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7" r:id="rId1"/>
  </p:sldMasterIdLst>
  <p:notesMasterIdLst>
    <p:notesMasterId r:id="rId144"/>
  </p:notesMasterIdLst>
  <p:handoutMasterIdLst>
    <p:handoutMasterId r:id="rId145"/>
  </p:handoutMasterIdLst>
  <p:sldIdLst>
    <p:sldId id="592" r:id="rId2"/>
    <p:sldId id="594" r:id="rId3"/>
    <p:sldId id="739" r:id="rId4"/>
    <p:sldId id="595" r:id="rId5"/>
    <p:sldId id="596" r:id="rId6"/>
    <p:sldId id="597" r:id="rId7"/>
    <p:sldId id="598" r:id="rId8"/>
    <p:sldId id="693" r:id="rId9"/>
    <p:sldId id="599" r:id="rId10"/>
    <p:sldId id="600" r:id="rId11"/>
    <p:sldId id="694" r:id="rId12"/>
    <p:sldId id="601" r:id="rId13"/>
    <p:sldId id="602" r:id="rId14"/>
    <p:sldId id="603" r:id="rId15"/>
    <p:sldId id="604" r:id="rId16"/>
    <p:sldId id="605" r:id="rId17"/>
    <p:sldId id="606" r:id="rId18"/>
    <p:sldId id="676" r:id="rId19"/>
    <p:sldId id="677" r:id="rId20"/>
    <p:sldId id="674" r:id="rId21"/>
    <p:sldId id="673" r:id="rId22"/>
    <p:sldId id="672" r:id="rId23"/>
    <p:sldId id="675" r:id="rId24"/>
    <p:sldId id="678" r:id="rId25"/>
    <p:sldId id="607" r:id="rId26"/>
    <p:sldId id="608" r:id="rId27"/>
    <p:sldId id="609" r:id="rId28"/>
    <p:sldId id="610" r:id="rId29"/>
    <p:sldId id="611" r:id="rId30"/>
    <p:sldId id="612" r:id="rId31"/>
    <p:sldId id="613" r:id="rId32"/>
    <p:sldId id="614" r:id="rId33"/>
    <p:sldId id="615" r:id="rId34"/>
    <p:sldId id="616" r:id="rId35"/>
    <p:sldId id="617" r:id="rId36"/>
    <p:sldId id="618" r:id="rId37"/>
    <p:sldId id="619" r:id="rId38"/>
    <p:sldId id="620" r:id="rId39"/>
    <p:sldId id="621" r:id="rId40"/>
    <p:sldId id="622" r:id="rId41"/>
    <p:sldId id="623" r:id="rId42"/>
    <p:sldId id="624" r:id="rId43"/>
    <p:sldId id="625" r:id="rId44"/>
    <p:sldId id="626" r:id="rId45"/>
    <p:sldId id="634" r:id="rId46"/>
    <p:sldId id="635" r:id="rId47"/>
    <p:sldId id="415" r:id="rId48"/>
    <p:sldId id="416" r:id="rId49"/>
    <p:sldId id="461" r:id="rId50"/>
    <p:sldId id="462" r:id="rId51"/>
    <p:sldId id="497" r:id="rId52"/>
    <p:sldId id="498" r:id="rId53"/>
    <p:sldId id="499" r:id="rId54"/>
    <p:sldId id="500" r:id="rId55"/>
    <p:sldId id="501" r:id="rId56"/>
    <p:sldId id="502" r:id="rId57"/>
    <p:sldId id="503" r:id="rId58"/>
    <p:sldId id="679" r:id="rId59"/>
    <p:sldId id="578" r:id="rId60"/>
    <p:sldId id="579" r:id="rId61"/>
    <p:sldId id="580" r:id="rId62"/>
    <p:sldId id="581" r:id="rId63"/>
    <p:sldId id="582" r:id="rId64"/>
    <p:sldId id="583" r:id="rId65"/>
    <p:sldId id="584" r:id="rId66"/>
    <p:sldId id="585" r:id="rId67"/>
    <p:sldId id="586" r:id="rId68"/>
    <p:sldId id="587" r:id="rId69"/>
    <p:sldId id="588" r:id="rId70"/>
    <p:sldId id="589" r:id="rId71"/>
    <p:sldId id="590" r:id="rId72"/>
    <p:sldId id="591" r:id="rId73"/>
    <p:sldId id="670" r:id="rId74"/>
    <p:sldId id="671" r:id="rId75"/>
    <p:sldId id="419" r:id="rId76"/>
    <p:sldId id="724" r:id="rId77"/>
    <p:sldId id="725" r:id="rId78"/>
    <p:sldId id="726" r:id="rId79"/>
    <p:sldId id="730" r:id="rId80"/>
    <p:sldId id="731" r:id="rId81"/>
    <p:sldId id="729" r:id="rId82"/>
    <p:sldId id="727" r:id="rId83"/>
    <p:sldId id="728" r:id="rId84"/>
    <p:sldId id="732" r:id="rId85"/>
    <p:sldId id="702" r:id="rId86"/>
    <p:sldId id="703" r:id="rId87"/>
    <p:sldId id="704" r:id="rId88"/>
    <p:sldId id="705" r:id="rId89"/>
    <p:sldId id="706" r:id="rId90"/>
    <p:sldId id="707" r:id="rId91"/>
    <p:sldId id="708" r:id="rId92"/>
    <p:sldId id="709" r:id="rId93"/>
    <p:sldId id="710" r:id="rId94"/>
    <p:sldId id="711" r:id="rId95"/>
    <p:sldId id="712" r:id="rId96"/>
    <p:sldId id="713" r:id="rId97"/>
    <p:sldId id="714" r:id="rId98"/>
    <p:sldId id="715" r:id="rId99"/>
    <p:sldId id="716" r:id="rId100"/>
    <p:sldId id="717" r:id="rId101"/>
    <p:sldId id="718" r:id="rId102"/>
    <p:sldId id="719" r:id="rId103"/>
    <p:sldId id="720" r:id="rId104"/>
    <p:sldId id="721" r:id="rId105"/>
    <p:sldId id="722" r:id="rId106"/>
    <p:sldId id="723" r:id="rId107"/>
    <p:sldId id="422" r:id="rId108"/>
    <p:sldId id="504" r:id="rId109"/>
    <p:sldId id="506" r:id="rId110"/>
    <p:sldId id="508" r:id="rId111"/>
    <p:sldId id="509" r:id="rId112"/>
    <p:sldId id="540" r:id="rId113"/>
    <p:sldId id="505" r:id="rId114"/>
    <p:sldId id="680" r:id="rId115"/>
    <p:sldId id="689" r:id="rId116"/>
    <p:sldId id="690" r:id="rId117"/>
    <p:sldId id="691" r:id="rId118"/>
    <p:sldId id="539" r:id="rId119"/>
    <p:sldId id="425" r:id="rId120"/>
    <p:sldId id="441" r:id="rId121"/>
    <p:sldId id="442" r:id="rId122"/>
    <p:sldId id="444" r:id="rId123"/>
    <p:sldId id="559" r:id="rId124"/>
    <p:sldId id="682" r:id="rId125"/>
    <p:sldId id="683" r:id="rId126"/>
    <p:sldId id="446" r:id="rId127"/>
    <p:sldId id="560" r:id="rId128"/>
    <p:sldId id="447" r:id="rId129"/>
    <p:sldId id="450" r:id="rId130"/>
    <p:sldId id="451" r:id="rId131"/>
    <p:sldId id="452" r:id="rId132"/>
    <p:sldId id="688" r:id="rId133"/>
    <p:sldId id="687" r:id="rId134"/>
    <p:sldId id="686" r:id="rId135"/>
    <p:sldId id="695" r:id="rId136"/>
    <p:sldId id="453" r:id="rId137"/>
    <p:sldId id="733" r:id="rId138"/>
    <p:sldId id="735" r:id="rId139"/>
    <p:sldId id="736" r:id="rId140"/>
    <p:sldId id="737" r:id="rId141"/>
    <p:sldId id="738" r:id="rId142"/>
    <p:sldId id="669" r:id="rId143"/>
  </p:sldIdLst>
  <p:sldSz cx="12192000" cy="6858000"/>
  <p:notesSz cx="6797675" cy="992663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ky Vanhauwaert" initials="FV" lastIdx="4" clrIdx="0">
    <p:extLst>
      <p:ext uri="{19B8F6BF-5375-455C-9EA6-DF929625EA0E}">
        <p15:presenceInfo xmlns:p15="http://schemas.microsoft.com/office/powerpoint/2012/main" userId="S-1-5-21-136122031-3198374591-1304894904-11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BE"/>
    <a:srgbClr val="0082BE"/>
    <a:srgbClr val="0082B8"/>
    <a:srgbClr val="0082B4"/>
    <a:srgbClr val="0082AE"/>
    <a:srgbClr val="0078AE"/>
    <a:srgbClr val="0A78AE"/>
    <a:srgbClr val="0078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03" autoAdjust="0"/>
    <p:restoredTop sz="95332" autoAdjust="0"/>
  </p:normalViewPr>
  <p:slideViewPr>
    <p:cSldViewPr>
      <p:cViewPr varScale="1">
        <p:scale>
          <a:sx n="111" d="100"/>
          <a:sy n="111" d="100"/>
        </p:scale>
        <p:origin x="870" y="114"/>
      </p:cViewPr>
      <p:guideLst>
        <p:guide orient="horz" pos="2160"/>
        <p:guide pos="3840"/>
      </p:guideLst>
    </p:cSldViewPr>
  </p:slideViewPr>
  <p:outlineViewPr>
    <p:cViewPr>
      <p:scale>
        <a:sx n="33" d="100"/>
        <a:sy n="33" d="100"/>
      </p:scale>
      <p:origin x="0" y="-35107"/>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82" d="100"/>
          <a:sy n="82" d="100"/>
        </p:scale>
        <p:origin x="3888"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notesMaster" Target="notesMasters/notesMaster1.xml"/><Relationship Id="rId149"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jv\AppData\Local\Microsoft\Windows\Temporary%20Internet%20Files\Content.Outlook\TDCM3YQK\161222_DOC_Prj_Mgt_Risk_Register_0.2_PIA_vragen_V13_short_V01_Lilimted_JV.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fr-BE" sz="2400" b="1" i="0" baseline="0" dirty="0">
                <a:solidFill>
                  <a:srgbClr val="0070C0"/>
                </a:solidFill>
                <a:effectLst/>
              </a:rPr>
              <a:t>CBSS #Messages and IT budget </a:t>
            </a:r>
            <a:r>
              <a:rPr lang="fr-BE" sz="2400" b="1" i="0" baseline="0" dirty="0" err="1">
                <a:solidFill>
                  <a:srgbClr val="0070C0"/>
                </a:solidFill>
                <a:effectLst/>
              </a:rPr>
              <a:t>evolution</a:t>
            </a:r>
            <a:endParaRPr lang="en-US" sz="2400" dirty="0">
              <a:solidFill>
                <a:srgbClr val="0070C0"/>
              </a:solidFill>
              <a:effectLst/>
            </a:endParaRPr>
          </a:p>
        </c:rich>
      </c:tx>
      <c:layout/>
      <c:overlay val="0"/>
    </c:title>
    <c:autoTitleDeleted val="0"/>
    <c:plotArea>
      <c:layout/>
      <c:lineChart>
        <c:grouping val="standard"/>
        <c:varyColors val="0"/>
        <c:ser>
          <c:idx val="1"/>
          <c:order val="1"/>
          <c:tx>
            <c:strRef>
              <c:f>'Base-Graph'!$A$3</c:f>
              <c:strCache>
                <c:ptCount val="1"/>
                <c:pt idx="0">
                  <c:v># Messages</c:v>
                </c:pt>
              </c:strCache>
            </c:strRef>
          </c:tx>
          <c:marker>
            <c:symbol val="none"/>
          </c:marker>
          <c:cat>
            <c:numRef>
              <c:f>'Base-Graph'!$B$1:$P$1</c:f>
              <c:numCache>
                <c:formatCode>General</c:formatCode>
                <c:ptCount val="15"/>
                <c:pt idx="0">
                  <c:v>2020</c:v>
                </c:pt>
                <c:pt idx="1">
                  <c:v>2019</c:v>
                </c:pt>
                <c:pt idx="2">
                  <c:v>2018</c:v>
                </c:pt>
                <c:pt idx="3">
                  <c:v>2017</c:v>
                </c:pt>
                <c:pt idx="4">
                  <c:v>2016</c:v>
                </c:pt>
                <c:pt idx="5">
                  <c:v>2015</c:v>
                </c:pt>
                <c:pt idx="6">
                  <c:v>2014</c:v>
                </c:pt>
                <c:pt idx="7">
                  <c:v>2013</c:v>
                </c:pt>
                <c:pt idx="8">
                  <c:v>2012</c:v>
                </c:pt>
                <c:pt idx="9">
                  <c:v>2011</c:v>
                </c:pt>
                <c:pt idx="10">
                  <c:v>2010</c:v>
                </c:pt>
                <c:pt idx="11">
                  <c:v>2009</c:v>
                </c:pt>
                <c:pt idx="12">
                  <c:v>2008</c:v>
                </c:pt>
                <c:pt idx="13">
                  <c:v>2007</c:v>
                </c:pt>
                <c:pt idx="14">
                  <c:v>2006</c:v>
                </c:pt>
              </c:numCache>
            </c:numRef>
          </c:cat>
          <c:val>
            <c:numRef>
              <c:f>'Base-Graph'!$B$3:$P$3</c:f>
              <c:numCache>
                <c:formatCode>#,##0</c:formatCode>
                <c:ptCount val="15"/>
                <c:pt idx="0">
                  <c:v>1447869895</c:v>
                </c:pt>
                <c:pt idx="1">
                  <c:v>1269909871</c:v>
                </c:pt>
                <c:pt idx="2">
                  <c:v>1218161551</c:v>
                </c:pt>
                <c:pt idx="3">
                  <c:v>1116728304</c:v>
                </c:pt>
                <c:pt idx="4">
                  <c:v>1109577113</c:v>
                </c:pt>
                <c:pt idx="5">
                  <c:v>1066221001.1400001</c:v>
                </c:pt>
                <c:pt idx="6">
                  <c:v>1005868869</c:v>
                </c:pt>
                <c:pt idx="7">
                  <c:v>945512286</c:v>
                </c:pt>
                <c:pt idx="8">
                  <c:v>784054996</c:v>
                </c:pt>
                <c:pt idx="9">
                  <c:v>722551944</c:v>
                </c:pt>
                <c:pt idx="10">
                  <c:v>699344915</c:v>
                </c:pt>
                <c:pt idx="11">
                  <c:v>806288690</c:v>
                </c:pt>
                <c:pt idx="12">
                  <c:v>685817242</c:v>
                </c:pt>
                <c:pt idx="13">
                  <c:v>656078395</c:v>
                </c:pt>
                <c:pt idx="14">
                  <c:v>511556218</c:v>
                </c:pt>
              </c:numCache>
            </c:numRef>
          </c:val>
          <c:smooth val="0"/>
          <c:extLst>
            <c:ext xmlns:c16="http://schemas.microsoft.com/office/drawing/2014/chart" uri="{C3380CC4-5D6E-409C-BE32-E72D297353CC}">
              <c16:uniqueId val="{00000000-9B89-4881-BE81-6DBB9BBB73A1}"/>
            </c:ext>
          </c:extLst>
        </c:ser>
        <c:dLbls>
          <c:showLegendKey val="0"/>
          <c:showVal val="0"/>
          <c:showCatName val="0"/>
          <c:showSerName val="0"/>
          <c:showPercent val="0"/>
          <c:showBubbleSize val="0"/>
        </c:dLbls>
        <c:marker val="1"/>
        <c:smooth val="0"/>
        <c:axId val="88296832"/>
        <c:axId val="89255296"/>
      </c:lineChart>
      <c:lineChart>
        <c:grouping val="standard"/>
        <c:varyColors val="0"/>
        <c:ser>
          <c:idx val="0"/>
          <c:order val="0"/>
          <c:tx>
            <c:strRef>
              <c:f>'Base-Graph'!$A$2</c:f>
              <c:strCache>
                <c:ptCount val="1"/>
                <c:pt idx="0">
                  <c:v>€ IT Budget</c:v>
                </c:pt>
              </c:strCache>
            </c:strRef>
          </c:tx>
          <c:marker>
            <c:symbol val="none"/>
          </c:marker>
          <c:cat>
            <c:numRef>
              <c:f>'Base-Graph'!$B$1:$P$1</c:f>
              <c:numCache>
                <c:formatCode>General</c:formatCode>
                <c:ptCount val="15"/>
                <c:pt idx="0">
                  <c:v>2020</c:v>
                </c:pt>
                <c:pt idx="1">
                  <c:v>2019</c:v>
                </c:pt>
                <c:pt idx="2">
                  <c:v>2018</c:v>
                </c:pt>
                <c:pt idx="3">
                  <c:v>2017</c:v>
                </c:pt>
                <c:pt idx="4">
                  <c:v>2016</c:v>
                </c:pt>
                <c:pt idx="5">
                  <c:v>2015</c:v>
                </c:pt>
                <c:pt idx="6">
                  <c:v>2014</c:v>
                </c:pt>
                <c:pt idx="7">
                  <c:v>2013</c:v>
                </c:pt>
                <c:pt idx="8">
                  <c:v>2012</c:v>
                </c:pt>
                <c:pt idx="9">
                  <c:v>2011</c:v>
                </c:pt>
                <c:pt idx="10">
                  <c:v>2010</c:v>
                </c:pt>
                <c:pt idx="11">
                  <c:v>2009</c:v>
                </c:pt>
                <c:pt idx="12">
                  <c:v>2008</c:v>
                </c:pt>
                <c:pt idx="13">
                  <c:v>2007</c:v>
                </c:pt>
                <c:pt idx="14">
                  <c:v>2006</c:v>
                </c:pt>
              </c:numCache>
            </c:numRef>
          </c:cat>
          <c:val>
            <c:numRef>
              <c:f>'Base-Graph'!$B$2:$P$2</c:f>
              <c:numCache>
                <c:formatCode>"€"\ #,##0</c:formatCode>
                <c:ptCount val="15"/>
                <c:pt idx="0" formatCode="#,##0\ &quot;€&quot;">
                  <c:v>1631900</c:v>
                </c:pt>
                <c:pt idx="1">
                  <c:v>1618181.7000000002</c:v>
                </c:pt>
                <c:pt idx="2">
                  <c:v>1166846.3900000001</c:v>
                </c:pt>
                <c:pt idx="3">
                  <c:v>762117.22</c:v>
                </c:pt>
                <c:pt idx="4">
                  <c:v>856266.72250000003</c:v>
                </c:pt>
                <c:pt idx="5">
                  <c:v>835892</c:v>
                </c:pt>
                <c:pt idx="6">
                  <c:v>1031671</c:v>
                </c:pt>
                <c:pt idx="7">
                  <c:v>1412850.41</c:v>
                </c:pt>
                <c:pt idx="8">
                  <c:v>1604952</c:v>
                </c:pt>
                <c:pt idx="9">
                  <c:v>1861930</c:v>
                </c:pt>
                <c:pt idx="10">
                  <c:v>3146838.16</c:v>
                </c:pt>
                <c:pt idx="11">
                  <c:v>3047050.7</c:v>
                </c:pt>
                <c:pt idx="12">
                  <c:v>3264786.88</c:v>
                </c:pt>
                <c:pt idx="13">
                  <c:v>2419883.0724999998</c:v>
                </c:pt>
                <c:pt idx="14">
                  <c:v>2072401.7</c:v>
                </c:pt>
              </c:numCache>
            </c:numRef>
          </c:val>
          <c:smooth val="0"/>
          <c:extLst>
            <c:ext xmlns:c16="http://schemas.microsoft.com/office/drawing/2014/chart" uri="{C3380CC4-5D6E-409C-BE32-E72D297353CC}">
              <c16:uniqueId val="{00000001-9B89-4881-BE81-6DBB9BBB73A1}"/>
            </c:ext>
          </c:extLst>
        </c:ser>
        <c:dLbls>
          <c:showLegendKey val="0"/>
          <c:showVal val="0"/>
          <c:showCatName val="0"/>
          <c:showSerName val="0"/>
          <c:showPercent val="0"/>
          <c:showBubbleSize val="0"/>
        </c:dLbls>
        <c:marker val="1"/>
        <c:smooth val="0"/>
        <c:axId val="445991568"/>
        <c:axId val="445990912"/>
      </c:lineChart>
      <c:dateAx>
        <c:axId val="88296832"/>
        <c:scaling>
          <c:orientation val="minMax"/>
        </c:scaling>
        <c:delete val="0"/>
        <c:axPos val="b"/>
        <c:numFmt formatCode="General" sourceLinked="1"/>
        <c:majorTickMark val="out"/>
        <c:minorTickMark val="none"/>
        <c:tickLblPos val="nextTo"/>
        <c:crossAx val="89255296"/>
        <c:crosses val="autoZero"/>
        <c:auto val="0"/>
        <c:lblOffset val="100"/>
        <c:baseTimeUnit val="days"/>
      </c:dateAx>
      <c:valAx>
        <c:axId val="89255296"/>
        <c:scaling>
          <c:orientation val="minMax"/>
        </c:scaling>
        <c:delete val="0"/>
        <c:axPos val="l"/>
        <c:majorGridlines/>
        <c:numFmt formatCode="#,##0.00" sourceLinked="0"/>
        <c:majorTickMark val="none"/>
        <c:minorTickMark val="none"/>
        <c:tickLblPos val="nextTo"/>
        <c:crossAx val="88296832"/>
        <c:crosses val="autoZero"/>
        <c:crossBetween val="between"/>
      </c:valAx>
      <c:valAx>
        <c:axId val="445990912"/>
        <c:scaling>
          <c:orientation val="minMax"/>
        </c:scaling>
        <c:delete val="0"/>
        <c:axPos val="r"/>
        <c:numFmt formatCode="#,##0\ &quot;€&quot;" sourceLinked="1"/>
        <c:majorTickMark val="out"/>
        <c:minorTickMark val="none"/>
        <c:tickLblPos val="nextTo"/>
        <c:crossAx val="445991568"/>
        <c:crosses val="max"/>
        <c:crossBetween val="between"/>
      </c:valAx>
      <c:dateAx>
        <c:axId val="445991568"/>
        <c:scaling>
          <c:orientation val="minMax"/>
        </c:scaling>
        <c:delete val="1"/>
        <c:axPos val="b"/>
        <c:numFmt formatCode="General" sourceLinked="1"/>
        <c:majorTickMark val="out"/>
        <c:minorTickMark val="none"/>
        <c:tickLblPos val="nextTo"/>
        <c:crossAx val="445990912"/>
        <c:crosses val="autoZero"/>
        <c:auto val="0"/>
        <c:lblOffset val="100"/>
        <c:baseTimeUnit val="days"/>
      </c:dateAx>
    </c:plotArea>
    <c:legend>
      <c:legendPos val="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BE"/>
              <a:t>Residual Level Comparison</a:t>
            </a:r>
          </a:p>
        </c:rich>
      </c:tx>
      <c:layout>
        <c:manualLayout>
          <c:xMode val="edge"/>
          <c:yMode val="edge"/>
          <c:x val="0.67482247010790319"/>
          <c:y val="7.2485660776239616E-3"/>
        </c:manualLayout>
      </c:layout>
      <c:overlay val="1"/>
    </c:title>
    <c:autoTitleDeleted val="0"/>
    <c:plotArea>
      <c:layout/>
      <c:radarChart>
        <c:radarStyle val="marker"/>
        <c:varyColors val="0"/>
        <c:ser>
          <c:idx val="0"/>
          <c:order val="0"/>
          <c:tx>
            <c:strRef>
              <c:f>Radars!$C$37</c:f>
              <c:strCache>
                <c:ptCount val="1"/>
                <c:pt idx="0">
                  <c:v>Average</c:v>
                </c:pt>
              </c:strCache>
            </c:strRef>
          </c:tx>
          <c:spPr>
            <a:ln w="25400">
              <a:solidFill>
                <a:schemeClr val="tx1"/>
              </a:solidFill>
            </a:ln>
          </c:spPr>
          <c:marker>
            <c:symbol val="none"/>
          </c:marker>
          <c:cat>
            <c:strRef>
              <c:f>Radars!$B$38:$B$50</c:f>
              <c:strCache>
                <c:ptCount val="13"/>
                <c:pt idx="0">
                  <c:v>Vertrouwelijkheid, integriteit, beschikbaarheid van persoonsgegevens</c:v>
                </c:pt>
                <c:pt idx="1">
                  <c:v>Beperking doel, data minimalisatie en nauwkeurigheid</c:v>
                </c:pt>
                <c:pt idx="2">
                  <c:v>Opslag beperking</c:v>
                </c:pt>
                <c:pt idx="3">
                  <c:v>Wettigheid van verwerking</c:v>
                </c:pt>
                <c:pt idx="4">
                  <c:v>Transparantie en informatie over de verwerking</c:v>
                </c:pt>
                <c:pt idx="5">
                  <c:v>Derde partij</c:v>
                </c:pt>
                <c:pt idx="6">
                  <c:v>Internationaal</c:v>
                </c:pt>
                <c:pt idx="7">
                  <c:v>Recht van toegang, rectificatie en wissen</c:v>
                </c:pt>
                <c:pt idx="8">
                  <c:v>Recht op bezwaar</c:v>
                </c:pt>
                <c:pt idx="9">
                  <c:v>De verwerker</c:v>
                </c:pt>
                <c:pt idx="10">
                  <c:v>Inbreuk</c:v>
                </c:pt>
                <c:pt idx="11">
                  <c:v>Gegevensverwerking effecten beoordelingsrapport</c:v>
                </c:pt>
                <c:pt idx="12">
                  <c:v>Gegevensbeschermingsbeleid en registers</c:v>
                </c:pt>
              </c:strCache>
            </c:strRef>
          </c:cat>
          <c:val>
            <c:numRef>
              <c:f>Radars!$C$38:$C$50</c:f>
              <c:numCache>
                <c:formatCode>0.0</c:formatCode>
                <c:ptCount val="13"/>
                <c:pt idx="0">
                  <c:v>3.5714285714285712E-2</c:v>
                </c:pt>
                <c:pt idx="1">
                  <c:v>-0.5</c:v>
                </c:pt>
                <c:pt idx="2">
                  <c:v>0</c:v>
                </c:pt>
                <c:pt idx="3">
                  <c:v>0</c:v>
                </c:pt>
                <c:pt idx="4">
                  <c:v>0</c:v>
                </c:pt>
                <c:pt idx="5">
                  <c:v>0</c:v>
                </c:pt>
                <c:pt idx="6">
                  <c:v>0</c:v>
                </c:pt>
                <c:pt idx="7">
                  <c:v>0</c:v>
                </c:pt>
                <c:pt idx="8">
                  <c:v>0</c:v>
                </c:pt>
                <c:pt idx="9">
                  <c:v>-0.5</c:v>
                </c:pt>
                <c:pt idx="10">
                  <c:v>0</c:v>
                </c:pt>
                <c:pt idx="11">
                  <c:v>0</c:v>
                </c:pt>
                <c:pt idx="12">
                  <c:v>0</c:v>
                </c:pt>
              </c:numCache>
            </c:numRef>
          </c:val>
          <c:extLst>
            <c:ext xmlns:c16="http://schemas.microsoft.com/office/drawing/2014/chart" uri="{C3380CC4-5D6E-409C-BE32-E72D297353CC}">
              <c16:uniqueId val="{00000000-E7DF-46C3-A94B-D57F083C5F5E}"/>
            </c:ext>
          </c:extLst>
        </c:ser>
        <c:ser>
          <c:idx val="1"/>
          <c:order val="1"/>
          <c:tx>
            <c:strRef>
              <c:f>Radars!$E$37</c:f>
              <c:strCache>
                <c:ptCount val="1"/>
                <c:pt idx="0">
                  <c:v>Max</c:v>
                </c:pt>
              </c:strCache>
            </c:strRef>
          </c:tx>
          <c:spPr>
            <a:ln w="25400">
              <a:solidFill>
                <a:schemeClr val="tx1"/>
              </a:solidFill>
              <a:prstDash val="dash"/>
            </a:ln>
          </c:spPr>
          <c:marker>
            <c:symbol val="none"/>
          </c:marker>
          <c:cat>
            <c:strRef>
              <c:f>Radars!$B$38:$B$50</c:f>
              <c:strCache>
                <c:ptCount val="13"/>
                <c:pt idx="0">
                  <c:v>Vertrouwelijkheid, integriteit, beschikbaarheid van persoonsgegevens</c:v>
                </c:pt>
                <c:pt idx="1">
                  <c:v>Beperking doel, data minimalisatie en nauwkeurigheid</c:v>
                </c:pt>
                <c:pt idx="2">
                  <c:v>Opslag beperking</c:v>
                </c:pt>
                <c:pt idx="3">
                  <c:v>Wettigheid van verwerking</c:v>
                </c:pt>
                <c:pt idx="4">
                  <c:v>Transparantie en informatie over de verwerking</c:v>
                </c:pt>
                <c:pt idx="5">
                  <c:v>Derde partij</c:v>
                </c:pt>
                <c:pt idx="6">
                  <c:v>Internationaal</c:v>
                </c:pt>
                <c:pt idx="7">
                  <c:v>Recht van toegang, rectificatie en wissen</c:v>
                </c:pt>
                <c:pt idx="8">
                  <c:v>Recht op bezwaar</c:v>
                </c:pt>
                <c:pt idx="9">
                  <c:v>De verwerker</c:v>
                </c:pt>
                <c:pt idx="10">
                  <c:v>Inbreuk</c:v>
                </c:pt>
                <c:pt idx="11">
                  <c:v>Gegevensverwerking effecten beoordelingsrapport</c:v>
                </c:pt>
                <c:pt idx="12">
                  <c:v>Gegevensbeschermingsbeleid en registers</c:v>
                </c:pt>
              </c:strCache>
            </c:strRef>
          </c:cat>
          <c:val>
            <c:numRef>
              <c:f>Radars!$E$38:$E$50</c:f>
              <c:numCache>
                <c:formatCode>0.0</c:formatCode>
                <c:ptCount val="13"/>
                <c:pt idx="0">
                  <c:v>1</c:v>
                </c:pt>
                <c:pt idx="1">
                  <c:v>0</c:v>
                </c:pt>
                <c:pt idx="2">
                  <c:v>0</c:v>
                </c:pt>
                <c:pt idx="3">
                  <c:v>0</c:v>
                </c:pt>
                <c:pt idx="4">
                  <c:v>0</c:v>
                </c:pt>
                <c:pt idx="5">
                  <c:v>0</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01-E7DF-46C3-A94B-D57F083C5F5E}"/>
            </c:ext>
          </c:extLst>
        </c:ser>
        <c:ser>
          <c:idx val="2"/>
          <c:order val="2"/>
          <c:tx>
            <c:strRef>
              <c:f>Radars!$F$37</c:f>
              <c:strCache>
                <c:ptCount val="1"/>
                <c:pt idx="0">
                  <c:v>B</c:v>
                </c:pt>
              </c:strCache>
            </c:strRef>
          </c:tx>
          <c:spPr>
            <a:ln w="965200">
              <a:solidFill>
                <a:srgbClr val="00B0F0">
                  <a:alpha val="50000"/>
                </a:srgbClr>
              </a:solidFill>
            </a:ln>
          </c:spPr>
          <c:marker>
            <c:symbol val="none"/>
          </c:marker>
          <c:cat>
            <c:strRef>
              <c:f>Radars!$B$38:$B$50</c:f>
              <c:strCache>
                <c:ptCount val="13"/>
                <c:pt idx="0">
                  <c:v>Vertrouwelijkheid, integriteit, beschikbaarheid van persoonsgegevens</c:v>
                </c:pt>
                <c:pt idx="1">
                  <c:v>Beperking doel, data minimalisatie en nauwkeurigheid</c:v>
                </c:pt>
                <c:pt idx="2">
                  <c:v>Opslag beperking</c:v>
                </c:pt>
                <c:pt idx="3">
                  <c:v>Wettigheid van verwerking</c:v>
                </c:pt>
                <c:pt idx="4">
                  <c:v>Transparantie en informatie over de verwerking</c:v>
                </c:pt>
                <c:pt idx="5">
                  <c:v>Derde partij</c:v>
                </c:pt>
                <c:pt idx="6">
                  <c:v>Internationaal</c:v>
                </c:pt>
                <c:pt idx="7">
                  <c:v>Recht van toegang, rectificatie en wissen</c:v>
                </c:pt>
                <c:pt idx="8">
                  <c:v>Recht op bezwaar</c:v>
                </c:pt>
                <c:pt idx="9">
                  <c:v>De verwerker</c:v>
                </c:pt>
                <c:pt idx="10">
                  <c:v>Inbreuk</c:v>
                </c:pt>
                <c:pt idx="11">
                  <c:v>Gegevensverwerking effecten beoordelingsrapport</c:v>
                </c:pt>
                <c:pt idx="12">
                  <c:v>Gegevensbeschermingsbeleid en registers</c:v>
                </c:pt>
              </c:strCache>
            </c:strRef>
          </c:cat>
          <c:val>
            <c:numRef>
              <c:f>Radars!$F$38:$F$50</c:f>
              <c:numCache>
                <c:formatCode>General</c:formatCode>
                <c:ptCount val="13"/>
                <c:pt idx="0">
                  <c:v>-2.5</c:v>
                </c:pt>
                <c:pt idx="1">
                  <c:v>-2.5</c:v>
                </c:pt>
                <c:pt idx="2">
                  <c:v>-2.5</c:v>
                </c:pt>
                <c:pt idx="3">
                  <c:v>-2.5</c:v>
                </c:pt>
                <c:pt idx="4">
                  <c:v>-2.5</c:v>
                </c:pt>
                <c:pt idx="5">
                  <c:v>-2.5</c:v>
                </c:pt>
                <c:pt idx="6">
                  <c:v>-2.5</c:v>
                </c:pt>
                <c:pt idx="7">
                  <c:v>-2.5</c:v>
                </c:pt>
                <c:pt idx="8">
                  <c:v>-2.5</c:v>
                </c:pt>
                <c:pt idx="9">
                  <c:v>-2.5</c:v>
                </c:pt>
                <c:pt idx="10">
                  <c:v>-2.5</c:v>
                </c:pt>
                <c:pt idx="11">
                  <c:v>-2.5</c:v>
                </c:pt>
                <c:pt idx="12">
                  <c:v>-2.5</c:v>
                </c:pt>
              </c:numCache>
            </c:numRef>
          </c:val>
          <c:extLst>
            <c:ext xmlns:c16="http://schemas.microsoft.com/office/drawing/2014/chart" uri="{C3380CC4-5D6E-409C-BE32-E72D297353CC}">
              <c16:uniqueId val="{00000002-E7DF-46C3-A94B-D57F083C5F5E}"/>
            </c:ext>
          </c:extLst>
        </c:ser>
        <c:ser>
          <c:idx val="3"/>
          <c:order val="3"/>
          <c:tx>
            <c:strRef>
              <c:f>Radars!$G$37</c:f>
              <c:strCache>
                <c:ptCount val="1"/>
                <c:pt idx="0">
                  <c:v>G</c:v>
                </c:pt>
              </c:strCache>
            </c:strRef>
          </c:tx>
          <c:spPr>
            <a:ln w="254000">
              <a:solidFill>
                <a:srgbClr val="92D050">
                  <a:alpha val="50000"/>
                </a:srgbClr>
              </a:solidFill>
            </a:ln>
          </c:spPr>
          <c:marker>
            <c:symbol val="none"/>
          </c:marker>
          <c:cat>
            <c:strRef>
              <c:f>Radars!$B$38:$B$50</c:f>
              <c:strCache>
                <c:ptCount val="13"/>
                <c:pt idx="0">
                  <c:v>Vertrouwelijkheid, integriteit, beschikbaarheid van persoonsgegevens</c:v>
                </c:pt>
                <c:pt idx="1">
                  <c:v>Beperking doel, data minimalisatie en nauwkeurigheid</c:v>
                </c:pt>
                <c:pt idx="2">
                  <c:v>Opslag beperking</c:v>
                </c:pt>
                <c:pt idx="3">
                  <c:v>Wettigheid van verwerking</c:v>
                </c:pt>
                <c:pt idx="4">
                  <c:v>Transparantie en informatie over de verwerking</c:v>
                </c:pt>
                <c:pt idx="5">
                  <c:v>Derde partij</c:v>
                </c:pt>
                <c:pt idx="6">
                  <c:v>Internationaal</c:v>
                </c:pt>
                <c:pt idx="7">
                  <c:v>Recht van toegang, rectificatie en wissen</c:v>
                </c:pt>
                <c:pt idx="8">
                  <c:v>Recht op bezwaar</c:v>
                </c:pt>
                <c:pt idx="9">
                  <c:v>De verwerker</c:v>
                </c:pt>
                <c:pt idx="10">
                  <c:v>Inbreuk</c:v>
                </c:pt>
                <c:pt idx="11">
                  <c:v>Gegevensverwerking effecten beoordelingsrapport</c:v>
                </c:pt>
                <c:pt idx="12">
                  <c:v>Gegevensbeschermingsbeleid en registers</c:v>
                </c:pt>
              </c:strCache>
            </c:strRef>
          </c:cat>
          <c:val>
            <c:numRef>
              <c:f>Radars!$G$38:$G$50</c:f>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03-E7DF-46C3-A94B-D57F083C5F5E}"/>
            </c:ext>
          </c:extLst>
        </c:ser>
        <c:ser>
          <c:idx val="4"/>
          <c:order val="4"/>
          <c:tx>
            <c:strRef>
              <c:f>Radars!$H$37</c:f>
              <c:strCache>
                <c:ptCount val="1"/>
                <c:pt idx="0">
                  <c:v>O</c:v>
                </c:pt>
              </c:strCache>
            </c:strRef>
          </c:tx>
          <c:spPr>
            <a:ln w="254000">
              <a:solidFill>
                <a:srgbClr val="FFC000">
                  <a:alpha val="50000"/>
                </a:srgbClr>
              </a:solidFill>
            </a:ln>
          </c:spPr>
          <c:marker>
            <c:symbol val="none"/>
          </c:marker>
          <c:cat>
            <c:strRef>
              <c:f>Radars!$B$38:$B$50</c:f>
              <c:strCache>
                <c:ptCount val="13"/>
                <c:pt idx="0">
                  <c:v>Vertrouwelijkheid, integriteit, beschikbaarheid van persoonsgegevens</c:v>
                </c:pt>
                <c:pt idx="1">
                  <c:v>Beperking doel, data minimalisatie en nauwkeurigheid</c:v>
                </c:pt>
                <c:pt idx="2">
                  <c:v>Opslag beperking</c:v>
                </c:pt>
                <c:pt idx="3">
                  <c:v>Wettigheid van verwerking</c:v>
                </c:pt>
                <c:pt idx="4">
                  <c:v>Transparantie en informatie over de verwerking</c:v>
                </c:pt>
                <c:pt idx="5">
                  <c:v>Derde partij</c:v>
                </c:pt>
                <c:pt idx="6">
                  <c:v>Internationaal</c:v>
                </c:pt>
                <c:pt idx="7">
                  <c:v>Recht van toegang, rectificatie en wissen</c:v>
                </c:pt>
                <c:pt idx="8">
                  <c:v>Recht op bezwaar</c:v>
                </c:pt>
                <c:pt idx="9">
                  <c:v>De verwerker</c:v>
                </c:pt>
                <c:pt idx="10">
                  <c:v>Inbreuk</c:v>
                </c:pt>
                <c:pt idx="11">
                  <c:v>Gegevensverwerking effecten beoordelingsrapport</c:v>
                </c:pt>
                <c:pt idx="12">
                  <c:v>Gegevensbeschermingsbeleid en registers</c:v>
                </c:pt>
              </c:strCache>
            </c:strRef>
          </c:cat>
          <c:val>
            <c:numRef>
              <c:f>Radars!$H$38:$H$50</c:f>
              <c:numCache>
                <c:formatCode>General</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6="http://schemas.microsoft.com/office/drawing/2014/chart" uri="{C3380CC4-5D6E-409C-BE32-E72D297353CC}">
              <c16:uniqueId val="{00000004-E7DF-46C3-A94B-D57F083C5F5E}"/>
            </c:ext>
          </c:extLst>
        </c:ser>
        <c:ser>
          <c:idx val="5"/>
          <c:order val="5"/>
          <c:tx>
            <c:strRef>
              <c:f>Radars!$I$37</c:f>
              <c:strCache>
                <c:ptCount val="1"/>
                <c:pt idx="0">
                  <c:v>R</c:v>
                </c:pt>
              </c:strCache>
            </c:strRef>
          </c:tx>
          <c:spPr>
            <a:ln w="635000">
              <a:solidFill>
                <a:srgbClr val="FF0000">
                  <a:alpha val="50000"/>
                </a:srgbClr>
              </a:solidFill>
            </a:ln>
          </c:spPr>
          <c:marker>
            <c:symbol val="none"/>
          </c:marker>
          <c:cat>
            <c:strRef>
              <c:f>Radars!$B$38:$B$50</c:f>
              <c:strCache>
                <c:ptCount val="13"/>
                <c:pt idx="0">
                  <c:v>Vertrouwelijkheid, integriteit, beschikbaarheid van persoonsgegevens</c:v>
                </c:pt>
                <c:pt idx="1">
                  <c:v>Beperking doel, data minimalisatie en nauwkeurigheid</c:v>
                </c:pt>
                <c:pt idx="2">
                  <c:v>Opslag beperking</c:v>
                </c:pt>
                <c:pt idx="3">
                  <c:v>Wettigheid van verwerking</c:v>
                </c:pt>
                <c:pt idx="4">
                  <c:v>Transparantie en informatie over de verwerking</c:v>
                </c:pt>
                <c:pt idx="5">
                  <c:v>Derde partij</c:v>
                </c:pt>
                <c:pt idx="6">
                  <c:v>Internationaal</c:v>
                </c:pt>
                <c:pt idx="7">
                  <c:v>Recht van toegang, rectificatie en wissen</c:v>
                </c:pt>
                <c:pt idx="8">
                  <c:v>Recht op bezwaar</c:v>
                </c:pt>
                <c:pt idx="9">
                  <c:v>De verwerker</c:v>
                </c:pt>
                <c:pt idx="10">
                  <c:v>Inbreuk</c:v>
                </c:pt>
                <c:pt idx="11">
                  <c:v>Gegevensverwerking effecten beoordelingsrapport</c:v>
                </c:pt>
                <c:pt idx="12">
                  <c:v>Gegevensbeschermingsbeleid en registers</c:v>
                </c:pt>
              </c:strCache>
            </c:strRef>
          </c:cat>
          <c:val>
            <c:numRef>
              <c:f>Radars!$I$38:$I$50</c:f>
              <c:numCache>
                <c:formatCode>General</c:formatCode>
                <c:ptCount val="13"/>
                <c:pt idx="0">
                  <c:v>2.8</c:v>
                </c:pt>
                <c:pt idx="1">
                  <c:v>2.8</c:v>
                </c:pt>
                <c:pt idx="2">
                  <c:v>2.8</c:v>
                </c:pt>
                <c:pt idx="3">
                  <c:v>2.8</c:v>
                </c:pt>
                <c:pt idx="4">
                  <c:v>2.8</c:v>
                </c:pt>
                <c:pt idx="5">
                  <c:v>2.8</c:v>
                </c:pt>
                <c:pt idx="6">
                  <c:v>2.8</c:v>
                </c:pt>
                <c:pt idx="7">
                  <c:v>2.8</c:v>
                </c:pt>
                <c:pt idx="8">
                  <c:v>2.8</c:v>
                </c:pt>
                <c:pt idx="9">
                  <c:v>2.8</c:v>
                </c:pt>
                <c:pt idx="10">
                  <c:v>2.8</c:v>
                </c:pt>
                <c:pt idx="11">
                  <c:v>2.8</c:v>
                </c:pt>
                <c:pt idx="12">
                  <c:v>2.8</c:v>
                </c:pt>
              </c:numCache>
            </c:numRef>
          </c:val>
          <c:extLst>
            <c:ext xmlns:c16="http://schemas.microsoft.com/office/drawing/2014/chart" uri="{C3380CC4-5D6E-409C-BE32-E72D297353CC}">
              <c16:uniqueId val="{00000005-E7DF-46C3-A94B-D57F083C5F5E}"/>
            </c:ext>
          </c:extLst>
        </c:ser>
        <c:dLbls>
          <c:showLegendKey val="0"/>
          <c:showVal val="0"/>
          <c:showCatName val="0"/>
          <c:showSerName val="0"/>
          <c:showPercent val="0"/>
          <c:showBubbleSize val="0"/>
        </c:dLbls>
        <c:axId val="83716352"/>
        <c:axId val="94097408"/>
      </c:radarChart>
      <c:catAx>
        <c:axId val="83716352"/>
        <c:scaling>
          <c:orientation val="minMax"/>
        </c:scaling>
        <c:delete val="0"/>
        <c:axPos val="b"/>
        <c:majorGridlines/>
        <c:numFmt formatCode="General" sourceLinked="0"/>
        <c:majorTickMark val="out"/>
        <c:minorTickMark val="none"/>
        <c:tickLblPos val="nextTo"/>
        <c:crossAx val="94097408"/>
        <c:crosses val="autoZero"/>
        <c:auto val="1"/>
        <c:lblAlgn val="ctr"/>
        <c:lblOffset val="100"/>
        <c:noMultiLvlLbl val="0"/>
      </c:catAx>
      <c:valAx>
        <c:axId val="94097408"/>
        <c:scaling>
          <c:orientation val="minMax"/>
          <c:max val="4"/>
          <c:min val="-4"/>
        </c:scaling>
        <c:delete val="0"/>
        <c:axPos val="l"/>
        <c:numFmt formatCode="0.0" sourceLinked="1"/>
        <c:majorTickMark val="out"/>
        <c:minorTickMark val="none"/>
        <c:tickLblPos val="nextTo"/>
        <c:crossAx val="83716352"/>
        <c:crosses val="autoZero"/>
        <c:crossBetween val="between"/>
        <c:majorUnit val="1"/>
      </c:valAx>
    </c:plotArea>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image" Target="../media/image62.jpeg"/><Relationship Id="rId1" Type="http://schemas.openxmlformats.org/officeDocument/2006/relationships/image" Target="../media/image61.jpeg"/><Relationship Id="rId6" Type="http://schemas.openxmlformats.org/officeDocument/2006/relationships/image" Target="../media/image66.jpeg"/><Relationship Id="rId5" Type="http://schemas.openxmlformats.org/officeDocument/2006/relationships/image" Target="../media/image65.jpeg"/><Relationship Id="rId10" Type="http://schemas.openxmlformats.org/officeDocument/2006/relationships/image" Target="../media/image70.jpeg"/><Relationship Id="rId4" Type="http://schemas.openxmlformats.org/officeDocument/2006/relationships/image" Target="../media/image64.jpeg"/><Relationship Id="rId9" Type="http://schemas.openxmlformats.org/officeDocument/2006/relationships/image" Target="../media/image69.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image" Target="../media/image62.jpeg"/><Relationship Id="rId1" Type="http://schemas.openxmlformats.org/officeDocument/2006/relationships/image" Target="../media/image61.jpeg"/><Relationship Id="rId6" Type="http://schemas.openxmlformats.org/officeDocument/2006/relationships/image" Target="../media/image66.jpeg"/><Relationship Id="rId5" Type="http://schemas.openxmlformats.org/officeDocument/2006/relationships/image" Target="../media/image65.jpeg"/><Relationship Id="rId10" Type="http://schemas.openxmlformats.org/officeDocument/2006/relationships/image" Target="../media/image70.jpeg"/><Relationship Id="rId4" Type="http://schemas.openxmlformats.org/officeDocument/2006/relationships/image" Target="../media/image64.jpeg"/><Relationship Id="rId9" Type="http://schemas.openxmlformats.org/officeDocument/2006/relationships/image" Target="../media/image6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rPr lang="fr-BE"/>
            <a:t>Coordination de sous-processus électroniques</a:t>
          </a:r>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rPr lang="fr-BE"/>
            <a:t>Portail </a:t>
          </a:r>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rPr lang="fr-BE" dirty="0"/>
            <a:t>Gestion intégrée des utilisateurs et des accès</a:t>
          </a:r>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rPr lang="fr-BE"/>
            <a:t>Gestion de loggings</a:t>
          </a:r>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rPr lang="fr-BE"/>
            <a:t>Système de chiffrement end-to-end</a:t>
          </a:r>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lang="fr-BE">
              <a:solidFill>
                <a:srgbClr val="087670"/>
              </a:solidFill>
            </a:rPr>
            <a:t>eHealth</a:t>
          </a:r>
          <a:r>
            <a:rPr lang="fr-BE"/>
            <a:t>Box</a:t>
          </a:r>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rPr lang="fr-BE"/>
            <a:t>Timestamping</a:t>
          </a:r>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rPr lang="fr-BE"/>
            <a:t>Codage et anonymisation</a:t>
          </a:r>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rPr lang="fr-BE"/>
            <a:t>Consultation du registre national et des registres BCSS</a:t>
          </a:r>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rPr lang="fr-BE"/>
            <a:t>Répertoire des références (metahub)</a:t>
          </a:r>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F236D3E8-5E24-4C25-815D-6438B56F96C7}" type="presOf" srcId="{81FDCA61-7A32-4339-89E8-DD3704FB86F4}" destId="{6F6ACCCA-7573-4F27-BB76-D1BFA52EAEE3}" srcOrd="0" destOrd="0" presId="urn:microsoft.com/office/officeart/2008/layout/PictureStrips"/>
    <dgm:cxn modelId="{9740A16C-AFB4-42E8-AB1B-B37F86D3AC88}" type="presOf" srcId="{AE2357B3-F8D1-4E13-B807-E393E9FC5539}" destId="{DC5DD086-89E5-4CD9-B1D2-0E7FF2C522A2}"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9E451CEA-DCC2-4DC5-8D02-FB6C587DFEFA}" type="presOf" srcId="{53250AAA-89D6-4377-B3C0-0E5BF972A3C0}" destId="{411BB13E-A3FD-42F9-8D3A-DD2DDC4A3516}" srcOrd="0" destOrd="0" presId="urn:microsoft.com/office/officeart/2008/layout/PictureStrips"/>
    <dgm:cxn modelId="{C4084BF0-F635-4676-89A9-D65F024FF168}" srcId="{D1B0C0D0-7AB7-487B-ADF8-3BB3DD4E9EE7}" destId="{AE2357B3-F8D1-4E13-B807-E393E9FC5539}" srcOrd="2" destOrd="0" parTransId="{DF983F23-5BAE-428F-AFD9-BF0943C63ACC}" sibTransId="{486EB6E6-F0BE-4E7B-A3F0-7DC5C5021754}"/>
    <dgm:cxn modelId="{3AA5B55E-BAFF-4E59-844F-0B3A890F9AB2}" srcId="{D1B0C0D0-7AB7-487B-ADF8-3BB3DD4E9EE7}" destId="{53250AAA-89D6-4377-B3C0-0E5BF972A3C0}" srcOrd="7" destOrd="0" parTransId="{470AA8AF-6A66-4DE7-8F3A-D2B315A90BE8}" sibTransId="{4828047A-C139-4049-9231-4057A0E3B9D2}"/>
    <dgm:cxn modelId="{DB050EC4-F2AC-4ACB-BEFA-69C14AE7D74E}" srcId="{D1B0C0D0-7AB7-487B-ADF8-3BB3DD4E9EE7}" destId="{ADE4E262-EB9E-448C-8B46-6B6521E6B92F}" srcOrd="8" destOrd="0" parTransId="{28664F9A-4277-4158-A312-1D48A34DD546}" sibTransId="{DC8C0C9F-FA74-4A97-BA58-15F42B37D9FB}"/>
    <dgm:cxn modelId="{729BA9A8-928E-462D-ACDE-EAFF3E5D9F1C}" type="presOf" srcId="{ADE4E262-EB9E-448C-8B46-6B6521E6B92F}" destId="{E0757731-3698-433B-8E7C-2EB749869931}" srcOrd="0" destOrd="0" presId="urn:microsoft.com/office/officeart/2008/layout/PictureStrips"/>
    <dgm:cxn modelId="{01E51483-8FD9-43B7-AC2A-D6D70DB48B9D}" type="presOf" srcId="{D1B0C0D0-7AB7-487B-ADF8-3BB3DD4E9EE7}" destId="{9E029134-162C-442E-A062-F55ADB999C33}" srcOrd="0" destOrd="0" presId="urn:microsoft.com/office/officeart/2008/layout/PictureStrips"/>
    <dgm:cxn modelId="{9A70653B-1890-4F38-A017-8862BFB49075}" type="presOf" srcId="{E7919EDD-7680-4985-B198-1CBB0F9E96AC}" destId="{7A8D609C-F894-4686-8594-F633FD78C201}" srcOrd="0" destOrd="0" presId="urn:microsoft.com/office/officeart/2008/layout/PictureStrips"/>
    <dgm:cxn modelId="{57C0AC0E-984D-4802-91E2-6854D7F2A5B9}" type="presOf" srcId="{DE482DF0-5C86-4767-9CE5-54725DF28573}" destId="{4F50CB91-2850-4662-936D-F5CF85EB32D2}"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5CA9D703-EEF7-4699-AD07-B96629D64A88}" type="presOf" srcId="{3069D4A7-A9EB-432B-8415-5BE83922B144}" destId="{9C5C0C8B-F255-4694-B3C6-8BE7DBC5F7E5}" srcOrd="0" destOrd="0" presId="urn:microsoft.com/office/officeart/2008/layout/PictureStrips"/>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4CF6C6A0-29DC-4CE5-88B0-6D1CFBD75CD6}" type="presOf" srcId="{426C232F-332D-4FF2-A820-7A068898BF0D}" destId="{A9AE0183-4578-4303-9373-BBB0DAF179FE}"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62233745-3DC7-4513-AFFE-85579EDF5340}" srcId="{D1B0C0D0-7AB7-487B-ADF8-3BB3DD4E9EE7}" destId="{3069D4A7-A9EB-432B-8415-5BE83922B144}" srcOrd="6" destOrd="0" parTransId="{9A7D73A8-C0A9-4B8A-9838-7588537C14AA}" sibTransId="{DFE1D077-B434-438C-B525-DD545C84AAA3}"/>
    <dgm:cxn modelId="{2356DCAA-F7D8-475F-9D8C-3C7A3FE205CA}" type="presOf" srcId="{F9B22A10-E2AD-420E-86FD-C6A619FB34C3}" destId="{610D24CD-EC64-4585-8806-7B24163BBCA5}" srcOrd="0" destOrd="0" presId="urn:microsoft.com/office/officeart/2008/layout/PictureStrips"/>
    <dgm:cxn modelId="{491A00E3-9768-4857-B163-D526432EA458}" type="presOf" srcId="{66800CA2-1263-488B-9901-BF5AA9A26379}" destId="{22C56DC3-2158-416C-A2CA-0A41276F6E72}"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D091B902-5958-48BC-8D2A-41C625BA3203}" type="presParOf" srcId="{9E029134-162C-442E-A062-F55ADB999C33}" destId="{60E777AF-AE30-4678-946F-1FF94928EBDC}" srcOrd="0" destOrd="0" presId="urn:microsoft.com/office/officeart/2008/layout/PictureStrips"/>
    <dgm:cxn modelId="{045230EF-7670-4314-9BE5-62CFE9C1AE39}" type="presParOf" srcId="{60E777AF-AE30-4678-946F-1FF94928EBDC}" destId="{7A8D609C-F894-4686-8594-F633FD78C201}" srcOrd="0" destOrd="0" presId="urn:microsoft.com/office/officeart/2008/layout/PictureStrips"/>
    <dgm:cxn modelId="{3D731544-AA4C-489D-9D06-20E64E577759}" type="presParOf" srcId="{60E777AF-AE30-4678-946F-1FF94928EBDC}" destId="{8B00EC11-24E0-4E0C-8101-DB576F31F9D2}" srcOrd="1" destOrd="0" presId="urn:microsoft.com/office/officeart/2008/layout/PictureStrips"/>
    <dgm:cxn modelId="{01CF0814-BDA4-447F-A930-D618E241B96A}" type="presParOf" srcId="{9E029134-162C-442E-A062-F55ADB999C33}" destId="{7105A6FE-D318-4A98-A922-671C581530DC}" srcOrd="1" destOrd="0" presId="urn:microsoft.com/office/officeart/2008/layout/PictureStrips"/>
    <dgm:cxn modelId="{1C523098-1EA1-41B4-B2AD-5D3A77E98B70}" type="presParOf" srcId="{9E029134-162C-442E-A062-F55ADB999C33}" destId="{85CFEB57-FC52-4321-A97D-3211B5D63D4D}" srcOrd="2" destOrd="0" presId="urn:microsoft.com/office/officeart/2008/layout/PictureStrips"/>
    <dgm:cxn modelId="{99F2B336-7EDB-41A0-9BAB-4B5C4A793976}" type="presParOf" srcId="{85CFEB57-FC52-4321-A97D-3211B5D63D4D}" destId="{A9AE0183-4578-4303-9373-BBB0DAF179FE}" srcOrd="0" destOrd="0" presId="urn:microsoft.com/office/officeart/2008/layout/PictureStrips"/>
    <dgm:cxn modelId="{C7B10838-3C83-4558-B2B9-22AA22F5AED5}" type="presParOf" srcId="{85CFEB57-FC52-4321-A97D-3211B5D63D4D}" destId="{17BB8C5E-ACC5-4AEA-AC3B-15C53CC548C0}" srcOrd="1" destOrd="0" presId="urn:microsoft.com/office/officeart/2008/layout/PictureStrips"/>
    <dgm:cxn modelId="{D3A1E413-46A8-4F66-856E-3027DCA9CC72}" type="presParOf" srcId="{9E029134-162C-442E-A062-F55ADB999C33}" destId="{3DF2FDF0-8F29-4351-969E-A1025413C53F}" srcOrd="3" destOrd="0" presId="urn:microsoft.com/office/officeart/2008/layout/PictureStrips"/>
    <dgm:cxn modelId="{A0C5C757-4AB3-4C8F-B78D-B29B2349C37F}" type="presParOf" srcId="{9E029134-162C-442E-A062-F55ADB999C33}" destId="{51949F69-36F9-42ED-A197-4A357D3FCC84}" srcOrd="4" destOrd="0" presId="urn:microsoft.com/office/officeart/2008/layout/PictureStrips"/>
    <dgm:cxn modelId="{2D12EFE1-7A00-41E4-836C-32FFFF025DBA}" type="presParOf" srcId="{51949F69-36F9-42ED-A197-4A357D3FCC84}" destId="{DC5DD086-89E5-4CD9-B1D2-0E7FF2C522A2}" srcOrd="0" destOrd="0" presId="urn:microsoft.com/office/officeart/2008/layout/PictureStrips"/>
    <dgm:cxn modelId="{1D453952-A7A8-4A35-9EBC-34503C199ABA}" type="presParOf" srcId="{51949F69-36F9-42ED-A197-4A357D3FCC84}" destId="{DEDE190B-7605-44A7-B19B-482157C4ED09}" srcOrd="1" destOrd="0" presId="urn:microsoft.com/office/officeart/2008/layout/PictureStrips"/>
    <dgm:cxn modelId="{3CFF6307-E884-499F-A0DA-5096C36EEE11}" type="presParOf" srcId="{9E029134-162C-442E-A062-F55ADB999C33}" destId="{800A896D-7DD0-4D28-BE08-D3B8F3F2A8C6}" srcOrd="5" destOrd="0" presId="urn:microsoft.com/office/officeart/2008/layout/PictureStrips"/>
    <dgm:cxn modelId="{670BCE5E-60EC-4770-8AD7-9E45737C23E9}" type="presParOf" srcId="{9E029134-162C-442E-A062-F55ADB999C33}" destId="{09DCF082-D387-4036-A517-A57508B9F296}" srcOrd="6" destOrd="0" presId="urn:microsoft.com/office/officeart/2008/layout/PictureStrips"/>
    <dgm:cxn modelId="{D44C5724-B6F4-4AEA-8C50-7FFB4F0849E8}" type="presParOf" srcId="{09DCF082-D387-4036-A517-A57508B9F296}" destId="{6F6ACCCA-7573-4F27-BB76-D1BFA52EAEE3}" srcOrd="0" destOrd="0" presId="urn:microsoft.com/office/officeart/2008/layout/PictureStrips"/>
    <dgm:cxn modelId="{B7CB5D18-B4AE-449C-AEF5-C11ECB63C24D}" type="presParOf" srcId="{09DCF082-D387-4036-A517-A57508B9F296}" destId="{F94043AE-FBAE-4418-8D10-10B1481C95AF}" srcOrd="1" destOrd="0" presId="urn:microsoft.com/office/officeart/2008/layout/PictureStrips"/>
    <dgm:cxn modelId="{2711A579-6567-4086-AA21-6B13F09FF959}" type="presParOf" srcId="{9E029134-162C-442E-A062-F55ADB999C33}" destId="{2F838AD4-66C5-4737-8D8D-66F3281C6FE1}" srcOrd="7" destOrd="0" presId="urn:microsoft.com/office/officeart/2008/layout/PictureStrips"/>
    <dgm:cxn modelId="{702A81E9-AA88-48DB-81B4-D8AE1B31CCB4}" type="presParOf" srcId="{9E029134-162C-442E-A062-F55ADB999C33}" destId="{0F749A16-F5F6-45E8-9E08-2382EA901724}" srcOrd="8" destOrd="0" presId="urn:microsoft.com/office/officeart/2008/layout/PictureStrips"/>
    <dgm:cxn modelId="{3FBA07D5-92DE-41BF-8569-1185380AD8A8}" type="presParOf" srcId="{0F749A16-F5F6-45E8-9E08-2382EA901724}" destId="{610D24CD-EC64-4585-8806-7B24163BBCA5}" srcOrd="0" destOrd="0" presId="urn:microsoft.com/office/officeart/2008/layout/PictureStrips"/>
    <dgm:cxn modelId="{B742F133-B2E6-4150-95A8-A333E089B91A}" type="presParOf" srcId="{0F749A16-F5F6-45E8-9E08-2382EA901724}" destId="{1D377189-38FA-44FB-9886-A25D865375A4}" srcOrd="1" destOrd="0" presId="urn:microsoft.com/office/officeart/2008/layout/PictureStrips"/>
    <dgm:cxn modelId="{F9BE27B1-8AC8-451A-8E52-C75FD99373F3}" type="presParOf" srcId="{9E029134-162C-442E-A062-F55ADB999C33}" destId="{D0690CA7-5AC0-41CF-B946-24781BCFD1A5}" srcOrd="9" destOrd="0" presId="urn:microsoft.com/office/officeart/2008/layout/PictureStrips"/>
    <dgm:cxn modelId="{8A8D1EA4-E5F5-44F7-A4BA-BE9AB7719445}" type="presParOf" srcId="{9E029134-162C-442E-A062-F55ADB999C33}" destId="{B7B3EDE5-7630-4030-822E-F5E4C9706E85}" srcOrd="10" destOrd="0" presId="urn:microsoft.com/office/officeart/2008/layout/PictureStrips"/>
    <dgm:cxn modelId="{29CDA5EC-668F-4478-A9F9-111D712FF035}" type="presParOf" srcId="{B7B3EDE5-7630-4030-822E-F5E4C9706E85}" destId="{4F50CB91-2850-4662-936D-F5CF85EB32D2}" srcOrd="0" destOrd="0" presId="urn:microsoft.com/office/officeart/2008/layout/PictureStrips"/>
    <dgm:cxn modelId="{47F377F0-6239-430D-BE03-7D57F0466C2D}" type="presParOf" srcId="{B7B3EDE5-7630-4030-822E-F5E4C9706E85}" destId="{82E38FB2-A96C-4D7A-A866-6D7BE57189A0}" srcOrd="1" destOrd="0" presId="urn:microsoft.com/office/officeart/2008/layout/PictureStrips"/>
    <dgm:cxn modelId="{4DFFDA7F-8BEB-4B04-8A3D-FC3490776D54}" type="presParOf" srcId="{9E029134-162C-442E-A062-F55ADB999C33}" destId="{FFADA039-4E63-4656-B69A-9CDE6DF7D22E}" srcOrd="11" destOrd="0" presId="urn:microsoft.com/office/officeart/2008/layout/PictureStrips"/>
    <dgm:cxn modelId="{AB562E2F-4658-4B2A-ABA0-50B50075BC37}" type="presParOf" srcId="{9E029134-162C-442E-A062-F55ADB999C33}" destId="{617E62FE-8B7F-4345-A007-B8285279A613}" srcOrd="12" destOrd="0" presId="urn:microsoft.com/office/officeart/2008/layout/PictureStrips"/>
    <dgm:cxn modelId="{A7721F22-138C-47C7-9ECA-4903BF65B381}" type="presParOf" srcId="{617E62FE-8B7F-4345-A007-B8285279A613}" destId="{9C5C0C8B-F255-4694-B3C6-8BE7DBC5F7E5}" srcOrd="0" destOrd="0" presId="urn:microsoft.com/office/officeart/2008/layout/PictureStrips"/>
    <dgm:cxn modelId="{EBC7430B-FD3C-4380-A51D-4638F09A24FF}" type="presParOf" srcId="{617E62FE-8B7F-4345-A007-B8285279A613}" destId="{A9E14B50-194E-4A93-B9D9-20BB56D81973}" srcOrd="1" destOrd="0" presId="urn:microsoft.com/office/officeart/2008/layout/PictureStrips"/>
    <dgm:cxn modelId="{481BA240-F7C7-44BF-AF68-342ED60FDBC6}" type="presParOf" srcId="{9E029134-162C-442E-A062-F55ADB999C33}" destId="{CC5C64CB-AB52-41A1-B231-D8699C0C625F}" srcOrd="13" destOrd="0" presId="urn:microsoft.com/office/officeart/2008/layout/PictureStrips"/>
    <dgm:cxn modelId="{BEFC6C8F-7FBF-48D6-B77E-D66A81EABB45}" type="presParOf" srcId="{9E029134-162C-442E-A062-F55ADB999C33}" destId="{F8E94CFA-B945-48E5-BE10-370DD69F16A4}" srcOrd="14" destOrd="0" presId="urn:microsoft.com/office/officeart/2008/layout/PictureStrips"/>
    <dgm:cxn modelId="{D9987562-732C-4AD1-A206-2F4EDF69B8B5}" type="presParOf" srcId="{F8E94CFA-B945-48E5-BE10-370DD69F16A4}" destId="{411BB13E-A3FD-42F9-8D3A-DD2DDC4A3516}" srcOrd="0" destOrd="0" presId="urn:microsoft.com/office/officeart/2008/layout/PictureStrips"/>
    <dgm:cxn modelId="{FEEA82CD-D01E-4509-A16B-D840251111E0}" type="presParOf" srcId="{F8E94CFA-B945-48E5-BE10-370DD69F16A4}" destId="{70C2EA1E-D7DB-4E74-806D-4590DBE781A3}" srcOrd="1" destOrd="0" presId="urn:microsoft.com/office/officeart/2008/layout/PictureStrips"/>
    <dgm:cxn modelId="{A2C641CE-D091-4B0E-91B3-1E7435D18A19}" type="presParOf" srcId="{9E029134-162C-442E-A062-F55ADB999C33}" destId="{B6819F3B-727A-4EDF-BC16-FDFFBB563868}" srcOrd="15" destOrd="0" presId="urn:microsoft.com/office/officeart/2008/layout/PictureStrips"/>
    <dgm:cxn modelId="{20DC4495-EC5B-493A-8CC0-A740D151A99B}" type="presParOf" srcId="{9E029134-162C-442E-A062-F55ADB999C33}" destId="{BB272E9F-26C5-4655-93E5-F3616BF119CC}" srcOrd="16" destOrd="0" presId="urn:microsoft.com/office/officeart/2008/layout/PictureStrips"/>
    <dgm:cxn modelId="{862A6530-B47F-4B9D-99A9-D74841156419}" type="presParOf" srcId="{BB272E9F-26C5-4655-93E5-F3616BF119CC}" destId="{E0757731-3698-433B-8E7C-2EB749869931}" srcOrd="0" destOrd="0" presId="urn:microsoft.com/office/officeart/2008/layout/PictureStrips"/>
    <dgm:cxn modelId="{46B34BA9-6847-402B-9032-AA35E7674D1A}" type="presParOf" srcId="{BB272E9F-26C5-4655-93E5-F3616BF119CC}" destId="{139FD9EA-3509-4D4C-98D4-BC741BA871D8}" srcOrd="1" destOrd="0" presId="urn:microsoft.com/office/officeart/2008/layout/PictureStrips"/>
    <dgm:cxn modelId="{0A524597-BEA7-4F91-8583-92E248BFE37D}" type="presParOf" srcId="{9E029134-162C-442E-A062-F55ADB999C33}" destId="{979B97D2-0F97-437F-8686-ABD1B910F38F}" srcOrd="17" destOrd="0" presId="urn:microsoft.com/office/officeart/2008/layout/PictureStrips"/>
    <dgm:cxn modelId="{75E49FA9-DB87-476C-9E47-7269A2824E26}" type="presParOf" srcId="{9E029134-162C-442E-A062-F55ADB999C33}" destId="{0216C3D0-FCC6-4B0C-AA10-7E78E85A1DE2}" srcOrd="18" destOrd="0" presId="urn:microsoft.com/office/officeart/2008/layout/PictureStrips"/>
    <dgm:cxn modelId="{2E923514-3797-445B-B352-11292E6D3BC9}" type="presParOf" srcId="{0216C3D0-FCC6-4B0C-AA10-7E78E85A1DE2}" destId="{22C56DC3-2158-416C-A2CA-0A41276F6E72}" srcOrd="0" destOrd="0" presId="urn:microsoft.com/office/officeart/2008/layout/PictureStrips"/>
    <dgm:cxn modelId="{94D75B1E-8BD5-412E-9B9D-C0039909ABE5}"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778E5C-4D44-4150-86AE-584E1D7258CE}" type="doc">
      <dgm:prSet loTypeId="urn:microsoft.com/office/officeart/2008/layout/HorizontalMultiLevelHierarchy" loCatId="hierarchy" qsTypeId="urn:microsoft.com/office/officeart/2005/8/quickstyle/simple1" qsCatId="simple" csTypeId="urn:microsoft.com/office/officeart/2005/8/colors/colorful2" csCatId="colorful" phldr="1"/>
      <dgm:spPr/>
      <dgm:t>
        <a:bodyPr/>
        <a:lstStyle/>
        <a:p>
          <a:endParaRPr lang="en-US"/>
        </a:p>
      </dgm:t>
    </dgm:pt>
    <dgm:pt modelId="{27150952-165E-4CA0-A1CF-6F74EF979AB8}">
      <dgm:prSet phldrT="[Text]" custT="1"/>
      <dgm:spPr/>
      <dgm:t>
        <a:bodyPr/>
        <a:lstStyle/>
        <a:p>
          <a:r>
            <a:rPr lang="en-US" sz="3600" smtClean="0"/>
            <a:t>Cloud Control Matrix</a:t>
          </a:r>
          <a:endParaRPr lang="en-US" sz="3600"/>
        </a:p>
      </dgm:t>
    </dgm:pt>
    <dgm:pt modelId="{B44521C3-E782-48DF-9FF6-B9F32907E80B}" type="parTrans" cxnId="{376C9402-A947-4A32-9FC6-68F2AF589CEB}">
      <dgm:prSet/>
      <dgm:spPr/>
      <dgm:t>
        <a:bodyPr/>
        <a:lstStyle/>
        <a:p>
          <a:endParaRPr lang="en-US" sz="5400"/>
        </a:p>
      </dgm:t>
    </dgm:pt>
    <dgm:pt modelId="{AEEF178F-08C7-41AC-8C5A-975CFCE54989}" type="sibTrans" cxnId="{376C9402-A947-4A32-9FC6-68F2AF589CEB}">
      <dgm:prSet/>
      <dgm:spPr/>
      <dgm:t>
        <a:bodyPr/>
        <a:lstStyle/>
        <a:p>
          <a:endParaRPr lang="en-US" sz="5400"/>
        </a:p>
      </dgm:t>
    </dgm:pt>
    <dgm:pt modelId="{C26D7885-B9C9-41FE-AA89-9308A6AC8ABB}">
      <dgm:prSet phldrT="[Text]" custT="1"/>
      <dgm:spPr/>
      <dgm:t>
        <a:bodyPr/>
        <a:lstStyle/>
        <a:p>
          <a:r>
            <a:rPr lang="en-US" sz="2000" smtClean="0"/>
            <a:t>Prerequisites</a:t>
          </a:r>
          <a:endParaRPr lang="en-US" sz="2000"/>
        </a:p>
      </dgm:t>
    </dgm:pt>
    <dgm:pt modelId="{B2F756AD-3561-41CF-9484-52B9E34C6658}" type="parTrans" cxnId="{456FF568-7B17-4602-882B-726ED99E6993}">
      <dgm:prSet custT="1"/>
      <dgm:spPr/>
      <dgm:t>
        <a:bodyPr/>
        <a:lstStyle/>
        <a:p>
          <a:endParaRPr lang="en-US" sz="5400"/>
        </a:p>
      </dgm:t>
    </dgm:pt>
    <dgm:pt modelId="{5C5EC38B-5587-4117-9E2F-344A95EA5833}" type="sibTrans" cxnId="{456FF568-7B17-4602-882B-726ED99E6993}">
      <dgm:prSet/>
      <dgm:spPr/>
      <dgm:t>
        <a:bodyPr/>
        <a:lstStyle/>
        <a:p>
          <a:endParaRPr lang="en-US" sz="5400"/>
        </a:p>
      </dgm:t>
    </dgm:pt>
    <dgm:pt modelId="{503E7E83-4DC3-44BB-B32D-9D9F0223B61A}">
      <dgm:prSet phldrT="[Text]" custT="1"/>
      <dgm:spPr/>
      <dgm:t>
        <a:bodyPr/>
        <a:lstStyle/>
        <a:p>
          <a:r>
            <a:rPr lang="en-US" sz="1600" b="0" smtClean="0"/>
            <a:t>FISP classification </a:t>
          </a:r>
          <a:endParaRPr lang="en-US" sz="1600" b="0"/>
        </a:p>
      </dgm:t>
    </dgm:pt>
    <dgm:pt modelId="{91C2A4FD-049E-492C-9775-6D4CCE831E06}" type="parTrans" cxnId="{B5C7926F-0801-47D3-A8C5-C91E90B3EBE4}">
      <dgm:prSet custT="1"/>
      <dgm:spPr/>
      <dgm:t>
        <a:bodyPr/>
        <a:lstStyle/>
        <a:p>
          <a:endParaRPr lang="en-US" sz="5400"/>
        </a:p>
      </dgm:t>
    </dgm:pt>
    <dgm:pt modelId="{707A1475-61C4-4DCA-8527-97849B5353B7}" type="sibTrans" cxnId="{B5C7926F-0801-47D3-A8C5-C91E90B3EBE4}">
      <dgm:prSet/>
      <dgm:spPr/>
      <dgm:t>
        <a:bodyPr/>
        <a:lstStyle/>
        <a:p>
          <a:endParaRPr lang="en-US" sz="5400"/>
        </a:p>
      </dgm:t>
    </dgm:pt>
    <dgm:pt modelId="{7E434DF7-6A97-48E0-B838-0E63914EED0E}">
      <dgm:prSet phldrT="[Text]" custT="1"/>
      <dgm:spPr/>
      <dgm:t>
        <a:bodyPr/>
        <a:lstStyle/>
        <a:p>
          <a:r>
            <a:rPr lang="en-US" sz="1600" b="0" smtClean="0"/>
            <a:t>Risk analysis on business aspects</a:t>
          </a:r>
          <a:endParaRPr lang="en-US" sz="1600" b="0"/>
        </a:p>
      </dgm:t>
    </dgm:pt>
    <dgm:pt modelId="{8A1FE6EB-D5CD-4519-BC42-F7ECB3709AE6}" type="parTrans" cxnId="{C53409FC-BA73-4564-BC66-64B6560E0C0E}">
      <dgm:prSet custT="1"/>
      <dgm:spPr/>
      <dgm:t>
        <a:bodyPr/>
        <a:lstStyle/>
        <a:p>
          <a:endParaRPr lang="en-US" sz="5400"/>
        </a:p>
      </dgm:t>
    </dgm:pt>
    <dgm:pt modelId="{F7DB9331-C1B2-4E92-B7EF-0160A78E3857}" type="sibTrans" cxnId="{C53409FC-BA73-4564-BC66-64B6560E0C0E}">
      <dgm:prSet/>
      <dgm:spPr/>
      <dgm:t>
        <a:bodyPr/>
        <a:lstStyle/>
        <a:p>
          <a:endParaRPr lang="en-US" sz="5400"/>
        </a:p>
      </dgm:t>
    </dgm:pt>
    <dgm:pt modelId="{6D37B23F-647C-4BAD-A213-18ECC1F9DCD6}">
      <dgm:prSet phldrT="[Text]" custT="1"/>
      <dgm:spPr/>
      <dgm:t>
        <a:bodyPr/>
        <a:lstStyle/>
        <a:p>
          <a:r>
            <a:rPr lang="en-GB" sz="2000" b="0" smtClean="0"/>
            <a:t>Risk assessment &amp; Cloud Service Provider (CSP) selection</a:t>
          </a:r>
          <a:endParaRPr lang="en-US" sz="2000" b="0"/>
        </a:p>
      </dgm:t>
    </dgm:pt>
    <dgm:pt modelId="{A28860E7-D1D7-4D49-A6CC-6C1B1E7B6CB8}" type="parTrans" cxnId="{3DBBFCD5-2147-4422-AABB-01D318FDC6F8}">
      <dgm:prSet custT="1"/>
      <dgm:spPr/>
      <dgm:t>
        <a:bodyPr/>
        <a:lstStyle/>
        <a:p>
          <a:endParaRPr lang="en-US" sz="5400"/>
        </a:p>
      </dgm:t>
    </dgm:pt>
    <dgm:pt modelId="{237383FA-DF1F-4DC6-AC0C-F015F2033E6C}" type="sibTrans" cxnId="{3DBBFCD5-2147-4422-AABB-01D318FDC6F8}">
      <dgm:prSet/>
      <dgm:spPr/>
      <dgm:t>
        <a:bodyPr/>
        <a:lstStyle/>
        <a:p>
          <a:endParaRPr lang="en-US" sz="5400"/>
        </a:p>
      </dgm:t>
    </dgm:pt>
    <dgm:pt modelId="{7E039B96-F5D9-4873-B500-31CC351C00D1}">
      <dgm:prSet phldrT="[Text]" custT="1"/>
      <dgm:spPr/>
      <dgm:t>
        <a:bodyPr/>
        <a:lstStyle/>
        <a:p>
          <a:r>
            <a:rPr lang="en-GB" sz="1600" b="0" smtClean="0"/>
            <a:t>Risk assessment related to data</a:t>
          </a:r>
          <a:endParaRPr lang="en-US" sz="1600" b="0"/>
        </a:p>
      </dgm:t>
    </dgm:pt>
    <dgm:pt modelId="{82DED43F-C7E0-42FE-B309-E779EDC50316}" type="parTrans" cxnId="{1B3F1447-8271-49CE-BB2C-8CB44077FEF3}">
      <dgm:prSet custT="1"/>
      <dgm:spPr/>
      <dgm:t>
        <a:bodyPr/>
        <a:lstStyle/>
        <a:p>
          <a:endParaRPr lang="en-US" sz="5400"/>
        </a:p>
      </dgm:t>
    </dgm:pt>
    <dgm:pt modelId="{094E4D4F-8E13-4D99-9CDE-5AE2A4C579CC}" type="sibTrans" cxnId="{1B3F1447-8271-49CE-BB2C-8CB44077FEF3}">
      <dgm:prSet/>
      <dgm:spPr/>
      <dgm:t>
        <a:bodyPr/>
        <a:lstStyle/>
        <a:p>
          <a:endParaRPr lang="en-US" sz="5400"/>
        </a:p>
      </dgm:t>
    </dgm:pt>
    <dgm:pt modelId="{F67E45B0-004A-40E9-AC62-3AA862F551BA}">
      <dgm:prSet custT="1"/>
      <dgm:spPr/>
      <dgm:t>
        <a:bodyPr/>
        <a:lstStyle/>
        <a:p>
          <a:r>
            <a:rPr lang="nl-BE" sz="1600" b="0" smtClean="0"/>
            <a:t>Cloud deployment model</a:t>
          </a:r>
          <a:endParaRPr lang="nl-BE" sz="1600" b="0"/>
        </a:p>
      </dgm:t>
    </dgm:pt>
    <dgm:pt modelId="{4BF29D4F-7900-46C9-A69B-99F72535ABDF}" type="parTrans" cxnId="{E633C593-C423-42F2-9316-FE0C26C5750E}">
      <dgm:prSet custT="1"/>
      <dgm:spPr/>
      <dgm:t>
        <a:bodyPr/>
        <a:lstStyle/>
        <a:p>
          <a:endParaRPr lang="en-US" sz="5400"/>
        </a:p>
      </dgm:t>
    </dgm:pt>
    <dgm:pt modelId="{997C2E7E-6210-4763-B9E5-939BFC7019A6}" type="sibTrans" cxnId="{E633C593-C423-42F2-9316-FE0C26C5750E}">
      <dgm:prSet/>
      <dgm:spPr/>
      <dgm:t>
        <a:bodyPr/>
        <a:lstStyle/>
        <a:p>
          <a:endParaRPr lang="en-US" sz="5400"/>
        </a:p>
      </dgm:t>
    </dgm:pt>
    <dgm:pt modelId="{B58D378B-7F5B-45D0-BF8A-17C9EFD80FC3}">
      <dgm:prSet custT="1"/>
      <dgm:spPr/>
      <dgm:t>
        <a:bodyPr/>
        <a:lstStyle/>
        <a:p>
          <a:r>
            <a:rPr lang="en-GB" sz="1600" b="0" smtClean="0"/>
            <a:t>Geolocation</a:t>
          </a:r>
          <a:endParaRPr lang="nl-BE" sz="1600" b="0"/>
        </a:p>
      </dgm:t>
    </dgm:pt>
    <dgm:pt modelId="{9DFEA2CB-2C57-400C-AA63-24F14DB611E7}" type="parTrans" cxnId="{D320C276-CF74-4056-B9E7-C63D40DE236F}">
      <dgm:prSet custT="1"/>
      <dgm:spPr/>
      <dgm:t>
        <a:bodyPr/>
        <a:lstStyle/>
        <a:p>
          <a:endParaRPr lang="en-US" sz="5400"/>
        </a:p>
      </dgm:t>
    </dgm:pt>
    <dgm:pt modelId="{6FC6504C-52E3-4D8A-A5EE-1BFEEE2EC7E6}" type="sibTrans" cxnId="{D320C276-CF74-4056-B9E7-C63D40DE236F}">
      <dgm:prSet/>
      <dgm:spPr/>
      <dgm:t>
        <a:bodyPr/>
        <a:lstStyle/>
        <a:p>
          <a:endParaRPr lang="en-US" sz="5400"/>
        </a:p>
      </dgm:t>
    </dgm:pt>
    <dgm:pt modelId="{0079E1A1-9712-4F08-8562-2275F1E40FCC}">
      <dgm:prSet custT="1"/>
      <dgm:spPr/>
      <dgm:t>
        <a:bodyPr/>
        <a:lstStyle/>
        <a:p>
          <a:r>
            <a:rPr lang="en-GB" sz="1600" b="0" smtClean="0"/>
            <a:t>Cloud service provider &amp; third parties: requirements</a:t>
          </a:r>
          <a:endParaRPr lang="nl-BE" sz="1600" b="0"/>
        </a:p>
      </dgm:t>
    </dgm:pt>
    <dgm:pt modelId="{2DD37F35-3BEC-4873-AAF7-D6666B9C303D}" type="parTrans" cxnId="{3C5E132D-7108-4D91-B41B-95C3244EFCB9}">
      <dgm:prSet custT="1"/>
      <dgm:spPr/>
      <dgm:t>
        <a:bodyPr/>
        <a:lstStyle/>
        <a:p>
          <a:endParaRPr lang="en-US" sz="5400"/>
        </a:p>
      </dgm:t>
    </dgm:pt>
    <dgm:pt modelId="{DE1A26BC-9B72-42C5-A9FE-FAA7170DDC0B}" type="sibTrans" cxnId="{3C5E132D-7108-4D91-B41B-95C3244EFCB9}">
      <dgm:prSet/>
      <dgm:spPr/>
      <dgm:t>
        <a:bodyPr/>
        <a:lstStyle/>
        <a:p>
          <a:endParaRPr lang="en-US" sz="5400"/>
        </a:p>
      </dgm:t>
    </dgm:pt>
    <dgm:pt modelId="{53A22AA8-B9B6-4BAA-8C4B-DBA30B748EA7}">
      <dgm:prSet custT="1"/>
      <dgm:spPr/>
      <dgm:t>
        <a:bodyPr/>
        <a:lstStyle/>
        <a:p>
          <a:r>
            <a:rPr lang="en-GB" sz="1600" b="0" smtClean="0"/>
            <a:t>Contract termination</a:t>
          </a:r>
          <a:endParaRPr lang="nl-BE" sz="1600" b="0"/>
        </a:p>
      </dgm:t>
    </dgm:pt>
    <dgm:pt modelId="{3705CFFA-BF33-4080-829B-195DF36E0248}" type="parTrans" cxnId="{8637350F-14D4-4AA0-BFE4-475A758D1D7F}">
      <dgm:prSet custT="1"/>
      <dgm:spPr/>
      <dgm:t>
        <a:bodyPr/>
        <a:lstStyle/>
        <a:p>
          <a:endParaRPr lang="en-US" sz="5400"/>
        </a:p>
      </dgm:t>
    </dgm:pt>
    <dgm:pt modelId="{622C47E9-1BAB-4430-A278-4C113CD02A5E}" type="sibTrans" cxnId="{8637350F-14D4-4AA0-BFE4-475A758D1D7F}">
      <dgm:prSet/>
      <dgm:spPr/>
      <dgm:t>
        <a:bodyPr/>
        <a:lstStyle/>
        <a:p>
          <a:endParaRPr lang="en-US" sz="5400"/>
        </a:p>
      </dgm:t>
    </dgm:pt>
    <dgm:pt modelId="{078FD6FA-E9F3-4012-ADEE-BCF0B8113561}">
      <dgm:prSet custT="1"/>
      <dgm:spPr/>
      <dgm:t>
        <a:bodyPr/>
        <a:lstStyle/>
        <a:p>
          <a:r>
            <a:rPr lang="en-GB" sz="2000" b="0" smtClean="0"/>
            <a:t>Minimum security controls </a:t>
          </a:r>
          <a:endParaRPr lang="nl-BE" sz="2000" b="0"/>
        </a:p>
      </dgm:t>
    </dgm:pt>
    <dgm:pt modelId="{9D71E837-F3E9-498F-8995-79E660DE1EF3}" type="parTrans" cxnId="{11C10EE2-DD3B-48A5-AF77-65CD7A82578C}">
      <dgm:prSet custT="1"/>
      <dgm:spPr/>
      <dgm:t>
        <a:bodyPr/>
        <a:lstStyle/>
        <a:p>
          <a:endParaRPr lang="en-US" sz="5400"/>
        </a:p>
      </dgm:t>
    </dgm:pt>
    <dgm:pt modelId="{8BA3F802-4DBE-4119-8527-7F93AAD825D1}" type="sibTrans" cxnId="{11C10EE2-DD3B-48A5-AF77-65CD7A82578C}">
      <dgm:prSet/>
      <dgm:spPr/>
      <dgm:t>
        <a:bodyPr/>
        <a:lstStyle/>
        <a:p>
          <a:endParaRPr lang="en-US" sz="5400"/>
        </a:p>
      </dgm:t>
    </dgm:pt>
    <dgm:pt modelId="{C455CCAE-4404-4A12-ABB8-C08F6B4616EB}">
      <dgm:prSet custT="1"/>
      <dgm:spPr/>
      <dgm:t>
        <a:bodyPr/>
        <a:lstStyle/>
        <a:p>
          <a:r>
            <a:rPr lang="en-GB" sz="1600" b="0" smtClean="0"/>
            <a:t>Identification, authentication &amp; authorization</a:t>
          </a:r>
          <a:endParaRPr lang="nl-BE" sz="1600" b="0"/>
        </a:p>
      </dgm:t>
    </dgm:pt>
    <dgm:pt modelId="{EED19416-E18D-433D-A22C-C9E2ADB0294A}" type="parTrans" cxnId="{E4AFBD0A-2E35-4518-80C7-B1FFC84996A2}">
      <dgm:prSet custT="1"/>
      <dgm:spPr/>
      <dgm:t>
        <a:bodyPr/>
        <a:lstStyle/>
        <a:p>
          <a:endParaRPr lang="en-US" sz="5400"/>
        </a:p>
      </dgm:t>
    </dgm:pt>
    <dgm:pt modelId="{3E627442-35A6-405D-89C2-5FB7EEE62647}" type="sibTrans" cxnId="{E4AFBD0A-2E35-4518-80C7-B1FFC84996A2}">
      <dgm:prSet/>
      <dgm:spPr/>
      <dgm:t>
        <a:bodyPr/>
        <a:lstStyle/>
        <a:p>
          <a:endParaRPr lang="en-US" sz="5400"/>
        </a:p>
      </dgm:t>
    </dgm:pt>
    <dgm:pt modelId="{AE0B2D73-6CE4-4775-8671-761571C93BA3}">
      <dgm:prSet custT="1"/>
      <dgm:spPr/>
      <dgm:t>
        <a:bodyPr/>
        <a:lstStyle/>
        <a:p>
          <a:r>
            <a:rPr lang="en-GB" sz="1600" b="0" smtClean="0"/>
            <a:t>Logging &amp; monitoring</a:t>
          </a:r>
          <a:endParaRPr lang="nl-BE" sz="1600" b="0"/>
        </a:p>
      </dgm:t>
    </dgm:pt>
    <dgm:pt modelId="{1AB36FFB-F7EB-4E69-85B4-E6750242BD83}" type="parTrans" cxnId="{44B95DCA-A2C9-43BD-91BA-1124A4B80E49}">
      <dgm:prSet custT="1"/>
      <dgm:spPr/>
      <dgm:t>
        <a:bodyPr/>
        <a:lstStyle/>
        <a:p>
          <a:endParaRPr lang="en-US" sz="5400"/>
        </a:p>
      </dgm:t>
    </dgm:pt>
    <dgm:pt modelId="{56EB9FFD-70BA-4553-9028-2EB8528BC47A}" type="sibTrans" cxnId="{44B95DCA-A2C9-43BD-91BA-1124A4B80E49}">
      <dgm:prSet/>
      <dgm:spPr/>
      <dgm:t>
        <a:bodyPr/>
        <a:lstStyle/>
        <a:p>
          <a:endParaRPr lang="en-US" sz="5400"/>
        </a:p>
      </dgm:t>
    </dgm:pt>
    <dgm:pt modelId="{DBAE1B7D-814E-482A-AB3B-EF81749D929E}">
      <dgm:prSet phldrT="[Text]" custT="1"/>
      <dgm:spPr/>
      <dgm:t>
        <a:bodyPr/>
        <a:lstStyle/>
        <a:p>
          <a:r>
            <a:rPr lang="en-GB" sz="1600" b="0" smtClean="0"/>
            <a:t>Pre-data protection impact assessment (DPIA) if necessary </a:t>
          </a:r>
          <a:endParaRPr lang="en-US" sz="1600" b="0"/>
        </a:p>
      </dgm:t>
    </dgm:pt>
    <dgm:pt modelId="{BA157671-4688-49D7-AFE6-131111A2CB1E}" type="parTrans" cxnId="{7E134DC7-6355-40C6-942F-9849906E1187}">
      <dgm:prSet custT="1"/>
      <dgm:spPr/>
      <dgm:t>
        <a:bodyPr/>
        <a:lstStyle/>
        <a:p>
          <a:endParaRPr lang="en-US" sz="5400"/>
        </a:p>
      </dgm:t>
    </dgm:pt>
    <dgm:pt modelId="{8FD99D72-7344-46BA-8AEB-1DAF6607E07B}" type="sibTrans" cxnId="{7E134DC7-6355-40C6-942F-9849906E1187}">
      <dgm:prSet/>
      <dgm:spPr/>
      <dgm:t>
        <a:bodyPr/>
        <a:lstStyle/>
        <a:p>
          <a:endParaRPr lang="en-US" sz="5400"/>
        </a:p>
      </dgm:t>
    </dgm:pt>
    <dgm:pt modelId="{EF500306-4D2A-46C3-94AD-A86B7B419116}">
      <dgm:prSet custT="1"/>
      <dgm:spPr/>
      <dgm:t>
        <a:bodyPr/>
        <a:lstStyle/>
        <a:p>
          <a:r>
            <a:rPr lang="en-GB" sz="1600" b="0" smtClean="0"/>
            <a:t>Cryptography</a:t>
          </a:r>
          <a:endParaRPr lang="nl-BE" sz="1600" b="0"/>
        </a:p>
      </dgm:t>
    </dgm:pt>
    <dgm:pt modelId="{7E407E13-4757-4EE8-80F4-5F1E70A8976F}" type="parTrans" cxnId="{DE0B346F-DA01-4B95-930B-22ED3B4E9B79}">
      <dgm:prSet custT="1"/>
      <dgm:spPr/>
      <dgm:t>
        <a:bodyPr/>
        <a:lstStyle/>
        <a:p>
          <a:endParaRPr lang="en-US" sz="1000"/>
        </a:p>
      </dgm:t>
    </dgm:pt>
    <dgm:pt modelId="{6D8FAA91-4601-49BE-ABCE-DFE68C9441CF}" type="sibTrans" cxnId="{DE0B346F-DA01-4B95-930B-22ED3B4E9B79}">
      <dgm:prSet/>
      <dgm:spPr/>
      <dgm:t>
        <a:bodyPr/>
        <a:lstStyle/>
        <a:p>
          <a:endParaRPr lang="en-US" sz="3600"/>
        </a:p>
      </dgm:t>
    </dgm:pt>
    <dgm:pt modelId="{335AD428-5A3C-4F37-946D-F4246EDF58D8}">
      <dgm:prSet custT="1"/>
      <dgm:spPr/>
      <dgm:t>
        <a:bodyPr/>
        <a:lstStyle/>
        <a:p>
          <a:r>
            <a:rPr lang="en-GB" sz="1600" b="0" smtClean="0"/>
            <a:t>Continuity of services</a:t>
          </a:r>
          <a:endParaRPr lang="nl-BE" sz="1600" b="0"/>
        </a:p>
      </dgm:t>
    </dgm:pt>
    <dgm:pt modelId="{2886BE3D-4EBB-4550-97CB-00CF246D9D18}" type="parTrans" cxnId="{90536F1F-35E0-44BC-A5F6-2ECBEF26BE63}">
      <dgm:prSet custT="1"/>
      <dgm:spPr/>
      <dgm:t>
        <a:bodyPr/>
        <a:lstStyle/>
        <a:p>
          <a:endParaRPr lang="en-US" sz="1000"/>
        </a:p>
      </dgm:t>
    </dgm:pt>
    <dgm:pt modelId="{D5EEC51A-F26F-4639-9CFB-93163042587B}" type="sibTrans" cxnId="{90536F1F-35E0-44BC-A5F6-2ECBEF26BE63}">
      <dgm:prSet/>
      <dgm:spPr/>
      <dgm:t>
        <a:bodyPr/>
        <a:lstStyle/>
        <a:p>
          <a:endParaRPr lang="en-US" sz="3600"/>
        </a:p>
      </dgm:t>
    </dgm:pt>
    <dgm:pt modelId="{021A2B0F-F8D6-4C04-87F6-3190D281AEB9}" type="pres">
      <dgm:prSet presAssocID="{8C778E5C-4D44-4150-86AE-584E1D7258CE}" presName="Name0" presStyleCnt="0">
        <dgm:presLayoutVars>
          <dgm:chPref val="1"/>
          <dgm:dir/>
          <dgm:animOne val="branch"/>
          <dgm:animLvl val="lvl"/>
          <dgm:resizeHandles val="exact"/>
        </dgm:presLayoutVars>
      </dgm:prSet>
      <dgm:spPr/>
      <dgm:t>
        <a:bodyPr/>
        <a:lstStyle/>
        <a:p>
          <a:endParaRPr lang="en-US"/>
        </a:p>
      </dgm:t>
    </dgm:pt>
    <dgm:pt modelId="{B9F75C75-8EA3-4FCF-BC6E-691F64E1BFBC}" type="pres">
      <dgm:prSet presAssocID="{27150952-165E-4CA0-A1CF-6F74EF979AB8}" presName="root1" presStyleCnt="0"/>
      <dgm:spPr/>
    </dgm:pt>
    <dgm:pt modelId="{1E06C64F-FFE5-4594-85A4-2FDBF40C655B}" type="pres">
      <dgm:prSet presAssocID="{27150952-165E-4CA0-A1CF-6F74EF979AB8}" presName="LevelOneTextNode" presStyleLbl="node0" presStyleIdx="0" presStyleCnt="1" custScaleX="329123" custScaleY="322965">
        <dgm:presLayoutVars>
          <dgm:chPref val="3"/>
        </dgm:presLayoutVars>
      </dgm:prSet>
      <dgm:spPr/>
      <dgm:t>
        <a:bodyPr/>
        <a:lstStyle/>
        <a:p>
          <a:endParaRPr lang="en-US"/>
        </a:p>
      </dgm:t>
    </dgm:pt>
    <dgm:pt modelId="{F79D6431-0B66-41A5-A0C5-5528409364C9}" type="pres">
      <dgm:prSet presAssocID="{27150952-165E-4CA0-A1CF-6F74EF979AB8}" presName="level2hierChild" presStyleCnt="0"/>
      <dgm:spPr/>
    </dgm:pt>
    <dgm:pt modelId="{BB4EC9DA-6141-4DD7-9064-5BA1E819BF4B}" type="pres">
      <dgm:prSet presAssocID="{B2F756AD-3561-41CF-9484-52B9E34C6658}" presName="conn2-1" presStyleLbl="parChTrans1D2" presStyleIdx="0" presStyleCnt="3"/>
      <dgm:spPr/>
      <dgm:t>
        <a:bodyPr/>
        <a:lstStyle/>
        <a:p>
          <a:endParaRPr lang="en-US"/>
        </a:p>
      </dgm:t>
    </dgm:pt>
    <dgm:pt modelId="{2862E497-31E5-4B98-AB00-E14C1693BC3B}" type="pres">
      <dgm:prSet presAssocID="{B2F756AD-3561-41CF-9484-52B9E34C6658}" presName="connTx" presStyleLbl="parChTrans1D2" presStyleIdx="0" presStyleCnt="3"/>
      <dgm:spPr/>
      <dgm:t>
        <a:bodyPr/>
        <a:lstStyle/>
        <a:p>
          <a:endParaRPr lang="en-US"/>
        </a:p>
      </dgm:t>
    </dgm:pt>
    <dgm:pt modelId="{E5990E56-1CA0-4D97-89CE-F1604D609E86}" type="pres">
      <dgm:prSet presAssocID="{C26D7885-B9C9-41FE-AA89-9308A6AC8ABB}" presName="root2" presStyleCnt="0"/>
      <dgm:spPr/>
    </dgm:pt>
    <dgm:pt modelId="{293C7686-DB86-49C1-850D-D1EB25451908}" type="pres">
      <dgm:prSet presAssocID="{C26D7885-B9C9-41FE-AA89-9308A6AC8ABB}" presName="LevelTwoTextNode" presStyleLbl="node2" presStyleIdx="0" presStyleCnt="3" custScaleX="329184" custScaleY="330985">
        <dgm:presLayoutVars>
          <dgm:chPref val="3"/>
        </dgm:presLayoutVars>
      </dgm:prSet>
      <dgm:spPr/>
      <dgm:t>
        <a:bodyPr/>
        <a:lstStyle/>
        <a:p>
          <a:endParaRPr lang="en-US"/>
        </a:p>
      </dgm:t>
    </dgm:pt>
    <dgm:pt modelId="{951D5D9A-3968-4DF9-9F76-2EE4CD5F0B93}" type="pres">
      <dgm:prSet presAssocID="{C26D7885-B9C9-41FE-AA89-9308A6AC8ABB}" presName="level3hierChild" presStyleCnt="0"/>
      <dgm:spPr/>
    </dgm:pt>
    <dgm:pt modelId="{DA901C17-2DF0-45E9-BAB6-5D688935C309}" type="pres">
      <dgm:prSet presAssocID="{91C2A4FD-049E-492C-9775-6D4CCE831E06}" presName="conn2-1" presStyleLbl="parChTrans1D3" presStyleIdx="0" presStyleCnt="12"/>
      <dgm:spPr/>
      <dgm:t>
        <a:bodyPr/>
        <a:lstStyle/>
        <a:p>
          <a:endParaRPr lang="en-US"/>
        </a:p>
      </dgm:t>
    </dgm:pt>
    <dgm:pt modelId="{1B54BA5E-6E30-4AE6-9FE1-FF3D1A42CB34}" type="pres">
      <dgm:prSet presAssocID="{91C2A4FD-049E-492C-9775-6D4CCE831E06}" presName="connTx" presStyleLbl="parChTrans1D3" presStyleIdx="0" presStyleCnt="12"/>
      <dgm:spPr/>
      <dgm:t>
        <a:bodyPr/>
        <a:lstStyle/>
        <a:p>
          <a:endParaRPr lang="en-US"/>
        </a:p>
      </dgm:t>
    </dgm:pt>
    <dgm:pt modelId="{00E43806-DDB6-4783-8BAC-6AD4217E0E89}" type="pres">
      <dgm:prSet presAssocID="{503E7E83-4DC3-44BB-B32D-9D9F0223B61A}" presName="root2" presStyleCnt="0"/>
      <dgm:spPr/>
    </dgm:pt>
    <dgm:pt modelId="{BE658EA4-43EC-44A8-8EDE-B8133F057899}" type="pres">
      <dgm:prSet presAssocID="{503E7E83-4DC3-44BB-B32D-9D9F0223B61A}" presName="LevelTwoTextNode" presStyleLbl="node3" presStyleIdx="0" presStyleCnt="12" custScaleX="443521">
        <dgm:presLayoutVars>
          <dgm:chPref val="3"/>
        </dgm:presLayoutVars>
      </dgm:prSet>
      <dgm:spPr/>
      <dgm:t>
        <a:bodyPr/>
        <a:lstStyle/>
        <a:p>
          <a:endParaRPr lang="en-US"/>
        </a:p>
      </dgm:t>
    </dgm:pt>
    <dgm:pt modelId="{E9920853-5A78-4228-8BE7-46D4F98EE3FB}" type="pres">
      <dgm:prSet presAssocID="{503E7E83-4DC3-44BB-B32D-9D9F0223B61A}" presName="level3hierChild" presStyleCnt="0"/>
      <dgm:spPr/>
    </dgm:pt>
    <dgm:pt modelId="{6E61891F-C1E4-42AC-BFC8-54EA74B88306}" type="pres">
      <dgm:prSet presAssocID="{8A1FE6EB-D5CD-4519-BC42-F7ECB3709AE6}" presName="conn2-1" presStyleLbl="parChTrans1D3" presStyleIdx="1" presStyleCnt="12"/>
      <dgm:spPr/>
      <dgm:t>
        <a:bodyPr/>
        <a:lstStyle/>
        <a:p>
          <a:endParaRPr lang="en-US"/>
        </a:p>
      </dgm:t>
    </dgm:pt>
    <dgm:pt modelId="{6C37F0C5-80A0-4472-969A-2D40295E83A7}" type="pres">
      <dgm:prSet presAssocID="{8A1FE6EB-D5CD-4519-BC42-F7ECB3709AE6}" presName="connTx" presStyleLbl="parChTrans1D3" presStyleIdx="1" presStyleCnt="12"/>
      <dgm:spPr/>
      <dgm:t>
        <a:bodyPr/>
        <a:lstStyle/>
        <a:p>
          <a:endParaRPr lang="en-US"/>
        </a:p>
      </dgm:t>
    </dgm:pt>
    <dgm:pt modelId="{D70DBBC3-7A2C-40DA-8FC4-7A8DA94F1461}" type="pres">
      <dgm:prSet presAssocID="{7E434DF7-6A97-48E0-B838-0E63914EED0E}" presName="root2" presStyleCnt="0"/>
      <dgm:spPr/>
    </dgm:pt>
    <dgm:pt modelId="{18E95C5F-3927-4646-8321-1CFEE3FF0241}" type="pres">
      <dgm:prSet presAssocID="{7E434DF7-6A97-48E0-B838-0E63914EED0E}" presName="LevelTwoTextNode" presStyleLbl="node3" presStyleIdx="1" presStyleCnt="12" custScaleX="443521">
        <dgm:presLayoutVars>
          <dgm:chPref val="3"/>
        </dgm:presLayoutVars>
      </dgm:prSet>
      <dgm:spPr/>
      <dgm:t>
        <a:bodyPr/>
        <a:lstStyle/>
        <a:p>
          <a:endParaRPr lang="en-US"/>
        </a:p>
      </dgm:t>
    </dgm:pt>
    <dgm:pt modelId="{9E2E3EDA-BAB6-492A-A491-84AEA7574F35}" type="pres">
      <dgm:prSet presAssocID="{7E434DF7-6A97-48E0-B838-0E63914EED0E}" presName="level3hierChild" presStyleCnt="0"/>
      <dgm:spPr/>
    </dgm:pt>
    <dgm:pt modelId="{E929241D-260D-4266-81E7-D5DA1C9CB010}" type="pres">
      <dgm:prSet presAssocID="{BA157671-4688-49D7-AFE6-131111A2CB1E}" presName="conn2-1" presStyleLbl="parChTrans1D3" presStyleIdx="2" presStyleCnt="12"/>
      <dgm:spPr/>
      <dgm:t>
        <a:bodyPr/>
        <a:lstStyle/>
        <a:p>
          <a:endParaRPr lang="en-US"/>
        </a:p>
      </dgm:t>
    </dgm:pt>
    <dgm:pt modelId="{D2C3E6A9-CA73-45F5-B6F0-824D202429B3}" type="pres">
      <dgm:prSet presAssocID="{BA157671-4688-49D7-AFE6-131111A2CB1E}" presName="connTx" presStyleLbl="parChTrans1D3" presStyleIdx="2" presStyleCnt="12"/>
      <dgm:spPr/>
      <dgm:t>
        <a:bodyPr/>
        <a:lstStyle/>
        <a:p>
          <a:endParaRPr lang="en-US"/>
        </a:p>
      </dgm:t>
    </dgm:pt>
    <dgm:pt modelId="{837054D8-3269-49F8-BFBF-228F09C5B7A3}" type="pres">
      <dgm:prSet presAssocID="{DBAE1B7D-814E-482A-AB3B-EF81749D929E}" presName="root2" presStyleCnt="0"/>
      <dgm:spPr/>
    </dgm:pt>
    <dgm:pt modelId="{6E0B4123-BE99-4B22-A376-1E4E78F46732}" type="pres">
      <dgm:prSet presAssocID="{DBAE1B7D-814E-482A-AB3B-EF81749D929E}" presName="LevelTwoTextNode" presStyleLbl="node3" presStyleIdx="2" presStyleCnt="12" custScaleX="443521">
        <dgm:presLayoutVars>
          <dgm:chPref val="3"/>
        </dgm:presLayoutVars>
      </dgm:prSet>
      <dgm:spPr/>
      <dgm:t>
        <a:bodyPr/>
        <a:lstStyle/>
        <a:p>
          <a:endParaRPr lang="en-US"/>
        </a:p>
      </dgm:t>
    </dgm:pt>
    <dgm:pt modelId="{532EC011-7DE3-420D-AF0A-C0111AE6DE7B}" type="pres">
      <dgm:prSet presAssocID="{DBAE1B7D-814E-482A-AB3B-EF81749D929E}" presName="level3hierChild" presStyleCnt="0"/>
      <dgm:spPr/>
    </dgm:pt>
    <dgm:pt modelId="{04409BDC-C562-4D14-8005-0A02AA16AA39}" type="pres">
      <dgm:prSet presAssocID="{A28860E7-D1D7-4D49-A6CC-6C1B1E7B6CB8}" presName="conn2-1" presStyleLbl="parChTrans1D2" presStyleIdx="1" presStyleCnt="3"/>
      <dgm:spPr/>
      <dgm:t>
        <a:bodyPr/>
        <a:lstStyle/>
        <a:p>
          <a:endParaRPr lang="en-US"/>
        </a:p>
      </dgm:t>
    </dgm:pt>
    <dgm:pt modelId="{E7CAE3DB-EB74-4F36-9EFF-DBDFF6F35A50}" type="pres">
      <dgm:prSet presAssocID="{A28860E7-D1D7-4D49-A6CC-6C1B1E7B6CB8}" presName="connTx" presStyleLbl="parChTrans1D2" presStyleIdx="1" presStyleCnt="3"/>
      <dgm:spPr/>
      <dgm:t>
        <a:bodyPr/>
        <a:lstStyle/>
        <a:p>
          <a:endParaRPr lang="en-US"/>
        </a:p>
      </dgm:t>
    </dgm:pt>
    <dgm:pt modelId="{5F0685CD-1910-4541-B91E-60312CC1865A}" type="pres">
      <dgm:prSet presAssocID="{6D37B23F-647C-4BAD-A213-18ECC1F9DCD6}" presName="root2" presStyleCnt="0"/>
      <dgm:spPr/>
    </dgm:pt>
    <dgm:pt modelId="{644BBC39-64C9-420B-A581-7DDE8073A542}" type="pres">
      <dgm:prSet presAssocID="{6D37B23F-647C-4BAD-A213-18ECC1F9DCD6}" presName="LevelTwoTextNode" presStyleLbl="node2" presStyleIdx="1" presStyleCnt="3" custScaleX="329184" custScaleY="330985">
        <dgm:presLayoutVars>
          <dgm:chPref val="3"/>
        </dgm:presLayoutVars>
      </dgm:prSet>
      <dgm:spPr/>
      <dgm:t>
        <a:bodyPr/>
        <a:lstStyle/>
        <a:p>
          <a:endParaRPr lang="en-US"/>
        </a:p>
      </dgm:t>
    </dgm:pt>
    <dgm:pt modelId="{3DADDD1A-FFA8-4DB4-9074-8FCA87B33883}" type="pres">
      <dgm:prSet presAssocID="{6D37B23F-647C-4BAD-A213-18ECC1F9DCD6}" presName="level3hierChild" presStyleCnt="0"/>
      <dgm:spPr/>
    </dgm:pt>
    <dgm:pt modelId="{E68390F8-CFBD-4C03-8746-CC223E1027C5}" type="pres">
      <dgm:prSet presAssocID="{82DED43F-C7E0-42FE-B309-E779EDC50316}" presName="conn2-1" presStyleLbl="parChTrans1D3" presStyleIdx="3" presStyleCnt="12"/>
      <dgm:spPr/>
      <dgm:t>
        <a:bodyPr/>
        <a:lstStyle/>
        <a:p>
          <a:endParaRPr lang="en-US"/>
        </a:p>
      </dgm:t>
    </dgm:pt>
    <dgm:pt modelId="{544D32BA-059C-4F22-A892-E4F8850E2FC8}" type="pres">
      <dgm:prSet presAssocID="{82DED43F-C7E0-42FE-B309-E779EDC50316}" presName="connTx" presStyleLbl="parChTrans1D3" presStyleIdx="3" presStyleCnt="12"/>
      <dgm:spPr/>
      <dgm:t>
        <a:bodyPr/>
        <a:lstStyle/>
        <a:p>
          <a:endParaRPr lang="en-US"/>
        </a:p>
      </dgm:t>
    </dgm:pt>
    <dgm:pt modelId="{566BAAE4-D505-4ADA-85A5-6D057DE459EC}" type="pres">
      <dgm:prSet presAssocID="{7E039B96-F5D9-4873-B500-31CC351C00D1}" presName="root2" presStyleCnt="0"/>
      <dgm:spPr/>
    </dgm:pt>
    <dgm:pt modelId="{57B2CD65-D116-4CFF-B9DB-7719DC9A6986}" type="pres">
      <dgm:prSet presAssocID="{7E039B96-F5D9-4873-B500-31CC351C00D1}" presName="LevelTwoTextNode" presStyleLbl="node3" presStyleIdx="3" presStyleCnt="12" custScaleX="443521">
        <dgm:presLayoutVars>
          <dgm:chPref val="3"/>
        </dgm:presLayoutVars>
      </dgm:prSet>
      <dgm:spPr/>
      <dgm:t>
        <a:bodyPr/>
        <a:lstStyle/>
        <a:p>
          <a:endParaRPr lang="en-US"/>
        </a:p>
      </dgm:t>
    </dgm:pt>
    <dgm:pt modelId="{F8A8EE50-86CA-4401-8B24-796301700F94}" type="pres">
      <dgm:prSet presAssocID="{7E039B96-F5D9-4873-B500-31CC351C00D1}" presName="level3hierChild" presStyleCnt="0"/>
      <dgm:spPr/>
    </dgm:pt>
    <dgm:pt modelId="{F4625072-8A23-4CA8-A121-B90451F87FA4}" type="pres">
      <dgm:prSet presAssocID="{4BF29D4F-7900-46C9-A69B-99F72535ABDF}" presName="conn2-1" presStyleLbl="parChTrans1D3" presStyleIdx="4" presStyleCnt="12"/>
      <dgm:spPr/>
      <dgm:t>
        <a:bodyPr/>
        <a:lstStyle/>
        <a:p>
          <a:endParaRPr lang="en-US"/>
        </a:p>
      </dgm:t>
    </dgm:pt>
    <dgm:pt modelId="{CC90D3D1-ACD8-4C4D-8697-C54CE7604264}" type="pres">
      <dgm:prSet presAssocID="{4BF29D4F-7900-46C9-A69B-99F72535ABDF}" presName="connTx" presStyleLbl="parChTrans1D3" presStyleIdx="4" presStyleCnt="12"/>
      <dgm:spPr/>
      <dgm:t>
        <a:bodyPr/>
        <a:lstStyle/>
        <a:p>
          <a:endParaRPr lang="en-US"/>
        </a:p>
      </dgm:t>
    </dgm:pt>
    <dgm:pt modelId="{91486C2B-5889-4F35-9A77-D3E74D13A99B}" type="pres">
      <dgm:prSet presAssocID="{F67E45B0-004A-40E9-AC62-3AA862F551BA}" presName="root2" presStyleCnt="0"/>
      <dgm:spPr/>
    </dgm:pt>
    <dgm:pt modelId="{86741D33-5E17-4060-BFBC-8BDABA05154A}" type="pres">
      <dgm:prSet presAssocID="{F67E45B0-004A-40E9-AC62-3AA862F551BA}" presName="LevelTwoTextNode" presStyleLbl="node3" presStyleIdx="4" presStyleCnt="12" custScaleX="443521">
        <dgm:presLayoutVars>
          <dgm:chPref val="3"/>
        </dgm:presLayoutVars>
      </dgm:prSet>
      <dgm:spPr/>
      <dgm:t>
        <a:bodyPr/>
        <a:lstStyle/>
        <a:p>
          <a:endParaRPr lang="en-US"/>
        </a:p>
      </dgm:t>
    </dgm:pt>
    <dgm:pt modelId="{2D6C35CF-00B2-41B7-AE0C-8CC9AA83A0AF}" type="pres">
      <dgm:prSet presAssocID="{F67E45B0-004A-40E9-AC62-3AA862F551BA}" presName="level3hierChild" presStyleCnt="0"/>
      <dgm:spPr/>
    </dgm:pt>
    <dgm:pt modelId="{60171676-7208-4602-BC7A-36EA735D5866}" type="pres">
      <dgm:prSet presAssocID="{9DFEA2CB-2C57-400C-AA63-24F14DB611E7}" presName="conn2-1" presStyleLbl="parChTrans1D3" presStyleIdx="5" presStyleCnt="12"/>
      <dgm:spPr/>
      <dgm:t>
        <a:bodyPr/>
        <a:lstStyle/>
        <a:p>
          <a:endParaRPr lang="en-US"/>
        </a:p>
      </dgm:t>
    </dgm:pt>
    <dgm:pt modelId="{12AFCF86-EC49-4F93-88CE-CAB6F5D4AF78}" type="pres">
      <dgm:prSet presAssocID="{9DFEA2CB-2C57-400C-AA63-24F14DB611E7}" presName="connTx" presStyleLbl="parChTrans1D3" presStyleIdx="5" presStyleCnt="12"/>
      <dgm:spPr/>
      <dgm:t>
        <a:bodyPr/>
        <a:lstStyle/>
        <a:p>
          <a:endParaRPr lang="en-US"/>
        </a:p>
      </dgm:t>
    </dgm:pt>
    <dgm:pt modelId="{6A907E01-18F4-4230-A550-154464E5ED79}" type="pres">
      <dgm:prSet presAssocID="{B58D378B-7F5B-45D0-BF8A-17C9EFD80FC3}" presName="root2" presStyleCnt="0"/>
      <dgm:spPr/>
    </dgm:pt>
    <dgm:pt modelId="{98AA7AE8-C768-4F57-A21C-A2076B0042C5}" type="pres">
      <dgm:prSet presAssocID="{B58D378B-7F5B-45D0-BF8A-17C9EFD80FC3}" presName="LevelTwoTextNode" presStyleLbl="node3" presStyleIdx="5" presStyleCnt="12" custScaleX="443521">
        <dgm:presLayoutVars>
          <dgm:chPref val="3"/>
        </dgm:presLayoutVars>
      </dgm:prSet>
      <dgm:spPr/>
      <dgm:t>
        <a:bodyPr/>
        <a:lstStyle/>
        <a:p>
          <a:endParaRPr lang="en-US"/>
        </a:p>
      </dgm:t>
    </dgm:pt>
    <dgm:pt modelId="{3BB791ED-65F9-4256-8599-09CDA1ABE80A}" type="pres">
      <dgm:prSet presAssocID="{B58D378B-7F5B-45D0-BF8A-17C9EFD80FC3}" presName="level3hierChild" presStyleCnt="0"/>
      <dgm:spPr/>
    </dgm:pt>
    <dgm:pt modelId="{4A4A5D8A-8E32-45FE-90F5-1127638D09F6}" type="pres">
      <dgm:prSet presAssocID="{2DD37F35-3BEC-4873-AAF7-D6666B9C303D}" presName="conn2-1" presStyleLbl="parChTrans1D3" presStyleIdx="6" presStyleCnt="12"/>
      <dgm:spPr/>
      <dgm:t>
        <a:bodyPr/>
        <a:lstStyle/>
        <a:p>
          <a:endParaRPr lang="en-US"/>
        </a:p>
      </dgm:t>
    </dgm:pt>
    <dgm:pt modelId="{4EC5AB9C-315A-46F8-AEEA-89C1DA01BECC}" type="pres">
      <dgm:prSet presAssocID="{2DD37F35-3BEC-4873-AAF7-D6666B9C303D}" presName="connTx" presStyleLbl="parChTrans1D3" presStyleIdx="6" presStyleCnt="12"/>
      <dgm:spPr/>
      <dgm:t>
        <a:bodyPr/>
        <a:lstStyle/>
        <a:p>
          <a:endParaRPr lang="en-US"/>
        </a:p>
      </dgm:t>
    </dgm:pt>
    <dgm:pt modelId="{044AE770-5B91-4D2E-AC84-54736688A1F6}" type="pres">
      <dgm:prSet presAssocID="{0079E1A1-9712-4F08-8562-2275F1E40FCC}" presName="root2" presStyleCnt="0"/>
      <dgm:spPr/>
    </dgm:pt>
    <dgm:pt modelId="{14D765DA-0C04-49C7-975C-7314831B9B82}" type="pres">
      <dgm:prSet presAssocID="{0079E1A1-9712-4F08-8562-2275F1E40FCC}" presName="LevelTwoTextNode" presStyleLbl="node3" presStyleIdx="6" presStyleCnt="12" custScaleX="443521">
        <dgm:presLayoutVars>
          <dgm:chPref val="3"/>
        </dgm:presLayoutVars>
      </dgm:prSet>
      <dgm:spPr/>
      <dgm:t>
        <a:bodyPr/>
        <a:lstStyle/>
        <a:p>
          <a:endParaRPr lang="en-US"/>
        </a:p>
      </dgm:t>
    </dgm:pt>
    <dgm:pt modelId="{7AD70A41-E40A-4BB4-9DB8-06DC1BA14E86}" type="pres">
      <dgm:prSet presAssocID="{0079E1A1-9712-4F08-8562-2275F1E40FCC}" presName="level3hierChild" presStyleCnt="0"/>
      <dgm:spPr/>
    </dgm:pt>
    <dgm:pt modelId="{715138B2-0A35-418B-B0DA-7BAA6C899F7E}" type="pres">
      <dgm:prSet presAssocID="{3705CFFA-BF33-4080-829B-195DF36E0248}" presName="conn2-1" presStyleLbl="parChTrans1D3" presStyleIdx="7" presStyleCnt="12"/>
      <dgm:spPr/>
      <dgm:t>
        <a:bodyPr/>
        <a:lstStyle/>
        <a:p>
          <a:endParaRPr lang="en-US"/>
        </a:p>
      </dgm:t>
    </dgm:pt>
    <dgm:pt modelId="{63C4D72B-0FD9-49A2-829B-71EA46D66CA9}" type="pres">
      <dgm:prSet presAssocID="{3705CFFA-BF33-4080-829B-195DF36E0248}" presName="connTx" presStyleLbl="parChTrans1D3" presStyleIdx="7" presStyleCnt="12"/>
      <dgm:spPr/>
      <dgm:t>
        <a:bodyPr/>
        <a:lstStyle/>
        <a:p>
          <a:endParaRPr lang="en-US"/>
        </a:p>
      </dgm:t>
    </dgm:pt>
    <dgm:pt modelId="{EDB39275-F661-407A-A312-8C952909ED9A}" type="pres">
      <dgm:prSet presAssocID="{53A22AA8-B9B6-4BAA-8C4B-DBA30B748EA7}" presName="root2" presStyleCnt="0"/>
      <dgm:spPr/>
    </dgm:pt>
    <dgm:pt modelId="{33AAA6EE-8998-44F3-B732-AF6593339536}" type="pres">
      <dgm:prSet presAssocID="{53A22AA8-B9B6-4BAA-8C4B-DBA30B748EA7}" presName="LevelTwoTextNode" presStyleLbl="node3" presStyleIdx="7" presStyleCnt="12" custScaleX="443521">
        <dgm:presLayoutVars>
          <dgm:chPref val="3"/>
        </dgm:presLayoutVars>
      </dgm:prSet>
      <dgm:spPr/>
      <dgm:t>
        <a:bodyPr/>
        <a:lstStyle/>
        <a:p>
          <a:endParaRPr lang="en-US"/>
        </a:p>
      </dgm:t>
    </dgm:pt>
    <dgm:pt modelId="{A296B65F-2C1D-46FD-AD0C-2D7D3DAE8729}" type="pres">
      <dgm:prSet presAssocID="{53A22AA8-B9B6-4BAA-8C4B-DBA30B748EA7}" presName="level3hierChild" presStyleCnt="0"/>
      <dgm:spPr/>
    </dgm:pt>
    <dgm:pt modelId="{C4BE9F6F-3F1D-4D42-9DD6-5E3AF6472E64}" type="pres">
      <dgm:prSet presAssocID="{9D71E837-F3E9-498F-8995-79E660DE1EF3}" presName="conn2-1" presStyleLbl="parChTrans1D2" presStyleIdx="2" presStyleCnt="3"/>
      <dgm:spPr/>
      <dgm:t>
        <a:bodyPr/>
        <a:lstStyle/>
        <a:p>
          <a:endParaRPr lang="en-US"/>
        </a:p>
      </dgm:t>
    </dgm:pt>
    <dgm:pt modelId="{90455854-A932-46AF-8F1D-7B49A29EFBFC}" type="pres">
      <dgm:prSet presAssocID="{9D71E837-F3E9-498F-8995-79E660DE1EF3}" presName="connTx" presStyleLbl="parChTrans1D2" presStyleIdx="2" presStyleCnt="3"/>
      <dgm:spPr/>
      <dgm:t>
        <a:bodyPr/>
        <a:lstStyle/>
        <a:p>
          <a:endParaRPr lang="en-US"/>
        </a:p>
      </dgm:t>
    </dgm:pt>
    <dgm:pt modelId="{E353FDA1-EB9F-4B4B-BDEF-7977C199B730}" type="pres">
      <dgm:prSet presAssocID="{078FD6FA-E9F3-4012-ADEE-BCF0B8113561}" presName="root2" presStyleCnt="0"/>
      <dgm:spPr/>
    </dgm:pt>
    <dgm:pt modelId="{72DA38C8-9D2E-4262-96E9-D35E1B875042}" type="pres">
      <dgm:prSet presAssocID="{078FD6FA-E9F3-4012-ADEE-BCF0B8113561}" presName="LevelTwoTextNode" presStyleLbl="node2" presStyleIdx="2" presStyleCnt="3" custScaleX="329184" custScaleY="330985">
        <dgm:presLayoutVars>
          <dgm:chPref val="3"/>
        </dgm:presLayoutVars>
      </dgm:prSet>
      <dgm:spPr/>
      <dgm:t>
        <a:bodyPr/>
        <a:lstStyle/>
        <a:p>
          <a:endParaRPr lang="en-US"/>
        </a:p>
      </dgm:t>
    </dgm:pt>
    <dgm:pt modelId="{9D0B392C-F779-42F2-9B0C-1462D7023056}" type="pres">
      <dgm:prSet presAssocID="{078FD6FA-E9F3-4012-ADEE-BCF0B8113561}" presName="level3hierChild" presStyleCnt="0"/>
      <dgm:spPr/>
    </dgm:pt>
    <dgm:pt modelId="{B931D2B9-E4A7-44EC-9F71-7AB31DC8CF70}" type="pres">
      <dgm:prSet presAssocID="{EED19416-E18D-433D-A22C-C9E2ADB0294A}" presName="conn2-1" presStyleLbl="parChTrans1D3" presStyleIdx="8" presStyleCnt="12"/>
      <dgm:spPr/>
      <dgm:t>
        <a:bodyPr/>
        <a:lstStyle/>
        <a:p>
          <a:endParaRPr lang="en-US"/>
        </a:p>
      </dgm:t>
    </dgm:pt>
    <dgm:pt modelId="{620FB4B2-104E-48E6-AF00-107811B2D74F}" type="pres">
      <dgm:prSet presAssocID="{EED19416-E18D-433D-A22C-C9E2ADB0294A}" presName="connTx" presStyleLbl="parChTrans1D3" presStyleIdx="8" presStyleCnt="12"/>
      <dgm:spPr/>
      <dgm:t>
        <a:bodyPr/>
        <a:lstStyle/>
        <a:p>
          <a:endParaRPr lang="en-US"/>
        </a:p>
      </dgm:t>
    </dgm:pt>
    <dgm:pt modelId="{18958FAB-F236-4D40-98E5-B280E722C1DB}" type="pres">
      <dgm:prSet presAssocID="{C455CCAE-4404-4A12-ABB8-C08F6B4616EB}" presName="root2" presStyleCnt="0"/>
      <dgm:spPr/>
    </dgm:pt>
    <dgm:pt modelId="{2524E217-DB6A-4FE6-8239-A46EAFCBD6A9}" type="pres">
      <dgm:prSet presAssocID="{C455CCAE-4404-4A12-ABB8-C08F6B4616EB}" presName="LevelTwoTextNode" presStyleLbl="node3" presStyleIdx="8" presStyleCnt="12" custScaleX="443521">
        <dgm:presLayoutVars>
          <dgm:chPref val="3"/>
        </dgm:presLayoutVars>
      </dgm:prSet>
      <dgm:spPr/>
      <dgm:t>
        <a:bodyPr/>
        <a:lstStyle/>
        <a:p>
          <a:endParaRPr lang="en-US"/>
        </a:p>
      </dgm:t>
    </dgm:pt>
    <dgm:pt modelId="{CEC1A26F-7AEC-4E53-9E14-B20A4FB57BE0}" type="pres">
      <dgm:prSet presAssocID="{C455CCAE-4404-4A12-ABB8-C08F6B4616EB}" presName="level3hierChild" presStyleCnt="0"/>
      <dgm:spPr/>
    </dgm:pt>
    <dgm:pt modelId="{433F592C-D2A5-48AD-A9D7-E2984A5178B1}" type="pres">
      <dgm:prSet presAssocID="{1AB36FFB-F7EB-4E69-85B4-E6750242BD83}" presName="conn2-1" presStyleLbl="parChTrans1D3" presStyleIdx="9" presStyleCnt="12"/>
      <dgm:spPr/>
      <dgm:t>
        <a:bodyPr/>
        <a:lstStyle/>
        <a:p>
          <a:endParaRPr lang="en-US"/>
        </a:p>
      </dgm:t>
    </dgm:pt>
    <dgm:pt modelId="{98A00BCD-D859-4E69-9D0C-DABBEB5A6354}" type="pres">
      <dgm:prSet presAssocID="{1AB36FFB-F7EB-4E69-85B4-E6750242BD83}" presName="connTx" presStyleLbl="parChTrans1D3" presStyleIdx="9" presStyleCnt="12"/>
      <dgm:spPr/>
      <dgm:t>
        <a:bodyPr/>
        <a:lstStyle/>
        <a:p>
          <a:endParaRPr lang="en-US"/>
        </a:p>
      </dgm:t>
    </dgm:pt>
    <dgm:pt modelId="{4CA2886A-0853-45E3-8D7D-3B6543E70E53}" type="pres">
      <dgm:prSet presAssocID="{AE0B2D73-6CE4-4775-8671-761571C93BA3}" presName="root2" presStyleCnt="0"/>
      <dgm:spPr/>
    </dgm:pt>
    <dgm:pt modelId="{B0A718EE-28A5-469E-9405-0B1B78D94649}" type="pres">
      <dgm:prSet presAssocID="{AE0B2D73-6CE4-4775-8671-761571C93BA3}" presName="LevelTwoTextNode" presStyleLbl="node3" presStyleIdx="9" presStyleCnt="12" custScaleX="443521">
        <dgm:presLayoutVars>
          <dgm:chPref val="3"/>
        </dgm:presLayoutVars>
      </dgm:prSet>
      <dgm:spPr/>
      <dgm:t>
        <a:bodyPr/>
        <a:lstStyle/>
        <a:p>
          <a:endParaRPr lang="en-US"/>
        </a:p>
      </dgm:t>
    </dgm:pt>
    <dgm:pt modelId="{04D3F1B1-4728-4DD4-A5D4-EEBF09E1B5CD}" type="pres">
      <dgm:prSet presAssocID="{AE0B2D73-6CE4-4775-8671-761571C93BA3}" presName="level3hierChild" presStyleCnt="0"/>
      <dgm:spPr/>
    </dgm:pt>
    <dgm:pt modelId="{D8C8A76B-8F76-49D5-A9E6-AEEEBD108F2C}" type="pres">
      <dgm:prSet presAssocID="{7E407E13-4757-4EE8-80F4-5F1E70A8976F}" presName="conn2-1" presStyleLbl="parChTrans1D3" presStyleIdx="10" presStyleCnt="12"/>
      <dgm:spPr/>
      <dgm:t>
        <a:bodyPr/>
        <a:lstStyle/>
        <a:p>
          <a:endParaRPr lang="en-US"/>
        </a:p>
      </dgm:t>
    </dgm:pt>
    <dgm:pt modelId="{ADEA8551-1C68-4245-9F8D-9B8D3B092FBE}" type="pres">
      <dgm:prSet presAssocID="{7E407E13-4757-4EE8-80F4-5F1E70A8976F}" presName="connTx" presStyleLbl="parChTrans1D3" presStyleIdx="10" presStyleCnt="12"/>
      <dgm:spPr/>
      <dgm:t>
        <a:bodyPr/>
        <a:lstStyle/>
        <a:p>
          <a:endParaRPr lang="en-US"/>
        </a:p>
      </dgm:t>
    </dgm:pt>
    <dgm:pt modelId="{D75C5D90-AFAD-4181-8BC7-0FABC1C0D329}" type="pres">
      <dgm:prSet presAssocID="{EF500306-4D2A-46C3-94AD-A86B7B419116}" presName="root2" presStyleCnt="0"/>
      <dgm:spPr/>
    </dgm:pt>
    <dgm:pt modelId="{06CF1DAB-69EB-445F-A180-1C7D3AE2432B}" type="pres">
      <dgm:prSet presAssocID="{EF500306-4D2A-46C3-94AD-A86B7B419116}" presName="LevelTwoTextNode" presStyleLbl="node3" presStyleIdx="10" presStyleCnt="12" custScaleX="443521">
        <dgm:presLayoutVars>
          <dgm:chPref val="3"/>
        </dgm:presLayoutVars>
      </dgm:prSet>
      <dgm:spPr/>
      <dgm:t>
        <a:bodyPr/>
        <a:lstStyle/>
        <a:p>
          <a:endParaRPr lang="en-US"/>
        </a:p>
      </dgm:t>
    </dgm:pt>
    <dgm:pt modelId="{EDF92CC3-A7EF-4219-9710-C5C47109A9A8}" type="pres">
      <dgm:prSet presAssocID="{EF500306-4D2A-46C3-94AD-A86B7B419116}" presName="level3hierChild" presStyleCnt="0"/>
      <dgm:spPr/>
    </dgm:pt>
    <dgm:pt modelId="{F9AAEFB4-35F9-44A0-A811-E16685C29B08}" type="pres">
      <dgm:prSet presAssocID="{2886BE3D-4EBB-4550-97CB-00CF246D9D18}" presName="conn2-1" presStyleLbl="parChTrans1D3" presStyleIdx="11" presStyleCnt="12"/>
      <dgm:spPr/>
      <dgm:t>
        <a:bodyPr/>
        <a:lstStyle/>
        <a:p>
          <a:endParaRPr lang="en-US"/>
        </a:p>
      </dgm:t>
    </dgm:pt>
    <dgm:pt modelId="{DB9FBF28-6AC0-4584-926A-73B7F3C623DA}" type="pres">
      <dgm:prSet presAssocID="{2886BE3D-4EBB-4550-97CB-00CF246D9D18}" presName="connTx" presStyleLbl="parChTrans1D3" presStyleIdx="11" presStyleCnt="12"/>
      <dgm:spPr/>
      <dgm:t>
        <a:bodyPr/>
        <a:lstStyle/>
        <a:p>
          <a:endParaRPr lang="en-US"/>
        </a:p>
      </dgm:t>
    </dgm:pt>
    <dgm:pt modelId="{8D6DD1D8-D5BE-42A3-AB85-E15748C3DCA9}" type="pres">
      <dgm:prSet presAssocID="{335AD428-5A3C-4F37-946D-F4246EDF58D8}" presName="root2" presStyleCnt="0"/>
      <dgm:spPr/>
    </dgm:pt>
    <dgm:pt modelId="{A90E0821-C7A8-4E38-9245-74EB2C560F56}" type="pres">
      <dgm:prSet presAssocID="{335AD428-5A3C-4F37-946D-F4246EDF58D8}" presName="LevelTwoTextNode" presStyleLbl="node3" presStyleIdx="11" presStyleCnt="12" custScaleX="443521">
        <dgm:presLayoutVars>
          <dgm:chPref val="3"/>
        </dgm:presLayoutVars>
      </dgm:prSet>
      <dgm:spPr/>
      <dgm:t>
        <a:bodyPr/>
        <a:lstStyle/>
        <a:p>
          <a:endParaRPr lang="en-US"/>
        </a:p>
      </dgm:t>
    </dgm:pt>
    <dgm:pt modelId="{1BDA3A64-B310-47B9-BD81-882417CC8477}" type="pres">
      <dgm:prSet presAssocID="{335AD428-5A3C-4F37-946D-F4246EDF58D8}" presName="level3hierChild" presStyleCnt="0"/>
      <dgm:spPr/>
    </dgm:pt>
  </dgm:ptLst>
  <dgm:cxnLst>
    <dgm:cxn modelId="{B5AFD618-5812-4ECF-8AC8-BBC05340B2EE}" type="presOf" srcId="{0079E1A1-9712-4F08-8562-2275F1E40FCC}" destId="{14D765DA-0C04-49C7-975C-7314831B9B82}" srcOrd="0" destOrd="0" presId="urn:microsoft.com/office/officeart/2008/layout/HorizontalMultiLevelHierarchy"/>
    <dgm:cxn modelId="{76294083-BC96-4062-AFBA-B38E54F884A9}" type="presOf" srcId="{A28860E7-D1D7-4D49-A6CC-6C1B1E7B6CB8}" destId="{04409BDC-C562-4D14-8005-0A02AA16AA39}" srcOrd="0" destOrd="0" presId="urn:microsoft.com/office/officeart/2008/layout/HorizontalMultiLevelHierarchy"/>
    <dgm:cxn modelId="{44B95DCA-A2C9-43BD-91BA-1124A4B80E49}" srcId="{078FD6FA-E9F3-4012-ADEE-BCF0B8113561}" destId="{AE0B2D73-6CE4-4775-8671-761571C93BA3}" srcOrd="1" destOrd="0" parTransId="{1AB36FFB-F7EB-4E69-85B4-E6750242BD83}" sibTransId="{56EB9FFD-70BA-4553-9028-2EB8528BC47A}"/>
    <dgm:cxn modelId="{8637350F-14D4-4AA0-BFE4-475A758D1D7F}" srcId="{6D37B23F-647C-4BAD-A213-18ECC1F9DCD6}" destId="{53A22AA8-B9B6-4BAA-8C4B-DBA30B748EA7}" srcOrd="4" destOrd="0" parTransId="{3705CFFA-BF33-4080-829B-195DF36E0248}" sibTransId="{622C47E9-1BAB-4430-A278-4C113CD02A5E}"/>
    <dgm:cxn modelId="{9A27AFFC-F296-4CAC-A41A-679A1F771306}" type="presOf" srcId="{2DD37F35-3BEC-4873-AAF7-D6666B9C303D}" destId="{4A4A5D8A-8E32-45FE-90F5-1127638D09F6}" srcOrd="0" destOrd="0" presId="urn:microsoft.com/office/officeart/2008/layout/HorizontalMultiLevelHierarchy"/>
    <dgm:cxn modelId="{D9EEDF9E-41F9-43A2-B2A8-CDBB5649B1E3}" type="presOf" srcId="{BA157671-4688-49D7-AFE6-131111A2CB1E}" destId="{D2C3E6A9-CA73-45F5-B6F0-824D202429B3}" srcOrd="1" destOrd="0" presId="urn:microsoft.com/office/officeart/2008/layout/HorizontalMultiLevelHierarchy"/>
    <dgm:cxn modelId="{17FA98A1-4466-44BD-817A-44EE0ACE729D}" type="presOf" srcId="{3705CFFA-BF33-4080-829B-195DF36E0248}" destId="{63C4D72B-0FD9-49A2-829B-71EA46D66CA9}" srcOrd="1" destOrd="0" presId="urn:microsoft.com/office/officeart/2008/layout/HorizontalMultiLevelHierarchy"/>
    <dgm:cxn modelId="{6A61E47E-D997-4A38-9A77-A701E497CFBC}" type="presOf" srcId="{A28860E7-D1D7-4D49-A6CC-6C1B1E7B6CB8}" destId="{E7CAE3DB-EB74-4F36-9EFF-DBDFF6F35A50}" srcOrd="1" destOrd="0" presId="urn:microsoft.com/office/officeart/2008/layout/HorizontalMultiLevelHierarchy"/>
    <dgm:cxn modelId="{05703156-1F88-404A-83A4-A2A15D607E42}" type="presOf" srcId="{503E7E83-4DC3-44BB-B32D-9D9F0223B61A}" destId="{BE658EA4-43EC-44A8-8EDE-B8133F057899}" srcOrd="0" destOrd="0" presId="urn:microsoft.com/office/officeart/2008/layout/HorizontalMultiLevelHierarchy"/>
    <dgm:cxn modelId="{BD4CCCD2-A176-4AA7-9272-A8F6E6439AB7}" type="presOf" srcId="{F67E45B0-004A-40E9-AC62-3AA862F551BA}" destId="{86741D33-5E17-4060-BFBC-8BDABA05154A}" srcOrd="0" destOrd="0" presId="urn:microsoft.com/office/officeart/2008/layout/HorizontalMultiLevelHierarchy"/>
    <dgm:cxn modelId="{24FC78C3-EE75-4DF7-B22C-589AC273AD02}" type="presOf" srcId="{DBAE1B7D-814E-482A-AB3B-EF81749D929E}" destId="{6E0B4123-BE99-4B22-A376-1E4E78F46732}" srcOrd="0" destOrd="0" presId="urn:microsoft.com/office/officeart/2008/layout/HorizontalMultiLevelHierarchy"/>
    <dgm:cxn modelId="{FD24D278-8851-48B9-AD08-BB02EB129CFD}" type="presOf" srcId="{27150952-165E-4CA0-A1CF-6F74EF979AB8}" destId="{1E06C64F-FFE5-4594-85A4-2FDBF40C655B}" srcOrd="0" destOrd="0" presId="urn:microsoft.com/office/officeart/2008/layout/HorizontalMultiLevelHierarchy"/>
    <dgm:cxn modelId="{A6E7BCE3-3692-4E0C-BE15-A8EE38B81055}" type="presOf" srcId="{7E039B96-F5D9-4873-B500-31CC351C00D1}" destId="{57B2CD65-D116-4CFF-B9DB-7719DC9A6986}" srcOrd="0" destOrd="0" presId="urn:microsoft.com/office/officeart/2008/layout/HorizontalMultiLevelHierarchy"/>
    <dgm:cxn modelId="{37E6D54D-FCEC-4D42-A9D1-EC69DD7AA4A9}" type="presOf" srcId="{335AD428-5A3C-4F37-946D-F4246EDF58D8}" destId="{A90E0821-C7A8-4E38-9245-74EB2C560F56}" srcOrd="0" destOrd="0" presId="urn:microsoft.com/office/officeart/2008/layout/HorizontalMultiLevelHierarchy"/>
    <dgm:cxn modelId="{BE82419B-8F1C-4189-8761-BCFAE20EAC3F}" type="presOf" srcId="{EF500306-4D2A-46C3-94AD-A86B7B419116}" destId="{06CF1DAB-69EB-445F-A180-1C7D3AE2432B}" srcOrd="0" destOrd="0" presId="urn:microsoft.com/office/officeart/2008/layout/HorizontalMultiLevelHierarchy"/>
    <dgm:cxn modelId="{3C5E132D-7108-4D91-B41B-95C3244EFCB9}" srcId="{6D37B23F-647C-4BAD-A213-18ECC1F9DCD6}" destId="{0079E1A1-9712-4F08-8562-2275F1E40FCC}" srcOrd="3" destOrd="0" parTransId="{2DD37F35-3BEC-4873-AAF7-D6666B9C303D}" sibTransId="{DE1A26BC-9B72-42C5-A9FE-FAA7170DDC0B}"/>
    <dgm:cxn modelId="{984C33CA-809A-4B2D-A822-AD0C586B5D85}" type="presOf" srcId="{B2F756AD-3561-41CF-9484-52B9E34C6658}" destId="{BB4EC9DA-6141-4DD7-9064-5BA1E819BF4B}" srcOrd="0" destOrd="0" presId="urn:microsoft.com/office/officeart/2008/layout/HorizontalMultiLevelHierarchy"/>
    <dgm:cxn modelId="{4C2A376E-51DF-49CE-B6FF-02C70BEA78CB}" type="presOf" srcId="{AE0B2D73-6CE4-4775-8671-761571C93BA3}" destId="{B0A718EE-28A5-469E-9405-0B1B78D94649}" srcOrd="0" destOrd="0" presId="urn:microsoft.com/office/officeart/2008/layout/HorizontalMultiLevelHierarchy"/>
    <dgm:cxn modelId="{540B0D23-EB27-45C7-A3F4-B8BDE54DCB72}" type="presOf" srcId="{2886BE3D-4EBB-4550-97CB-00CF246D9D18}" destId="{F9AAEFB4-35F9-44A0-A811-E16685C29B08}" srcOrd="0" destOrd="0" presId="urn:microsoft.com/office/officeart/2008/layout/HorizontalMultiLevelHierarchy"/>
    <dgm:cxn modelId="{C12BD351-3908-47D5-BDD2-F005A2CCAF53}" type="presOf" srcId="{2886BE3D-4EBB-4550-97CB-00CF246D9D18}" destId="{DB9FBF28-6AC0-4584-926A-73B7F3C623DA}" srcOrd="1" destOrd="0" presId="urn:microsoft.com/office/officeart/2008/layout/HorizontalMultiLevelHierarchy"/>
    <dgm:cxn modelId="{D290B1B7-6D49-4677-BDAF-0B525E392A72}" type="presOf" srcId="{1AB36FFB-F7EB-4E69-85B4-E6750242BD83}" destId="{433F592C-D2A5-48AD-A9D7-E2984A5178B1}" srcOrd="0" destOrd="0" presId="urn:microsoft.com/office/officeart/2008/layout/HorizontalMultiLevelHierarchy"/>
    <dgm:cxn modelId="{ECC8750A-C5E0-40BD-A966-0136EA069F87}" type="presOf" srcId="{91C2A4FD-049E-492C-9775-6D4CCE831E06}" destId="{DA901C17-2DF0-45E9-BAB6-5D688935C309}" srcOrd="0" destOrd="0" presId="urn:microsoft.com/office/officeart/2008/layout/HorizontalMultiLevelHierarchy"/>
    <dgm:cxn modelId="{3EBF38F6-F4D5-4D88-809C-3118EF570098}" type="presOf" srcId="{9DFEA2CB-2C57-400C-AA63-24F14DB611E7}" destId="{60171676-7208-4602-BC7A-36EA735D5866}" srcOrd="0" destOrd="0" presId="urn:microsoft.com/office/officeart/2008/layout/HorizontalMultiLevelHierarchy"/>
    <dgm:cxn modelId="{7E134DC7-6355-40C6-942F-9849906E1187}" srcId="{C26D7885-B9C9-41FE-AA89-9308A6AC8ABB}" destId="{DBAE1B7D-814E-482A-AB3B-EF81749D929E}" srcOrd="2" destOrd="0" parTransId="{BA157671-4688-49D7-AFE6-131111A2CB1E}" sibTransId="{8FD99D72-7344-46BA-8AEB-1DAF6607E07B}"/>
    <dgm:cxn modelId="{6933CAB3-77CB-4608-90CD-F930AA84077C}" type="presOf" srcId="{4BF29D4F-7900-46C9-A69B-99F72535ABDF}" destId="{CC90D3D1-ACD8-4C4D-8697-C54CE7604264}" srcOrd="1" destOrd="0" presId="urn:microsoft.com/office/officeart/2008/layout/HorizontalMultiLevelHierarchy"/>
    <dgm:cxn modelId="{2D9DB9A4-0AA9-4EEF-9B2A-C3A7FC716371}" type="presOf" srcId="{3705CFFA-BF33-4080-829B-195DF36E0248}" destId="{715138B2-0A35-418B-B0DA-7BAA6C899F7E}" srcOrd="0" destOrd="0" presId="urn:microsoft.com/office/officeart/2008/layout/HorizontalMultiLevelHierarchy"/>
    <dgm:cxn modelId="{F5F5D822-8DA2-4915-BFE0-FC5A3CC2FBDB}" type="presOf" srcId="{C455CCAE-4404-4A12-ABB8-C08F6B4616EB}" destId="{2524E217-DB6A-4FE6-8239-A46EAFCBD6A9}" srcOrd="0" destOrd="0" presId="urn:microsoft.com/office/officeart/2008/layout/HorizontalMultiLevelHierarchy"/>
    <dgm:cxn modelId="{CAF7A676-3DEB-4A39-A599-B6EE383DAFF4}" type="presOf" srcId="{82DED43F-C7E0-42FE-B309-E779EDC50316}" destId="{E68390F8-CFBD-4C03-8746-CC223E1027C5}" srcOrd="0" destOrd="0" presId="urn:microsoft.com/office/officeart/2008/layout/HorizontalMultiLevelHierarchy"/>
    <dgm:cxn modelId="{EBB61E30-5E2B-4134-AA31-F8982358E966}" type="presOf" srcId="{8C778E5C-4D44-4150-86AE-584E1D7258CE}" destId="{021A2B0F-F8D6-4C04-87F6-3190D281AEB9}" srcOrd="0" destOrd="0" presId="urn:microsoft.com/office/officeart/2008/layout/HorizontalMultiLevelHierarchy"/>
    <dgm:cxn modelId="{11C10EE2-DD3B-48A5-AF77-65CD7A82578C}" srcId="{27150952-165E-4CA0-A1CF-6F74EF979AB8}" destId="{078FD6FA-E9F3-4012-ADEE-BCF0B8113561}" srcOrd="2" destOrd="0" parTransId="{9D71E837-F3E9-498F-8995-79E660DE1EF3}" sibTransId="{8BA3F802-4DBE-4119-8527-7F93AAD825D1}"/>
    <dgm:cxn modelId="{C2AE720C-93CC-4F88-94D0-B42F9BE0F537}" type="presOf" srcId="{82DED43F-C7E0-42FE-B309-E779EDC50316}" destId="{544D32BA-059C-4F22-A892-E4F8850E2FC8}" srcOrd="1" destOrd="0" presId="urn:microsoft.com/office/officeart/2008/layout/HorizontalMultiLevelHierarchy"/>
    <dgm:cxn modelId="{456FF568-7B17-4602-882B-726ED99E6993}" srcId="{27150952-165E-4CA0-A1CF-6F74EF979AB8}" destId="{C26D7885-B9C9-41FE-AA89-9308A6AC8ABB}" srcOrd="0" destOrd="0" parTransId="{B2F756AD-3561-41CF-9484-52B9E34C6658}" sibTransId="{5C5EC38B-5587-4117-9E2F-344A95EA5833}"/>
    <dgm:cxn modelId="{AE6376AB-2078-4A6D-BB39-B2A81775EAE1}" type="presOf" srcId="{EED19416-E18D-433D-A22C-C9E2ADB0294A}" destId="{620FB4B2-104E-48E6-AF00-107811B2D74F}" srcOrd="1" destOrd="0" presId="urn:microsoft.com/office/officeart/2008/layout/HorizontalMultiLevelHierarchy"/>
    <dgm:cxn modelId="{8E2ECFDC-09D2-40D3-8952-5BCED43D1F80}" type="presOf" srcId="{53A22AA8-B9B6-4BAA-8C4B-DBA30B748EA7}" destId="{33AAA6EE-8998-44F3-B732-AF6593339536}" srcOrd="0" destOrd="0" presId="urn:microsoft.com/office/officeart/2008/layout/HorizontalMultiLevelHierarchy"/>
    <dgm:cxn modelId="{E633C593-C423-42F2-9316-FE0C26C5750E}" srcId="{6D37B23F-647C-4BAD-A213-18ECC1F9DCD6}" destId="{F67E45B0-004A-40E9-AC62-3AA862F551BA}" srcOrd="1" destOrd="0" parTransId="{4BF29D4F-7900-46C9-A69B-99F72535ABDF}" sibTransId="{997C2E7E-6210-4763-B9E5-939BFC7019A6}"/>
    <dgm:cxn modelId="{91DE5BFA-23FD-4162-B39F-4E809A93289E}" type="presOf" srcId="{B2F756AD-3561-41CF-9484-52B9E34C6658}" destId="{2862E497-31E5-4B98-AB00-E14C1693BC3B}" srcOrd="1" destOrd="0" presId="urn:microsoft.com/office/officeart/2008/layout/HorizontalMultiLevelHierarchy"/>
    <dgm:cxn modelId="{1842A719-5584-456D-8F31-FAA350941D19}" type="presOf" srcId="{BA157671-4688-49D7-AFE6-131111A2CB1E}" destId="{E929241D-260D-4266-81E7-D5DA1C9CB010}" srcOrd="0" destOrd="0" presId="urn:microsoft.com/office/officeart/2008/layout/HorizontalMultiLevelHierarchy"/>
    <dgm:cxn modelId="{D320C276-CF74-4056-B9E7-C63D40DE236F}" srcId="{6D37B23F-647C-4BAD-A213-18ECC1F9DCD6}" destId="{B58D378B-7F5B-45D0-BF8A-17C9EFD80FC3}" srcOrd="2" destOrd="0" parTransId="{9DFEA2CB-2C57-400C-AA63-24F14DB611E7}" sibTransId="{6FC6504C-52E3-4D8A-A5EE-1BFEEE2EC7E6}"/>
    <dgm:cxn modelId="{F3C7669F-6889-4E18-8D82-7530C9A90FC4}" type="presOf" srcId="{2DD37F35-3BEC-4873-AAF7-D6666B9C303D}" destId="{4EC5AB9C-315A-46F8-AEEA-89C1DA01BECC}" srcOrd="1" destOrd="0" presId="urn:microsoft.com/office/officeart/2008/layout/HorizontalMultiLevelHierarchy"/>
    <dgm:cxn modelId="{6D47C928-8E01-46DB-9FB3-69EB77F0513D}" type="presOf" srcId="{078FD6FA-E9F3-4012-ADEE-BCF0B8113561}" destId="{72DA38C8-9D2E-4262-96E9-D35E1B875042}" srcOrd="0" destOrd="0" presId="urn:microsoft.com/office/officeart/2008/layout/HorizontalMultiLevelHierarchy"/>
    <dgm:cxn modelId="{C53409FC-BA73-4564-BC66-64B6560E0C0E}" srcId="{C26D7885-B9C9-41FE-AA89-9308A6AC8ABB}" destId="{7E434DF7-6A97-48E0-B838-0E63914EED0E}" srcOrd="1" destOrd="0" parTransId="{8A1FE6EB-D5CD-4519-BC42-F7ECB3709AE6}" sibTransId="{F7DB9331-C1B2-4E92-B7EF-0160A78E3857}"/>
    <dgm:cxn modelId="{C5A7B2F8-5097-4819-8E9E-E9C718FBD67B}" type="presOf" srcId="{EED19416-E18D-433D-A22C-C9E2ADB0294A}" destId="{B931D2B9-E4A7-44EC-9F71-7AB31DC8CF70}" srcOrd="0" destOrd="0" presId="urn:microsoft.com/office/officeart/2008/layout/HorizontalMultiLevelHierarchy"/>
    <dgm:cxn modelId="{B5C7926F-0801-47D3-A8C5-C91E90B3EBE4}" srcId="{C26D7885-B9C9-41FE-AA89-9308A6AC8ABB}" destId="{503E7E83-4DC3-44BB-B32D-9D9F0223B61A}" srcOrd="0" destOrd="0" parTransId="{91C2A4FD-049E-492C-9775-6D4CCE831E06}" sibTransId="{707A1475-61C4-4DCA-8527-97849B5353B7}"/>
    <dgm:cxn modelId="{F8D18254-614B-4834-91F4-F1B5EA636CC8}" type="presOf" srcId="{9DFEA2CB-2C57-400C-AA63-24F14DB611E7}" destId="{12AFCF86-EC49-4F93-88CE-CAB6F5D4AF78}" srcOrd="1" destOrd="0" presId="urn:microsoft.com/office/officeart/2008/layout/HorizontalMultiLevelHierarchy"/>
    <dgm:cxn modelId="{4572CAFF-264D-4434-AB04-1B85D83F0F16}" type="presOf" srcId="{6D37B23F-647C-4BAD-A213-18ECC1F9DCD6}" destId="{644BBC39-64C9-420B-A581-7DDE8073A542}" srcOrd="0" destOrd="0" presId="urn:microsoft.com/office/officeart/2008/layout/HorizontalMultiLevelHierarchy"/>
    <dgm:cxn modelId="{0FAB37C2-DA6F-467C-9CFE-804358E74123}" type="presOf" srcId="{91C2A4FD-049E-492C-9775-6D4CCE831E06}" destId="{1B54BA5E-6E30-4AE6-9FE1-FF3D1A42CB34}" srcOrd="1" destOrd="0" presId="urn:microsoft.com/office/officeart/2008/layout/HorizontalMultiLevelHierarchy"/>
    <dgm:cxn modelId="{0D5A52D3-BF70-43B9-9677-BCCF23984F34}" type="presOf" srcId="{4BF29D4F-7900-46C9-A69B-99F72535ABDF}" destId="{F4625072-8A23-4CA8-A121-B90451F87FA4}" srcOrd="0" destOrd="0" presId="urn:microsoft.com/office/officeart/2008/layout/HorizontalMultiLevelHierarchy"/>
    <dgm:cxn modelId="{5CEE7CD4-9DFA-486A-9614-5A9EF8E4CCAF}" type="presOf" srcId="{7E407E13-4757-4EE8-80F4-5F1E70A8976F}" destId="{D8C8A76B-8F76-49D5-A9E6-AEEEBD108F2C}" srcOrd="0" destOrd="0" presId="urn:microsoft.com/office/officeart/2008/layout/HorizontalMultiLevelHierarchy"/>
    <dgm:cxn modelId="{CB684DE4-1D11-4865-90BC-7AA00D81A293}" type="presOf" srcId="{8A1FE6EB-D5CD-4519-BC42-F7ECB3709AE6}" destId="{6C37F0C5-80A0-4472-969A-2D40295E83A7}" srcOrd="1" destOrd="0" presId="urn:microsoft.com/office/officeart/2008/layout/HorizontalMultiLevelHierarchy"/>
    <dgm:cxn modelId="{90536F1F-35E0-44BC-A5F6-2ECBEF26BE63}" srcId="{078FD6FA-E9F3-4012-ADEE-BCF0B8113561}" destId="{335AD428-5A3C-4F37-946D-F4246EDF58D8}" srcOrd="3" destOrd="0" parTransId="{2886BE3D-4EBB-4550-97CB-00CF246D9D18}" sibTransId="{D5EEC51A-F26F-4639-9CFB-93163042587B}"/>
    <dgm:cxn modelId="{1B3F1447-8271-49CE-BB2C-8CB44077FEF3}" srcId="{6D37B23F-647C-4BAD-A213-18ECC1F9DCD6}" destId="{7E039B96-F5D9-4873-B500-31CC351C00D1}" srcOrd="0" destOrd="0" parTransId="{82DED43F-C7E0-42FE-B309-E779EDC50316}" sibTransId="{094E4D4F-8E13-4D99-9CDE-5AE2A4C579CC}"/>
    <dgm:cxn modelId="{DE0B346F-DA01-4B95-930B-22ED3B4E9B79}" srcId="{078FD6FA-E9F3-4012-ADEE-BCF0B8113561}" destId="{EF500306-4D2A-46C3-94AD-A86B7B419116}" srcOrd="2" destOrd="0" parTransId="{7E407E13-4757-4EE8-80F4-5F1E70A8976F}" sibTransId="{6D8FAA91-4601-49BE-ABCE-DFE68C9441CF}"/>
    <dgm:cxn modelId="{728DCE16-60DD-4E97-AC07-6DCF4C3DD6FB}" type="presOf" srcId="{9D71E837-F3E9-498F-8995-79E660DE1EF3}" destId="{90455854-A932-46AF-8F1D-7B49A29EFBFC}" srcOrd="1" destOrd="0" presId="urn:microsoft.com/office/officeart/2008/layout/HorizontalMultiLevelHierarchy"/>
    <dgm:cxn modelId="{206BB763-1FA1-402C-917C-B1638C7BDDB1}" type="presOf" srcId="{7E434DF7-6A97-48E0-B838-0E63914EED0E}" destId="{18E95C5F-3927-4646-8321-1CFEE3FF0241}" srcOrd="0" destOrd="0" presId="urn:microsoft.com/office/officeart/2008/layout/HorizontalMultiLevelHierarchy"/>
    <dgm:cxn modelId="{DBCF4E2B-1FD5-4020-9D47-FC95E31E2D0E}" type="presOf" srcId="{1AB36FFB-F7EB-4E69-85B4-E6750242BD83}" destId="{98A00BCD-D859-4E69-9D0C-DABBEB5A6354}" srcOrd="1" destOrd="0" presId="urn:microsoft.com/office/officeart/2008/layout/HorizontalMultiLevelHierarchy"/>
    <dgm:cxn modelId="{376C9402-A947-4A32-9FC6-68F2AF589CEB}" srcId="{8C778E5C-4D44-4150-86AE-584E1D7258CE}" destId="{27150952-165E-4CA0-A1CF-6F74EF979AB8}" srcOrd="0" destOrd="0" parTransId="{B44521C3-E782-48DF-9FF6-B9F32907E80B}" sibTransId="{AEEF178F-08C7-41AC-8C5A-975CFCE54989}"/>
    <dgm:cxn modelId="{F69C9FAD-8F26-4CEE-879A-C2B5FD387DFC}" type="presOf" srcId="{8A1FE6EB-D5CD-4519-BC42-F7ECB3709AE6}" destId="{6E61891F-C1E4-42AC-BFC8-54EA74B88306}" srcOrd="0" destOrd="0" presId="urn:microsoft.com/office/officeart/2008/layout/HorizontalMultiLevelHierarchy"/>
    <dgm:cxn modelId="{E0C0DABB-D4C3-4F94-A409-847ABA964334}" type="presOf" srcId="{7E407E13-4757-4EE8-80F4-5F1E70A8976F}" destId="{ADEA8551-1C68-4245-9F8D-9B8D3B092FBE}" srcOrd="1" destOrd="0" presId="urn:microsoft.com/office/officeart/2008/layout/HorizontalMultiLevelHierarchy"/>
    <dgm:cxn modelId="{E4AFBD0A-2E35-4518-80C7-B1FFC84996A2}" srcId="{078FD6FA-E9F3-4012-ADEE-BCF0B8113561}" destId="{C455CCAE-4404-4A12-ABB8-C08F6B4616EB}" srcOrd="0" destOrd="0" parTransId="{EED19416-E18D-433D-A22C-C9E2ADB0294A}" sibTransId="{3E627442-35A6-405D-89C2-5FB7EEE62647}"/>
    <dgm:cxn modelId="{0C0D1CF1-BB25-48DA-8A53-01A31A19EBB6}" type="presOf" srcId="{B58D378B-7F5B-45D0-BF8A-17C9EFD80FC3}" destId="{98AA7AE8-C768-4F57-A21C-A2076B0042C5}" srcOrd="0" destOrd="0" presId="urn:microsoft.com/office/officeart/2008/layout/HorizontalMultiLevelHierarchy"/>
    <dgm:cxn modelId="{11579845-B08A-45BC-90CC-94BD77188F64}" type="presOf" srcId="{C26D7885-B9C9-41FE-AA89-9308A6AC8ABB}" destId="{293C7686-DB86-49C1-850D-D1EB25451908}" srcOrd="0" destOrd="0" presId="urn:microsoft.com/office/officeart/2008/layout/HorizontalMultiLevelHierarchy"/>
    <dgm:cxn modelId="{3DBBFCD5-2147-4422-AABB-01D318FDC6F8}" srcId="{27150952-165E-4CA0-A1CF-6F74EF979AB8}" destId="{6D37B23F-647C-4BAD-A213-18ECC1F9DCD6}" srcOrd="1" destOrd="0" parTransId="{A28860E7-D1D7-4D49-A6CC-6C1B1E7B6CB8}" sibTransId="{237383FA-DF1F-4DC6-AC0C-F015F2033E6C}"/>
    <dgm:cxn modelId="{A95BC0B9-661C-46BA-9FA7-9472DB3F9211}" type="presOf" srcId="{9D71E837-F3E9-498F-8995-79E660DE1EF3}" destId="{C4BE9F6F-3F1D-4D42-9DD6-5E3AF6472E64}" srcOrd="0" destOrd="0" presId="urn:microsoft.com/office/officeart/2008/layout/HorizontalMultiLevelHierarchy"/>
    <dgm:cxn modelId="{9E6D38FF-2F78-4353-BF9D-D27E8446135F}" type="presParOf" srcId="{021A2B0F-F8D6-4C04-87F6-3190D281AEB9}" destId="{B9F75C75-8EA3-4FCF-BC6E-691F64E1BFBC}" srcOrd="0" destOrd="0" presId="urn:microsoft.com/office/officeart/2008/layout/HorizontalMultiLevelHierarchy"/>
    <dgm:cxn modelId="{B02C8E4C-A55A-468F-AF67-31C989202845}" type="presParOf" srcId="{B9F75C75-8EA3-4FCF-BC6E-691F64E1BFBC}" destId="{1E06C64F-FFE5-4594-85A4-2FDBF40C655B}" srcOrd="0" destOrd="0" presId="urn:microsoft.com/office/officeart/2008/layout/HorizontalMultiLevelHierarchy"/>
    <dgm:cxn modelId="{673A2E13-3705-435A-A353-93A4573342C2}" type="presParOf" srcId="{B9F75C75-8EA3-4FCF-BC6E-691F64E1BFBC}" destId="{F79D6431-0B66-41A5-A0C5-5528409364C9}" srcOrd="1" destOrd="0" presId="urn:microsoft.com/office/officeart/2008/layout/HorizontalMultiLevelHierarchy"/>
    <dgm:cxn modelId="{1DE43F88-6232-4CC9-9AE9-5FC9050A0E51}" type="presParOf" srcId="{F79D6431-0B66-41A5-A0C5-5528409364C9}" destId="{BB4EC9DA-6141-4DD7-9064-5BA1E819BF4B}" srcOrd="0" destOrd="0" presId="urn:microsoft.com/office/officeart/2008/layout/HorizontalMultiLevelHierarchy"/>
    <dgm:cxn modelId="{32BACDC4-581B-4676-A995-023AE493755A}" type="presParOf" srcId="{BB4EC9DA-6141-4DD7-9064-5BA1E819BF4B}" destId="{2862E497-31E5-4B98-AB00-E14C1693BC3B}" srcOrd="0" destOrd="0" presId="urn:microsoft.com/office/officeart/2008/layout/HorizontalMultiLevelHierarchy"/>
    <dgm:cxn modelId="{B56927EC-E0B7-4046-926B-14636D7F1B62}" type="presParOf" srcId="{F79D6431-0B66-41A5-A0C5-5528409364C9}" destId="{E5990E56-1CA0-4D97-89CE-F1604D609E86}" srcOrd="1" destOrd="0" presId="urn:microsoft.com/office/officeart/2008/layout/HorizontalMultiLevelHierarchy"/>
    <dgm:cxn modelId="{EAB4AC4F-6AB0-44D9-8536-849395142E2D}" type="presParOf" srcId="{E5990E56-1CA0-4D97-89CE-F1604D609E86}" destId="{293C7686-DB86-49C1-850D-D1EB25451908}" srcOrd="0" destOrd="0" presId="urn:microsoft.com/office/officeart/2008/layout/HorizontalMultiLevelHierarchy"/>
    <dgm:cxn modelId="{90BFE7A6-0144-49CF-A34C-93400B9BA2F4}" type="presParOf" srcId="{E5990E56-1CA0-4D97-89CE-F1604D609E86}" destId="{951D5D9A-3968-4DF9-9F76-2EE4CD5F0B93}" srcOrd="1" destOrd="0" presId="urn:microsoft.com/office/officeart/2008/layout/HorizontalMultiLevelHierarchy"/>
    <dgm:cxn modelId="{F4B69286-4973-4A4D-B248-BBDE11316585}" type="presParOf" srcId="{951D5D9A-3968-4DF9-9F76-2EE4CD5F0B93}" destId="{DA901C17-2DF0-45E9-BAB6-5D688935C309}" srcOrd="0" destOrd="0" presId="urn:microsoft.com/office/officeart/2008/layout/HorizontalMultiLevelHierarchy"/>
    <dgm:cxn modelId="{1D462005-C6E8-4D25-AFE3-ACCC33A891B0}" type="presParOf" srcId="{DA901C17-2DF0-45E9-BAB6-5D688935C309}" destId="{1B54BA5E-6E30-4AE6-9FE1-FF3D1A42CB34}" srcOrd="0" destOrd="0" presId="urn:microsoft.com/office/officeart/2008/layout/HorizontalMultiLevelHierarchy"/>
    <dgm:cxn modelId="{EAA753C2-D6C8-4B1C-99E5-C66C7AF5DC41}" type="presParOf" srcId="{951D5D9A-3968-4DF9-9F76-2EE4CD5F0B93}" destId="{00E43806-DDB6-4783-8BAC-6AD4217E0E89}" srcOrd="1" destOrd="0" presId="urn:microsoft.com/office/officeart/2008/layout/HorizontalMultiLevelHierarchy"/>
    <dgm:cxn modelId="{307E30D8-07E9-4421-9251-0C04E72D7AC3}" type="presParOf" srcId="{00E43806-DDB6-4783-8BAC-6AD4217E0E89}" destId="{BE658EA4-43EC-44A8-8EDE-B8133F057899}" srcOrd="0" destOrd="0" presId="urn:microsoft.com/office/officeart/2008/layout/HorizontalMultiLevelHierarchy"/>
    <dgm:cxn modelId="{EB22EDDD-B948-4CED-B064-573DA95E8A4D}" type="presParOf" srcId="{00E43806-DDB6-4783-8BAC-6AD4217E0E89}" destId="{E9920853-5A78-4228-8BE7-46D4F98EE3FB}" srcOrd="1" destOrd="0" presId="urn:microsoft.com/office/officeart/2008/layout/HorizontalMultiLevelHierarchy"/>
    <dgm:cxn modelId="{90250F21-8FD1-449D-86C6-C168202D1BAF}" type="presParOf" srcId="{951D5D9A-3968-4DF9-9F76-2EE4CD5F0B93}" destId="{6E61891F-C1E4-42AC-BFC8-54EA74B88306}" srcOrd="2" destOrd="0" presId="urn:microsoft.com/office/officeart/2008/layout/HorizontalMultiLevelHierarchy"/>
    <dgm:cxn modelId="{710877F0-06EC-4938-A654-B28103FD7266}" type="presParOf" srcId="{6E61891F-C1E4-42AC-BFC8-54EA74B88306}" destId="{6C37F0C5-80A0-4472-969A-2D40295E83A7}" srcOrd="0" destOrd="0" presId="urn:microsoft.com/office/officeart/2008/layout/HorizontalMultiLevelHierarchy"/>
    <dgm:cxn modelId="{42D5CB6E-DD62-44FD-BD85-BCEDD529CBEC}" type="presParOf" srcId="{951D5D9A-3968-4DF9-9F76-2EE4CD5F0B93}" destId="{D70DBBC3-7A2C-40DA-8FC4-7A8DA94F1461}" srcOrd="3" destOrd="0" presId="urn:microsoft.com/office/officeart/2008/layout/HorizontalMultiLevelHierarchy"/>
    <dgm:cxn modelId="{47378F90-E55F-4693-BF94-1D8011FA9940}" type="presParOf" srcId="{D70DBBC3-7A2C-40DA-8FC4-7A8DA94F1461}" destId="{18E95C5F-3927-4646-8321-1CFEE3FF0241}" srcOrd="0" destOrd="0" presId="urn:microsoft.com/office/officeart/2008/layout/HorizontalMultiLevelHierarchy"/>
    <dgm:cxn modelId="{892F42CE-969F-4778-A412-3150154471DB}" type="presParOf" srcId="{D70DBBC3-7A2C-40DA-8FC4-7A8DA94F1461}" destId="{9E2E3EDA-BAB6-492A-A491-84AEA7574F35}" srcOrd="1" destOrd="0" presId="urn:microsoft.com/office/officeart/2008/layout/HorizontalMultiLevelHierarchy"/>
    <dgm:cxn modelId="{E2CAF533-DD08-4348-B70E-30AB08117C1F}" type="presParOf" srcId="{951D5D9A-3968-4DF9-9F76-2EE4CD5F0B93}" destId="{E929241D-260D-4266-81E7-D5DA1C9CB010}" srcOrd="4" destOrd="0" presId="urn:microsoft.com/office/officeart/2008/layout/HorizontalMultiLevelHierarchy"/>
    <dgm:cxn modelId="{AF4EA91C-9CB5-41CA-8DB4-51464C997542}" type="presParOf" srcId="{E929241D-260D-4266-81E7-D5DA1C9CB010}" destId="{D2C3E6A9-CA73-45F5-B6F0-824D202429B3}" srcOrd="0" destOrd="0" presId="urn:microsoft.com/office/officeart/2008/layout/HorizontalMultiLevelHierarchy"/>
    <dgm:cxn modelId="{C5D27ED0-76A5-4BA7-9190-910E6966C762}" type="presParOf" srcId="{951D5D9A-3968-4DF9-9F76-2EE4CD5F0B93}" destId="{837054D8-3269-49F8-BFBF-228F09C5B7A3}" srcOrd="5" destOrd="0" presId="urn:microsoft.com/office/officeart/2008/layout/HorizontalMultiLevelHierarchy"/>
    <dgm:cxn modelId="{7D69FBF4-FFB3-41FF-94AB-3F8351B1EC29}" type="presParOf" srcId="{837054D8-3269-49F8-BFBF-228F09C5B7A3}" destId="{6E0B4123-BE99-4B22-A376-1E4E78F46732}" srcOrd="0" destOrd="0" presId="urn:microsoft.com/office/officeart/2008/layout/HorizontalMultiLevelHierarchy"/>
    <dgm:cxn modelId="{F60A664D-E894-4A4E-85A5-E486748DECB5}" type="presParOf" srcId="{837054D8-3269-49F8-BFBF-228F09C5B7A3}" destId="{532EC011-7DE3-420D-AF0A-C0111AE6DE7B}" srcOrd="1" destOrd="0" presId="urn:microsoft.com/office/officeart/2008/layout/HorizontalMultiLevelHierarchy"/>
    <dgm:cxn modelId="{D5CEFA3E-6F20-499B-9E17-0B24489CD3A4}" type="presParOf" srcId="{F79D6431-0B66-41A5-A0C5-5528409364C9}" destId="{04409BDC-C562-4D14-8005-0A02AA16AA39}" srcOrd="2" destOrd="0" presId="urn:microsoft.com/office/officeart/2008/layout/HorizontalMultiLevelHierarchy"/>
    <dgm:cxn modelId="{7F703382-998C-4250-9550-5544DF646EEA}" type="presParOf" srcId="{04409BDC-C562-4D14-8005-0A02AA16AA39}" destId="{E7CAE3DB-EB74-4F36-9EFF-DBDFF6F35A50}" srcOrd="0" destOrd="0" presId="urn:microsoft.com/office/officeart/2008/layout/HorizontalMultiLevelHierarchy"/>
    <dgm:cxn modelId="{7E7185CD-8499-4C09-A9A9-E1C3094575AE}" type="presParOf" srcId="{F79D6431-0B66-41A5-A0C5-5528409364C9}" destId="{5F0685CD-1910-4541-B91E-60312CC1865A}" srcOrd="3" destOrd="0" presId="urn:microsoft.com/office/officeart/2008/layout/HorizontalMultiLevelHierarchy"/>
    <dgm:cxn modelId="{050A0B35-14DC-4D73-A338-9C3CBC31905C}" type="presParOf" srcId="{5F0685CD-1910-4541-B91E-60312CC1865A}" destId="{644BBC39-64C9-420B-A581-7DDE8073A542}" srcOrd="0" destOrd="0" presId="urn:microsoft.com/office/officeart/2008/layout/HorizontalMultiLevelHierarchy"/>
    <dgm:cxn modelId="{9ED412AA-86C1-40E8-AEEA-9999D8459356}" type="presParOf" srcId="{5F0685CD-1910-4541-B91E-60312CC1865A}" destId="{3DADDD1A-FFA8-4DB4-9074-8FCA87B33883}" srcOrd="1" destOrd="0" presId="urn:microsoft.com/office/officeart/2008/layout/HorizontalMultiLevelHierarchy"/>
    <dgm:cxn modelId="{A77713C6-3E29-4D14-8738-484B87DDC66C}" type="presParOf" srcId="{3DADDD1A-FFA8-4DB4-9074-8FCA87B33883}" destId="{E68390F8-CFBD-4C03-8746-CC223E1027C5}" srcOrd="0" destOrd="0" presId="urn:microsoft.com/office/officeart/2008/layout/HorizontalMultiLevelHierarchy"/>
    <dgm:cxn modelId="{9A4D68FE-4D21-48CC-9AA4-764A2036A57A}" type="presParOf" srcId="{E68390F8-CFBD-4C03-8746-CC223E1027C5}" destId="{544D32BA-059C-4F22-A892-E4F8850E2FC8}" srcOrd="0" destOrd="0" presId="urn:microsoft.com/office/officeart/2008/layout/HorizontalMultiLevelHierarchy"/>
    <dgm:cxn modelId="{6354A977-0B47-4FD4-BAEA-79D5F1EB9131}" type="presParOf" srcId="{3DADDD1A-FFA8-4DB4-9074-8FCA87B33883}" destId="{566BAAE4-D505-4ADA-85A5-6D057DE459EC}" srcOrd="1" destOrd="0" presId="urn:microsoft.com/office/officeart/2008/layout/HorizontalMultiLevelHierarchy"/>
    <dgm:cxn modelId="{7FE751B3-C775-4788-88FD-6469921E687E}" type="presParOf" srcId="{566BAAE4-D505-4ADA-85A5-6D057DE459EC}" destId="{57B2CD65-D116-4CFF-B9DB-7719DC9A6986}" srcOrd="0" destOrd="0" presId="urn:microsoft.com/office/officeart/2008/layout/HorizontalMultiLevelHierarchy"/>
    <dgm:cxn modelId="{4E15582F-7EA8-4671-B420-1F14DA206A26}" type="presParOf" srcId="{566BAAE4-D505-4ADA-85A5-6D057DE459EC}" destId="{F8A8EE50-86CA-4401-8B24-796301700F94}" srcOrd="1" destOrd="0" presId="urn:microsoft.com/office/officeart/2008/layout/HorizontalMultiLevelHierarchy"/>
    <dgm:cxn modelId="{89CDBB84-0E26-42E9-8E02-F0C54CDF5339}" type="presParOf" srcId="{3DADDD1A-FFA8-4DB4-9074-8FCA87B33883}" destId="{F4625072-8A23-4CA8-A121-B90451F87FA4}" srcOrd="2" destOrd="0" presId="urn:microsoft.com/office/officeart/2008/layout/HorizontalMultiLevelHierarchy"/>
    <dgm:cxn modelId="{8ECF7F86-32A7-4DB9-8F3A-BAD956036F2A}" type="presParOf" srcId="{F4625072-8A23-4CA8-A121-B90451F87FA4}" destId="{CC90D3D1-ACD8-4C4D-8697-C54CE7604264}" srcOrd="0" destOrd="0" presId="urn:microsoft.com/office/officeart/2008/layout/HorizontalMultiLevelHierarchy"/>
    <dgm:cxn modelId="{DE6B0942-D937-4270-81C2-3AE5F52754E4}" type="presParOf" srcId="{3DADDD1A-FFA8-4DB4-9074-8FCA87B33883}" destId="{91486C2B-5889-4F35-9A77-D3E74D13A99B}" srcOrd="3" destOrd="0" presId="urn:microsoft.com/office/officeart/2008/layout/HorizontalMultiLevelHierarchy"/>
    <dgm:cxn modelId="{2ED84CA9-D611-4465-A77A-17A4D1F3513D}" type="presParOf" srcId="{91486C2B-5889-4F35-9A77-D3E74D13A99B}" destId="{86741D33-5E17-4060-BFBC-8BDABA05154A}" srcOrd="0" destOrd="0" presId="urn:microsoft.com/office/officeart/2008/layout/HorizontalMultiLevelHierarchy"/>
    <dgm:cxn modelId="{61EFECFA-8EC0-4A52-B081-AC5648F9AA1B}" type="presParOf" srcId="{91486C2B-5889-4F35-9A77-D3E74D13A99B}" destId="{2D6C35CF-00B2-41B7-AE0C-8CC9AA83A0AF}" srcOrd="1" destOrd="0" presId="urn:microsoft.com/office/officeart/2008/layout/HorizontalMultiLevelHierarchy"/>
    <dgm:cxn modelId="{DA590CAB-EF7A-4F03-99AD-925481F5BD19}" type="presParOf" srcId="{3DADDD1A-FFA8-4DB4-9074-8FCA87B33883}" destId="{60171676-7208-4602-BC7A-36EA735D5866}" srcOrd="4" destOrd="0" presId="urn:microsoft.com/office/officeart/2008/layout/HorizontalMultiLevelHierarchy"/>
    <dgm:cxn modelId="{8521372A-6933-45E5-BBC4-447D0839F066}" type="presParOf" srcId="{60171676-7208-4602-BC7A-36EA735D5866}" destId="{12AFCF86-EC49-4F93-88CE-CAB6F5D4AF78}" srcOrd="0" destOrd="0" presId="urn:microsoft.com/office/officeart/2008/layout/HorizontalMultiLevelHierarchy"/>
    <dgm:cxn modelId="{5688B0CB-0386-4665-A53C-AD2AE193D8DA}" type="presParOf" srcId="{3DADDD1A-FFA8-4DB4-9074-8FCA87B33883}" destId="{6A907E01-18F4-4230-A550-154464E5ED79}" srcOrd="5" destOrd="0" presId="urn:microsoft.com/office/officeart/2008/layout/HorizontalMultiLevelHierarchy"/>
    <dgm:cxn modelId="{4F215CC7-0FB9-4734-B79A-07FD2E13082C}" type="presParOf" srcId="{6A907E01-18F4-4230-A550-154464E5ED79}" destId="{98AA7AE8-C768-4F57-A21C-A2076B0042C5}" srcOrd="0" destOrd="0" presId="urn:microsoft.com/office/officeart/2008/layout/HorizontalMultiLevelHierarchy"/>
    <dgm:cxn modelId="{66027A90-E564-4100-AEC1-CC2A67466910}" type="presParOf" srcId="{6A907E01-18F4-4230-A550-154464E5ED79}" destId="{3BB791ED-65F9-4256-8599-09CDA1ABE80A}" srcOrd="1" destOrd="0" presId="urn:microsoft.com/office/officeart/2008/layout/HorizontalMultiLevelHierarchy"/>
    <dgm:cxn modelId="{91759EFE-6878-4156-8865-BA7EBDB55A15}" type="presParOf" srcId="{3DADDD1A-FFA8-4DB4-9074-8FCA87B33883}" destId="{4A4A5D8A-8E32-45FE-90F5-1127638D09F6}" srcOrd="6" destOrd="0" presId="urn:microsoft.com/office/officeart/2008/layout/HorizontalMultiLevelHierarchy"/>
    <dgm:cxn modelId="{64302B74-9769-49D6-ABB0-354906D02737}" type="presParOf" srcId="{4A4A5D8A-8E32-45FE-90F5-1127638D09F6}" destId="{4EC5AB9C-315A-46F8-AEEA-89C1DA01BECC}" srcOrd="0" destOrd="0" presId="urn:microsoft.com/office/officeart/2008/layout/HorizontalMultiLevelHierarchy"/>
    <dgm:cxn modelId="{0ED2AF11-FF4B-4BE0-A788-0EEB4DD211B1}" type="presParOf" srcId="{3DADDD1A-FFA8-4DB4-9074-8FCA87B33883}" destId="{044AE770-5B91-4D2E-AC84-54736688A1F6}" srcOrd="7" destOrd="0" presId="urn:microsoft.com/office/officeart/2008/layout/HorizontalMultiLevelHierarchy"/>
    <dgm:cxn modelId="{F74B3F23-2F16-4740-9F8B-943119E7E2FF}" type="presParOf" srcId="{044AE770-5B91-4D2E-AC84-54736688A1F6}" destId="{14D765DA-0C04-49C7-975C-7314831B9B82}" srcOrd="0" destOrd="0" presId="urn:microsoft.com/office/officeart/2008/layout/HorizontalMultiLevelHierarchy"/>
    <dgm:cxn modelId="{BDB30340-5FDD-4C74-A418-BC46A2C822BD}" type="presParOf" srcId="{044AE770-5B91-4D2E-AC84-54736688A1F6}" destId="{7AD70A41-E40A-4BB4-9DB8-06DC1BA14E86}" srcOrd="1" destOrd="0" presId="urn:microsoft.com/office/officeart/2008/layout/HorizontalMultiLevelHierarchy"/>
    <dgm:cxn modelId="{2BDF2B9D-BC18-4AB0-A461-3C4388BD7DB3}" type="presParOf" srcId="{3DADDD1A-FFA8-4DB4-9074-8FCA87B33883}" destId="{715138B2-0A35-418B-B0DA-7BAA6C899F7E}" srcOrd="8" destOrd="0" presId="urn:microsoft.com/office/officeart/2008/layout/HorizontalMultiLevelHierarchy"/>
    <dgm:cxn modelId="{0A24E586-8235-423F-83F7-678B7FA10BBC}" type="presParOf" srcId="{715138B2-0A35-418B-B0DA-7BAA6C899F7E}" destId="{63C4D72B-0FD9-49A2-829B-71EA46D66CA9}" srcOrd="0" destOrd="0" presId="urn:microsoft.com/office/officeart/2008/layout/HorizontalMultiLevelHierarchy"/>
    <dgm:cxn modelId="{06C75709-487E-43E8-8B82-F0C3EAAD6C94}" type="presParOf" srcId="{3DADDD1A-FFA8-4DB4-9074-8FCA87B33883}" destId="{EDB39275-F661-407A-A312-8C952909ED9A}" srcOrd="9" destOrd="0" presId="urn:microsoft.com/office/officeart/2008/layout/HorizontalMultiLevelHierarchy"/>
    <dgm:cxn modelId="{CC89A30D-28DD-456D-BF5D-72CC38DA1613}" type="presParOf" srcId="{EDB39275-F661-407A-A312-8C952909ED9A}" destId="{33AAA6EE-8998-44F3-B732-AF6593339536}" srcOrd="0" destOrd="0" presId="urn:microsoft.com/office/officeart/2008/layout/HorizontalMultiLevelHierarchy"/>
    <dgm:cxn modelId="{996BE7D7-2B3F-4ED3-84E3-609D3F9A4487}" type="presParOf" srcId="{EDB39275-F661-407A-A312-8C952909ED9A}" destId="{A296B65F-2C1D-46FD-AD0C-2D7D3DAE8729}" srcOrd="1" destOrd="0" presId="urn:microsoft.com/office/officeart/2008/layout/HorizontalMultiLevelHierarchy"/>
    <dgm:cxn modelId="{532E7DB1-0F1A-45C5-8EC8-395D75932B92}" type="presParOf" srcId="{F79D6431-0B66-41A5-A0C5-5528409364C9}" destId="{C4BE9F6F-3F1D-4D42-9DD6-5E3AF6472E64}" srcOrd="4" destOrd="0" presId="urn:microsoft.com/office/officeart/2008/layout/HorizontalMultiLevelHierarchy"/>
    <dgm:cxn modelId="{61E79F2F-2D6C-4FEE-951E-3BFD233C445A}" type="presParOf" srcId="{C4BE9F6F-3F1D-4D42-9DD6-5E3AF6472E64}" destId="{90455854-A932-46AF-8F1D-7B49A29EFBFC}" srcOrd="0" destOrd="0" presId="urn:microsoft.com/office/officeart/2008/layout/HorizontalMultiLevelHierarchy"/>
    <dgm:cxn modelId="{2B289272-1958-4BF2-B83B-76C504C7F10F}" type="presParOf" srcId="{F79D6431-0B66-41A5-A0C5-5528409364C9}" destId="{E353FDA1-EB9F-4B4B-BDEF-7977C199B730}" srcOrd="5" destOrd="0" presId="urn:microsoft.com/office/officeart/2008/layout/HorizontalMultiLevelHierarchy"/>
    <dgm:cxn modelId="{CB03CEE0-8919-497B-BF6C-A425A8EDF027}" type="presParOf" srcId="{E353FDA1-EB9F-4B4B-BDEF-7977C199B730}" destId="{72DA38C8-9D2E-4262-96E9-D35E1B875042}" srcOrd="0" destOrd="0" presId="urn:microsoft.com/office/officeart/2008/layout/HorizontalMultiLevelHierarchy"/>
    <dgm:cxn modelId="{C0EEC31F-6562-4A9F-AD6A-34D5FD2AAB8D}" type="presParOf" srcId="{E353FDA1-EB9F-4B4B-BDEF-7977C199B730}" destId="{9D0B392C-F779-42F2-9B0C-1462D7023056}" srcOrd="1" destOrd="0" presId="urn:microsoft.com/office/officeart/2008/layout/HorizontalMultiLevelHierarchy"/>
    <dgm:cxn modelId="{837BBF03-03D6-4CCC-80B4-6E322BE67B18}" type="presParOf" srcId="{9D0B392C-F779-42F2-9B0C-1462D7023056}" destId="{B931D2B9-E4A7-44EC-9F71-7AB31DC8CF70}" srcOrd="0" destOrd="0" presId="urn:microsoft.com/office/officeart/2008/layout/HorizontalMultiLevelHierarchy"/>
    <dgm:cxn modelId="{37E890D5-9674-443C-8174-683C9191EF41}" type="presParOf" srcId="{B931D2B9-E4A7-44EC-9F71-7AB31DC8CF70}" destId="{620FB4B2-104E-48E6-AF00-107811B2D74F}" srcOrd="0" destOrd="0" presId="urn:microsoft.com/office/officeart/2008/layout/HorizontalMultiLevelHierarchy"/>
    <dgm:cxn modelId="{A0F52210-98DD-48E4-B142-A245FB640DE9}" type="presParOf" srcId="{9D0B392C-F779-42F2-9B0C-1462D7023056}" destId="{18958FAB-F236-4D40-98E5-B280E722C1DB}" srcOrd="1" destOrd="0" presId="urn:microsoft.com/office/officeart/2008/layout/HorizontalMultiLevelHierarchy"/>
    <dgm:cxn modelId="{10BA30BA-15FF-4439-90DF-AC234063234E}" type="presParOf" srcId="{18958FAB-F236-4D40-98E5-B280E722C1DB}" destId="{2524E217-DB6A-4FE6-8239-A46EAFCBD6A9}" srcOrd="0" destOrd="0" presId="urn:microsoft.com/office/officeart/2008/layout/HorizontalMultiLevelHierarchy"/>
    <dgm:cxn modelId="{C9ED2F6C-5A4C-4804-9A71-17954760EC62}" type="presParOf" srcId="{18958FAB-F236-4D40-98E5-B280E722C1DB}" destId="{CEC1A26F-7AEC-4E53-9E14-B20A4FB57BE0}" srcOrd="1" destOrd="0" presId="urn:microsoft.com/office/officeart/2008/layout/HorizontalMultiLevelHierarchy"/>
    <dgm:cxn modelId="{A50F95B8-71F6-4825-AA3D-C0C93F6EE3E7}" type="presParOf" srcId="{9D0B392C-F779-42F2-9B0C-1462D7023056}" destId="{433F592C-D2A5-48AD-A9D7-E2984A5178B1}" srcOrd="2" destOrd="0" presId="urn:microsoft.com/office/officeart/2008/layout/HorizontalMultiLevelHierarchy"/>
    <dgm:cxn modelId="{5DE441CF-247F-438C-9E0E-D3554F39233D}" type="presParOf" srcId="{433F592C-D2A5-48AD-A9D7-E2984A5178B1}" destId="{98A00BCD-D859-4E69-9D0C-DABBEB5A6354}" srcOrd="0" destOrd="0" presId="urn:microsoft.com/office/officeart/2008/layout/HorizontalMultiLevelHierarchy"/>
    <dgm:cxn modelId="{5C04B4FD-F4F2-4116-918C-E51C8A885012}" type="presParOf" srcId="{9D0B392C-F779-42F2-9B0C-1462D7023056}" destId="{4CA2886A-0853-45E3-8D7D-3B6543E70E53}" srcOrd="3" destOrd="0" presId="urn:microsoft.com/office/officeart/2008/layout/HorizontalMultiLevelHierarchy"/>
    <dgm:cxn modelId="{68DB5AD1-4B2E-4785-A929-B3674F2AC030}" type="presParOf" srcId="{4CA2886A-0853-45E3-8D7D-3B6543E70E53}" destId="{B0A718EE-28A5-469E-9405-0B1B78D94649}" srcOrd="0" destOrd="0" presId="urn:microsoft.com/office/officeart/2008/layout/HorizontalMultiLevelHierarchy"/>
    <dgm:cxn modelId="{98AF4121-58FB-4A90-A9EE-240B491905B5}" type="presParOf" srcId="{4CA2886A-0853-45E3-8D7D-3B6543E70E53}" destId="{04D3F1B1-4728-4DD4-A5D4-EEBF09E1B5CD}" srcOrd="1" destOrd="0" presId="urn:microsoft.com/office/officeart/2008/layout/HorizontalMultiLevelHierarchy"/>
    <dgm:cxn modelId="{09B57035-69BE-4457-8FAC-3F01700D3153}" type="presParOf" srcId="{9D0B392C-F779-42F2-9B0C-1462D7023056}" destId="{D8C8A76B-8F76-49D5-A9E6-AEEEBD108F2C}" srcOrd="4" destOrd="0" presId="urn:microsoft.com/office/officeart/2008/layout/HorizontalMultiLevelHierarchy"/>
    <dgm:cxn modelId="{B3416A2F-6AC6-419D-89E8-9EB66B24D189}" type="presParOf" srcId="{D8C8A76B-8F76-49D5-A9E6-AEEEBD108F2C}" destId="{ADEA8551-1C68-4245-9F8D-9B8D3B092FBE}" srcOrd="0" destOrd="0" presId="urn:microsoft.com/office/officeart/2008/layout/HorizontalMultiLevelHierarchy"/>
    <dgm:cxn modelId="{E009F1BD-60F1-43D8-89B6-5AE4E5F57391}" type="presParOf" srcId="{9D0B392C-F779-42F2-9B0C-1462D7023056}" destId="{D75C5D90-AFAD-4181-8BC7-0FABC1C0D329}" srcOrd="5" destOrd="0" presId="urn:microsoft.com/office/officeart/2008/layout/HorizontalMultiLevelHierarchy"/>
    <dgm:cxn modelId="{B8DD6C63-E2AC-4BCA-8DEA-61FB279D7194}" type="presParOf" srcId="{D75C5D90-AFAD-4181-8BC7-0FABC1C0D329}" destId="{06CF1DAB-69EB-445F-A180-1C7D3AE2432B}" srcOrd="0" destOrd="0" presId="urn:microsoft.com/office/officeart/2008/layout/HorizontalMultiLevelHierarchy"/>
    <dgm:cxn modelId="{86172EBC-F120-4369-97F8-27C6F0D3A2E7}" type="presParOf" srcId="{D75C5D90-AFAD-4181-8BC7-0FABC1C0D329}" destId="{EDF92CC3-A7EF-4219-9710-C5C47109A9A8}" srcOrd="1" destOrd="0" presId="urn:microsoft.com/office/officeart/2008/layout/HorizontalMultiLevelHierarchy"/>
    <dgm:cxn modelId="{F8F40B67-374F-4700-8F5A-4220373976B1}" type="presParOf" srcId="{9D0B392C-F779-42F2-9B0C-1462D7023056}" destId="{F9AAEFB4-35F9-44A0-A811-E16685C29B08}" srcOrd="6" destOrd="0" presId="urn:microsoft.com/office/officeart/2008/layout/HorizontalMultiLevelHierarchy"/>
    <dgm:cxn modelId="{C3C914DE-6DA0-4E80-BA17-001E91C063FA}" type="presParOf" srcId="{F9AAEFB4-35F9-44A0-A811-E16685C29B08}" destId="{DB9FBF28-6AC0-4584-926A-73B7F3C623DA}" srcOrd="0" destOrd="0" presId="urn:microsoft.com/office/officeart/2008/layout/HorizontalMultiLevelHierarchy"/>
    <dgm:cxn modelId="{F6F92925-6ADE-4434-965C-413457E3D85E}" type="presParOf" srcId="{9D0B392C-F779-42F2-9B0C-1462D7023056}" destId="{8D6DD1D8-D5BE-42A3-AB85-E15748C3DCA9}" srcOrd="7" destOrd="0" presId="urn:microsoft.com/office/officeart/2008/layout/HorizontalMultiLevelHierarchy"/>
    <dgm:cxn modelId="{5A068146-443E-400F-87A5-9CD782E7E4CD}" type="presParOf" srcId="{8D6DD1D8-D5BE-42A3-AB85-E15748C3DCA9}" destId="{A90E0821-C7A8-4E38-9245-74EB2C560F56}" srcOrd="0" destOrd="0" presId="urn:microsoft.com/office/officeart/2008/layout/HorizontalMultiLevelHierarchy"/>
    <dgm:cxn modelId="{1225FF71-9230-41C8-8AE8-33655EFD870D}" type="presParOf" srcId="{8D6DD1D8-D5BE-42A3-AB85-E15748C3DCA9}" destId="{1BDA3A64-B310-47B9-BD81-882417CC847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D609C-F894-4686-8594-F633FD78C201}">
      <dsp:nvSpPr>
        <dsp:cNvPr id="0" name=""/>
        <dsp:cNvSpPr/>
      </dsp:nvSpPr>
      <dsp:spPr>
        <a:xfrm>
          <a:off x="109028" y="425786"/>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lang="fr-BE" sz="1600" kern="1200"/>
            <a:t>Coordination de sous-processus électroniques</a:t>
          </a:r>
        </a:p>
      </dsp:txBody>
      <dsp:txXfrm>
        <a:off x="109028" y="425786"/>
        <a:ext cx="2538317" cy="793224"/>
      </dsp:txXfrm>
    </dsp:sp>
    <dsp:sp modelId="{8B00EC11-24E0-4E0C-8101-DB576F31F9D2}">
      <dsp:nvSpPr>
        <dsp:cNvPr id="0" name=""/>
        <dsp:cNvSpPr/>
      </dsp:nvSpPr>
      <dsp:spPr>
        <a:xfrm>
          <a:off x="3265" y="311209"/>
          <a:ext cx="555256" cy="83288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E0183-4578-4303-9373-BBB0DAF179FE}">
      <dsp:nvSpPr>
        <dsp:cNvPr id="0" name=""/>
        <dsp:cNvSpPr/>
      </dsp:nvSpPr>
      <dsp:spPr>
        <a:xfrm>
          <a:off x="2898522" y="425786"/>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lang="fr-BE" sz="1600" kern="1200"/>
            <a:t>Portail </a:t>
          </a:r>
        </a:p>
      </dsp:txBody>
      <dsp:txXfrm>
        <a:off x="2898522" y="425786"/>
        <a:ext cx="2538317" cy="793224"/>
      </dsp:txXfrm>
    </dsp:sp>
    <dsp:sp modelId="{17BB8C5E-ACC5-4AEA-AC3B-15C53CC548C0}">
      <dsp:nvSpPr>
        <dsp:cNvPr id="0" name=""/>
        <dsp:cNvSpPr/>
      </dsp:nvSpPr>
      <dsp:spPr>
        <a:xfrm>
          <a:off x="2792759" y="311209"/>
          <a:ext cx="555256" cy="832885"/>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DD086-89E5-4CD9-B1D2-0E7FF2C522A2}">
      <dsp:nvSpPr>
        <dsp:cNvPr id="0" name=""/>
        <dsp:cNvSpPr/>
      </dsp:nvSpPr>
      <dsp:spPr>
        <a:xfrm>
          <a:off x="5688017" y="425786"/>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lang="fr-BE" sz="1600" kern="1200" dirty="0"/>
            <a:t>Gestion intégrée des utilisateurs et des accès</a:t>
          </a:r>
        </a:p>
      </dsp:txBody>
      <dsp:txXfrm>
        <a:off x="5688017" y="425786"/>
        <a:ext cx="2538317" cy="793224"/>
      </dsp:txXfrm>
    </dsp:sp>
    <dsp:sp modelId="{DEDE190B-7605-44A7-B19B-482157C4ED09}">
      <dsp:nvSpPr>
        <dsp:cNvPr id="0" name=""/>
        <dsp:cNvSpPr/>
      </dsp:nvSpPr>
      <dsp:spPr>
        <a:xfrm>
          <a:off x="5582254" y="311209"/>
          <a:ext cx="555256" cy="83288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ACCCA-7573-4F27-BB76-D1BFA52EAEE3}">
      <dsp:nvSpPr>
        <dsp:cNvPr id="0" name=""/>
        <dsp:cNvSpPr/>
      </dsp:nvSpPr>
      <dsp:spPr>
        <a:xfrm>
          <a:off x="109028" y="1424367"/>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lang="fr-BE" sz="1600" kern="1200"/>
            <a:t>Gestion de loggings</a:t>
          </a:r>
        </a:p>
      </dsp:txBody>
      <dsp:txXfrm>
        <a:off x="109028" y="1424367"/>
        <a:ext cx="2538317" cy="793224"/>
      </dsp:txXfrm>
    </dsp:sp>
    <dsp:sp modelId="{F94043AE-FBAE-4418-8D10-10B1481C95AF}">
      <dsp:nvSpPr>
        <dsp:cNvPr id="0" name=""/>
        <dsp:cNvSpPr/>
      </dsp:nvSpPr>
      <dsp:spPr>
        <a:xfrm>
          <a:off x="3265" y="1309790"/>
          <a:ext cx="555256" cy="832885"/>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D24CD-EC64-4585-8806-7B24163BBCA5}">
      <dsp:nvSpPr>
        <dsp:cNvPr id="0" name=""/>
        <dsp:cNvSpPr/>
      </dsp:nvSpPr>
      <dsp:spPr>
        <a:xfrm>
          <a:off x="2898522" y="1424367"/>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lang="fr-BE" sz="1600" kern="1200"/>
            <a:t>Système de chiffrement end-to-end</a:t>
          </a:r>
        </a:p>
      </dsp:txBody>
      <dsp:txXfrm>
        <a:off x="2898522" y="1424367"/>
        <a:ext cx="2538317" cy="793224"/>
      </dsp:txXfrm>
    </dsp:sp>
    <dsp:sp modelId="{1D377189-38FA-44FB-9886-A25D865375A4}">
      <dsp:nvSpPr>
        <dsp:cNvPr id="0" name=""/>
        <dsp:cNvSpPr/>
      </dsp:nvSpPr>
      <dsp:spPr>
        <a:xfrm>
          <a:off x="2792759" y="1309790"/>
          <a:ext cx="555256" cy="83288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0CB91-2850-4662-936D-F5CF85EB32D2}">
      <dsp:nvSpPr>
        <dsp:cNvPr id="0" name=""/>
        <dsp:cNvSpPr/>
      </dsp:nvSpPr>
      <dsp:spPr>
        <a:xfrm>
          <a:off x="5688017" y="1424367"/>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lang="fr-BE" sz="1600" kern="1200">
              <a:solidFill>
                <a:srgbClr val="087670"/>
              </a:solidFill>
            </a:rPr>
            <a:t>eHealth</a:t>
          </a:r>
          <a:r>
            <a:rPr lang="fr-BE" sz="1600" kern="1200"/>
            <a:t>Box</a:t>
          </a:r>
        </a:p>
      </dsp:txBody>
      <dsp:txXfrm>
        <a:off x="5688017" y="1424367"/>
        <a:ext cx="2538317" cy="793224"/>
      </dsp:txXfrm>
    </dsp:sp>
    <dsp:sp modelId="{82E38FB2-A96C-4D7A-A866-6D7BE57189A0}">
      <dsp:nvSpPr>
        <dsp:cNvPr id="0" name=""/>
        <dsp:cNvSpPr/>
      </dsp:nvSpPr>
      <dsp:spPr>
        <a:xfrm>
          <a:off x="5582254" y="1309790"/>
          <a:ext cx="555256" cy="832885"/>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C0C8B-F255-4694-B3C6-8BE7DBC5F7E5}">
      <dsp:nvSpPr>
        <dsp:cNvPr id="0" name=""/>
        <dsp:cNvSpPr/>
      </dsp:nvSpPr>
      <dsp:spPr>
        <a:xfrm>
          <a:off x="109028" y="2422948"/>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lang="fr-BE" sz="1600" kern="1200"/>
            <a:t>Timestamping</a:t>
          </a:r>
        </a:p>
      </dsp:txBody>
      <dsp:txXfrm>
        <a:off x="109028" y="2422948"/>
        <a:ext cx="2538317" cy="793224"/>
      </dsp:txXfrm>
    </dsp:sp>
    <dsp:sp modelId="{A9E14B50-194E-4A93-B9D9-20BB56D81973}">
      <dsp:nvSpPr>
        <dsp:cNvPr id="0" name=""/>
        <dsp:cNvSpPr/>
      </dsp:nvSpPr>
      <dsp:spPr>
        <a:xfrm>
          <a:off x="3265" y="2308371"/>
          <a:ext cx="555256" cy="832885"/>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1BB13E-A3FD-42F9-8D3A-DD2DDC4A3516}">
      <dsp:nvSpPr>
        <dsp:cNvPr id="0" name=""/>
        <dsp:cNvSpPr/>
      </dsp:nvSpPr>
      <dsp:spPr>
        <a:xfrm>
          <a:off x="2898522" y="2422948"/>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lang="fr-BE" sz="1600" kern="1200"/>
            <a:t>Codage et anonymisation</a:t>
          </a:r>
        </a:p>
      </dsp:txBody>
      <dsp:txXfrm>
        <a:off x="2898522" y="2422948"/>
        <a:ext cx="2538317" cy="793224"/>
      </dsp:txXfrm>
    </dsp:sp>
    <dsp:sp modelId="{70C2EA1E-D7DB-4E74-806D-4590DBE781A3}">
      <dsp:nvSpPr>
        <dsp:cNvPr id="0" name=""/>
        <dsp:cNvSpPr/>
      </dsp:nvSpPr>
      <dsp:spPr>
        <a:xfrm>
          <a:off x="2792759" y="2308371"/>
          <a:ext cx="555256" cy="832885"/>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57731-3698-433B-8E7C-2EB749869931}">
      <dsp:nvSpPr>
        <dsp:cNvPr id="0" name=""/>
        <dsp:cNvSpPr/>
      </dsp:nvSpPr>
      <dsp:spPr>
        <a:xfrm>
          <a:off x="5688017" y="2422948"/>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lang="fr-BE" sz="1600" kern="1200"/>
            <a:t>Consultation du registre national et des registres BCSS</a:t>
          </a:r>
        </a:p>
      </dsp:txBody>
      <dsp:txXfrm>
        <a:off x="5688017" y="2422948"/>
        <a:ext cx="2538317" cy="793224"/>
      </dsp:txXfrm>
    </dsp:sp>
    <dsp:sp modelId="{139FD9EA-3509-4D4C-98D4-BC741BA871D8}">
      <dsp:nvSpPr>
        <dsp:cNvPr id="0" name=""/>
        <dsp:cNvSpPr/>
      </dsp:nvSpPr>
      <dsp:spPr>
        <a:xfrm>
          <a:off x="5582254" y="2308371"/>
          <a:ext cx="555256" cy="832885"/>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56DC3-2158-416C-A2CA-0A41276F6E72}">
      <dsp:nvSpPr>
        <dsp:cNvPr id="0" name=""/>
        <dsp:cNvSpPr/>
      </dsp:nvSpPr>
      <dsp:spPr>
        <a:xfrm>
          <a:off x="2898522" y="3421529"/>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lang="fr-BE" sz="1600" kern="1200"/>
            <a:t>Répertoire des références (metahub)</a:t>
          </a:r>
        </a:p>
      </dsp:txBody>
      <dsp:txXfrm>
        <a:off x="2898522" y="3421529"/>
        <a:ext cx="2538317" cy="793224"/>
      </dsp:txXfrm>
    </dsp:sp>
    <dsp:sp modelId="{763F0339-AF8A-4C55-81EF-EEBFD25A8379}">
      <dsp:nvSpPr>
        <dsp:cNvPr id="0" name=""/>
        <dsp:cNvSpPr/>
      </dsp:nvSpPr>
      <dsp:spPr>
        <a:xfrm>
          <a:off x="2792759" y="3306952"/>
          <a:ext cx="555256" cy="832885"/>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AEFB4-35F9-44A0-A811-E16685C29B08}">
      <dsp:nvSpPr>
        <dsp:cNvPr id="0" name=""/>
        <dsp:cNvSpPr/>
      </dsp:nvSpPr>
      <dsp:spPr>
        <a:xfrm>
          <a:off x="5954155" y="4948776"/>
          <a:ext cx="234879" cy="671339"/>
        </a:xfrm>
        <a:custGeom>
          <a:avLst/>
          <a:gdLst/>
          <a:ahLst/>
          <a:cxnLst/>
          <a:rect l="0" t="0" r="0" b="0"/>
          <a:pathLst>
            <a:path>
              <a:moveTo>
                <a:pt x="0" y="0"/>
              </a:moveTo>
              <a:lnTo>
                <a:pt x="117439" y="0"/>
              </a:lnTo>
              <a:lnTo>
                <a:pt x="117439" y="671339"/>
              </a:lnTo>
              <a:lnTo>
                <a:pt x="234879" y="6713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a:off x="6053814" y="5266664"/>
        <a:ext cx="35562" cy="35562"/>
      </dsp:txXfrm>
    </dsp:sp>
    <dsp:sp modelId="{D8C8A76B-8F76-49D5-A9E6-AEEEBD108F2C}">
      <dsp:nvSpPr>
        <dsp:cNvPr id="0" name=""/>
        <dsp:cNvSpPr/>
      </dsp:nvSpPr>
      <dsp:spPr>
        <a:xfrm>
          <a:off x="5954155" y="4948776"/>
          <a:ext cx="234879" cy="223779"/>
        </a:xfrm>
        <a:custGeom>
          <a:avLst/>
          <a:gdLst/>
          <a:ahLst/>
          <a:cxnLst/>
          <a:rect l="0" t="0" r="0" b="0"/>
          <a:pathLst>
            <a:path>
              <a:moveTo>
                <a:pt x="0" y="0"/>
              </a:moveTo>
              <a:lnTo>
                <a:pt x="117439" y="0"/>
              </a:lnTo>
              <a:lnTo>
                <a:pt x="117439" y="223779"/>
              </a:lnTo>
              <a:lnTo>
                <a:pt x="234879" y="22377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a:off x="6063485" y="5052555"/>
        <a:ext cx="16220" cy="16220"/>
      </dsp:txXfrm>
    </dsp:sp>
    <dsp:sp modelId="{433F592C-D2A5-48AD-A9D7-E2984A5178B1}">
      <dsp:nvSpPr>
        <dsp:cNvPr id="0" name=""/>
        <dsp:cNvSpPr/>
      </dsp:nvSpPr>
      <dsp:spPr>
        <a:xfrm>
          <a:off x="5954155" y="4724996"/>
          <a:ext cx="234879" cy="223779"/>
        </a:xfrm>
        <a:custGeom>
          <a:avLst/>
          <a:gdLst/>
          <a:ahLst/>
          <a:cxnLst/>
          <a:rect l="0" t="0" r="0" b="0"/>
          <a:pathLst>
            <a:path>
              <a:moveTo>
                <a:pt x="0" y="223779"/>
              </a:moveTo>
              <a:lnTo>
                <a:pt x="117439" y="223779"/>
              </a:lnTo>
              <a:lnTo>
                <a:pt x="117439" y="0"/>
              </a:lnTo>
              <a:lnTo>
                <a:pt x="234879"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400300">
            <a:lnSpc>
              <a:spcPct val="90000"/>
            </a:lnSpc>
            <a:spcBef>
              <a:spcPct val="0"/>
            </a:spcBef>
            <a:spcAft>
              <a:spcPct val="35000"/>
            </a:spcAft>
          </a:pPr>
          <a:endParaRPr lang="en-US" sz="5400" kern="1200"/>
        </a:p>
      </dsp:txBody>
      <dsp:txXfrm>
        <a:off x="6063485" y="4828775"/>
        <a:ext cx="16220" cy="16220"/>
      </dsp:txXfrm>
    </dsp:sp>
    <dsp:sp modelId="{B931D2B9-E4A7-44EC-9F71-7AB31DC8CF70}">
      <dsp:nvSpPr>
        <dsp:cNvPr id="0" name=""/>
        <dsp:cNvSpPr/>
      </dsp:nvSpPr>
      <dsp:spPr>
        <a:xfrm>
          <a:off x="5954155" y="4277436"/>
          <a:ext cx="234879" cy="671339"/>
        </a:xfrm>
        <a:custGeom>
          <a:avLst/>
          <a:gdLst/>
          <a:ahLst/>
          <a:cxnLst/>
          <a:rect l="0" t="0" r="0" b="0"/>
          <a:pathLst>
            <a:path>
              <a:moveTo>
                <a:pt x="0" y="671339"/>
              </a:moveTo>
              <a:lnTo>
                <a:pt x="117439" y="671339"/>
              </a:lnTo>
              <a:lnTo>
                <a:pt x="117439" y="0"/>
              </a:lnTo>
              <a:lnTo>
                <a:pt x="234879"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400300">
            <a:lnSpc>
              <a:spcPct val="90000"/>
            </a:lnSpc>
            <a:spcBef>
              <a:spcPct val="0"/>
            </a:spcBef>
            <a:spcAft>
              <a:spcPct val="35000"/>
            </a:spcAft>
          </a:pPr>
          <a:endParaRPr lang="en-US" sz="5400" kern="1200"/>
        </a:p>
      </dsp:txBody>
      <dsp:txXfrm>
        <a:off x="6053814" y="4595325"/>
        <a:ext cx="35562" cy="35562"/>
      </dsp:txXfrm>
    </dsp:sp>
    <dsp:sp modelId="{C4BE9F6F-3F1D-4D42-9DD6-5E3AF6472E64}">
      <dsp:nvSpPr>
        <dsp:cNvPr id="0" name=""/>
        <dsp:cNvSpPr/>
      </dsp:nvSpPr>
      <dsp:spPr>
        <a:xfrm>
          <a:off x="1853351" y="3046648"/>
          <a:ext cx="234879" cy="1902128"/>
        </a:xfrm>
        <a:custGeom>
          <a:avLst/>
          <a:gdLst/>
          <a:ahLst/>
          <a:cxnLst/>
          <a:rect l="0" t="0" r="0" b="0"/>
          <a:pathLst>
            <a:path>
              <a:moveTo>
                <a:pt x="0" y="0"/>
              </a:moveTo>
              <a:lnTo>
                <a:pt x="117439" y="0"/>
              </a:lnTo>
              <a:lnTo>
                <a:pt x="117439" y="1902128"/>
              </a:lnTo>
              <a:lnTo>
                <a:pt x="234879" y="190212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400300">
            <a:lnSpc>
              <a:spcPct val="90000"/>
            </a:lnSpc>
            <a:spcBef>
              <a:spcPct val="0"/>
            </a:spcBef>
            <a:spcAft>
              <a:spcPct val="35000"/>
            </a:spcAft>
          </a:pPr>
          <a:endParaRPr lang="en-US" sz="5400" kern="1200"/>
        </a:p>
      </dsp:txBody>
      <dsp:txXfrm>
        <a:off x="1922876" y="3949797"/>
        <a:ext cx="95828" cy="95828"/>
      </dsp:txXfrm>
    </dsp:sp>
    <dsp:sp modelId="{715138B2-0A35-418B-B0DA-7BAA6C899F7E}">
      <dsp:nvSpPr>
        <dsp:cNvPr id="0" name=""/>
        <dsp:cNvSpPr/>
      </dsp:nvSpPr>
      <dsp:spPr>
        <a:xfrm>
          <a:off x="5954155" y="2934758"/>
          <a:ext cx="234879" cy="895119"/>
        </a:xfrm>
        <a:custGeom>
          <a:avLst/>
          <a:gdLst/>
          <a:ahLst/>
          <a:cxnLst/>
          <a:rect l="0" t="0" r="0" b="0"/>
          <a:pathLst>
            <a:path>
              <a:moveTo>
                <a:pt x="0" y="0"/>
              </a:moveTo>
              <a:lnTo>
                <a:pt x="117439" y="0"/>
              </a:lnTo>
              <a:lnTo>
                <a:pt x="117439" y="895119"/>
              </a:lnTo>
              <a:lnTo>
                <a:pt x="234879" y="89511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400300">
            <a:lnSpc>
              <a:spcPct val="90000"/>
            </a:lnSpc>
            <a:spcBef>
              <a:spcPct val="0"/>
            </a:spcBef>
            <a:spcAft>
              <a:spcPct val="35000"/>
            </a:spcAft>
          </a:pPr>
          <a:endParaRPr lang="en-US" sz="5400" kern="1200"/>
        </a:p>
      </dsp:txBody>
      <dsp:txXfrm>
        <a:off x="6048459" y="3359182"/>
        <a:ext cx="46271" cy="46271"/>
      </dsp:txXfrm>
    </dsp:sp>
    <dsp:sp modelId="{4A4A5D8A-8E32-45FE-90F5-1127638D09F6}">
      <dsp:nvSpPr>
        <dsp:cNvPr id="0" name=""/>
        <dsp:cNvSpPr/>
      </dsp:nvSpPr>
      <dsp:spPr>
        <a:xfrm>
          <a:off x="5954155" y="2934758"/>
          <a:ext cx="234879" cy="447559"/>
        </a:xfrm>
        <a:custGeom>
          <a:avLst/>
          <a:gdLst/>
          <a:ahLst/>
          <a:cxnLst/>
          <a:rect l="0" t="0" r="0" b="0"/>
          <a:pathLst>
            <a:path>
              <a:moveTo>
                <a:pt x="0" y="0"/>
              </a:moveTo>
              <a:lnTo>
                <a:pt x="117439" y="0"/>
              </a:lnTo>
              <a:lnTo>
                <a:pt x="117439" y="447559"/>
              </a:lnTo>
              <a:lnTo>
                <a:pt x="234879" y="44755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400300">
            <a:lnSpc>
              <a:spcPct val="90000"/>
            </a:lnSpc>
            <a:spcBef>
              <a:spcPct val="0"/>
            </a:spcBef>
            <a:spcAft>
              <a:spcPct val="35000"/>
            </a:spcAft>
          </a:pPr>
          <a:endParaRPr lang="en-US" sz="5400" kern="1200"/>
        </a:p>
      </dsp:txBody>
      <dsp:txXfrm>
        <a:off x="6058959" y="3145901"/>
        <a:ext cx="25272" cy="25272"/>
      </dsp:txXfrm>
    </dsp:sp>
    <dsp:sp modelId="{60171676-7208-4602-BC7A-36EA735D5866}">
      <dsp:nvSpPr>
        <dsp:cNvPr id="0" name=""/>
        <dsp:cNvSpPr/>
      </dsp:nvSpPr>
      <dsp:spPr>
        <a:xfrm>
          <a:off x="5954155" y="2889038"/>
          <a:ext cx="234879" cy="91440"/>
        </a:xfrm>
        <a:custGeom>
          <a:avLst/>
          <a:gdLst/>
          <a:ahLst/>
          <a:cxnLst/>
          <a:rect l="0" t="0" r="0" b="0"/>
          <a:pathLst>
            <a:path>
              <a:moveTo>
                <a:pt x="0" y="45720"/>
              </a:moveTo>
              <a:lnTo>
                <a:pt x="234879" y="457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400300">
            <a:lnSpc>
              <a:spcPct val="90000"/>
            </a:lnSpc>
            <a:spcBef>
              <a:spcPct val="0"/>
            </a:spcBef>
            <a:spcAft>
              <a:spcPct val="35000"/>
            </a:spcAft>
          </a:pPr>
          <a:endParaRPr lang="en-US" sz="5400" kern="1200"/>
        </a:p>
      </dsp:txBody>
      <dsp:txXfrm>
        <a:off x="6065723" y="2928886"/>
        <a:ext cx="11743" cy="11743"/>
      </dsp:txXfrm>
    </dsp:sp>
    <dsp:sp modelId="{F4625072-8A23-4CA8-A121-B90451F87FA4}">
      <dsp:nvSpPr>
        <dsp:cNvPr id="0" name=""/>
        <dsp:cNvSpPr/>
      </dsp:nvSpPr>
      <dsp:spPr>
        <a:xfrm>
          <a:off x="5954155" y="2487198"/>
          <a:ext cx="234879" cy="447559"/>
        </a:xfrm>
        <a:custGeom>
          <a:avLst/>
          <a:gdLst/>
          <a:ahLst/>
          <a:cxnLst/>
          <a:rect l="0" t="0" r="0" b="0"/>
          <a:pathLst>
            <a:path>
              <a:moveTo>
                <a:pt x="0" y="447559"/>
              </a:moveTo>
              <a:lnTo>
                <a:pt x="117439" y="447559"/>
              </a:lnTo>
              <a:lnTo>
                <a:pt x="117439" y="0"/>
              </a:lnTo>
              <a:lnTo>
                <a:pt x="234879"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400300">
            <a:lnSpc>
              <a:spcPct val="90000"/>
            </a:lnSpc>
            <a:spcBef>
              <a:spcPct val="0"/>
            </a:spcBef>
            <a:spcAft>
              <a:spcPct val="35000"/>
            </a:spcAft>
          </a:pPr>
          <a:endParaRPr lang="en-US" sz="5400" kern="1200"/>
        </a:p>
      </dsp:txBody>
      <dsp:txXfrm>
        <a:off x="6058959" y="2698342"/>
        <a:ext cx="25272" cy="25272"/>
      </dsp:txXfrm>
    </dsp:sp>
    <dsp:sp modelId="{E68390F8-CFBD-4C03-8746-CC223E1027C5}">
      <dsp:nvSpPr>
        <dsp:cNvPr id="0" name=""/>
        <dsp:cNvSpPr/>
      </dsp:nvSpPr>
      <dsp:spPr>
        <a:xfrm>
          <a:off x="5954155" y="2039638"/>
          <a:ext cx="234879" cy="895119"/>
        </a:xfrm>
        <a:custGeom>
          <a:avLst/>
          <a:gdLst/>
          <a:ahLst/>
          <a:cxnLst/>
          <a:rect l="0" t="0" r="0" b="0"/>
          <a:pathLst>
            <a:path>
              <a:moveTo>
                <a:pt x="0" y="895119"/>
              </a:moveTo>
              <a:lnTo>
                <a:pt x="117439" y="895119"/>
              </a:lnTo>
              <a:lnTo>
                <a:pt x="117439" y="0"/>
              </a:lnTo>
              <a:lnTo>
                <a:pt x="234879"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400300">
            <a:lnSpc>
              <a:spcPct val="90000"/>
            </a:lnSpc>
            <a:spcBef>
              <a:spcPct val="0"/>
            </a:spcBef>
            <a:spcAft>
              <a:spcPct val="35000"/>
            </a:spcAft>
          </a:pPr>
          <a:endParaRPr lang="en-US" sz="5400" kern="1200"/>
        </a:p>
      </dsp:txBody>
      <dsp:txXfrm>
        <a:off x="6048459" y="2464062"/>
        <a:ext cx="46271" cy="46271"/>
      </dsp:txXfrm>
    </dsp:sp>
    <dsp:sp modelId="{04409BDC-C562-4D14-8005-0A02AA16AA39}">
      <dsp:nvSpPr>
        <dsp:cNvPr id="0" name=""/>
        <dsp:cNvSpPr/>
      </dsp:nvSpPr>
      <dsp:spPr>
        <a:xfrm>
          <a:off x="1853351" y="2934758"/>
          <a:ext cx="234879" cy="111889"/>
        </a:xfrm>
        <a:custGeom>
          <a:avLst/>
          <a:gdLst/>
          <a:ahLst/>
          <a:cxnLst/>
          <a:rect l="0" t="0" r="0" b="0"/>
          <a:pathLst>
            <a:path>
              <a:moveTo>
                <a:pt x="0" y="111889"/>
              </a:moveTo>
              <a:lnTo>
                <a:pt x="117439" y="111889"/>
              </a:lnTo>
              <a:lnTo>
                <a:pt x="117439" y="0"/>
              </a:lnTo>
              <a:lnTo>
                <a:pt x="234879"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400300">
            <a:lnSpc>
              <a:spcPct val="90000"/>
            </a:lnSpc>
            <a:spcBef>
              <a:spcPct val="0"/>
            </a:spcBef>
            <a:spcAft>
              <a:spcPct val="35000"/>
            </a:spcAft>
          </a:pPr>
          <a:endParaRPr lang="en-US" sz="5400" kern="1200"/>
        </a:p>
      </dsp:txBody>
      <dsp:txXfrm>
        <a:off x="1964287" y="2984198"/>
        <a:ext cx="13008" cy="13008"/>
      </dsp:txXfrm>
    </dsp:sp>
    <dsp:sp modelId="{E929241D-260D-4266-81E7-D5DA1C9CB010}">
      <dsp:nvSpPr>
        <dsp:cNvPr id="0" name=""/>
        <dsp:cNvSpPr/>
      </dsp:nvSpPr>
      <dsp:spPr>
        <a:xfrm>
          <a:off x="5954155" y="1144519"/>
          <a:ext cx="234879" cy="447559"/>
        </a:xfrm>
        <a:custGeom>
          <a:avLst/>
          <a:gdLst/>
          <a:ahLst/>
          <a:cxnLst/>
          <a:rect l="0" t="0" r="0" b="0"/>
          <a:pathLst>
            <a:path>
              <a:moveTo>
                <a:pt x="0" y="0"/>
              </a:moveTo>
              <a:lnTo>
                <a:pt x="117439" y="0"/>
              </a:lnTo>
              <a:lnTo>
                <a:pt x="117439" y="447559"/>
              </a:lnTo>
              <a:lnTo>
                <a:pt x="234879" y="44755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400300">
            <a:lnSpc>
              <a:spcPct val="90000"/>
            </a:lnSpc>
            <a:spcBef>
              <a:spcPct val="0"/>
            </a:spcBef>
            <a:spcAft>
              <a:spcPct val="35000"/>
            </a:spcAft>
          </a:pPr>
          <a:endParaRPr lang="en-US" sz="5400" kern="1200"/>
        </a:p>
      </dsp:txBody>
      <dsp:txXfrm>
        <a:off x="6058959" y="1355663"/>
        <a:ext cx="25272" cy="25272"/>
      </dsp:txXfrm>
    </dsp:sp>
    <dsp:sp modelId="{6E61891F-C1E4-42AC-BFC8-54EA74B88306}">
      <dsp:nvSpPr>
        <dsp:cNvPr id="0" name=""/>
        <dsp:cNvSpPr/>
      </dsp:nvSpPr>
      <dsp:spPr>
        <a:xfrm>
          <a:off x="5954155" y="1098799"/>
          <a:ext cx="234879" cy="91440"/>
        </a:xfrm>
        <a:custGeom>
          <a:avLst/>
          <a:gdLst/>
          <a:ahLst/>
          <a:cxnLst/>
          <a:rect l="0" t="0" r="0" b="0"/>
          <a:pathLst>
            <a:path>
              <a:moveTo>
                <a:pt x="0" y="45720"/>
              </a:moveTo>
              <a:lnTo>
                <a:pt x="234879" y="457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400300">
            <a:lnSpc>
              <a:spcPct val="90000"/>
            </a:lnSpc>
            <a:spcBef>
              <a:spcPct val="0"/>
            </a:spcBef>
            <a:spcAft>
              <a:spcPct val="35000"/>
            </a:spcAft>
          </a:pPr>
          <a:endParaRPr lang="en-US" sz="5400" kern="1200"/>
        </a:p>
      </dsp:txBody>
      <dsp:txXfrm>
        <a:off x="6065723" y="1138647"/>
        <a:ext cx="11743" cy="11743"/>
      </dsp:txXfrm>
    </dsp:sp>
    <dsp:sp modelId="{DA901C17-2DF0-45E9-BAB6-5D688935C309}">
      <dsp:nvSpPr>
        <dsp:cNvPr id="0" name=""/>
        <dsp:cNvSpPr/>
      </dsp:nvSpPr>
      <dsp:spPr>
        <a:xfrm>
          <a:off x="5954155" y="696960"/>
          <a:ext cx="234879" cy="447559"/>
        </a:xfrm>
        <a:custGeom>
          <a:avLst/>
          <a:gdLst/>
          <a:ahLst/>
          <a:cxnLst/>
          <a:rect l="0" t="0" r="0" b="0"/>
          <a:pathLst>
            <a:path>
              <a:moveTo>
                <a:pt x="0" y="447559"/>
              </a:moveTo>
              <a:lnTo>
                <a:pt x="117439" y="447559"/>
              </a:lnTo>
              <a:lnTo>
                <a:pt x="117439" y="0"/>
              </a:lnTo>
              <a:lnTo>
                <a:pt x="234879"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400300">
            <a:lnSpc>
              <a:spcPct val="90000"/>
            </a:lnSpc>
            <a:spcBef>
              <a:spcPct val="0"/>
            </a:spcBef>
            <a:spcAft>
              <a:spcPct val="35000"/>
            </a:spcAft>
          </a:pPr>
          <a:endParaRPr lang="en-US" sz="5400" kern="1200"/>
        </a:p>
      </dsp:txBody>
      <dsp:txXfrm>
        <a:off x="6058959" y="908103"/>
        <a:ext cx="25272" cy="25272"/>
      </dsp:txXfrm>
    </dsp:sp>
    <dsp:sp modelId="{BB4EC9DA-6141-4DD7-9064-5BA1E819BF4B}">
      <dsp:nvSpPr>
        <dsp:cNvPr id="0" name=""/>
        <dsp:cNvSpPr/>
      </dsp:nvSpPr>
      <dsp:spPr>
        <a:xfrm>
          <a:off x="1853351" y="1144519"/>
          <a:ext cx="234879" cy="1902128"/>
        </a:xfrm>
        <a:custGeom>
          <a:avLst/>
          <a:gdLst/>
          <a:ahLst/>
          <a:cxnLst/>
          <a:rect l="0" t="0" r="0" b="0"/>
          <a:pathLst>
            <a:path>
              <a:moveTo>
                <a:pt x="0" y="1902128"/>
              </a:moveTo>
              <a:lnTo>
                <a:pt x="117439" y="1902128"/>
              </a:lnTo>
              <a:lnTo>
                <a:pt x="117439" y="0"/>
              </a:lnTo>
              <a:lnTo>
                <a:pt x="234879"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400300">
            <a:lnSpc>
              <a:spcPct val="90000"/>
            </a:lnSpc>
            <a:spcBef>
              <a:spcPct val="0"/>
            </a:spcBef>
            <a:spcAft>
              <a:spcPct val="35000"/>
            </a:spcAft>
          </a:pPr>
          <a:endParaRPr lang="en-US" sz="5400" kern="1200"/>
        </a:p>
      </dsp:txBody>
      <dsp:txXfrm>
        <a:off x="1922876" y="2047669"/>
        <a:ext cx="95828" cy="95828"/>
      </dsp:txXfrm>
    </dsp:sp>
    <dsp:sp modelId="{1E06C64F-FFE5-4594-85A4-2FDBF40C655B}">
      <dsp:nvSpPr>
        <dsp:cNvPr id="0" name=""/>
        <dsp:cNvSpPr/>
      </dsp:nvSpPr>
      <dsp:spPr>
        <a:xfrm rot="16200000">
          <a:off x="-1778932" y="2457439"/>
          <a:ext cx="6086150" cy="11784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smtClean="0"/>
            <a:t>Cloud Control Matrix</a:t>
          </a:r>
          <a:endParaRPr lang="en-US" sz="3600" kern="1200"/>
        </a:p>
      </dsp:txBody>
      <dsp:txXfrm>
        <a:off x="-1778932" y="2457439"/>
        <a:ext cx="6086150" cy="1178417"/>
      </dsp:txXfrm>
    </dsp:sp>
    <dsp:sp modelId="{293C7686-DB86-49C1-850D-D1EB25451908}">
      <dsp:nvSpPr>
        <dsp:cNvPr id="0" name=""/>
        <dsp:cNvSpPr/>
      </dsp:nvSpPr>
      <dsp:spPr>
        <a:xfrm>
          <a:off x="2088230" y="551977"/>
          <a:ext cx="3865924" cy="118508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smtClean="0"/>
            <a:t>Prerequisites</a:t>
          </a:r>
          <a:endParaRPr lang="en-US" sz="2000" kern="1200"/>
        </a:p>
      </dsp:txBody>
      <dsp:txXfrm>
        <a:off x="2088230" y="551977"/>
        <a:ext cx="3865924" cy="1185084"/>
      </dsp:txXfrm>
    </dsp:sp>
    <dsp:sp modelId="{BE658EA4-43EC-44A8-8EDE-B8133F057899}">
      <dsp:nvSpPr>
        <dsp:cNvPr id="0" name=""/>
        <dsp:cNvSpPr/>
      </dsp:nvSpPr>
      <dsp:spPr>
        <a:xfrm>
          <a:off x="6189035" y="517936"/>
          <a:ext cx="5208694" cy="35804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smtClean="0"/>
            <a:t>FISP classification </a:t>
          </a:r>
          <a:endParaRPr lang="en-US" sz="1600" b="0" kern="1200"/>
        </a:p>
      </dsp:txBody>
      <dsp:txXfrm>
        <a:off x="6189035" y="517936"/>
        <a:ext cx="5208694" cy="358047"/>
      </dsp:txXfrm>
    </dsp:sp>
    <dsp:sp modelId="{18E95C5F-3927-4646-8321-1CFEE3FF0241}">
      <dsp:nvSpPr>
        <dsp:cNvPr id="0" name=""/>
        <dsp:cNvSpPr/>
      </dsp:nvSpPr>
      <dsp:spPr>
        <a:xfrm>
          <a:off x="6189035" y="965495"/>
          <a:ext cx="5208694" cy="35804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smtClean="0"/>
            <a:t>Risk analysis on business aspects</a:t>
          </a:r>
          <a:endParaRPr lang="en-US" sz="1600" b="0" kern="1200"/>
        </a:p>
      </dsp:txBody>
      <dsp:txXfrm>
        <a:off x="6189035" y="965495"/>
        <a:ext cx="5208694" cy="358047"/>
      </dsp:txXfrm>
    </dsp:sp>
    <dsp:sp modelId="{6E0B4123-BE99-4B22-A376-1E4E78F46732}">
      <dsp:nvSpPr>
        <dsp:cNvPr id="0" name=""/>
        <dsp:cNvSpPr/>
      </dsp:nvSpPr>
      <dsp:spPr>
        <a:xfrm>
          <a:off x="6189035" y="1413055"/>
          <a:ext cx="5208694" cy="35804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0" kern="1200" smtClean="0"/>
            <a:t>Pre-data protection impact assessment (DPIA) if necessary </a:t>
          </a:r>
          <a:endParaRPr lang="en-US" sz="1600" b="0" kern="1200"/>
        </a:p>
      </dsp:txBody>
      <dsp:txXfrm>
        <a:off x="6189035" y="1413055"/>
        <a:ext cx="5208694" cy="358047"/>
      </dsp:txXfrm>
    </dsp:sp>
    <dsp:sp modelId="{644BBC39-64C9-420B-A581-7DDE8073A542}">
      <dsp:nvSpPr>
        <dsp:cNvPr id="0" name=""/>
        <dsp:cNvSpPr/>
      </dsp:nvSpPr>
      <dsp:spPr>
        <a:xfrm>
          <a:off x="2088230" y="2342216"/>
          <a:ext cx="3865924" cy="118508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0" kern="1200" smtClean="0"/>
            <a:t>Risk assessment &amp; Cloud Service Provider (CSP) selection</a:t>
          </a:r>
          <a:endParaRPr lang="en-US" sz="2000" b="0" kern="1200"/>
        </a:p>
      </dsp:txBody>
      <dsp:txXfrm>
        <a:off x="2088230" y="2342216"/>
        <a:ext cx="3865924" cy="1185084"/>
      </dsp:txXfrm>
    </dsp:sp>
    <dsp:sp modelId="{57B2CD65-D116-4CFF-B9DB-7719DC9A6986}">
      <dsp:nvSpPr>
        <dsp:cNvPr id="0" name=""/>
        <dsp:cNvSpPr/>
      </dsp:nvSpPr>
      <dsp:spPr>
        <a:xfrm>
          <a:off x="6189035" y="1860615"/>
          <a:ext cx="5208694" cy="35804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0" kern="1200" smtClean="0"/>
            <a:t>Risk assessment related to data</a:t>
          </a:r>
          <a:endParaRPr lang="en-US" sz="1600" b="0" kern="1200"/>
        </a:p>
      </dsp:txBody>
      <dsp:txXfrm>
        <a:off x="6189035" y="1860615"/>
        <a:ext cx="5208694" cy="358047"/>
      </dsp:txXfrm>
    </dsp:sp>
    <dsp:sp modelId="{86741D33-5E17-4060-BFBC-8BDABA05154A}">
      <dsp:nvSpPr>
        <dsp:cNvPr id="0" name=""/>
        <dsp:cNvSpPr/>
      </dsp:nvSpPr>
      <dsp:spPr>
        <a:xfrm>
          <a:off x="6189035" y="2308174"/>
          <a:ext cx="5208694" cy="35804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nl-BE" sz="1600" b="0" kern="1200" smtClean="0"/>
            <a:t>Cloud deployment model</a:t>
          </a:r>
          <a:endParaRPr lang="nl-BE" sz="1600" b="0" kern="1200"/>
        </a:p>
      </dsp:txBody>
      <dsp:txXfrm>
        <a:off x="6189035" y="2308174"/>
        <a:ext cx="5208694" cy="358047"/>
      </dsp:txXfrm>
    </dsp:sp>
    <dsp:sp modelId="{98AA7AE8-C768-4F57-A21C-A2076B0042C5}">
      <dsp:nvSpPr>
        <dsp:cNvPr id="0" name=""/>
        <dsp:cNvSpPr/>
      </dsp:nvSpPr>
      <dsp:spPr>
        <a:xfrm>
          <a:off x="6189035" y="2755734"/>
          <a:ext cx="5208694" cy="35804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0" kern="1200" smtClean="0"/>
            <a:t>Geolocation</a:t>
          </a:r>
          <a:endParaRPr lang="nl-BE" sz="1600" b="0" kern="1200"/>
        </a:p>
      </dsp:txBody>
      <dsp:txXfrm>
        <a:off x="6189035" y="2755734"/>
        <a:ext cx="5208694" cy="358047"/>
      </dsp:txXfrm>
    </dsp:sp>
    <dsp:sp modelId="{14D765DA-0C04-49C7-975C-7314831B9B82}">
      <dsp:nvSpPr>
        <dsp:cNvPr id="0" name=""/>
        <dsp:cNvSpPr/>
      </dsp:nvSpPr>
      <dsp:spPr>
        <a:xfrm>
          <a:off x="6189035" y="3203293"/>
          <a:ext cx="5208694" cy="35804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0" kern="1200" smtClean="0"/>
            <a:t>Cloud service provider &amp; third parties: requirements</a:t>
          </a:r>
          <a:endParaRPr lang="nl-BE" sz="1600" b="0" kern="1200"/>
        </a:p>
      </dsp:txBody>
      <dsp:txXfrm>
        <a:off x="6189035" y="3203293"/>
        <a:ext cx="5208694" cy="358047"/>
      </dsp:txXfrm>
    </dsp:sp>
    <dsp:sp modelId="{33AAA6EE-8998-44F3-B732-AF6593339536}">
      <dsp:nvSpPr>
        <dsp:cNvPr id="0" name=""/>
        <dsp:cNvSpPr/>
      </dsp:nvSpPr>
      <dsp:spPr>
        <a:xfrm>
          <a:off x="6189035" y="3650853"/>
          <a:ext cx="5208694" cy="35804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0" kern="1200" smtClean="0"/>
            <a:t>Contract termination</a:t>
          </a:r>
          <a:endParaRPr lang="nl-BE" sz="1600" b="0" kern="1200"/>
        </a:p>
      </dsp:txBody>
      <dsp:txXfrm>
        <a:off x="6189035" y="3650853"/>
        <a:ext cx="5208694" cy="358047"/>
      </dsp:txXfrm>
    </dsp:sp>
    <dsp:sp modelId="{72DA38C8-9D2E-4262-96E9-D35E1B875042}">
      <dsp:nvSpPr>
        <dsp:cNvPr id="0" name=""/>
        <dsp:cNvSpPr/>
      </dsp:nvSpPr>
      <dsp:spPr>
        <a:xfrm>
          <a:off x="2088230" y="4356234"/>
          <a:ext cx="3865924" cy="118508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0" kern="1200" smtClean="0"/>
            <a:t>Minimum security controls </a:t>
          </a:r>
          <a:endParaRPr lang="nl-BE" sz="2000" b="0" kern="1200"/>
        </a:p>
      </dsp:txBody>
      <dsp:txXfrm>
        <a:off x="2088230" y="4356234"/>
        <a:ext cx="3865924" cy="1185084"/>
      </dsp:txXfrm>
    </dsp:sp>
    <dsp:sp modelId="{2524E217-DB6A-4FE6-8239-A46EAFCBD6A9}">
      <dsp:nvSpPr>
        <dsp:cNvPr id="0" name=""/>
        <dsp:cNvSpPr/>
      </dsp:nvSpPr>
      <dsp:spPr>
        <a:xfrm>
          <a:off x="6189035" y="4098413"/>
          <a:ext cx="5208694" cy="35804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0" kern="1200" smtClean="0"/>
            <a:t>Identification, authentication &amp; authorization</a:t>
          </a:r>
          <a:endParaRPr lang="nl-BE" sz="1600" b="0" kern="1200"/>
        </a:p>
      </dsp:txBody>
      <dsp:txXfrm>
        <a:off x="6189035" y="4098413"/>
        <a:ext cx="5208694" cy="358047"/>
      </dsp:txXfrm>
    </dsp:sp>
    <dsp:sp modelId="{B0A718EE-28A5-469E-9405-0B1B78D94649}">
      <dsp:nvSpPr>
        <dsp:cNvPr id="0" name=""/>
        <dsp:cNvSpPr/>
      </dsp:nvSpPr>
      <dsp:spPr>
        <a:xfrm>
          <a:off x="6189035" y="4545972"/>
          <a:ext cx="5208694" cy="35804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0" kern="1200" smtClean="0"/>
            <a:t>Logging &amp; monitoring</a:t>
          </a:r>
          <a:endParaRPr lang="nl-BE" sz="1600" b="0" kern="1200"/>
        </a:p>
      </dsp:txBody>
      <dsp:txXfrm>
        <a:off x="6189035" y="4545972"/>
        <a:ext cx="5208694" cy="358047"/>
      </dsp:txXfrm>
    </dsp:sp>
    <dsp:sp modelId="{06CF1DAB-69EB-445F-A180-1C7D3AE2432B}">
      <dsp:nvSpPr>
        <dsp:cNvPr id="0" name=""/>
        <dsp:cNvSpPr/>
      </dsp:nvSpPr>
      <dsp:spPr>
        <a:xfrm>
          <a:off x="6189035" y="4993532"/>
          <a:ext cx="5208694" cy="35804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0" kern="1200" smtClean="0"/>
            <a:t>Cryptography</a:t>
          </a:r>
          <a:endParaRPr lang="nl-BE" sz="1600" b="0" kern="1200"/>
        </a:p>
      </dsp:txBody>
      <dsp:txXfrm>
        <a:off x="6189035" y="4993532"/>
        <a:ext cx="5208694" cy="358047"/>
      </dsp:txXfrm>
    </dsp:sp>
    <dsp:sp modelId="{A90E0821-C7A8-4E38-9245-74EB2C560F56}">
      <dsp:nvSpPr>
        <dsp:cNvPr id="0" name=""/>
        <dsp:cNvSpPr/>
      </dsp:nvSpPr>
      <dsp:spPr>
        <a:xfrm>
          <a:off x="6189035" y="5441091"/>
          <a:ext cx="5208694" cy="35804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0" kern="1200" smtClean="0"/>
            <a:t>Continuity of services</a:t>
          </a:r>
          <a:endParaRPr lang="nl-BE" sz="1600" b="0" kern="1200"/>
        </a:p>
      </dsp:txBody>
      <dsp:txXfrm>
        <a:off x="6189035" y="5441091"/>
        <a:ext cx="5208694" cy="358047"/>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79963A8-760C-486B-97D3-9A1A32343ACB}" type="datetimeFigureOut">
              <a:rPr lang="en-US" smtClean="0"/>
              <a:t>05-May-21</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12455AD-D708-4BED-A8DD-C24DB34DEF03}" type="slidenum">
              <a:rPr lang="en-US" smtClean="0"/>
              <a:t>‹#›</a:t>
            </a:fld>
            <a:endParaRPr lang="en-US"/>
          </a:p>
        </p:txBody>
      </p:sp>
    </p:spTree>
    <p:extLst>
      <p:ext uri="{BB962C8B-B14F-4D97-AF65-F5344CB8AC3E}">
        <p14:creationId xmlns:p14="http://schemas.microsoft.com/office/powerpoint/2010/main" val="1360783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7472D4DB-24C3-43B8-8E4A-324AA65BA7B2}" type="datetimeFigureOut">
              <a:rPr lang="en-US"/>
              <a:pPr>
                <a:defRPr/>
              </a:pPr>
              <a:t>05-May-21</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B9A4C6B6-9186-44B6-AEB1-8528D7C6E6ED}" type="slidenum">
              <a:rPr lang="en-US"/>
              <a:pPr>
                <a:defRPr/>
              </a:pPr>
              <a:t>‹#›</a:t>
            </a:fld>
            <a:endParaRPr lang="en-US"/>
          </a:p>
        </p:txBody>
      </p:sp>
    </p:spTree>
    <p:extLst>
      <p:ext uri="{BB962C8B-B14F-4D97-AF65-F5344CB8AC3E}">
        <p14:creationId xmlns:p14="http://schemas.microsoft.com/office/powerpoint/2010/main" val="9608395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27</a:t>
            </a:fld>
            <a:endParaRPr lang="en-US"/>
          </a:p>
        </p:txBody>
      </p:sp>
    </p:spTree>
    <p:extLst>
      <p:ext uri="{BB962C8B-B14F-4D97-AF65-F5344CB8AC3E}">
        <p14:creationId xmlns:p14="http://schemas.microsoft.com/office/powerpoint/2010/main" val="1495172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56</a:t>
            </a:fld>
            <a:endParaRPr lang="en-US"/>
          </a:p>
        </p:txBody>
      </p:sp>
    </p:spTree>
    <p:extLst>
      <p:ext uri="{BB962C8B-B14F-4D97-AF65-F5344CB8AC3E}">
        <p14:creationId xmlns:p14="http://schemas.microsoft.com/office/powerpoint/2010/main" val="2567261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fld id="{1B907515-5630-4CCA-8FC0-9240982DAEDB}" type="slidenum">
              <a:rPr lang="nl-NL" altLang="en-US">
                <a:solidFill>
                  <a:srgbClr val="000000"/>
                </a:solidFill>
                <a:latin typeface="Arial" charset="0"/>
              </a:rPr>
              <a:pPr algn="r"/>
              <a:t>59</a:t>
            </a:fld>
            <a:endParaRPr lang="nl-NL" altLang="en-US">
              <a:solidFill>
                <a:srgbClr val="000000"/>
              </a:solidFill>
              <a:latin typeface="Arial" charset="0"/>
            </a:endParaRPr>
          </a:p>
        </p:txBody>
      </p:sp>
      <p:sp>
        <p:nvSpPr>
          <p:cNvPr id="134147"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fld id="{58778CF7-6775-48B0-BD2D-D3D6DE5BD562}" type="slidenum">
              <a:rPr lang="nl-NL" altLang="en-US">
                <a:solidFill>
                  <a:srgbClr val="000000"/>
                </a:solidFill>
                <a:latin typeface="Arial" charset="0"/>
              </a:rPr>
              <a:pPr algn="r"/>
              <a:t>59</a:t>
            </a:fld>
            <a:endParaRPr lang="nl-NL" altLang="en-US">
              <a:solidFill>
                <a:srgbClr val="000000"/>
              </a:solidFill>
              <a:latin typeface="Arial" charset="0"/>
            </a:endParaRPr>
          </a:p>
        </p:txBody>
      </p:sp>
      <p:sp>
        <p:nvSpPr>
          <p:cNvPr id="13414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dirty="0" smtClean="0"/>
          </a:p>
        </p:txBody>
      </p:sp>
    </p:spTree>
    <p:extLst>
      <p:ext uri="{BB962C8B-B14F-4D97-AF65-F5344CB8AC3E}">
        <p14:creationId xmlns:p14="http://schemas.microsoft.com/office/powerpoint/2010/main" val="1536125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46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4C3A004C-9A8F-48C6-8A1C-94C4889F131E}" type="slidenum">
              <a:rPr lang="en-US" altLang="en-US" smtClean="0">
                <a:latin typeface="Calibri" pitchFamily="34" charset="0"/>
              </a:rPr>
              <a:pPr fontAlgn="base">
                <a:spcBef>
                  <a:spcPct val="0"/>
                </a:spcBef>
                <a:spcAft>
                  <a:spcPct val="0"/>
                </a:spcAft>
                <a:defRPr/>
              </a:pPr>
              <a:t>60</a:t>
            </a:fld>
            <a:endParaRPr lang="en-US" altLang="en-US" smtClean="0">
              <a:latin typeface="Calibri" pitchFamily="34" charset="0"/>
            </a:endParaRPr>
          </a:p>
        </p:txBody>
      </p:sp>
    </p:spTree>
    <p:extLst>
      <p:ext uri="{BB962C8B-B14F-4D97-AF65-F5344CB8AC3E}">
        <p14:creationId xmlns:p14="http://schemas.microsoft.com/office/powerpoint/2010/main" val="3942434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CE4DBEC1-93FB-4B91-9E59-62B174088C80}" type="slidenum">
              <a:rPr lang="en-US" smtClean="0"/>
              <a:pPr>
                <a:defRPr/>
              </a:pPr>
              <a:t>62</a:t>
            </a:fld>
            <a:endParaRPr lang="en-US" smtClean="0"/>
          </a:p>
        </p:txBody>
      </p:sp>
    </p:spTree>
    <p:extLst>
      <p:ext uri="{BB962C8B-B14F-4D97-AF65-F5344CB8AC3E}">
        <p14:creationId xmlns:p14="http://schemas.microsoft.com/office/powerpoint/2010/main" val="2599076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xfrm>
            <a:off x="678195" y="4713431"/>
            <a:ext cx="5441287" cy="44687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extLst>
      <p:ext uri="{BB962C8B-B14F-4D97-AF65-F5344CB8AC3E}">
        <p14:creationId xmlns:p14="http://schemas.microsoft.com/office/powerpoint/2010/main" val="88588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3521510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268630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bwMode="auto">
          <a:noFill/>
          <a:ln>
            <a:miter lim="800000"/>
            <a:headEnd/>
            <a:tailEnd/>
          </a:ln>
        </p:spPr>
        <p:txBody>
          <a:bodyPr/>
          <a:lstStyle/>
          <a:p>
            <a:fld id="{DE22357F-AC27-4E0F-88D6-EE7027C91878}" type="slidenum">
              <a:rPr lang="nl-NL" altLang="fr-FR" smtClean="0">
                <a:ea typeface="MS PGothic"/>
                <a:cs typeface="MS PGothic"/>
              </a:rPr>
              <a:pPr/>
              <a:t>91</a:t>
            </a:fld>
            <a:endParaRPr lang="nl-NL" altLang="fr-FR" smtClean="0">
              <a:ea typeface="MS PGothic"/>
              <a:cs typeface="MS PGothic"/>
            </a:endParaRPr>
          </a:p>
        </p:txBody>
      </p:sp>
      <p:sp>
        <p:nvSpPr>
          <p:cNvPr id="512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ltLang="fr-FR" dirty="0" smtClean="0">
              <a:ea typeface="MS PGothic"/>
            </a:endParaRPr>
          </a:p>
        </p:txBody>
      </p:sp>
    </p:spTree>
    <p:extLst>
      <p:ext uri="{BB962C8B-B14F-4D97-AF65-F5344CB8AC3E}">
        <p14:creationId xmlns:p14="http://schemas.microsoft.com/office/powerpoint/2010/main" val="4000603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B4CC2C6-0F05-43A0-8C06-7F54277C50AE}" type="slidenum">
              <a:rPr lang="fr-BE" smtClean="0"/>
              <a:t>96</a:t>
            </a:fld>
            <a:endParaRPr lang="fr-BE"/>
          </a:p>
        </p:txBody>
      </p:sp>
    </p:spTree>
    <p:extLst>
      <p:ext uri="{BB962C8B-B14F-4D97-AF65-F5344CB8AC3E}">
        <p14:creationId xmlns:p14="http://schemas.microsoft.com/office/powerpoint/2010/main" val="2208057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114</a:t>
            </a:fld>
            <a:endParaRPr lang="en-US"/>
          </a:p>
        </p:txBody>
      </p:sp>
    </p:spTree>
    <p:extLst>
      <p:ext uri="{BB962C8B-B14F-4D97-AF65-F5344CB8AC3E}">
        <p14:creationId xmlns:p14="http://schemas.microsoft.com/office/powerpoint/2010/main" val="3307816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28</a:t>
            </a:fld>
            <a:endParaRPr lang="en-US"/>
          </a:p>
        </p:txBody>
      </p:sp>
    </p:spTree>
    <p:extLst>
      <p:ext uri="{BB962C8B-B14F-4D97-AF65-F5344CB8AC3E}">
        <p14:creationId xmlns:p14="http://schemas.microsoft.com/office/powerpoint/2010/main" val="2526067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BE" altLang="fr-FR" dirty="0" smtClean="0"/>
          </a:p>
        </p:txBody>
      </p:sp>
      <p:sp>
        <p:nvSpPr>
          <p:cNvPr id="4" name="Slide Number Placeholder 3"/>
          <p:cNvSpPr>
            <a:spLocks noGrp="1"/>
          </p:cNvSpPr>
          <p:nvPr>
            <p:ph type="sldNum" sz="quarter" idx="5"/>
          </p:nvPr>
        </p:nvSpPr>
        <p:spPr/>
        <p:txBody>
          <a:bodyPr/>
          <a:lstStyle/>
          <a:p>
            <a:pPr>
              <a:defRPr/>
            </a:pPr>
            <a:fld id="{6A9BB088-1526-4C59-BA1A-1366A3F82C5D}" type="slidenum">
              <a:rPr lang="en-US" smtClean="0"/>
              <a:pPr>
                <a:defRPr/>
              </a:pPr>
              <a:t>116</a:t>
            </a:fld>
            <a:endParaRPr lang="fr-BE"/>
          </a:p>
        </p:txBody>
      </p:sp>
    </p:spTree>
    <p:extLst>
      <p:ext uri="{BB962C8B-B14F-4D97-AF65-F5344CB8AC3E}">
        <p14:creationId xmlns:p14="http://schemas.microsoft.com/office/powerpoint/2010/main" val="212117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120</a:t>
            </a:fld>
            <a:endParaRPr lang="en-US"/>
          </a:p>
        </p:txBody>
      </p:sp>
    </p:spTree>
    <p:extLst>
      <p:ext uri="{BB962C8B-B14F-4D97-AF65-F5344CB8AC3E}">
        <p14:creationId xmlns:p14="http://schemas.microsoft.com/office/powerpoint/2010/main" val="3404250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pPr>
              <a:defRPr/>
            </a:pPr>
            <a:fld id="{B9A4C6B6-9186-44B6-AEB1-8528D7C6E6ED}" type="slidenum">
              <a:rPr lang="en-US" smtClean="0"/>
              <a:pPr>
                <a:defRPr/>
              </a:pPr>
              <a:t>124</a:t>
            </a:fld>
            <a:endParaRPr lang="en-US"/>
          </a:p>
        </p:txBody>
      </p:sp>
    </p:spTree>
    <p:extLst>
      <p:ext uri="{BB962C8B-B14F-4D97-AF65-F5344CB8AC3E}">
        <p14:creationId xmlns:p14="http://schemas.microsoft.com/office/powerpoint/2010/main" val="1278983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pPr>
              <a:defRPr/>
            </a:pPr>
            <a:fld id="{B9A4C6B6-9186-44B6-AEB1-8528D7C6E6ED}" type="slidenum">
              <a:rPr lang="en-US" smtClean="0"/>
              <a:pPr>
                <a:defRPr/>
              </a:pPr>
              <a:t>125</a:t>
            </a:fld>
            <a:endParaRPr lang="en-US"/>
          </a:p>
        </p:txBody>
      </p:sp>
    </p:spTree>
    <p:extLst>
      <p:ext uri="{BB962C8B-B14F-4D97-AF65-F5344CB8AC3E}">
        <p14:creationId xmlns:p14="http://schemas.microsoft.com/office/powerpoint/2010/main" val="26049188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128</a:t>
            </a:fld>
            <a:endParaRPr lang="en-US"/>
          </a:p>
        </p:txBody>
      </p:sp>
    </p:spTree>
    <p:extLst>
      <p:ext uri="{BB962C8B-B14F-4D97-AF65-F5344CB8AC3E}">
        <p14:creationId xmlns:p14="http://schemas.microsoft.com/office/powerpoint/2010/main" val="41403317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130</a:t>
            </a:fld>
            <a:endParaRPr lang="en-US"/>
          </a:p>
        </p:txBody>
      </p:sp>
    </p:spTree>
    <p:extLst>
      <p:ext uri="{BB962C8B-B14F-4D97-AF65-F5344CB8AC3E}">
        <p14:creationId xmlns:p14="http://schemas.microsoft.com/office/powerpoint/2010/main" val="581526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131</a:t>
            </a:fld>
            <a:endParaRPr lang="en-US"/>
          </a:p>
        </p:txBody>
      </p:sp>
    </p:spTree>
    <p:extLst>
      <p:ext uri="{BB962C8B-B14F-4D97-AF65-F5344CB8AC3E}">
        <p14:creationId xmlns:p14="http://schemas.microsoft.com/office/powerpoint/2010/main" val="1357501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35</a:t>
            </a:fld>
            <a:endParaRPr lang="en-US"/>
          </a:p>
        </p:txBody>
      </p:sp>
    </p:spTree>
    <p:extLst>
      <p:ext uri="{BB962C8B-B14F-4D97-AF65-F5344CB8AC3E}">
        <p14:creationId xmlns:p14="http://schemas.microsoft.com/office/powerpoint/2010/main" val="633975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36</a:t>
            </a:fld>
            <a:endParaRPr lang="en-US"/>
          </a:p>
        </p:txBody>
      </p:sp>
    </p:spTree>
    <p:extLst>
      <p:ext uri="{BB962C8B-B14F-4D97-AF65-F5344CB8AC3E}">
        <p14:creationId xmlns:p14="http://schemas.microsoft.com/office/powerpoint/2010/main" val="4067524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80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0F14B466-97F6-42AD-BA69-3128B6BE031F}" type="slidenum">
              <a:rPr lang="en-GB" altLang="en-US" smtClean="0">
                <a:latin typeface="Calibri" pitchFamily="34" charset="0"/>
              </a:rPr>
              <a:pPr fontAlgn="base">
                <a:spcBef>
                  <a:spcPct val="0"/>
                </a:spcBef>
                <a:spcAft>
                  <a:spcPct val="0"/>
                </a:spcAft>
                <a:defRPr/>
              </a:pPr>
              <a:t>51</a:t>
            </a:fld>
            <a:endParaRPr lang="fr-BE" altLang="en-US" smtClean="0">
              <a:latin typeface="Calibri" pitchFamily="34" charset="0"/>
            </a:endParaRPr>
          </a:p>
        </p:txBody>
      </p:sp>
    </p:spTree>
    <p:extLst>
      <p:ext uri="{BB962C8B-B14F-4D97-AF65-F5344CB8AC3E}">
        <p14:creationId xmlns:p14="http://schemas.microsoft.com/office/powerpoint/2010/main" val="2293511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90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B2D31976-9B74-4DEB-BA7A-338D8B7DCAC4}" type="slidenum">
              <a:rPr lang="en-GB" altLang="en-US" smtClean="0">
                <a:latin typeface="Calibri" pitchFamily="34" charset="0"/>
              </a:rPr>
              <a:pPr fontAlgn="base">
                <a:spcBef>
                  <a:spcPct val="0"/>
                </a:spcBef>
                <a:spcAft>
                  <a:spcPct val="0"/>
                </a:spcAft>
                <a:defRPr/>
              </a:pPr>
              <a:t>52</a:t>
            </a:fld>
            <a:endParaRPr lang="fr-BE" altLang="en-US" smtClean="0">
              <a:latin typeface="Calibri" pitchFamily="34" charset="0"/>
            </a:endParaRPr>
          </a:p>
        </p:txBody>
      </p:sp>
    </p:spTree>
    <p:extLst>
      <p:ext uri="{BB962C8B-B14F-4D97-AF65-F5344CB8AC3E}">
        <p14:creationId xmlns:p14="http://schemas.microsoft.com/office/powerpoint/2010/main" val="2208679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EDF498-6B22-4C23-B9DE-FBD91F7FCCAE}" type="slidenum">
              <a:rPr lang="fr-BE" smtClean="0"/>
              <a:t>53</a:t>
            </a:fld>
            <a:endParaRPr lang="fr-BE"/>
          </a:p>
        </p:txBody>
      </p:sp>
    </p:spTree>
    <p:extLst>
      <p:ext uri="{BB962C8B-B14F-4D97-AF65-F5344CB8AC3E}">
        <p14:creationId xmlns:p14="http://schemas.microsoft.com/office/powerpoint/2010/main" val="2687924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380622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55</a:t>
            </a:fld>
            <a:endParaRPr lang="en-US"/>
          </a:p>
        </p:txBody>
      </p:sp>
    </p:spTree>
    <p:extLst>
      <p:ext uri="{BB962C8B-B14F-4D97-AF65-F5344CB8AC3E}">
        <p14:creationId xmlns:p14="http://schemas.microsoft.com/office/powerpoint/2010/main" val="1650349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32160" y="1265211"/>
            <a:ext cx="10363200" cy="1470025"/>
          </a:xfrm>
          <a:prstGeom prst="rect">
            <a:avLst/>
          </a:prstGeom>
        </p:spPr>
        <p:txBody>
          <a:bodyPr/>
          <a:lstStyle>
            <a:lvl1pPr algn="ctr">
              <a:defRPr>
                <a:solidFill>
                  <a:srgbClr val="0087BE"/>
                </a:solidFill>
                <a:latin typeface="+mn-lt"/>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2500875" y="2774426"/>
            <a:ext cx="8534400" cy="895961"/>
          </a:xfrm>
          <a:prstGeom prst="rect">
            <a:avLst/>
          </a:prstGeom>
        </p:spPr>
        <p:txBody>
          <a:bodyPr/>
          <a:lstStyle>
            <a:lvl1pPr marL="0" indent="0" algn="ctr">
              <a:buNone/>
              <a:defRPr>
                <a:solidFill>
                  <a:schemeClr val="tx1">
                    <a:tint val="75000"/>
                  </a:schemeClr>
                </a:solidFill>
              </a:defRPr>
            </a:lvl1pPr>
            <a:lvl2pPr marL="457192" indent="0" algn="ctr">
              <a:buNone/>
              <a:defRPr>
                <a:solidFill>
                  <a:schemeClr val="tx1">
                    <a:tint val="75000"/>
                  </a:schemeClr>
                </a:solidFill>
              </a:defRPr>
            </a:lvl2pPr>
            <a:lvl3pPr marL="914384" indent="0" algn="ctr">
              <a:buNone/>
              <a:defRPr>
                <a:solidFill>
                  <a:schemeClr val="tx1">
                    <a:tint val="75000"/>
                  </a:schemeClr>
                </a:solidFill>
              </a:defRPr>
            </a:lvl3pPr>
            <a:lvl4pPr marL="1371577" indent="0" algn="ctr">
              <a:buNone/>
              <a:defRPr>
                <a:solidFill>
                  <a:schemeClr val="tx1">
                    <a:tint val="75000"/>
                  </a:schemeClr>
                </a:solidFill>
              </a:defRPr>
            </a:lvl4pPr>
            <a:lvl5pPr marL="1828767" indent="0" algn="ctr">
              <a:buNone/>
              <a:defRPr>
                <a:solidFill>
                  <a:schemeClr val="tx1">
                    <a:tint val="75000"/>
                  </a:schemeClr>
                </a:solidFill>
              </a:defRPr>
            </a:lvl5pPr>
            <a:lvl6pPr marL="2285961" indent="0" algn="ctr">
              <a:buNone/>
              <a:defRPr>
                <a:solidFill>
                  <a:schemeClr val="tx1">
                    <a:tint val="75000"/>
                  </a:schemeClr>
                </a:solidFill>
              </a:defRPr>
            </a:lvl6pPr>
            <a:lvl7pPr marL="2743152" indent="0" algn="ctr">
              <a:buNone/>
              <a:defRPr>
                <a:solidFill>
                  <a:schemeClr val="tx1">
                    <a:tint val="75000"/>
                  </a:schemeClr>
                </a:solidFill>
              </a:defRPr>
            </a:lvl7pPr>
            <a:lvl8pPr marL="3200343" indent="0" algn="ctr">
              <a:buNone/>
              <a:defRPr>
                <a:solidFill>
                  <a:schemeClr val="tx1">
                    <a:tint val="75000"/>
                  </a:schemeClr>
                </a:solidFill>
              </a:defRPr>
            </a:lvl8pPr>
            <a:lvl9pPr marL="3657537" indent="0" algn="ctr">
              <a:buNone/>
              <a:defRPr>
                <a:solidFill>
                  <a:schemeClr val="tx1">
                    <a:tint val="75000"/>
                  </a:schemeClr>
                </a:solidFill>
              </a:defRPr>
            </a:lvl9pPr>
          </a:lstStyle>
          <a:p>
            <a:r>
              <a:rPr lang="en-US" dirty="0" smtClean="0"/>
              <a:t>Click to edit Master subtitle style</a:t>
            </a:r>
            <a:endParaRPr lang="fr-BE" dirty="0"/>
          </a:p>
        </p:txBody>
      </p:sp>
      <p:grpSp>
        <p:nvGrpSpPr>
          <p:cNvPr id="6" name="Group 11"/>
          <p:cNvGrpSpPr>
            <a:grpSpLocks/>
          </p:cNvGrpSpPr>
          <p:nvPr userDrawn="1"/>
        </p:nvGrpSpPr>
        <p:grpSpPr bwMode="auto">
          <a:xfrm>
            <a:off x="6768075" y="3068967"/>
            <a:ext cx="5691717" cy="2800767"/>
            <a:chOff x="4406900" y="2676525"/>
            <a:chExt cx="4268788" cy="2802021"/>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userDrawn="1"/>
          </p:nvSpPr>
          <p:spPr bwMode="auto">
            <a:xfrm>
              <a:off x="4787900" y="2676525"/>
              <a:ext cx="3887788" cy="280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r>
                <a:rPr lang="fr-BE" altLang="en-US" sz="1600" dirty="0" smtClean="0">
                  <a:latin typeface="+mn-lt"/>
                  <a:cs typeface="Arial" pitchFamily="34" charset="0"/>
                </a:rPr>
                <a:t>frank.robben@mail.fgov.be </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fr-BE" altLang="en-US" sz="1600" kern="1200" dirty="0" smtClean="0">
                  <a:solidFill>
                    <a:schemeClr val="tx1"/>
                  </a:solidFill>
                  <a:latin typeface="+mn-lt"/>
                  <a:ea typeface="+mn-ea"/>
                  <a:cs typeface="Arial" pitchFamily="34" charset="0"/>
                  <a:sym typeface="Arial" pitchFamily="34" charset="0"/>
                </a:rPr>
                <a:t>https://www.frankrobben.be</a:t>
              </a:r>
              <a:endParaRPr lang="fr-BE" altLang="en-US" sz="1600" kern="1200" dirty="0" smtClean="0">
                <a:solidFill>
                  <a:schemeClr val="tx1"/>
                </a:solidFill>
                <a:latin typeface="+mn-lt"/>
                <a:ea typeface="+mn-ea"/>
                <a:cs typeface="Arial" pitchFamily="34" charset="0"/>
              </a:endParaRPr>
            </a:p>
            <a:p>
              <a:pPr>
                <a:defRPr/>
              </a:pPr>
              <a:r>
                <a:rPr lang="nl-BE" altLang="en-US" sz="1600" dirty="0" smtClean="0">
                  <a:latin typeface="+mn-lt"/>
                  <a:cs typeface="Arial" pitchFamily="34" charset="0"/>
                  <a:sym typeface="Arial" pitchFamily="34" charset="0"/>
                </a:rPr>
                <a:t>https://www.ksz.fgov.be</a:t>
              </a: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https://www.ehealth.fgov.be</a:t>
              </a:r>
            </a:p>
          </p:txBody>
        </p:sp>
      </p:grpSp>
    </p:spTree>
    <p:extLst>
      <p:ext uri="{BB962C8B-B14F-4D97-AF65-F5344CB8AC3E}">
        <p14:creationId xmlns:p14="http://schemas.microsoft.com/office/powerpoint/2010/main" val="2673437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08720"/>
          </a:xfrm>
          <a:prstGeom prst="rect">
            <a:avLst/>
          </a:prstGeom>
        </p:spPr>
        <p:txBody>
          <a:bodyPr/>
          <a:lstStyle/>
          <a:p>
            <a:r>
              <a:rPr lang="en-US" dirty="0" smtClean="0"/>
              <a:t>Click to edit Master title style</a:t>
            </a:r>
            <a:endParaRPr lang="fr-BE" dirty="0"/>
          </a:p>
        </p:txBody>
      </p:sp>
      <p:sp>
        <p:nvSpPr>
          <p:cNvPr id="3" name="Content Placeholder 2"/>
          <p:cNvSpPr>
            <a:spLocks noGrp="1"/>
          </p:cNvSpPr>
          <p:nvPr>
            <p:ph idx="1" hasCustomPrompt="1"/>
          </p:nvPr>
        </p:nvSpPr>
        <p:spPr>
          <a:xfrm>
            <a:off x="609600" y="1052736"/>
            <a:ext cx="10972800" cy="5256584"/>
          </a:xfrm>
          <a:prstGeom prst="rect">
            <a:avLst/>
          </a:prstGeom>
        </p:spPr>
        <p:txBody>
          <a:bodyPr/>
          <a:lstStyle>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8" name="Slide Number Placeholder 5"/>
          <p:cNvSpPr>
            <a:spLocks noGrp="1"/>
          </p:cNvSpPr>
          <p:nvPr>
            <p:ph type="sldNum" sz="quarter" idx="4"/>
          </p:nvPr>
        </p:nvSpPr>
        <p:spPr>
          <a:xfrm>
            <a:off x="4691360" y="6453346"/>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11750397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08720"/>
          </a:xfrm>
          <a:prstGeom prst="rect">
            <a:avLst/>
          </a:prstGeom>
        </p:spPr>
        <p:txBody>
          <a:bodyPr/>
          <a:lstStyle>
            <a:lvl1pPr>
              <a:defRPr>
                <a:solidFill>
                  <a:srgbClr val="0087BE"/>
                </a:solidFill>
              </a:defRPr>
            </a:lvl1pPr>
          </a:lstStyle>
          <a:p>
            <a:r>
              <a:rPr lang="en-US" dirty="0" smtClean="0"/>
              <a:t>Click to edit Master title style</a:t>
            </a:r>
            <a:endParaRPr lang="fr-BE" dirty="0"/>
          </a:p>
        </p:txBody>
      </p:sp>
      <p:sp>
        <p:nvSpPr>
          <p:cNvPr id="3" name="Text Placeholder 2"/>
          <p:cNvSpPr>
            <a:spLocks noGrp="1"/>
          </p:cNvSpPr>
          <p:nvPr>
            <p:ph type="body" idx="1"/>
          </p:nvPr>
        </p:nvSpPr>
        <p:spPr>
          <a:xfrm>
            <a:off x="335360" y="937830"/>
            <a:ext cx="5661157" cy="505146"/>
          </a:xfrm>
          <a:prstGeom prst="rect">
            <a:avLst/>
          </a:prstGeom>
        </p:spPr>
        <p:txBody>
          <a:bodyPr anchor="b"/>
          <a:lstStyle>
            <a:lvl1pPr marL="0" indent="0">
              <a:buNone/>
              <a:defRPr sz="2400" b="1"/>
            </a:lvl1pPr>
            <a:lvl2pPr marL="457192" indent="0">
              <a:buNone/>
              <a:defRPr sz="2000" b="1"/>
            </a:lvl2pPr>
            <a:lvl3pPr marL="914384" indent="0">
              <a:buNone/>
              <a:defRPr sz="1800" b="1"/>
            </a:lvl3pPr>
            <a:lvl4pPr marL="1371577" indent="0">
              <a:buNone/>
              <a:defRPr sz="1600" b="1"/>
            </a:lvl4pPr>
            <a:lvl5pPr marL="1828767" indent="0">
              <a:buNone/>
              <a:defRPr sz="1600" b="1"/>
            </a:lvl5pPr>
            <a:lvl6pPr marL="2285961" indent="0">
              <a:buNone/>
              <a:defRPr sz="1600" b="1"/>
            </a:lvl6pPr>
            <a:lvl7pPr marL="2743152" indent="0">
              <a:buNone/>
              <a:defRPr sz="1600" b="1"/>
            </a:lvl7pPr>
            <a:lvl8pPr marL="3200343" indent="0">
              <a:buNone/>
              <a:defRPr sz="1600" b="1"/>
            </a:lvl8pPr>
            <a:lvl9pPr marL="3657537" indent="0">
              <a:buNone/>
              <a:defRPr sz="1600" b="1"/>
            </a:lvl9pPr>
          </a:lstStyle>
          <a:p>
            <a:pPr lvl="0"/>
            <a:r>
              <a:rPr lang="en-US" smtClean="0"/>
              <a:t>Click to edit Master text styles</a:t>
            </a:r>
          </a:p>
        </p:txBody>
      </p:sp>
      <p:sp>
        <p:nvSpPr>
          <p:cNvPr id="4" name="Content Placeholder 3"/>
          <p:cNvSpPr>
            <a:spLocks noGrp="1"/>
          </p:cNvSpPr>
          <p:nvPr>
            <p:ph sz="half" idx="2" hasCustomPrompt="1"/>
          </p:nvPr>
        </p:nvSpPr>
        <p:spPr>
          <a:xfrm>
            <a:off x="335360" y="1481263"/>
            <a:ext cx="5661157" cy="4828061"/>
          </a:xfrm>
          <a:prstGeom prst="rect">
            <a:avLst/>
          </a:prstGeom>
        </p:spPr>
        <p:txBody>
          <a:bodyPr/>
          <a:lstStyle>
            <a:lvl1pPr>
              <a:defRPr sz="2400"/>
            </a:lvl1pPr>
            <a:lvl2pPr>
              <a:spcBef>
                <a:spcPts val="600"/>
              </a:spcBef>
              <a:defRPr sz="2000"/>
            </a:lvl2pPr>
            <a:lvl3pPr>
              <a:spcBef>
                <a:spcPts val="600"/>
              </a:spcBef>
              <a:defRPr sz="1800"/>
            </a:lvl3pPr>
            <a:lvl4pPr>
              <a:spcBef>
                <a:spcPts val="600"/>
              </a:spcBef>
              <a:defRPr sz="1600"/>
            </a:lvl4pPr>
            <a:lvl5pPr>
              <a:spcBef>
                <a:spcPts val="600"/>
              </a:spcBef>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Text Placeholder 4"/>
          <p:cNvSpPr>
            <a:spLocks noGrp="1"/>
          </p:cNvSpPr>
          <p:nvPr>
            <p:ph type="body" sz="quarter" idx="3"/>
          </p:nvPr>
        </p:nvSpPr>
        <p:spPr>
          <a:xfrm>
            <a:off x="6193371" y="937830"/>
            <a:ext cx="5663274" cy="505146"/>
          </a:xfrm>
          <a:prstGeom prst="rect">
            <a:avLst/>
          </a:prstGeom>
        </p:spPr>
        <p:txBody>
          <a:bodyPr anchor="b"/>
          <a:lstStyle>
            <a:lvl1pPr marL="0" indent="0">
              <a:buNone/>
              <a:defRPr sz="2400" b="1"/>
            </a:lvl1pPr>
            <a:lvl2pPr marL="457192" indent="0">
              <a:buNone/>
              <a:defRPr sz="2000" b="1"/>
            </a:lvl2pPr>
            <a:lvl3pPr marL="914384" indent="0">
              <a:buNone/>
              <a:defRPr sz="1800" b="1"/>
            </a:lvl3pPr>
            <a:lvl4pPr marL="1371577" indent="0">
              <a:buNone/>
              <a:defRPr sz="1600" b="1"/>
            </a:lvl4pPr>
            <a:lvl5pPr marL="1828767" indent="0">
              <a:buNone/>
              <a:defRPr sz="1600" b="1"/>
            </a:lvl5pPr>
            <a:lvl6pPr marL="2285961" indent="0">
              <a:buNone/>
              <a:defRPr sz="1600" b="1"/>
            </a:lvl6pPr>
            <a:lvl7pPr marL="2743152" indent="0">
              <a:buNone/>
              <a:defRPr sz="1600" b="1"/>
            </a:lvl7pPr>
            <a:lvl8pPr marL="3200343" indent="0">
              <a:buNone/>
              <a:defRPr sz="1600" b="1"/>
            </a:lvl8pPr>
            <a:lvl9pPr marL="3657537" indent="0">
              <a:buNone/>
              <a:defRPr sz="1600" b="1"/>
            </a:lvl9pPr>
          </a:lstStyle>
          <a:p>
            <a:pPr lvl="0"/>
            <a:r>
              <a:rPr lang="en-US" dirty="0" smtClean="0"/>
              <a:t>Click to edit Master text styles</a:t>
            </a:r>
          </a:p>
        </p:txBody>
      </p:sp>
      <p:sp>
        <p:nvSpPr>
          <p:cNvPr id="6" name="Content Placeholder 5"/>
          <p:cNvSpPr>
            <a:spLocks noGrp="1"/>
          </p:cNvSpPr>
          <p:nvPr>
            <p:ph sz="quarter" idx="4" hasCustomPrompt="1"/>
          </p:nvPr>
        </p:nvSpPr>
        <p:spPr>
          <a:xfrm>
            <a:off x="6193371" y="1482606"/>
            <a:ext cx="5663274" cy="4815831"/>
          </a:xfrm>
          <a:prstGeom prst="rect">
            <a:avLst/>
          </a:prstGeom>
        </p:spPr>
        <p:txBody>
          <a:bodyPr/>
          <a:lstStyle>
            <a:lvl1pPr>
              <a:defRPr sz="2400"/>
            </a:lvl1pPr>
            <a:lvl2pPr>
              <a:spcBef>
                <a:spcPts val="600"/>
              </a:spcBef>
              <a:defRPr sz="2000"/>
            </a:lvl2pPr>
            <a:lvl3pPr>
              <a:spcBef>
                <a:spcPts val="600"/>
              </a:spcBef>
              <a:defRPr sz="1800"/>
            </a:lvl3pPr>
            <a:lvl4pPr>
              <a:spcBef>
                <a:spcPts val="600"/>
              </a:spcBef>
              <a:defRPr sz="1600"/>
            </a:lvl4pPr>
            <a:lvl5pPr>
              <a:spcBef>
                <a:spcPts val="600"/>
              </a:spcBef>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1" name="Slide Number Placeholder 5"/>
          <p:cNvSpPr>
            <a:spLocks noGrp="1"/>
          </p:cNvSpPr>
          <p:nvPr>
            <p:ph type="sldNum" sz="quarter" idx="11"/>
          </p:nvPr>
        </p:nvSpPr>
        <p:spPr>
          <a:xfrm>
            <a:off x="4691360" y="6453346"/>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0A9230E-FFBB-4CCB-ABD7-198084EDE768}" type="slidenum">
              <a:rPr lang="fr-BE" smtClean="0"/>
              <a:pPr/>
              <a:t>‹#›</a:t>
            </a:fld>
            <a:endParaRPr lang="fr-BE" dirty="0"/>
          </a:p>
        </p:txBody>
      </p:sp>
    </p:spTree>
    <p:extLst>
      <p:ext uri="{BB962C8B-B14F-4D97-AF65-F5344CB8AC3E}">
        <p14:creationId xmlns:p14="http://schemas.microsoft.com/office/powerpoint/2010/main" val="3759221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without titles">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08720"/>
          </a:xfrm>
          <a:prstGeom prst="rect">
            <a:avLst/>
          </a:prstGeom>
        </p:spPr>
        <p:txBody>
          <a:bodyPr/>
          <a:lstStyle>
            <a:lvl1pPr>
              <a:defRPr>
                <a:solidFill>
                  <a:srgbClr val="0087BE"/>
                </a:solidFill>
              </a:defRPr>
            </a:lvl1pPr>
          </a:lstStyle>
          <a:p>
            <a:r>
              <a:rPr lang="en-US" dirty="0" smtClean="0"/>
              <a:t>Click to edit Master title style</a:t>
            </a:r>
            <a:endParaRPr lang="fr-BE" dirty="0"/>
          </a:p>
        </p:txBody>
      </p:sp>
      <p:sp>
        <p:nvSpPr>
          <p:cNvPr id="4" name="Content Placeholder 3"/>
          <p:cNvSpPr>
            <a:spLocks noGrp="1"/>
          </p:cNvSpPr>
          <p:nvPr>
            <p:ph sz="half" idx="2" hasCustomPrompt="1"/>
          </p:nvPr>
        </p:nvSpPr>
        <p:spPr>
          <a:xfrm>
            <a:off x="335360" y="980729"/>
            <a:ext cx="5661157" cy="5328596"/>
          </a:xfrm>
          <a:prstGeom prst="rect">
            <a:avLst/>
          </a:prstGeom>
        </p:spPr>
        <p:txBody>
          <a:bodyPr/>
          <a:lstStyle>
            <a:lvl1pPr marL="228600" indent="-228600">
              <a:defRPr sz="2000"/>
            </a:lvl1pPr>
            <a:lvl2pPr marL="457200" indent="-228600">
              <a:spcBef>
                <a:spcPts val="600"/>
              </a:spcBef>
              <a:defRPr sz="1800"/>
            </a:lvl2pPr>
            <a:lvl3pPr marL="685800" indent="-228600">
              <a:spcBef>
                <a:spcPts val="600"/>
              </a:spcBef>
              <a:defRPr sz="1600"/>
            </a:lvl3pPr>
            <a:lvl4pPr marL="914400" indent="-228600">
              <a:spcBef>
                <a:spcPts val="600"/>
              </a:spcBef>
              <a:defRPr sz="1600"/>
            </a:lvl4pPr>
            <a:lvl5pPr marL="1143000" indent="-228600">
              <a:spcBef>
                <a:spcPts val="600"/>
              </a:spcBef>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6" name="Content Placeholder 5"/>
          <p:cNvSpPr>
            <a:spLocks noGrp="1"/>
          </p:cNvSpPr>
          <p:nvPr>
            <p:ph sz="quarter" idx="4" hasCustomPrompt="1"/>
          </p:nvPr>
        </p:nvSpPr>
        <p:spPr>
          <a:xfrm>
            <a:off x="6193371" y="980730"/>
            <a:ext cx="5663274" cy="5317708"/>
          </a:xfrm>
          <a:prstGeom prst="rect">
            <a:avLst/>
          </a:prstGeom>
        </p:spPr>
        <p:txBody>
          <a:bodyPr/>
          <a:lstStyle>
            <a:lvl1pPr marL="228600" indent="-228600">
              <a:defRPr sz="2000"/>
            </a:lvl1pPr>
            <a:lvl2pPr marL="457200" indent="-228600">
              <a:spcBef>
                <a:spcPts val="600"/>
              </a:spcBef>
              <a:defRPr sz="1800"/>
            </a:lvl2pPr>
            <a:lvl3pPr marL="685800" indent="-228600">
              <a:spcBef>
                <a:spcPts val="600"/>
              </a:spcBef>
              <a:defRPr sz="1600"/>
            </a:lvl3pPr>
            <a:lvl4pPr marL="914400" indent="-228600">
              <a:spcBef>
                <a:spcPts val="600"/>
              </a:spcBef>
              <a:defRPr sz="1600"/>
            </a:lvl4pPr>
            <a:lvl5pPr marL="1143000" indent="-228600">
              <a:spcBef>
                <a:spcPts val="600"/>
              </a:spcBef>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1" name="Slide Number Placeholder 5"/>
          <p:cNvSpPr>
            <a:spLocks noGrp="1"/>
          </p:cNvSpPr>
          <p:nvPr>
            <p:ph type="sldNum" sz="quarter" idx="11"/>
          </p:nvPr>
        </p:nvSpPr>
        <p:spPr>
          <a:xfrm>
            <a:off x="4691360" y="6453346"/>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0A9230E-FFBB-4CCB-ABD7-198084EDE768}" type="slidenum">
              <a:rPr lang="fr-BE" smtClean="0"/>
              <a:pPr/>
              <a:t>‹#›</a:t>
            </a:fld>
            <a:endParaRPr lang="fr-BE" dirty="0"/>
          </a:p>
        </p:txBody>
      </p:sp>
    </p:spTree>
    <p:extLst>
      <p:ext uri="{BB962C8B-B14F-4D97-AF65-F5344CB8AC3E}">
        <p14:creationId xmlns:p14="http://schemas.microsoft.com/office/powerpoint/2010/main" val="35320190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08720"/>
          </a:xfrm>
          <a:prstGeom prst="rect">
            <a:avLst/>
          </a:prstGeom>
        </p:spPr>
        <p:txBody>
          <a:bodyPr/>
          <a:lstStyle>
            <a:lvl1pPr>
              <a:defRPr>
                <a:solidFill>
                  <a:srgbClr val="0087BE"/>
                </a:solidFill>
              </a:defRPr>
            </a:lvl1pPr>
          </a:lstStyle>
          <a:p>
            <a:r>
              <a:rPr lang="en-US" dirty="0" smtClean="0"/>
              <a:t>Click to edit Master title style</a:t>
            </a:r>
            <a:endParaRPr lang="fr-BE" dirty="0"/>
          </a:p>
        </p:txBody>
      </p:sp>
      <p:sp>
        <p:nvSpPr>
          <p:cNvPr id="7" name="Slide Number Placeholder 5"/>
          <p:cNvSpPr>
            <a:spLocks noGrp="1"/>
          </p:cNvSpPr>
          <p:nvPr>
            <p:ph type="sldNum" sz="quarter" idx="4"/>
          </p:nvPr>
        </p:nvSpPr>
        <p:spPr>
          <a:xfrm>
            <a:off x="4691360" y="6453346"/>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4054844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691360" y="6453346"/>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
        <p:nvSpPr>
          <p:cNvPr id="3" name="Rectangle 2"/>
          <p:cNvSpPr/>
          <p:nvPr userDrawn="1"/>
        </p:nvSpPr>
        <p:spPr>
          <a:xfrm>
            <a:off x="10719" y="836712"/>
            <a:ext cx="12162462"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8881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ussentitel">
    <p:spTree>
      <p:nvGrpSpPr>
        <p:cNvPr id="1" name=""/>
        <p:cNvGrpSpPr/>
        <p:nvPr/>
      </p:nvGrpSpPr>
      <p:grpSpPr>
        <a:xfrm>
          <a:off x="0" y="0"/>
          <a:ext cx="0" cy="0"/>
          <a:chOff x="0" y="0"/>
          <a:chExt cx="0" cy="0"/>
        </a:xfrm>
      </p:grpSpPr>
      <p:sp>
        <p:nvSpPr>
          <p:cNvPr id="2" name="Tekstvak 4"/>
          <p:cNvSpPr txBox="1">
            <a:spLocks noChangeArrowheads="1"/>
          </p:cNvSpPr>
          <p:nvPr userDrawn="1"/>
        </p:nvSpPr>
        <p:spPr bwMode="auto">
          <a:xfrm>
            <a:off x="573618" y="1662114"/>
            <a:ext cx="11044767" cy="2308225"/>
          </a:xfrm>
          <a:prstGeom prst="rect">
            <a:avLst/>
          </a:prstGeom>
          <a:noFill/>
          <a:ln w="9525">
            <a:solidFill>
              <a:srgbClr val="0087BE"/>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p:txBody>
      </p:sp>
      <p:sp>
        <p:nvSpPr>
          <p:cNvPr id="3" name="Slide Number Placeholder 2"/>
          <p:cNvSpPr>
            <a:spLocks noGrp="1"/>
          </p:cNvSpPr>
          <p:nvPr>
            <p:ph type="sldNum" sz="quarter" idx="10"/>
          </p:nvPr>
        </p:nvSpPr>
        <p:spPr/>
        <p:txBody>
          <a:bodyPr/>
          <a:lstStyle>
            <a:lvl1pPr>
              <a:defRPr/>
            </a:lvl1pPr>
          </a:lstStyle>
          <a:p>
            <a:pPr>
              <a:defRPr/>
            </a:pPr>
            <a:fld id="{EF66DDCB-4F40-4F8C-A2FE-269D135B5A13}" type="slidenum">
              <a:rPr lang="en-GB"/>
              <a:pPr>
                <a:defRPr/>
              </a:pPr>
              <a:t>‹#›</a:t>
            </a:fld>
            <a:endParaRPr lang="en-GB" dirty="0"/>
          </a:p>
        </p:txBody>
      </p:sp>
      <p:sp>
        <p:nvSpPr>
          <p:cNvPr id="4" name="Title 1"/>
          <p:cNvSpPr>
            <a:spLocks noGrp="1"/>
          </p:cNvSpPr>
          <p:nvPr>
            <p:ph type="ctrTitle"/>
          </p:nvPr>
        </p:nvSpPr>
        <p:spPr>
          <a:xfrm>
            <a:off x="573618" y="1662115"/>
            <a:ext cx="11044767" cy="2308224"/>
          </a:xfrm>
          <a:prstGeom prst="rect">
            <a:avLst/>
          </a:prstGeom>
        </p:spPr>
        <p:txBody>
          <a:bodyPr/>
          <a:lstStyle>
            <a:lvl1pPr algn="ctr">
              <a:defRPr>
                <a:solidFill>
                  <a:srgbClr val="77C9F2"/>
                </a:solidFill>
                <a:latin typeface="+mn-lt"/>
              </a:defRPr>
            </a:lvl1pPr>
          </a:lstStyle>
          <a:p>
            <a:r>
              <a:rPr lang="en-US" dirty="0" smtClean="0"/>
              <a:t>Click to edit Master title style</a:t>
            </a:r>
            <a:endParaRPr lang="fr-BE" dirty="0"/>
          </a:p>
        </p:txBody>
      </p:sp>
    </p:spTree>
    <p:extLst>
      <p:ext uri="{BB962C8B-B14F-4D97-AF65-F5344CB8AC3E}">
        <p14:creationId xmlns:p14="http://schemas.microsoft.com/office/powerpoint/2010/main" val="180537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TextBox 12"/>
          <p:cNvSpPr txBox="1">
            <a:spLocks noChangeArrowheads="1"/>
          </p:cNvSpPr>
          <p:nvPr userDrawn="1"/>
        </p:nvSpPr>
        <p:spPr bwMode="auto">
          <a:xfrm>
            <a:off x="6346689" y="3935958"/>
            <a:ext cx="518371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sz="1600" dirty="0" smtClean="0">
              <a:solidFill>
                <a:srgbClr val="0D0D0D"/>
              </a:solidFill>
              <a:sym typeface="Arial" charset="0"/>
            </a:endParaRPr>
          </a:p>
          <a:p>
            <a:pPr>
              <a:defRPr/>
            </a:pPr>
            <a:endParaRPr lang="en-US" sz="1600" dirty="0" smtClean="0">
              <a:solidFill>
                <a:srgbClr val="0D0D0D"/>
              </a:solidFill>
              <a:sym typeface="Arial" charset="0"/>
            </a:endParaRPr>
          </a:p>
          <a:p>
            <a:pPr>
              <a:defRPr/>
            </a:pPr>
            <a:r>
              <a:rPr lang="en-US" sz="1600" dirty="0" smtClean="0">
                <a:solidFill>
                  <a:srgbClr val="7F7F7F"/>
                </a:solidFill>
                <a:sym typeface="Arial" charset="0"/>
              </a:rPr>
              <a:t>https://www.ksz.fgov.be</a:t>
            </a:r>
            <a:endParaRPr lang="fr-BE" sz="1600" dirty="0" smtClean="0">
              <a:solidFill>
                <a:srgbClr val="7F7F7F"/>
              </a:solidFill>
              <a:sym typeface="Arial" charset="0"/>
            </a:endParaRPr>
          </a:p>
          <a:p>
            <a:pPr>
              <a:defRPr/>
            </a:pPr>
            <a:r>
              <a:rPr lang="en-US" sz="1600" dirty="0" smtClean="0">
                <a:solidFill>
                  <a:srgbClr val="7F7F7F"/>
                </a:solidFill>
                <a:sym typeface="Arial" charset="0"/>
              </a:rPr>
              <a:t>https://www.socialsecurity.be</a:t>
            </a:r>
          </a:p>
        </p:txBody>
      </p:sp>
      <p:pic>
        <p:nvPicPr>
          <p:cNvPr id="6" name="Picture 2" descr="http://fr.hdyo.org/assets/ask-question-2-ce96e3e01c85a38a0d39c61cfae6d42c.jpg"/>
          <p:cNvPicPr>
            <a:picLocks noChangeAspect="1" noChangeArrowheads="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29635" y="908720"/>
            <a:ext cx="5568619"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0"/>
          </p:nvPr>
        </p:nvSpPr>
        <p:spPr/>
        <p:txBody>
          <a:bodyPr/>
          <a:lstStyle>
            <a:lvl1pPr>
              <a:defRPr/>
            </a:lvl1pPr>
          </a:lstStyle>
          <a:p>
            <a:pPr>
              <a:defRPr/>
            </a:pPr>
            <a:fld id="{97CCC5E9-F9D9-46F9-AA92-085E1A182B77}" type="slidenum">
              <a:rPr lang="en-GB"/>
              <a:pPr>
                <a:defRPr/>
              </a:pPr>
              <a:t>‹#›</a:t>
            </a:fld>
            <a:endParaRPr lang="en-GB"/>
          </a:p>
        </p:txBody>
      </p:sp>
    </p:spTree>
    <p:extLst>
      <p:ext uri="{BB962C8B-B14F-4D97-AF65-F5344CB8AC3E}">
        <p14:creationId xmlns:p14="http://schemas.microsoft.com/office/powerpoint/2010/main" val="1435696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fr-BE" dirty="0"/>
          </a:p>
        </p:txBody>
      </p:sp>
      <p:sp>
        <p:nvSpPr>
          <p:cNvPr id="3" name="Date Placeholder 2"/>
          <p:cNvSpPr>
            <a:spLocks noGrp="1"/>
          </p:cNvSpPr>
          <p:nvPr>
            <p:ph type="dt" sz="half" idx="10"/>
          </p:nvPr>
        </p:nvSpPr>
        <p:spPr>
          <a:xfrm>
            <a:off x="1" y="6536343"/>
            <a:ext cx="1115415" cy="216000"/>
          </a:xfrm>
          <a:prstGeom prst="rect">
            <a:avLst/>
          </a:prstGeom>
        </p:spPr>
        <p:txBody>
          <a:bodyPr/>
          <a:lstStyle/>
          <a:p>
            <a:endParaRPr lang="nl-BE" dirty="0"/>
          </a:p>
        </p:txBody>
      </p:sp>
      <p:sp>
        <p:nvSpPr>
          <p:cNvPr id="4" name="Footer Placeholder 3"/>
          <p:cNvSpPr>
            <a:spLocks noGrp="1"/>
          </p:cNvSpPr>
          <p:nvPr>
            <p:ph type="ftr" sz="quarter" idx="11"/>
          </p:nvPr>
        </p:nvSpPr>
        <p:spPr>
          <a:xfrm>
            <a:off x="1212454" y="6536343"/>
            <a:ext cx="9876100" cy="216000"/>
          </a:xfrm>
          <a:prstGeom prst="rect">
            <a:avLst/>
          </a:prstGeom>
        </p:spPr>
        <p:txBody>
          <a:bodyPr/>
          <a:lstStyle/>
          <a:p>
            <a:endParaRPr lang="nl-BE" dirty="0"/>
          </a:p>
        </p:txBody>
      </p:sp>
      <p:sp>
        <p:nvSpPr>
          <p:cNvPr id="5" name="Slide Number Placeholder 4"/>
          <p:cNvSpPr>
            <a:spLocks noGrp="1"/>
          </p:cNvSpPr>
          <p:nvPr>
            <p:ph type="sldNum" sz="quarter" idx="12"/>
          </p:nvPr>
        </p:nvSpPr>
        <p:spPr>
          <a:xfrm>
            <a:off x="11152759" y="6536343"/>
            <a:ext cx="642189" cy="216000"/>
          </a:xfrm>
          <a:prstGeom prst="rect">
            <a:avLst/>
          </a:prstGeom>
        </p:spPr>
        <p:txBody>
          <a:bodyPr/>
          <a:lstStyle/>
          <a:p>
            <a:fld id="{13B540AB-6939-4937-A918-1D15FF1C7CE3}" type="slidenum">
              <a:rPr lang="nl-BE" smtClean="0"/>
              <a:pPr/>
              <a:t>‹#›</a:t>
            </a:fld>
            <a:endParaRPr lang="nl-BE" dirty="0"/>
          </a:p>
        </p:txBody>
      </p:sp>
      <p:sp>
        <p:nvSpPr>
          <p:cNvPr id="12" name="Text Placeholder 11"/>
          <p:cNvSpPr>
            <a:spLocks noGrp="1"/>
          </p:cNvSpPr>
          <p:nvPr>
            <p:ph type="body" sz="quarter" idx="13"/>
          </p:nvPr>
        </p:nvSpPr>
        <p:spPr>
          <a:xfrm>
            <a:off x="527381" y="1052736"/>
            <a:ext cx="11664619" cy="54726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extLst>
      <p:ext uri="{BB962C8B-B14F-4D97-AF65-F5344CB8AC3E}">
        <p14:creationId xmlns:p14="http://schemas.microsoft.com/office/powerpoint/2010/main" val="20333586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0" y="0"/>
            <a:ext cx="12192000"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9" name="Text Placeholder 2"/>
          <p:cNvSpPr>
            <a:spLocks noGrp="1"/>
          </p:cNvSpPr>
          <p:nvPr>
            <p:ph type="body" idx="1"/>
          </p:nvPr>
        </p:nvSpPr>
        <p:spPr>
          <a:xfrm>
            <a:off x="609600" y="1052738"/>
            <a:ext cx="10972800" cy="52274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1" name="Slide Number Placeholder 5"/>
          <p:cNvSpPr>
            <a:spLocks noGrp="1"/>
          </p:cNvSpPr>
          <p:nvPr>
            <p:ph type="sldNum" sz="quarter" idx="4"/>
          </p:nvPr>
        </p:nvSpPr>
        <p:spPr>
          <a:xfrm>
            <a:off x="4691360" y="6453346"/>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465335338"/>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8" r:id="rId4"/>
    <p:sldLayoutId id="2147483911" r:id="rId5"/>
    <p:sldLayoutId id="2147483912" r:id="rId6"/>
    <p:sldLayoutId id="2147483917" r:id="rId7"/>
    <p:sldLayoutId id="2147483902" r:id="rId8"/>
    <p:sldLayoutId id="2147483919" r:id="rId9"/>
  </p:sldLayoutIdLst>
  <p:timing>
    <p:tnLst>
      <p:par>
        <p:cTn id="1" dur="indefinite" restart="never" nodeType="tmRoot"/>
      </p:par>
    </p:tnLst>
  </p:timing>
  <p:hf hdr="0" ftr="0" dt="0"/>
  <p:txStyles>
    <p:titleStyle>
      <a:lvl1pPr algn="ctr" defTabSz="914384" rtl="0" eaLnBrk="1" latinLnBrk="0" hangingPunct="1">
        <a:spcBef>
          <a:spcPct val="0"/>
        </a:spcBef>
        <a:buNone/>
        <a:defRPr sz="3599" kern="1200">
          <a:solidFill>
            <a:srgbClr val="0087BE"/>
          </a:solidFill>
          <a:latin typeface="+mn-lt"/>
          <a:ea typeface="+mj-ea"/>
          <a:cs typeface="Arial" panose="020B0604020202020204" pitchFamily="34" charset="0"/>
        </a:defRPr>
      </a:lvl1pPr>
    </p:titleStyle>
    <p:bodyStyle>
      <a:lvl1pPr marL="342894" indent="-342894" algn="l" defTabSz="914384"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742937" indent="-28574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2980" indent="-22859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173" indent="-22859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4pPr>
      <a:lvl5pPr marL="2057364" indent="-22859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5pPr>
      <a:lvl6pPr marL="2514557"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50"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41"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33"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384" rtl="0" eaLnBrk="1" latinLnBrk="0" hangingPunct="1">
        <a:defRPr sz="1800" kern="1200">
          <a:solidFill>
            <a:schemeClr val="tx1"/>
          </a:solidFill>
          <a:latin typeface="+mn-lt"/>
          <a:ea typeface="+mn-ea"/>
          <a:cs typeface="+mn-cs"/>
        </a:defRPr>
      </a:lvl1pPr>
      <a:lvl2pPr marL="457192" algn="l" defTabSz="914384" rtl="0" eaLnBrk="1" latinLnBrk="0" hangingPunct="1">
        <a:defRPr sz="1800" kern="1200">
          <a:solidFill>
            <a:schemeClr val="tx1"/>
          </a:solidFill>
          <a:latin typeface="+mn-lt"/>
          <a:ea typeface="+mn-ea"/>
          <a:cs typeface="+mn-cs"/>
        </a:defRPr>
      </a:lvl2pPr>
      <a:lvl3pPr marL="914384" algn="l" defTabSz="914384" rtl="0" eaLnBrk="1" latinLnBrk="0" hangingPunct="1">
        <a:defRPr sz="1800" kern="1200">
          <a:solidFill>
            <a:schemeClr val="tx1"/>
          </a:solidFill>
          <a:latin typeface="+mn-lt"/>
          <a:ea typeface="+mn-ea"/>
          <a:cs typeface="+mn-cs"/>
        </a:defRPr>
      </a:lvl3pPr>
      <a:lvl4pPr marL="1371577" algn="l" defTabSz="914384" rtl="0" eaLnBrk="1" latinLnBrk="0" hangingPunct="1">
        <a:defRPr sz="1800" kern="1200">
          <a:solidFill>
            <a:schemeClr val="tx1"/>
          </a:solidFill>
          <a:latin typeface="+mn-lt"/>
          <a:ea typeface="+mn-ea"/>
          <a:cs typeface="+mn-cs"/>
        </a:defRPr>
      </a:lvl4pPr>
      <a:lvl5pPr marL="1828767" algn="l" defTabSz="914384" rtl="0" eaLnBrk="1" latinLnBrk="0" hangingPunct="1">
        <a:defRPr sz="1800" kern="1200">
          <a:solidFill>
            <a:schemeClr val="tx1"/>
          </a:solidFill>
          <a:latin typeface="+mn-lt"/>
          <a:ea typeface="+mn-ea"/>
          <a:cs typeface="+mn-cs"/>
        </a:defRPr>
      </a:lvl5pPr>
      <a:lvl6pPr marL="2285961" algn="l" defTabSz="914384" rtl="0" eaLnBrk="1" latinLnBrk="0" hangingPunct="1">
        <a:defRPr sz="1800" kern="1200">
          <a:solidFill>
            <a:schemeClr val="tx1"/>
          </a:solidFill>
          <a:latin typeface="+mn-lt"/>
          <a:ea typeface="+mn-ea"/>
          <a:cs typeface="+mn-cs"/>
        </a:defRPr>
      </a:lvl6pPr>
      <a:lvl7pPr marL="2743152" algn="l" defTabSz="914384" rtl="0" eaLnBrk="1" latinLnBrk="0" hangingPunct="1">
        <a:defRPr sz="1800" kern="1200">
          <a:solidFill>
            <a:schemeClr val="tx1"/>
          </a:solidFill>
          <a:latin typeface="+mn-lt"/>
          <a:ea typeface="+mn-ea"/>
          <a:cs typeface="+mn-cs"/>
        </a:defRPr>
      </a:lvl7pPr>
      <a:lvl8pPr marL="3200343" algn="l" defTabSz="914384" rtl="0" eaLnBrk="1" latinLnBrk="0" hangingPunct="1">
        <a:defRPr sz="1800" kern="1200">
          <a:solidFill>
            <a:schemeClr val="tx1"/>
          </a:solidFill>
          <a:latin typeface="+mn-lt"/>
          <a:ea typeface="+mn-ea"/>
          <a:cs typeface="+mn-cs"/>
        </a:defRPr>
      </a:lvl8pPr>
      <a:lvl9pPr marL="3657537" algn="l" defTabSz="91438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5.xml"/><Relationship Id="rId4" Type="http://schemas.openxmlformats.org/officeDocument/2006/relationships/image" Target="../media/image91.png"/></Relationships>
</file>

<file path=ppt/slides/_rels/slide10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3" Type="http://schemas.openxmlformats.org/officeDocument/2006/relationships/hyperlink" Target="https://www.yumpu.com/en/document/read/18131873/efqm-2012-recognition-book/43" TargetMode="External"/><Relationship Id="rId2" Type="http://schemas.openxmlformats.org/officeDocument/2006/relationships/hyperlink" Target="https://www.efqm.org/" TargetMode="External"/><Relationship Id="rId1" Type="http://schemas.openxmlformats.org/officeDocument/2006/relationships/slideLayout" Target="../slideLayouts/slideLayout2.xml"/><Relationship Id="rId6" Type="http://schemas.openxmlformats.org/officeDocument/2006/relationships/hyperlink" Target="http://bbest.be/nl/inhoud/de-benelux-excellence-award-beloont-recupel-smals-en-syntra-vlaanderen" TargetMode="External"/><Relationship Id="rId5" Type="http://schemas.openxmlformats.org/officeDocument/2006/relationships/hyperlink" Target="https://www.top-employers.com/en/about-us/" TargetMode="External"/><Relationship Id="rId4" Type="http://schemas.openxmlformats.org/officeDocument/2006/relationships/hyperlink" Target="https://www.top-employers.com/en/companyprofiles/be/smals/" TargetMode="Externa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hyperlink" Target="https://www.gcloud.belgium.be/fr/services" TargetMode="External"/><Relationship Id="rId2" Type="http://schemas.openxmlformats.org/officeDocument/2006/relationships/hyperlink" Target="https://www.gcloud.belgium.be/nl/services" TargetMode="Externa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3" Type="http://schemas.openxmlformats.org/officeDocument/2006/relationships/hyperlink" Target="https://www.gcloud.belgium.be/fr/home" TargetMode="External"/><Relationship Id="rId2" Type="http://schemas.openxmlformats.org/officeDocument/2006/relationships/hyperlink" Target="https://www.gcloud.belgium.be/nl/home"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www.frankrobben.be/about-me/public-mandate-overview/" TargetMode="Externa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6.png"/><Relationship Id="rId7" Type="http://schemas.microsoft.com/office/2007/relationships/hdphoto" Target="../media/hdphoto4.wdp"/><Relationship Id="rId12" Type="http://schemas.openxmlformats.org/officeDocument/2006/relationships/image" Target="../media/image103.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98.png"/><Relationship Id="rId11" Type="http://schemas.openxmlformats.org/officeDocument/2006/relationships/image" Target="../media/image102.png"/><Relationship Id="rId5" Type="http://schemas.openxmlformats.org/officeDocument/2006/relationships/image" Target="../media/image97.png"/><Relationship Id="rId10" Type="http://schemas.openxmlformats.org/officeDocument/2006/relationships/image" Target="../media/image101.png"/><Relationship Id="rId4" Type="http://schemas.microsoft.com/office/2007/relationships/hdphoto" Target="../media/hdphoto3.wdp"/><Relationship Id="rId9" Type="http://schemas.openxmlformats.org/officeDocument/2006/relationships/image" Target="../media/image100.png"/></Relationships>
</file>

<file path=ppt/slides/_rels/slide115.xml.rels><?xml version="1.0" encoding="UTF-8" standalone="yes"?>
<Relationships xmlns="http://schemas.openxmlformats.org/package/2006/relationships"><Relationship Id="rId13" Type="http://schemas.openxmlformats.org/officeDocument/2006/relationships/image" Target="NULL"/><Relationship Id="rId3" Type="http://schemas.openxmlformats.org/officeDocument/2006/relationships/hyperlink" Target="https://dt.bosa.be/sites/default/files/fisp_-_privacy_vademecum_nl.pdf" TargetMode="External"/><Relationship Id="rId21" Type="http://schemas.openxmlformats.org/officeDocument/2006/relationships/image" Target="../media/image108.png"/><Relationship Id="rId17" Type="http://schemas.openxmlformats.org/officeDocument/2006/relationships/image" Target="NULL"/><Relationship Id="rId2" Type="http://schemas.openxmlformats.org/officeDocument/2006/relationships/hyperlink" Target="https://dt.bosa.be/nl/federaal_beleid_voor_informatiebeveiliging_fisp" TargetMode="External"/><Relationship Id="rId16" Type="http://schemas.openxmlformats.org/officeDocument/2006/relationships/image" Target="../media/image106.png"/><Relationship Id="rId20" Type="http://schemas.openxmlformats.org/officeDocument/2006/relationships/image" Target="../media/image107.png"/><Relationship Id="rId1" Type="http://schemas.openxmlformats.org/officeDocument/2006/relationships/slideLayout" Target="../slideLayouts/slideLayout4.xml"/><Relationship Id="rId6" Type="http://schemas.openxmlformats.org/officeDocument/2006/relationships/image" Target="../media/image104.png"/><Relationship Id="rId5" Type="http://schemas.openxmlformats.org/officeDocument/2006/relationships/hyperlink" Target="https://dt.bosa.be/sites/default/files/fisp_-_privacy_vademecum_fr.pdf" TargetMode="External"/><Relationship Id="rId15" Type="http://schemas.openxmlformats.org/officeDocument/2006/relationships/image" Target="NULL"/><Relationship Id="rId19" Type="http://schemas.openxmlformats.org/officeDocument/2006/relationships/image" Target="NULL"/><Relationship Id="rId4" Type="http://schemas.openxmlformats.org/officeDocument/2006/relationships/hyperlink" Target="https://dt.bosa.be/fr/politique_federale_sur_la_securite_de_linformation_fisp" TargetMode="External"/><Relationship Id="rId14" Type="http://schemas.openxmlformats.org/officeDocument/2006/relationships/image" Target="../media/image105.png"/><Relationship Id="rId22" Type="http://schemas.openxmlformats.org/officeDocument/2006/relationships/image" Target="NULL"/></Relationships>
</file>

<file path=ppt/slides/_rels/slide116.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09.jpeg"/><Relationship Id="rId7" Type="http://schemas.openxmlformats.org/officeDocument/2006/relationships/image" Target="../media/image113.png"/><Relationship Id="rId12" Type="http://schemas.openxmlformats.org/officeDocument/2006/relationships/image" Target="../media/image11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12.png"/><Relationship Id="rId11" Type="http://schemas.openxmlformats.org/officeDocument/2006/relationships/image" Target="../media/image117.png"/><Relationship Id="rId5" Type="http://schemas.openxmlformats.org/officeDocument/2006/relationships/image" Target="../media/image111.jpeg"/><Relationship Id="rId10" Type="http://schemas.openxmlformats.org/officeDocument/2006/relationships/image" Target="../media/image116.png"/><Relationship Id="rId4" Type="http://schemas.openxmlformats.org/officeDocument/2006/relationships/image" Target="../media/image110.png"/><Relationship Id="rId9" Type="http://schemas.openxmlformats.org/officeDocument/2006/relationships/image" Target="../media/image115.png"/></Relationships>
</file>

<file path=ppt/slides/_rels/slide1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8.xml.rels><?xml version="1.0" encoding="UTF-8" standalone="yes"?>
<Relationships xmlns="http://schemas.openxmlformats.org/package/2006/relationships"><Relationship Id="rId3" Type="http://schemas.openxmlformats.org/officeDocument/2006/relationships/hyperlink" Target="https://www.agoria.be/nl/G-Cloud-van-Sociale-Zekerheid-en-federale-overheidsdiensten-grote-winnaar-van-eGov-Awards-2016" TargetMode="External"/><Relationship Id="rId2" Type="http://schemas.openxmlformats.org/officeDocument/2006/relationships/hyperlink" Target="https://www.agoria.be/nl/Vastgoeddatabank-van-Vlaams-Gewest-is-grote-winnaar-van-Agoria-eGov-Awards-2015" TargetMode="External"/><Relationship Id="rId1" Type="http://schemas.openxmlformats.org/officeDocument/2006/relationships/slideLayout" Target="../slideLayouts/slideLayout2.xml"/><Relationship Id="rId4" Type="http://schemas.openxmlformats.org/officeDocument/2006/relationships/hyperlink" Target="https://www.frankrobben.be/wp-content/uploads/2016/11/Webbericht-Agoria-eHealth-Awards-2013.pdf" TargetMode="Externa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3" Type="http://schemas.openxmlformats.org/officeDocument/2006/relationships/hyperlink" Target="https://www.corona-tracking.info/wp-content/uploads/2020/10/Uitvoerend-samenwerkingsakkoord-app.pdf" TargetMode="External"/><Relationship Id="rId2" Type="http://schemas.openxmlformats.org/officeDocument/2006/relationships/hyperlink" Target="https://www.corona-tracking.info/algemene-info/regelgeving/" TargetMode="External"/><Relationship Id="rId1" Type="http://schemas.openxmlformats.org/officeDocument/2006/relationships/slideLayout" Target="../slideLayouts/slideLayout4.xml"/><Relationship Id="rId4" Type="http://schemas.openxmlformats.org/officeDocument/2006/relationships/hyperlink" Target="https://www.corona-tracking.info/info-generale/regulation/?lang=fr" TargetMode="Externa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2" Type="http://schemas.openxmlformats.org/officeDocument/2006/relationships/hyperlink" Target="https://www.agoria.be/nl/Coronalert-wint-eGov-Smart-City-Awards" TargetMode="Externa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2" Type="http://schemas.openxmlformats.org/officeDocument/2006/relationships/hyperlink" Target="https://www.frankrobben.be/wp-content/uploads/2019/12/20181022.pdf" TargetMode="External"/><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4.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ksz.fgov.be/fr" TargetMode="External"/><Relationship Id="rId2" Type="http://schemas.openxmlformats.org/officeDocument/2006/relationships/hyperlink" Target="https://ksz.fgov.be/nl"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s://ksz.fgov.be/fr/protection-des-donnees/politique-de-securite-de-linformation" TargetMode="External"/><Relationship Id="rId2" Type="http://schemas.openxmlformats.org/officeDocument/2006/relationships/hyperlink" Target="https://ksz.fgov.be/nl/gegevensbescherming/informatieveiligheidsbeleid" TargetMode="Externa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8" Type="http://schemas.openxmlformats.org/officeDocument/2006/relationships/hyperlink" Target="https://www.frankrobben.be/corporate-it-award/" TargetMode="External"/><Relationship Id="rId3" Type="http://schemas.openxmlformats.org/officeDocument/2006/relationships/hyperlink" Target="https://www.frankrobben.be/wp-content/uploads/documents/UNO%20Public%20Service%20Awards%202006.pdf" TargetMode="External"/><Relationship Id="rId7" Type="http://schemas.openxmlformats.org/officeDocument/2006/relationships/hyperlink" Target="https://www.frankrobben.be/wp-content/uploads/2017/06/IC-Award-2017.png" TargetMode="External"/><Relationship Id="rId2" Type="http://schemas.openxmlformats.org/officeDocument/2006/relationships/hyperlink" Target="https://www.frankrobben.be/wp-content/uploads/documents/Belga%20-%202-12-2004.pdf" TargetMode="External"/><Relationship Id="rId1" Type="http://schemas.openxmlformats.org/officeDocument/2006/relationships/slideLayout" Target="../slideLayouts/slideLayout2.xml"/><Relationship Id="rId6" Type="http://schemas.openxmlformats.org/officeDocument/2006/relationships/hyperlink" Target="https://www.frankrobben.be/wp-content/uploads/2019/10/Public-Sector-Organization-of-the-Year-2014.pdf" TargetMode="External"/><Relationship Id="rId11" Type="http://schemas.openxmlformats.org/officeDocument/2006/relationships/hyperlink" Target="https://ww1.issa.int/" TargetMode="External"/><Relationship Id="rId5" Type="http://schemas.openxmlformats.org/officeDocument/2006/relationships/hyperlink" Target="https://www.eipa.eu/" TargetMode="External"/><Relationship Id="rId10" Type="http://schemas.openxmlformats.org/officeDocument/2006/relationships/hyperlink" Target="https://ww1.issa.int/news/belgium-wins-social-security-award-europe" TargetMode="External"/><Relationship Id="rId4" Type="http://schemas.openxmlformats.org/officeDocument/2006/relationships/hyperlink" Target="https://www.frankrobben.be/wp-content/uploads/documents/EPSA%20-%2025-10-2007%20-%20english.pdf" TargetMode="External"/><Relationship Id="rId9" Type="http://schemas.openxmlformats.org/officeDocument/2006/relationships/hyperlink" Target="http://www.cioleadershipsummit.net/corporate-it.php"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s://www.ehealth.fgov.be/ehealthplatform/fr/qui-sommes-nous-" TargetMode="External"/><Relationship Id="rId2" Type="http://schemas.openxmlformats.org/officeDocument/2006/relationships/hyperlink" Target="https://www.ehealth.fgov.be/ehealthplatform/nl/wie-zijn-wij"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5.xml"/><Relationship Id="rId16"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5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8.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3.png"/><Relationship Id="rId11" Type="http://schemas.openxmlformats.org/officeDocument/2006/relationships/image" Target="../media/image36.png"/><Relationship Id="rId5" Type="http://schemas.openxmlformats.org/officeDocument/2006/relationships/image" Target="../media/image22.png"/><Relationship Id="rId10" Type="http://schemas.openxmlformats.org/officeDocument/2006/relationships/image" Target="../media/image35.png"/><Relationship Id="rId4" Type="http://schemas.openxmlformats.org/officeDocument/2006/relationships/image" Target="../media/image21.png"/><Relationship Id="rId9" Type="http://schemas.openxmlformats.org/officeDocument/2006/relationships/image" Target="../media/image34.png"/></Relationships>
</file>

<file path=ppt/slides/_rels/slide53.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7.jpe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2.png"/><Relationship Id="rId11" Type="http://schemas.microsoft.com/office/2007/relationships/hdphoto" Target="../media/hdphoto2.wdp"/><Relationship Id="rId5" Type="http://schemas.openxmlformats.org/officeDocument/2006/relationships/image" Target="../media/image41.png"/><Relationship Id="rId10" Type="http://schemas.openxmlformats.org/officeDocument/2006/relationships/image" Target="../media/image45.png"/><Relationship Id="rId4" Type="http://schemas.openxmlformats.org/officeDocument/2006/relationships/image" Target="../media/image40.png"/><Relationship Id="rId9" Type="http://schemas.microsoft.com/office/2007/relationships/hdphoto" Target="../media/hdphoto1.wdp"/><Relationship Id="rId14" Type="http://schemas.openxmlformats.org/officeDocument/2006/relationships/image" Target="../media/image48.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jpeg"/><Relationship Id="rId10" Type="http://schemas.openxmlformats.org/officeDocument/2006/relationships/image" Target="../media/image59.png"/><Relationship Id="rId4" Type="http://schemas.openxmlformats.org/officeDocument/2006/relationships/image" Target="../media/image53.jpeg"/><Relationship Id="rId9" Type="http://schemas.openxmlformats.org/officeDocument/2006/relationships/image" Target="../media/image5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1.xml.rels><?xml version="1.0" encoding="UTF-8" standalone="yes"?>
<Relationships xmlns="http://schemas.openxmlformats.org/package/2006/relationships"><Relationship Id="rId3" Type="http://schemas.openxmlformats.org/officeDocument/2006/relationships/hyperlink" Target="https://www.ehealth.fgov.be/ehealthplatform/fr/gestion-integree-des-utilisateurs-et-des-acces" TargetMode="External"/><Relationship Id="rId2" Type="http://schemas.openxmlformats.org/officeDocument/2006/relationships/hyperlink" Target="https://www.ehealth.fgov.be/ehealthplatform/nl/geintegreerd-gebruikers-en-toegangsbeheer" TargetMode="Externa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hyperlink" Target="https://www.ehealth.fgov.be/ehealthplatform/fr/systeme-de-cryptage-end-to-end" TargetMode="External"/><Relationship Id="rId2" Type="http://schemas.openxmlformats.org/officeDocument/2006/relationships/hyperlink" Target="https://www.ehealth.fgov.be/ehealthplatform/nl/systeem-voor-end-to-end-vercijfering" TargetMode="Externa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hyperlink" Target="https://www.ehealth.fgov.be/ehealthplatform/fr/datation-electronique-timestamping" TargetMode="External"/><Relationship Id="rId2" Type="http://schemas.openxmlformats.org/officeDocument/2006/relationships/hyperlink" Target="https://www.ehealth.fgov.be/ehealthplatform/nl/elektronische-datering-timestamping" TargetMode="Externa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73.jpeg"/></Relationships>
</file>

<file path=ppt/slides/_rels/slide69.xml.rels><?xml version="1.0" encoding="UTF-8" standalone="yes"?>
<Relationships xmlns="http://schemas.openxmlformats.org/package/2006/relationships"><Relationship Id="rId3" Type="http://schemas.openxmlformats.org/officeDocument/2006/relationships/hyperlink" Target="https://www.ehealth.fgov.be/ehealthplatform/fr/repertoire-des-references" TargetMode="External"/><Relationship Id="rId2" Type="http://schemas.openxmlformats.org/officeDocument/2006/relationships/hyperlink" Target="https://www.ehealth.fgov.be/ehealthplatform/nl/verwijzingsrepertorium"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frankrobben.be/quelques-defis-de-la-protection-des-donnees/" TargetMode="External"/><Relationship Id="rId2" Type="http://schemas.openxmlformats.org/officeDocument/2006/relationships/hyperlink" Target="https://www.frankrobben.be/nl/uitdagingen-inzake-gegevensbescherming-2/" TargetMode="Externa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71.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80.jpeg"/><Relationship Id="rId7" Type="http://schemas.openxmlformats.org/officeDocument/2006/relationships/image" Target="../media/image74.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 Id="rId9" Type="http://schemas.openxmlformats.org/officeDocument/2006/relationships/image" Target="../media/image79.png"/></Relationships>
</file>

<file path=ppt/slides/_rels/slide72.xml.rels><?xml version="1.0" encoding="UTF-8" standalone="yes"?>
<Relationships xmlns="http://schemas.openxmlformats.org/package/2006/relationships"><Relationship Id="rId3" Type="http://schemas.openxmlformats.org/officeDocument/2006/relationships/hyperlink" Target="https://www.ehealth.fgov.be/ehealthplatform/fr/boite-aux-lettres-electronique-securisee" TargetMode="External"/><Relationship Id="rId2" Type="http://schemas.openxmlformats.org/officeDocument/2006/relationships/hyperlink" Target="https://www.ehealth.fgov.be/ehealthplatform/nl/beveiligde-elektronische-brievenbus" TargetMode="Externa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hyperlink" Target="https://docs.google.com/document/d/1eXxDLipUC0rsZ07uRA9U2l8xXnidXUjibl3Y-zJq-tk/edit" TargetMode="Externa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8" Type="http://schemas.openxmlformats.org/officeDocument/2006/relationships/hyperlink" Target="https://www.ehealth.fgov.be/ehealthplatform/nl/service-beveiligde-elektronische-brievenbus-ehealthbox" TargetMode="External"/><Relationship Id="rId3" Type="http://schemas.openxmlformats.org/officeDocument/2006/relationships/hyperlink" Target="https://www.agoria.be/" TargetMode="External"/><Relationship Id="rId7" Type="http://schemas.openxmlformats.org/officeDocument/2006/relationships/hyperlink" Target="https://www.frankrobben.be/wp-content/uploads/2017/11/Webbericht-Agoria-eHealth-Awards-2014.pdf" TargetMode="External"/><Relationship Id="rId2" Type="http://schemas.openxmlformats.org/officeDocument/2006/relationships/hyperlink" Target="https://www.frankrobben.be/wp-content/uploads/2016/11/Webbericht-Agoria-eHealth-Awards-2013.pdf" TargetMode="External"/><Relationship Id="rId1" Type="http://schemas.openxmlformats.org/officeDocument/2006/relationships/slideLayout" Target="../slideLayouts/slideLayout2.xml"/><Relationship Id="rId6" Type="http://schemas.openxmlformats.org/officeDocument/2006/relationships/hyperlink" Target="https://www.ehealth.fgov.be/ehealthplatform/nl" TargetMode="External"/><Relationship Id="rId5" Type="http://schemas.openxmlformats.org/officeDocument/2006/relationships/hyperlink" Target="https://www.zorg-en-gezondheid.be/Home/" TargetMode="External"/><Relationship Id="rId10" Type="http://schemas.openxmlformats.org/officeDocument/2006/relationships/hyperlink" Target="https://ec.europa.eu/info/departments/informatics_en" TargetMode="External"/><Relationship Id="rId4" Type="http://schemas.openxmlformats.org/officeDocument/2006/relationships/hyperlink" Target="https://www.vitalink.be/" TargetMode="External"/><Relationship Id="rId9" Type="http://schemas.openxmlformats.org/officeDocument/2006/relationships/hyperlink" Target="https://joinup.ec.europa.eu/collection/sharing-and-reuse-it-solutions/sharing-reuse-awards-2019-results"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hyperlink" Target="https://www.frankrobben.be/la-banque-carrefour-de-la-securite-sociale-et-la-plateforme-ehealth-big-brother-ou-institutions-tres-utiles" TargetMode="Externa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hyperlink" Target="https://www.const-court.be/public/n/2010/2010-029n.pdf" TargetMode="External"/><Relationship Id="rId2" Type="http://schemas.openxmlformats.org/officeDocument/2006/relationships/hyperlink" Target="https://eur-lex.europa.eu/legal-content/NL/TXT/?uri=CELEX:52020PC0767" TargetMode="External"/><Relationship Id="rId1" Type="http://schemas.openxmlformats.org/officeDocument/2006/relationships/slideLayout" Target="../slideLayouts/slideLayout4.xml"/><Relationship Id="rId5" Type="http://schemas.openxmlformats.org/officeDocument/2006/relationships/hyperlink" Target="https://www.const-court.be/public/f/2010/2010-029f.pdf" TargetMode="External"/><Relationship Id="rId4" Type="http://schemas.openxmlformats.org/officeDocument/2006/relationships/hyperlink" Target="https://eur-lex.europa.eu/legal-content/FR/TXT/?uri=CELEX:52020PC0767"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hyperlink" Target="https://www.smals.be/nl/content/missie-organisatiestructuur-en-werking-van-smals-vzw" TargetMode="External"/><Relationship Id="rId2" Type="http://schemas.openxmlformats.org/officeDocument/2006/relationships/hyperlink" Target="https://www.smals.be/nl/content/statuten" TargetMode="External"/><Relationship Id="rId1" Type="http://schemas.openxmlformats.org/officeDocument/2006/relationships/slideLayout" Target="../slideLayouts/slideLayout4.xml"/><Relationship Id="rId5" Type="http://schemas.openxmlformats.org/officeDocument/2006/relationships/hyperlink" Target="https://www.smals.be/fr/content/mission-structure-organisationnelle-et-fonctionnement-de-lasbl-smals" TargetMode="External"/><Relationship Id="rId4" Type="http://schemas.openxmlformats.org/officeDocument/2006/relationships/hyperlink" Target="https://www.smals.be/fr/content/statuts" TargetMode="Externa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hyperlink" Target="https://www.smalsresearch.be/" TargetMode="Externa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hyperlink" Target="https://reuse.smals.be/language-selection" TargetMode="Externa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hyperlink" Target="https://www.smals.be/nl/content/activiteitenverslag-2019" TargetMode="External"/><Relationship Id="rId2" Type="http://schemas.openxmlformats.org/officeDocument/2006/relationships/hyperlink" Target="http://www.smals.be/" TargetMode="External"/><Relationship Id="rId1" Type="http://schemas.openxmlformats.org/officeDocument/2006/relationships/slideLayout" Target="../slideLayouts/slideLayout4.xml"/><Relationship Id="rId4" Type="http://schemas.openxmlformats.org/officeDocument/2006/relationships/hyperlink" Target="https://www.smals.be/fr/content/rapport-dactivite-2019" TargetMode="Externa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5400" y="1268760"/>
            <a:ext cx="11017224" cy="1470025"/>
          </a:xfrm>
        </p:spPr>
        <p:txBody>
          <a:bodyPr>
            <a:noAutofit/>
          </a:bodyPr>
          <a:lstStyle/>
          <a:p>
            <a:pPr>
              <a:defRPr/>
            </a:pPr>
            <a:r>
              <a:rPr lang="nl-BE" sz="4000" b="1" dirty="0" err="1" smtClean="0">
                <a:solidFill>
                  <a:srgbClr val="0087BE"/>
                </a:solidFill>
              </a:rPr>
              <a:t>Chambre</a:t>
            </a:r>
            <a:r>
              <a:rPr lang="nl-BE" sz="4000" b="1" dirty="0" smtClean="0">
                <a:solidFill>
                  <a:srgbClr val="0087BE"/>
                </a:solidFill>
              </a:rPr>
              <a:t> des </a:t>
            </a:r>
            <a:r>
              <a:rPr lang="nl-BE" sz="4000" b="1" dirty="0" err="1" smtClean="0">
                <a:solidFill>
                  <a:srgbClr val="0087BE"/>
                </a:solidFill>
              </a:rPr>
              <a:t>Représentants</a:t>
            </a:r>
            <a:r>
              <a:rPr lang="nl-BE" sz="4000" b="1" dirty="0">
                <a:solidFill>
                  <a:srgbClr val="0087BE"/>
                </a:solidFill>
              </a:rPr>
              <a:t/>
            </a:r>
            <a:br>
              <a:rPr lang="nl-BE" sz="4000" b="1" dirty="0">
                <a:solidFill>
                  <a:srgbClr val="0087BE"/>
                </a:solidFill>
              </a:rPr>
            </a:br>
            <a:r>
              <a:rPr lang="nl-BE" sz="4000" b="1" dirty="0" smtClean="0">
                <a:solidFill>
                  <a:srgbClr val="0087BE"/>
                </a:solidFill>
                <a:cs typeface="Arial" charset="0"/>
              </a:rPr>
              <a:t>Kamer van Volksvertegenwoordigers</a:t>
            </a:r>
            <a:br>
              <a:rPr lang="nl-BE" sz="4000" b="1" dirty="0" smtClean="0">
                <a:solidFill>
                  <a:srgbClr val="0087BE"/>
                </a:solidFill>
                <a:cs typeface="Arial" charset="0"/>
              </a:rPr>
            </a:br>
            <a:r>
              <a:rPr lang="nl-BE" sz="4000" b="1" dirty="0" smtClean="0">
                <a:solidFill>
                  <a:srgbClr val="0087BE"/>
                </a:solidFill>
                <a:cs typeface="Arial" charset="0"/>
              </a:rPr>
              <a:t/>
            </a:r>
            <a:br>
              <a:rPr lang="nl-BE" sz="4000" b="1" dirty="0" smtClean="0">
                <a:solidFill>
                  <a:srgbClr val="0087BE"/>
                </a:solidFill>
                <a:cs typeface="Arial" charset="0"/>
              </a:rPr>
            </a:br>
            <a:r>
              <a:rPr lang="nl-BE" sz="4000" b="1" dirty="0" err="1" smtClean="0">
                <a:solidFill>
                  <a:srgbClr val="0087BE"/>
                </a:solidFill>
                <a:cs typeface="Arial" charset="0"/>
              </a:rPr>
              <a:t>Commission</a:t>
            </a:r>
            <a:r>
              <a:rPr lang="nl-BE" sz="4000" b="1" dirty="0" smtClean="0">
                <a:solidFill>
                  <a:srgbClr val="0087BE"/>
                </a:solidFill>
                <a:cs typeface="Arial" charset="0"/>
              </a:rPr>
              <a:t> Justice – Commissie Justitie</a:t>
            </a:r>
            <a:endParaRPr lang="nl-BE" sz="4000" b="1" dirty="0">
              <a:solidFill>
                <a:srgbClr val="0087BE"/>
              </a:solidFill>
              <a:cs typeface="Arial" charset="0"/>
            </a:endParaRPr>
          </a:p>
        </p:txBody>
      </p:sp>
    </p:spTree>
    <p:extLst>
      <p:ext uri="{BB962C8B-B14F-4D97-AF65-F5344CB8AC3E}">
        <p14:creationId xmlns:p14="http://schemas.microsoft.com/office/powerpoint/2010/main" val="344936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Mijn functies – Mes </a:t>
            </a:r>
            <a:r>
              <a:rPr lang="nl-BE" dirty="0" err="1" smtClean="0"/>
              <a:t>fonctions</a:t>
            </a:r>
            <a:endParaRPr lang="en-US" dirty="0"/>
          </a:p>
        </p:txBody>
      </p:sp>
      <p:sp>
        <p:nvSpPr>
          <p:cNvPr id="9" name="Content Placeholder 8"/>
          <p:cNvSpPr>
            <a:spLocks noGrp="1"/>
          </p:cNvSpPr>
          <p:nvPr>
            <p:ph sz="half" idx="2"/>
          </p:nvPr>
        </p:nvSpPr>
        <p:spPr/>
        <p:txBody>
          <a:bodyPr>
            <a:normAutofit fontScale="77500" lnSpcReduction="20000"/>
          </a:bodyPr>
          <a:lstStyle/>
          <a:p>
            <a:r>
              <a:rPr lang="nl-BE" dirty="0"/>
              <a:t>Administrateur-generaal van de Kruispuntbank van de Sociale Zekerheid (KSZ)</a:t>
            </a:r>
          </a:p>
          <a:p>
            <a:r>
              <a:rPr lang="nl-BE" dirty="0"/>
              <a:t>En aldus verantwoordelijk voor het dagelijks beheer van het eHealth-platform</a:t>
            </a:r>
          </a:p>
          <a:p>
            <a:pPr lvl="1"/>
            <a:r>
              <a:rPr lang="nl-BE" dirty="0"/>
              <a:t>zie artikel 15, § 6, van de wet van 21 augustus 2008 tot oprichting en organisatie van het eHealth-platform: </a:t>
            </a:r>
            <a:r>
              <a:rPr lang="nl-BE" i="1" dirty="0"/>
              <a:t>De administrateur-generaal van de Kruispuntbank van de Sociale Zekerheid wordt belast met het dagelijks beheer van het eHealth-platform</a:t>
            </a:r>
          </a:p>
          <a:p>
            <a:r>
              <a:rPr lang="nl-BE" dirty="0"/>
              <a:t>De KSZ en het eHealth-platform zijn leden van de vzw Smals</a:t>
            </a:r>
          </a:p>
          <a:p>
            <a:pPr lvl="1"/>
            <a:r>
              <a:rPr lang="nl-BE" dirty="0"/>
              <a:t>zie art. 17bis van de wet van 15 januari 1990 houdende oprichting en organisatie van een Kruispuntbank van de Sociale </a:t>
            </a:r>
            <a:r>
              <a:rPr lang="nl-BE" dirty="0" smtClean="0"/>
              <a:t>Zekerheid</a:t>
            </a:r>
            <a:endParaRPr lang="nl-BE" dirty="0"/>
          </a:p>
          <a:p>
            <a:pPr lvl="1" indent="0">
              <a:buNone/>
            </a:pPr>
            <a:r>
              <a:rPr lang="nl-BE" i="1" dirty="0"/>
              <a:t>§ 1.  de volgende instanties (allemaal overheidsdiensten (of verenigingen van overheidsdiensten) kunnen zich verenigen in één of meerdere verenigingen voor het verrichten van hun werkzaamheden inzake informatiebeheer en informatieveiligheid</a:t>
            </a:r>
          </a:p>
          <a:p>
            <a:pPr lvl="1" indent="0">
              <a:buNone/>
            </a:pPr>
            <a:r>
              <a:rPr lang="nl-BE" i="1" dirty="0"/>
              <a:t>3° de Kruispuntbank van de Sociale Zekerheid;</a:t>
            </a:r>
          </a:p>
          <a:p>
            <a:pPr lvl="1" indent="0">
              <a:buNone/>
            </a:pPr>
            <a:r>
              <a:rPr lang="nl-BE" i="1" dirty="0"/>
              <a:t>3°bis het eHealth-platform;</a:t>
            </a:r>
          </a:p>
          <a:p>
            <a:pPr lvl="1" indent="0">
              <a:buNone/>
            </a:pPr>
            <a:r>
              <a:rPr lang="nl-BE" i="1" dirty="0"/>
              <a:t>§ 3. </a:t>
            </a:r>
            <a:r>
              <a:rPr lang="nl-BE" i="1" dirty="0" smtClean="0"/>
              <a:t>de </a:t>
            </a:r>
            <a:r>
              <a:rPr lang="nl-BE" i="1" dirty="0"/>
              <a:t>leden van een met toepassing van § 1 tot stand gebrachte vereniging kunnen aan de vereniging werken inzake informatiebeheer en informatieveiligheid toevertrouwen. Het gespecialiseerd personeel van de vereniging kan aan de leden ter beschikking worden gesteld en door deze laatsten in hun schoot worden tewerkgesteld.</a:t>
            </a:r>
          </a:p>
          <a:p>
            <a:pPr lvl="1" indent="0">
              <a:buNone/>
            </a:pPr>
            <a:r>
              <a:rPr lang="nl-BE" i="1" dirty="0"/>
              <a:t>§ 4. </a:t>
            </a:r>
            <a:r>
              <a:rPr lang="nl-BE" i="1" dirty="0" smtClean="0"/>
              <a:t>de </a:t>
            </a:r>
            <a:r>
              <a:rPr lang="nl-BE" i="1" dirty="0"/>
              <a:t>leden van een met toepassing van § 1 tot stand gebrachte vereniging zijn gehouden tot het betalen van de kosten van de vereniging in de mate dat zij een beroep doen op haar diensten</a:t>
            </a:r>
            <a:r>
              <a:rPr lang="nl-BE" i="1" dirty="0" smtClean="0"/>
              <a:t>.</a:t>
            </a:r>
            <a:endParaRPr lang="nl-BE" i="1" dirty="0"/>
          </a:p>
        </p:txBody>
      </p:sp>
      <p:sp>
        <p:nvSpPr>
          <p:cNvPr id="4" name="Content Placeholder 3"/>
          <p:cNvSpPr>
            <a:spLocks noGrp="1"/>
          </p:cNvSpPr>
          <p:nvPr>
            <p:ph sz="quarter" idx="4"/>
          </p:nvPr>
        </p:nvSpPr>
        <p:spPr/>
        <p:txBody>
          <a:bodyPr>
            <a:normAutofit fontScale="77500" lnSpcReduction="20000"/>
          </a:bodyPr>
          <a:lstStyle/>
          <a:p>
            <a:r>
              <a:rPr lang="nl-BE" dirty="0"/>
              <a:t>A</a:t>
            </a:r>
            <a:r>
              <a:rPr lang="nl-BE" dirty="0" smtClean="0"/>
              <a:t>dministrateur </a:t>
            </a:r>
            <a:r>
              <a:rPr lang="nl-BE" dirty="0" err="1" smtClean="0"/>
              <a:t>général</a:t>
            </a:r>
            <a:r>
              <a:rPr lang="nl-BE" dirty="0" smtClean="0"/>
              <a:t> de la </a:t>
            </a:r>
            <a:r>
              <a:rPr lang="nl-BE" dirty="0" err="1" smtClean="0"/>
              <a:t>Banque</a:t>
            </a:r>
            <a:r>
              <a:rPr lang="nl-BE" dirty="0" smtClean="0"/>
              <a:t> Carrefour de la </a:t>
            </a:r>
            <a:r>
              <a:rPr lang="nl-BE" dirty="0" err="1" smtClean="0"/>
              <a:t>Sécurité</a:t>
            </a:r>
            <a:r>
              <a:rPr lang="nl-BE" dirty="0" smtClean="0"/>
              <a:t> Sociale (BCSS)</a:t>
            </a:r>
          </a:p>
          <a:p>
            <a:r>
              <a:rPr lang="fr-BE" dirty="0"/>
              <a:t>D</a:t>
            </a:r>
            <a:r>
              <a:rPr lang="fr-BE" dirty="0" smtClean="0"/>
              <a:t>onc responsable de la gestion quotidienne de la plate-forme eHealth</a:t>
            </a:r>
          </a:p>
          <a:p>
            <a:pPr lvl="1"/>
            <a:r>
              <a:rPr lang="nl-BE" dirty="0" err="1" smtClean="0"/>
              <a:t>voir</a:t>
            </a:r>
            <a:r>
              <a:rPr lang="nl-BE" dirty="0" smtClean="0"/>
              <a:t> art. 15 § 6 de la </a:t>
            </a:r>
            <a:r>
              <a:rPr lang="nl-BE" dirty="0" err="1" smtClean="0"/>
              <a:t>loi</a:t>
            </a:r>
            <a:r>
              <a:rPr lang="nl-BE" dirty="0" smtClean="0"/>
              <a:t> </a:t>
            </a:r>
            <a:r>
              <a:rPr lang="fr-BE" dirty="0" smtClean="0"/>
              <a:t>du 21 août 2008 relative à l'institution et à l'organisation de la plate-forme eHealth:</a:t>
            </a:r>
            <a:r>
              <a:rPr lang="nl-NL" dirty="0" smtClean="0"/>
              <a:t> </a:t>
            </a:r>
            <a:r>
              <a:rPr lang="fr-BE" i="1" dirty="0" smtClean="0"/>
              <a:t>L'administrateur général de la Banque-carrefour de la Sécurité Sociale est chargé de la gestion journalière de la plate-forme eHealth</a:t>
            </a:r>
            <a:endParaRPr lang="nl-NL" i="1" dirty="0" smtClean="0"/>
          </a:p>
          <a:p>
            <a:r>
              <a:rPr lang="nl-NL" dirty="0"/>
              <a:t>L</a:t>
            </a:r>
            <a:r>
              <a:rPr lang="nl-NL" dirty="0" smtClean="0"/>
              <a:t>a BCSS et la </a:t>
            </a:r>
            <a:r>
              <a:rPr lang="nl-NL" dirty="0" err="1" smtClean="0"/>
              <a:t>plate-forme</a:t>
            </a:r>
            <a:r>
              <a:rPr lang="nl-NL" dirty="0" smtClean="0"/>
              <a:t> eHealth </a:t>
            </a:r>
            <a:r>
              <a:rPr lang="nl-NL" dirty="0" err="1" smtClean="0"/>
              <a:t>sont</a:t>
            </a:r>
            <a:r>
              <a:rPr lang="nl-NL" dirty="0" smtClean="0"/>
              <a:t> </a:t>
            </a:r>
            <a:r>
              <a:rPr lang="nl-NL" dirty="0" err="1" smtClean="0"/>
              <a:t>membres</a:t>
            </a:r>
            <a:r>
              <a:rPr lang="nl-NL" dirty="0" smtClean="0"/>
              <a:t> de </a:t>
            </a:r>
            <a:r>
              <a:rPr lang="nl-NL" dirty="0" err="1" smtClean="0"/>
              <a:t>l’asbl</a:t>
            </a:r>
            <a:r>
              <a:rPr lang="nl-NL" dirty="0" smtClean="0"/>
              <a:t> Smals</a:t>
            </a:r>
          </a:p>
          <a:p>
            <a:pPr lvl="1"/>
            <a:r>
              <a:rPr lang="nl-NL" dirty="0" err="1" smtClean="0"/>
              <a:t>voir</a:t>
            </a:r>
            <a:r>
              <a:rPr lang="nl-NL" dirty="0" smtClean="0"/>
              <a:t> art. 17bis de la </a:t>
            </a:r>
            <a:r>
              <a:rPr lang="nl-NL" dirty="0" err="1" smtClean="0"/>
              <a:t>loi</a:t>
            </a:r>
            <a:r>
              <a:rPr lang="nl-NL" dirty="0" smtClean="0"/>
              <a:t> du 15 </a:t>
            </a:r>
            <a:r>
              <a:rPr lang="nl-NL" dirty="0" err="1" smtClean="0"/>
              <a:t>janvier</a:t>
            </a:r>
            <a:r>
              <a:rPr lang="nl-NL" dirty="0" smtClean="0"/>
              <a:t> 1990 </a:t>
            </a:r>
            <a:r>
              <a:rPr lang="nl-NL" dirty="0" err="1" smtClean="0"/>
              <a:t>relative</a:t>
            </a:r>
            <a:r>
              <a:rPr lang="nl-NL" dirty="0" smtClean="0"/>
              <a:t> à </a:t>
            </a:r>
            <a:r>
              <a:rPr lang="nl-NL" dirty="0" err="1" smtClean="0"/>
              <a:t>l’institution</a:t>
            </a:r>
            <a:r>
              <a:rPr lang="nl-NL" dirty="0" smtClean="0"/>
              <a:t> et à </a:t>
            </a:r>
            <a:r>
              <a:rPr lang="nl-NL" dirty="0" err="1" smtClean="0"/>
              <a:t>l’organisation</a:t>
            </a:r>
            <a:r>
              <a:rPr lang="nl-NL" dirty="0" smtClean="0"/>
              <a:t> </a:t>
            </a:r>
            <a:r>
              <a:rPr lang="nl-NL" dirty="0" err="1" smtClean="0"/>
              <a:t>d’une</a:t>
            </a:r>
            <a:r>
              <a:rPr lang="nl-NL" dirty="0" smtClean="0"/>
              <a:t> </a:t>
            </a:r>
            <a:r>
              <a:rPr lang="nl-NL" dirty="0" err="1" smtClean="0"/>
              <a:t>Banque-carrefour</a:t>
            </a:r>
            <a:r>
              <a:rPr lang="nl-NL" dirty="0" smtClean="0"/>
              <a:t> de la </a:t>
            </a:r>
            <a:r>
              <a:rPr lang="nl-NL" dirty="0" err="1" smtClean="0"/>
              <a:t>Sécurité</a:t>
            </a:r>
            <a:r>
              <a:rPr lang="nl-NL" dirty="0" smtClean="0"/>
              <a:t> Sociale</a:t>
            </a:r>
          </a:p>
          <a:p>
            <a:pPr lvl="1" indent="0">
              <a:buNone/>
            </a:pPr>
            <a:r>
              <a:rPr lang="nl-NL" i="1" dirty="0" smtClean="0"/>
              <a:t>§ 1. </a:t>
            </a:r>
            <a:r>
              <a:rPr lang="fr-BE" i="1" dirty="0" smtClean="0"/>
              <a:t> les instances suivantes (tous des services publics (ou associations de services publics) ou des institutions de la sécurité sociale, ndlr) peuvent s'associer en une ou plusieurs associations pour ce qui concerne leurs travaux en matière de gestion de l'information et de sécurité de l'information</a:t>
            </a:r>
            <a:endParaRPr lang="nl-NL" i="1" dirty="0"/>
          </a:p>
          <a:p>
            <a:pPr lvl="1" indent="0">
              <a:buNone/>
            </a:pPr>
            <a:r>
              <a:rPr lang="nl-NL" i="1" dirty="0" smtClean="0"/>
              <a:t>3° la </a:t>
            </a:r>
            <a:r>
              <a:rPr lang="nl-NL" i="1" dirty="0" err="1" smtClean="0"/>
              <a:t>Banque-carrefour</a:t>
            </a:r>
            <a:r>
              <a:rPr lang="nl-NL" i="1" dirty="0" smtClean="0"/>
              <a:t> de la </a:t>
            </a:r>
            <a:r>
              <a:rPr lang="nl-NL" i="1" dirty="0" err="1" smtClean="0"/>
              <a:t>sécurité</a:t>
            </a:r>
            <a:r>
              <a:rPr lang="nl-NL" i="1" dirty="0" smtClean="0"/>
              <a:t> sociale;</a:t>
            </a:r>
          </a:p>
          <a:p>
            <a:pPr lvl="1" indent="0">
              <a:buNone/>
            </a:pPr>
            <a:r>
              <a:rPr lang="nl-NL" i="1" dirty="0" smtClean="0"/>
              <a:t>3°bis la </a:t>
            </a:r>
            <a:r>
              <a:rPr lang="nl-NL" i="1" dirty="0" err="1" smtClean="0"/>
              <a:t>plate-forme</a:t>
            </a:r>
            <a:r>
              <a:rPr lang="nl-NL" i="1" dirty="0" smtClean="0"/>
              <a:t> eHealth;</a:t>
            </a:r>
          </a:p>
          <a:p>
            <a:pPr lvl="1" indent="0">
              <a:buNone/>
            </a:pPr>
            <a:r>
              <a:rPr lang="fr-BE" i="1" dirty="0" smtClean="0"/>
              <a:t>§ 3. les membres d'une association fondée en application du § 1er, peuvent confier à l'association des travaux concernant la gestion de l'information et la sécurité de l'information. Le personnel spécialisé de cette association peut être mis à la disposition des membres et être occupé par ces derniers en leur sein.</a:t>
            </a:r>
          </a:p>
          <a:p>
            <a:pPr lvl="1" indent="0">
              <a:buNone/>
            </a:pPr>
            <a:r>
              <a:rPr lang="fr-BE" i="1" dirty="0" smtClean="0"/>
              <a:t>§ 4. les membres d'une association fondée en application du § 1er sont tenus de payer les frais de l'association dans la mesure où ils font appel à ses services.</a:t>
            </a:r>
            <a:endParaRPr lang="nl-NL" i="1" dirty="0" smtClean="0"/>
          </a:p>
          <a:p>
            <a:endParaRPr lang="fr-BE" dirty="0"/>
          </a:p>
        </p:txBody>
      </p:sp>
      <p:sp>
        <p:nvSpPr>
          <p:cNvPr id="3" name="Slide Number Placeholder 2"/>
          <p:cNvSpPr>
            <a:spLocks noGrp="1"/>
          </p:cNvSpPr>
          <p:nvPr>
            <p:ph type="sldNum" sz="quarter" idx="11"/>
          </p:nvPr>
        </p:nvSpPr>
        <p:spPr/>
        <p:txBody>
          <a:bodyPr/>
          <a:lstStyle/>
          <a:p>
            <a:fld id="{30A9230E-FFBB-4CCB-ABD7-198084EDE768}" type="slidenum">
              <a:rPr lang="fr-BE" smtClean="0"/>
              <a:pPr/>
              <a:t>10</a:t>
            </a:fld>
            <a:endParaRPr lang="fr-BE" dirty="0"/>
          </a:p>
        </p:txBody>
      </p:sp>
    </p:spTree>
    <p:extLst>
      <p:ext uri="{BB962C8B-B14F-4D97-AF65-F5344CB8AC3E}">
        <p14:creationId xmlns:p14="http://schemas.microsoft.com/office/powerpoint/2010/main" val="413380850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GEB – AIPD – DPIA</a:t>
            </a:r>
            <a:endParaRPr lang="fr-BE" dirty="0"/>
          </a:p>
        </p:txBody>
      </p:sp>
      <p:sp>
        <p:nvSpPr>
          <p:cNvPr id="3" name="Content Placeholder 2"/>
          <p:cNvSpPr>
            <a:spLocks noGrp="1"/>
          </p:cNvSpPr>
          <p:nvPr>
            <p:ph sz="half" idx="2"/>
          </p:nvPr>
        </p:nvSpPr>
        <p:spPr/>
        <p:txBody>
          <a:bodyPr>
            <a:normAutofit fontScale="92500" lnSpcReduction="20000"/>
          </a:bodyPr>
          <a:lstStyle/>
          <a:p>
            <a:r>
              <a:rPr lang="nl-BE" dirty="0" smtClean="0"/>
              <a:t>Een gestandaardiseerde methode wordt gebruikt voor de uitvoering van een </a:t>
            </a:r>
            <a:r>
              <a:rPr lang="nl-BE" dirty="0" err="1" smtClean="0"/>
              <a:t>Gegevens-beschermingseffectbeoordeling</a:t>
            </a:r>
            <a:r>
              <a:rPr lang="nl-BE" dirty="0" smtClean="0"/>
              <a:t> (GEB) telkens wanneer die overeenkomstig de Algemene Verordening Gegevensbescherming nodig is</a:t>
            </a:r>
          </a:p>
          <a:p>
            <a:pPr lvl="1"/>
            <a:r>
              <a:rPr lang="nl-BE" dirty="0" smtClean="0"/>
              <a:t>indien een GEB nodig is, wordt een risicoanalyse opgemaakt van de verwerking</a:t>
            </a:r>
          </a:p>
          <a:p>
            <a:pPr lvl="2"/>
            <a:r>
              <a:rPr lang="nl-BE" dirty="0" smtClean="0"/>
              <a:t>open checklist van mogelijke risico’s</a:t>
            </a:r>
          </a:p>
          <a:p>
            <a:pPr lvl="2"/>
            <a:r>
              <a:rPr lang="nl-BE" dirty="0" smtClean="0"/>
              <a:t>inschatting kans dat risico zich voordoet en impact als het zich voordoet</a:t>
            </a:r>
          </a:p>
          <a:p>
            <a:pPr lvl="2"/>
            <a:r>
              <a:rPr lang="nl-BE" dirty="0" smtClean="0"/>
              <a:t>in overleg met de betrokkenen</a:t>
            </a:r>
          </a:p>
          <a:p>
            <a:pPr lvl="1"/>
            <a:r>
              <a:rPr lang="nl-BE" dirty="0" smtClean="0"/>
              <a:t>er wordt bepaald welke maatregelen kunnen worden genomen om de risico’s te vermijden of, indien ze zich voordoen, de gevolgen ervan te beperken</a:t>
            </a:r>
          </a:p>
          <a:p>
            <a:pPr lvl="1"/>
            <a:r>
              <a:rPr lang="nl-BE" dirty="0" smtClean="0"/>
              <a:t>de restrisico’s worden geëvalueerd</a:t>
            </a:r>
          </a:p>
          <a:p>
            <a:pPr lvl="1"/>
            <a:r>
              <a:rPr lang="nl-BE" dirty="0" smtClean="0"/>
              <a:t>indien de restrisico’s aanvaardbaar zijn, is de GEB klaar; indien er hoge restrisico’s zijn, is een voorafgaand advies nodig van de GBA</a:t>
            </a:r>
          </a:p>
          <a:p>
            <a:pPr lvl="1"/>
            <a:r>
              <a:rPr lang="nl-BE" dirty="0" smtClean="0"/>
              <a:t>de GEB wordt minstens om de 3 jaar geactualiseerd, om rekening te houden met de technologische evolutie en mogelijke nieuwe risico’s </a:t>
            </a:r>
            <a:endParaRPr lang="fr-BE" dirty="0"/>
          </a:p>
        </p:txBody>
      </p:sp>
      <p:sp>
        <p:nvSpPr>
          <p:cNvPr id="4" name="Content Placeholder 3"/>
          <p:cNvSpPr>
            <a:spLocks noGrp="1"/>
          </p:cNvSpPr>
          <p:nvPr>
            <p:ph sz="quarter" idx="4"/>
          </p:nvPr>
        </p:nvSpPr>
        <p:spPr/>
        <p:txBody>
          <a:bodyPr>
            <a:normAutofit fontScale="92500" lnSpcReduction="20000"/>
          </a:bodyPr>
          <a:lstStyle/>
          <a:p>
            <a:r>
              <a:rPr lang="fr-BE" dirty="0"/>
              <a:t>Une méthode standardisée est utilisée pour l’exécution de l’analyse d'impact relative à la protection des données (AIPD) chaque fois que celle-ci est requise conformément au Règlement général sur la protection des données</a:t>
            </a:r>
          </a:p>
          <a:p>
            <a:pPr lvl="1"/>
            <a:r>
              <a:rPr lang="fr-BE" dirty="0" smtClean="0"/>
              <a:t>lorsqu'une </a:t>
            </a:r>
            <a:r>
              <a:rPr lang="fr-BE" dirty="0"/>
              <a:t>AIPD est nécessaire, une analyse des risques du traitement est établie</a:t>
            </a:r>
          </a:p>
          <a:p>
            <a:pPr lvl="2"/>
            <a:r>
              <a:rPr lang="fr-BE" dirty="0"/>
              <a:t>check-list ouverte des risques possibles</a:t>
            </a:r>
          </a:p>
          <a:p>
            <a:pPr lvl="2"/>
            <a:r>
              <a:rPr lang="fr-BE" dirty="0"/>
              <a:t>évaluation de la probabilité de survenance du risque et de l’impact lorsqu’il se produit</a:t>
            </a:r>
          </a:p>
          <a:p>
            <a:pPr lvl="2"/>
            <a:r>
              <a:rPr lang="fr-BE" dirty="0"/>
              <a:t>en concertation avec les intéressés</a:t>
            </a:r>
          </a:p>
          <a:p>
            <a:pPr lvl="1"/>
            <a:r>
              <a:rPr lang="fr-BE" dirty="0"/>
              <a:t>les mesures visant à éviter le risque ou, lorsqu’il se produit, à en limiter les conséquences sont déterminées</a:t>
            </a:r>
          </a:p>
          <a:p>
            <a:pPr lvl="1"/>
            <a:r>
              <a:rPr lang="fr-BE" dirty="0"/>
              <a:t>les risques résiduels sont évalués</a:t>
            </a:r>
          </a:p>
          <a:p>
            <a:pPr lvl="1"/>
            <a:r>
              <a:rPr lang="fr-BE" dirty="0"/>
              <a:t>si les risques résiduels sont acceptables, l’AIPD est terminée; si les risques résiduels sont élevés, un avis préalable de l’APD est nécessaire</a:t>
            </a:r>
          </a:p>
          <a:p>
            <a:pPr lvl="1"/>
            <a:r>
              <a:rPr lang="fr-BE" dirty="0"/>
              <a:t>l’AIPD est actualisée au moins tous les 3 ans, afin de tenir compte de l’évolution technologique et des éventuels nouveaux risques </a:t>
            </a:r>
          </a:p>
        </p:txBody>
      </p:sp>
      <p:sp>
        <p:nvSpPr>
          <p:cNvPr id="6" name="Slide Number Placeholder 5"/>
          <p:cNvSpPr>
            <a:spLocks noGrp="1"/>
          </p:cNvSpPr>
          <p:nvPr>
            <p:ph type="sldNum" sz="quarter" idx="11"/>
          </p:nvPr>
        </p:nvSpPr>
        <p:spPr/>
        <p:txBody>
          <a:bodyPr/>
          <a:lstStyle/>
          <a:p>
            <a:fld id="{30A9230E-FFBB-4CCB-ABD7-198084EDE768}" type="slidenum">
              <a:rPr lang="fr-BE" smtClean="0"/>
              <a:pPr/>
              <a:t>100</a:t>
            </a:fld>
            <a:endParaRPr lang="fr-BE" dirty="0"/>
          </a:p>
        </p:txBody>
      </p:sp>
    </p:spTree>
    <p:extLst>
      <p:ext uri="{BB962C8B-B14F-4D97-AF65-F5344CB8AC3E}">
        <p14:creationId xmlns:p14="http://schemas.microsoft.com/office/powerpoint/2010/main" val="402170853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504" y="909570"/>
            <a:ext cx="9059216" cy="5948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smtClean="0"/>
              <a:t>DPIA: as from start up of project to delivery</a:t>
            </a:r>
            <a:endParaRPr lang="en-US" dirty="0"/>
          </a:p>
        </p:txBody>
      </p:sp>
      <p:sp>
        <p:nvSpPr>
          <p:cNvPr id="6" name="Oval 5"/>
          <p:cNvSpPr/>
          <p:nvPr/>
        </p:nvSpPr>
        <p:spPr>
          <a:xfrm>
            <a:off x="2855640" y="2492896"/>
            <a:ext cx="136815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896200" y="2600029"/>
            <a:ext cx="1368152"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059602" y="2600029"/>
            <a:ext cx="1368152"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101</a:t>
            </a:fld>
            <a:r>
              <a:rPr lang="fr-BE" smtClean="0"/>
              <a:t> </a:t>
            </a:r>
            <a:endParaRPr lang="fr-BE" dirty="0"/>
          </a:p>
        </p:txBody>
      </p:sp>
    </p:spTree>
    <p:extLst>
      <p:ext uri="{BB962C8B-B14F-4D97-AF65-F5344CB8AC3E}">
        <p14:creationId xmlns:p14="http://schemas.microsoft.com/office/powerpoint/2010/main" val="103783242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Template: list of risks based on GDPR</a:t>
            </a:r>
            <a:endParaRPr lang="en-US" dirty="0"/>
          </a:p>
        </p:txBody>
      </p:sp>
      <p:pic>
        <p:nvPicPr>
          <p:cNvPr id="5" name="Content Placeholder 4"/>
          <p:cNvPicPr>
            <a:picLocks noGrp="1" noChangeAspect="1"/>
          </p:cNvPicPr>
          <p:nvPr>
            <p:ph idx="4294967295"/>
          </p:nvPr>
        </p:nvPicPr>
        <p:blipFill>
          <a:blip r:embed="rId2"/>
          <a:stretch>
            <a:fillRect/>
          </a:stretch>
        </p:blipFill>
        <p:spPr>
          <a:xfrm>
            <a:off x="2068512" y="1196752"/>
            <a:ext cx="8054975" cy="5111750"/>
          </a:xfrm>
          <a:prstGeom prst="rect">
            <a:avLst/>
          </a:prstGeom>
        </p:spPr>
      </p:pic>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102</a:t>
            </a:fld>
            <a:r>
              <a:rPr lang="fr-BE" smtClean="0"/>
              <a:t> </a:t>
            </a:r>
            <a:endParaRPr lang="fr-BE" dirty="0"/>
          </a:p>
        </p:txBody>
      </p:sp>
    </p:spTree>
    <p:extLst>
      <p:ext uri="{BB962C8B-B14F-4D97-AF65-F5344CB8AC3E}">
        <p14:creationId xmlns:p14="http://schemas.microsoft.com/office/powerpoint/2010/main" val="29272071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Template: risk evaluation</a:t>
            </a:r>
            <a:endParaRPr lang="en-US" dirty="0"/>
          </a:p>
        </p:txBody>
      </p:sp>
      <p:sp>
        <p:nvSpPr>
          <p:cNvPr id="5" name="Down Arrow 4"/>
          <p:cNvSpPr/>
          <p:nvPr/>
        </p:nvSpPr>
        <p:spPr>
          <a:xfrm>
            <a:off x="8678317" y="1960326"/>
            <a:ext cx="216024" cy="287269"/>
          </a:xfrm>
          <a:prstGeom prst="downArrow">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 name="Down Arrow 5"/>
          <p:cNvSpPr/>
          <p:nvPr/>
        </p:nvSpPr>
        <p:spPr>
          <a:xfrm>
            <a:off x="6662093" y="1963629"/>
            <a:ext cx="216024" cy="287269"/>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 name="Down Arrow 6"/>
          <p:cNvSpPr/>
          <p:nvPr/>
        </p:nvSpPr>
        <p:spPr>
          <a:xfrm>
            <a:off x="6845830" y="1963629"/>
            <a:ext cx="216024" cy="287269"/>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8" name="Down Arrow 7"/>
          <p:cNvSpPr/>
          <p:nvPr/>
        </p:nvSpPr>
        <p:spPr>
          <a:xfrm>
            <a:off x="3925789" y="1975481"/>
            <a:ext cx="216024" cy="287269"/>
          </a:xfrm>
          <a:prstGeom prst="downArrow">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9" name="Down Arrow 8"/>
          <p:cNvSpPr/>
          <p:nvPr/>
        </p:nvSpPr>
        <p:spPr>
          <a:xfrm>
            <a:off x="7526189" y="1963629"/>
            <a:ext cx="216024" cy="287269"/>
          </a:xfrm>
          <a:prstGeom prst="downArrow">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4827" y="4627925"/>
            <a:ext cx="4725267" cy="1077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3581" y="2310372"/>
            <a:ext cx="82296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Down Arrow 11"/>
          <p:cNvSpPr/>
          <p:nvPr/>
        </p:nvSpPr>
        <p:spPr>
          <a:xfrm>
            <a:off x="2413621" y="1963629"/>
            <a:ext cx="216024" cy="287269"/>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3" name="Down Arrow 12"/>
          <p:cNvSpPr/>
          <p:nvPr/>
        </p:nvSpPr>
        <p:spPr>
          <a:xfrm>
            <a:off x="8174261" y="1963629"/>
            <a:ext cx="216024" cy="287269"/>
          </a:xfrm>
          <a:prstGeom prst="downArrow">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1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0381" y="4627925"/>
            <a:ext cx="4042594" cy="2067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Group 14"/>
          <p:cNvGrpSpPr/>
          <p:nvPr/>
        </p:nvGrpSpPr>
        <p:grpSpPr>
          <a:xfrm>
            <a:off x="3993058" y="1299354"/>
            <a:ext cx="5285952" cy="461665"/>
            <a:chOff x="395535" y="3394735"/>
            <a:chExt cx="10361873" cy="1896971"/>
          </a:xfrm>
        </p:grpSpPr>
        <p:sp>
          <p:nvSpPr>
            <p:cNvPr id="16" name="TextBox 15"/>
            <p:cNvSpPr txBox="1"/>
            <p:nvPr/>
          </p:nvSpPr>
          <p:spPr>
            <a:xfrm>
              <a:off x="395535" y="3394735"/>
              <a:ext cx="5112569" cy="1896971"/>
            </a:xfrm>
            <a:prstGeom prst="rect">
              <a:avLst/>
            </a:prstGeom>
            <a:solidFill>
              <a:schemeClr val="accent1">
                <a:lumMod val="40000"/>
                <a:lumOff val="60000"/>
              </a:schemeClr>
            </a:solidFill>
            <a:ln>
              <a:solidFill>
                <a:schemeClr val="accent1"/>
              </a:solidFill>
            </a:ln>
          </p:spPr>
          <p:txBody>
            <a:bodyPr wrap="square" rtlCol="0">
              <a:spAutoFit/>
            </a:bodyPr>
            <a:lstStyle>
              <a:defPPr>
                <a:defRPr lang="nl-BE"/>
              </a:defPPr>
              <a:lvl1pPr algn="ctr">
                <a:defRPr sz="2000"/>
              </a:lvl1pPr>
            </a:lstStyle>
            <a:p>
              <a:r>
                <a:rPr lang="en-GB" sz="1200" dirty="0"/>
                <a:t>Initial risks and risk mitigation</a:t>
              </a:r>
            </a:p>
            <a:p>
              <a:r>
                <a:rPr lang="en-GB" sz="1200" dirty="0"/>
                <a:t>(security controls)</a:t>
              </a:r>
              <a:endParaRPr lang="en-GB" dirty="0"/>
            </a:p>
          </p:txBody>
        </p:sp>
        <p:sp>
          <p:nvSpPr>
            <p:cNvPr id="17" name="TextBox 16"/>
            <p:cNvSpPr txBox="1"/>
            <p:nvPr/>
          </p:nvSpPr>
          <p:spPr>
            <a:xfrm>
              <a:off x="6411192" y="3972165"/>
              <a:ext cx="4346216" cy="1138183"/>
            </a:xfrm>
            <a:prstGeom prst="rect">
              <a:avLst/>
            </a:prstGeom>
            <a:solidFill>
              <a:schemeClr val="accent1">
                <a:lumMod val="40000"/>
                <a:lumOff val="60000"/>
              </a:schemeClr>
            </a:solidFill>
            <a:ln>
              <a:solidFill>
                <a:schemeClr val="accent1"/>
              </a:solidFill>
            </a:ln>
          </p:spPr>
          <p:txBody>
            <a:bodyPr wrap="square" rtlCol="0">
              <a:spAutoFit/>
            </a:bodyPr>
            <a:lstStyle>
              <a:defPPr>
                <a:defRPr lang="nl-BE"/>
              </a:defPPr>
              <a:lvl1pPr algn="ctr">
                <a:defRPr sz="2000"/>
              </a:lvl1pPr>
            </a:lstStyle>
            <a:p>
              <a:r>
                <a:rPr lang="en-GB" sz="1200" dirty="0"/>
                <a:t>Remaining risks</a:t>
              </a:r>
            </a:p>
          </p:txBody>
        </p:sp>
        <p:sp>
          <p:nvSpPr>
            <p:cNvPr id="18" name="Right Arrow 17"/>
            <p:cNvSpPr/>
            <p:nvPr/>
          </p:nvSpPr>
          <p:spPr>
            <a:xfrm>
              <a:off x="5724129" y="4343223"/>
              <a:ext cx="504055" cy="5031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103</a:t>
            </a:fld>
            <a:r>
              <a:rPr lang="fr-BE" smtClean="0"/>
              <a:t> </a:t>
            </a:r>
            <a:endParaRPr lang="fr-BE" dirty="0"/>
          </a:p>
        </p:txBody>
      </p:sp>
    </p:spTree>
    <p:extLst>
      <p:ext uri="{BB962C8B-B14F-4D97-AF65-F5344CB8AC3E}">
        <p14:creationId xmlns:p14="http://schemas.microsoft.com/office/powerpoint/2010/main" val="313645866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Template: intermediate result</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885" y="764704"/>
            <a:ext cx="8921750" cy="155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3247733" y="2427718"/>
            <a:ext cx="5696534" cy="4211688"/>
          </a:xfrm>
          <a:prstGeom prst="rect">
            <a:avLst/>
          </a:prstGeom>
        </p:spPr>
      </p:pic>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104</a:t>
            </a:fld>
            <a:r>
              <a:rPr lang="fr-BE" smtClean="0"/>
              <a:t> </a:t>
            </a:r>
            <a:endParaRPr lang="fr-BE" dirty="0"/>
          </a:p>
        </p:txBody>
      </p:sp>
    </p:spTree>
    <p:extLst>
      <p:ext uri="{BB962C8B-B14F-4D97-AF65-F5344CB8AC3E}">
        <p14:creationId xmlns:p14="http://schemas.microsoft.com/office/powerpoint/2010/main" val="335414341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Template: end result</a:t>
            </a:r>
            <a:endParaRPr lang="en-US" dirty="0"/>
          </a:p>
        </p:txBody>
      </p:sp>
      <p:graphicFrame>
        <p:nvGraphicFramePr>
          <p:cNvPr id="5" name="Content Placeholder 4"/>
          <p:cNvGraphicFramePr>
            <a:graphicFrameLocks/>
          </p:cNvGraphicFramePr>
          <p:nvPr>
            <p:extLst/>
          </p:nvPr>
        </p:nvGraphicFramePr>
        <p:xfrm>
          <a:off x="1981200" y="1379538"/>
          <a:ext cx="8229600" cy="5256212"/>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105</a:t>
            </a:fld>
            <a:r>
              <a:rPr lang="fr-BE" smtClean="0"/>
              <a:t> </a:t>
            </a:r>
            <a:endParaRPr lang="fr-BE" dirty="0"/>
          </a:p>
        </p:txBody>
      </p:sp>
    </p:spTree>
    <p:extLst>
      <p:ext uri="{BB962C8B-B14F-4D97-AF65-F5344CB8AC3E}">
        <p14:creationId xmlns:p14="http://schemas.microsoft.com/office/powerpoint/2010/main" val="394979389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t>
            </a:r>
            <a:r>
              <a:rPr lang="nl-BE" dirty="0" err="1" smtClean="0"/>
              <a:t>Inter</a:t>
            </a:r>
            <a:r>
              <a:rPr lang="nl-BE" dirty="0" smtClean="0"/>
              <a:t>)nationale erkenning – </a:t>
            </a:r>
            <a:r>
              <a:rPr lang="nl-BE" dirty="0" err="1" smtClean="0"/>
              <a:t>Reconnaissance</a:t>
            </a:r>
            <a:r>
              <a:rPr lang="nl-BE" dirty="0" smtClean="0"/>
              <a:t> (</a:t>
            </a:r>
            <a:r>
              <a:rPr lang="nl-BE" dirty="0" err="1" smtClean="0"/>
              <a:t>inter</a:t>
            </a:r>
            <a:r>
              <a:rPr lang="nl-BE" dirty="0" smtClean="0"/>
              <a:t>)nationale</a:t>
            </a:r>
            <a:endParaRPr lang="en-US" dirty="0"/>
          </a:p>
        </p:txBody>
      </p:sp>
      <p:sp>
        <p:nvSpPr>
          <p:cNvPr id="3" name="Content Placeholder 2"/>
          <p:cNvSpPr>
            <a:spLocks noGrp="1"/>
          </p:cNvSpPr>
          <p:nvPr>
            <p:ph idx="1"/>
          </p:nvPr>
        </p:nvSpPr>
        <p:spPr/>
        <p:txBody>
          <a:bodyPr>
            <a:normAutofit/>
          </a:bodyPr>
          <a:lstStyle/>
          <a:p>
            <a:pPr fontAlgn="base"/>
            <a:endParaRPr lang="en-US" dirty="0" smtClean="0"/>
          </a:p>
          <a:p>
            <a:pPr fontAlgn="base"/>
            <a:r>
              <a:rPr lang="en-US" dirty="0" smtClean="0"/>
              <a:t>“</a:t>
            </a:r>
            <a:r>
              <a:rPr lang="en-US" dirty="0" err="1" smtClean="0"/>
              <a:t>Recognised</a:t>
            </a:r>
            <a:r>
              <a:rPr lang="en-US" dirty="0" smtClean="0"/>
              <a:t> for Excellence”-award by the </a:t>
            </a:r>
            <a:r>
              <a:rPr lang="en-US" dirty="0" smtClean="0">
                <a:hlinkClick r:id="rId2"/>
              </a:rPr>
              <a:t>European Foundation for Quality Management</a:t>
            </a:r>
            <a:r>
              <a:rPr lang="en-US" dirty="0" smtClean="0"/>
              <a:t> (2009 and </a:t>
            </a:r>
            <a:r>
              <a:rPr lang="en-US" dirty="0" smtClean="0">
                <a:hlinkClick r:id="rId3"/>
              </a:rPr>
              <a:t>2011</a:t>
            </a:r>
            <a:r>
              <a:rPr lang="en-US" dirty="0" smtClean="0"/>
              <a:t>)</a:t>
            </a:r>
          </a:p>
          <a:p>
            <a:pPr fontAlgn="base"/>
            <a:endParaRPr lang="en-US" dirty="0" smtClean="0">
              <a:hlinkClick r:id="rId4"/>
            </a:endParaRPr>
          </a:p>
          <a:p>
            <a:pPr fontAlgn="base"/>
            <a:r>
              <a:rPr lang="en-US" dirty="0" smtClean="0">
                <a:hlinkClick r:id="rId4"/>
              </a:rPr>
              <a:t>Top Employer label</a:t>
            </a:r>
            <a:r>
              <a:rPr lang="en-US" dirty="0" smtClean="0"/>
              <a:t> by the </a:t>
            </a:r>
            <a:r>
              <a:rPr lang="en-US" dirty="0" smtClean="0">
                <a:hlinkClick r:id="rId5"/>
              </a:rPr>
              <a:t>Top Employers Institute</a:t>
            </a:r>
            <a:r>
              <a:rPr lang="en-US" dirty="0" smtClean="0"/>
              <a:t> (continuously from 2009 until now)</a:t>
            </a:r>
          </a:p>
          <a:p>
            <a:pPr fontAlgn="base"/>
            <a:endParaRPr lang="en-US" dirty="0" smtClean="0">
              <a:hlinkClick r:id="rId6"/>
            </a:endParaRPr>
          </a:p>
          <a:p>
            <a:pPr fontAlgn="base"/>
            <a:r>
              <a:rPr lang="en-US" dirty="0" smtClean="0">
                <a:hlinkClick r:id="rId6"/>
              </a:rPr>
              <a:t>Benelux Excellence Award</a:t>
            </a:r>
            <a:r>
              <a:rPr lang="en-US" dirty="0" smtClean="0"/>
              <a:t> (2012)</a:t>
            </a:r>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106</a:t>
            </a:fld>
            <a:r>
              <a:rPr lang="fr-BE" smtClean="0"/>
              <a:t> </a:t>
            </a:r>
            <a:endParaRPr lang="fr-BE" dirty="0"/>
          </a:p>
        </p:txBody>
      </p:sp>
    </p:spTree>
    <p:extLst>
      <p:ext uri="{BB962C8B-B14F-4D97-AF65-F5344CB8AC3E}">
        <p14:creationId xmlns:p14="http://schemas.microsoft.com/office/powerpoint/2010/main" val="359590716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nl-BE" dirty="0" err="1" smtClean="0">
                <a:solidFill>
                  <a:srgbClr val="0087BE"/>
                </a:solidFill>
              </a:rPr>
              <a:t>G-Cloud</a:t>
            </a:r>
            <a:r>
              <a:rPr lang="nl-BE" dirty="0" smtClean="0">
                <a:solidFill>
                  <a:srgbClr val="0087BE"/>
                </a:solidFill>
              </a:rPr>
              <a:t/>
            </a:r>
            <a:br>
              <a:rPr lang="nl-BE" dirty="0" smtClean="0">
                <a:solidFill>
                  <a:srgbClr val="0087BE"/>
                </a:solidFill>
              </a:rPr>
            </a:br>
            <a:r>
              <a:rPr lang="nl-BE" dirty="0" smtClean="0">
                <a:solidFill>
                  <a:srgbClr val="0087BE"/>
                </a:solidFill>
              </a:rPr>
              <a:t>(2015- )</a:t>
            </a:r>
            <a:br>
              <a:rPr lang="nl-BE" dirty="0" smtClean="0">
                <a:solidFill>
                  <a:srgbClr val="0087BE"/>
                </a:solidFill>
              </a:rPr>
            </a:br>
            <a:r>
              <a:rPr lang="nl-BE" sz="2800" dirty="0" smtClean="0">
                <a:solidFill>
                  <a:srgbClr val="0087BE"/>
                </a:solidFill>
              </a:rPr>
              <a:t>(De </a:t>
            </a:r>
            <a:r>
              <a:rPr lang="nl-BE" sz="2800" dirty="0" err="1" smtClean="0">
                <a:solidFill>
                  <a:srgbClr val="0087BE"/>
                </a:solidFill>
              </a:rPr>
              <a:t>Croo</a:t>
            </a:r>
            <a:r>
              <a:rPr lang="nl-BE" sz="2800" dirty="0" smtClean="0">
                <a:solidFill>
                  <a:srgbClr val="0087BE"/>
                </a:solidFill>
              </a:rPr>
              <a:t> – De </a:t>
            </a:r>
            <a:r>
              <a:rPr lang="nl-BE" sz="2800" dirty="0">
                <a:solidFill>
                  <a:srgbClr val="0087BE"/>
                </a:solidFill>
              </a:rPr>
              <a:t>B</a:t>
            </a:r>
            <a:r>
              <a:rPr lang="nl-BE" sz="2800" dirty="0" smtClean="0">
                <a:solidFill>
                  <a:srgbClr val="0087BE"/>
                </a:solidFill>
              </a:rPr>
              <a:t>acker)</a:t>
            </a:r>
            <a:endParaRPr lang="en-US" sz="2800" dirty="0">
              <a:solidFill>
                <a:srgbClr val="0087BE"/>
              </a:solidFill>
            </a:endParaRPr>
          </a:p>
        </p:txBody>
      </p:sp>
      <p:sp>
        <p:nvSpPr>
          <p:cNvPr id="3" name="Slide Number Placeholder 2"/>
          <p:cNvSpPr>
            <a:spLocks noGrp="1"/>
          </p:cNvSpPr>
          <p:nvPr>
            <p:ph type="sldNum" sz="quarter" idx="10"/>
          </p:nvPr>
        </p:nvSpPr>
        <p:spPr/>
        <p:txBody>
          <a:bodyPr/>
          <a:lstStyle/>
          <a:p>
            <a:pPr>
              <a:defRPr/>
            </a:pPr>
            <a:fld id="{EF66DDCB-4F40-4F8C-A2FE-269D135B5A13}" type="slidenum">
              <a:rPr lang="en-GB" smtClean="0"/>
              <a:pPr>
                <a:defRPr/>
              </a:pPr>
              <a:t>107</a:t>
            </a:fld>
            <a:endParaRPr lang="en-GB" dirty="0"/>
          </a:p>
        </p:txBody>
      </p:sp>
    </p:spTree>
    <p:extLst>
      <p:ext uri="{BB962C8B-B14F-4D97-AF65-F5344CB8AC3E}">
        <p14:creationId xmlns:p14="http://schemas.microsoft.com/office/powerpoint/2010/main" val="413729764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smtClean="0"/>
              <a:t>Doelstellingen – Objectifs</a:t>
            </a:r>
            <a:endParaRPr lang="fr-BE" dirty="0"/>
          </a:p>
        </p:txBody>
      </p:sp>
      <p:sp>
        <p:nvSpPr>
          <p:cNvPr id="5" name="Content Placeholder 4"/>
          <p:cNvSpPr>
            <a:spLocks noGrp="1"/>
          </p:cNvSpPr>
          <p:nvPr>
            <p:ph sz="half" idx="2"/>
          </p:nvPr>
        </p:nvSpPr>
        <p:spPr/>
        <p:txBody>
          <a:bodyPr>
            <a:normAutofit fontScale="92500" lnSpcReduction="20000"/>
          </a:bodyPr>
          <a:lstStyle/>
          <a:p>
            <a:r>
              <a:rPr lang="nl-BE" b="1" i="1" dirty="0">
                <a:solidFill>
                  <a:srgbClr val="0087BE"/>
                </a:solidFill>
              </a:rPr>
              <a:t>G</a:t>
            </a:r>
            <a:r>
              <a:rPr lang="nl-BE" b="1" i="1" dirty="0" smtClean="0">
                <a:solidFill>
                  <a:srgbClr val="0087BE"/>
                </a:solidFill>
              </a:rPr>
              <a:t>ezamenlijk (ICT-)platform </a:t>
            </a:r>
            <a:r>
              <a:rPr lang="nl-BE" dirty="0" smtClean="0"/>
              <a:t>(zowel technisch, functioneel als organisatorisch) om</a:t>
            </a:r>
          </a:p>
          <a:p>
            <a:pPr lvl="1"/>
            <a:r>
              <a:rPr lang="nl-BE" dirty="0" smtClean="0"/>
              <a:t>serviceniveau van overheidsdiensten gelijk te schakelen/te verhogen</a:t>
            </a:r>
          </a:p>
          <a:p>
            <a:pPr lvl="1"/>
            <a:r>
              <a:rPr lang="nl-BE" dirty="0" smtClean="0"/>
              <a:t>sneller globaal beschikbaar maken van technologische evoluties</a:t>
            </a:r>
          </a:p>
          <a:p>
            <a:pPr lvl="1"/>
            <a:r>
              <a:rPr lang="nl-BE" dirty="0" smtClean="0"/>
              <a:t>aanbrengen van een schaalvoordeel door volume en deling van de kosten</a:t>
            </a:r>
          </a:p>
          <a:p>
            <a:r>
              <a:rPr lang="nl-BE" dirty="0"/>
              <a:t>O</a:t>
            </a:r>
            <a:r>
              <a:rPr lang="nl-BE" dirty="0" smtClean="0"/>
              <a:t>ndersteuning van </a:t>
            </a:r>
            <a:r>
              <a:rPr lang="nl-BE" b="1" i="1" dirty="0" smtClean="0">
                <a:solidFill>
                  <a:srgbClr val="0087BE"/>
                </a:solidFill>
              </a:rPr>
              <a:t>besparingsoperatie</a:t>
            </a:r>
            <a:r>
              <a:rPr lang="nl-BE" dirty="0" smtClean="0"/>
              <a:t> 2014-2019 (-20%) door kosten te vermijden en binnen budgettaire enveloppe te blijven</a:t>
            </a:r>
          </a:p>
          <a:p>
            <a:r>
              <a:rPr lang="nl-BE" dirty="0" smtClean="0"/>
              <a:t>Door</a:t>
            </a:r>
          </a:p>
          <a:p>
            <a:pPr lvl="1"/>
            <a:r>
              <a:rPr lang="nl-BE" dirty="0"/>
              <a:t>s</a:t>
            </a:r>
            <a:r>
              <a:rPr lang="nl-BE" dirty="0" smtClean="0"/>
              <a:t>amenwerking tussen overheidsdiensten</a:t>
            </a:r>
          </a:p>
          <a:p>
            <a:pPr lvl="1"/>
            <a:r>
              <a:rPr lang="nl-BE" dirty="0"/>
              <a:t>f</a:t>
            </a:r>
            <a:r>
              <a:rPr lang="nl-BE" dirty="0" smtClean="0"/>
              <a:t>ocus op </a:t>
            </a:r>
            <a:r>
              <a:rPr lang="nl-BE" b="1" i="1" dirty="0" smtClean="0">
                <a:solidFill>
                  <a:srgbClr val="0087BE"/>
                </a:solidFill>
              </a:rPr>
              <a:t>infrastructuur, platformen en basisdiensten</a:t>
            </a:r>
            <a:r>
              <a:rPr lang="nl-BE" dirty="0" smtClean="0"/>
              <a:t>, niet op </a:t>
            </a:r>
            <a:r>
              <a:rPr lang="nl-BE" dirty="0" err="1" smtClean="0"/>
              <a:t>instellingspecifieke</a:t>
            </a:r>
            <a:r>
              <a:rPr lang="nl-BE" dirty="0" smtClean="0"/>
              <a:t> business services</a:t>
            </a:r>
          </a:p>
          <a:p>
            <a:pPr lvl="1"/>
            <a:r>
              <a:rPr lang="nl-BE" dirty="0"/>
              <a:t>v</a:t>
            </a:r>
            <a:r>
              <a:rPr lang="nl-BE" dirty="0" smtClean="0"/>
              <a:t>erschillende assen</a:t>
            </a:r>
          </a:p>
          <a:p>
            <a:pPr lvl="2"/>
            <a:r>
              <a:rPr lang="nl-BE" dirty="0" err="1"/>
              <a:t>s</a:t>
            </a:r>
            <a:r>
              <a:rPr lang="nl-BE" dirty="0" err="1" smtClean="0"/>
              <a:t>amenaankoop</a:t>
            </a:r>
            <a:endParaRPr lang="nl-BE" dirty="0" smtClean="0"/>
          </a:p>
          <a:p>
            <a:pPr lvl="2"/>
            <a:r>
              <a:rPr lang="nl-BE" dirty="0"/>
              <a:t>k</a:t>
            </a:r>
            <a:r>
              <a:rPr lang="nl-BE" dirty="0" smtClean="0"/>
              <a:t>ennis en expertise-uitwisseling</a:t>
            </a:r>
          </a:p>
          <a:p>
            <a:pPr lvl="2"/>
            <a:r>
              <a:rPr lang="nl-BE" dirty="0"/>
              <a:t>d</a:t>
            </a:r>
            <a:r>
              <a:rPr lang="nl-BE" dirty="0" smtClean="0"/>
              <a:t>ienstenaanbod (</a:t>
            </a:r>
            <a:r>
              <a:rPr lang="nl-BE" dirty="0" smtClean="0">
                <a:hlinkClick r:id="rId2"/>
              </a:rPr>
              <a:t>https://www.gcloud.belgium.be/nl/services</a:t>
            </a:r>
            <a:r>
              <a:rPr lang="nl-BE" dirty="0" smtClean="0"/>
              <a:t>)</a:t>
            </a:r>
          </a:p>
          <a:p>
            <a:endParaRPr lang="fr-BE" dirty="0"/>
          </a:p>
        </p:txBody>
      </p:sp>
      <p:sp>
        <p:nvSpPr>
          <p:cNvPr id="9" name="Content Placeholder 8"/>
          <p:cNvSpPr>
            <a:spLocks noGrp="1"/>
          </p:cNvSpPr>
          <p:nvPr>
            <p:ph sz="quarter" idx="4"/>
          </p:nvPr>
        </p:nvSpPr>
        <p:spPr/>
        <p:txBody>
          <a:bodyPr>
            <a:normAutofit fontScale="92500" lnSpcReduction="20000"/>
          </a:bodyPr>
          <a:lstStyle/>
          <a:p>
            <a:r>
              <a:rPr lang="fr-BE" b="1" i="1" dirty="0">
                <a:solidFill>
                  <a:srgbClr val="0087BE"/>
                </a:solidFill>
              </a:rPr>
              <a:t>Plate-forme TIC commune</a:t>
            </a:r>
            <a:r>
              <a:rPr lang="fr-BE" dirty="0"/>
              <a:t> (tant technique que fonctionnelle et organisationnelle) afin de</a:t>
            </a:r>
          </a:p>
          <a:p>
            <a:pPr lvl="1"/>
            <a:r>
              <a:rPr lang="fr-BE" dirty="0"/>
              <a:t>harmoniser/augmenter le niveau de service des services publics </a:t>
            </a:r>
          </a:p>
          <a:p>
            <a:pPr lvl="1"/>
            <a:r>
              <a:rPr lang="fr-BE" dirty="0"/>
              <a:t>rendre les évolutions technologiques disponibles plus rapidement et de manière </a:t>
            </a:r>
            <a:r>
              <a:rPr lang="fr-BE" dirty="0" smtClean="0"/>
              <a:t>globale</a:t>
            </a:r>
            <a:endParaRPr lang="fr-BE" dirty="0"/>
          </a:p>
          <a:p>
            <a:pPr lvl="1"/>
            <a:r>
              <a:rPr lang="fr-BE" dirty="0"/>
              <a:t>apporter un effet d’échelle grâce au volume et au partage des coûts</a:t>
            </a:r>
          </a:p>
          <a:p>
            <a:r>
              <a:rPr lang="fr-BE" dirty="0"/>
              <a:t>Soutien d’une </a:t>
            </a:r>
            <a:r>
              <a:rPr lang="fr-BE" b="1" i="1" dirty="0">
                <a:solidFill>
                  <a:srgbClr val="0087BE"/>
                </a:solidFill>
              </a:rPr>
              <a:t>opération d’économies</a:t>
            </a:r>
            <a:r>
              <a:rPr lang="fr-BE" dirty="0"/>
              <a:t> 2014-2019 (-20%) en évitant des coûts et en respectant les limites de l’enveloppe budgétaire</a:t>
            </a:r>
          </a:p>
          <a:p>
            <a:r>
              <a:rPr lang="fr-BE" dirty="0"/>
              <a:t>Par</a:t>
            </a:r>
          </a:p>
          <a:p>
            <a:pPr lvl="1"/>
            <a:r>
              <a:rPr lang="fr-BE" dirty="0"/>
              <a:t>collaboration entre les services publics</a:t>
            </a:r>
          </a:p>
          <a:p>
            <a:pPr lvl="1"/>
            <a:r>
              <a:rPr lang="fr-BE" dirty="0"/>
              <a:t>accent sur l’</a:t>
            </a:r>
            <a:r>
              <a:rPr lang="fr-BE" b="1" i="1" dirty="0">
                <a:solidFill>
                  <a:srgbClr val="0087BE"/>
                </a:solidFill>
              </a:rPr>
              <a:t>infrastructure, les plateformes et les services de base</a:t>
            </a:r>
            <a:r>
              <a:rPr lang="fr-BE" dirty="0"/>
              <a:t>, et non sur les services métier spécifiques à l’institution</a:t>
            </a:r>
          </a:p>
          <a:p>
            <a:pPr lvl="1"/>
            <a:r>
              <a:rPr lang="fr-BE" dirty="0"/>
              <a:t>différents axes</a:t>
            </a:r>
          </a:p>
          <a:p>
            <a:pPr lvl="2"/>
            <a:r>
              <a:rPr lang="fr-BE" dirty="0"/>
              <a:t>achat regroupé</a:t>
            </a:r>
          </a:p>
          <a:p>
            <a:pPr lvl="2"/>
            <a:r>
              <a:rPr lang="fr-BE" dirty="0"/>
              <a:t>partage de connaissances et d’expertise</a:t>
            </a:r>
          </a:p>
          <a:p>
            <a:pPr lvl="2"/>
            <a:r>
              <a:rPr lang="fr-BE" dirty="0"/>
              <a:t>gamme de services (</a:t>
            </a:r>
            <a:r>
              <a:rPr lang="fr-BE" dirty="0">
                <a:hlinkClick r:id="rId3"/>
              </a:rPr>
              <a:t>https://www.gcloud.belgium.be/nl/services</a:t>
            </a:r>
            <a:r>
              <a:rPr lang="fr-BE" dirty="0"/>
              <a:t>)</a:t>
            </a:r>
          </a:p>
          <a:p>
            <a:endParaRPr lang="fr-BE" dirty="0"/>
          </a:p>
        </p:txBody>
      </p:sp>
      <p:sp>
        <p:nvSpPr>
          <p:cNvPr id="2" name="Slide Number Placeholder 1"/>
          <p:cNvSpPr>
            <a:spLocks noGrp="1"/>
          </p:cNvSpPr>
          <p:nvPr>
            <p:ph type="sldNum" sz="quarter" idx="11"/>
          </p:nvPr>
        </p:nvSpPr>
        <p:spPr/>
        <p:txBody>
          <a:bodyPr/>
          <a:lstStyle/>
          <a:p>
            <a:fld id="{30A9230E-FFBB-4CCB-ABD7-198084EDE768}" type="slidenum">
              <a:rPr lang="fr-BE" smtClean="0"/>
              <a:pPr/>
              <a:t>108</a:t>
            </a:fld>
            <a:endParaRPr lang="fr-BE" dirty="0"/>
          </a:p>
        </p:txBody>
      </p:sp>
    </p:spTree>
    <p:extLst>
      <p:ext uri="{BB962C8B-B14F-4D97-AF65-F5344CB8AC3E}">
        <p14:creationId xmlns:p14="http://schemas.microsoft.com/office/powerpoint/2010/main" val="68590982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nl-BE" dirty="0" smtClean="0"/>
              <a:t>Wettelijk kader – </a:t>
            </a:r>
            <a:r>
              <a:rPr lang="nl-BE" dirty="0" err="1" smtClean="0"/>
              <a:t>Cadre</a:t>
            </a:r>
            <a:r>
              <a:rPr lang="nl-BE" dirty="0" smtClean="0"/>
              <a:t> </a:t>
            </a:r>
            <a:r>
              <a:rPr lang="nl-BE" dirty="0" err="1" smtClean="0"/>
              <a:t>légal</a:t>
            </a:r>
            <a:endParaRPr lang="fr-BE" dirty="0"/>
          </a:p>
        </p:txBody>
      </p:sp>
      <p:sp>
        <p:nvSpPr>
          <p:cNvPr id="5" name="Content Placeholder 4"/>
          <p:cNvSpPr>
            <a:spLocks noGrp="1"/>
          </p:cNvSpPr>
          <p:nvPr>
            <p:ph sz="half" idx="2"/>
          </p:nvPr>
        </p:nvSpPr>
        <p:spPr/>
        <p:txBody>
          <a:bodyPr/>
          <a:lstStyle/>
          <a:p>
            <a:r>
              <a:rPr lang="nl-NL" dirty="0" err="1"/>
              <a:t>G-Cloud</a:t>
            </a:r>
            <a:r>
              <a:rPr lang="nl-NL" dirty="0"/>
              <a:t> is geen organisatie </a:t>
            </a:r>
            <a:r>
              <a:rPr lang="nl-NL" dirty="0" smtClean="0"/>
              <a:t>maar een </a:t>
            </a:r>
            <a:r>
              <a:rPr lang="nl-NL" b="1" i="1" dirty="0">
                <a:solidFill>
                  <a:srgbClr val="0087BE"/>
                </a:solidFill>
              </a:rPr>
              <a:t>vrijwillige samenwerking </a:t>
            </a:r>
            <a:r>
              <a:rPr lang="nl-NL" dirty="0"/>
              <a:t>tussen federale overheidsinstellingen (</a:t>
            </a:r>
            <a:r>
              <a:rPr lang="nl-NL" dirty="0" err="1" smtClean="0"/>
              <a:t>FODs</a:t>
            </a:r>
            <a:r>
              <a:rPr lang="nl-NL" dirty="0" smtClean="0"/>
              <a:t>, </a:t>
            </a:r>
            <a:r>
              <a:rPr lang="nl-NL" dirty="0"/>
              <a:t>OISZ, ION)</a:t>
            </a:r>
          </a:p>
          <a:p>
            <a:endParaRPr lang="nl-NL" dirty="0" smtClean="0"/>
          </a:p>
          <a:p>
            <a:r>
              <a:rPr lang="nl-NL" dirty="0"/>
              <a:t>T</a:t>
            </a:r>
            <a:r>
              <a:rPr lang="nl-NL" dirty="0" smtClean="0"/>
              <a:t>oelichting van </a:t>
            </a:r>
            <a:r>
              <a:rPr lang="nl-NL" dirty="0" err="1" smtClean="0"/>
              <a:t>G-Cloud</a:t>
            </a:r>
            <a:r>
              <a:rPr lang="nl-NL" dirty="0" smtClean="0"/>
              <a:t> </a:t>
            </a:r>
            <a:r>
              <a:rPr lang="nl-NL" dirty="0"/>
              <a:t>in oprichtingsnota </a:t>
            </a:r>
            <a:r>
              <a:rPr lang="nl-NL" dirty="0" smtClean="0"/>
              <a:t>door de FOD BOSA voor de Ministerraad van </a:t>
            </a:r>
            <a:r>
              <a:rPr lang="nl-NL" dirty="0"/>
              <a:t>09/12/2016 (</a:t>
            </a:r>
            <a:r>
              <a:rPr lang="nl-BE" dirty="0"/>
              <a:t>2016A01180.007</a:t>
            </a:r>
            <a:r>
              <a:rPr lang="nl-NL" dirty="0" smtClean="0"/>
              <a:t>)</a:t>
            </a:r>
          </a:p>
          <a:p>
            <a:endParaRPr lang="nl-NL" dirty="0"/>
          </a:p>
          <a:p>
            <a:r>
              <a:rPr lang="nl-NL" dirty="0"/>
              <a:t>M</a:t>
            </a:r>
            <a:r>
              <a:rPr lang="nl-NL" dirty="0" smtClean="0"/>
              <a:t>eer informatie </a:t>
            </a:r>
            <a:r>
              <a:rPr lang="nl-NL" dirty="0">
                <a:hlinkClick r:id="rId2"/>
              </a:rPr>
              <a:t>https://</a:t>
            </a:r>
            <a:r>
              <a:rPr lang="nl-NL" dirty="0" smtClean="0">
                <a:hlinkClick r:id="rId2"/>
              </a:rPr>
              <a:t>www.gcloud.belgium.be/nl/home</a:t>
            </a:r>
            <a:endParaRPr lang="nl-NL" dirty="0" smtClean="0"/>
          </a:p>
          <a:p>
            <a:endParaRPr lang="nl-NL" dirty="0"/>
          </a:p>
          <a:p>
            <a:endParaRPr lang="fr-BE" dirty="0"/>
          </a:p>
        </p:txBody>
      </p:sp>
      <p:sp>
        <p:nvSpPr>
          <p:cNvPr id="6" name="Content Placeholder 5"/>
          <p:cNvSpPr>
            <a:spLocks noGrp="1"/>
          </p:cNvSpPr>
          <p:nvPr>
            <p:ph sz="quarter" idx="4"/>
          </p:nvPr>
        </p:nvSpPr>
        <p:spPr/>
        <p:txBody>
          <a:bodyPr/>
          <a:lstStyle/>
          <a:p>
            <a:r>
              <a:rPr lang="fr-BE" dirty="0"/>
              <a:t>Le G-Cloud n’est pas une organisation mais une </a:t>
            </a:r>
            <a:r>
              <a:rPr lang="fr-BE" b="1" i="1" dirty="0">
                <a:solidFill>
                  <a:srgbClr val="0087BE"/>
                </a:solidFill>
              </a:rPr>
              <a:t>coopération volontaire</a:t>
            </a:r>
            <a:r>
              <a:rPr lang="fr-BE" dirty="0"/>
              <a:t> entre des services publics fédéraux (SPF, IPSS, OIP)</a:t>
            </a:r>
          </a:p>
          <a:p>
            <a:endParaRPr lang="nl-NL" dirty="0"/>
          </a:p>
          <a:p>
            <a:r>
              <a:rPr lang="fr-BE" dirty="0"/>
              <a:t>Présentation du G-Cloud dans la note de création par le SPF BOSA lors du Conseil des ministres du 09-12-16 (2016A01180.007)</a:t>
            </a:r>
          </a:p>
          <a:p>
            <a:endParaRPr lang="nl-NL" dirty="0"/>
          </a:p>
          <a:p>
            <a:r>
              <a:rPr lang="fr-BE" dirty="0"/>
              <a:t>Plus d’informations sur </a:t>
            </a:r>
            <a:r>
              <a:rPr lang="fr-BE" dirty="0">
                <a:hlinkClick r:id="rId3"/>
              </a:rPr>
              <a:t>https://www.gcloud.belgium.be/fr/home</a:t>
            </a:r>
          </a:p>
          <a:p>
            <a:endParaRPr lang="fr-BE" dirty="0"/>
          </a:p>
          <a:p>
            <a:endParaRPr lang="fr-BE" dirty="0"/>
          </a:p>
        </p:txBody>
      </p:sp>
      <p:sp>
        <p:nvSpPr>
          <p:cNvPr id="2" name="Slide Number Placeholder 1"/>
          <p:cNvSpPr>
            <a:spLocks noGrp="1"/>
          </p:cNvSpPr>
          <p:nvPr>
            <p:ph type="sldNum" sz="quarter" idx="11"/>
          </p:nvPr>
        </p:nvSpPr>
        <p:spPr/>
        <p:txBody>
          <a:bodyPr/>
          <a:lstStyle/>
          <a:p>
            <a:fld id="{30A9230E-FFBB-4CCB-ABD7-198084EDE768}" type="slidenum">
              <a:rPr lang="fr-BE" smtClean="0"/>
              <a:pPr/>
              <a:t>109</a:t>
            </a:fld>
            <a:endParaRPr lang="fr-BE" dirty="0"/>
          </a:p>
        </p:txBody>
      </p:sp>
    </p:spTree>
    <p:extLst>
      <p:ext uri="{BB962C8B-B14F-4D97-AF65-F5344CB8AC3E}">
        <p14:creationId xmlns:p14="http://schemas.microsoft.com/office/powerpoint/2010/main" val="2819770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Mijn functies – Mes fonctions</a:t>
            </a:r>
            <a:endParaRPr lang="en-US" dirty="0"/>
          </a:p>
        </p:txBody>
      </p:sp>
      <p:sp>
        <p:nvSpPr>
          <p:cNvPr id="3" name="Content Placeholder 2"/>
          <p:cNvSpPr>
            <a:spLocks noGrp="1"/>
          </p:cNvSpPr>
          <p:nvPr>
            <p:ph sz="half" idx="2"/>
          </p:nvPr>
        </p:nvSpPr>
        <p:spPr>
          <a:xfrm>
            <a:off x="119336" y="980729"/>
            <a:ext cx="5877181" cy="5328596"/>
          </a:xfrm>
        </p:spPr>
        <p:txBody>
          <a:bodyPr>
            <a:normAutofit/>
          </a:bodyPr>
          <a:lstStyle/>
          <a:p>
            <a:r>
              <a:rPr lang="nl-BE" dirty="0" smtClean="0"/>
              <a:t>Het bestuursorgaan van de vzw Smals is </a:t>
            </a:r>
            <a:r>
              <a:rPr lang="nl-BE" dirty="0" err="1" smtClean="0"/>
              <a:t>samen-gesteld</a:t>
            </a:r>
            <a:r>
              <a:rPr lang="nl-BE" dirty="0" smtClean="0"/>
              <a:t> uit vertegenwoordigers van haar leden</a:t>
            </a:r>
          </a:p>
          <a:p>
            <a:pPr lvl="1"/>
            <a:r>
              <a:rPr lang="nl-BE" dirty="0" smtClean="0"/>
              <a:t>de algemene vergadering van de vzw Smals heeft mij aangeduid als bestuurder, overeenkomstig de statuten</a:t>
            </a:r>
          </a:p>
          <a:p>
            <a:pPr lvl="1"/>
            <a:r>
              <a:rPr lang="nl-BE" dirty="0" smtClean="0"/>
              <a:t>het bestuursorgaan van de vzw Smals heeft mij verkozen tot gedelegeerd bestuurder, overeenkomstig de statuten</a:t>
            </a:r>
          </a:p>
          <a:p>
            <a:r>
              <a:rPr lang="nl-BE" dirty="0" smtClean="0"/>
              <a:t>De functies van administrateur-generaal van de KSZ en van het eHealth-platform, en van gedelegeerd bestuurder van de vzw Smals hebben alle betrekking op eenzelfde materie: uitbouw van </a:t>
            </a:r>
            <a:r>
              <a:rPr lang="nl-BE" dirty="0" err="1" smtClean="0"/>
              <a:t>informatie-systemen</a:t>
            </a:r>
            <a:r>
              <a:rPr lang="nl-BE" dirty="0" smtClean="0"/>
              <a:t> in de sociale en gezondheidssector</a:t>
            </a:r>
          </a:p>
          <a:p>
            <a:r>
              <a:rPr lang="nl-BE" dirty="0" smtClean="0"/>
              <a:t>Voor een volledig overzicht van mijn engagementen zie </a:t>
            </a:r>
            <a:r>
              <a:rPr lang="nl-BE" dirty="0" smtClean="0">
                <a:hlinkClick r:id="rId2"/>
              </a:rPr>
              <a:t>https://www.frankrobben.be/about-me/public-mandate-overview/</a:t>
            </a:r>
            <a:endParaRPr lang="nl-BE" dirty="0" smtClean="0"/>
          </a:p>
          <a:p>
            <a:pPr marL="0" indent="0">
              <a:buNone/>
            </a:pPr>
            <a:endParaRPr lang="nl-BE" dirty="0"/>
          </a:p>
        </p:txBody>
      </p:sp>
      <p:sp>
        <p:nvSpPr>
          <p:cNvPr id="4" name="Content Placeholder 3"/>
          <p:cNvSpPr>
            <a:spLocks noGrp="1"/>
          </p:cNvSpPr>
          <p:nvPr>
            <p:ph sz="quarter" idx="4"/>
          </p:nvPr>
        </p:nvSpPr>
        <p:spPr/>
        <p:txBody>
          <a:bodyPr>
            <a:normAutofit/>
          </a:bodyPr>
          <a:lstStyle/>
          <a:p>
            <a:r>
              <a:rPr lang="nl-BE" dirty="0" err="1" smtClean="0"/>
              <a:t>L’organe</a:t>
            </a:r>
            <a:r>
              <a:rPr lang="nl-BE" dirty="0" smtClean="0"/>
              <a:t> </a:t>
            </a:r>
            <a:r>
              <a:rPr lang="nl-BE" dirty="0" err="1" smtClean="0"/>
              <a:t>d’administration</a:t>
            </a:r>
            <a:r>
              <a:rPr lang="nl-BE" dirty="0" smtClean="0"/>
              <a:t> de </a:t>
            </a:r>
            <a:r>
              <a:rPr lang="nl-BE" dirty="0" err="1" smtClean="0"/>
              <a:t>l’asbl</a:t>
            </a:r>
            <a:r>
              <a:rPr lang="nl-BE" dirty="0" smtClean="0"/>
              <a:t> Smals </a:t>
            </a:r>
            <a:r>
              <a:rPr lang="nl-BE" dirty="0" err="1" smtClean="0"/>
              <a:t>est</a:t>
            </a:r>
            <a:r>
              <a:rPr lang="nl-BE" dirty="0" smtClean="0"/>
              <a:t> </a:t>
            </a:r>
            <a:r>
              <a:rPr lang="nl-BE" dirty="0" err="1" smtClean="0"/>
              <a:t>composé</a:t>
            </a:r>
            <a:r>
              <a:rPr lang="nl-BE" dirty="0" smtClean="0"/>
              <a:t> des </a:t>
            </a:r>
            <a:r>
              <a:rPr lang="nl-BE" dirty="0" err="1" smtClean="0"/>
              <a:t>représentants</a:t>
            </a:r>
            <a:r>
              <a:rPr lang="nl-BE" dirty="0" smtClean="0"/>
              <a:t> de </a:t>
            </a:r>
            <a:r>
              <a:rPr lang="nl-BE" dirty="0" err="1" smtClean="0"/>
              <a:t>ses</a:t>
            </a:r>
            <a:r>
              <a:rPr lang="nl-BE" dirty="0" smtClean="0"/>
              <a:t> </a:t>
            </a:r>
            <a:r>
              <a:rPr lang="nl-BE" dirty="0" err="1" smtClean="0"/>
              <a:t>membres</a:t>
            </a:r>
            <a:endParaRPr lang="nl-BE" dirty="0" smtClean="0"/>
          </a:p>
          <a:p>
            <a:pPr lvl="1"/>
            <a:r>
              <a:rPr lang="nl-BE" dirty="0" err="1" smtClean="0"/>
              <a:t>l’assemblée</a:t>
            </a:r>
            <a:r>
              <a:rPr lang="nl-BE" dirty="0" smtClean="0"/>
              <a:t> générale de </a:t>
            </a:r>
            <a:r>
              <a:rPr lang="nl-BE" dirty="0" err="1" smtClean="0"/>
              <a:t>l’asbl</a:t>
            </a:r>
            <a:r>
              <a:rPr lang="nl-BE" dirty="0" smtClean="0"/>
              <a:t> Smals </a:t>
            </a:r>
            <a:r>
              <a:rPr lang="nl-BE" dirty="0" err="1" smtClean="0"/>
              <a:t>m’a</a:t>
            </a:r>
            <a:r>
              <a:rPr lang="nl-BE" dirty="0" smtClean="0"/>
              <a:t> </a:t>
            </a:r>
            <a:r>
              <a:rPr lang="nl-BE" dirty="0" err="1" smtClean="0"/>
              <a:t>désigné</a:t>
            </a:r>
            <a:r>
              <a:rPr lang="nl-BE" dirty="0" smtClean="0"/>
              <a:t> comme administrateur, </a:t>
            </a:r>
            <a:r>
              <a:rPr lang="nl-BE" dirty="0" err="1" smtClean="0"/>
              <a:t>conformément</a:t>
            </a:r>
            <a:r>
              <a:rPr lang="nl-BE" dirty="0" smtClean="0"/>
              <a:t> </a:t>
            </a:r>
            <a:r>
              <a:rPr lang="nl-BE" dirty="0" err="1" smtClean="0"/>
              <a:t>aux</a:t>
            </a:r>
            <a:r>
              <a:rPr lang="nl-BE" dirty="0" smtClean="0"/>
              <a:t> </a:t>
            </a:r>
            <a:r>
              <a:rPr lang="nl-BE" dirty="0" err="1" smtClean="0"/>
              <a:t>statuts</a:t>
            </a:r>
            <a:endParaRPr lang="nl-BE" dirty="0" smtClean="0"/>
          </a:p>
          <a:p>
            <a:pPr lvl="1"/>
            <a:r>
              <a:rPr lang="nl-BE" dirty="0" err="1" smtClean="0"/>
              <a:t>l’organe</a:t>
            </a:r>
            <a:r>
              <a:rPr lang="nl-BE" dirty="0" smtClean="0"/>
              <a:t> </a:t>
            </a:r>
            <a:r>
              <a:rPr lang="nl-BE" dirty="0" err="1" smtClean="0"/>
              <a:t>d’administration</a:t>
            </a:r>
            <a:r>
              <a:rPr lang="nl-BE" dirty="0" smtClean="0"/>
              <a:t> de </a:t>
            </a:r>
            <a:r>
              <a:rPr lang="nl-BE" dirty="0" err="1" smtClean="0"/>
              <a:t>l’asbl</a:t>
            </a:r>
            <a:r>
              <a:rPr lang="nl-BE" dirty="0" smtClean="0"/>
              <a:t> Smals </a:t>
            </a:r>
            <a:r>
              <a:rPr lang="nl-BE" dirty="0" err="1" smtClean="0"/>
              <a:t>m’a</a:t>
            </a:r>
            <a:r>
              <a:rPr lang="nl-BE" dirty="0" smtClean="0"/>
              <a:t> </a:t>
            </a:r>
            <a:r>
              <a:rPr lang="nl-BE" dirty="0" err="1" smtClean="0"/>
              <a:t>élu</a:t>
            </a:r>
            <a:r>
              <a:rPr lang="nl-BE" dirty="0" smtClean="0"/>
              <a:t> comme administrateur délégué, </a:t>
            </a:r>
            <a:r>
              <a:rPr lang="nl-BE" dirty="0" err="1" smtClean="0"/>
              <a:t>conformément</a:t>
            </a:r>
            <a:r>
              <a:rPr lang="nl-BE" dirty="0" smtClean="0"/>
              <a:t> </a:t>
            </a:r>
            <a:r>
              <a:rPr lang="nl-BE" dirty="0" err="1" smtClean="0"/>
              <a:t>aux</a:t>
            </a:r>
            <a:r>
              <a:rPr lang="nl-BE" dirty="0" smtClean="0"/>
              <a:t> </a:t>
            </a:r>
            <a:r>
              <a:rPr lang="nl-BE" dirty="0" err="1" smtClean="0"/>
              <a:t>statuts</a:t>
            </a:r>
            <a:endParaRPr lang="nl-BE" dirty="0" smtClean="0"/>
          </a:p>
          <a:p>
            <a:r>
              <a:rPr lang="fr-BE" dirty="0" smtClean="0"/>
              <a:t>Les fonctions d'administrateur général de la BCSS et de la plate-forme eHealth, et d’administrateur délégué de </a:t>
            </a:r>
            <a:r>
              <a:rPr lang="fr-BE" dirty="0" err="1" smtClean="0"/>
              <a:t>l’asbl</a:t>
            </a:r>
            <a:r>
              <a:rPr lang="fr-BE" dirty="0" smtClean="0"/>
              <a:t> </a:t>
            </a:r>
            <a:r>
              <a:rPr lang="fr-BE" dirty="0" err="1" smtClean="0"/>
              <a:t>Smals</a:t>
            </a:r>
            <a:r>
              <a:rPr lang="fr-BE" dirty="0" smtClean="0"/>
              <a:t> ont toutes trait au </a:t>
            </a:r>
            <a:r>
              <a:rPr lang="fr-BE" dirty="0"/>
              <a:t>même sujet: le développement des systèmes d'information dans le secteur social et de la </a:t>
            </a:r>
            <a:r>
              <a:rPr lang="fr-BE" dirty="0" smtClean="0"/>
              <a:t>santé</a:t>
            </a:r>
          </a:p>
          <a:p>
            <a:r>
              <a:rPr lang="nl-BE" dirty="0" smtClean="0"/>
              <a:t>Pour </a:t>
            </a:r>
            <a:r>
              <a:rPr lang="nl-BE" dirty="0" err="1" smtClean="0"/>
              <a:t>un</a:t>
            </a:r>
            <a:r>
              <a:rPr lang="nl-BE" dirty="0" smtClean="0"/>
              <a:t> aperçu complet de mes </a:t>
            </a:r>
            <a:r>
              <a:rPr lang="nl-BE" dirty="0" err="1" smtClean="0"/>
              <a:t>engagements</a:t>
            </a:r>
            <a:r>
              <a:rPr lang="nl-BE" dirty="0" smtClean="0"/>
              <a:t>, </a:t>
            </a:r>
            <a:r>
              <a:rPr lang="nl-BE" dirty="0" err="1" smtClean="0"/>
              <a:t>voir</a:t>
            </a:r>
            <a:r>
              <a:rPr lang="nl-BE" dirty="0" smtClean="0"/>
              <a:t> </a:t>
            </a:r>
            <a:r>
              <a:rPr lang="en-US" dirty="0" smtClean="0">
                <a:hlinkClick r:id="rId2"/>
              </a:rPr>
              <a:t>https://www.frankrobben.be/about-me/public-mandate-overview/</a:t>
            </a:r>
            <a:endParaRPr lang="en-US" dirty="0" smtClean="0"/>
          </a:p>
          <a:p>
            <a:endParaRPr lang="en-US" dirty="0"/>
          </a:p>
        </p:txBody>
      </p:sp>
      <p:sp>
        <p:nvSpPr>
          <p:cNvPr id="6" name="Slide Number Placeholder 5"/>
          <p:cNvSpPr>
            <a:spLocks noGrp="1"/>
          </p:cNvSpPr>
          <p:nvPr>
            <p:ph type="sldNum" sz="quarter" idx="11"/>
          </p:nvPr>
        </p:nvSpPr>
        <p:spPr/>
        <p:txBody>
          <a:bodyPr/>
          <a:lstStyle/>
          <a:p>
            <a:fld id="{30A9230E-FFBB-4CCB-ABD7-198084EDE768}" type="slidenum">
              <a:rPr lang="fr-BE" smtClean="0"/>
              <a:pPr/>
              <a:t>11</a:t>
            </a:fld>
            <a:endParaRPr lang="fr-BE" dirty="0"/>
          </a:p>
        </p:txBody>
      </p:sp>
    </p:spTree>
    <p:extLst>
      <p:ext uri="{BB962C8B-B14F-4D97-AF65-F5344CB8AC3E}">
        <p14:creationId xmlns:p14="http://schemas.microsoft.com/office/powerpoint/2010/main" val="162819476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nl-BE" dirty="0" smtClean="0"/>
              <a:t>Organen – </a:t>
            </a:r>
            <a:r>
              <a:rPr lang="nl-BE" dirty="0" err="1" smtClean="0"/>
              <a:t>Organes</a:t>
            </a:r>
            <a:endParaRPr lang="fr-BE" dirty="0"/>
          </a:p>
        </p:txBody>
      </p:sp>
      <p:sp>
        <p:nvSpPr>
          <p:cNvPr id="5" name="Content Placeholder 4"/>
          <p:cNvSpPr>
            <a:spLocks noGrp="1"/>
          </p:cNvSpPr>
          <p:nvPr>
            <p:ph sz="half" idx="2"/>
          </p:nvPr>
        </p:nvSpPr>
        <p:spPr/>
        <p:txBody>
          <a:bodyPr>
            <a:normAutofit lnSpcReduction="10000"/>
          </a:bodyPr>
          <a:lstStyle/>
          <a:p>
            <a:r>
              <a:rPr lang="nl-NL" dirty="0" err="1"/>
              <a:t>G-Cloud</a:t>
            </a:r>
            <a:r>
              <a:rPr lang="nl-NL" dirty="0"/>
              <a:t> Strategic Board</a:t>
            </a:r>
          </a:p>
          <a:p>
            <a:pPr lvl="1"/>
            <a:r>
              <a:rPr lang="nl-BE" dirty="0" smtClean="0"/>
              <a:t>leidend </a:t>
            </a:r>
            <a:r>
              <a:rPr lang="nl-BE" dirty="0"/>
              <a:t>ambtenaren van </a:t>
            </a:r>
            <a:r>
              <a:rPr lang="nl-BE" dirty="0" err="1"/>
              <a:t>FOD’s</a:t>
            </a:r>
            <a:r>
              <a:rPr lang="nl-BE" dirty="0"/>
              <a:t>, </a:t>
            </a:r>
            <a:r>
              <a:rPr lang="nl-BE" dirty="0" smtClean="0"/>
              <a:t>OISZ en ION </a:t>
            </a:r>
            <a:r>
              <a:rPr lang="nl-BE" dirty="0"/>
              <a:t>(vertegenwoordiging drie colleges)</a:t>
            </a:r>
          </a:p>
          <a:p>
            <a:r>
              <a:rPr lang="nl-NL" dirty="0" err="1"/>
              <a:t>G-Cloud</a:t>
            </a:r>
            <a:r>
              <a:rPr lang="nl-NL" dirty="0"/>
              <a:t> Operations &amp; </a:t>
            </a:r>
            <a:r>
              <a:rPr lang="nl-NL" dirty="0" err="1"/>
              <a:t>Programme</a:t>
            </a:r>
            <a:r>
              <a:rPr lang="nl-NL" dirty="0"/>
              <a:t> Board</a:t>
            </a:r>
          </a:p>
          <a:p>
            <a:pPr lvl="1"/>
            <a:r>
              <a:rPr lang="nl-NL" dirty="0"/>
              <a:t>ICT-verantwoordelijken van </a:t>
            </a:r>
            <a:r>
              <a:rPr lang="nl-NL" dirty="0" smtClean="0"/>
              <a:t>overheidsinstellingen </a:t>
            </a:r>
            <a:r>
              <a:rPr lang="nl-NL" dirty="0"/>
              <a:t>/ service </a:t>
            </a:r>
            <a:r>
              <a:rPr lang="nl-NL" dirty="0" err="1"/>
              <a:t>owners</a:t>
            </a:r>
            <a:r>
              <a:rPr lang="nl-NL" dirty="0"/>
              <a:t> uit de </a:t>
            </a:r>
            <a:r>
              <a:rPr lang="nl-NL" dirty="0" err="1"/>
              <a:t>G-Cloud</a:t>
            </a:r>
            <a:r>
              <a:rPr lang="nl-NL" dirty="0"/>
              <a:t> portfolio</a:t>
            </a:r>
          </a:p>
          <a:p>
            <a:r>
              <a:rPr lang="nl-NL" dirty="0"/>
              <a:t>Synergie IT (SIT)</a:t>
            </a:r>
          </a:p>
          <a:p>
            <a:pPr lvl="1"/>
            <a:r>
              <a:rPr lang="nl-NL" dirty="0" smtClean="0"/>
              <a:t>community </a:t>
            </a:r>
            <a:r>
              <a:rPr lang="nl-NL" dirty="0"/>
              <a:t>van </a:t>
            </a:r>
            <a:r>
              <a:rPr lang="nl-NL" dirty="0" smtClean="0"/>
              <a:t>ICT-verantwoordelijken van alle overheidsinstellingen (</a:t>
            </a:r>
            <a:r>
              <a:rPr lang="nl-BE" dirty="0" err="1"/>
              <a:t>FOD’s</a:t>
            </a:r>
            <a:r>
              <a:rPr lang="nl-BE" dirty="0"/>
              <a:t>, OISZ en </a:t>
            </a:r>
            <a:r>
              <a:rPr lang="nl-BE" dirty="0" smtClean="0"/>
              <a:t>ION)</a:t>
            </a:r>
            <a:endParaRPr lang="nl-NL" dirty="0"/>
          </a:p>
          <a:p>
            <a:r>
              <a:rPr lang="nl-NL" dirty="0"/>
              <a:t>D</a:t>
            </a:r>
            <a:r>
              <a:rPr lang="nl-NL" dirty="0" smtClean="0"/>
              <a:t>ienstenmodel</a:t>
            </a:r>
            <a:r>
              <a:rPr lang="nl-NL" dirty="0"/>
              <a:t>: elke </a:t>
            </a:r>
            <a:r>
              <a:rPr lang="nl-NL" dirty="0" smtClean="0"/>
              <a:t>overheidsinstelling </a:t>
            </a:r>
            <a:r>
              <a:rPr lang="nl-NL" dirty="0"/>
              <a:t>kan volgende rollen </a:t>
            </a:r>
            <a:r>
              <a:rPr lang="nl-NL" dirty="0" smtClean="0"/>
              <a:t>opnemen</a:t>
            </a:r>
            <a:endParaRPr lang="nl-NL" dirty="0"/>
          </a:p>
          <a:p>
            <a:pPr lvl="1"/>
            <a:r>
              <a:rPr lang="nl-NL" dirty="0" smtClean="0"/>
              <a:t>aanbieder </a:t>
            </a:r>
            <a:r>
              <a:rPr lang="nl-NL" dirty="0"/>
              <a:t>van een elektronische dienst aan andere </a:t>
            </a:r>
            <a:r>
              <a:rPr lang="nl-NL" dirty="0" smtClean="0"/>
              <a:t>instellingen (service </a:t>
            </a:r>
            <a:r>
              <a:rPr lang="nl-NL" dirty="0" err="1" smtClean="0"/>
              <a:t>owner</a:t>
            </a:r>
            <a:r>
              <a:rPr lang="nl-NL" dirty="0" smtClean="0"/>
              <a:t>)</a:t>
            </a:r>
            <a:endParaRPr lang="nl-NL" dirty="0"/>
          </a:p>
          <a:p>
            <a:pPr lvl="2"/>
            <a:r>
              <a:rPr lang="nl-NL" dirty="0" smtClean="0"/>
              <a:t>de </a:t>
            </a:r>
            <a:r>
              <a:rPr lang="nl-NL" dirty="0"/>
              <a:t>aanbieder kan hierbij in min- of meerdere mate gebruik maken van privé-dienstverleners</a:t>
            </a:r>
          </a:p>
          <a:p>
            <a:pPr lvl="1"/>
            <a:r>
              <a:rPr lang="nl-NL" dirty="0" smtClean="0"/>
              <a:t>afnemer </a:t>
            </a:r>
            <a:r>
              <a:rPr lang="nl-NL" dirty="0"/>
              <a:t>van een elektronische dienst van een andere instelling</a:t>
            </a:r>
          </a:p>
          <a:p>
            <a:endParaRPr lang="fr-BE" dirty="0"/>
          </a:p>
        </p:txBody>
      </p:sp>
      <p:sp>
        <p:nvSpPr>
          <p:cNvPr id="6" name="Content Placeholder 5"/>
          <p:cNvSpPr>
            <a:spLocks noGrp="1"/>
          </p:cNvSpPr>
          <p:nvPr>
            <p:ph sz="quarter" idx="4"/>
          </p:nvPr>
        </p:nvSpPr>
        <p:spPr/>
        <p:txBody>
          <a:bodyPr>
            <a:normAutofit lnSpcReduction="10000"/>
          </a:bodyPr>
          <a:lstStyle/>
          <a:p>
            <a:r>
              <a:rPr lang="fr-BE" dirty="0"/>
              <a:t>G-Cloud Strategic </a:t>
            </a:r>
            <a:r>
              <a:rPr lang="fr-BE" dirty="0" err="1"/>
              <a:t>Board</a:t>
            </a:r>
            <a:endParaRPr lang="fr-BE" dirty="0"/>
          </a:p>
          <a:p>
            <a:pPr lvl="1"/>
            <a:r>
              <a:rPr lang="fr-BE" dirty="0"/>
              <a:t>fonctionnaires dirigeants des SPF, des IPSS et des OIP (représentation trois collèges)</a:t>
            </a:r>
          </a:p>
          <a:p>
            <a:r>
              <a:rPr lang="fr-BE" dirty="0"/>
              <a:t>G-Cloud Operations &amp; Programme </a:t>
            </a:r>
            <a:r>
              <a:rPr lang="fr-BE" dirty="0" err="1"/>
              <a:t>Board</a:t>
            </a:r>
            <a:endParaRPr lang="fr-BE" dirty="0"/>
          </a:p>
          <a:p>
            <a:pPr lvl="1"/>
            <a:r>
              <a:rPr lang="fr-BE" dirty="0" smtClean="0"/>
              <a:t>responsables </a:t>
            </a:r>
            <a:r>
              <a:rPr lang="fr-BE" dirty="0"/>
              <a:t>TIC des services publics / service </a:t>
            </a:r>
            <a:r>
              <a:rPr lang="fr-BE" dirty="0" err="1"/>
              <a:t>owners</a:t>
            </a:r>
            <a:r>
              <a:rPr lang="fr-BE" dirty="0"/>
              <a:t> dans le portfolio du G-Cloud</a:t>
            </a:r>
          </a:p>
          <a:p>
            <a:r>
              <a:rPr lang="fr-BE" dirty="0"/>
              <a:t>Synergie IT (SIT)</a:t>
            </a:r>
          </a:p>
          <a:p>
            <a:pPr lvl="1"/>
            <a:r>
              <a:rPr lang="fr-BE" dirty="0"/>
              <a:t>communauté des responsables TIC de l’ensemble des services publics (SPF, IPSS et OIP)</a:t>
            </a:r>
          </a:p>
          <a:p>
            <a:r>
              <a:rPr lang="fr-BE" dirty="0"/>
              <a:t>Modèle de services: tout service public peut assumer les rôles suivants</a:t>
            </a:r>
          </a:p>
          <a:p>
            <a:pPr lvl="1"/>
            <a:r>
              <a:rPr lang="fr-BE" dirty="0"/>
              <a:t>fournisseur d’un service électronique à d’autres institutions (service </a:t>
            </a:r>
            <a:r>
              <a:rPr lang="fr-BE" dirty="0" err="1"/>
              <a:t>owner</a:t>
            </a:r>
            <a:r>
              <a:rPr lang="fr-BE" dirty="0"/>
              <a:t>)</a:t>
            </a:r>
          </a:p>
          <a:p>
            <a:pPr lvl="2"/>
            <a:r>
              <a:rPr lang="fr-BE" dirty="0"/>
              <a:t>fournisseur peut, dans une certaine mesure, avoir recours à cet effet à des prestataires de services privés</a:t>
            </a:r>
          </a:p>
          <a:p>
            <a:pPr lvl="1"/>
            <a:r>
              <a:rPr lang="fr-BE" dirty="0"/>
              <a:t>client d’un service électronique d’une autre institution</a:t>
            </a:r>
          </a:p>
          <a:p>
            <a:endParaRPr lang="fr-BE" dirty="0"/>
          </a:p>
        </p:txBody>
      </p:sp>
      <p:sp>
        <p:nvSpPr>
          <p:cNvPr id="2" name="Slide Number Placeholder 1"/>
          <p:cNvSpPr>
            <a:spLocks noGrp="1"/>
          </p:cNvSpPr>
          <p:nvPr>
            <p:ph type="sldNum" sz="quarter" idx="11"/>
          </p:nvPr>
        </p:nvSpPr>
        <p:spPr/>
        <p:txBody>
          <a:bodyPr/>
          <a:lstStyle/>
          <a:p>
            <a:fld id="{30A9230E-FFBB-4CCB-ABD7-198084EDE768}" type="slidenum">
              <a:rPr lang="fr-BE" smtClean="0"/>
              <a:pPr/>
              <a:t>110</a:t>
            </a:fld>
            <a:endParaRPr lang="fr-BE" dirty="0"/>
          </a:p>
        </p:txBody>
      </p:sp>
    </p:spTree>
    <p:extLst>
      <p:ext uri="{BB962C8B-B14F-4D97-AF65-F5344CB8AC3E}">
        <p14:creationId xmlns:p14="http://schemas.microsoft.com/office/powerpoint/2010/main" val="419532607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nl-BE" dirty="0" smtClean="0"/>
              <a:t>Enkele behaalde resultaten – </a:t>
            </a:r>
            <a:r>
              <a:rPr lang="nl-BE" dirty="0" err="1" smtClean="0"/>
              <a:t>Quelques</a:t>
            </a:r>
            <a:r>
              <a:rPr lang="nl-BE" dirty="0" smtClean="0"/>
              <a:t> </a:t>
            </a:r>
            <a:r>
              <a:rPr lang="nl-BE" dirty="0" err="1" smtClean="0"/>
              <a:t>résultats</a:t>
            </a:r>
            <a:r>
              <a:rPr lang="nl-BE" dirty="0" smtClean="0"/>
              <a:t> </a:t>
            </a:r>
            <a:r>
              <a:rPr lang="nl-BE" dirty="0" err="1" smtClean="0"/>
              <a:t>atteints</a:t>
            </a:r>
            <a:endParaRPr lang="fr-BE" dirty="0"/>
          </a:p>
        </p:txBody>
      </p:sp>
      <p:pic>
        <p:nvPicPr>
          <p:cNvPr id="7" name="Picture 6"/>
          <p:cNvPicPr>
            <a:picLocks noChangeAspect="1"/>
          </p:cNvPicPr>
          <p:nvPr/>
        </p:nvPicPr>
        <p:blipFill>
          <a:blip r:embed="rId2"/>
          <a:stretch>
            <a:fillRect/>
          </a:stretch>
        </p:blipFill>
        <p:spPr>
          <a:xfrm>
            <a:off x="-96688" y="1363195"/>
            <a:ext cx="12180979" cy="4635675"/>
          </a:xfrm>
          <a:prstGeom prst="rect">
            <a:avLst/>
          </a:prstGeom>
        </p:spPr>
      </p:pic>
      <p:sp>
        <p:nvSpPr>
          <p:cNvPr id="2" name="Slide Number Placeholder 1"/>
          <p:cNvSpPr>
            <a:spLocks noGrp="1"/>
          </p:cNvSpPr>
          <p:nvPr>
            <p:ph type="sldNum" sz="quarter" idx="4"/>
          </p:nvPr>
        </p:nvSpPr>
        <p:spPr/>
        <p:txBody>
          <a:bodyPr/>
          <a:lstStyle/>
          <a:p>
            <a:r>
              <a:rPr lang="fr-BE" smtClean="0"/>
              <a:t> </a:t>
            </a:r>
            <a:fld id="{30A9230E-FFBB-4CCB-ABD7-198084EDE768}" type="slidenum">
              <a:rPr lang="fr-BE" smtClean="0"/>
              <a:pPr/>
              <a:t>111</a:t>
            </a:fld>
            <a:r>
              <a:rPr lang="fr-BE" smtClean="0"/>
              <a:t> </a:t>
            </a:r>
            <a:endParaRPr lang="fr-BE" dirty="0"/>
          </a:p>
        </p:txBody>
      </p:sp>
    </p:spTree>
    <p:extLst>
      <p:ext uri="{BB962C8B-B14F-4D97-AF65-F5344CB8AC3E}">
        <p14:creationId xmlns:p14="http://schemas.microsoft.com/office/powerpoint/2010/main" val="6838277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nl-BE" dirty="0" smtClean="0"/>
              <a:t>Enkele behaalde resultaten – </a:t>
            </a:r>
            <a:r>
              <a:rPr lang="nl-BE" dirty="0" err="1" smtClean="0"/>
              <a:t>Quelques</a:t>
            </a:r>
            <a:r>
              <a:rPr lang="nl-BE" dirty="0" smtClean="0"/>
              <a:t> </a:t>
            </a:r>
            <a:r>
              <a:rPr lang="nl-BE" dirty="0" err="1" smtClean="0"/>
              <a:t>résultats</a:t>
            </a:r>
            <a:r>
              <a:rPr lang="nl-BE" dirty="0" smtClean="0"/>
              <a:t> </a:t>
            </a:r>
            <a:r>
              <a:rPr lang="nl-BE" dirty="0" err="1" smtClean="0"/>
              <a:t>atteints</a:t>
            </a:r>
            <a:endParaRPr lang="fr-BE" dirty="0"/>
          </a:p>
        </p:txBody>
      </p:sp>
      <p:sp>
        <p:nvSpPr>
          <p:cNvPr id="3" name="Content Placeholder 2"/>
          <p:cNvSpPr>
            <a:spLocks noGrp="1"/>
          </p:cNvSpPr>
          <p:nvPr>
            <p:ph sz="half" idx="2"/>
          </p:nvPr>
        </p:nvSpPr>
        <p:spPr/>
        <p:txBody>
          <a:bodyPr/>
          <a:lstStyle/>
          <a:p>
            <a:r>
              <a:rPr lang="fr-BE" dirty="0" err="1"/>
              <a:t>Groter</a:t>
            </a:r>
            <a:r>
              <a:rPr lang="fr-BE" dirty="0"/>
              <a:t> </a:t>
            </a:r>
            <a:r>
              <a:rPr lang="fr-BE" dirty="0" err="1"/>
              <a:t>gewicht</a:t>
            </a:r>
            <a:r>
              <a:rPr lang="fr-BE" dirty="0"/>
              <a:t> </a:t>
            </a:r>
            <a:r>
              <a:rPr lang="fr-BE" dirty="0" err="1"/>
              <a:t>ten</a:t>
            </a:r>
            <a:r>
              <a:rPr lang="fr-BE" dirty="0"/>
              <a:t> </a:t>
            </a:r>
            <a:r>
              <a:rPr lang="fr-BE" dirty="0" err="1"/>
              <a:t>opzichte</a:t>
            </a:r>
            <a:r>
              <a:rPr lang="fr-BE" dirty="0"/>
              <a:t> van </a:t>
            </a:r>
            <a:r>
              <a:rPr lang="fr-BE" dirty="0" err="1"/>
              <a:t>leveranciers</a:t>
            </a:r>
            <a:endParaRPr lang="fr-BE" dirty="0"/>
          </a:p>
          <a:p>
            <a:endParaRPr lang="nl-BE" dirty="0" smtClean="0"/>
          </a:p>
          <a:p>
            <a:r>
              <a:rPr lang="nl-BE" dirty="0" smtClean="0"/>
              <a:t>Gecentraliseerde </a:t>
            </a:r>
            <a:r>
              <a:rPr lang="nl-BE" dirty="0"/>
              <a:t>licentieonderhandelingen voor grote ICT-leveranciers met significante kortingen tot gevolg (streven naar eeuwigdurende site licenties)</a:t>
            </a:r>
          </a:p>
          <a:p>
            <a:pPr lvl="1"/>
            <a:r>
              <a:rPr lang="nl-BE" dirty="0" err="1"/>
              <a:t>Axway</a:t>
            </a:r>
            <a:endParaRPr lang="nl-BE" dirty="0"/>
          </a:p>
          <a:p>
            <a:pPr lvl="1"/>
            <a:r>
              <a:rPr lang="nl-BE" dirty="0" smtClean="0"/>
              <a:t>Microsoft</a:t>
            </a:r>
            <a:endParaRPr lang="nl-BE" dirty="0"/>
          </a:p>
          <a:p>
            <a:pPr lvl="1"/>
            <a:r>
              <a:rPr lang="nl-BE" dirty="0"/>
              <a:t>Oracle</a:t>
            </a:r>
          </a:p>
          <a:p>
            <a:pPr lvl="1"/>
            <a:r>
              <a:rPr lang="nl-BE" dirty="0" err="1" smtClean="0"/>
              <a:t>Redhat</a:t>
            </a:r>
            <a:endParaRPr lang="nl-BE" dirty="0" smtClean="0"/>
          </a:p>
          <a:p>
            <a:pPr lvl="1"/>
            <a:r>
              <a:rPr lang="nl-BE" dirty="0" smtClean="0"/>
              <a:t>SAS</a:t>
            </a:r>
          </a:p>
          <a:p>
            <a:pPr lvl="1"/>
            <a:r>
              <a:rPr lang="nl-BE" dirty="0" smtClean="0"/>
              <a:t>…</a:t>
            </a:r>
            <a:endParaRPr lang="nl-BE" dirty="0"/>
          </a:p>
          <a:p>
            <a:r>
              <a:rPr lang="nl-BE" dirty="0"/>
              <a:t>H</a:t>
            </a:r>
            <a:r>
              <a:rPr lang="nl-BE" dirty="0" smtClean="0"/>
              <a:t>ergebruik </a:t>
            </a:r>
            <a:r>
              <a:rPr lang="nl-BE" dirty="0"/>
              <a:t>van ICT-contracten op grote schaal</a:t>
            </a:r>
          </a:p>
          <a:p>
            <a:endParaRPr lang="nl-BE" dirty="0" smtClean="0"/>
          </a:p>
          <a:p>
            <a:r>
              <a:rPr lang="nl-BE" dirty="0" smtClean="0"/>
              <a:t>Grote </a:t>
            </a:r>
            <a:r>
              <a:rPr lang="nl-BE" dirty="0"/>
              <a:t>groei in gebruik van </a:t>
            </a:r>
            <a:r>
              <a:rPr lang="nl-BE" dirty="0" err="1"/>
              <a:t>G-Cloud</a:t>
            </a:r>
            <a:r>
              <a:rPr lang="nl-BE" dirty="0"/>
              <a:t> </a:t>
            </a:r>
            <a:r>
              <a:rPr lang="nl-BE" dirty="0" smtClean="0"/>
              <a:t>diensten</a:t>
            </a:r>
            <a:endParaRPr lang="nl-BE" dirty="0"/>
          </a:p>
          <a:p>
            <a:endParaRPr lang="fr-BE" dirty="0"/>
          </a:p>
        </p:txBody>
      </p:sp>
      <p:sp>
        <p:nvSpPr>
          <p:cNvPr id="5" name="Content Placeholder 4"/>
          <p:cNvSpPr>
            <a:spLocks noGrp="1"/>
          </p:cNvSpPr>
          <p:nvPr>
            <p:ph sz="quarter" idx="4"/>
          </p:nvPr>
        </p:nvSpPr>
        <p:spPr>
          <a:xfrm>
            <a:off x="6123454" y="1052741"/>
            <a:ext cx="5663274" cy="5400401"/>
          </a:xfrm>
        </p:spPr>
        <p:txBody>
          <a:bodyPr>
            <a:normAutofit fontScale="92500" lnSpcReduction="20000"/>
          </a:bodyPr>
          <a:lstStyle/>
          <a:p>
            <a:r>
              <a:rPr lang="fr-BE" sz="2200" dirty="0"/>
              <a:t>Plus de poids vis-à-vis des fournisseurs</a:t>
            </a:r>
          </a:p>
          <a:p>
            <a:endParaRPr lang="fr-BE" sz="2200" dirty="0"/>
          </a:p>
          <a:p>
            <a:pPr>
              <a:spcBef>
                <a:spcPts val="1200"/>
              </a:spcBef>
            </a:pPr>
            <a:r>
              <a:rPr lang="fr-BE" sz="2200" dirty="0" smtClean="0"/>
              <a:t>Négociations </a:t>
            </a:r>
            <a:r>
              <a:rPr lang="fr-BE" sz="2200" dirty="0"/>
              <a:t>de licences centralisées avec tous les gros fournisseurs TIC ont donné lieu à des réductions considérables (le but est d’obtenir des licences de site perpétuelles</a:t>
            </a:r>
            <a:r>
              <a:rPr lang="fr-BE" sz="2200" dirty="0" smtClean="0"/>
              <a:t>)</a:t>
            </a:r>
            <a:br>
              <a:rPr lang="fr-BE" sz="2200" dirty="0" smtClean="0"/>
            </a:br>
            <a:endParaRPr lang="fr-BE" sz="2200" dirty="0"/>
          </a:p>
          <a:p>
            <a:pPr lvl="1"/>
            <a:r>
              <a:rPr lang="fr-BE" sz="1900" dirty="0" err="1"/>
              <a:t>Axway</a:t>
            </a:r>
            <a:endParaRPr lang="fr-BE" sz="1900" dirty="0"/>
          </a:p>
          <a:p>
            <a:pPr lvl="1"/>
            <a:r>
              <a:rPr lang="fr-BE" sz="1900" dirty="0"/>
              <a:t>Microsoft</a:t>
            </a:r>
          </a:p>
          <a:p>
            <a:pPr lvl="1"/>
            <a:r>
              <a:rPr lang="fr-BE" sz="1900" dirty="0"/>
              <a:t>Oracle</a:t>
            </a:r>
          </a:p>
          <a:p>
            <a:pPr lvl="1"/>
            <a:r>
              <a:rPr lang="fr-BE" sz="1900" dirty="0" err="1"/>
              <a:t>Redhat</a:t>
            </a:r>
            <a:endParaRPr lang="fr-BE" sz="1900" dirty="0"/>
          </a:p>
          <a:p>
            <a:pPr lvl="1"/>
            <a:r>
              <a:rPr lang="fr-BE" sz="1900" dirty="0"/>
              <a:t>SAS</a:t>
            </a:r>
          </a:p>
          <a:p>
            <a:pPr lvl="1"/>
            <a:r>
              <a:rPr lang="fr-BE" sz="1900" dirty="0"/>
              <a:t>…</a:t>
            </a:r>
          </a:p>
          <a:p>
            <a:endParaRPr lang="fr-BE" dirty="0" smtClean="0"/>
          </a:p>
          <a:p>
            <a:r>
              <a:rPr lang="fr-BE" sz="2200" dirty="0" smtClean="0"/>
              <a:t>Réutilisation </a:t>
            </a:r>
            <a:r>
              <a:rPr lang="fr-BE" sz="2200" dirty="0"/>
              <a:t>des contrats TIC à grande échelle</a:t>
            </a:r>
          </a:p>
          <a:p>
            <a:endParaRPr lang="fr-BE" sz="2200" dirty="0" smtClean="0"/>
          </a:p>
          <a:p>
            <a:r>
              <a:rPr lang="fr-BE" sz="2200" dirty="0" smtClean="0"/>
              <a:t>Forte </a:t>
            </a:r>
            <a:r>
              <a:rPr lang="fr-BE" sz="2200" dirty="0"/>
              <a:t>croissance de l’utilisation des services du G-Cloud</a:t>
            </a:r>
          </a:p>
          <a:p>
            <a:endParaRPr lang="fr-BE" dirty="0"/>
          </a:p>
        </p:txBody>
      </p:sp>
      <p:sp>
        <p:nvSpPr>
          <p:cNvPr id="2" name="Slide Number Placeholder 1"/>
          <p:cNvSpPr>
            <a:spLocks noGrp="1"/>
          </p:cNvSpPr>
          <p:nvPr>
            <p:ph type="sldNum" sz="quarter" idx="11"/>
          </p:nvPr>
        </p:nvSpPr>
        <p:spPr/>
        <p:txBody>
          <a:bodyPr/>
          <a:lstStyle/>
          <a:p>
            <a:fld id="{30A9230E-FFBB-4CCB-ABD7-198084EDE768}" type="slidenum">
              <a:rPr lang="fr-BE" smtClean="0"/>
              <a:pPr/>
              <a:t>112</a:t>
            </a:fld>
            <a:endParaRPr lang="fr-BE" dirty="0"/>
          </a:p>
        </p:txBody>
      </p:sp>
    </p:spTree>
    <p:extLst>
      <p:ext uri="{BB962C8B-B14F-4D97-AF65-F5344CB8AC3E}">
        <p14:creationId xmlns:p14="http://schemas.microsoft.com/office/powerpoint/2010/main" val="201533704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nl-BE" dirty="0" smtClean="0"/>
              <a:t>Transparantie – </a:t>
            </a:r>
            <a:r>
              <a:rPr lang="nl-BE" dirty="0" err="1" smtClean="0"/>
              <a:t>Transparence</a:t>
            </a:r>
            <a:endParaRPr lang="fr-BE" dirty="0"/>
          </a:p>
        </p:txBody>
      </p:sp>
      <p:pic>
        <p:nvPicPr>
          <p:cNvPr id="7" name="Picture 6"/>
          <p:cNvPicPr>
            <a:picLocks noChangeAspect="1"/>
          </p:cNvPicPr>
          <p:nvPr/>
        </p:nvPicPr>
        <p:blipFill>
          <a:blip r:embed="rId2"/>
          <a:stretch>
            <a:fillRect/>
          </a:stretch>
        </p:blipFill>
        <p:spPr>
          <a:xfrm>
            <a:off x="-3409056" y="1700808"/>
            <a:ext cx="18133405" cy="22379170"/>
          </a:xfrm>
          <a:prstGeom prst="rect">
            <a:avLst/>
          </a:prstGeom>
        </p:spPr>
      </p:pic>
    </p:spTree>
    <p:extLst>
      <p:ext uri="{BB962C8B-B14F-4D97-AF65-F5344CB8AC3E}">
        <p14:creationId xmlns:p14="http://schemas.microsoft.com/office/powerpoint/2010/main" val="41693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5E-6 1.85185E-6 L -0.00547 -1.53681 " pathEditMode="relative" rAng="0" ptsTypes="AA">
                                      <p:cBhvr>
                                        <p:cTn id="6" dur="8000" fill="hold"/>
                                        <p:tgtEl>
                                          <p:spTgt spid="7"/>
                                        </p:tgtEl>
                                        <p:attrNameLst>
                                          <p:attrName>ppt_x</p:attrName>
                                          <p:attrName>ppt_y</p:attrName>
                                        </p:attrNameLst>
                                      </p:cBhvr>
                                      <p:rCtr x="-273" y="-7685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 Gegevensbescherming – Protection de données</a:t>
            </a:r>
            <a:endParaRPr lang="en-GB" noProof="0" dirty="0"/>
          </a:p>
        </p:txBody>
      </p:sp>
      <p:grpSp>
        <p:nvGrpSpPr>
          <p:cNvPr id="18" name="Group 17"/>
          <p:cNvGrpSpPr/>
          <p:nvPr/>
        </p:nvGrpSpPr>
        <p:grpSpPr>
          <a:xfrm>
            <a:off x="2470200" y="1268760"/>
            <a:ext cx="7380820" cy="4464496"/>
            <a:chOff x="946200" y="1268760"/>
            <a:chExt cx="7380820" cy="4464496"/>
          </a:xfrm>
        </p:grpSpPr>
        <p:cxnSp>
          <p:nvCxnSpPr>
            <p:cNvPr id="6" name="Straight Connector 5"/>
            <p:cNvCxnSpPr/>
            <p:nvPr/>
          </p:nvCxnSpPr>
          <p:spPr>
            <a:xfrm>
              <a:off x="4546600" y="1268760"/>
              <a:ext cx="0" cy="44644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46200" y="2636912"/>
              <a:ext cx="73808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46200" y="4365104"/>
              <a:ext cx="738082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1775519" y="1412776"/>
            <a:ext cx="509984" cy="4680520"/>
            <a:chOff x="251519" y="1412776"/>
            <a:chExt cx="509984" cy="4680520"/>
          </a:xfrm>
        </p:grpSpPr>
        <p:cxnSp>
          <p:nvCxnSpPr>
            <p:cNvPr id="15" name="Straight Arrow Connector 14"/>
            <p:cNvCxnSpPr/>
            <p:nvPr/>
          </p:nvCxnSpPr>
          <p:spPr>
            <a:xfrm>
              <a:off x="727969" y="1412776"/>
              <a:ext cx="0" cy="468052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99838" y="4512955"/>
              <a:ext cx="461665" cy="1477328"/>
            </a:xfrm>
            <a:prstGeom prst="rect">
              <a:avLst/>
            </a:prstGeom>
            <a:noFill/>
          </p:spPr>
          <p:txBody>
            <a:bodyPr vert="vert270" wrap="square" rtlCol="0">
              <a:spAutoFit/>
            </a:bodyPr>
            <a:lstStyle/>
            <a:p>
              <a:pPr algn="ctr"/>
              <a:r>
                <a:rPr lang="nl-BE" dirty="0" err="1" smtClean="0"/>
                <a:t>Dedicated</a:t>
              </a:r>
              <a:endParaRPr lang="en-US" dirty="0"/>
            </a:p>
          </p:txBody>
        </p:sp>
        <p:sp>
          <p:nvSpPr>
            <p:cNvPr id="20" name="TextBox 19"/>
            <p:cNvSpPr txBox="1"/>
            <p:nvPr/>
          </p:nvSpPr>
          <p:spPr>
            <a:xfrm>
              <a:off x="274439" y="2523961"/>
              <a:ext cx="461665" cy="1954094"/>
            </a:xfrm>
            <a:prstGeom prst="rect">
              <a:avLst/>
            </a:prstGeom>
            <a:noFill/>
          </p:spPr>
          <p:txBody>
            <a:bodyPr vert="vert270" wrap="square" rtlCol="0">
              <a:spAutoFit/>
            </a:bodyPr>
            <a:lstStyle/>
            <a:p>
              <a:pPr algn="ctr"/>
              <a:r>
                <a:rPr lang="nl-BE" dirty="0" smtClean="0"/>
                <a:t>Access/Control</a:t>
              </a:r>
              <a:endParaRPr lang="en-US" dirty="0"/>
            </a:p>
          </p:txBody>
        </p:sp>
        <p:sp>
          <p:nvSpPr>
            <p:cNvPr id="21" name="TextBox 20"/>
            <p:cNvSpPr txBox="1"/>
            <p:nvPr/>
          </p:nvSpPr>
          <p:spPr>
            <a:xfrm>
              <a:off x="251519" y="1458650"/>
              <a:ext cx="461665" cy="1178262"/>
            </a:xfrm>
            <a:prstGeom prst="rect">
              <a:avLst/>
            </a:prstGeom>
            <a:noFill/>
          </p:spPr>
          <p:txBody>
            <a:bodyPr vert="vert270" wrap="square" rtlCol="0">
              <a:spAutoFit/>
            </a:bodyPr>
            <a:lstStyle/>
            <a:p>
              <a:pPr algn="ctr"/>
              <a:r>
                <a:rPr lang="nl-BE" dirty="0"/>
                <a:t>S</a:t>
              </a:r>
              <a:r>
                <a:rPr lang="nl-BE" dirty="0" smtClean="0"/>
                <a:t>hared</a:t>
              </a:r>
              <a:endParaRPr lang="en-US" dirty="0"/>
            </a:p>
          </p:txBody>
        </p:sp>
      </p:grpSp>
      <p:grpSp>
        <p:nvGrpSpPr>
          <p:cNvPr id="5" name="Group 4"/>
          <p:cNvGrpSpPr/>
          <p:nvPr/>
        </p:nvGrpSpPr>
        <p:grpSpPr>
          <a:xfrm>
            <a:off x="2430990" y="5990284"/>
            <a:ext cx="7452344" cy="584189"/>
            <a:chOff x="906990" y="5990283"/>
            <a:chExt cx="7452344" cy="584189"/>
          </a:xfrm>
        </p:grpSpPr>
        <p:cxnSp>
          <p:nvCxnSpPr>
            <p:cNvPr id="17" name="Straight Arrow Connector 16"/>
            <p:cNvCxnSpPr/>
            <p:nvPr/>
          </p:nvCxnSpPr>
          <p:spPr>
            <a:xfrm flipH="1">
              <a:off x="906990" y="5990283"/>
              <a:ext cx="7452344" cy="3938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788096" y="6205140"/>
              <a:ext cx="1296144" cy="369332"/>
            </a:xfrm>
            <a:prstGeom prst="rect">
              <a:avLst/>
            </a:prstGeom>
            <a:noFill/>
          </p:spPr>
          <p:txBody>
            <a:bodyPr wrap="square" rtlCol="0">
              <a:spAutoFit/>
            </a:bodyPr>
            <a:lstStyle/>
            <a:p>
              <a:pPr algn="ctr"/>
              <a:r>
                <a:rPr lang="nl-BE" dirty="0" smtClean="0"/>
                <a:t>Customer</a:t>
              </a:r>
              <a:endParaRPr lang="en-US" dirty="0"/>
            </a:p>
          </p:txBody>
        </p:sp>
        <p:sp>
          <p:nvSpPr>
            <p:cNvPr id="23" name="TextBox 22"/>
            <p:cNvSpPr txBox="1"/>
            <p:nvPr/>
          </p:nvSpPr>
          <p:spPr>
            <a:xfrm>
              <a:off x="3574492" y="6061484"/>
              <a:ext cx="1944216" cy="369332"/>
            </a:xfrm>
            <a:prstGeom prst="rect">
              <a:avLst/>
            </a:prstGeom>
            <a:noFill/>
          </p:spPr>
          <p:txBody>
            <a:bodyPr wrap="square" rtlCol="0">
              <a:spAutoFit/>
            </a:bodyPr>
            <a:lstStyle/>
            <a:p>
              <a:pPr algn="ctr"/>
              <a:r>
                <a:rPr lang="nl-BE" dirty="0" err="1"/>
                <a:t>L</a:t>
              </a:r>
              <a:r>
                <a:rPr lang="nl-BE" dirty="0" err="1" smtClean="0"/>
                <a:t>ocation</a:t>
              </a:r>
              <a:endParaRPr lang="en-US" dirty="0"/>
            </a:p>
          </p:txBody>
        </p:sp>
        <p:sp>
          <p:nvSpPr>
            <p:cNvPr id="24" name="TextBox 23"/>
            <p:cNvSpPr txBox="1"/>
            <p:nvPr/>
          </p:nvSpPr>
          <p:spPr>
            <a:xfrm>
              <a:off x="6272088" y="6205140"/>
              <a:ext cx="2087246" cy="369332"/>
            </a:xfrm>
            <a:prstGeom prst="rect">
              <a:avLst/>
            </a:prstGeom>
            <a:noFill/>
          </p:spPr>
          <p:txBody>
            <a:bodyPr wrap="square" rtlCol="0">
              <a:spAutoFit/>
            </a:bodyPr>
            <a:lstStyle/>
            <a:p>
              <a:r>
                <a:rPr lang="nl-BE" dirty="0" smtClean="0"/>
                <a:t>Service Provider</a:t>
              </a:r>
              <a:endParaRPr lang="en-US" dirty="0"/>
            </a:p>
          </p:txBody>
        </p:sp>
      </p:grpSp>
      <p:grpSp>
        <p:nvGrpSpPr>
          <p:cNvPr id="12" name="Group 11"/>
          <p:cNvGrpSpPr/>
          <p:nvPr/>
        </p:nvGrpSpPr>
        <p:grpSpPr>
          <a:xfrm>
            <a:off x="2499284" y="2668271"/>
            <a:ext cx="3571317" cy="1639357"/>
            <a:chOff x="975283" y="2668270"/>
            <a:chExt cx="3571317" cy="1639357"/>
          </a:xfrm>
        </p:grpSpPr>
        <p:sp>
          <p:nvSpPr>
            <p:cNvPr id="27" name="TextBox 26"/>
            <p:cNvSpPr txBox="1"/>
            <p:nvPr/>
          </p:nvSpPr>
          <p:spPr>
            <a:xfrm>
              <a:off x="1025606" y="2668270"/>
              <a:ext cx="3520994" cy="369332"/>
            </a:xfrm>
            <a:prstGeom prst="rect">
              <a:avLst/>
            </a:prstGeom>
            <a:noFill/>
          </p:spPr>
          <p:txBody>
            <a:bodyPr wrap="square" rtlCol="0">
              <a:spAutoFit/>
            </a:bodyPr>
            <a:lstStyle/>
            <a:p>
              <a:pPr algn="ctr"/>
              <a:r>
                <a:rPr lang="nl-BE" dirty="0" smtClean="0"/>
                <a:t>Community Cloud on-</a:t>
              </a:r>
              <a:r>
                <a:rPr lang="nl-BE" dirty="0" err="1" smtClean="0"/>
                <a:t>premise</a:t>
              </a:r>
              <a:endParaRPr lang="en-US" dirty="0"/>
            </a:p>
          </p:txBody>
        </p:sp>
        <p:pic>
          <p:nvPicPr>
            <p:cNvPr id="36" name="Picture 35"/>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2416259" y="3922545"/>
              <a:ext cx="189198" cy="266380"/>
            </a:xfrm>
            <a:prstGeom prst="rect">
              <a:avLst/>
            </a:prstGeom>
          </p:spPr>
        </p:pic>
        <p:pic>
          <p:nvPicPr>
            <p:cNvPr id="37" name="Picture 36"/>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2845965" y="3952124"/>
              <a:ext cx="189198" cy="266380"/>
            </a:xfrm>
            <a:prstGeom prst="rect">
              <a:avLst/>
            </a:prstGeom>
          </p:spPr>
        </p:pic>
        <p:pic>
          <p:nvPicPr>
            <p:cNvPr id="43" name="Picture 4" descr="http://icons.iconarchive.com/icons/custom-icon-design/pretty-office-12/512/cloud-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7418" y="3085835"/>
              <a:ext cx="684193" cy="684193"/>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a:off x="975283" y="3149672"/>
              <a:ext cx="882098" cy="603364"/>
              <a:chOff x="975283" y="3149672"/>
              <a:chExt cx="882098" cy="603364"/>
            </a:xfrm>
          </p:grpSpPr>
          <p:pic>
            <p:nvPicPr>
              <p:cNvPr id="34" name="Picture 33"/>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162936" y="3234628"/>
                <a:ext cx="189198" cy="266380"/>
              </a:xfrm>
              <a:prstGeom prst="rect">
                <a:avLst/>
              </a:prstGeom>
            </p:spPr>
          </p:pic>
          <p:pic>
            <p:nvPicPr>
              <p:cNvPr id="35" name="Picture 3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531236" y="3400024"/>
                <a:ext cx="189198" cy="266380"/>
              </a:xfrm>
              <a:prstGeom prst="rect">
                <a:avLst/>
              </a:prstGeom>
            </p:spPr>
          </p:pic>
          <p:sp>
            <p:nvSpPr>
              <p:cNvPr id="46" name="Rectangle 45"/>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p:cNvSpPr/>
            <p:nvPr/>
          </p:nvSpPr>
          <p:spPr>
            <a:xfrm>
              <a:off x="2146282" y="3099817"/>
              <a:ext cx="1129573" cy="1207810"/>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664153" y="3376681"/>
              <a:ext cx="189198" cy="266380"/>
            </a:xfrm>
            <a:prstGeom prst="rect">
              <a:avLst/>
            </a:prstGeom>
          </p:spPr>
        </p:pic>
        <p:cxnSp>
          <p:nvCxnSpPr>
            <p:cNvPr id="89" name="Straight Arrow Connector 88"/>
            <p:cNvCxnSpPr>
              <a:stCxn id="46" idx="3"/>
              <a:endCxn id="43" idx="1"/>
            </p:cNvCxnSpPr>
            <p:nvPr/>
          </p:nvCxnSpPr>
          <p:spPr>
            <a:xfrm flipV="1">
              <a:off x="1857381" y="3427932"/>
              <a:ext cx="530037" cy="2342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sp>
          <p:nvSpPr>
            <p:cNvPr id="91" name="Rectangle 90"/>
            <p:cNvSpPr/>
            <p:nvPr/>
          </p:nvSpPr>
          <p:spPr>
            <a:xfrm>
              <a:off x="3514606" y="3264655"/>
              <a:ext cx="481329" cy="523066"/>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Arrow Connector 91"/>
            <p:cNvCxnSpPr>
              <a:stCxn id="37" idx="0"/>
            </p:cNvCxnSpPr>
            <p:nvPr/>
          </p:nvCxnSpPr>
          <p:spPr>
            <a:xfrm flipH="1" flipV="1">
              <a:off x="2845966" y="3643062"/>
              <a:ext cx="94598" cy="30906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93" name="Straight Arrow Connector 92"/>
            <p:cNvCxnSpPr>
              <a:stCxn id="91" idx="1"/>
            </p:cNvCxnSpPr>
            <p:nvPr/>
          </p:nvCxnSpPr>
          <p:spPr>
            <a:xfrm flipH="1" flipV="1">
              <a:off x="3107845" y="3486388"/>
              <a:ext cx="406761" cy="3980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grpSp>
      <p:grpSp>
        <p:nvGrpSpPr>
          <p:cNvPr id="10" name="Group 9"/>
          <p:cNvGrpSpPr/>
          <p:nvPr/>
        </p:nvGrpSpPr>
        <p:grpSpPr>
          <a:xfrm>
            <a:off x="6160610" y="2636913"/>
            <a:ext cx="4756478" cy="1670715"/>
            <a:chOff x="4636610" y="2636912"/>
            <a:chExt cx="4756478" cy="1670715"/>
          </a:xfrm>
        </p:grpSpPr>
        <p:sp>
          <p:nvSpPr>
            <p:cNvPr id="31" name="TextBox 30"/>
            <p:cNvSpPr txBox="1"/>
            <p:nvPr/>
          </p:nvSpPr>
          <p:spPr>
            <a:xfrm>
              <a:off x="4636610" y="2636912"/>
              <a:ext cx="4756478" cy="369332"/>
            </a:xfrm>
            <a:prstGeom prst="rect">
              <a:avLst/>
            </a:prstGeom>
            <a:noFill/>
          </p:spPr>
          <p:txBody>
            <a:bodyPr wrap="square" rtlCol="0">
              <a:spAutoFit/>
            </a:bodyPr>
            <a:lstStyle/>
            <a:p>
              <a:pPr algn="ctr"/>
              <a:r>
                <a:rPr lang="nl-BE" dirty="0" err="1" smtClean="0"/>
                <a:t>Outsourced</a:t>
              </a:r>
              <a:r>
                <a:rPr lang="nl-BE" dirty="0" smtClean="0"/>
                <a:t> Community Cloud (= off-</a:t>
              </a:r>
              <a:r>
                <a:rPr lang="nl-BE" dirty="0" err="1" smtClean="0"/>
                <a:t>premise</a:t>
              </a:r>
              <a:r>
                <a:rPr lang="nl-BE" dirty="0" smtClean="0"/>
                <a:t>)</a:t>
              </a:r>
              <a:endParaRPr lang="en-US" dirty="0"/>
            </a:p>
          </p:txBody>
        </p:sp>
        <p:grpSp>
          <p:nvGrpSpPr>
            <p:cNvPr id="41" name="Group 40"/>
            <p:cNvGrpSpPr/>
            <p:nvPr/>
          </p:nvGrpSpPr>
          <p:grpSpPr>
            <a:xfrm>
              <a:off x="6978666" y="2986983"/>
              <a:ext cx="928742" cy="928742"/>
              <a:chOff x="6782780" y="3149672"/>
              <a:chExt cx="928742" cy="928742"/>
            </a:xfrm>
          </p:grpSpPr>
          <p:pic>
            <p:nvPicPr>
              <p:cNvPr id="1028" name="Picture 4" descr="http://icons.iconarchive.com/icons/custom-icon-design/pretty-office-12/512/cloud-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82780" y="3149672"/>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http://icons.iconarchive.com/icons/custom-icon-design/pretty-office-12/512/cloud-icon.png"/>
              <p:cNvPicPr>
                <a:picLocks noChangeAspect="1" noChangeArrowheads="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74213" y="3392270"/>
                <a:ext cx="568012" cy="568012"/>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grpSp>
        <p:grpSp>
          <p:nvGrpSpPr>
            <p:cNvPr id="55" name="Group 54"/>
            <p:cNvGrpSpPr/>
            <p:nvPr/>
          </p:nvGrpSpPr>
          <p:grpSpPr>
            <a:xfrm>
              <a:off x="5905205" y="3704263"/>
              <a:ext cx="882098" cy="603364"/>
              <a:chOff x="975283" y="3149672"/>
              <a:chExt cx="882098" cy="603364"/>
            </a:xfrm>
          </p:grpSpPr>
          <p:pic>
            <p:nvPicPr>
              <p:cNvPr id="56" name="Picture 55"/>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162936" y="3234628"/>
                <a:ext cx="189198" cy="266380"/>
              </a:xfrm>
              <a:prstGeom prst="rect">
                <a:avLst/>
              </a:prstGeom>
            </p:spPr>
          </p:pic>
          <p:pic>
            <p:nvPicPr>
              <p:cNvPr id="57" name="Picture 56"/>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531236" y="3400024"/>
                <a:ext cx="189198" cy="266380"/>
              </a:xfrm>
              <a:prstGeom prst="rect">
                <a:avLst/>
              </a:prstGeom>
            </p:spPr>
          </p:pic>
          <p:sp>
            <p:nvSpPr>
              <p:cNvPr id="58" name="Rectangle 57"/>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5074824" y="3044768"/>
              <a:ext cx="882098" cy="603364"/>
              <a:chOff x="975283" y="3149672"/>
              <a:chExt cx="882098" cy="603364"/>
            </a:xfrm>
          </p:grpSpPr>
          <p:pic>
            <p:nvPicPr>
              <p:cNvPr id="60" name="Picture 59"/>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162936" y="3234628"/>
                <a:ext cx="189198" cy="266380"/>
              </a:xfrm>
              <a:prstGeom prst="rect">
                <a:avLst/>
              </a:prstGeom>
            </p:spPr>
          </p:pic>
          <p:pic>
            <p:nvPicPr>
              <p:cNvPr id="61" name="Picture 60"/>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531236" y="3400024"/>
                <a:ext cx="189198" cy="266380"/>
              </a:xfrm>
              <a:prstGeom prst="rect">
                <a:avLst/>
              </a:prstGeom>
            </p:spPr>
          </p:pic>
          <p:sp>
            <p:nvSpPr>
              <p:cNvPr id="62" name="Rectangle 61"/>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7" name="Straight Arrow Connector 96"/>
            <p:cNvCxnSpPr>
              <a:endCxn id="45" idx="1"/>
            </p:cNvCxnSpPr>
            <p:nvPr/>
          </p:nvCxnSpPr>
          <p:spPr>
            <a:xfrm>
              <a:off x="5956922" y="3333000"/>
              <a:ext cx="1213177" cy="180587"/>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98" name="Straight Arrow Connector 97"/>
            <p:cNvCxnSpPr>
              <a:stCxn id="58" idx="3"/>
            </p:cNvCxnSpPr>
            <p:nvPr/>
          </p:nvCxnSpPr>
          <p:spPr>
            <a:xfrm flipV="1">
              <a:off x="6787303" y="3604741"/>
              <a:ext cx="361264" cy="401204"/>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grpSp>
      <p:grpSp>
        <p:nvGrpSpPr>
          <p:cNvPr id="9" name="Group 8"/>
          <p:cNvGrpSpPr/>
          <p:nvPr/>
        </p:nvGrpSpPr>
        <p:grpSpPr>
          <a:xfrm>
            <a:off x="5975902" y="4328290"/>
            <a:ext cx="4846246" cy="1469613"/>
            <a:chOff x="4451902" y="4328289"/>
            <a:chExt cx="4846246" cy="1469613"/>
          </a:xfrm>
        </p:grpSpPr>
        <p:sp>
          <p:nvSpPr>
            <p:cNvPr id="32" name="TextBox 31"/>
            <p:cNvSpPr txBox="1"/>
            <p:nvPr/>
          </p:nvSpPr>
          <p:spPr>
            <a:xfrm>
              <a:off x="4451902" y="4328289"/>
              <a:ext cx="4846246" cy="369332"/>
            </a:xfrm>
            <a:prstGeom prst="rect">
              <a:avLst/>
            </a:prstGeom>
            <a:noFill/>
          </p:spPr>
          <p:txBody>
            <a:bodyPr wrap="square" rtlCol="0">
              <a:spAutoFit/>
            </a:bodyPr>
            <a:lstStyle/>
            <a:p>
              <a:pPr algn="ctr"/>
              <a:r>
                <a:rPr lang="nl-BE" dirty="0" err="1" smtClean="0"/>
                <a:t>Outsourced</a:t>
              </a:r>
              <a:r>
                <a:rPr lang="nl-BE" dirty="0" smtClean="0"/>
                <a:t> Private Cloud (= off-</a:t>
              </a:r>
              <a:r>
                <a:rPr lang="nl-BE" dirty="0" err="1" smtClean="0"/>
                <a:t>premise</a:t>
              </a:r>
              <a:r>
                <a:rPr lang="nl-BE" dirty="0" smtClean="0"/>
                <a:t>)</a:t>
              </a:r>
              <a:endParaRPr lang="en-US" dirty="0"/>
            </a:p>
          </p:txBody>
        </p:sp>
        <p:grpSp>
          <p:nvGrpSpPr>
            <p:cNvPr id="47" name="Group 46"/>
            <p:cNvGrpSpPr/>
            <p:nvPr/>
          </p:nvGrpSpPr>
          <p:grpSpPr>
            <a:xfrm>
              <a:off x="6694659" y="4697621"/>
              <a:ext cx="1120431" cy="1100281"/>
              <a:chOff x="6782780" y="3149672"/>
              <a:chExt cx="928742" cy="928742"/>
            </a:xfrm>
          </p:grpSpPr>
          <p:pic>
            <p:nvPicPr>
              <p:cNvPr id="48" name="Picture 4" descr="http://icons.iconarchive.com/icons/custom-icon-design/pretty-office-12/512/cloud-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82780" y="3149672"/>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http://icons.iconarchive.com/icons/custom-icon-design/pretty-office-12/512/cloud-icon.png"/>
              <p:cNvPicPr>
                <a:picLocks noChangeAspect="1" noChangeArrowheads="1"/>
              </p:cNvPicPr>
              <p:nvPr/>
            </p:nvPicPr>
            <p:blipFill>
              <a:blip r:embed="rId11"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27249" y="3403305"/>
                <a:ext cx="568012" cy="568012"/>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grpSp>
        <p:grpSp>
          <p:nvGrpSpPr>
            <p:cNvPr id="79" name="Group 78"/>
            <p:cNvGrpSpPr/>
            <p:nvPr/>
          </p:nvGrpSpPr>
          <p:grpSpPr>
            <a:xfrm>
              <a:off x="5189728" y="5084210"/>
              <a:ext cx="882098" cy="603364"/>
              <a:chOff x="975283" y="3149672"/>
              <a:chExt cx="882098" cy="603364"/>
            </a:xfrm>
          </p:grpSpPr>
          <p:pic>
            <p:nvPicPr>
              <p:cNvPr id="80" name="Picture 79"/>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162936" y="3234628"/>
                <a:ext cx="189198" cy="266380"/>
              </a:xfrm>
              <a:prstGeom prst="rect">
                <a:avLst/>
              </a:prstGeom>
            </p:spPr>
          </p:pic>
          <p:pic>
            <p:nvPicPr>
              <p:cNvPr id="81" name="Picture 80"/>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531236" y="3400024"/>
                <a:ext cx="189198" cy="266380"/>
              </a:xfrm>
              <a:prstGeom prst="rect">
                <a:avLst/>
              </a:prstGeom>
            </p:spPr>
          </p:pic>
          <p:sp>
            <p:nvSpPr>
              <p:cNvPr id="82" name="Rectangle 81"/>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9" name="Straight Arrow Connector 98"/>
            <p:cNvCxnSpPr>
              <a:endCxn id="49" idx="1"/>
            </p:cNvCxnSpPr>
            <p:nvPr/>
          </p:nvCxnSpPr>
          <p:spPr>
            <a:xfrm>
              <a:off x="6069128" y="5321987"/>
              <a:ext cx="920458" cy="1257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grpSp>
      <p:grpSp>
        <p:nvGrpSpPr>
          <p:cNvPr id="8" name="Group 7"/>
          <p:cNvGrpSpPr/>
          <p:nvPr/>
        </p:nvGrpSpPr>
        <p:grpSpPr>
          <a:xfrm>
            <a:off x="2499048" y="4365104"/>
            <a:ext cx="3520994" cy="1512168"/>
            <a:chOff x="975048" y="4365104"/>
            <a:chExt cx="3520994" cy="1512168"/>
          </a:xfrm>
        </p:grpSpPr>
        <p:sp>
          <p:nvSpPr>
            <p:cNvPr id="33" name="TextBox 32"/>
            <p:cNvSpPr txBox="1"/>
            <p:nvPr/>
          </p:nvSpPr>
          <p:spPr>
            <a:xfrm>
              <a:off x="975048" y="4365104"/>
              <a:ext cx="3520994" cy="369332"/>
            </a:xfrm>
            <a:prstGeom prst="rect">
              <a:avLst/>
            </a:prstGeom>
            <a:noFill/>
          </p:spPr>
          <p:txBody>
            <a:bodyPr wrap="square" rtlCol="0">
              <a:spAutoFit/>
            </a:bodyPr>
            <a:lstStyle/>
            <a:p>
              <a:pPr algn="ctr"/>
              <a:r>
                <a:rPr lang="nl-BE" dirty="0" smtClean="0"/>
                <a:t>Private Cloud on-</a:t>
              </a:r>
              <a:r>
                <a:rPr lang="nl-BE" dirty="0" err="1" smtClean="0"/>
                <a:t>premise</a:t>
              </a:r>
              <a:endParaRPr lang="en-US" dirty="0"/>
            </a:p>
          </p:txBody>
        </p:sp>
        <p:pic>
          <p:nvPicPr>
            <p:cNvPr id="44" name="Picture 4" descr="http://icons.iconarchive.com/icons/custom-icon-design/pretty-office-12/512/cloud-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75943" y="4804514"/>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83"/>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685425" y="4882196"/>
              <a:ext cx="189198" cy="266380"/>
            </a:xfrm>
            <a:prstGeom prst="rect">
              <a:avLst/>
            </a:prstGeom>
          </p:spPr>
        </p:pic>
        <p:pic>
          <p:nvPicPr>
            <p:cNvPr id="85" name="Picture 8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685425" y="5435546"/>
              <a:ext cx="189198" cy="266380"/>
            </a:xfrm>
            <a:prstGeom prst="rect">
              <a:avLst/>
            </a:prstGeom>
          </p:spPr>
        </p:pic>
        <p:sp>
          <p:nvSpPr>
            <p:cNvPr id="86" name="Rectangle 85"/>
            <p:cNvSpPr/>
            <p:nvPr/>
          </p:nvSpPr>
          <p:spPr>
            <a:xfrm>
              <a:off x="1427718" y="4734436"/>
              <a:ext cx="2424201" cy="1142836"/>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86"/>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407215" y="5421194"/>
              <a:ext cx="189198" cy="266380"/>
            </a:xfrm>
            <a:prstGeom prst="rect">
              <a:avLst/>
            </a:prstGeom>
          </p:spPr>
        </p:pic>
        <p:pic>
          <p:nvPicPr>
            <p:cNvPr id="88" name="Picture 87"/>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420008" y="4840142"/>
              <a:ext cx="189198" cy="266380"/>
            </a:xfrm>
            <a:prstGeom prst="rect">
              <a:avLst/>
            </a:prstGeom>
          </p:spPr>
        </p:pic>
        <p:cxnSp>
          <p:nvCxnSpPr>
            <p:cNvPr id="100" name="Straight Arrow Connector 99"/>
            <p:cNvCxnSpPr/>
            <p:nvPr/>
          </p:nvCxnSpPr>
          <p:spPr>
            <a:xfrm>
              <a:off x="1857380" y="5065384"/>
              <a:ext cx="547280" cy="10378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101" name="Straight Arrow Connector 100"/>
            <p:cNvCxnSpPr/>
            <p:nvPr/>
          </p:nvCxnSpPr>
          <p:spPr>
            <a:xfrm flipH="1">
              <a:off x="3084240" y="5040581"/>
              <a:ext cx="335541" cy="153388"/>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102" name="Straight Arrow Connector 101"/>
            <p:cNvCxnSpPr>
              <a:stCxn id="87" idx="1"/>
            </p:cNvCxnSpPr>
            <p:nvPr/>
          </p:nvCxnSpPr>
          <p:spPr>
            <a:xfrm flipH="1" flipV="1">
              <a:off x="3204685" y="5487789"/>
              <a:ext cx="202530" cy="6659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103" name="Straight Arrow Connector 102"/>
            <p:cNvCxnSpPr/>
            <p:nvPr/>
          </p:nvCxnSpPr>
          <p:spPr>
            <a:xfrm flipV="1">
              <a:off x="1857381" y="5467752"/>
              <a:ext cx="418562" cy="13319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grpSp>
      <p:grpSp>
        <p:nvGrpSpPr>
          <p:cNvPr id="14" name="Group 13"/>
          <p:cNvGrpSpPr/>
          <p:nvPr/>
        </p:nvGrpSpPr>
        <p:grpSpPr>
          <a:xfrm>
            <a:off x="6635806" y="1104514"/>
            <a:ext cx="3393695" cy="1406555"/>
            <a:chOff x="5111805" y="1104513"/>
            <a:chExt cx="3393695" cy="1406555"/>
          </a:xfrm>
        </p:grpSpPr>
        <p:sp>
          <p:nvSpPr>
            <p:cNvPr id="26" name="TextBox 25"/>
            <p:cNvSpPr txBox="1"/>
            <p:nvPr/>
          </p:nvSpPr>
          <p:spPr>
            <a:xfrm>
              <a:off x="5878999" y="1104513"/>
              <a:ext cx="1368152" cy="369332"/>
            </a:xfrm>
            <a:prstGeom prst="rect">
              <a:avLst/>
            </a:prstGeom>
            <a:noFill/>
          </p:spPr>
          <p:txBody>
            <a:bodyPr wrap="square" rtlCol="0">
              <a:spAutoFit/>
            </a:bodyPr>
            <a:lstStyle/>
            <a:p>
              <a:pPr algn="ctr"/>
              <a:r>
                <a:rPr lang="nl-BE" dirty="0" smtClean="0"/>
                <a:t>Public Cloud</a:t>
              </a:r>
              <a:endParaRPr lang="en-US" dirty="0"/>
            </a:p>
          </p:txBody>
        </p:sp>
        <p:pic>
          <p:nvPicPr>
            <p:cNvPr id="42" name="Picture 4" descr="http://icons.iconarchive.com/icons/custom-icon-design/pretty-office-12/512/cloud-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10654" y="1473845"/>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3"/>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299458" y="1857711"/>
              <a:ext cx="189198" cy="266380"/>
            </a:xfrm>
            <a:prstGeom prst="rect">
              <a:avLst/>
            </a:prstGeom>
          </p:spPr>
        </p:pic>
        <p:pic>
          <p:nvPicPr>
            <p:cNvPr id="65" name="Picture 6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667758" y="2023107"/>
              <a:ext cx="189198" cy="266380"/>
            </a:xfrm>
            <a:prstGeom prst="rect">
              <a:avLst/>
            </a:prstGeom>
          </p:spPr>
        </p:pic>
        <p:sp>
          <p:nvSpPr>
            <p:cNvPr id="66" name="Rectangle 65"/>
            <p:cNvSpPr/>
            <p:nvPr/>
          </p:nvSpPr>
          <p:spPr>
            <a:xfrm>
              <a:off x="5111805" y="1772755"/>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7623402" y="1256023"/>
              <a:ext cx="882098" cy="603364"/>
              <a:chOff x="975283" y="3149672"/>
              <a:chExt cx="882098" cy="603364"/>
            </a:xfrm>
          </p:grpSpPr>
          <p:pic>
            <p:nvPicPr>
              <p:cNvPr id="68" name="Picture 67"/>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162936" y="3234628"/>
                <a:ext cx="189198" cy="266380"/>
              </a:xfrm>
              <a:prstGeom prst="rect">
                <a:avLst/>
              </a:prstGeom>
            </p:spPr>
          </p:pic>
          <p:pic>
            <p:nvPicPr>
              <p:cNvPr id="69" name="Picture 68"/>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531236" y="3400024"/>
                <a:ext cx="189198" cy="266380"/>
              </a:xfrm>
              <a:prstGeom prst="rect">
                <a:avLst/>
              </a:prstGeom>
            </p:spPr>
          </p:pic>
          <p:sp>
            <p:nvSpPr>
              <p:cNvPr id="70" name="Rectangle 69"/>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4" name="Straight Arrow Connector 93"/>
            <p:cNvCxnSpPr/>
            <p:nvPr/>
          </p:nvCxnSpPr>
          <p:spPr>
            <a:xfrm flipV="1">
              <a:off x="5993903" y="2047781"/>
              <a:ext cx="416751" cy="4197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95" name="Straight Arrow Connector 94"/>
            <p:cNvCxnSpPr>
              <a:stCxn id="70" idx="1"/>
            </p:cNvCxnSpPr>
            <p:nvPr/>
          </p:nvCxnSpPr>
          <p:spPr>
            <a:xfrm flipH="1">
              <a:off x="7254874" y="1557705"/>
              <a:ext cx="368528" cy="300006"/>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96" name="Straight Arrow Connector 95"/>
            <p:cNvCxnSpPr>
              <a:stCxn id="104" idx="1"/>
            </p:cNvCxnSpPr>
            <p:nvPr/>
          </p:nvCxnSpPr>
          <p:spPr>
            <a:xfrm flipH="1" flipV="1">
              <a:off x="7315711" y="2156298"/>
              <a:ext cx="694159" cy="22158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pic>
          <p:nvPicPr>
            <p:cNvPr id="104" name="Picture 103"/>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8009870" y="2244688"/>
              <a:ext cx="189198" cy="266380"/>
            </a:xfrm>
            <a:prstGeom prst="rect">
              <a:avLst/>
            </a:prstGeom>
          </p:spPr>
        </p:pic>
      </p:grpSp>
      <p:grpSp>
        <p:nvGrpSpPr>
          <p:cNvPr id="4" name="Group 3"/>
          <p:cNvGrpSpPr/>
          <p:nvPr/>
        </p:nvGrpSpPr>
        <p:grpSpPr>
          <a:xfrm>
            <a:off x="1983813" y="944725"/>
            <a:ext cx="8666167" cy="3456595"/>
            <a:chOff x="459812" y="944724"/>
            <a:chExt cx="8666167" cy="3456595"/>
          </a:xfrm>
        </p:grpSpPr>
        <p:sp>
          <p:nvSpPr>
            <p:cNvPr id="40" name="Rounded Rectangle 39"/>
            <p:cNvSpPr/>
            <p:nvPr/>
          </p:nvSpPr>
          <p:spPr>
            <a:xfrm>
              <a:off x="791580" y="944724"/>
              <a:ext cx="8334399" cy="3456595"/>
            </a:xfrm>
            <a:prstGeom prst="roundRect">
              <a:avLst/>
            </a:prstGeom>
            <a:solidFill>
              <a:srgbClr val="FF9933">
                <a:alpha val="13725"/>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tIns="0" rtlCol="0" anchor="t"/>
            <a:lstStyle/>
            <a:p>
              <a:r>
                <a:rPr lang="nl-BE" sz="2800" dirty="0">
                  <a:solidFill>
                    <a:schemeClr val="tx1"/>
                  </a:solidFill>
                </a:rPr>
                <a:t>			 </a:t>
              </a:r>
              <a:r>
                <a:rPr lang="nl-BE" sz="2800" dirty="0" err="1">
                  <a:solidFill>
                    <a:schemeClr val="accent6">
                      <a:lumMod val="50000"/>
                    </a:schemeClr>
                  </a:solidFill>
                </a:rPr>
                <a:t>Hybrid</a:t>
              </a:r>
              <a:r>
                <a:rPr lang="nl-BE" sz="2400" dirty="0">
                  <a:solidFill>
                    <a:schemeClr val="accent6">
                      <a:lumMod val="50000"/>
                    </a:schemeClr>
                  </a:solidFill>
                </a:rPr>
                <a:t> </a:t>
              </a:r>
              <a:endParaRPr lang="en-US" sz="2400" dirty="0">
                <a:solidFill>
                  <a:schemeClr val="accent6">
                    <a:lumMod val="50000"/>
                  </a:schemeClr>
                </a:solidFill>
              </a:endParaRPr>
            </a:p>
          </p:txBody>
        </p:sp>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9162120">
              <a:off x="459812" y="1002214"/>
              <a:ext cx="1784640" cy="1008322"/>
            </a:xfrm>
            <a:prstGeom prst="rect">
              <a:avLst/>
            </a:prstGeom>
          </p:spPr>
        </p:pic>
      </p:grpSp>
      <p:sp>
        <p:nvSpPr>
          <p:cNvPr id="25" name="Slide Number Placeholder 24"/>
          <p:cNvSpPr>
            <a:spLocks noGrp="1"/>
          </p:cNvSpPr>
          <p:nvPr>
            <p:ph type="sldNum" sz="quarter" idx="4"/>
          </p:nvPr>
        </p:nvSpPr>
        <p:spPr/>
        <p:txBody>
          <a:bodyPr/>
          <a:lstStyle/>
          <a:p>
            <a:r>
              <a:rPr lang="fr-BE" smtClean="0"/>
              <a:t> </a:t>
            </a:r>
            <a:fld id="{30A9230E-FFBB-4CCB-ABD7-198084EDE768}" type="slidenum">
              <a:rPr lang="fr-BE" smtClean="0"/>
              <a:pPr/>
              <a:t>114</a:t>
            </a:fld>
            <a:r>
              <a:rPr lang="fr-BE" smtClean="0"/>
              <a:t> </a:t>
            </a:r>
            <a:endParaRPr lang="fr-BE" dirty="0"/>
          </a:p>
        </p:txBody>
      </p:sp>
    </p:spTree>
    <p:extLst>
      <p:ext uri="{BB962C8B-B14F-4D97-AF65-F5344CB8AC3E}">
        <p14:creationId xmlns:p14="http://schemas.microsoft.com/office/powerpoint/2010/main" val="835135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outHorizontal)">
                                      <p:cBhvr>
                                        <p:cTn id="11" dur="1000"/>
                                        <p:tgtEl>
                                          <p:spTgt spid="7"/>
                                        </p:tgtEl>
                                      </p:cBhvr>
                                    </p:animEffect>
                                  </p:childTnLst>
                                </p:cTn>
                              </p:par>
                            </p:childTnLst>
                          </p:cTn>
                        </p:par>
                        <p:par>
                          <p:cTn id="12" fill="hold">
                            <p:stCondLst>
                              <p:cond delay="1500"/>
                            </p:stCondLst>
                            <p:childTnLst>
                              <p:par>
                                <p:cTn id="13" presetID="6" presetClass="entr" presetSubtype="32"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ircle(out)">
                                      <p:cBhvr>
                                        <p:cTn id="15" dur="10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smtClean="0"/>
              <a:t>Gegevensbescherming – Protection de données</a:t>
            </a:r>
            <a:endParaRPr lang="fr-BE" dirty="0"/>
          </a:p>
        </p:txBody>
      </p:sp>
      <p:sp>
        <p:nvSpPr>
          <p:cNvPr id="5" name="Content Placeholder 4"/>
          <p:cNvSpPr>
            <a:spLocks noGrp="1"/>
          </p:cNvSpPr>
          <p:nvPr>
            <p:ph sz="half" idx="2"/>
          </p:nvPr>
        </p:nvSpPr>
        <p:spPr/>
        <p:txBody>
          <a:bodyPr/>
          <a:lstStyle/>
          <a:p>
            <a:r>
              <a:rPr lang="fr-BE" dirty="0" err="1" smtClean="0"/>
              <a:t>Informatieclassificatiemodel</a:t>
            </a:r>
            <a:r>
              <a:rPr lang="fr-BE" dirty="0" smtClean="0"/>
              <a:t> </a:t>
            </a:r>
            <a:r>
              <a:rPr lang="fr-BE" dirty="0" err="1" smtClean="0"/>
              <a:t>opgemaakt</a:t>
            </a:r>
            <a:r>
              <a:rPr lang="fr-BE" dirty="0" smtClean="0"/>
              <a:t> in </a:t>
            </a:r>
            <a:r>
              <a:rPr lang="fr-BE" dirty="0" err="1" smtClean="0"/>
              <a:t>kader</a:t>
            </a:r>
            <a:r>
              <a:rPr lang="fr-BE" dirty="0" smtClean="0"/>
              <a:t> van « </a:t>
            </a:r>
            <a:r>
              <a:rPr lang="fr-BE" dirty="0" err="1" smtClean="0"/>
              <a:t>Federal</a:t>
            </a:r>
            <a:r>
              <a:rPr lang="fr-BE" dirty="0" smtClean="0"/>
              <a:t> Information Security Policy » (FISP)</a:t>
            </a:r>
          </a:p>
          <a:p>
            <a:pPr lvl="1"/>
            <a:r>
              <a:rPr lang="fr-BE" dirty="0">
                <a:hlinkClick r:id="rId2"/>
              </a:rPr>
              <a:t>https://dt.bosa.be/nl/federaal </a:t>
            </a:r>
            <a:r>
              <a:rPr lang="fr-BE" dirty="0" err="1">
                <a:hlinkClick r:id="rId2"/>
              </a:rPr>
              <a:t>beleid_voor_informatiebeveiliging_fisp</a:t>
            </a:r>
            <a:r>
              <a:rPr lang="fr-BE" dirty="0"/>
              <a:t> </a:t>
            </a:r>
          </a:p>
          <a:p>
            <a:r>
              <a:rPr lang="fr-BE" dirty="0" err="1" smtClean="0"/>
              <a:t>Definitie</a:t>
            </a:r>
            <a:r>
              <a:rPr lang="fr-BE" dirty="0" smtClean="0"/>
              <a:t> van </a:t>
            </a:r>
            <a:r>
              <a:rPr lang="fr-BE" dirty="0" err="1" smtClean="0"/>
              <a:t>gevoeligheidsklassen</a:t>
            </a:r>
            <a:endParaRPr lang="fr-BE" dirty="0" smtClean="0"/>
          </a:p>
          <a:p>
            <a:endParaRPr lang="fr-BE" dirty="0" smtClean="0"/>
          </a:p>
          <a:p>
            <a:endParaRPr lang="fr-BE" dirty="0" smtClean="0"/>
          </a:p>
          <a:p>
            <a:endParaRPr lang="fr-BE" dirty="0" smtClean="0"/>
          </a:p>
          <a:p>
            <a:r>
              <a:rPr lang="fr-BE" dirty="0" err="1" smtClean="0"/>
              <a:t>Inschaling</a:t>
            </a:r>
            <a:r>
              <a:rPr lang="fr-BE" dirty="0" smtClean="0"/>
              <a:t> op basis van </a:t>
            </a:r>
            <a:r>
              <a:rPr lang="nl-BE" dirty="0" smtClean="0"/>
              <a:t>de impact van het verlies of de verspreiding van informatie:</a:t>
            </a:r>
          </a:p>
          <a:p>
            <a:pPr lvl="1"/>
            <a:r>
              <a:rPr lang="fr-BE" dirty="0" smtClean="0"/>
              <a:t>impact </a:t>
            </a:r>
            <a:r>
              <a:rPr lang="fr-BE" dirty="0" err="1" smtClean="0"/>
              <a:t>bij</a:t>
            </a:r>
            <a:r>
              <a:rPr lang="fr-BE" dirty="0" smtClean="0"/>
              <a:t> de </a:t>
            </a:r>
            <a:r>
              <a:rPr lang="fr-BE" dirty="0" err="1" smtClean="0"/>
              <a:t>overheid</a:t>
            </a:r>
            <a:r>
              <a:rPr lang="fr-BE" dirty="0" smtClean="0"/>
              <a:t>(</a:t>
            </a:r>
            <a:r>
              <a:rPr lang="fr-BE" dirty="0" err="1" smtClean="0"/>
              <a:t>sinstellingen</a:t>
            </a:r>
            <a:r>
              <a:rPr lang="fr-BE" dirty="0" smtClean="0"/>
              <a:t>)</a:t>
            </a:r>
          </a:p>
          <a:p>
            <a:pPr lvl="1"/>
            <a:r>
              <a:rPr lang="fr-BE" dirty="0" smtClean="0"/>
              <a:t>impact op de </a:t>
            </a:r>
            <a:r>
              <a:rPr lang="fr-BE" dirty="0" err="1" smtClean="0"/>
              <a:t>privacyrechten</a:t>
            </a:r>
            <a:endParaRPr lang="fr-BE" dirty="0" smtClean="0"/>
          </a:p>
          <a:p>
            <a:r>
              <a:rPr lang="fr-BE" dirty="0" err="1" smtClean="0"/>
              <a:t>Inschaling</a:t>
            </a:r>
            <a:r>
              <a:rPr lang="fr-BE" dirty="0" smtClean="0"/>
              <a:t> </a:t>
            </a:r>
            <a:r>
              <a:rPr lang="fr-BE" dirty="0" err="1" smtClean="0"/>
              <a:t>toegelicht</a:t>
            </a:r>
            <a:r>
              <a:rPr lang="fr-BE" dirty="0" smtClean="0"/>
              <a:t> in het </a:t>
            </a:r>
            <a:r>
              <a:rPr lang="fr-BE" dirty="0" err="1" smtClean="0"/>
              <a:t>privacyvademecum</a:t>
            </a:r>
            <a:endParaRPr lang="fr-BE" dirty="0" smtClean="0"/>
          </a:p>
          <a:p>
            <a:pPr lvl="1"/>
            <a:r>
              <a:rPr lang="fr-BE" dirty="0" smtClean="0">
                <a:hlinkClick r:id="rId3"/>
              </a:rPr>
              <a:t>https://dt.bosa.be/sites/default/files/fisp_-_privacy_vademecum_nl.pdf</a:t>
            </a:r>
            <a:r>
              <a:rPr lang="fr-BE" dirty="0" smtClean="0"/>
              <a:t>  </a:t>
            </a:r>
            <a:endParaRPr lang="fr-BE" dirty="0"/>
          </a:p>
        </p:txBody>
      </p:sp>
      <p:sp>
        <p:nvSpPr>
          <p:cNvPr id="9" name="Content Placeholder 8"/>
          <p:cNvSpPr>
            <a:spLocks noGrp="1"/>
          </p:cNvSpPr>
          <p:nvPr>
            <p:ph sz="quarter" idx="4"/>
          </p:nvPr>
        </p:nvSpPr>
        <p:spPr/>
        <p:txBody>
          <a:bodyPr>
            <a:normAutofit lnSpcReduction="10000"/>
          </a:bodyPr>
          <a:lstStyle/>
          <a:p>
            <a:r>
              <a:rPr lang="fr-BE" dirty="0" smtClean="0"/>
              <a:t>Modèle de classification des informations dans le cadre de la « politique fédérale sur la sécurité de l’information » (PFSI)</a:t>
            </a:r>
          </a:p>
          <a:p>
            <a:pPr lvl="1"/>
            <a:r>
              <a:rPr lang="fr-BE" dirty="0" smtClean="0">
                <a:hlinkClick r:id="rId4"/>
              </a:rPr>
              <a:t>https://dt.bosa.be/fr/politique_federale_sur_la_securite_de_linformation_fisp</a:t>
            </a:r>
            <a:endParaRPr lang="fr-BE" dirty="0" smtClean="0"/>
          </a:p>
          <a:p>
            <a:r>
              <a:rPr lang="fr-BE" dirty="0" smtClean="0"/>
              <a:t>Définition de classes de sensibilité</a:t>
            </a:r>
          </a:p>
          <a:p>
            <a:endParaRPr lang="fr-BE" dirty="0"/>
          </a:p>
          <a:p>
            <a:endParaRPr lang="fr-BE" dirty="0" smtClean="0"/>
          </a:p>
          <a:p>
            <a:endParaRPr lang="fr-BE" dirty="0"/>
          </a:p>
          <a:p>
            <a:r>
              <a:rPr lang="fr-BE" dirty="0" smtClean="0"/>
              <a:t>Classification sur la base de l’impact de la perte ou de la diffusion d’informations:</a:t>
            </a:r>
          </a:p>
          <a:p>
            <a:pPr lvl="1"/>
            <a:r>
              <a:rPr lang="fr-BE" dirty="0"/>
              <a:t>i</a:t>
            </a:r>
            <a:r>
              <a:rPr lang="fr-BE" dirty="0" smtClean="0"/>
              <a:t>mpact sur les services (publics)</a:t>
            </a:r>
          </a:p>
          <a:p>
            <a:pPr lvl="1"/>
            <a:r>
              <a:rPr lang="fr-BE" dirty="0" smtClean="0"/>
              <a:t>impact sur les droits à la vie privée</a:t>
            </a:r>
          </a:p>
          <a:p>
            <a:r>
              <a:rPr lang="fr-BE" dirty="0" smtClean="0"/>
              <a:t>Classification commentée dans le guide pour la protection des données à caractère personnel</a:t>
            </a:r>
          </a:p>
          <a:p>
            <a:pPr lvl="1"/>
            <a:r>
              <a:rPr lang="fr-BE" dirty="0">
                <a:hlinkClick r:id="rId5"/>
              </a:rPr>
              <a:t>https://dt.bosa.be/sites/default/files/fisp_-_privacy_vademecum_fr.pdf</a:t>
            </a:r>
            <a:endParaRPr lang="fr-BE" dirty="0"/>
          </a:p>
        </p:txBody>
      </p:sp>
      <p:sp>
        <p:nvSpPr>
          <p:cNvPr id="3" name="Slide Number Placeholder 2"/>
          <p:cNvSpPr>
            <a:spLocks noGrp="1"/>
          </p:cNvSpPr>
          <p:nvPr>
            <p:ph type="sldNum" sz="quarter" idx="11"/>
          </p:nvPr>
        </p:nvSpPr>
        <p:spPr/>
        <p:txBody>
          <a:bodyPr/>
          <a:lstStyle/>
          <a:p>
            <a:fld id="{30A9230E-FFBB-4CCB-ABD7-198084EDE768}" type="slidenum">
              <a:rPr lang="fr-BE" smtClean="0"/>
              <a:pPr/>
              <a:t>115</a:t>
            </a:fld>
            <a:endParaRPr lang="fr-BE" dirty="0"/>
          </a:p>
        </p:txBody>
      </p:sp>
      <p:pic>
        <p:nvPicPr>
          <p:cNvPr id="12" name="Graphique 3"/>
          <p:cNvPicPr/>
          <p:nvPr/>
        </p:nvPicPr>
        <p:blipFill>
          <a:blip r:embed="rId6">
            <a:extLst>
              <a:ext uri="{96DAC541-7B7A-43D3-8B79-37D633B846F1}">
                <asvg:svgBlip xmlns:lc="http://schemas.openxmlformats.org/drawingml/2006/lockedCanvas" xmlns:asvg="http://schemas.microsoft.com/office/drawing/2016/SVG/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r:embed="rId13"/>
              </a:ext>
            </a:extLst>
          </a:blip>
          <a:stretch>
            <a:fillRect/>
          </a:stretch>
        </p:blipFill>
        <p:spPr>
          <a:xfrm>
            <a:off x="767408" y="2768381"/>
            <a:ext cx="615315" cy="899795"/>
          </a:xfrm>
          <a:prstGeom prst="rect">
            <a:avLst/>
          </a:prstGeom>
          <a:effectLst>
            <a:outerShdw blurRad="50800" dist="38100" dir="5400000" algn="t" rotWithShape="0">
              <a:prstClr val="black">
                <a:alpha val="40000"/>
              </a:prstClr>
            </a:outerShdw>
          </a:effectLst>
        </p:spPr>
      </p:pic>
      <p:pic>
        <p:nvPicPr>
          <p:cNvPr id="13" name="Graphique 11"/>
          <p:cNvPicPr/>
          <p:nvPr/>
        </p:nvPicPr>
        <p:blipFill>
          <a:blip r:embed="rId14">
            <a:extLst>
              <a:ext uri="{96DAC541-7B7A-43D3-8B79-37D633B846F1}">
                <asvg:svgBlip xmlns:lc="http://schemas.openxmlformats.org/drawingml/2006/lockedCanvas" xmlns:asvg="http://schemas.microsoft.com/office/drawing/2016/SVG/main" xmlns:w16cid="http://schemas.microsoft.com/office/word/2016/wordml/cid" xmlns:w="http://schemas.openxmlformats.org/wordprocessingml/2006/main" xmlns:w10="urn:schemas-microsoft-com:office:word" xmlns:v="urn:schemas-microsoft-com:vml"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r:embed="rId15"/>
              </a:ext>
            </a:extLst>
          </a:blip>
          <a:stretch>
            <a:fillRect/>
          </a:stretch>
        </p:blipFill>
        <p:spPr>
          <a:xfrm>
            <a:off x="1824129" y="2768381"/>
            <a:ext cx="629920" cy="899795"/>
          </a:xfrm>
          <a:prstGeom prst="rect">
            <a:avLst/>
          </a:prstGeom>
          <a:effectLst>
            <a:outerShdw blurRad="50800" dist="38100" dir="5400000" algn="t" rotWithShape="0">
              <a:prstClr val="black">
                <a:alpha val="40000"/>
              </a:prstClr>
            </a:outerShdw>
          </a:effectLst>
        </p:spPr>
      </p:pic>
      <p:pic>
        <p:nvPicPr>
          <p:cNvPr id="14" name="Graphique 13"/>
          <p:cNvPicPr/>
          <p:nvPr/>
        </p:nvPicPr>
        <p:blipFill>
          <a:blip r:embed="rId16">
            <a:extLst>
              <a:ext uri="{96DAC541-7B7A-43D3-8B79-37D633B846F1}">
                <asvg:svgBlip xmlns:lc="http://schemas.openxmlformats.org/drawingml/2006/lockedCanvas" xmlns:asvg="http://schemas.microsoft.com/office/drawing/2016/SVG/main" xmlns:w16cid="http://schemas.microsoft.com/office/word/2016/wordml/cid" xmlns:w="http://schemas.openxmlformats.org/wordprocessingml/2006/main" xmlns:w10="urn:schemas-microsoft-com:office:word" xmlns:v="urn:schemas-microsoft-com:vml"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r:embed="rId19"/>
              </a:ext>
            </a:extLst>
          </a:blip>
          <a:stretch>
            <a:fillRect/>
          </a:stretch>
        </p:blipFill>
        <p:spPr>
          <a:xfrm>
            <a:off x="3994481" y="2768381"/>
            <a:ext cx="615315" cy="899795"/>
          </a:xfrm>
          <a:prstGeom prst="rect">
            <a:avLst/>
          </a:prstGeom>
          <a:effectLst>
            <a:outerShdw blurRad="50800" dist="38100" dir="5400000" algn="t" rotWithShape="0">
              <a:prstClr val="black">
                <a:alpha val="40000"/>
              </a:prstClr>
            </a:outerShdw>
          </a:effectLst>
        </p:spPr>
      </p:pic>
      <p:pic>
        <p:nvPicPr>
          <p:cNvPr id="15" name="Graphique 17"/>
          <p:cNvPicPr/>
          <p:nvPr/>
        </p:nvPicPr>
        <p:blipFill>
          <a:blip r:embed="rId20">
            <a:extLst>
              <a:ext uri="{96DAC541-7B7A-43D3-8B79-37D633B846F1}">
                <asvg:svgBlip xmlns:lc="http://schemas.openxmlformats.org/drawingml/2006/lockedCanvas" xmlns:asvg="http://schemas.microsoft.com/office/drawing/2016/SVG/main" xmlns:w16cid="http://schemas.microsoft.com/office/word/2016/wordml/cid" xmlns:w="http://schemas.openxmlformats.org/wordprocessingml/2006/main" xmlns:w10="urn:schemas-microsoft-com:office:word" xmlns:v="urn:schemas-microsoft-com:vml"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r:embed="rId17"/>
              </a:ext>
            </a:extLst>
          </a:blip>
          <a:stretch>
            <a:fillRect/>
          </a:stretch>
        </p:blipFill>
        <p:spPr>
          <a:xfrm>
            <a:off x="2895455" y="2768381"/>
            <a:ext cx="622300" cy="899795"/>
          </a:xfrm>
          <a:prstGeom prst="rect">
            <a:avLst/>
          </a:prstGeom>
          <a:effectLst>
            <a:outerShdw blurRad="50800" dist="38100" dir="5400000" algn="t" rotWithShape="0">
              <a:prstClr val="black">
                <a:alpha val="40000"/>
              </a:prstClr>
            </a:outerShdw>
          </a:effectLst>
        </p:spPr>
      </p:pic>
      <p:pic>
        <p:nvPicPr>
          <p:cNvPr id="16" name="Graphique 18"/>
          <p:cNvPicPr/>
          <p:nvPr/>
        </p:nvPicPr>
        <p:blipFill>
          <a:blip r:embed="rId21">
            <a:extLst>
              <a:ext uri="{96DAC541-7B7A-43D3-8B79-37D633B846F1}">
                <asvg:svgBlip xmlns:lc="http://schemas.openxmlformats.org/drawingml/2006/lockedCanvas" xmlns:asvg="http://schemas.microsoft.com/office/drawing/2016/SVG/main" xmlns:w16cid="http://schemas.microsoft.com/office/word/2016/wordml/cid" xmlns:w="http://schemas.openxmlformats.org/wordprocessingml/2006/main" xmlns:w10="urn:schemas-microsoft-com:office:word" xmlns:v="urn:schemas-microsoft-com:vml"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r:embed="rId22"/>
              </a:ext>
            </a:extLst>
          </a:blip>
          <a:stretch>
            <a:fillRect/>
          </a:stretch>
        </p:blipFill>
        <p:spPr>
          <a:xfrm>
            <a:off x="5015880" y="2739787"/>
            <a:ext cx="626110" cy="928389"/>
          </a:xfrm>
          <a:prstGeom prst="rect">
            <a:avLst/>
          </a:prstGeom>
          <a:effectLst>
            <a:outerShdw blurRad="50800" dist="38100" dir="5400000" algn="t" rotWithShape="0">
              <a:prstClr val="black">
                <a:alpha val="40000"/>
              </a:prstClr>
            </a:outerShdw>
          </a:effectLst>
        </p:spPr>
      </p:pic>
      <p:pic>
        <p:nvPicPr>
          <p:cNvPr id="11" name="Graphique 3"/>
          <p:cNvPicPr/>
          <p:nvPr/>
        </p:nvPicPr>
        <p:blipFill>
          <a:blip r:embed="rId6">
            <a:extLst>
              <a:ext uri="{96DAC541-7B7A-43D3-8B79-37D633B846F1}">
                <asvg:svgBlip xmlns:lc="http://schemas.openxmlformats.org/drawingml/2006/lockedCanvas" xmlns:asvg="http://schemas.microsoft.com/office/drawing/2016/SVG/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r:embed="rId13"/>
              </a:ext>
            </a:extLst>
          </a:blip>
          <a:stretch>
            <a:fillRect/>
          </a:stretch>
        </p:blipFill>
        <p:spPr>
          <a:xfrm>
            <a:off x="6523220" y="2852936"/>
            <a:ext cx="615315" cy="899795"/>
          </a:xfrm>
          <a:prstGeom prst="rect">
            <a:avLst/>
          </a:prstGeom>
          <a:effectLst>
            <a:outerShdw blurRad="50800" dist="38100" dir="5400000" algn="t" rotWithShape="0">
              <a:prstClr val="black">
                <a:alpha val="40000"/>
              </a:prstClr>
            </a:outerShdw>
          </a:effectLst>
        </p:spPr>
      </p:pic>
      <p:pic>
        <p:nvPicPr>
          <p:cNvPr id="17" name="Graphique 11"/>
          <p:cNvPicPr/>
          <p:nvPr/>
        </p:nvPicPr>
        <p:blipFill>
          <a:blip r:embed="rId14">
            <a:extLst>
              <a:ext uri="{96DAC541-7B7A-43D3-8B79-37D633B846F1}">
                <asvg:svgBlip xmlns:lc="http://schemas.openxmlformats.org/drawingml/2006/lockedCanvas" xmlns:asvg="http://schemas.microsoft.com/office/drawing/2016/SVG/main" xmlns:w16cid="http://schemas.microsoft.com/office/word/2016/wordml/cid" xmlns:w="http://schemas.openxmlformats.org/wordprocessingml/2006/main" xmlns:w10="urn:schemas-microsoft-com:office:word" xmlns:v="urn:schemas-microsoft-com:vml"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r:embed="rId15"/>
              </a:ext>
            </a:extLst>
          </a:blip>
          <a:stretch>
            <a:fillRect/>
          </a:stretch>
        </p:blipFill>
        <p:spPr>
          <a:xfrm>
            <a:off x="7568355" y="2852936"/>
            <a:ext cx="629920" cy="899795"/>
          </a:xfrm>
          <a:prstGeom prst="rect">
            <a:avLst/>
          </a:prstGeom>
          <a:effectLst>
            <a:outerShdw blurRad="50800" dist="38100" dir="5400000" algn="t" rotWithShape="0">
              <a:prstClr val="black">
                <a:alpha val="40000"/>
              </a:prstClr>
            </a:outerShdw>
          </a:effectLst>
        </p:spPr>
      </p:pic>
      <p:pic>
        <p:nvPicPr>
          <p:cNvPr id="18" name="Graphique 13"/>
          <p:cNvPicPr/>
          <p:nvPr/>
        </p:nvPicPr>
        <p:blipFill>
          <a:blip r:embed="rId16">
            <a:extLst>
              <a:ext uri="{96DAC541-7B7A-43D3-8B79-37D633B846F1}">
                <asvg:svgBlip xmlns:lc="http://schemas.openxmlformats.org/drawingml/2006/lockedCanvas" xmlns:asvg="http://schemas.microsoft.com/office/drawing/2016/SVG/main" xmlns:w16cid="http://schemas.microsoft.com/office/word/2016/wordml/cid" xmlns:w="http://schemas.openxmlformats.org/wordprocessingml/2006/main" xmlns:w10="urn:schemas-microsoft-com:office:word" xmlns:v="urn:schemas-microsoft-com:vml"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r:embed="rId19"/>
              </a:ext>
            </a:extLst>
          </a:blip>
          <a:stretch>
            <a:fillRect/>
          </a:stretch>
        </p:blipFill>
        <p:spPr>
          <a:xfrm>
            <a:off x="9721057" y="2853392"/>
            <a:ext cx="615315" cy="899795"/>
          </a:xfrm>
          <a:prstGeom prst="rect">
            <a:avLst/>
          </a:prstGeom>
          <a:effectLst>
            <a:outerShdw blurRad="50800" dist="38100" dir="5400000" algn="t" rotWithShape="0">
              <a:prstClr val="black">
                <a:alpha val="40000"/>
              </a:prstClr>
            </a:outerShdw>
          </a:effectLst>
        </p:spPr>
      </p:pic>
      <p:pic>
        <p:nvPicPr>
          <p:cNvPr id="19" name="Graphique 17"/>
          <p:cNvPicPr/>
          <p:nvPr/>
        </p:nvPicPr>
        <p:blipFill>
          <a:blip r:embed="rId20">
            <a:extLst>
              <a:ext uri="{96DAC541-7B7A-43D3-8B79-37D633B846F1}">
                <asvg:svgBlip xmlns:lc="http://schemas.openxmlformats.org/drawingml/2006/lockedCanvas" xmlns:asvg="http://schemas.microsoft.com/office/drawing/2016/SVG/main" xmlns:w16cid="http://schemas.microsoft.com/office/word/2016/wordml/cid" xmlns:w="http://schemas.openxmlformats.org/wordprocessingml/2006/main" xmlns:w10="urn:schemas-microsoft-com:office:word" xmlns:v="urn:schemas-microsoft-com:vml"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r:embed="rId17"/>
              </a:ext>
            </a:extLst>
          </a:blip>
          <a:stretch>
            <a:fillRect/>
          </a:stretch>
        </p:blipFill>
        <p:spPr>
          <a:xfrm>
            <a:off x="8610678" y="2852935"/>
            <a:ext cx="622300" cy="899795"/>
          </a:xfrm>
          <a:prstGeom prst="rect">
            <a:avLst/>
          </a:prstGeom>
          <a:effectLst>
            <a:outerShdw blurRad="50800" dist="38100" dir="5400000" algn="t" rotWithShape="0">
              <a:prstClr val="black">
                <a:alpha val="40000"/>
              </a:prstClr>
            </a:outerShdw>
          </a:effectLst>
        </p:spPr>
      </p:pic>
      <p:pic>
        <p:nvPicPr>
          <p:cNvPr id="20" name="Graphique 18"/>
          <p:cNvPicPr/>
          <p:nvPr/>
        </p:nvPicPr>
        <p:blipFill>
          <a:blip r:embed="rId21">
            <a:extLst>
              <a:ext uri="{96DAC541-7B7A-43D3-8B79-37D633B846F1}">
                <asvg:svgBlip xmlns:lc="http://schemas.openxmlformats.org/drawingml/2006/lockedCanvas" xmlns:asvg="http://schemas.microsoft.com/office/drawing/2016/SVG/main" xmlns:w16cid="http://schemas.microsoft.com/office/word/2016/wordml/cid" xmlns:w="http://schemas.openxmlformats.org/wordprocessingml/2006/main" xmlns:w10="urn:schemas-microsoft-com:office:word" xmlns:v="urn:schemas-microsoft-com:vml"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r:embed="rId22"/>
              </a:ext>
            </a:extLst>
          </a:blip>
          <a:stretch>
            <a:fillRect/>
          </a:stretch>
        </p:blipFill>
        <p:spPr>
          <a:xfrm>
            <a:off x="10705121" y="2852935"/>
            <a:ext cx="626110" cy="92838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04327309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695400" y="891165"/>
            <a:ext cx="11089232" cy="5741353"/>
          </a:xfrm>
        </p:spPr>
        <p:txBody>
          <a:bodyPr/>
          <a:lstStyle/>
          <a:p>
            <a:r>
              <a:rPr lang="fr-BE" altLang="fr-FR" dirty="0" smtClean="0"/>
              <a:t>Introduction container </a:t>
            </a:r>
            <a:r>
              <a:rPr lang="fr-BE" altLang="fr-FR" dirty="0" err="1" smtClean="0"/>
              <a:t>technology</a:t>
            </a:r>
            <a:endParaRPr lang="fr-BE" altLang="fr-FR" dirty="0" smtClean="0"/>
          </a:p>
          <a:p>
            <a:endParaRPr lang="fr-BE" altLang="fr-FR" dirty="0" smtClean="0"/>
          </a:p>
          <a:p>
            <a:endParaRPr lang="fr-BE" altLang="fr-FR" dirty="0" smtClean="0"/>
          </a:p>
          <a:p>
            <a:endParaRPr lang="fr-BE" altLang="fr-FR" sz="1050" dirty="0"/>
          </a:p>
          <a:p>
            <a:endParaRPr lang="fr-BE" altLang="fr-FR" dirty="0" smtClean="0"/>
          </a:p>
          <a:p>
            <a:r>
              <a:rPr lang="fr-BE" altLang="fr-FR" dirty="0" err="1" smtClean="0"/>
              <a:t>Translated</a:t>
            </a:r>
            <a:r>
              <a:rPr lang="fr-BE" altLang="fr-FR" dirty="0" smtClean="0"/>
              <a:t> in modern </a:t>
            </a:r>
            <a:r>
              <a:rPr lang="fr-BE" altLang="fr-FR" dirty="0" err="1" smtClean="0"/>
              <a:t>technology</a:t>
            </a:r>
            <a:r>
              <a:rPr lang="fr-BE" altLang="fr-FR" dirty="0" smtClean="0"/>
              <a:t> as Platform-as-a-Service</a:t>
            </a:r>
          </a:p>
        </p:txBody>
      </p:sp>
      <p:sp>
        <p:nvSpPr>
          <p:cNvPr id="2" name="Title 1"/>
          <p:cNvSpPr>
            <a:spLocks noGrp="1"/>
          </p:cNvSpPr>
          <p:nvPr>
            <p:ph type="title"/>
          </p:nvPr>
        </p:nvSpPr>
        <p:spPr/>
        <p:txBody>
          <a:bodyPr/>
          <a:lstStyle/>
          <a:p>
            <a:r>
              <a:rPr lang="en-GB" dirty="0" err="1"/>
              <a:t>Gegevensbescherming</a:t>
            </a:r>
            <a:r>
              <a:rPr lang="en-GB" dirty="0"/>
              <a:t> – Protection de </a:t>
            </a:r>
            <a:r>
              <a:rPr lang="en-GB" dirty="0" err="1"/>
              <a:t>données</a:t>
            </a:r>
            <a:endParaRPr lang="fr-BE" dirty="0"/>
          </a:p>
        </p:txBody>
      </p:sp>
      <p:sp>
        <p:nvSpPr>
          <p:cNvPr id="12294" name="AutoShape 14" descr="Image result for containe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eaLnBrk="1" hangingPunct="1">
              <a:spcBef>
                <a:spcPct val="0"/>
              </a:spcBef>
              <a:buClrTx/>
              <a:buSzTx/>
              <a:buFontTx/>
              <a:buNone/>
            </a:pPr>
            <a:endParaRPr lang="fr-BE" altLang="fr-FR" sz="1800"/>
          </a:p>
        </p:txBody>
      </p:sp>
      <p:grpSp>
        <p:nvGrpSpPr>
          <p:cNvPr id="3" name="Group 2"/>
          <p:cNvGrpSpPr>
            <a:grpSpLocks/>
          </p:cNvGrpSpPr>
          <p:nvPr/>
        </p:nvGrpSpPr>
        <p:grpSpPr bwMode="auto">
          <a:xfrm>
            <a:off x="2209801" y="1738064"/>
            <a:ext cx="1077913" cy="1259562"/>
            <a:chOff x="685800" y="2425700"/>
            <a:chExt cx="1077913" cy="1259562"/>
          </a:xfrm>
        </p:grpSpPr>
        <p:pic>
          <p:nvPicPr>
            <p:cNvPr id="12324"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425700"/>
              <a:ext cx="1077913" cy="66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25" name="TextBox 25"/>
            <p:cNvSpPr txBox="1">
              <a:spLocks noChangeArrowheads="1"/>
            </p:cNvSpPr>
            <p:nvPr/>
          </p:nvSpPr>
          <p:spPr bwMode="auto">
            <a:xfrm>
              <a:off x="732699" y="3254375"/>
              <a:ext cx="93807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100" dirty="0" err="1" smtClean="0">
                  <a:latin typeface="Arial Black" pitchFamily="34" charset="0"/>
                </a:rPr>
                <a:t>Individual</a:t>
              </a:r>
              <a:endParaRPr lang="fr-BE" altLang="fr-FR" sz="1100" dirty="0">
                <a:latin typeface="Arial Black" pitchFamily="34" charset="0"/>
              </a:endParaRPr>
            </a:p>
            <a:p>
              <a:pPr algn="ctr" eaLnBrk="1" hangingPunct="1">
                <a:spcBef>
                  <a:spcPct val="0"/>
                </a:spcBef>
                <a:buClrTx/>
                <a:buSzTx/>
                <a:buFontTx/>
                <a:buNone/>
              </a:pPr>
              <a:r>
                <a:rPr lang="nl-BE" altLang="fr-FR" sz="1100" dirty="0" smtClean="0">
                  <a:latin typeface="Arial Black" pitchFamily="34" charset="0"/>
                </a:rPr>
                <a:t>content</a:t>
              </a:r>
              <a:endParaRPr lang="fr-BE" altLang="fr-FR" sz="1100" dirty="0">
                <a:latin typeface="Arial Black" pitchFamily="34" charset="0"/>
              </a:endParaRPr>
            </a:p>
          </p:txBody>
        </p:sp>
      </p:grpSp>
      <p:grpSp>
        <p:nvGrpSpPr>
          <p:cNvPr id="11" name="Group 10"/>
          <p:cNvGrpSpPr>
            <a:grpSpLocks/>
          </p:cNvGrpSpPr>
          <p:nvPr/>
        </p:nvGrpSpPr>
        <p:grpSpPr bwMode="auto">
          <a:xfrm>
            <a:off x="3409951" y="1515814"/>
            <a:ext cx="3128963" cy="1379210"/>
            <a:chOff x="1885950" y="2203450"/>
            <a:chExt cx="3128963" cy="1379210"/>
          </a:xfrm>
        </p:grpSpPr>
        <p:grpSp>
          <p:nvGrpSpPr>
            <p:cNvPr id="12320" name="Group 4"/>
            <p:cNvGrpSpPr>
              <a:grpSpLocks/>
            </p:cNvGrpSpPr>
            <p:nvPr/>
          </p:nvGrpSpPr>
          <p:grpSpPr bwMode="auto">
            <a:xfrm>
              <a:off x="2800350" y="2203450"/>
              <a:ext cx="2214563" cy="1379210"/>
              <a:chOff x="2800350" y="2203450"/>
              <a:chExt cx="2214563" cy="1379210"/>
            </a:xfrm>
          </p:grpSpPr>
          <p:pic>
            <p:nvPicPr>
              <p:cNvPr id="12322"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0350" y="2203450"/>
                <a:ext cx="2214563" cy="110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23" name="TextBox 33"/>
              <p:cNvSpPr txBox="1">
                <a:spLocks noChangeArrowheads="1"/>
              </p:cNvSpPr>
              <p:nvPr/>
            </p:nvSpPr>
            <p:spPr bwMode="auto">
              <a:xfrm>
                <a:off x="3113149" y="3321050"/>
                <a:ext cx="159691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100" dirty="0" err="1" smtClean="0">
                    <a:latin typeface="Arial Black" pitchFamily="34" charset="0"/>
                  </a:rPr>
                  <a:t>Stored</a:t>
                </a:r>
                <a:r>
                  <a:rPr lang="fr-BE" altLang="fr-FR" sz="1100" dirty="0" smtClean="0">
                    <a:latin typeface="Arial Black" pitchFamily="34" charset="0"/>
                  </a:rPr>
                  <a:t> in isolation</a:t>
                </a:r>
                <a:endParaRPr lang="fr-BE" altLang="fr-FR" sz="1100" dirty="0">
                  <a:latin typeface="Arial Black" pitchFamily="34" charset="0"/>
                </a:endParaRPr>
              </a:p>
            </p:txBody>
          </p:sp>
        </p:grpSp>
        <p:cxnSp>
          <p:nvCxnSpPr>
            <p:cNvPr id="28" name="Straight Arrow Connector 27"/>
            <p:cNvCxnSpPr/>
            <p:nvPr/>
          </p:nvCxnSpPr>
          <p:spPr>
            <a:xfrm>
              <a:off x="1885950" y="2757488"/>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12" name="Group 11"/>
          <p:cNvGrpSpPr>
            <a:grpSpLocks/>
          </p:cNvGrpSpPr>
          <p:nvPr/>
        </p:nvGrpSpPr>
        <p:grpSpPr bwMode="auto">
          <a:xfrm>
            <a:off x="6648451" y="1653927"/>
            <a:ext cx="3667125" cy="1241097"/>
            <a:chOff x="5124450" y="2341563"/>
            <a:chExt cx="3667125" cy="1241097"/>
          </a:xfrm>
        </p:grpSpPr>
        <p:grpSp>
          <p:nvGrpSpPr>
            <p:cNvPr id="12315" name="Group 5"/>
            <p:cNvGrpSpPr>
              <a:grpSpLocks/>
            </p:cNvGrpSpPr>
            <p:nvPr/>
          </p:nvGrpSpPr>
          <p:grpSpPr bwMode="auto">
            <a:xfrm>
              <a:off x="6015038" y="2341563"/>
              <a:ext cx="2776537" cy="1241097"/>
              <a:chOff x="6015038" y="2341563"/>
              <a:chExt cx="2776537" cy="1241097"/>
            </a:xfrm>
          </p:grpSpPr>
          <p:pic>
            <p:nvPicPr>
              <p:cNvPr id="12317"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5038" y="2341563"/>
                <a:ext cx="1111250" cy="757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18"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8063" y="2341563"/>
                <a:ext cx="1433512" cy="757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19" name="TextBox 36"/>
              <p:cNvSpPr txBox="1">
                <a:spLocks noChangeArrowheads="1"/>
              </p:cNvSpPr>
              <p:nvPr/>
            </p:nvSpPr>
            <p:spPr bwMode="auto">
              <a:xfrm>
                <a:off x="6660231" y="3321050"/>
                <a:ext cx="122180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100" dirty="0" err="1" smtClean="0">
                    <a:latin typeface="Arial Black" pitchFamily="34" charset="0"/>
                  </a:rPr>
                  <a:t>Easy</a:t>
                </a:r>
                <a:r>
                  <a:rPr lang="fr-BE" altLang="fr-FR" sz="1100" dirty="0" smtClean="0">
                    <a:latin typeface="Arial Black" pitchFamily="34" charset="0"/>
                  </a:rPr>
                  <a:t> to move</a:t>
                </a:r>
                <a:endParaRPr lang="fr-BE" altLang="fr-FR" sz="1100" dirty="0">
                  <a:latin typeface="Arial Black" pitchFamily="34" charset="0"/>
                </a:endParaRPr>
              </a:p>
            </p:txBody>
          </p:sp>
        </p:grpSp>
        <p:cxnSp>
          <p:nvCxnSpPr>
            <p:cNvPr id="40" name="Straight Arrow Connector 39"/>
            <p:cNvCxnSpPr/>
            <p:nvPr/>
          </p:nvCxnSpPr>
          <p:spPr>
            <a:xfrm>
              <a:off x="5124450" y="2752725"/>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pic>
        <p:nvPicPr>
          <p:cNvPr id="1230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2258" y="3907557"/>
            <a:ext cx="498475" cy="2609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4" name="Right Arrow 53"/>
          <p:cNvSpPr/>
          <p:nvPr/>
        </p:nvSpPr>
        <p:spPr>
          <a:xfrm flipH="1">
            <a:off x="7896870" y="4306019"/>
            <a:ext cx="2087562" cy="1728788"/>
          </a:xfrm>
          <a:prstGeom prst="rightArrow">
            <a:avLst/>
          </a:prstGeom>
          <a:solidFill>
            <a:srgbClr val="3E6E5A">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Monitoring</a:t>
            </a:r>
          </a:p>
          <a:p>
            <a:pPr algn="ctr">
              <a:defRPr/>
            </a:pPr>
            <a:r>
              <a:rPr lang="fr-BE" dirty="0" smtClean="0"/>
              <a:t>Security</a:t>
            </a:r>
            <a:endParaRPr lang="fr-BE" b="1" dirty="0"/>
          </a:p>
          <a:p>
            <a:pPr algn="ctr">
              <a:defRPr/>
            </a:pPr>
            <a:r>
              <a:rPr lang="fr-BE" dirty="0" err="1"/>
              <a:t>Logging</a:t>
            </a:r>
            <a:endParaRPr lang="fr-BE" dirty="0"/>
          </a:p>
        </p:txBody>
      </p:sp>
      <p:grpSp>
        <p:nvGrpSpPr>
          <p:cNvPr id="14" name="Group 13"/>
          <p:cNvGrpSpPr>
            <a:grpSpLocks/>
          </p:cNvGrpSpPr>
          <p:nvPr/>
        </p:nvGrpSpPr>
        <p:grpSpPr bwMode="auto">
          <a:xfrm>
            <a:off x="5837883" y="3891683"/>
            <a:ext cx="1916113" cy="2625725"/>
            <a:chOff x="4251325" y="4205288"/>
            <a:chExt cx="1916113" cy="2625725"/>
          </a:xfrm>
        </p:grpSpPr>
        <p:pic>
          <p:nvPicPr>
            <p:cNvPr id="12307" name="Picture 5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18000" y="4929188"/>
              <a:ext cx="1849438"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p:cNvSpPr/>
            <p:nvPr/>
          </p:nvSpPr>
          <p:spPr>
            <a:xfrm>
              <a:off x="4251325" y="4205288"/>
              <a:ext cx="1916113" cy="262572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grpSp>
      <p:grpSp>
        <p:nvGrpSpPr>
          <p:cNvPr id="8" name="Group 7"/>
          <p:cNvGrpSpPr>
            <a:grpSpLocks/>
          </p:cNvGrpSpPr>
          <p:nvPr/>
        </p:nvGrpSpPr>
        <p:grpSpPr bwMode="auto">
          <a:xfrm>
            <a:off x="1997721" y="3699595"/>
            <a:ext cx="1142268" cy="2643984"/>
            <a:chOff x="411163" y="4012748"/>
            <a:chExt cx="1141866" cy="2643979"/>
          </a:xfrm>
        </p:grpSpPr>
        <p:pic>
          <p:nvPicPr>
            <p:cNvPr id="12303"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163" y="4012748"/>
              <a:ext cx="1141866" cy="1141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4" name="Picture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3718" y="6178776"/>
              <a:ext cx="477951" cy="477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5" name="Picture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0375" y="5358833"/>
              <a:ext cx="920750"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116</a:t>
            </a:fld>
            <a:r>
              <a:rPr lang="fr-BE" smtClean="0"/>
              <a:t> </a:t>
            </a:r>
            <a:endParaRPr lang="fr-BE" dirty="0"/>
          </a:p>
        </p:txBody>
      </p:sp>
      <p:grpSp>
        <p:nvGrpSpPr>
          <p:cNvPr id="7" name="Group 6"/>
          <p:cNvGrpSpPr/>
          <p:nvPr/>
        </p:nvGrpSpPr>
        <p:grpSpPr>
          <a:xfrm>
            <a:off x="3202508" y="3785021"/>
            <a:ext cx="2670668" cy="3141760"/>
            <a:chOff x="3202508" y="3785021"/>
            <a:chExt cx="2670668" cy="3141760"/>
          </a:xfrm>
        </p:grpSpPr>
        <p:grpSp>
          <p:nvGrpSpPr>
            <p:cNvPr id="13" name="Group 12"/>
            <p:cNvGrpSpPr>
              <a:grpSpLocks/>
            </p:cNvGrpSpPr>
            <p:nvPr/>
          </p:nvGrpSpPr>
          <p:grpSpPr bwMode="auto">
            <a:xfrm>
              <a:off x="3482032" y="3891682"/>
              <a:ext cx="1671638" cy="2633662"/>
              <a:chOff x="1895475" y="4205288"/>
              <a:chExt cx="1671638" cy="2633662"/>
            </a:xfrm>
          </p:grpSpPr>
          <p:grpSp>
            <p:nvGrpSpPr>
              <p:cNvPr id="12309" name="Group 8"/>
              <p:cNvGrpSpPr>
                <a:grpSpLocks/>
              </p:cNvGrpSpPr>
              <p:nvPr/>
            </p:nvGrpSpPr>
            <p:grpSpPr bwMode="auto">
              <a:xfrm>
                <a:off x="2747963" y="4205288"/>
                <a:ext cx="819150" cy="2633662"/>
                <a:chOff x="2747963" y="4205288"/>
                <a:chExt cx="819150" cy="2633662"/>
              </a:xfrm>
            </p:grpSpPr>
            <p:pic>
              <p:nvPicPr>
                <p:cNvPr id="12311"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54313" y="6115050"/>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312"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52725" y="5381625"/>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313"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47963" y="4205288"/>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30" name="Straight Connector 29"/>
                <p:cNvCxnSpPr>
                  <a:stCxn id="12313" idx="2"/>
                  <a:endCxn id="12312" idx="0"/>
                </p:cNvCxnSpPr>
                <p:nvPr/>
              </p:nvCxnSpPr>
              <p:spPr>
                <a:xfrm>
                  <a:off x="3154363" y="4929188"/>
                  <a:ext cx="4762" cy="452437"/>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grpSp>
          <p:cxnSp>
            <p:nvCxnSpPr>
              <p:cNvPr id="49" name="Straight Arrow Connector 48"/>
              <p:cNvCxnSpPr/>
              <p:nvPr/>
            </p:nvCxnSpPr>
            <p:spPr>
              <a:xfrm>
                <a:off x="1895475" y="5338763"/>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4" name="Rectangle 3"/>
            <p:cNvSpPr/>
            <p:nvPr/>
          </p:nvSpPr>
          <p:spPr>
            <a:xfrm>
              <a:off x="4181476" y="4841463"/>
              <a:ext cx="1100782" cy="1791055"/>
            </a:xfrm>
            <a:prstGeom prst="rect">
              <a:avLst/>
            </a:prstGeom>
            <a:noFill/>
            <a:ln>
              <a:solidFill>
                <a:srgbClr val="FF00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nl-BE"/>
            </a:p>
          </p:txBody>
        </p:sp>
        <p:sp>
          <p:nvSpPr>
            <p:cNvPr id="37" name="Rectangle 36"/>
            <p:cNvSpPr/>
            <p:nvPr/>
          </p:nvSpPr>
          <p:spPr>
            <a:xfrm>
              <a:off x="4181476" y="3785021"/>
              <a:ext cx="1100782" cy="926889"/>
            </a:xfrm>
            <a:prstGeom prst="rect">
              <a:avLst/>
            </a:prstGeom>
            <a:noFill/>
            <a:ln>
              <a:solidFill>
                <a:srgbClr val="FF00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nl-BE"/>
            </a:p>
          </p:txBody>
        </p:sp>
        <p:sp>
          <p:nvSpPr>
            <p:cNvPr id="6" name="TextBox 5"/>
            <p:cNvSpPr txBox="1"/>
            <p:nvPr/>
          </p:nvSpPr>
          <p:spPr>
            <a:xfrm>
              <a:off x="3202508" y="6588227"/>
              <a:ext cx="2670668" cy="338554"/>
            </a:xfrm>
            <a:prstGeom prst="rect">
              <a:avLst/>
            </a:prstGeom>
            <a:noFill/>
          </p:spPr>
          <p:txBody>
            <a:bodyPr wrap="none" rtlCol="0">
              <a:spAutoFit/>
            </a:bodyPr>
            <a:lstStyle/>
            <a:p>
              <a:r>
                <a:rPr lang="nl-BE" sz="1600" dirty="0" err="1" smtClean="0">
                  <a:solidFill>
                    <a:srgbClr val="FF0000"/>
                  </a:solidFill>
                </a:rPr>
                <a:t>Isolated</a:t>
              </a:r>
              <a:r>
                <a:rPr lang="nl-BE" sz="1600" dirty="0" smtClean="0">
                  <a:solidFill>
                    <a:srgbClr val="FF0000"/>
                  </a:solidFill>
                </a:rPr>
                <a:t> environments / </a:t>
              </a:r>
              <a:r>
                <a:rPr lang="nl-BE" sz="1600" dirty="0" err="1" smtClean="0">
                  <a:solidFill>
                    <a:srgbClr val="FF0000"/>
                  </a:solidFill>
                </a:rPr>
                <a:t>client</a:t>
              </a:r>
              <a:endParaRPr lang="nl-BE" sz="1600" dirty="0">
                <a:solidFill>
                  <a:srgbClr val="FF0000"/>
                </a:solidFill>
              </a:endParaRPr>
            </a:p>
          </p:txBody>
        </p:sp>
      </p:grpSp>
    </p:spTree>
    <p:extLst>
      <p:ext uri="{BB962C8B-B14F-4D97-AF65-F5344CB8AC3E}">
        <p14:creationId xmlns:p14="http://schemas.microsoft.com/office/powerpoint/2010/main" val="36143904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308"/>
                                        </p:tgtEl>
                                        <p:attrNameLst>
                                          <p:attrName>style.visibility</p:attrName>
                                        </p:attrNameLst>
                                      </p:cBhvr>
                                      <p:to>
                                        <p:strVal val="visible"/>
                                      </p:to>
                                    </p:set>
                                    <p:animEffect transition="in" filter="wipe(left)">
                                      <p:cBhvr>
                                        <p:cTn id="32" dur="500"/>
                                        <p:tgtEl>
                                          <p:spTgt spid="1230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nl-BE" dirty="0" smtClean="0"/>
              <a:t>Gegevensbescherming – Protection de </a:t>
            </a:r>
            <a:r>
              <a:rPr lang="nl-BE" dirty="0" err="1" smtClean="0"/>
              <a:t>données</a:t>
            </a:r>
            <a:endParaRPr lang="fr-BE" dirty="0"/>
          </a:p>
        </p:txBody>
      </p:sp>
      <p:graphicFrame>
        <p:nvGraphicFramePr>
          <p:cNvPr id="15" name="Content Placeholder 14"/>
          <p:cNvGraphicFramePr>
            <a:graphicFrameLocks noGrp="1"/>
          </p:cNvGraphicFramePr>
          <p:nvPr>
            <p:ph sz="quarter" idx="4"/>
            <p:extLst/>
          </p:nvPr>
        </p:nvGraphicFramePr>
        <p:xfrm>
          <a:off x="119336" y="764704"/>
          <a:ext cx="12072664" cy="6093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1"/>
          </p:nvPr>
        </p:nvSpPr>
        <p:spPr/>
        <p:txBody>
          <a:bodyPr/>
          <a:lstStyle/>
          <a:p>
            <a:fld id="{30A9230E-FFBB-4CCB-ABD7-198084EDE768}" type="slidenum">
              <a:rPr lang="fr-BE" smtClean="0"/>
              <a:pPr/>
              <a:t>117</a:t>
            </a:fld>
            <a:endParaRPr lang="fr-BE" dirty="0"/>
          </a:p>
        </p:txBody>
      </p:sp>
    </p:spTree>
    <p:extLst>
      <p:ext uri="{BB962C8B-B14F-4D97-AF65-F5344CB8AC3E}">
        <p14:creationId xmlns:p14="http://schemas.microsoft.com/office/powerpoint/2010/main" val="130081658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t>
            </a:r>
            <a:r>
              <a:rPr lang="nl-BE" dirty="0" err="1" smtClean="0"/>
              <a:t>Inter</a:t>
            </a:r>
            <a:r>
              <a:rPr lang="nl-BE" dirty="0" smtClean="0"/>
              <a:t>)nationale erkenning – </a:t>
            </a:r>
            <a:r>
              <a:rPr lang="nl-BE" dirty="0" err="1" smtClean="0"/>
              <a:t>Reconnaissance</a:t>
            </a:r>
            <a:r>
              <a:rPr lang="nl-BE" dirty="0" smtClean="0"/>
              <a:t> (</a:t>
            </a:r>
            <a:r>
              <a:rPr lang="nl-BE" dirty="0" err="1" smtClean="0"/>
              <a:t>inter</a:t>
            </a:r>
            <a:r>
              <a:rPr lang="nl-BE" dirty="0" smtClean="0"/>
              <a:t>)nationale</a:t>
            </a:r>
            <a:endParaRPr lang="en-US" dirty="0"/>
          </a:p>
        </p:txBody>
      </p:sp>
      <p:sp>
        <p:nvSpPr>
          <p:cNvPr id="3" name="Content Placeholder 2"/>
          <p:cNvSpPr>
            <a:spLocks noGrp="1"/>
          </p:cNvSpPr>
          <p:nvPr>
            <p:ph idx="1"/>
          </p:nvPr>
        </p:nvSpPr>
        <p:spPr/>
        <p:txBody>
          <a:bodyPr>
            <a:normAutofit/>
          </a:bodyPr>
          <a:lstStyle/>
          <a:p>
            <a:endParaRPr lang="nl-NL" dirty="0" smtClean="0">
              <a:hlinkClick r:id="rId2"/>
            </a:endParaRPr>
          </a:p>
          <a:p>
            <a:r>
              <a:rPr lang="nl-NL" dirty="0" err="1" smtClean="0">
                <a:hlinkClick r:id="rId2"/>
              </a:rPr>
              <a:t>Belgian</a:t>
            </a:r>
            <a:r>
              <a:rPr lang="nl-NL" dirty="0" smtClean="0">
                <a:hlinkClick r:id="rId2"/>
              </a:rPr>
              <a:t> </a:t>
            </a:r>
            <a:r>
              <a:rPr lang="nl-NL" dirty="0" err="1" smtClean="0">
                <a:hlinkClick r:id="rId2"/>
              </a:rPr>
              <a:t>eGovernment</a:t>
            </a:r>
            <a:r>
              <a:rPr lang="nl-NL" dirty="0" smtClean="0">
                <a:hlinkClick r:id="rId2"/>
              </a:rPr>
              <a:t> Award </a:t>
            </a:r>
            <a:r>
              <a:rPr lang="nl-NL" dirty="0" err="1" smtClean="0">
                <a:hlinkClick r:id="rId2"/>
              </a:rPr>
              <a:t>for</a:t>
            </a:r>
            <a:r>
              <a:rPr lang="nl-NL" dirty="0" smtClean="0">
                <a:hlinkClick r:id="rId2"/>
              </a:rPr>
              <a:t> </a:t>
            </a:r>
            <a:r>
              <a:rPr lang="nl-NL" dirty="0" err="1" smtClean="0">
                <a:hlinkClick r:id="rId2"/>
              </a:rPr>
              <a:t>Innovation</a:t>
            </a:r>
            <a:r>
              <a:rPr lang="nl-NL" dirty="0" smtClean="0">
                <a:hlinkClick r:id="rId2"/>
              </a:rPr>
              <a:t> 2015</a:t>
            </a:r>
            <a:r>
              <a:rPr lang="nl-NL" dirty="0" smtClean="0"/>
              <a:t> </a:t>
            </a:r>
            <a:r>
              <a:rPr lang="nl-NL" dirty="0" err="1" smtClean="0"/>
              <a:t>for</a:t>
            </a:r>
            <a:r>
              <a:rPr lang="nl-NL" dirty="0" smtClean="0"/>
              <a:t> </a:t>
            </a:r>
            <a:r>
              <a:rPr lang="nl-NL" dirty="0" err="1" smtClean="0"/>
              <a:t>G-Cloud</a:t>
            </a:r>
            <a:r>
              <a:rPr lang="nl-NL" dirty="0" smtClean="0"/>
              <a:t> IaaS (</a:t>
            </a:r>
            <a:r>
              <a:rPr lang="nl-NL" dirty="0" err="1" smtClean="0"/>
              <a:t>Infrastructure</a:t>
            </a:r>
            <a:r>
              <a:rPr lang="nl-NL" dirty="0" smtClean="0"/>
              <a:t> as a Service)</a:t>
            </a:r>
          </a:p>
          <a:p>
            <a:endParaRPr lang="nl-NL" dirty="0"/>
          </a:p>
          <a:p>
            <a:r>
              <a:rPr lang="nl-NL" dirty="0" err="1" smtClean="0">
                <a:hlinkClick r:id="rId3"/>
              </a:rPr>
              <a:t>Belgian</a:t>
            </a:r>
            <a:r>
              <a:rPr lang="nl-NL" dirty="0" smtClean="0">
                <a:hlinkClick r:id="rId3"/>
              </a:rPr>
              <a:t> </a:t>
            </a:r>
            <a:r>
              <a:rPr lang="nl-NL" dirty="0" err="1" smtClean="0">
                <a:hlinkClick r:id="rId3"/>
              </a:rPr>
              <a:t>eGovernment</a:t>
            </a:r>
            <a:r>
              <a:rPr lang="nl-NL" dirty="0" smtClean="0">
                <a:hlinkClick r:id="rId3"/>
              </a:rPr>
              <a:t> </a:t>
            </a:r>
            <a:r>
              <a:rPr lang="nl-NL" dirty="0" err="1" smtClean="0">
                <a:hlinkClick r:id="rId3"/>
              </a:rPr>
              <a:t>Champion</a:t>
            </a:r>
            <a:r>
              <a:rPr lang="nl-NL" dirty="0" smtClean="0">
                <a:hlinkClick r:id="rId3"/>
              </a:rPr>
              <a:t> Award 2016</a:t>
            </a:r>
            <a:r>
              <a:rPr lang="nl-NL" dirty="0" smtClean="0"/>
              <a:t> </a:t>
            </a:r>
            <a:r>
              <a:rPr lang="nl-NL" dirty="0" err="1" smtClean="0"/>
              <a:t>for</a:t>
            </a:r>
            <a:r>
              <a:rPr lang="nl-NL" dirty="0" smtClean="0"/>
              <a:t> </a:t>
            </a:r>
            <a:r>
              <a:rPr lang="nl-NL" dirty="0" err="1" smtClean="0"/>
              <a:t>G-Cloud</a:t>
            </a:r>
            <a:r>
              <a:rPr lang="nl-NL" dirty="0" smtClean="0"/>
              <a:t> </a:t>
            </a:r>
            <a:r>
              <a:rPr lang="nl-BE" dirty="0" smtClean="0"/>
              <a:t>IaaS &amp; PaaS (Platform as a Service)</a:t>
            </a:r>
            <a:endParaRPr lang="en-US" dirty="0" smtClean="0"/>
          </a:p>
          <a:p>
            <a:pPr fontAlgn="base"/>
            <a:endParaRPr lang="en-US" dirty="0" smtClean="0">
              <a:hlinkClick r:id="rId4"/>
            </a:endParaRPr>
          </a:p>
          <a:p>
            <a:pPr fontAlgn="base"/>
            <a:endParaRPr lang="en-US"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118</a:t>
            </a:fld>
            <a:r>
              <a:rPr lang="fr-BE" smtClean="0"/>
              <a:t> </a:t>
            </a:r>
            <a:endParaRPr lang="fr-BE" dirty="0"/>
          </a:p>
        </p:txBody>
      </p:sp>
    </p:spTree>
    <p:extLst>
      <p:ext uri="{BB962C8B-B14F-4D97-AF65-F5344CB8AC3E}">
        <p14:creationId xmlns:p14="http://schemas.microsoft.com/office/powerpoint/2010/main" val="265638407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63352" y="1662115"/>
            <a:ext cx="11665296" cy="2308224"/>
          </a:xfrm>
        </p:spPr>
        <p:txBody>
          <a:bodyPr>
            <a:normAutofit fontScale="90000"/>
          </a:bodyPr>
          <a:lstStyle/>
          <a:p>
            <a:r>
              <a:rPr lang="nl-BE" dirty="0" smtClean="0">
                <a:solidFill>
                  <a:srgbClr val="0087BE"/>
                </a:solidFill>
              </a:rPr>
              <a:t>Informatiesystemen voor bestrijding COVID-19</a:t>
            </a:r>
            <a:br>
              <a:rPr lang="nl-BE" dirty="0" smtClean="0">
                <a:solidFill>
                  <a:srgbClr val="0087BE"/>
                </a:solidFill>
              </a:rPr>
            </a:br>
            <a:r>
              <a:rPr lang="nl-BE" dirty="0" err="1" smtClean="0">
                <a:solidFill>
                  <a:srgbClr val="0087BE"/>
                </a:solidFill>
              </a:rPr>
              <a:t>Systèmes</a:t>
            </a:r>
            <a:r>
              <a:rPr lang="nl-BE" dirty="0" smtClean="0">
                <a:solidFill>
                  <a:srgbClr val="0087BE"/>
                </a:solidFill>
              </a:rPr>
              <a:t> </a:t>
            </a:r>
            <a:r>
              <a:rPr lang="nl-BE" dirty="0" err="1" smtClean="0">
                <a:solidFill>
                  <a:srgbClr val="0087BE"/>
                </a:solidFill>
              </a:rPr>
              <a:t>d’information</a:t>
            </a:r>
            <a:r>
              <a:rPr lang="nl-BE" dirty="0" smtClean="0">
                <a:solidFill>
                  <a:srgbClr val="0087BE"/>
                </a:solidFill>
              </a:rPr>
              <a:t> pour la </a:t>
            </a:r>
            <a:r>
              <a:rPr lang="nl-BE" dirty="0" err="1" smtClean="0">
                <a:solidFill>
                  <a:srgbClr val="0087BE"/>
                </a:solidFill>
              </a:rPr>
              <a:t>lutte</a:t>
            </a:r>
            <a:r>
              <a:rPr lang="nl-BE" dirty="0" smtClean="0">
                <a:solidFill>
                  <a:srgbClr val="0087BE"/>
                </a:solidFill>
              </a:rPr>
              <a:t> </a:t>
            </a:r>
            <a:r>
              <a:rPr lang="nl-BE" dirty="0" err="1" smtClean="0">
                <a:solidFill>
                  <a:srgbClr val="0087BE"/>
                </a:solidFill>
              </a:rPr>
              <a:t>contre</a:t>
            </a:r>
            <a:r>
              <a:rPr lang="nl-BE" dirty="0" smtClean="0">
                <a:solidFill>
                  <a:srgbClr val="0087BE"/>
                </a:solidFill>
              </a:rPr>
              <a:t> COVID-19</a:t>
            </a:r>
            <a:br>
              <a:rPr lang="nl-BE" dirty="0" smtClean="0">
                <a:solidFill>
                  <a:srgbClr val="0087BE"/>
                </a:solidFill>
              </a:rPr>
            </a:br>
            <a:r>
              <a:rPr lang="nl-BE" dirty="0" smtClean="0">
                <a:solidFill>
                  <a:srgbClr val="0087BE"/>
                </a:solidFill>
              </a:rPr>
              <a:t>(2020- )</a:t>
            </a:r>
            <a:br>
              <a:rPr lang="nl-BE" dirty="0" smtClean="0">
                <a:solidFill>
                  <a:srgbClr val="0087BE"/>
                </a:solidFill>
              </a:rPr>
            </a:br>
            <a:r>
              <a:rPr lang="nl-BE" sz="2800" dirty="0" smtClean="0">
                <a:solidFill>
                  <a:srgbClr val="0087BE"/>
                </a:solidFill>
              </a:rPr>
              <a:t>(De Block – De Backer – Vandenbroucke – Beke – </a:t>
            </a:r>
            <a:r>
              <a:rPr lang="nl-BE" sz="2800" dirty="0" err="1" smtClean="0">
                <a:solidFill>
                  <a:srgbClr val="0087BE"/>
                </a:solidFill>
              </a:rPr>
              <a:t>Morreale</a:t>
            </a:r>
            <a:r>
              <a:rPr lang="nl-BE" sz="2800" dirty="0" smtClean="0">
                <a:solidFill>
                  <a:srgbClr val="0087BE"/>
                </a:solidFill>
              </a:rPr>
              <a:t> – Maron – </a:t>
            </a:r>
            <a:r>
              <a:rPr lang="nl-BE" sz="2800" dirty="0" err="1" smtClean="0">
                <a:solidFill>
                  <a:srgbClr val="0087BE"/>
                </a:solidFill>
              </a:rPr>
              <a:t>Antoniadis</a:t>
            </a:r>
            <a:r>
              <a:rPr lang="nl-BE" sz="2800" dirty="0" smtClean="0">
                <a:solidFill>
                  <a:srgbClr val="0087BE"/>
                </a:solidFill>
              </a:rPr>
              <a:t>) </a:t>
            </a:r>
            <a:endParaRPr lang="en-US" sz="2800" dirty="0">
              <a:solidFill>
                <a:srgbClr val="0087BE"/>
              </a:solidFill>
            </a:endParaRPr>
          </a:p>
        </p:txBody>
      </p:sp>
      <p:sp>
        <p:nvSpPr>
          <p:cNvPr id="3" name="Slide Number Placeholder 2"/>
          <p:cNvSpPr>
            <a:spLocks noGrp="1"/>
          </p:cNvSpPr>
          <p:nvPr>
            <p:ph type="sldNum" sz="quarter" idx="10"/>
          </p:nvPr>
        </p:nvSpPr>
        <p:spPr/>
        <p:txBody>
          <a:bodyPr/>
          <a:lstStyle/>
          <a:p>
            <a:pPr>
              <a:defRPr/>
            </a:pPr>
            <a:fld id="{EF66DDCB-4F40-4F8C-A2FE-269D135B5A13}" type="slidenum">
              <a:rPr lang="en-GB" smtClean="0"/>
              <a:pPr>
                <a:defRPr/>
              </a:pPr>
              <a:t>119</a:t>
            </a:fld>
            <a:endParaRPr lang="en-GB" dirty="0"/>
          </a:p>
        </p:txBody>
      </p:sp>
    </p:spTree>
    <p:extLst>
      <p:ext uri="{BB962C8B-B14F-4D97-AF65-F5344CB8AC3E}">
        <p14:creationId xmlns:p14="http://schemas.microsoft.com/office/powerpoint/2010/main" val="3704498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Mijn functies – Mes fonctions</a:t>
            </a:r>
            <a:endParaRPr lang="en-US" dirty="0"/>
          </a:p>
        </p:txBody>
      </p:sp>
      <p:sp>
        <p:nvSpPr>
          <p:cNvPr id="3" name="Content Placeholder 2"/>
          <p:cNvSpPr>
            <a:spLocks noGrp="1"/>
          </p:cNvSpPr>
          <p:nvPr>
            <p:ph sz="half" idx="2"/>
          </p:nvPr>
        </p:nvSpPr>
        <p:spPr/>
        <p:txBody>
          <a:bodyPr>
            <a:normAutofit fontScale="92500" lnSpcReduction="10000"/>
          </a:bodyPr>
          <a:lstStyle/>
          <a:p>
            <a:r>
              <a:rPr lang="nl-BE" dirty="0" smtClean="0"/>
              <a:t>Lid van het Kenniscentrum van Gegevens-beschermingsautoriteit (GBA)</a:t>
            </a:r>
          </a:p>
          <a:p>
            <a:pPr lvl="1"/>
            <a:r>
              <a:rPr lang="nl-BE" dirty="0" smtClean="0"/>
              <a:t>verkozen door de Kamer van </a:t>
            </a:r>
            <a:r>
              <a:rPr lang="nl-BE" dirty="0" smtClean="0"/>
              <a:t>Volksvertegenwoordigers </a:t>
            </a:r>
            <a:r>
              <a:rPr lang="nl-BE" dirty="0" smtClean="0"/>
              <a:t>op 4 april 2019</a:t>
            </a:r>
          </a:p>
          <a:p>
            <a:pPr lvl="1"/>
            <a:r>
              <a:rPr lang="nl-BE" dirty="0" smtClean="0"/>
              <a:t>in mijn kandidatuur heb ik mijn functies bij de KSZ, het eHealth-platform en vzw Smals uitdrukkelijk vermeld en ze werden niet beschouwd als een grond van onverenigbaarheid door Kamer</a:t>
            </a:r>
          </a:p>
          <a:p>
            <a:pPr lvl="1"/>
            <a:r>
              <a:rPr lang="nl-BE" dirty="0" smtClean="0"/>
              <a:t>ik heb verklaring voorzien in artikel 44 § 2 van de GBA-wet ondertekend</a:t>
            </a:r>
          </a:p>
          <a:p>
            <a:pPr lvl="1"/>
            <a:r>
              <a:rPr lang="nl-BE" dirty="0" smtClean="0"/>
              <a:t>uit eigen initiatief neem ik niet deel aan de </a:t>
            </a:r>
            <a:r>
              <a:rPr lang="nl-BE" dirty="0" err="1" smtClean="0"/>
              <a:t>beraad-slagingen</a:t>
            </a:r>
            <a:r>
              <a:rPr lang="nl-BE" dirty="0" smtClean="0"/>
              <a:t> van het Kenniscentrum indien er een </a:t>
            </a:r>
            <a:r>
              <a:rPr lang="nl-BE" dirty="0" err="1" smtClean="0"/>
              <a:t>belangen-conflict</a:t>
            </a:r>
            <a:r>
              <a:rPr lang="nl-BE" dirty="0" smtClean="0"/>
              <a:t> is, overeenkomstig art. 58, § 1, van het huishoudelijk reglement van de GBA (ik heb bv. niet deelgenomen aan de beraadslagingen met betrekking tot de projecten inzake regeling van de contactopsporing, </a:t>
            </a:r>
            <a:r>
              <a:rPr lang="nl-BE" dirty="0" err="1" smtClean="0"/>
              <a:t>testing</a:t>
            </a:r>
            <a:r>
              <a:rPr lang="nl-BE" dirty="0" smtClean="0"/>
              <a:t> en vaccinatie tegen </a:t>
            </a:r>
            <a:r>
              <a:rPr lang="nl-BE" dirty="0" err="1" smtClean="0"/>
              <a:t>Covid</a:t>
            </a:r>
            <a:endParaRPr lang="nl-BE" dirty="0" smtClean="0"/>
          </a:p>
          <a:p>
            <a:pPr lvl="1"/>
            <a:r>
              <a:rPr lang="nl-BE" dirty="0" smtClean="0"/>
              <a:t>de AVG verbiedt geenszins dat een persoon met een openbaar mandaat lid is van een toezichthoudende autoriteit</a:t>
            </a:r>
          </a:p>
        </p:txBody>
      </p:sp>
      <p:sp>
        <p:nvSpPr>
          <p:cNvPr id="4" name="Content Placeholder 3"/>
          <p:cNvSpPr>
            <a:spLocks noGrp="1"/>
          </p:cNvSpPr>
          <p:nvPr>
            <p:ph sz="quarter" idx="4"/>
          </p:nvPr>
        </p:nvSpPr>
        <p:spPr/>
        <p:txBody>
          <a:bodyPr>
            <a:normAutofit fontScale="92500" lnSpcReduction="10000"/>
          </a:bodyPr>
          <a:lstStyle/>
          <a:p>
            <a:r>
              <a:rPr lang="nl-BE" dirty="0" err="1" smtClean="0"/>
              <a:t>Membre</a:t>
            </a:r>
            <a:r>
              <a:rPr lang="nl-BE" dirty="0" smtClean="0"/>
              <a:t> du Centre de Connaissances de </a:t>
            </a:r>
            <a:r>
              <a:rPr lang="nl-BE" dirty="0" err="1" smtClean="0"/>
              <a:t>l’Autorité</a:t>
            </a:r>
            <a:r>
              <a:rPr lang="nl-BE" dirty="0" smtClean="0"/>
              <a:t> de Protection des </a:t>
            </a:r>
            <a:r>
              <a:rPr lang="nl-BE" dirty="0" err="1" smtClean="0"/>
              <a:t>Données</a:t>
            </a:r>
            <a:r>
              <a:rPr lang="nl-BE" dirty="0" smtClean="0"/>
              <a:t> (APD)</a:t>
            </a:r>
          </a:p>
          <a:p>
            <a:pPr lvl="1"/>
            <a:r>
              <a:rPr lang="nl-BE" dirty="0" err="1" smtClean="0"/>
              <a:t>élu</a:t>
            </a:r>
            <a:r>
              <a:rPr lang="nl-BE" dirty="0" smtClean="0"/>
              <a:t> par la </a:t>
            </a:r>
            <a:r>
              <a:rPr lang="nl-BE" dirty="0" err="1" smtClean="0"/>
              <a:t>Chambre</a:t>
            </a:r>
            <a:r>
              <a:rPr lang="nl-BE" dirty="0" smtClean="0"/>
              <a:t> des </a:t>
            </a:r>
            <a:r>
              <a:rPr lang="nl-BE" dirty="0" err="1" smtClean="0"/>
              <a:t>Représentants</a:t>
            </a:r>
            <a:r>
              <a:rPr lang="nl-BE" dirty="0" smtClean="0"/>
              <a:t> </a:t>
            </a:r>
            <a:r>
              <a:rPr lang="nl-BE" dirty="0" err="1" smtClean="0"/>
              <a:t>le</a:t>
            </a:r>
            <a:r>
              <a:rPr lang="nl-BE" dirty="0" smtClean="0"/>
              <a:t> 4 </a:t>
            </a:r>
            <a:r>
              <a:rPr lang="nl-BE" dirty="0" err="1" smtClean="0"/>
              <a:t>avril</a:t>
            </a:r>
            <a:r>
              <a:rPr lang="nl-BE" dirty="0" smtClean="0"/>
              <a:t> 2019</a:t>
            </a:r>
          </a:p>
          <a:p>
            <a:pPr lvl="1">
              <a:spcBef>
                <a:spcPts val="2400"/>
              </a:spcBef>
            </a:pPr>
            <a:r>
              <a:rPr lang="fr-BE" dirty="0" smtClean="0"/>
              <a:t>dans ma candidature, j’ai mentionné explicitement mes fonctions à la BCSS, à la plateforme eHealth et à </a:t>
            </a:r>
            <a:r>
              <a:rPr lang="fr-BE" dirty="0" err="1" smtClean="0"/>
              <a:t>l’asbl</a:t>
            </a:r>
            <a:r>
              <a:rPr lang="fr-BE" dirty="0" smtClean="0"/>
              <a:t> </a:t>
            </a:r>
            <a:r>
              <a:rPr lang="fr-BE" dirty="0" err="1" smtClean="0"/>
              <a:t>Smals</a:t>
            </a:r>
            <a:r>
              <a:rPr lang="fr-BE" dirty="0" smtClean="0"/>
              <a:t> et elles n‘ont pas été considérées comme des motifs d'incompatibilité par la Chambre</a:t>
            </a:r>
          </a:p>
          <a:p>
            <a:pPr lvl="1"/>
            <a:r>
              <a:rPr lang="nl-BE" dirty="0" err="1" smtClean="0"/>
              <a:t>j’ai</a:t>
            </a:r>
            <a:r>
              <a:rPr lang="nl-BE" dirty="0" smtClean="0"/>
              <a:t> </a:t>
            </a:r>
            <a:r>
              <a:rPr lang="nl-BE" dirty="0" err="1" smtClean="0"/>
              <a:t>signé</a:t>
            </a:r>
            <a:r>
              <a:rPr lang="nl-BE" dirty="0" smtClean="0"/>
              <a:t> la </a:t>
            </a:r>
            <a:r>
              <a:rPr lang="nl-BE" dirty="0" err="1" smtClean="0"/>
              <a:t>déclaration</a:t>
            </a:r>
            <a:r>
              <a:rPr lang="nl-BE" dirty="0" smtClean="0"/>
              <a:t> </a:t>
            </a:r>
            <a:r>
              <a:rPr lang="nl-BE" dirty="0" err="1" smtClean="0"/>
              <a:t>prévue</a:t>
            </a:r>
            <a:r>
              <a:rPr lang="nl-BE" dirty="0" smtClean="0"/>
              <a:t> à </a:t>
            </a:r>
            <a:r>
              <a:rPr lang="nl-BE" dirty="0" err="1" smtClean="0"/>
              <a:t>l’article</a:t>
            </a:r>
            <a:r>
              <a:rPr lang="nl-BE" dirty="0" smtClean="0"/>
              <a:t> 44 § 2 de la </a:t>
            </a:r>
            <a:r>
              <a:rPr lang="nl-BE" dirty="0" err="1" smtClean="0"/>
              <a:t>loi</a:t>
            </a:r>
            <a:r>
              <a:rPr lang="nl-BE" dirty="0" smtClean="0"/>
              <a:t> </a:t>
            </a:r>
            <a:r>
              <a:rPr lang="nl-BE" dirty="0" err="1" smtClean="0"/>
              <a:t>sur</a:t>
            </a:r>
            <a:r>
              <a:rPr lang="nl-BE" dirty="0" smtClean="0"/>
              <a:t> </a:t>
            </a:r>
            <a:r>
              <a:rPr lang="nl-BE" dirty="0" err="1" smtClean="0"/>
              <a:t>l’APD</a:t>
            </a:r>
            <a:endParaRPr lang="fr-BE" dirty="0" smtClean="0"/>
          </a:p>
          <a:p>
            <a:pPr lvl="1"/>
            <a:r>
              <a:rPr lang="fr-BE" dirty="0" smtClean="0"/>
              <a:t>de ma propre initiative, je ne participe pas aux délibérations du Centre de Connaissances si j’ai un conflit d’intérêt, conformément à l'article 58, § 1 du Règlement intérieur de l’APD (p.ex. je n’ai pas participé aux délibérations concernant les projets de régulation sur la recherche des contacts, le dépistage et la vaccination contre Covid-19</a:t>
            </a:r>
            <a:endParaRPr lang="nl-BE" dirty="0" smtClean="0"/>
          </a:p>
          <a:p>
            <a:pPr lvl="1"/>
            <a:r>
              <a:rPr lang="nl-BE" dirty="0" err="1" smtClean="0"/>
              <a:t>le</a:t>
            </a:r>
            <a:r>
              <a:rPr lang="nl-BE" dirty="0" smtClean="0"/>
              <a:t> RGPD </a:t>
            </a:r>
            <a:r>
              <a:rPr lang="fr-BE" dirty="0" smtClean="0"/>
              <a:t>n'interdit pas à une personne ayant un mandat public d'être membre d'une autorité de contrôle</a:t>
            </a:r>
          </a:p>
        </p:txBody>
      </p:sp>
      <p:sp>
        <p:nvSpPr>
          <p:cNvPr id="6" name="Slide Number Placeholder 5"/>
          <p:cNvSpPr>
            <a:spLocks noGrp="1"/>
          </p:cNvSpPr>
          <p:nvPr>
            <p:ph type="sldNum" sz="quarter" idx="11"/>
          </p:nvPr>
        </p:nvSpPr>
        <p:spPr/>
        <p:txBody>
          <a:bodyPr/>
          <a:lstStyle/>
          <a:p>
            <a:fld id="{30A9230E-FFBB-4CCB-ABD7-198084EDE768}" type="slidenum">
              <a:rPr lang="fr-BE" smtClean="0"/>
              <a:pPr/>
              <a:t>12</a:t>
            </a:fld>
            <a:endParaRPr lang="fr-BE" dirty="0"/>
          </a:p>
        </p:txBody>
      </p:sp>
    </p:spTree>
    <p:extLst>
      <p:ext uri="{BB962C8B-B14F-4D97-AF65-F5344CB8AC3E}">
        <p14:creationId xmlns:p14="http://schemas.microsoft.com/office/powerpoint/2010/main" val="339258361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Doelstellingen - </a:t>
            </a:r>
            <a:r>
              <a:rPr lang="nl-BE" dirty="0" err="1"/>
              <a:t>Objectifs</a:t>
            </a:r>
            <a:endParaRPr lang="en-US" dirty="0"/>
          </a:p>
        </p:txBody>
      </p:sp>
      <p:sp>
        <p:nvSpPr>
          <p:cNvPr id="3" name="Content Placeholder 2"/>
          <p:cNvSpPr>
            <a:spLocks noGrp="1"/>
          </p:cNvSpPr>
          <p:nvPr>
            <p:ph sz="half" idx="2"/>
          </p:nvPr>
        </p:nvSpPr>
        <p:spPr/>
        <p:txBody>
          <a:bodyPr>
            <a:noAutofit/>
          </a:bodyPr>
          <a:lstStyle/>
          <a:p>
            <a:pPr>
              <a:lnSpc>
                <a:spcPct val="110000"/>
              </a:lnSpc>
            </a:pPr>
            <a:r>
              <a:rPr lang="nl-NL" dirty="0"/>
              <a:t>De </a:t>
            </a:r>
            <a:r>
              <a:rPr lang="nl-NL" b="1" i="1" dirty="0" smtClean="0">
                <a:solidFill>
                  <a:srgbClr val="0087BE"/>
                </a:solidFill>
              </a:rPr>
              <a:t>kwaliteit, de </a:t>
            </a:r>
            <a:r>
              <a:rPr lang="nl-NL" b="1" i="1" dirty="0">
                <a:solidFill>
                  <a:srgbClr val="0087BE"/>
                </a:solidFill>
              </a:rPr>
              <a:t>continuïteit </a:t>
            </a:r>
            <a:r>
              <a:rPr lang="nl-NL" b="1" i="1" dirty="0" smtClean="0">
                <a:solidFill>
                  <a:srgbClr val="0087BE"/>
                </a:solidFill>
              </a:rPr>
              <a:t>en de snelheid </a:t>
            </a:r>
            <a:r>
              <a:rPr lang="nl-NL" dirty="0" smtClean="0"/>
              <a:t>van het contactonderzoek te verzekeren</a:t>
            </a:r>
          </a:p>
          <a:p>
            <a:pPr lvl="1">
              <a:lnSpc>
                <a:spcPct val="110000"/>
              </a:lnSpc>
            </a:pPr>
            <a:r>
              <a:rPr lang="nl-NL" dirty="0" smtClean="0"/>
              <a:t>door </a:t>
            </a:r>
            <a:r>
              <a:rPr lang="nl-NL" dirty="0"/>
              <a:t>een </a:t>
            </a:r>
            <a:r>
              <a:rPr lang="nl-NL" dirty="0" smtClean="0"/>
              <a:t>ICT-gedreven </a:t>
            </a:r>
            <a:r>
              <a:rPr lang="nl-NL" dirty="0"/>
              <a:t>aanpak (genoodzaakt door de schaal van de </a:t>
            </a:r>
            <a:r>
              <a:rPr lang="nl-NL" dirty="0" smtClean="0"/>
              <a:t>pandemie)</a:t>
            </a:r>
          </a:p>
          <a:p>
            <a:pPr lvl="1">
              <a:lnSpc>
                <a:spcPct val="110000"/>
              </a:lnSpc>
            </a:pPr>
            <a:r>
              <a:rPr lang="nl-NL" dirty="0" smtClean="0"/>
              <a:t>en daarbij de </a:t>
            </a:r>
            <a:r>
              <a:rPr lang="nl-NL" dirty="0"/>
              <a:t>volledige keten van besmetting tot detectie van contacten zo kort mogelijk </a:t>
            </a:r>
            <a:r>
              <a:rPr lang="nl-NL" dirty="0" smtClean="0"/>
              <a:t>maken</a:t>
            </a:r>
            <a:br>
              <a:rPr lang="nl-NL" dirty="0" smtClean="0"/>
            </a:br>
            <a:endParaRPr lang="nl-NL" dirty="0"/>
          </a:p>
          <a:p>
            <a:pPr>
              <a:lnSpc>
                <a:spcPct val="110000"/>
              </a:lnSpc>
            </a:pPr>
            <a:r>
              <a:rPr lang="nl-NL" dirty="0" smtClean="0"/>
              <a:t>De </a:t>
            </a:r>
            <a:r>
              <a:rPr lang="nl-NL" b="1" i="1" dirty="0">
                <a:solidFill>
                  <a:srgbClr val="0087BE"/>
                </a:solidFill>
              </a:rPr>
              <a:t>administratieve formaliteiten </a:t>
            </a:r>
            <a:r>
              <a:rPr lang="nl-NL" dirty="0"/>
              <a:t>gelinkt aan </a:t>
            </a:r>
            <a:r>
              <a:rPr lang="nl-NL" dirty="0" err="1"/>
              <a:t>testing</a:t>
            </a:r>
            <a:r>
              <a:rPr lang="nl-NL" dirty="0"/>
              <a:t> </a:t>
            </a:r>
            <a:r>
              <a:rPr lang="nl-NL" dirty="0" smtClean="0"/>
              <a:t>en quarantaine </a:t>
            </a:r>
            <a:r>
              <a:rPr lang="nl-NL" b="1" i="1" dirty="0">
                <a:solidFill>
                  <a:srgbClr val="0087BE"/>
                </a:solidFill>
              </a:rPr>
              <a:t>vereenvoudigen </a:t>
            </a:r>
            <a:r>
              <a:rPr lang="nl-NL" dirty="0"/>
              <a:t>(en digitaliseren) voor alle gezondheidszorgactoren én voor burgers</a:t>
            </a:r>
          </a:p>
          <a:p>
            <a:pPr>
              <a:lnSpc>
                <a:spcPct val="110000"/>
              </a:lnSpc>
            </a:pPr>
            <a:r>
              <a:rPr lang="nl-NL" b="1" i="1" dirty="0">
                <a:solidFill>
                  <a:srgbClr val="0087BE"/>
                </a:solidFill>
              </a:rPr>
              <a:t>Ondersteunen </a:t>
            </a:r>
            <a:r>
              <a:rPr lang="nl-NL" dirty="0"/>
              <a:t>van de uitrol van de </a:t>
            </a:r>
            <a:r>
              <a:rPr lang="nl-NL" b="1" i="1" dirty="0">
                <a:solidFill>
                  <a:srgbClr val="0087BE"/>
                </a:solidFill>
              </a:rPr>
              <a:t>vaccinatiecampagne</a:t>
            </a:r>
            <a:r>
              <a:rPr lang="nl-NL" dirty="0"/>
              <a:t> naar de (brede) bevolking</a:t>
            </a:r>
          </a:p>
        </p:txBody>
      </p:sp>
      <p:sp>
        <p:nvSpPr>
          <p:cNvPr id="7" name="Content Placeholder 6"/>
          <p:cNvSpPr>
            <a:spLocks noGrp="1"/>
          </p:cNvSpPr>
          <p:nvPr>
            <p:ph sz="quarter" idx="4"/>
          </p:nvPr>
        </p:nvSpPr>
        <p:spPr/>
        <p:txBody>
          <a:bodyPr>
            <a:normAutofit/>
          </a:bodyPr>
          <a:lstStyle/>
          <a:p>
            <a:pPr>
              <a:lnSpc>
                <a:spcPct val="110000"/>
              </a:lnSpc>
            </a:pPr>
            <a:r>
              <a:rPr lang="fr-BE" dirty="0"/>
              <a:t>Garantir </a:t>
            </a:r>
            <a:r>
              <a:rPr lang="fr-BE" b="1" i="1" dirty="0">
                <a:solidFill>
                  <a:srgbClr val="0087BE"/>
                </a:solidFill>
              </a:rPr>
              <a:t>la qualité, la continuité et la rapidité</a:t>
            </a:r>
            <a:r>
              <a:rPr lang="fr-BE" dirty="0"/>
              <a:t> de l’examen des contacts</a:t>
            </a:r>
          </a:p>
          <a:p>
            <a:pPr lvl="1">
              <a:lnSpc>
                <a:spcPct val="110000"/>
              </a:lnSpc>
            </a:pPr>
            <a:r>
              <a:rPr lang="fr-BE" dirty="0"/>
              <a:t>par une approche régie par les TIC (nécessaire en raison de l’ampleur de la pandémie)</a:t>
            </a:r>
          </a:p>
          <a:p>
            <a:pPr lvl="1">
              <a:lnSpc>
                <a:spcPct val="110000"/>
              </a:lnSpc>
            </a:pPr>
            <a:r>
              <a:rPr lang="fr-BE" dirty="0"/>
              <a:t>tout en raccourcissant le plus que possible la chaîne complète de la contamination à la détection des contacts</a:t>
            </a:r>
          </a:p>
          <a:p>
            <a:pPr>
              <a:lnSpc>
                <a:spcPct val="110000"/>
              </a:lnSpc>
            </a:pPr>
            <a:r>
              <a:rPr lang="fr-BE" b="1" i="1" dirty="0">
                <a:solidFill>
                  <a:srgbClr val="0087BE"/>
                </a:solidFill>
              </a:rPr>
              <a:t>Simplifier</a:t>
            </a:r>
            <a:r>
              <a:rPr lang="fr-BE" dirty="0"/>
              <a:t> (et numériser) les </a:t>
            </a:r>
            <a:r>
              <a:rPr lang="fr-BE" b="1" i="1" dirty="0">
                <a:solidFill>
                  <a:srgbClr val="0087BE"/>
                </a:solidFill>
              </a:rPr>
              <a:t>formalités administratives</a:t>
            </a:r>
            <a:r>
              <a:rPr lang="fr-BE" dirty="0"/>
              <a:t> liées aux tests et à la quarantaine pour tous les acteurs des soins de santé et les citoyens</a:t>
            </a:r>
          </a:p>
          <a:p>
            <a:pPr>
              <a:lnSpc>
                <a:spcPct val="110000"/>
              </a:lnSpc>
            </a:pPr>
            <a:r>
              <a:rPr lang="fr-BE" b="1" i="1" dirty="0">
                <a:solidFill>
                  <a:srgbClr val="0087BE"/>
                </a:solidFill>
              </a:rPr>
              <a:t>Soutenir</a:t>
            </a:r>
            <a:r>
              <a:rPr lang="fr-BE" dirty="0"/>
              <a:t> le déploiement de la </a:t>
            </a:r>
            <a:r>
              <a:rPr lang="fr-BE" b="1" i="1" dirty="0">
                <a:solidFill>
                  <a:srgbClr val="0087BE"/>
                </a:solidFill>
              </a:rPr>
              <a:t>campagne de vaccination</a:t>
            </a:r>
            <a:r>
              <a:rPr lang="fr-BE" dirty="0"/>
              <a:t> du (grand) public</a:t>
            </a:r>
          </a:p>
          <a:p>
            <a:endParaRPr lang="nl-NL" dirty="0"/>
          </a:p>
        </p:txBody>
      </p:sp>
      <p:sp>
        <p:nvSpPr>
          <p:cNvPr id="5" name="Slide Number Placeholder 4"/>
          <p:cNvSpPr>
            <a:spLocks noGrp="1"/>
          </p:cNvSpPr>
          <p:nvPr>
            <p:ph type="sldNum" sz="quarter" idx="11"/>
          </p:nvPr>
        </p:nvSpPr>
        <p:spPr/>
        <p:txBody>
          <a:bodyPr/>
          <a:lstStyle/>
          <a:p>
            <a:fld id="{30A9230E-FFBB-4CCB-ABD7-198084EDE768}" type="slidenum">
              <a:rPr lang="fr-BE" smtClean="0"/>
              <a:pPr/>
              <a:t>120</a:t>
            </a:fld>
            <a:endParaRPr lang="fr-BE" dirty="0"/>
          </a:p>
        </p:txBody>
      </p:sp>
    </p:spTree>
    <p:extLst>
      <p:ext uri="{BB962C8B-B14F-4D97-AF65-F5344CB8AC3E}">
        <p14:creationId xmlns:p14="http://schemas.microsoft.com/office/powerpoint/2010/main" val="132074094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Wettelijk kader – Cadre légal</a:t>
            </a:r>
            <a:endParaRPr lang="en-US" dirty="0"/>
          </a:p>
        </p:txBody>
      </p:sp>
      <p:sp>
        <p:nvSpPr>
          <p:cNvPr id="3" name="Content Placeholder 2"/>
          <p:cNvSpPr>
            <a:spLocks noGrp="1"/>
          </p:cNvSpPr>
          <p:nvPr>
            <p:ph sz="half" idx="2"/>
          </p:nvPr>
        </p:nvSpPr>
        <p:spPr/>
        <p:txBody>
          <a:bodyPr/>
          <a:lstStyle/>
          <a:p>
            <a:r>
              <a:rPr lang="nl-BE" dirty="0" smtClean="0"/>
              <a:t>Samenwerkingsakkoorden van</a:t>
            </a:r>
          </a:p>
          <a:p>
            <a:pPr lvl="1"/>
            <a:r>
              <a:rPr lang="nl-BE" dirty="0" smtClean="0"/>
              <a:t>25 augustus 2020 (contactonderzoek en </a:t>
            </a:r>
            <a:r>
              <a:rPr lang="nl-BE" dirty="0" err="1" smtClean="0"/>
              <a:t>testing</a:t>
            </a:r>
            <a:r>
              <a:rPr lang="nl-BE" dirty="0" smtClean="0"/>
              <a:t>)</a:t>
            </a:r>
          </a:p>
          <a:p>
            <a:pPr lvl="1"/>
            <a:r>
              <a:rPr lang="nl-BE" dirty="0" smtClean="0"/>
              <a:t>12 maart 2021 (vaccinatie tegen COVID-19)</a:t>
            </a:r>
          </a:p>
          <a:p>
            <a:pPr lvl="1"/>
            <a:r>
              <a:rPr lang="nl-BE" dirty="0" smtClean="0"/>
              <a:t>24 maart 2021 (handhaving </a:t>
            </a:r>
            <a:r>
              <a:rPr lang="nl-NL" dirty="0" smtClean="0"/>
              <a:t>van </a:t>
            </a:r>
            <a:r>
              <a:rPr lang="nl-NL" dirty="0"/>
              <a:t>de verplichte quarantaine of </a:t>
            </a:r>
            <a:r>
              <a:rPr lang="nl-NL" dirty="0" err="1"/>
              <a:t>testing</a:t>
            </a:r>
            <a:r>
              <a:rPr lang="nl-NL" dirty="0"/>
              <a:t> van de reizigers </a:t>
            </a:r>
            <a:r>
              <a:rPr lang="nl-NL" dirty="0" smtClean="0"/>
              <a:t>bij </a:t>
            </a:r>
            <a:r>
              <a:rPr lang="nl-NL" dirty="0"/>
              <a:t>aankomst in </a:t>
            </a:r>
            <a:r>
              <a:rPr lang="nl-NL" dirty="0" smtClean="0"/>
              <a:t>België)</a:t>
            </a:r>
            <a:endParaRPr lang="nl-BE" dirty="0" smtClean="0"/>
          </a:p>
          <a:p>
            <a:endParaRPr lang="nl-BE" dirty="0" smtClean="0"/>
          </a:p>
          <a:p>
            <a:r>
              <a:rPr lang="nl-BE" dirty="0" smtClean="0"/>
              <a:t>Uitvoerend samenwerkingsakkoord van</a:t>
            </a:r>
          </a:p>
          <a:p>
            <a:pPr lvl="1"/>
            <a:r>
              <a:rPr lang="nl-BE" dirty="0" smtClean="0"/>
              <a:t>13 oktober 2020 (digitale </a:t>
            </a:r>
            <a:r>
              <a:rPr lang="nl-BE" dirty="0" err="1" smtClean="0"/>
              <a:t>contactopsporings</a:t>
            </a:r>
            <a:r>
              <a:rPr lang="nl-BE" dirty="0" smtClean="0"/>
              <a:t>-applicatie)</a:t>
            </a:r>
          </a:p>
          <a:p>
            <a:endParaRPr lang="nl-BE" dirty="0" smtClean="0"/>
          </a:p>
          <a:p>
            <a:r>
              <a:rPr lang="nl-BE" dirty="0" smtClean="0"/>
              <a:t>Zie </a:t>
            </a:r>
            <a:r>
              <a:rPr lang="nl-BE" dirty="0" smtClean="0">
                <a:hlinkClick r:id="rId2"/>
              </a:rPr>
              <a:t>https://www.corona-tracking.info/algemene-info/regelgeving/</a:t>
            </a:r>
            <a:endParaRPr lang="nl-BE" dirty="0" smtClean="0"/>
          </a:p>
          <a:p>
            <a:endParaRPr lang="nl-BE" dirty="0" smtClean="0">
              <a:hlinkClick r:id="rId3"/>
            </a:endParaRPr>
          </a:p>
          <a:p>
            <a:pPr lvl="1"/>
            <a:endParaRPr lang="nl-BE" dirty="0"/>
          </a:p>
        </p:txBody>
      </p:sp>
      <p:sp>
        <p:nvSpPr>
          <p:cNvPr id="7" name="Content Placeholder 6"/>
          <p:cNvSpPr>
            <a:spLocks noGrp="1"/>
          </p:cNvSpPr>
          <p:nvPr>
            <p:ph sz="quarter" idx="4"/>
          </p:nvPr>
        </p:nvSpPr>
        <p:spPr/>
        <p:txBody>
          <a:bodyPr/>
          <a:lstStyle/>
          <a:p>
            <a:r>
              <a:rPr lang="fr-BE" dirty="0"/>
              <a:t>Accords de coopération du</a:t>
            </a:r>
          </a:p>
          <a:p>
            <a:pPr lvl="1"/>
            <a:r>
              <a:rPr lang="fr-BE" dirty="0"/>
              <a:t>25 août 2020 (examen des contacts et </a:t>
            </a:r>
            <a:r>
              <a:rPr lang="fr-BE" dirty="0" err="1"/>
              <a:t>testing</a:t>
            </a:r>
            <a:r>
              <a:rPr lang="fr-BE" dirty="0"/>
              <a:t>)</a:t>
            </a:r>
          </a:p>
          <a:p>
            <a:pPr lvl="1"/>
            <a:r>
              <a:rPr lang="fr-BE" dirty="0"/>
              <a:t>12 mars 2021 (vaccination contre la COVID-19)</a:t>
            </a:r>
          </a:p>
          <a:p>
            <a:pPr lvl="1"/>
            <a:r>
              <a:rPr lang="fr-BE" dirty="0"/>
              <a:t>24 mars 2021 (maintien des tests et de la quarantaine obligatoires des voyageurs lors de leur arrivée en Belgique)</a:t>
            </a:r>
          </a:p>
          <a:p>
            <a:endParaRPr lang="nl-BE" dirty="0"/>
          </a:p>
          <a:p>
            <a:r>
              <a:rPr lang="fr-BE" dirty="0"/>
              <a:t>Accord de coopération d’exécution du</a:t>
            </a:r>
          </a:p>
          <a:p>
            <a:pPr lvl="1"/>
            <a:r>
              <a:rPr lang="fr-BE" dirty="0"/>
              <a:t>13 octobre 2020 (application numérique de traçage des contacts)</a:t>
            </a:r>
          </a:p>
          <a:p>
            <a:endParaRPr lang="nl-BE" dirty="0"/>
          </a:p>
          <a:p>
            <a:r>
              <a:rPr lang="fr-BE" dirty="0"/>
              <a:t>Voir </a:t>
            </a:r>
            <a:r>
              <a:rPr lang="fr-BE" dirty="0">
                <a:hlinkClick r:id="rId4"/>
              </a:rPr>
              <a:t>https://www.corona-tracking.info/info-generale/regulation/?lang=fr</a:t>
            </a:r>
          </a:p>
          <a:p>
            <a:endParaRPr lang="fr-BE" dirty="0"/>
          </a:p>
        </p:txBody>
      </p:sp>
      <p:sp>
        <p:nvSpPr>
          <p:cNvPr id="4" name="Slide Number Placeholder 3"/>
          <p:cNvSpPr>
            <a:spLocks noGrp="1"/>
          </p:cNvSpPr>
          <p:nvPr>
            <p:ph type="sldNum" sz="quarter" idx="11"/>
          </p:nvPr>
        </p:nvSpPr>
        <p:spPr/>
        <p:txBody>
          <a:bodyPr/>
          <a:lstStyle/>
          <a:p>
            <a:fld id="{30A9230E-FFBB-4CCB-ABD7-198084EDE768}" type="slidenum">
              <a:rPr lang="fr-BE" smtClean="0"/>
              <a:pPr/>
              <a:t>121</a:t>
            </a:fld>
            <a:endParaRPr lang="fr-BE" dirty="0"/>
          </a:p>
        </p:txBody>
      </p:sp>
    </p:spTree>
    <p:extLst>
      <p:ext uri="{BB962C8B-B14F-4D97-AF65-F5344CB8AC3E}">
        <p14:creationId xmlns:p14="http://schemas.microsoft.com/office/powerpoint/2010/main" val="351455111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Organen - </a:t>
            </a:r>
            <a:r>
              <a:rPr lang="nl-BE" dirty="0" err="1"/>
              <a:t>Organes</a:t>
            </a:r>
            <a:endParaRPr lang="en-US" dirty="0"/>
          </a:p>
        </p:txBody>
      </p:sp>
      <p:sp>
        <p:nvSpPr>
          <p:cNvPr id="28" name="Rechthoek 5">
            <a:extLst>
              <a:ext uri="{FF2B5EF4-FFF2-40B4-BE49-F238E27FC236}">
                <a16:creationId xmlns:a16="http://schemas.microsoft.com/office/drawing/2014/main" id="{6BEF9193-ABBA-49B8-89C4-9F8DA236C63C}"/>
              </a:ext>
            </a:extLst>
          </p:cNvPr>
          <p:cNvSpPr/>
          <p:nvPr/>
        </p:nvSpPr>
        <p:spPr>
          <a:xfrm>
            <a:off x="627555" y="1909444"/>
            <a:ext cx="11242228" cy="547595"/>
          </a:xfrm>
          <a:prstGeom prst="rect">
            <a:avLst/>
          </a:prstGeom>
          <a:solidFill>
            <a:srgbClr val="000000">
              <a:lumMod val="75000"/>
              <a:lumOff val="25000"/>
            </a:srgbClr>
          </a:solidFill>
          <a:ln w="1079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srgbClr val="FFFFFF"/>
                </a:solidFill>
                <a:effectLst/>
                <a:uLnTx/>
                <a:uFillTx/>
                <a:latin typeface="Arial"/>
                <a:ea typeface="+mn-ea"/>
                <a:cs typeface="+mn-cs"/>
              </a:rPr>
              <a:t>Interfederal</a:t>
            </a:r>
            <a:r>
              <a:rPr kumimoji="0" lang="en-US" sz="1800" b="0" i="0" u="none" strike="noStrike" kern="1200" cap="none" spc="0" normalizeH="0" baseline="0" noProof="0" dirty="0" smtClean="0">
                <a:ln>
                  <a:noFill/>
                </a:ln>
                <a:solidFill>
                  <a:srgbClr val="FFFFFF"/>
                </a:solidFill>
                <a:effectLst/>
                <a:uLnTx/>
                <a:uFillTx/>
                <a:latin typeface="Arial"/>
                <a:ea typeface="+mn-ea"/>
                <a:cs typeface="+mn-cs"/>
              </a:rPr>
              <a:t> </a:t>
            </a:r>
            <a:r>
              <a:rPr kumimoji="0" lang="en-US" sz="1800" b="0" i="0" u="none" strike="noStrike" kern="1200" cap="none" spc="0" normalizeH="0" baseline="0" noProof="0" dirty="0">
                <a:ln>
                  <a:noFill/>
                </a:ln>
                <a:solidFill>
                  <a:srgbClr val="FFFFFF"/>
                </a:solidFill>
                <a:effectLst/>
                <a:uLnTx/>
                <a:uFillTx/>
                <a:latin typeface="Arial"/>
                <a:ea typeface="+mn-ea"/>
                <a:cs typeface="+mn-cs"/>
              </a:rPr>
              <a:t>Committee </a:t>
            </a:r>
            <a:r>
              <a:rPr kumimoji="0" lang="en-US" sz="1800" b="0" i="0" u="none" strike="noStrike" kern="1200" cap="none" spc="0" normalizeH="0" baseline="0" noProof="0" dirty="0" smtClean="0">
                <a:ln>
                  <a:noFill/>
                </a:ln>
                <a:solidFill>
                  <a:srgbClr val="FFFFFF"/>
                </a:solidFill>
                <a:effectLst/>
                <a:uLnTx/>
                <a:uFillTx/>
                <a:latin typeface="Arial"/>
                <a:ea typeface="+mn-ea"/>
                <a:cs typeface="+mn-cs"/>
              </a:rPr>
              <a:t>Testing </a:t>
            </a:r>
            <a:r>
              <a:rPr kumimoji="0" lang="en-US" sz="1800" b="0" i="0" u="none" strike="noStrike" kern="1200" cap="none" spc="0" normalizeH="0" baseline="0" noProof="0" dirty="0">
                <a:ln>
                  <a:noFill/>
                </a:ln>
                <a:solidFill>
                  <a:srgbClr val="FFFFFF"/>
                </a:solidFill>
                <a:effectLst/>
                <a:uLnTx/>
                <a:uFillTx/>
                <a:latin typeface="Arial"/>
                <a:ea typeface="+mn-ea"/>
                <a:cs typeface="+mn-cs"/>
              </a:rPr>
              <a:t>&amp; </a:t>
            </a:r>
            <a:r>
              <a:rPr kumimoji="0" lang="en-US" sz="1800" b="0" i="0" u="none" strike="noStrike" kern="1200" cap="none" spc="0" normalizeH="0" baseline="0" noProof="0" dirty="0" err="1" smtClean="0">
                <a:ln>
                  <a:noFill/>
                </a:ln>
                <a:solidFill>
                  <a:srgbClr val="FFFFFF"/>
                </a:solidFill>
                <a:effectLst/>
                <a:uLnTx/>
                <a:uFillTx/>
                <a:latin typeface="Arial"/>
                <a:ea typeface="+mn-ea"/>
                <a:cs typeface="+mn-cs"/>
              </a:rPr>
              <a:t>Iracing</a:t>
            </a: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9" name="Rechthoek 6">
            <a:extLst>
              <a:ext uri="{FF2B5EF4-FFF2-40B4-BE49-F238E27FC236}">
                <a16:creationId xmlns:a16="http://schemas.microsoft.com/office/drawing/2014/main" id="{732CC209-F6B3-4217-9024-F4A03191F426}"/>
              </a:ext>
            </a:extLst>
          </p:cNvPr>
          <p:cNvSpPr/>
          <p:nvPr/>
        </p:nvSpPr>
        <p:spPr>
          <a:xfrm>
            <a:off x="2554538" y="2636611"/>
            <a:ext cx="1732977" cy="755622"/>
          </a:xfrm>
          <a:prstGeom prst="rect">
            <a:avLst/>
          </a:prstGeom>
          <a:solidFill>
            <a:srgbClr val="FFFFFF">
              <a:lumMod val="50000"/>
            </a:srgbClr>
          </a:solidFill>
          <a:ln w="10795" cap="flat" cmpd="sng" algn="ctr">
            <a:solidFill>
              <a:srgbClr val="FFFFFF">
                <a:lumMod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Official implementation &amp; coordination</a:t>
            </a:r>
            <a:endParaRPr kumimoji="0" lang="en-US" sz="1400" b="0" i="1" u="none" strike="noStrike" kern="1200" cap="none" spc="0" normalizeH="0" baseline="0" noProof="0" dirty="0">
              <a:ln>
                <a:noFill/>
              </a:ln>
              <a:solidFill>
                <a:srgbClr val="FFFFFF"/>
              </a:solidFill>
              <a:effectLst/>
              <a:uLnTx/>
              <a:uFillTx/>
              <a:latin typeface="Arial"/>
              <a:ea typeface="+mn-ea"/>
              <a:cs typeface="+mn-cs"/>
            </a:endParaRPr>
          </a:p>
        </p:txBody>
      </p:sp>
      <p:sp>
        <p:nvSpPr>
          <p:cNvPr id="30" name="Rechthoek 7">
            <a:extLst>
              <a:ext uri="{FF2B5EF4-FFF2-40B4-BE49-F238E27FC236}">
                <a16:creationId xmlns:a16="http://schemas.microsoft.com/office/drawing/2014/main" id="{519AA7F5-39C1-4B1A-B62F-680EBFC32DE8}"/>
              </a:ext>
            </a:extLst>
          </p:cNvPr>
          <p:cNvSpPr>
            <a:spLocks/>
          </p:cNvSpPr>
          <p:nvPr/>
        </p:nvSpPr>
        <p:spPr>
          <a:xfrm>
            <a:off x="2554538" y="3564423"/>
            <a:ext cx="1732977" cy="904088"/>
          </a:xfrm>
          <a:prstGeom prst="rect">
            <a:avLst/>
          </a:prstGeom>
          <a:solidFill>
            <a:srgbClr val="FFFFFF">
              <a:lumMod val="65000"/>
            </a:srgbClr>
          </a:solidFill>
          <a:ln w="10795" cap="flat" cmpd="sng" algn="ctr">
            <a:noFill/>
            <a:prstDash val="solid"/>
          </a:ln>
          <a:effectLst/>
        </p:spPr>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Federated entities services (health inspectors, ..)</a:t>
            </a:r>
          </a:p>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31" name="Rechthoek 8">
            <a:extLst>
              <a:ext uri="{FF2B5EF4-FFF2-40B4-BE49-F238E27FC236}">
                <a16:creationId xmlns:a16="http://schemas.microsoft.com/office/drawing/2014/main" id="{91A85A2A-685A-47A1-AE9E-E93219DC3BC4}"/>
              </a:ext>
            </a:extLst>
          </p:cNvPr>
          <p:cNvSpPr>
            <a:spLocks/>
          </p:cNvSpPr>
          <p:nvPr/>
        </p:nvSpPr>
        <p:spPr>
          <a:xfrm>
            <a:off x="8245045" y="2636611"/>
            <a:ext cx="1732977" cy="755622"/>
          </a:xfrm>
          <a:prstGeom prst="rect">
            <a:avLst/>
          </a:prstGeom>
          <a:solidFill>
            <a:srgbClr val="FFFFFF">
              <a:lumMod val="50000"/>
            </a:srgbClr>
          </a:solidFill>
          <a:ln w="10795" cap="flat" cmpd="sng" algn="ctr">
            <a:solidFill>
              <a:srgbClr val="FFFFFF">
                <a:lumMod val="50000"/>
              </a:srgbClr>
            </a:solidFill>
            <a:prstDash val="solid"/>
          </a:ln>
          <a:effectLst/>
        </p:spPr>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Scientific expertise</a:t>
            </a:r>
          </a:p>
        </p:txBody>
      </p:sp>
      <p:sp>
        <p:nvSpPr>
          <p:cNvPr id="32" name="Rechthoek 9">
            <a:extLst>
              <a:ext uri="{FF2B5EF4-FFF2-40B4-BE49-F238E27FC236}">
                <a16:creationId xmlns:a16="http://schemas.microsoft.com/office/drawing/2014/main" id="{F51FD1C4-5285-4C14-89C2-46F9ED18DB5C}"/>
              </a:ext>
            </a:extLst>
          </p:cNvPr>
          <p:cNvSpPr>
            <a:spLocks/>
          </p:cNvSpPr>
          <p:nvPr/>
        </p:nvSpPr>
        <p:spPr>
          <a:xfrm>
            <a:off x="4491573" y="3564423"/>
            <a:ext cx="1732977" cy="904088"/>
          </a:xfrm>
          <a:prstGeom prst="rect">
            <a:avLst/>
          </a:prstGeom>
          <a:solidFill>
            <a:srgbClr val="FFFFFF">
              <a:lumMod val="65000"/>
            </a:srgbClr>
          </a:solidFill>
          <a:ln w="10795" cap="flat" cmpd="sng" algn="ctr">
            <a:noFill/>
            <a:prstDash val="solid"/>
          </a:ln>
          <a:effectLst/>
        </p:spPr>
        <p:txBody>
          <a:bodyPr rtlCol="0" anchor="ctr">
            <a:noAutofit/>
          </a:bodyPr>
          <a:lstStyle/>
          <a:p>
            <a:pPr algn="ctr" fontAlgn="auto">
              <a:spcBef>
                <a:spcPts val="0"/>
              </a:spcBef>
              <a:spcAft>
                <a:spcPts val="0"/>
              </a:spcAft>
              <a:buClr>
                <a:srgbClr val="FFFFFF"/>
              </a:buClr>
            </a:pPr>
            <a:r>
              <a:rPr lang="en-US" sz="1200" dirty="0" smtClean="0">
                <a:solidFill>
                  <a:srgbClr val="FFFFFF"/>
                </a:solidFill>
                <a:latin typeface="Arial"/>
                <a:cs typeface="+mn-cs"/>
              </a:rPr>
              <a:t>eHealth-platform &amp; </a:t>
            </a:r>
            <a:r>
              <a:rPr lang="en-US" sz="1200" dirty="0" err="1" smtClean="0">
                <a:solidFill>
                  <a:srgbClr val="FFFFFF"/>
                </a:solidFill>
                <a:latin typeface="Arial"/>
                <a:cs typeface="+mn-cs"/>
              </a:rPr>
              <a:t>Smals</a:t>
            </a:r>
            <a:endParaRPr lang="en-US" sz="1200" dirty="0">
              <a:solidFill>
                <a:srgbClr val="FFFFFF"/>
              </a:solidFill>
              <a:latin typeface="Arial"/>
              <a:cs typeface="+mn-cs"/>
            </a:endParaRPr>
          </a:p>
        </p:txBody>
      </p:sp>
      <p:sp>
        <p:nvSpPr>
          <p:cNvPr id="33" name="Rechthoek 10">
            <a:extLst>
              <a:ext uri="{FF2B5EF4-FFF2-40B4-BE49-F238E27FC236}">
                <a16:creationId xmlns:a16="http://schemas.microsoft.com/office/drawing/2014/main" id="{321A4F8F-0B51-4235-9203-D5EECF4D3FF9}"/>
              </a:ext>
            </a:extLst>
          </p:cNvPr>
          <p:cNvSpPr>
            <a:spLocks/>
          </p:cNvSpPr>
          <p:nvPr/>
        </p:nvSpPr>
        <p:spPr>
          <a:xfrm>
            <a:off x="2565698" y="4647943"/>
            <a:ext cx="1732977" cy="904088"/>
          </a:xfrm>
          <a:prstGeom prst="rect">
            <a:avLst/>
          </a:prstGeom>
          <a:solidFill>
            <a:srgbClr val="FFFFFF">
              <a:lumMod val="65000"/>
            </a:srgbClr>
          </a:solidFill>
          <a:ln w="10795" cap="flat" cmpd="sng" algn="ctr">
            <a:noFill/>
            <a:prstDash val="solid"/>
          </a:ln>
          <a:effectLst/>
        </p:spPr>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1200" b="0" i="0" u="none" strike="noStrike" kern="1200" cap="none" spc="0" normalizeH="0" baseline="0" noProof="0">
                <a:ln>
                  <a:noFill/>
                </a:ln>
                <a:solidFill>
                  <a:srgbClr val="FFFFFF"/>
                </a:solidFill>
                <a:effectLst/>
                <a:uLnTx/>
                <a:uFillTx/>
                <a:latin typeface="Arial"/>
                <a:ea typeface="+mn-ea"/>
                <a:cs typeface="+mn-cs"/>
              </a:rPr>
              <a:t>HR (call agents, field agents, rapid field intervention teams) </a:t>
            </a: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34" name="Rechthoek 11">
            <a:extLst>
              <a:ext uri="{FF2B5EF4-FFF2-40B4-BE49-F238E27FC236}">
                <a16:creationId xmlns:a16="http://schemas.microsoft.com/office/drawing/2014/main" id="{C0EAB396-ED1A-42A9-B66C-1E6D703F590C}"/>
              </a:ext>
            </a:extLst>
          </p:cNvPr>
          <p:cNvSpPr/>
          <p:nvPr/>
        </p:nvSpPr>
        <p:spPr>
          <a:xfrm>
            <a:off x="6336141" y="4647943"/>
            <a:ext cx="1732977" cy="904088"/>
          </a:xfrm>
          <a:prstGeom prst="rect">
            <a:avLst/>
          </a:prstGeom>
          <a:solidFill>
            <a:srgbClr val="FFFFFF">
              <a:lumMod val="65000"/>
            </a:srgbClr>
          </a:solidFill>
          <a:ln w="1079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Coordination of labs</a:t>
            </a:r>
          </a:p>
        </p:txBody>
      </p:sp>
      <p:sp>
        <p:nvSpPr>
          <p:cNvPr id="35" name="Rechthoek 12">
            <a:extLst>
              <a:ext uri="{FF2B5EF4-FFF2-40B4-BE49-F238E27FC236}">
                <a16:creationId xmlns:a16="http://schemas.microsoft.com/office/drawing/2014/main" id="{9AAB275B-175A-470D-8DDF-901C47846BC7}"/>
              </a:ext>
            </a:extLst>
          </p:cNvPr>
          <p:cNvSpPr/>
          <p:nvPr/>
        </p:nvSpPr>
        <p:spPr>
          <a:xfrm>
            <a:off x="627555" y="3564423"/>
            <a:ext cx="1732977" cy="904088"/>
          </a:xfrm>
          <a:prstGeom prst="rect">
            <a:avLst/>
          </a:prstGeom>
          <a:solidFill>
            <a:srgbClr val="FFFFFF">
              <a:lumMod val="65000"/>
            </a:srgbClr>
          </a:solidFill>
          <a:ln w="1079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Cabinets VL, BRU, WAL, </a:t>
            </a:r>
            <a:r>
              <a:rPr kumimoji="0" lang="en-US" sz="1200" b="0" i="0" u="none" strike="noStrike" kern="1200" cap="none" spc="0" normalizeH="0" baseline="0" noProof="0" dirty="0" err="1">
                <a:ln>
                  <a:noFill/>
                </a:ln>
                <a:solidFill>
                  <a:srgbClr val="FFFFFF"/>
                </a:solidFill>
                <a:effectLst/>
                <a:uLnTx/>
                <a:uFillTx/>
                <a:latin typeface="Arial"/>
                <a:ea typeface="+mn-ea"/>
                <a:cs typeface="+mn-cs"/>
              </a:rPr>
              <a:t>Féd</a:t>
            </a:r>
            <a:r>
              <a:rPr kumimoji="0" lang="en-US" sz="1200" b="0" i="0" u="none" strike="noStrike" kern="1200" cap="none" spc="0" normalizeH="0" baseline="0" noProof="0" dirty="0">
                <a:ln>
                  <a:noFill/>
                </a:ln>
                <a:solidFill>
                  <a:srgbClr val="FFFFFF"/>
                </a:solidFill>
                <a:effectLst/>
                <a:uLnTx/>
                <a:uFillTx/>
                <a:latin typeface="Arial"/>
                <a:ea typeface="+mn-ea"/>
                <a:cs typeface="+mn-cs"/>
              </a:rPr>
              <a:t>. WAL-BRU, OST</a:t>
            </a:r>
            <a:endParaRPr kumimoji="0" lang="en-US" sz="1200" b="0" i="1" u="none" strike="noStrike" kern="1200" cap="none" spc="0" normalizeH="0" baseline="0" noProof="0" dirty="0">
              <a:ln>
                <a:noFill/>
              </a:ln>
              <a:solidFill>
                <a:srgbClr val="FFFFFF"/>
              </a:solidFill>
              <a:effectLst/>
              <a:uLnTx/>
              <a:uFillTx/>
              <a:latin typeface="Arial"/>
              <a:ea typeface="+mn-ea"/>
              <a:cs typeface="+mn-cs"/>
            </a:endParaRPr>
          </a:p>
        </p:txBody>
      </p:sp>
      <p:sp>
        <p:nvSpPr>
          <p:cNvPr id="36" name="Rechthoek 13">
            <a:extLst>
              <a:ext uri="{FF2B5EF4-FFF2-40B4-BE49-F238E27FC236}">
                <a16:creationId xmlns:a16="http://schemas.microsoft.com/office/drawing/2014/main" id="{9868C398-4501-41F4-A9AD-612C2ED28855}"/>
              </a:ext>
            </a:extLst>
          </p:cNvPr>
          <p:cNvSpPr>
            <a:spLocks/>
          </p:cNvSpPr>
          <p:nvPr/>
        </p:nvSpPr>
        <p:spPr>
          <a:xfrm>
            <a:off x="8245044" y="3564423"/>
            <a:ext cx="1732977" cy="904088"/>
          </a:xfrm>
          <a:prstGeom prst="rect">
            <a:avLst/>
          </a:prstGeom>
          <a:solidFill>
            <a:srgbClr val="FFFFFF">
              <a:lumMod val="65000"/>
            </a:srgbClr>
          </a:solidFill>
          <a:ln w="10795" cap="flat" cmpd="sng" algn="ctr">
            <a:noFill/>
            <a:prstDash val="solid"/>
          </a:ln>
          <a:effectLst/>
        </p:spPr>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1200" b="0" i="0" u="none" strike="noStrike" kern="1200" cap="none" spc="0" normalizeH="0" baseline="0" noProof="0">
                <a:ln>
                  <a:noFill/>
                </a:ln>
                <a:solidFill>
                  <a:srgbClr val="FFFFFF"/>
                </a:solidFill>
                <a:effectLst/>
                <a:uLnTx/>
                <a:uFillTx/>
                <a:latin typeface="Arial"/>
                <a:ea typeface="+mn-ea"/>
                <a:cs typeface="+mn-cs"/>
              </a:rPr>
              <a:t>Sciensano</a:t>
            </a: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37" name="Rechthoek 14">
            <a:extLst>
              <a:ext uri="{FF2B5EF4-FFF2-40B4-BE49-F238E27FC236}">
                <a16:creationId xmlns:a16="http://schemas.microsoft.com/office/drawing/2014/main" id="{3498869C-8780-497A-B7CD-F4393351408A}"/>
              </a:ext>
            </a:extLst>
          </p:cNvPr>
          <p:cNvSpPr/>
          <p:nvPr/>
        </p:nvSpPr>
        <p:spPr>
          <a:xfrm>
            <a:off x="4491573" y="2636612"/>
            <a:ext cx="3589056" cy="755622"/>
          </a:xfrm>
          <a:prstGeom prst="rect">
            <a:avLst/>
          </a:prstGeom>
          <a:solidFill>
            <a:srgbClr val="FFFFFF">
              <a:lumMod val="50000"/>
            </a:srgbClr>
          </a:solidFill>
          <a:ln w="10795" cap="flat" cmpd="sng" algn="ctr">
            <a:solidFill>
              <a:srgbClr val="FFFFFF">
                <a:lumMod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Supporting operational implementation</a:t>
            </a:r>
          </a:p>
        </p:txBody>
      </p:sp>
      <p:sp>
        <p:nvSpPr>
          <p:cNvPr id="38" name="Rechthoek 15">
            <a:extLst>
              <a:ext uri="{FF2B5EF4-FFF2-40B4-BE49-F238E27FC236}">
                <a16:creationId xmlns:a16="http://schemas.microsoft.com/office/drawing/2014/main" id="{38C2A8F4-F5B8-4C2A-BE9A-DCB3721AEC66}"/>
              </a:ext>
            </a:extLst>
          </p:cNvPr>
          <p:cNvSpPr>
            <a:spLocks/>
          </p:cNvSpPr>
          <p:nvPr/>
        </p:nvSpPr>
        <p:spPr>
          <a:xfrm>
            <a:off x="8245044" y="4647943"/>
            <a:ext cx="1732977" cy="1752856"/>
          </a:xfrm>
          <a:prstGeom prst="rect">
            <a:avLst/>
          </a:prstGeom>
          <a:solidFill>
            <a:srgbClr val="FFFFFF">
              <a:lumMod val="65000"/>
            </a:srgbClr>
          </a:solidFill>
          <a:ln w="10795" cap="flat" cmpd="sng" algn="ctr">
            <a:noFill/>
            <a:prstDash val="solid"/>
          </a:ln>
          <a:effectLst/>
        </p:spPr>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Content &amp; epidemiological input, coordination of health institutions &amp; doctors, implementation, coordination crisis structures (RAG,..)</a:t>
            </a:r>
          </a:p>
        </p:txBody>
      </p:sp>
      <p:sp>
        <p:nvSpPr>
          <p:cNvPr id="39" name="Rechthoek 16">
            <a:extLst>
              <a:ext uri="{FF2B5EF4-FFF2-40B4-BE49-F238E27FC236}">
                <a16:creationId xmlns:a16="http://schemas.microsoft.com/office/drawing/2014/main" id="{F0A7346C-D42B-4A7E-AD32-E5475EDABFF7}"/>
              </a:ext>
            </a:extLst>
          </p:cNvPr>
          <p:cNvSpPr/>
          <p:nvPr/>
        </p:nvSpPr>
        <p:spPr>
          <a:xfrm>
            <a:off x="627555" y="2636611"/>
            <a:ext cx="1732977" cy="755622"/>
          </a:xfrm>
          <a:prstGeom prst="rect">
            <a:avLst/>
          </a:prstGeom>
          <a:solidFill>
            <a:srgbClr val="FFFFFF">
              <a:lumMod val="50000"/>
            </a:srgbClr>
          </a:solidFill>
          <a:ln w="10795" cap="flat" cmpd="sng" algn="ctr">
            <a:solidFill>
              <a:srgbClr val="FFFFFF">
                <a:lumMod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Political coordination &amp; validation</a:t>
            </a:r>
          </a:p>
        </p:txBody>
      </p:sp>
      <p:sp>
        <p:nvSpPr>
          <p:cNvPr id="40" name="Rechthoek 17">
            <a:extLst>
              <a:ext uri="{FF2B5EF4-FFF2-40B4-BE49-F238E27FC236}">
                <a16:creationId xmlns:a16="http://schemas.microsoft.com/office/drawing/2014/main" id="{494ED385-50D6-4E0F-9087-D964D400E030}"/>
              </a:ext>
            </a:extLst>
          </p:cNvPr>
          <p:cNvSpPr/>
          <p:nvPr/>
        </p:nvSpPr>
        <p:spPr>
          <a:xfrm>
            <a:off x="627555" y="1305969"/>
            <a:ext cx="11242228" cy="547595"/>
          </a:xfrm>
          <a:prstGeom prst="rect">
            <a:avLst/>
          </a:prstGeom>
          <a:solidFill>
            <a:srgbClr val="000000"/>
          </a:solidFill>
          <a:ln w="1079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srgbClr val="FFFFFF"/>
                </a:solidFill>
                <a:effectLst/>
                <a:uLnTx/>
                <a:uFillTx/>
                <a:latin typeface="Arial"/>
                <a:ea typeface="+mn-ea"/>
                <a:cs typeface="+mn-cs"/>
              </a:rPr>
              <a:t>Interministerial</a:t>
            </a:r>
            <a:r>
              <a:rPr kumimoji="0" lang="en-US" sz="1800" b="0" i="0" u="none" strike="noStrike" kern="1200" cap="none" spc="0" normalizeH="0" baseline="0" noProof="0" dirty="0" smtClean="0">
                <a:ln>
                  <a:noFill/>
                </a:ln>
                <a:solidFill>
                  <a:srgbClr val="FFFFFF"/>
                </a:solidFill>
                <a:effectLst/>
                <a:uLnTx/>
                <a:uFillTx/>
                <a:latin typeface="Arial"/>
                <a:ea typeface="+mn-ea"/>
                <a:cs typeface="+mn-cs"/>
              </a:rPr>
              <a:t> </a:t>
            </a:r>
            <a:r>
              <a:rPr kumimoji="0" lang="en-US" sz="1800" b="0" i="0" u="none" strike="noStrike" kern="1200" cap="none" spc="0" normalizeH="0" baseline="0" noProof="0" dirty="0">
                <a:ln>
                  <a:noFill/>
                </a:ln>
                <a:solidFill>
                  <a:srgbClr val="FFFFFF"/>
                </a:solidFill>
                <a:effectLst/>
                <a:uLnTx/>
                <a:uFillTx/>
                <a:latin typeface="Arial"/>
                <a:ea typeface="+mn-ea"/>
                <a:cs typeface="+mn-cs"/>
              </a:rPr>
              <a:t>Conference on Health</a:t>
            </a:r>
          </a:p>
        </p:txBody>
      </p:sp>
      <p:sp>
        <p:nvSpPr>
          <p:cNvPr id="41" name="Rechthoek 18">
            <a:extLst>
              <a:ext uri="{FF2B5EF4-FFF2-40B4-BE49-F238E27FC236}">
                <a16:creationId xmlns:a16="http://schemas.microsoft.com/office/drawing/2014/main" id="{F007E515-644C-4827-81E8-D2605BE90863}"/>
              </a:ext>
            </a:extLst>
          </p:cNvPr>
          <p:cNvSpPr>
            <a:spLocks/>
          </p:cNvSpPr>
          <p:nvPr/>
        </p:nvSpPr>
        <p:spPr>
          <a:xfrm>
            <a:off x="4487514" y="4647942"/>
            <a:ext cx="1732977" cy="904088"/>
          </a:xfrm>
          <a:prstGeom prst="rect">
            <a:avLst/>
          </a:prstGeom>
          <a:solidFill>
            <a:srgbClr val="FFFFFF">
              <a:lumMod val="65000"/>
            </a:srgbClr>
          </a:solidFill>
          <a:ln w="10795" cap="flat" cmpd="sng" algn="ctr">
            <a:noFill/>
            <a:prstDash val="solid"/>
          </a:ln>
          <a:effectLst/>
        </p:spPr>
        <p:txBody>
          <a:bodyPr rtlCol="0" anchor="ctr">
            <a:noAutofit/>
          </a:bodyPr>
          <a:lstStyle/>
          <a:p>
            <a:pPr algn="ctr" fontAlgn="auto">
              <a:spcBef>
                <a:spcPts val="0"/>
              </a:spcBef>
              <a:spcAft>
                <a:spcPts val="0"/>
              </a:spcAft>
              <a:buClr>
                <a:srgbClr val="FFFFFF"/>
              </a:buClr>
            </a:pPr>
            <a:r>
              <a:rPr lang="en-US" sz="1200">
                <a:solidFill>
                  <a:srgbClr val="FFFFFF"/>
                </a:solidFill>
                <a:latin typeface="Arial"/>
                <a:cs typeface="+mn-cs"/>
              </a:rPr>
              <a:t>Call center &amp; field agent operations, e-learning, database management</a:t>
            </a:r>
            <a:endParaRPr lang="en-US" sz="1200" dirty="0">
              <a:solidFill>
                <a:srgbClr val="FFFFFF"/>
              </a:solidFill>
              <a:latin typeface="Arial"/>
              <a:cs typeface="+mn-cs"/>
            </a:endParaRPr>
          </a:p>
        </p:txBody>
      </p:sp>
      <p:sp>
        <p:nvSpPr>
          <p:cNvPr id="42" name="Rechthoek 19">
            <a:extLst>
              <a:ext uri="{FF2B5EF4-FFF2-40B4-BE49-F238E27FC236}">
                <a16:creationId xmlns:a16="http://schemas.microsoft.com/office/drawing/2014/main" id="{67CFE490-70D2-4C86-A93C-E5BB3F7A8987}"/>
              </a:ext>
            </a:extLst>
          </p:cNvPr>
          <p:cNvSpPr>
            <a:spLocks/>
          </p:cNvSpPr>
          <p:nvPr/>
        </p:nvSpPr>
        <p:spPr>
          <a:xfrm>
            <a:off x="6336140" y="3564423"/>
            <a:ext cx="1732977" cy="904088"/>
          </a:xfrm>
          <a:prstGeom prst="rect">
            <a:avLst/>
          </a:prstGeom>
          <a:solidFill>
            <a:srgbClr val="FFFFFF">
              <a:lumMod val="65000"/>
            </a:srgbClr>
          </a:solidFill>
          <a:ln w="10795" cap="flat" cmpd="sng" algn="ctr">
            <a:noFill/>
            <a:prstDash val="solid"/>
          </a:ln>
          <a:effectLst/>
        </p:spPr>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Federal public services (FOD VG, RIZIV,..)</a:t>
            </a:r>
          </a:p>
        </p:txBody>
      </p:sp>
      <p:sp>
        <p:nvSpPr>
          <p:cNvPr id="43" name="Rechthoek 20">
            <a:extLst>
              <a:ext uri="{FF2B5EF4-FFF2-40B4-BE49-F238E27FC236}">
                <a16:creationId xmlns:a16="http://schemas.microsoft.com/office/drawing/2014/main" id="{990D342D-EDE3-4E20-98D4-F71A875089AD}"/>
              </a:ext>
            </a:extLst>
          </p:cNvPr>
          <p:cNvSpPr>
            <a:spLocks/>
          </p:cNvSpPr>
          <p:nvPr/>
        </p:nvSpPr>
        <p:spPr>
          <a:xfrm>
            <a:off x="10136806" y="2636611"/>
            <a:ext cx="1732977" cy="755622"/>
          </a:xfrm>
          <a:prstGeom prst="rect">
            <a:avLst/>
          </a:prstGeom>
          <a:solidFill>
            <a:srgbClr val="FFFFFF">
              <a:lumMod val="50000"/>
            </a:srgbClr>
          </a:solidFill>
          <a:ln w="10795" cap="flat" cmpd="sng" algn="ctr">
            <a:solidFill>
              <a:srgbClr val="FFFFFF">
                <a:lumMod val="50000"/>
              </a:srgbClr>
            </a:solidFill>
            <a:prstDash val="solid"/>
          </a:ln>
          <a:effectLst/>
        </p:spPr>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Specific expertise</a:t>
            </a:r>
          </a:p>
        </p:txBody>
      </p:sp>
      <p:sp>
        <p:nvSpPr>
          <p:cNvPr id="44" name="Rechthoek 21">
            <a:extLst>
              <a:ext uri="{FF2B5EF4-FFF2-40B4-BE49-F238E27FC236}">
                <a16:creationId xmlns:a16="http://schemas.microsoft.com/office/drawing/2014/main" id="{F5E2E3B6-4D7D-487B-9464-C263959587FA}"/>
              </a:ext>
            </a:extLst>
          </p:cNvPr>
          <p:cNvSpPr>
            <a:spLocks/>
          </p:cNvSpPr>
          <p:nvPr/>
        </p:nvSpPr>
        <p:spPr>
          <a:xfrm>
            <a:off x="10136805" y="3564423"/>
            <a:ext cx="1732977" cy="904088"/>
          </a:xfrm>
          <a:prstGeom prst="rect">
            <a:avLst/>
          </a:prstGeom>
          <a:solidFill>
            <a:srgbClr val="FFFFFF">
              <a:lumMod val="65000"/>
            </a:srgbClr>
          </a:solidFill>
          <a:ln w="10795" cap="flat" cmpd="sng" algn="ctr">
            <a:noFill/>
            <a:prstDash val="solid"/>
          </a:ln>
          <a:effectLst/>
        </p:spPr>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Ad-hoc experts in working groups</a:t>
            </a:r>
          </a:p>
        </p:txBody>
      </p:sp>
      <p:sp>
        <p:nvSpPr>
          <p:cNvPr id="45" name="Rechthoek 22">
            <a:extLst>
              <a:ext uri="{FF2B5EF4-FFF2-40B4-BE49-F238E27FC236}">
                <a16:creationId xmlns:a16="http://schemas.microsoft.com/office/drawing/2014/main" id="{3C68E172-BBD8-4A01-99A5-DBACFCF02726}"/>
              </a:ext>
            </a:extLst>
          </p:cNvPr>
          <p:cNvSpPr>
            <a:spLocks/>
          </p:cNvSpPr>
          <p:nvPr/>
        </p:nvSpPr>
        <p:spPr>
          <a:xfrm>
            <a:off x="10136805" y="4647942"/>
            <a:ext cx="1732977" cy="1752857"/>
          </a:xfrm>
          <a:prstGeom prst="rect">
            <a:avLst/>
          </a:prstGeom>
          <a:solidFill>
            <a:srgbClr val="FFFFFF">
              <a:lumMod val="65000"/>
            </a:srgbClr>
          </a:solidFill>
          <a:ln w="10795" cap="flat" cmpd="sng" algn="ctr">
            <a:noFill/>
            <a:prstDash val="solid"/>
          </a:ln>
          <a:effectLst/>
        </p:spPr>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Additional support for specific projects such as communication, app development, consultation with GP associations, ...</a:t>
            </a:r>
          </a:p>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Slide Number Placeholder 3"/>
          <p:cNvSpPr>
            <a:spLocks noGrp="1"/>
          </p:cNvSpPr>
          <p:nvPr>
            <p:ph type="sldNum" sz="quarter" idx="11"/>
          </p:nvPr>
        </p:nvSpPr>
        <p:spPr/>
        <p:txBody>
          <a:bodyPr/>
          <a:lstStyle/>
          <a:p>
            <a:fld id="{30A9230E-FFBB-4CCB-ABD7-198084EDE768}" type="slidenum">
              <a:rPr lang="fr-BE" smtClean="0"/>
              <a:pPr/>
              <a:t>122</a:t>
            </a:fld>
            <a:endParaRPr lang="fr-BE" dirty="0"/>
          </a:p>
        </p:txBody>
      </p:sp>
    </p:spTree>
    <p:extLst>
      <p:ext uri="{BB962C8B-B14F-4D97-AF65-F5344CB8AC3E}">
        <p14:creationId xmlns:p14="http://schemas.microsoft.com/office/powerpoint/2010/main" val="186273287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05362"/>
            <a:ext cx="12182149" cy="4727893"/>
          </a:xfrm>
          <a:prstGeom prst="rect">
            <a:avLst/>
          </a:prstGeom>
        </p:spPr>
      </p:pic>
      <p:sp>
        <p:nvSpPr>
          <p:cNvPr id="3" name="Title 2"/>
          <p:cNvSpPr>
            <a:spLocks noGrp="1"/>
          </p:cNvSpPr>
          <p:nvPr>
            <p:ph type="title"/>
          </p:nvPr>
        </p:nvSpPr>
        <p:spPr/>
        <p:txBody>
          <a:bodyPr/>
          <a:lstStyle/>
          <a:p>
            <a:r>
              <a:rPr lang="nl-BE" dirty="0"/>
              <a:t>Enkele behaalde resultaten – </a:t>
            </a:r>
            <a:r>
              <a:rPr lang="nl-BE" dirty="0" err="1"/>
              <a:t>Quelques</a:t>
            </a:r>
            <a:r>
              <a:rPr lang="nl-BE" dirty="0"/>
              <a:t> </a:t>
            </a:r>
            <a:r>
              <a:rPr lang="nl-BE" dirty="0" err="1"/>
              <a:t>résultats</a:t>
            </a:r>
            <a:r>
              <a:rPr lang="nl-BE" dirty="0"/>
              <a:t> </a:t>
            </a:r>
            <a:r>
              <a:rPr lang="nl-BE" dirty="0" err="1"/>
              <a:t>atteints</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123</a:t>
            </a:fld>
            <a:r>
              <a:rPr lang="fr-BE" smtClean="0"/>
              <a:t> </a:t>
            </a:r>
            <a:endParaRPr lang="fr-BE" dirty="0"/>
          </a:p>
        </p:txBody>
      </p:sp>
    </p:spTree>
    <p:extLst>
      <p:ext uri="{BB962C8B-B14F-4D97-AF65-F5344CB8AC3E}">
        <p14:creationId xmlns:p14="http://schemas.microsoft.com/office/powerpoint/2010/main" val="232369009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A3BA-79A7-44BC-8C4B-3211E53ED7ED}"/>
              </a:ext>
            </a:extLst>
          </p:cNvPr>
          <p:cNvSpPr>
            <a:spLocks noGrp="1"/>
          </p:cNvSpPr>
          <p:nvPr>
            <p:ph type="title"/>
          </p:nvPr>
        </p:nvSpPr>
        <p:spPr/>
        <p:txBody>
          <a:bodyPr/>
          <a:lstStyle/>
          <a:p>
            <a:r>
              <a:rPr lang="nl-BE" dirty="0"/>
              <a:t>Enkele behaalde resultaten – </a:t>
            </a:r>
            <a:r>
              <a:rPr lang="nl-BE" dirty="0" err="1"/>
              <a:t>Quelques</a:t>
            </a:r>
            <a:r>
              <a:rPr lang="nl-BE" dirty="0"/>
              <a:t> </a:t>
            </a:r>
            <a:r>
              <a:rPr lang="nl-BE" dirty="0" err="1"/>
              <a:t>résultats</a:t>
            </a:r>
            <a:r>
              <a:rPr lang="nl-BE" dirty="0"/>
              <a:t> </a:t>
            </a:r>
            <a:r>
              <a:rPr lang="nl-BE" dirty="0" err="1"/>
              <a:t>atteints</a:t>
            </a:r>
            <a:endParaRPr lang="nl-BE" dirty="0"/>
          </a:p>
        </p:txBody>
      </p:sp>
      <p:grpSp>
        <p:nvGrpSpPr>
          <p:cNvPr id="7" name="Group 6">
            <a:extLst>
              <a:ext uri="{FF2B5EF4-FFF2-40B4-BE49-F238E27FC236}">
                <a16:creationId xmlns:a16="http://schemas.microsoft.com/office/drawing/2014/main" id="{F967558E-7E44-4F16-B362-A09A877D0FC1}"/>
              </a:ext>
            </a:extLst>
          </p:cNvPr>
          <p:cNvGrpSpPr/>
          <p:nvPr/>
        </p:nvGrpSpPr>
        <p:grpSpPr>
          <a:xfrm>
            <a:off x="1418705" y="1513384"/>
            <a:ext cx="9354590" cy="4893950"/>
            <a:chOff x="263352" y="1513384"/>
            <a:chExt cx="9354590" cy="4893950"/>
          </a:xfrm>
        </p:grpSpPr>
        <p:sp>
          <p:nvSpPr>
            <p:cNvPr id="31" name="Text Box 56" descr="© INSCALE GmbH, 26.05.2010&#10;http://www.presentationload.com/">
              <a:extLst>
                <a:ext uri="{FF2B5EF4-FFF2-40B4-BE49-F238E27FC236}">
                  <a16:creationId xmlns:a16="http://schemas.microsoft.com/office/drawing/2014/main" id="{D6D32988-118D-456F-85ED-B2703B625AFC}"/>
                </a:ext>
              </a:extLst>
            </p:cNvPr>
            <p:cNvSpPr txBox="1">
              <a:spLocks noChangeArrowheads="1"/>
            </p:cNvSpPr>
            <p:nvPr/>
          </p:nvSpPr>
          <p:spPr bwMode="gray">
            <a:xfrm>
              <a:off x="385819" y="1513384"/>
              <a:ext cx="2121663" cy="2036182"/>
            </a:xfrm>
            <a:prstGeom prst="rect">
              <a:avLst/>
            </a:prstGeom>
            <a:noFill/>
            <a:ln w="9525">
              <a:noFill/>
              <a:miter lim="800000"/>
              <a:headEnd/>
              <a:tailEnd/>
            </a:ln>
            <a:effectLst/>
          </p:spPr>
          <p:txBody>
            <a:bodyPr vert="horz" wrap="square" lIns="36000" tIns="0" rIns="0" bIns="45720" anchor="t">
              <a:noAutofit/>
            </a:bodyPr>
            <a:lstStyle/>
            <a:p>
              <a:pPr fontAlgn="auto">
                <a:spcBef>
                  <a:spcPts val="0"/>
                </a:spcBef>
                <a:spcAft>
                  <a:spcPts val="600"/>
                </a:spcAft>
                <a:defRPr/>
              </a:pPr>
              <a:r>
                <a:rPr lang="en-GB" sz="1050" b="1" dirty="0">
                  <a:solidFill>
                    <a:srgbClr val="000000"/>
                  </a:solidFill>
                  <a:latin typeface="Arial" panose="020B0604020202020204" pitchFamily="34" charset="0"/>
                  <a:cs typeface="Arial" panose="020B0604020202020204" pitchFamily="34" charset="0"/>
                </a:rPr>
                <a:t>Legal &amp; technical set-up (CTPC, link </a:t>
              </a:r>
              <a:r>
                <a:rPr lang="en-GB" sz="1050" b="1" dirty="0" err="1">
                  <a:solidFill>
                    <a:srgbClr val="000000"/>
                  </a:solidFill>
                  <a:latin typeface="Arial" panose="020B0604020202020204" pitchFamily="34" charset="0"/>
                  <a:cs typeface="Arial" panose="020B0604020202020204" pitchFamily="34" charset="0"/>
                </a:rPr>
                <a:t>Healthdata-Genesys</a:t>
              </a:r>
              <a:r>
                <a:rPr lang="en-GB" sz="1050" b="1" dirty="0">
                  <a:solidFill>
                    <a:srgbClr val="000000"/>
                  </a:solidFill>
                  <a:latin typeface="Arial" panose="020B0604020202020204" pitchFamily="34" charset="0"/>
                  <a:cs typeface="Arial" panose="020B0604020202020204" pitchFamily="34" charset="0"/>
                </a:rPr>
                <a:t>,…)</a:t>
              </a:r>
            </a:p>
            <a:p>
              <a:pPr fontAlgn="auto">
                <a:spcBef>
                  <a:spcPts val="0"/>
                </a:spcBef>
                <a:spcAft>
                  <a:spcPts val="600"/>
                </a:spcAft>
                <a:defRPr/>
              </a:pPr>
              <a:r>
                <a:rPr lang="en-GB" sz="1050" b="1" dirty="0">
                  <a:solidFill>
                    <a:srgbClr val="000000"/>
                  </a:solidFill>
                  <a:latin typeface="Arial" panose="020B0604020202020204" pitchFamily="34" charset="0"/>
                  <a:cs typeface="Arial" panose="020B0604020202020204" pitchFamily="34" charset="0"/>
                </a:rPr>
                <a:t>Communication to GPs (</a:t>
              </a:r>
              <a:r>
                <a:rPr lang="en-GB" sz="1050" b="1" dirty="0" err="1">
                  <a:solidFill>
                    <a:srgbClr val="000000"/>
                  </a:solidFill>
                  <a:latin typeface="Arial" panose="020B0604020202020204" pitchFamily="34" charset="0"/>
                  <a:cs typeface="Arial" panose="020B0604020202020204" pitchFamily="34" charset="0"/>
                </a:rPr>
                <a:t>eForms</a:t>
              </a:r>
              <a:r>
                <a:rPr lang="en-GB" sz="1050" b="1" dirty="0">
                  <a:solidFill>
                    <a:srgbClr val="000000"/>
                  </a:solidFill>
                  <a:latin typeface="Arial" panose="020B0604020202020204" pitchFamily="34" charset="0"/>
                  <a:cs typeface="Arial" panose="020B0604020202020204" pitchFamily="34" charset="0"/>
                </a:rPr>
                <a:t>, PCR validation,…)</a:t>
              </a:r>
            </a:p>
            <a:p>
              <a:pPr fontAlgn="auto">
                <a:spcBef>
                  <a:spcPts val="0"/>
                </a:spcBef>
                <a:spcAft>
                  <a:spcPts val="600"/>
                </a:spcAft>
                <a:defRPr/>
              </a:pPr>
              <a:r>
                <a:rPr lang="en-GB" sz="1050" b="1" dirty="0">
                  <a:solidFill>
                    <a:srgbClr val="000000"/>
                  </a:solidFill>
                  <a:latin typeface="Arial" panose="020B0604020202020204" pitchFamily="34" charset="0"/>
                  <a:cs typeface="Arial" panose="020B0604020202020204" pitchFamily="34" charset="0"/>
                </a:rPr>
                <a:t>(Technical) set-up of call centres and training</a:t>
              </a:r>
            </a:p>
            <a:p>
              <a:pPr fontAlgn="auto">
                <a:spcBef>
                  <a:spcPts val="0"/>
                </a:spcBef>
                <a:spcAft>
                  <a:spcPts val="600"/>
                </a:spcAft>
                <a:defRPr/>
              </a:pPr>
              <a:r>
                <a:rPr lang="en-GB" sz="1050" b="1" dirty="0">
                  <a:solidFill>
                    <a:srgbClr val="000000"/>
                  </a:solidFill>
                  <a:latin typeface="Arial" panose="020B0604020202020204" pitchFamily="34" charset="0"/>
                  <a:cs typeface="Arial" panose="020B0604020202020204" pitchFamily="34" charset="0"/>
                </a:rPr>
                <a:t>Definition of KPIs &amp; performance dashboards</a:t>
              </a:r>
            </a:p>
            <a:p>
              <a:pPr fontAlgn="auto">
                <a:spcBef>
                  <a:spcPts val="0"/>
                </a:spcBef>
                <a:spcAft>
                  <a:spcPts val="600"/>
                </a:spcAft>
                <a:defRPr/>
              </a:pPr>
              <a:r>
                <a:rPr lang="en-GB" sz="1050" b="1" dirty="0">
                  <a:solidFill>
                    <a:srgbClr val="000000"/>
                  </a:solidFill>
                  <a:latin typeface="Arial" panose="020B0604020202020204" pitchFamily="34" charset="0"/>
                  <a:cs typeface="Arial" panose="020B0604020202020204" pitchFamily="34" charset="0"/>
                </a:rPr>
                <a:t>Start of contact tracing (launch of call </a:t>
              </a:r>
              <a:r>
                <a:rPr lang="en-GB" sz="1050" b="1" dirty="0" err="1">
                  <a:solidFill>
                    <a:srgbClr val="000000"/>
                  </a:solidFill>
                  <a:latin typeface="Arial" panose="020B0604020202020204" pitchFamily="34" charset="0"/>
                  <a:cs typeface="Arial" panose="020B0604020202020204" pitchFamily="34" charset="0"/>
                </a:rPr>
                <a:t>centers</a:t>
              </a:r>
              <a:r>
                <a:rPr lang="en-GB" sz="1050" b="1" dirty="0">
                  <a:solidFill>
                    <a:srgbClr val="000000"/>
                  </a:solidFill>
                  <a:latin typeface="Arial" panose="020B0604020202020204" pitchFamily="34" charset="0"/>
                  <a:cs typeface="Arial" panose="020B0604020202020204" pitchFamily="34" charset="0"/>
                </a:rPr>
                <a:t> &amp; field agents</a:t>
              </a:r>
            </a:p>
            <a:p>
              <a:pPr fontAlgn="auto">
                <a:spcBef>
                  <a:spcPts val="0"/>
                </a:spcBef>
                <a:spcAft>
                  <a:spcPts val="600"/>
                </a:spcAft>
                <a:defRPr/>
              </a:pPr>
              <a:r>
                <a:rPr lang="en-GB" sz="1050" b="1" dirty="0">
                  <a:solidFill>
                    <a:srgbClr val="000000"/>
                  </a:solidFill>
                  <a:latin typeface="Arial" panose="020B0604020202020204" pitchFamily="34" charset="0"/>
                  <a:cs typeface="Arial" panose="020B0604020202020204" pitchFamily="34" charset="0"/>
                </a:rPr>
                <a:t>SMS to index patients</a:t>
              </a:r>
            </a:p>
            <a:p>
              <a:pPr fontAlgn="auto">
                <a:spcBef>
                  <a:spcPts val="0"/>
                </a:spcBef>
                <a:spcAft>
                  <a:spcPts val="600"/>
                </a:spcAft>
                <a:defRPr/>
              </a:pPr>
              <a:endParaRPr lang="en-GB" sz="1050" b="1" dirty="0">
                <a:solidFill>
                  <a:srgbClr val="000000"/>
                </a:solidFill>
                <a:latin typeface="Arial" panose="020B0604020202020204" pitchFamily="34" charset="0"/>
                <a:cs typeface="Arial" panose="020B0604020202020204" pitchFamily="34" charset="0"/>
              </a:endParaRPr>
            </a:p>
          </p:txBody>
        </p:sp>
        <p:sp>
          <p:nvSpPr>
            <p:cNvPr id="32" name="Line 55" descr="© INSCALE GmbH, 26.05.2010&#10;http://www.presentationload.com/">
              <a:extLst>
                <a:ext uri="{FF2B5EF4-FFF2-40B4-BE49-F238E27FC236}">
                  <a16:creationId xmlns:a16="http://schemas.microsoft.com/office/drawing/2014/main" id="{8DF97BC1-4AE3-4EA4-A52D-C6155D74097C}"/>
                </a:ext>
              </a:extLst>
            </p:cNvPr>
            <p:cNvSpPr>
              <a:spLocks noChangeShapeType="1"/>
            </p:cNvSpPr>
            <p:nvPr/>
          </p:nvSpPr>
          <p:spPr bwMode="gray">
            <a:xfrm flipV="1">
              <a:off x="327829" y="1556792"/>
              <a:ext cx="0" cy="2124000"/>
            </a:xfrm>
            <a:prstGeom prst="line">
              <a:avLst/>
            </a:prstGeom>
            <a:noFill/>
            <a:ln w="19050">
              <a:solidFill>
                <a:srgbClr val="808080"/>
              </a:solidFill>
              <a:prstDash val="sysDot"/>
              <a:round/>
              <a:headEnd/>
              <a:tailEnd/>
            </a:ln>
            <a:effectLst/>
          </p:spPr>
          <p:txBody>
            <a:bodyPr vert="horz" wrap="square" lIns="91440" tIns="45720" rIns="91440" bIns="45720" anchor="t"/>
            <a:lstStyle/>
            <a:p>
              <a:pPr algn="ctr"/>
              <a:endParaRPr lang="en-GB" sz="1600" dirty="0">
                <a:solidFill>
                  <a:prstClr val="white"/>
                </a:solidFill>
                <a:latin typeface="Arial"/>
                <a:cs typeface="Arial" panose="020B0604020202020204" pitchFamily="34" charset="0"/>
              </a:endParaRPr>
            </a:p>
          </p:txBody>
        </p:sp>
        <p:sp>
          <p:nvSpPr>
            <p:cNvPr id="33" name="Gleichschenkliges Dreieck 63">
              <a:extLst>
                <a:ext uri="{FF2B5EF4-FFF2-40B4-BE49-F238E27FC236}">
                  <a16:creationId xmlns:a16="http://schemas.microsoft.com/office/drawing/2014/main" id="{52F2FFBE-B4E1-4DFF-80D4-DDF0FB84F802}"/>
                </a:ext>
              </a:extLst>
            </p:cNvPr>
            <p:cNvSpPr/>
            <p:nvPr/>
          </p:nvSpPr>
          <p:spPr bwMode="auto">
            <a:xfrm>
              <a:off x="273973" y="3642441"/>
              <a:ext cx="103331" cy="91966"/>
            </a:xfrm>
            <a:prstGeom prst="triangle">
              <a:avLst/>
            </a:prstGeom>
            <a:solidFill>
              <a:srgbClr val="808080"/>
            </a:solidFill>
            <a:ln w="12700">
              <a:noFill/>
              <a:round/>
              <a:headEnd/>
              <a:tailEnd/>
            </a:ln>
          </p:spPr>
          <p:txBody>
            <a:bodyPr vert="horz" wrap="square" lIns="91440" tIns="45720" rIns="91440" bIns="45720" rtlCol="0" anchor="ctr"/>
            <a:lstStyle/>
            <a:p>
              <a:pPr algn="ctr"/>
              <a:endParaRPr lang="de-DE" sz="1600" dirty="0">
                <a:solidFill>
                  <a:srgbClr val="808080"/>
                </a:solidFill>
                <a:latin typeface="Arial"/>
                <a:cs typeface="+mn-cs"/>
              </a:endParaRPr>
            </a:p>
          </p:txBody>
        </p:sp>
        <p:sp>
          <p:nvSpPr>
            <p:cNvPr id="34" name="Text Box 56" descr="© INSCALE GmbH, 26.05.2010&#10;http://www.presentationload.com/">
              <a:extLst>
                <a:ext uri="{FF2B5EF4-FFF2-40B4-BE49-F238E27FC236}">
                  <a16:creationId xmlns:a16="http://schemas.microsoft.com/office/drawing/2014/main" id="{D303CA56-785D-49BB-9557-A18F0C472745}"/>
                </a:ext>
              </a:extLst>
            </p:cNvPr>
            <p:cNvSpPr txBox="1">
              <a:spLocks noChangeArrowheads="1"/>
            </p:cNvSpPr>
            <p:nvPr/>
          </p:nvSpPr>
          <p:spPr bwMode="gray">
            <a:xfrm>
              <a:off x="5808687" y="1556792"/>
              <a:ext cx="1902077" cy="1952263"/>
            </a:xfrm>
            <a:prstGeom prst="rect">
              <a:avLst/>
            </a:prstGeom>
            <a:noFill/>
            <a:ln w="9525">
              <a:noFill/>
              <a:miter lim="800000"/>
              <a:headEnd/>
              <a:tailEnd/>
            </a:ln>
            <a:effectLst/>
          </p:spPr>
          <p:txBody>
            <a:bodyPr vert="horz" wrap="square" lIns="36000" tIns="0" rIns="0" bIns="45720" anchor="t">
              <a:noAutofit/>
            </a:bodyPr>
            <a:lstStyle/>
            <a:p>
              <a:pPr fontAlgn="auto">
                <a:spcBef>
                  <a:spcPts val="0"/>
                </a:spcBef>
                <a:spcAft>
                  <a:spcPts val="600"/>
                </a:spcAft>
                <a:defRPr/>
              </a:pPr>
              <a:r>
                <a:rPr lang="en-US" sz="1050" b="1" dirty="0">
                  <a:solidFill>
                    <a:srgbClr val="000000"/>
                  </a:solidFill>
                  <a:latin typeface="Arial"/>
                  <a:cs typeface="Calibri" panose="020F0502020204030204" pitchFamily="34" charset="0"/>
                </a:rPr>
                <a:t>C</a:t>
              </a:r>
              <a:r>
                <a:rPr lang="en-US" sz="1050" b="1" dirty="0">
                  <a:solidFill>
                    <a:srgbClr val="000000"/>
                  </a:solidFill>
                  <a:latin typeface="Arial"/>
                  <a:cs typeface="+mn-cs"/>
                </a:rPr>
                <a:t>ollectivity tool</a:t>
              </a:r>
            </a:p>
            <a:p>
              <a:pPr fontAlgn="auto">
                <a:spcBef>
                  <a:spcPts val="0"/>
                </a:spcBef>
                <a:spcAft>
                  <a:spcPts val="600"/>
                </a:spcAft>
                <a:defRPr/>
              </a:pPr>
              <a:r>
                <a:rPr lang="en-US" sz="1050" b="1" dirty="0">
                  <a:solidFill>
                    <a:srgbClr val="000000"/>
                  </a:solidFill>
                  <a:latin typeface="Arial"/>
                  <a:cs typeface="+mn-cs"/>
                </a:rPr>
                <a:t>Online reservation </a:t>
              </a:r>
              <a:r>
                <a:rPr lang="en-US" sz="1050" b="1" dirty="0" smtClean="0">
                  <a:solidFill>
                    <a:srgbClr val="000000"/>
                  </a:solidFill>
                  <a:latin typeface="Arial"/>
                  <a:cs typeface="+mn-cs"/>
                </a:rPr>
                <a:t>tool for testing</a:t>
              </a:r>
              <a:endParaRPr lang="en-US" sz="1050" b="1" dirty="0">
                <a:solidFill>
                  <a:srgbClr val="000000"/>
                </a:solidFill>
                <a:latin typeface="Arial"/>
                <a:cs typeface="+mn-cs"/>
              </a:endParaRPr>
            </a:p>
            <a:p>
              <a:pPr fontAlgn="auto">
                <a:spcBef>
                  <a:spcPts val="0"/>
                </a:spcBef>
                <a:spcAft>
                  <a:spcPts val="600"/>
                </a:spcAft>
                <a:defRPr/>
              </a:pPr>
              <a:r>
                <a:rPr lang="en-US" sz="1050" b="1" dirty="0">
                  <a:solidFill>
                    <a:srgbClr val="000000"/>
                  </a:solidFill>
                  <a:latin typeface="Arial"/>
                  <a:cs typeface="Calibri" panose="020F0502020204030204" pitchFamily="34" charset="0"/>
                </a:rPr>
                <a:t>Webform to link test result to </a:t>
              </a:r>
              <a:r>
                <a:rPr lang="en-US" sz="1050" b="1" dirty="0" err="1">
                  <a:solidFill>
                    <a:srgbClr val="000000"/>
                  </a:solidFill>
                  <a:latin typeface="Arial"/>
                  <a:cs typeface="Calibri" panose="020F0502020204030204" pitchFamily="34" charset="0"/>
                </a:rPr>
                <a:t>Coronalert</a:t>
              </a:r>
              <a:endParaRPr lang="en-US" sz="1050" dirty="0">
                <a:solidFill>
                  <a:srgbClr val="000000"/>
                </a:solidFill>
                <a:latin typeface="Arial"/>
                <a:cs typeface="Calibri" panose="020F0502020204030204" pitchFamily="34" charset="0"/>
              </a:endParaRPr>
            </a:p>
            <a:p>
              <a:pPr fontAlgn="auto">
                <a:spcBef>
                  <a:spcPts val="0"/>
                </a:spcBef>
                <a:spcAft>
                  <a:spcPts val="600"/>
                </a:spcAft>
                <a:defRPr/>
              </a:pPr>
              <a:r>
                <a:rPr lang="en-US" sz="1050" b="1" dirty="0" err="1">
                  <a:solidFill>
                    <a:srgbClr val="000000"/>
                  </a:solidFill>
                  <a:latin typeface="Arial"/>
                  <a:cs typeface="Arial" panose="020B0604020202020204" pitchFamily="34" charset="0"/>
                </a:rPr>
                <a:t>Coronalert</a:t>
              </a:r>
              <a:r>
                <a:rPr lang="en-US" sz="1050" b="1" dirty="0">
                  <a:solidFill>
                    <a:srgbClr val="000000"/>
                  </a:solidFill>
                  <a:latin typeface="Arial"/>
                  <a:cs typeface="Arial" panose="020B0604020202020204" pitchFamily="34" charset="0"/>
                </a:rPr>
                <a:t> SMS</a:t>
              </a:r>
            </a:p>
            <a:p>
              <a:pPr fontAlgn="auto">
                <a:spcBef>
                  <a:spcPts val="0"/>
                </a:spcBef>
                <a:spcAft>
                  <a:spcPts val="600"/>
                </a:spcAft>
                <a:defRPr/>
              </a:pPr>
              <a:r>
                <a:rPr lang="en-GB" sz="1050" b="1" dirty="0">
                  <a:solidFill>
                    <a:srgbClr val="000000"/>
                  </a:solidFill>
                  <a:latin typeface="Arial"/>
                  <a:cs typeface="Arial" panose="020B0604020202020204" pitchFamily="34" charset="0"/>
                </a:rPr>
                <a:t>Uniform Laboratory </a:t>
              </a:r>
              <a:r>
                <a:rPr lang="en-GB" sz="1050" b="1" dirty="0" err="1">
                  <a:solidFill>
                    <a:srgbClr val="000000"/>
                  </a:solidFill>
                  <a:latin typeface="Arial"/>
                  <a:cs typeface="Arial" panose="020B0604020202020204" pitchFamily="34" charset="0"/>
                </a:rPr>
                <a:t>TestRequest</a:t>
              </a:r>
              <a:r>
                <a:rPr lang="en-GB" sz="1050" b="1" dirty="0">
                  <a:solidFill>
                    <a:srgbClr val="000000"/>
                  </a:solidFill>
                  <a:latin typeface="Arial"/>
                  <a:cs typeface="Arial" panose="020B0604020202020204" pitchFamily="34" charset="0"/>
                </a:rPr>
                <a:t> (</a:t>
              </a:r>
              <a:r>
                <a:rPr lang="en-US" sz="1050" b="1" dirty="0">
                  <a:solidFill>
                    <a:srgbClr val="000000"/>
                  </a:solidFill>
                  <a:latin typeface="Arial"/>
                  <a:cs typeface="Arial" panose="020B0604020202020204" pitchFamily="34" charset="0"/>
                </a:rPr>
                <a:t>Lab independent unified e-communication format to request test</a:t>
              </a:r>
              <a:r>
                <a:rPr lang="en-GB" sz="1050" b="1" dirty="0">
                  <a:solidFill>
                    <a:srgbClr val="000000"/>
                  </a:solidFill>
                  <a:latin typeface="Arial"/>
                  <a:cs typeface="Arial" panose="020B0604020202020204" pitchFamily="34" charset="0"/>
                </a:rPr>
                <a:t>)</a:t>
              </a:r>
            </a:p>
          </p:txBody>
        </p:sp>
        <p:sp>
          <p:nvSpPr>
            <p:cNvPr id="35" name="Line 55" descr="© INSCALE GmbH, 26.05.2010&#10;http://www.presentationload.com/">
              <a:extLst>
                <a:ext uri="{FF2B5EF4-FFF2-40B4-BE49-F238E27FC236}">
                  <a16:creationId xmlns:a16="http://schemas.microsoft.com/office/drawing/2014/main" id="{9EB659E7-7D1F-4451-838F-EBFC8BEED9F8}"/>
                </a:ext>
              </a:extLst>
            </p:cNvPr>
            <p:cNvSpPr>
              <a:spLocks noChangeShapeType="1"/>
            </p:cNvSpPr>
            <p:nvPr/>
          </p:nvSpPr>
          <p:spPr bwMode="gray">
            <a:xfrm flipH="1" flipV="1">
              <a:off x="5724564" y="1513384"/>
              <a:ext cx="4854" cy="2204356"/>
            </a:xfrm>
            <a:prstGeom prst="line">
              <a:avLst/>
            </a:prstGeom>
            <a:noFill/>
            <a:ln w="19050">
              <a:solidFill>
                <a:srgbClr val="808080"/>
              </a:solidFill>
              <a:prstDash val="sysDot"/>
              <a:round/>
              <a:headEnd/>
              <a:tailEnd/>
            </a:ln>
            <a:effectLst/>
          </p:spPr>
          <p:txBody>
            <a:bodyPr vert="horz" wrap="square" lIns="91440" tIns="45720" rIns="91440" bIns="45720" anchor="t"/>
            <a:lstStyle/>
            <a:p>
              <a:pPr algn="ctr"/>
              <a:endParaRPr lang="en-GB" sz="1600" dirty="0">
                <a:solidFill>
                  <a:prstClr val="white"/>
                </a:solidFill>
                <a:latin typeface="Arial"/>
                <a:cs typeface="Arial" panose="020B0604020202020204" pitchFamily="34" charset="0"/>
              </a:endParaRPr>
            </a:p>
          </p:txBody>
        </p:sp>
        <p:sp>
          <p:nvSpPr>
            <p:cNvPr id="36" name="Gleichschenkliges Dreieck 63">
              <a:extLst>
                <a:ext uri="{FF2B5EF4-FFF2-40B4-BE49-F238E27FC236}">
                  <a16:creationId xmlns:a16="http://schemas.microsoft.com/office/drawing/2014/main" id="{84AB1F7D-049F-48A5-9CF0-F9B1C59EC948}"/>
                </a:ext>
              </a:extLst>
            </p:cNvPr>
            <p:cNvSpPr/>
            <p:nvPr/>
          </p:nvSpPr>
          <p:spPr bwMode="auto">
            <a:xfrm>
              <a:off x="5675562" y="3642441"/>
              <a:ext cx="103331" cy="91966"/>
            </a:xfrm>
            <a:prstGeom prst="triangle">
              <a:avLst/>
            </a:prstGeom>
            <a:solidFill>
              <a:srgbClr val="808080"/>
            </a:solidFill>
            <a:ln w="12700">
              <a:noFill/>
              <a:round/>
              <a:headEnd/>
              <a:tailEnd/>
            </a:ln>
          </p:spPr>
          <p:txBody>
            <a:bodyPr vert="horz" wrap="square" lIns="91440" tIns="45720" rIns="91440" bIns="45720" rtlCol="0" anchor="ctr"/>
            <a:lstStyle/>
            <a:p>
              <a:pPr algn="ctr"/>
              <a:endParaRPr lang="de-DE" sz="1600" dirty="0">
                <a:solidFill>
                  <a:srgbClr val="808080"/>
                </a:solidFill>
                <a:latin typeface="Arial"/>
                <a:cs typeface="+mn-cs"/>
              </a:endParaRPr>
            </a:p>
          </p:txBody>
        </p:sp>
        <p:sp>
          <p:nvSpPr>
            <p:cNvPr id="37" name="Text Box 56" descr="© INSCALE GmbH, 26.05.2010&#10;http://www.presentationload.com/">
              <a:extLst>
                <a:ext uri="{FF2B5EF4-FFF2-40B4-BE49-F238E27FC236}">
                  <a16:creationId xmlns:a16="http://schemas.microsoft.com/office/drawing/2014/main" id="{A31CCF77-A336-4251-A629-4DC53EEA3A51}"/>
                </a:ext>
              </a:extLst>
            </p:cNvPr>
            <p:cNvSpPr txBox="1">
              <a:spLocks noChangeArrowheads="1"/>
            </p:cNvSpPr>
            <p:nvPr/>
          </p:nvSpPr>
          <p:spPr bwMode="gray">
            <a:xfrm>
              <a:off x="2161721" y="4239912"/>
              <a:ext cx="1898802" cy="2136021"/>
            </a:xfrm>
            <a:prstGeom prst="rect">
              <a:avLst/>
            </a:prstGeom>
            <a:noFill/>
            <a:ln w="9525">
              <a:noFill/>
              <a:miter lim="800000"/>
              <a:headEnd/>
              <a:tailEnd/>
            </a:ln>
            <a:effectLst/>
          </p:spPr>
          <p:txBody>
            <a:bodyPr vert="horz" wrap="square" lIns="36000" tIns="0" rIns="0" bIns="45720" anchor="t">
              <a:noAutofit/>
            </a:bodyPr>
            <a:lstStyle/>
            <a:p>
              <a:pPr>
                <a:spcBef>
                  <a:spcPts val="0"/>
                </a:spcBef>
                <a:spcAft>
                  <a:spcPts val="600"/>
                </a:spcAft>
                <a:defRPr/>
              </a:pPr>
              <a:r>
                <a:rPr lang="nl-BE" sz="1050" b="1" noProof="1" smtClean="0">
                  <a:solidFill>
                    <a:srgbClr val="000000"/>
                  </a:solidFill>
                  <a:latin typeface="Arial" panose="020B0604020202020204" pitchFamily="34" charset="0"/>
                  <a:cs typeface="Arial" panose="020B0604020202020204" pitchFamily="34" charset="0"/>
                </a:rPr>
                <a:t>Release </a:t>
              </a:r>
              <a:r>
                <a:rPr lang="nl-BE" sz="1050" b="1" noProof="1">
                  <a:solidFill>
                    <a:srgbClr val="000000"/>
                  </a:solidFill>
                  <a:latin typeface="Arial" panose="020B0604020202020204" pitchFamily="34" charset="0"/>
                  <a:cs typeface="Arial" panose="020B0604020202020204" pitchFamily="34" charset="0"/>
                </a:rPr>
                <a:t>1.5 tracing platform (more efficient, improved data quality, robustness &amp; flexible)</a:t>
              </a:r>
            </a:p>
            <a:p>
              <a:pPr>
                <a:spcBef>
                  <a:spcPts val="0"/>
                </a:spcBef>
                <a:spcAft>
                  <a:spcPts val="600"/>
                </a:spcAft>
                <a:defRPr/>
              </a:pPr>
              <a:r>
                <a:rPr lang="nl-BE" sz="1050" b="1" noProof="1">
                  <a:solidFill>
                    <a:srgbClr val="000000"/>
                  </a:solidFill>
                  <a:latin typeface="Arial" panose="020B0604020202020204" pitchFamily="34" charset="0"/>
                  <a:cs typeface="Arial" panose="020B0604020202020204" pitchFamily="34" charset="0"/>
                </a:rPr>
                <a:t>Set-up of replica database</a:t>
              </a:r>
            </a:p>
            <a:p>
              <a:pPr>
                <a:spcBef>
                  <a:spcPts val="0"/>
                </a:spcBef>
                <a:spcAft>
                  <a:spcPts val="600"/>
                </a:spcAft>
                <a:defRPr/>
              </a:pPr>
              <a:r>
                <a:rPr lang="nl-BE" sz="1050" b="1" noProof="1">
                  <a:solidFill>
                    <a:srgbClr val="000000"/>
                  </a:solidFill>
                  <a:latin typeface="Arial" panose="020B0604020202020204" pitchFamily="34" charset="0"/>
                  <a:cs typeface="Arial" panose="020B0604020202020204" pitchFamily="34" charset="0"/>
                </a:rPr>
                <a:t>Allow inbound calls</a:t>
              </a:r>
            </a:p>
            <a:p>
              <a:pPr>
                <a:spcBef>
                  <a:spcPts val="0"/>
                </a:spcBef>
                <a:spcAft>
                  <a:spcPts val="600"/>
                </a:spcAft>
                <a:defRPr/>
              </a:pPr>
              <a:r>
                <a:rPr lang="nl-BE" sz="1050" b="1" noProof="1">
                  <a:solidFill>
                    <a:srgbClr val="000000"/>
                  </a:solidFill>
                  <a:latin typeface="Arial" panose="020B0604020202020204" pitchFamily="34" charset="0"/>
                  <a:cs typeface="Arial" panose="020B0604020202020204" pitchFamily="34" charset="0"/>
                </a:rPr>
                <a:t>Increase index patient data synchronisation between Healthdata and call centers</a:t>
              </a:r>
            </a:p>
            <a:p>
              <a:pPr>
                <a:spcBef>
                  <a:spcPts val="0"/>
                </a:spcBef>
                <a:spcAft>
                  <a:spcPts val="600"/>
                </a:spcAft>
                <a:defRPr/>
              </a:pPr>
              <a:r>
                <a:rPr lang="en-GB" sz="1050" b="1" dirty="0">
                  <a:solidFill>
                    <a:srgbClr val="000000"/>
                  </a:solidFill>
                  <a:latin typeface="Arial" panose="020B0604020202020204" pitchFamily="34" charset="0"/>
                  <a:cs typeface="Arial" panose="020B0604020202020204" pitchFamily="34" charset="0"/>
                </a:rPr>
                <a:t>Bypass: </a:t>
              </a:r>
              <a:r>
                <a:rPr lang="en-GB" sz="1050" b="1" dirty="0" smtClean="0">
                  <a:solidFill>
                    <a:srgbClr val="000000"/>
                  </a:solidFill>
                  <a:latin typeface="Arial" panose="020B0604020202020204" pitchFamily="34" charset="0"/>
                  <a:cs typeface="Arial" panose="020B0604020202020204" pitchFamily="34" charset="0"/>
                </a:rPr>
                <a:t>“contacts</a:t>
              </a:r>
              <a:r>
                <a:rPr lang="en-GB" sz="1050" b="1" dirty="0">
                  <a:solidFill>
                    <a:srgbClr val="000000"/>
                  </a:solidFill>
                  <a:latin typeface="Arial" panose="020B0604020202020204" pitchFamily="34" charset="0"/>
                  <a:cs typeface="Arial" panose="020B0604020202020204" pitchFamily="34" charset="0"/>
                </a:rPr>
                <a:t>” are directly followed up</a:t>
              </a:r>
              <a:endParaRPr lang="nl-BE" sz="1050" b="1" dirty="0">
                <a:solidFill>
                  <a:srgbClr val="000000"/>
                </a:solidFill>
                <a:latin typeface="Arial" panose="020B0604020202020204" pitchFamily="34" charset="0"/>
                <a:cs typeface="Arial" panose="020B0604020202020204" pitchFamily="34" charset="0"/>
              </a:endParaRPr>
            </a:p>
          </p:txBody>
        </p:sp>
        <p:sp>
          <p:nvSpPr>
            <p:cNvPr id="38" name="Line 55" descr="© INSCALE GmbH, 26.05.2010&#10;http://www.presentationload.com/">
              <a:extLst>
                <a:ext uri="{FF2B5EF4-FFF2-40B4-BE49-F238E27FC236}">
                  <a16:creationId xmlns:a16="http://schemas.microsoft.com/office/drawing/2014/main" id="{AEB1B564-D04E-4576-BD1E-ED97F93E4D74}"/>
                </a:ext>
              </a:extLst>
            </p:cNvPr>
            <p:cNvSpPr>
              <a:spLocks noChangeShapeType="1"/>
            </p:cNvSpPr>
            <p:nvPr/>
          </p:nvSpPr>
          <p:spPr bwMode="gray">
            <a:xfrm flipH="1" flipV="1">
              <a:off x="2155025" y="4211334"/>
              <a:ext cx="1" cy="2164599"/>
            </a:xfrm>
            <a:prstGeom prst="line">
              <a:avLst/>
            </a:prstGeom>
            <a:noFill/>
            <a:ln w="19050">
              <a:solidFill>
                <a:srgbClr val="808080"/>
              </a:solidFill>
              <a:prstDash val="sysDot"/>
              <a:round/>
              <a:headEnd/>
              <a:tailEnd/>
            </a:ln>
            <a:effectLst/>
          </p:spPr>
          <p:txBody>
            <a:bodyPr vert="horz" wrap="square" lIns="91440" tIns="45720" rIns="91440" bIns="45720" anchor="t"/>
            <a:lstStyle/>
            <a:p>
              <a:pPr algn="ctr"/>
              <a:endParaRPr lang="en-GB" sz="1600" dirty="0">
                <a:solidFill>
                  <a:prstClr val="white"/>
                </a:solidFill>
                <a:latin typeface="Arial"/>
                <a:cs typeface="Arial" panose="020B0604020202020204" pitchFamily="34" charset="0"/>
              </a:endParaRPr>
            </a:p>
          </p:txBody>
        </p:sp>
        <p:sp>
          <p:nvSpPr>
            <p:cNvPr id="39" name="Gleichschenkliges Dreieck 67">
              <a:extLst>
                <a:ext uri="{FF2B5EF4-FFF2-40B4-BE49-F238E27FC236}">
                  <a16:creationId xmlns:a16="http://schemas.microsoft.com/office/drawing/2014/main" id="{26FF8220-691E-4D2C-8CA2-F6839F027BBF}"/>
                </a:ext>
              </a:extLst>
            </p:cNvPr>
            <p:cNvSpPr/>
            <p:nvPr/>
          </p:nvSpPr>
          <p:spPr bwMode="auto">
            <a:xfrm flipH="1" flipV="1">
              <a:off x="2106139" y="4109979"/>
              <a:ext cx="103411" cy="91966"/>
            </a:xfrm>
            <a:prstGeom prst="triangle">
              <a:avLst/>
            </a:prstGeom>
            <a:solidFill>
              <a:srgbClr val="808080"/>
            </a:solidFill>
            <a:ln w="12700">
              <a:noFill/>
              <a:round/>
              <a:headEnd/>
              <a:tailEnd/>
            </a:ln>
            <a:effectLst/>
          </p:spPr>
          <p:txBody>
            <a:bodyPr vert="horz" wrap="square" lIns="91440" tIns="45720" rIns="91440" bIns="45720" rtlCol="0" anchor="ctr"/>
            <a:lstStyle/>
            <a:p>
              <a:pPr algn="ctr"/>
              <a:endParaRPr lang="de-DE" sz="1600" dirty="0">
                <a:solidFill>
                  <a:srgbClr val="000000"/>
                </a:solidFill>
                <a:latin typeface="Arial"/>
                <a:cs typeface="+mn-cs"/>
              </a:endParaRPr>
            </a:p>
          </p:txBody>
        </p:sp>
        <p:sp>
          <p:nvSpPr>
            <p:cNvPr id="40" name="Text Box 56" descr="© INSCALE GmbH, 26.05.2010&#10;http://www.presentationload.com/">
              <a:extLst>
                <a:ext uri="{FF2B5EF4-FFF2-40B4-BE49-F238E27FC236}">
                  <a16:creationId xmlns:a16="http://schemas.microsoft.com/office/drawing/2014/main" id="{9E586A7B-E92C-464C-83DA-FB19C70D733D}"/>
                </a:ext>
              </a:extLst>
            </p:cNvPr>
            <p:cNvSpPr txBox="1">
              <a:spLocks noChangeArrowheads="1"/>
            </p:cNvSpPr>
            <p:nvPr/>
          </p:nvSpPr>
          <p:spPr bwMode="gray">
            <a:xfrm>
              <a:off x="4423389" y="4239912"/>
              <a:ext cx="2088002" cy="2136021"/>
            </a:xfrm>
            <a:prstGeom prst="rect">
              <a:avLst/>
            </a:prstGeom>
            <a:noFill/>
            <a:ln w="9525">
              <a:noFill/>
              <a:miter lim="800000"/>
              <a:headEnd/>
              <a:tailEnd/>
            </a:ln>
            <a:effectLst/>
          </p:spPr>
          <p:txBody>
            <a:bodyPr vert="horz" wrap="square" lIns="36000" tIns="0" rIns="0" bIns="45720" anchor="t">
              <a:noAutofit/>
            </a:bodyPr>
            <a:lstStyle/>
            <a:p>
              <a:pPr fontAlgn="auto">
                <a:spcBef>
                  <a:spcPts val="630"/>
                </a:spcBef>
                <a:spcAft>
                  <a:spcPts val="600"/>
                </a:spcAft>
                <a:defRPr/>
              </a:pPr>
              <a:r>
                <a:rPr lang="en-US" sz="1050" b="1" dirty="0">
                  <a:solidFill>
                    <a:srgbClr val="000000"/>
                  </a:solidFill>
                  <a:latin typeface="Arial" panose="020B0604020202020204" pitchFamily="34" charset="0"/>
                  <a:cs typeface="Arial" panose="020B0604020202020204" pitchFamily="34" charset="0"/>
                </a:rPr>
                <a:t>Patient access to test results (Wallonia &amp; Brussels)</a:t>
              </a:r>
            </a:p>
            <a:p>
              <a:pPr fontAlgn="auto">
                <a:spcBef>
                  <a:spcPts val="630"/>
                </a:spcBef>
                <a:spcAft>
                  <a:spcPts val="600"/>
                </a:spcAft>
                <a:defRPr/>
              </a:pPr>
              <a:r>
                <a:rPr lang="nl-BE" sz="1050" b="1" dirty="0" err="1">
                  <a:solidFill>
                    <a:srgbClr val="000000"/>
                  </a:solidFill>
                  <a:latin typeface="Arial" panose="020B0604020202020204" pitchFamily="34" charset="0"/>
                  <a:cs typeface="Arial" panose="020B0604020202020204" pitchFamily="34" charset="0"/>
                </a:rPr>
                <a:t>Updated</a:t>
              </a:r>
              <a:r>
                <a:rPr lang="nl-BE" sz="1050" b="1" dirty="0">
                  <a:solidFill>
                    <a:srgbClr val="000000"/>
                  </a:solidFill>
                  <a:latin typeface="Arial" panose="020B0604020202020204" pitchFamily="34" charset="0"/>
                  <a:cs typeface="Arial" panose="020B0604020202020204" pitchFamily="34" charset="0"/>
                </a:rPr>
                <a:t> DB1 (CTPC):</a:t>
              </a:r>
              <a:r>
                <a:rPr lang="en-US" sz="1050" b="1" dirty="0">
                  <a:solidFill>
                    <a:srgbClr val="000000"/>
                  </a:solidFill>
                  <a:latin typeface="Arial" panose="020B0604020202020204" pitchFamily="34" charset="0"/>
                  <a:cs typeface="Arial" panose="020B0604020202020204" pitchFamily="34" charset="0"/>
                </a:rPr>
                <a:t> view on all activation codes (all reasons/all input) allowing for prioritization if needed and statistics</a:t>
              </a:r>
            </a:p>
            <a:p>
              <a:pPr fontAlgn="auto">
                <a:spcBef>
                  <a:spcPts val="0"/>
                </a:spcBef>
                <a:spcAft>
                  <a:spcPts val="600"/>
                </a:spcAft>
                <a:defRPr/>
              </a:pPr>
              <a:r>
                <a:rPr lang="nl-BE" sz="1050" b="1" dirty="0" err="1">
                  <a:solidFill>
                    <a:srgbClr val="000000"/>
                  </a:solidFill>
                  <a:latin typeface="Arial" panose="020B0604020202020204" pitchFamily="34" charset="0"/>
                  <a:cs typeface="Arial" panose="020B0604020202020204" pitchFamily="34" charset="0"/>
                </a:rPr>
                <a:t>Coronalert</a:t>
              </a:r>
              <a:endParaRPr lang="nl-BE" sz="1050" b="1" dirty="0">
                <a:solidFill>
                  <a:srgbClr val="000000"/>
                </a:solidFill>
                <a:latin typeface="Arial" panose="020B0604020202020204" pitchFamily="34" charset="0"/>
                <a:cs typeface="Arial" panose="020B0604020202020204" pitchFamily="34" charset="0"/>
              </a:endParaRPr>
            </a:p>
            <a:p>
              <a:pPr fontAlgn="auto">
                <a:spcBef>
                  <a:spcPts val="0"/>
                </a:spcBef>
                <a:spcAft>
                  <a:spcPts val="600"/>
                </a:spcAft>
                <a:defRPr/>
              </a:pPr>
              <a:r>
                <a:rPr lang="nl-BE" sz="1050" b="1" dirty="0" err="1">
                  <a:solidFill>
                    <a:srgbClr val="000000"/>
                  </a:solidFill>
                  <a:latin typeface="Arial" panose="020B0604020202020204" pitchFamily="34" charset="0"/>
                  <a:cs typeface="Arial" panose="020B0604020202020204" pitchFamily="34" charset="0"/>
                </a:rPr>
                <a:t>Self</a:t>
              </a:r>
              <a:r>
                <a:rPr lang="nl-BE" sz="1050" b="1" dirty="0">
                  <a:solidFill>
                    <a:srgbClr val="000000"/>
                  </a:solidFill>
                  <a:latin typeface="Arial" panose="020B0604020202020204" pitchFamily="34" charset="0"/>
                  <a:cs typeface="Arial" panose="020B0604020202020204" pitchFamily="34" charset="0"/>
                </a:rPr>
                <a:t> Assessment Tool in PLF</a:t>
              </a:r>
            </a:p>
            <a:p>
              <a:pPr fontAlgn="auto">
                <a:spcBef>
                  <a:spcPts val="0"/>
                </a:spcBef>
                <a:spcAft>
                  <a:spcPts val="600"/>
                </a:spcAft>
                <a:defRPr/>
              </a:pPr>
              <a:r>
                <a:rPr lang="nl-BE" sz="1050" b="1" noProof="1">
                  <a:solidFill>
                    <a:srgbClr val="000000"/>
                  </a:solidFill>
                  <a:latin typeface="Arial" panose="020B0604020202020204" pitchFamily="34" charset="0"/>
                  <a:cs typeface="Arial" panose="020B0604020202020204" pitchFamily="34" charset="0"/>
                </a:rPr>
                <a:t>Release 2.0 tracing platform (near real-time &amp; event driven)</a:t>
              </a:r>
            </a:p>
            <a:p>
              <a:pPr fontAlgn="auto">
                <a:spcBef>
                  <a:spcPts val="0"/>
                </a:spcBef>
                <a:spcAft>
                  <a:spcPts val="600"/>
                </a:spcAft>
                <a:defRPr/>
              </a:pPr>
              <a:endParaRPr lang="nl-BE" sz="1050" b="1" dirty="0">
                <a:solidFill>
                  <a:srgbClr val="000000"/>
                </a:solidFill>
                <a:latin typeface="Arial" panose="020B0604020202020204" pitchFamily="34" charset="0"/>
                <a:cs typeface="Arial" panose="020B0604020202020204" pitchFamily="34" charset="0"/>
              </a:endParaRPr>
            </a:p>
            <a:p>
              <a:pPr fontAlgn="auto">
                <a:spcBef>
                  <a:spcPts val="0"/>
                </a:spcBef>
                <a:spcAft>
                  <a:spcPts val="600"/>
                </a:spcAft>
                <a:defRPr/>
              </a:pPr>
              <a:endParaRPr lang="nl-BE" sz="1050" b="1" dirty="0">
                <a:solidFill>
                  <a:srgbClr val="000000"/>
                </a:solidFill>
                <a:latin typeface="Arial" panose="020B0604020202020204" pitchFamily="34" charset="0"/>
                <a:cs typeface="Arial" panose="020B0604020202020204" pitchFamily="34" charset="0"/>
              </a:endParaRPr>
            </a:p>
            <a:p>
              <a:pPr fontAlgn="auto">
                <a:spcBef>
                  <a:spcPts val="0"/>
                </a:spcBef>
                <a:spcAft>
                  <a:spcPts val="0"/>
                </a:spcAft>
                <a:defRPr/>
              </a:pPr>
              <a:endParaRPr lang="nl-BE" sz="1050" b="1" dirty="0">
                <a:solidFill>
                  <a:srgbClr val="000000"/>
                </a:solidFill>
                <a:latin typeface="Arial" panose="020B0604020202020204" pitchFamily="34" charset="0"/>
                <a:cs typeface="Arial" panose="020B0604020202020204" pitchFamily="34" charset="0"/>
              </a:endParaRPr>
            </a:p>
          </p:txBody>
        </p:sp>
        <p:sp>
          <p:nvSpPr>
            <p:cNvPr id="41" name="Line 55" descr="© INSCALE GmbH, 26.05.2010&#10;http://www.presentationload.com/">
              <a:extLst>
                <a:ext uri="{FF2B5EF4-FFF2-40B4-BE49-F238E27FC236}">
                  <a16:creationId xmlns:a16="http://schemas.microsoft.com/office/drawing/2014/main" id="{B4FC59D3-BB9A-4654-A0BE-C1C1F710EDAC}"/>
                </a:ext>
              </a:extLst>
            </p:cNvPr>
            <p:cNvSpPr>
              <a:spLocks noChangeShapeType="1"/>
            </p:cNvSpPr>
            <p:nvPr/>
          </p:nvSpPr>
          <p:spPr bwMode="gray">
            <a:xfrm flipV="1">
              <a:off x="4416503" y="4211334"/>
              <a:ext cx="191" cy="2196000"/>
            </a:xfrm>
            <a:prstGeom prst="line">
              <a:avLst/>
            </a:prstGeom>
            <a:noFill/>
            <a:ln w="19050">
              <a:solidFill>
                <a:srgbClr val="808080"/>
              </a:solidFill>
              <a:prstDash val="sysDot"/>
              <a:round/>
              <a:headEnd/>
              <a:tailEnd/>
            </a:ln>
            <a:effectLst/>
          </p:spPr>
          <p:txBody>
            <a:bodyPr vert="horz" wrap="square" lIns="91440" tIns="45720" rIns="91440" bIns="45720" anchor="t"/>
            <a:lstStyle/>
            <a:p>
              <a:pPr algn="ctr"/>
              <a:endParaRPr lang="en-GB" sz="1600" dirty="0">
                <a:solidFill>
                  <a:prstClr val="white"/>
                </a:solidFill>
                <a:latin typeface="Arial"/>
                <a:cs typeface="Arial" panose="020B0604020202020204" pitchFamily="34" charset="0"/>
              </a:endParaRPr>
            </a:p>
          </p:txBody>
        </p:sp>
        <p:sp>
          <p:nvSpPr>
            <p:cNvPr id="42" name="Gleichschenkliges Dreieck 67">
              <a:extLst>
                <a:ext uri="{FF2B5EF4-FFF2-40B4-BE49-F238E27FC236}">
                  <a16:creationId xmlns:a16="http://schemas.microsoft.com/office/drawing/2014/main" id="{2D723BE6-3E76-4E15-AFB6-F96070489999}"/>
                </a:ext>
              </a:extLst>
            </p:cNvPr>
            <p:cNvSpPr/>
            <p:nvPr/>
          </p:nvSpPr>
          <p:spPr bwMode="auto">
            <a:xfrm flipH="1" flipV="1">
              <a:off x="4367808" y="4109979"/>
              <a:ext cx="103411" cy="91966"/>
            </a:xfrm>
            <a:prstGeom prst="triangle">
              <a:avLst/>
            </a:prstGeom>
            <a:solidFill>
              <a:srgbClr val="808080"/>
            </a:solidFill>
            <a:ln w="12700">
              <a:noFill/>
              <a:round/>
              <a:headEnd/>
              <a:tailEnd/>
            </a:ln>
            <a:effectLst/>
          </p:spPr>
          <p:txBody>
            <a:bodyPr vert="horz" wrap="square" lIns="91440" tIns="45720" rIns="91440" bIns="45720" rtlCol="0" anchor="ctr"/>
            <a:lstStyle/>
            <a:p>
              <a:pPr algn="ctr"/>
              <a:endParaRPr lang="de-DE" sz="1600" dirty="0">
                <a:solidFill>
                  <a:srgbClr val="000000"/>
                </a:solidFill>
                <a:latin typeface="Arial"/>
                <a:cs typeface="+mn-cs"/>
              </a:endParaRPr>
            </a:p>
          </p:txBody>
        </p:sp>
        <p:sp>
          <p:nvSpPr>
            <p:cNvPr id="46" name="Rechteck 48">
              <a:extLst>
                <a:ext uri="{FF2B5EF4-FFF2-40B4-BE49-F238E27FC236}">
                  <a16:creationId xmlns:a16="http://schemas.microsoft.com/office/drawing/2014/main" id="{1B9A19E0-8EDD-4A97-A55B-A9C629105638}"/>
                </a:ext>
              </a:extLst>
            </p:cNvPr>
            <p:cNvSpPr/>
            <p:nvPr/>
          </p:nvSpPr>
          <p:spPr bwMode="auto">
            <a:xfrm>
              <a:off x="263352" y="3740706"/>
              <a:ext cx="1093788" cy="360362"/>
            </a:xfrm>
            <a:prstGeom prst="rect">
              <a:avLst/>
            </a:prstGeom>
            <a:solidFill>
              <a:srgbClr val="FFFFFF">
                <a:lumMod val="65000"/>
              </a:srgbClr>
            </a:solidFill>
            <a:ln w="12700" cap="flat" cmpd="sng" algn="ctr">
              <a:solidFill>
                <a:srgbClr val="FFFFFF"/>
              </a:solidFill>
              <a:prstDash val="solid"/>
            </a:ln>
            <a:effectLst/>
          </p:spPr>
          <p:txBody>
            <a:bodyPr vert="horz" wrap="square"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1">
                  <a:ln>
                    <a:noFill/>
                  </a:ln>
                  <a:solidFill>
                    <a:srgbClr val="000000"/>
                  </a:solidFill>
                  <a:effectLst/>
                  <a:uLnTx/>
                  <a:uFillTx/>
                  <a:latin typeface="Arial" panose="020B0604020202020204" pitchFamily="34" charset="0"/>
                  <a:ea typeface="+mn-ea"/>
                  <a:cs typeface="+mn-cs"/>
                </a:rPr>
                <a:t>May</a:t>
              </a:r>
            </a:p>
          </p:txBody>
        </p:sp>
        <p:sp>
          <p:nvSpPr>
            <p:cNvPr id="47" name="Rechteck 49">
              <a:extLst>
                <a:ext uri="{FF2B5EF4-FFF2-40B4-BE49-F238E27FC236}">
                  <a16:creationId xmlns:a16="http://schemas.microsoft.com/office/drawing/2014/main" id="{932E90BF-0189-45CD-B487-B5689701FFA4}"/>
                </a:ext>
              </a:extLst>
            </p:cNvPr>
            <p:cNvSpPr/>
            <p:nvPr/>
          </p:nvSpPr>
          <p:spPr bwMode="auto">
            <a:xfrm>
              <a:off x="1341385" y="3740706"/>
              <a:ext cx="752755" cy="360362"/>
            </a:xfrm>
            <a:prstGeom prst="rect">
              <a:avLst/>
            </a:prstGeom>
            <a:solidFill>
              <a:srgbClr val="FFFFFF">
                <a:lumMod val="65000"/>
              </a:srgbClr>
            </a:solidFill>
            <a:ln w="12700" cap="flat" cmpd="sng" algn="ctr">
              <a:solidFill>
                <a:srgbClr val="FFFFFF"/>
              </a:solidFill>
              <a:prstDash val="solid"/>
            </a:ln>
            <a:effectLst/>
          </p:spPr>
          <p:txBody>
            <a:bodyPr vert="horz" wrap="square"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1">
                  <a:ln>
                    <a:noFill/>
                  </a:ln>
                  <a:solidFill>
                    <a:srgbClr val="000000"/>
                  </a:solidFill>
                  <a:effectLst/>
                  <a:uLnTx/>
                  <a:uFillTx/>
                  <a:latin typeface="Arial" panose="020B0604020202020204" pitchFamily="34" charset="0"/>
                  <a:ea typeface="+mn-ea"/>
                  <a:cs typeface="+mn-cs"/>
                </a:rPr>
                <a:t>June</a:t>
              </a:r>
            </a:p>
          </p:txBody>
        </p:sp>
        <p:sp>
          <p:nvSpPr>
            <p:cNvPr id="48" name="Rechteck 43">
              <a:extLst>
                <a:ext uri="{FF2B5EF4-FFF2-40B4-BE49-F238E27FC236}">
                  <a16:creationId xmlns:a16="http://schemas.microsoft.com/office/drawing/2014/main" id="{1FABDD60-6985-43DE-A160-39782CEA1EDF}"/>
                </a:ext>
              </a:extLst>
            </p:cNvPr>
            <p:cNvSpPr/>
            <p:nvPr/>
          </p:nvSpPr>
          <p:spPr bwMode="auto">
            <a:xfrm>
              <a:off x="2094140" y="3740706"/>
              <a:ext cx="1206457" cy="360362"/>
            </a:xfrm>
            <a:prstGeom prst="rect">
              <a:avLst/>
            </a:prstGeom>
            <a:solidFill>
              <a:srgbClr val="FFFFFF">
                <a:lumMod val="65000"/>
              </a:srgbClr>
            </a:solidFill>
            <a:ln w="12700" cap="flat" cmpd="sng" algn="ctr">
              <a:solidFill>
                <a:srgbClr val="FFFFFF"/>
              </a:solidFill>
              <a:prstDash val="solid"/>
            </a:ln>
            <a:effectLst/>
          </p:spPr>
          <p:txBody>
            <a:bodyPr vert="horz" wrap="square"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1">
                  <a:ln>
                    <a:noFill/>
                  </a:ln>
                  <a:solidFill>
                    <a:srgbClr val="000000"/>
                  </a:solidFill>
                  <a:effectLst/>
                  <a:uLnTx/>
                  <a:uFillTx/>
                  <a:latin typeface="Arial" panose="020B0604020202020204" pitchFamily="34" charset="0"/>
                  <a:ea typeface="+mn-ea"/>
                  <a:cs typeface="+mn-cs"/>
                </a:rPr>
                <a:t>July</a:t>
              </a:r>
            </a:p>
          </p:txBody>
        </p:sp>
        <p:sp>
          <p:nvSpPr>
            <p:cNvPr id="49" name="Rechteck 44">
              <a:extLst>
                <a:ext uri="{FF2B5EF4-FFF2-40B4-BE49-F238E27FC236}">
                  <a16:creationId xmlns:a16="http://schemas.microsoft.com/office/drawing/2014/main" id="{3F91C285-BECB-4B95-9B9B-0F74A43EE94B}"/>
                </a:ext>
              </a:extLst>
            </p:cNvPr>
            <p:cNvSpPr/>
            <p:nvPr/>
          </p:nvSpPr>
          <p:spPr bwMode="auto">
            <a:xfrm>
              <a:off x="3313615" y="3740706"/>
              <a:ext cx="1059004" cy="360362"/>
            </a:xfrm>
            <a:prstGeom prst="rect">
              <a:avLst/>
            </a:prstGeom>
            <a:solidFill>
              <a:srgbClr val="FFFFFF">
                <a:lumMod val="65000"/>
              </a:srgbClr>
            </a:solidFill>
            <a:ln w="12700" cap="flat" cmpd="sng" algn="ctr">
              <a:solidFill>
                <a:srgbClr val="FFFFFF"/>
              </a:solidFill>
              <a:prstDash val="solid"/>
            </a:ln>
            <a:effectLst/>
          </p:spPr>
          <p:txBody>
            <a:bodyPr vert="horz" wrap="square"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1">
                  <a:ln>
                    <a:noFill/>
                  </a:ln>
                  <a:solidFill>
                    <a:srgbClr val="000000"/>
                  </a:solidFill>
                  <a:effectLst/>
                  <a:uLnTx/>
                  <a:uFillTx/>
                  <a:latin typeface="Arial" panose="020B0604020202020204" pitchFamily="34" charset="0"/>
                  <a:ea typeface="+mn-ea"/>
                  <a:cs typeface="+mn-cs"/>
                </a:rPr>
                <a:t>Aug.</a:t>
              </a:r>
            </a:p>
          </p:txBody>
        </p:sp>
        <p:sp>
          <p:nvSpPr>
            <p:cNvPr id="50" name="Rechteck 45">
              <a:extLst>
                <a:ext uri="{FF2B5EF4-FFF2-40B4-BE49-F238E27FC236}">
                  <a16:creationId xmlns:a16="http://schemas.microsoft.com/office/drawing/2014/main" id="{09DC0C02-ECA4-4199-B14E-27084D2A2CF8}"/>
                </a:ext>
              </a:extLst>
            </p:cNvPr>
            <p:cNvSpPr/>
            <p:nvPr/>
          </p:nvSpPr>
          <p:spPr bwMode="auto">
            <a:xfrm>
              <a:off x="4372619" y="3740706"/>
              <a:ext cx="1282865" cy="360362"/>
            </a:xfrm>
            <a:prstGeom prst="rect">
              <a:avLst/>
            </a:prstGeom>
            <a:solidFill>
              <a:srgbClr val="FFFFFF">
                <a:lumMod val="65000"/>
              </a:srgbClr>
            </a:solidFill>
            <a:ln w="12700" cap="flat" cmpd="sng" algn="ctr">
              <a:solidFill>
                <a:srgbClr val="FFFFFF"/>
              </a:solidFill>
              <a:prstDash val="solid"/>
            </a:ln>
            <a:effectLst/>
          </p:spPr>
          <p:txBody>
            <a:bodyPr vert="horz" wrap="square"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1">
                  <a:ln>
                    <a:noFill/>
                  </a:ln>
                  <a:solidFill>
                    <a:srgbClr val="000000"/>
                  </a:solidFill>
                  <a:effectLst/>
                  <a:uLnTx/>
                  <a:uFillTx/>
                  <a:latin typeface="Arial" panose="020B0604020202020204" pitchFamily="34" charset="0"/>
                  <a:ea typeface="+mn-ea"/>
                  <a:cs typeface="+mn-cs"/>
                </a:rPr>
                <a:t>Sept.</a:t>
              </a:r>
            </a:p>
          </p:txBody>
        </p:sp>
        <p:sp>
          <p:nvSpPr>
            <p:cNvPr id="51" name="Rechteck 46">
              <a:extLst>
                <a:ext uri="{FF2B5EF4-FFF2-40B4-BE49-F238E27FC236}">
                  <a16:creationId xmlns:a16="http://schemas.microsoft.com/office/drawing/2014/main" id="{38CE1990-A6FE-4E6C-88C2-C8661439D31F}"/>
                </a:ext>
              </a:extLst>
            </p:cNvPr>
            <p:cNvSpPr/>
            <p:nvPr/>
          </p:nvSpPr>
          <p:spPr bwMode="auto">
            <a:xfrm>
              <a:off x="5653517" y="3740706"/>
              <a:ext cx="1080000" cy="360362"/>
            </a:xfrm>
            <a:prstGeom prst="rect">
              <a:avLst/>
            </a:prstGeom>
            <a:solidFill>
              <a:srgbClr val="FFFFFF">
                <a:lumMod val="65000"/>
              </a:srgbClr>
            </a:solidFill>
            <a:ln w="12700" cap="flat" cmpd="sng" algn="ctr">
              <a:solidFill>
                <a:srgbClr val="FFFFFF"/>
              </a:solidFill>
              <a:prstDash val="solid"/>
            </a:ln>
            <a:effectLst/>
          </p:spPr>
          <p:txBody>
            <a:bodyPr vert="horz" wrap="square"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1">
                  <a:ln>
                    <a:noFill/>
                  </a:ln>
                  <a:solidFill>
                    <a:srgbClr val="000000"/>
                  </a:solidFill>
                  <a:effectLst/>
                  <a:uLnTx/>
                  <a:uFillTx/>
                  <a:latin typeface="Arial" panose="020B0604020202020204" pitchFamily="34" charset="0"/>
                  <a:ea typeface="+mn-ea"/>
                  <a:cs typeface="+mn-cs"/>
                </a:rPr>
                <a:t>Oct.</a:t>
              </a:r>
            </a:p>
          </p:txBody>
        </p:sp>
        <p:sp>
          <p:nvSpPr>
            <p:cNvPr id="52" name="Rechteck 47">
              <a:extLst>
                <a:ext uri="{FF2B5EF4-FFF2-40B4-BE49-F238E27FC236}">
                  <a16:creationId xmlns:a16="http://schemas.microsoft.com/office/drawing/2014/main" id="{AFDE91F4-9D61-47D2-87CC-45B7AEE28598}"/>
                </a:ext>
              </a:extLst>
            </p:cNvPr>
            <p:cNvSpPr/>
            <p:nvPr/>
          </p:nvSpPr>
          <p:spPr bwMode="auto">
            <a:xfrm>
              <a:off x="6731550" y="3740706"/>
              <a:ext cx="979214" cy="360362"/>
            </a:xfrm>
            <a:prstGeom prst="rect">
              <a:avLst/>
            </a:prstGeom>
            <a:solidFill>
              <a:srgbClr val="FFFFFF">
                <a:lumMod val="65000"/>
              </a:srgbClr>
            </a:solidFill>
            <a:ln w="12700" cap="flat" cmpd="sng" algn="ctr">
              <a:solidFill>
                <a:srgbClr val="FFFFFF"/>
              </a:solidFill>
              <a:prstDash val="solid"/>
            </a:ln>
            <a:effectLst/>
          </p:spPr>
          <p:txBody>
            <a:bodyPr vert="horz" wrap="square"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1">
                  <a:ln>
                    <a:noFill/>
                  </a:ln>
                  <a:solidFill>
                    <a:srgbClr val="000000"/>
                  </a:solidFill>
                  <a:effectLst/>
                  <a:uLnTx/>
                  <a:uFillTx/>
                  <a:latin typeface="Arial" panose="020B0604020202020204" pitchFamily="34" charset="0"/>
                  <a:ea typeface="+mn-ea"/>
                  <a:cs typeface="+mn-cs"/>
                </a:rPr>
                <a:t>Nov.</a:t>
              </a:r>
            </a:p>
          </p:txBody>
        </p:sp>
        <p:sp>
          <p:nvSpPr>
            <p:cNvPr id="53" name="Rechteck 46">
              <a:extLst>
                <a:ext uri="{FF2B5EF4-FFF2-40B4-BE49-F238E27FC236}">
                  <a16:creationId xmlns:a16="http://schemas.microsoft.com/office/drawing/2014/main" id="{3D6E93AA-1F67-4121-97B2-1C9DEF2470C4}"/>
                </a:ext>
              </a:extLst>
            </p:cNvPr>
            <p:cNvSpPr/>
            <p:nvPr/>
          </p:nvSpPr>
          <p:spPr bwMode="auto">
            <a:xfrm>
              <a:off x="7710764" y="3741293"/>
              <a:ext cx="1178819" cy="360362"/>
            </a:xfrm>
            <a:prstGeom prst="rect">
              <a:avLst/>
            </a:prstGeom>
            <a:solidFill>
              <a:srgbClr val="FFFFFF">
                <a:lumMod val="65000"/>
              </a:srgbClr>
            </a:solidFill>
            <a:ln w="12700" cap="flat" cmpd="sng" algn="ctr">
              <a:solidFill>
                <a:srgbClr val="FFFFFF"/>
              </a:solidFill>
              <a:prstDash val="solid"/>
            </a:ln>
            <a:effectLst/>
          </p:spPr>
          <p:txBody>
            <a:bodyPr vert="horz" wrap="square"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1">
                  <a:ln>
                    <a:noFill/>
                  </a:ln>
                  <a:solidFill>
                    <a:srgbClr val="000000"/>
                  </a:solidFill>
                  <a:effectLst/>
                  <a:uLnTx/>
                  <a:uFillTx/>
                  <a:latin typeface="Arial" panose="020B0604020202020204" pitchFamily="34" charset="0"/>
                  <a:ea typeface="+mn-ea"/>
                  <a:cs typeface="+mn-cs"/>
                </a:rPr>
                <a:t>Dec.</a:t>
              </a:r>
            </a:p>
          </p:txBody>
        </p:sp>
        <p:sp>
          <p:nvSpPr>
            <p:cNvPr id="58" name="Gleichschenkliges Dreieck 63">
              <a:extLst>
                <a:ext uri="{FF2B5EF4-FFF2-40B4-BE49-F238E27FC236}">
                  <a16:creationId xmlns:a16="http://schemas.microsoft.com/office/drawing/2014/main" id="{B9F81266-8B3F-4265-B35A-64C336910559}"/>
                </a:ext>
              </a:extLst>
            </p:cNvPr>
            <p:cNvSpPr/>
            <p:nvPr/>
          </p:nvSpPr>
          <p:spPr bwMode="auto">
            <a:xfrm>
              <a:off x="3246268" y="3643557"/>
              <a:ext cx="103331" cy="91966"/>
            </a:xfrm>
            <a:prstGeom prst="triangle">
              <a:avLst/>
            </a:prstGeom>
            <a:solidFill>
              <a:srgbClr val="808080"/>
            </a:solidFill>
            <a:ln w="12700">
              <a:noFill/>
              <a:round/>
              <a:headEnd/>
              <a:tailEnd/>
            </a:ln>
          </p:spPr>
          <p:txBody>
            <a:bodyPr vert="horz" wrap="square" lIns="91440" tIns="45720" rIns="91440" bIns="45720" rtlCol="0" anchor="ctr"/>
            <a:lstStyle/>
            <a:p>
              <a:pPr algn="ctr"/>
              <a:endParaRPr lang="de-DE" sz="1600" dirty="0">
                <a:solidFill>
                  <a:srgbClr val="808080"/>
                </a:solidFill>
                <a:latin typeface="Arial"/>
                <a:cs typeface="+mn-cs"/>
              </a:endParaRPr>
            </a:p>
          </p:txBody>
        </p:sp>
        <p:sp>
          <p:nvSpPr>
            <p:cNvPr id="59" name="Text Box 56" descr="© INSCALE GmbH, 26.05.2010&#10;http://www.presentationload.com/">
              <a:extLst>
                <a:ext uri="{FF2B5EF4-FFF2-40B4-BE49-F238E27FC236}">
                  <a16:creationId xmlns:a16="http://schemas.microsoft.com/office/drawing/2014/main" id="{62389326-709A-43FB-A62B-AB68A2EAD979}"/>
                </a:ext>
              </a:extLst>
            </p:cNvPr>
            <p:cNvSpPr txBox="1">
              <a:spLocks noChangeArrowheads="1"/>
            </p:cNvSpPr>
            <p:nvPr/>
          </p:nvSpPr>
          <p:spPr bwMode="gray">
            <a:xfrm>
              <a:off x="3368916" y="2033677"/>
              <a:ext cx="1794937" cy="1669062"/>
            </a:xfrm>
            <a:prstGeom prst="rect">
              <a:avLst/>
            </a:prstGeom>
            <a:noFill/>
            <a:ln w="9525">
              <a:noFill/>
              <a:miter lim="800000"/>
              <a:headEnd/>
              <a:tailEnd/>
            </a:ln>
            <a:effectLst/>
          </p:spPr>
          <p:txBody>
            <a:bodyPr vert="horz" wrap="square" lIns="36000" tIns="0" rIns="0" bIns="45720" anchor="t">
              <a:noAutofit/>
            </a:bodyPr>
            <a:lstStyle/>
            <a:p>
              <a:pPr>
                <a:spcBef>
                  <a:spcPts val="0"/>
                </a:spcBef>
                <a:spcAft>
                  <a:spcPts val="600"/>
                </a:spcAft>
                <a:defRPr/>
              </a:pPr>
              <a:r>
                <a:rPr lang="en-US" sz="1050" b="1" noProof="1">
                  <a:solidFill>
                    <a:srgbClr val="000000"/>
                  </a:solidFill>
                  <a:latin typeface="Arial" panose="020B0604020202020204" pitchFamily="34" charset="0"/>
                  <a:cs typeface="Arial" panose="020B0604020202020204" pitchFamily="34" charset="0"/>
                </a:rPr>
                <a:t>Request whereabouts from index patients to improve cluster detection</a:t>
              </a:r>
            </a:p>
            <a:p>
              <a:pPr>
                <a:spcBef>
                  <a:spcPts val="0"/>
                </a:spcBef>
                <a:spcAft>
                  <a:spcPts val="600"/>
                </a:spcAft>
                <a:defRPr/>
              </a:pPr>
              <a:r>
                <a:rPr lang="en-US" sz="1050" b="1" dirty="0" smtClean="0">
                  <a:solidFill>
                    <a:srgbClr val="000000"/>
                  </a:solidFill>
                  <a:latin typeface="Arial" panose="020B0604020202020204" pitchFamily="34" charset="0"/>
                  <a:cs typeface="Arial" panose="020B0604020202020204" pitchFamily="34" charset="0"/>
                </a:rPr>
                <a:t>Passenger </a:t>
              </a:r>
              <a:r>
                <a:rPr lang="en-US" sz="1050" b="1" dirty="0">
                  <a:solidFill>
                    <a:srgbClr val="000000"/>
                  </a:solidFill>
                  <a:latin typeface="Arial" panose="020B0604020202020204" pitchFamily="34" charset="0"/>
                  <a:cs typeface="Arial" panose="020B0604020202020204" pitchFamily="34" charset="0"/>
                </a:rPr>
                <a:t>Locator </a:t>
              </a:r>
              <a:r>
                <a:rPr lang="en-US" sz="1050" b="1" dirty="0" smtClean="0">
                  <a:solidFill>
                    <a:srgbClr val="000000"/>
                  </a:solidFill>
                  <a:latin typeface="Arial" panose="020B0604020202020204" pitchFamily="34" charset="0"/>
                  <a:cs typeface="Arial" panose="020B0604020202020204" pitchFamily="34" charset="0"/>
                </a:rPr>
                <a:t>Form (PLF)</a:t>
              </a:r>
              <a:endParaRPr lang="en-US" sz="1050" b="1" dirty="0">
                <a:solidFill>
                  <a:srgbClr val="000000"/>
                </a:solidFill>
                <a:latin typeface="Arial" panose="020B0604020202020204" pitchFamily="34" charset="0"/>
                <a:cs typeface="Arial" panose="020B0604020202020204" pitchFamily="34" charset="0"/>
              </a:endParaRPr>
            </a:p>
            <a:p>
              <a:pPr>
                <a:spcBef>
                  <a:spcPts val="0"/>
                </a:spcBef>
                <a:spcAft>
                  <a:spcPts val="600"/>
                </a:spcAft>
                <a:defRPr/>
              </a:pPr>
              <a:r>
                <a:rPr lang="nl-BE" sz="1050" b="1" noProof="1">
                  <a:solidFill>
                    <a:srgbClr val="000000"/>
                  </a:solidFill>
                  <a:latin typeface="Arial" panose="020B0604020202020204" pitchFamily="34" charset="0"/>
                  <a:cs typeface="Arial" panose="020B0604020202020204" pitchFamily="34" charset="0"/>
                </a:rPr>
                <a:t>SMS to travelers</a:t>
              </a:r>
            </a:p>
            <a:p>
              <a:pPr>
                <a:spcBef>
                  <a:spcPts val="0"/>
                </a:spcBef>
                <a:spcAft>
                  <a:spcPts val="600"/>
                </a:spcAft>
                <a:defRPr/>
              </a:pPr>
              <a:r>
                <a:rPr lang="nl-BE" sz="1050" b="1" noProof="1" smtClean="0">
                  <a:solidFill>
                    <a:srgbClr val="000000"/>
                  </a:solidFill>
                  <a:latin typeface="Arial" panose="020B0604020202020204" pitchFamily="34" charset="0"/>
                  <a:cs typeface="Arial" panose="020B0604020202020204" pitchFamily="34" charset="0"/>
                </a:rPr>
                <a:t>Case </a:t>
              </a:r>
              <a:r>
                <a:rPr lang="nl-BE" sz="1050" b="1" noProof="1">
                  <a:solidFill>
                    <a:srgbClr val="000000"/>
                  </a:solidFill>
                  <a:latin typeface="Arial" panose="020B0604020202020204" pitchFamily="34" charset="0"/>
                  <a:cs typeface="Arial" panose="020B0604020202020204" pitchFamily="34" charset="0"/>
                </a:rPr>
                <a:t>management (</a:t>
              </a:r>
              <a:r>
                <a:rPr lang="en-US" sz="1050" b="1" noProof="1">
                  <a:solidFill>
                    <a:srgbClr val="000000"/>
                  </a:solidFill>
                  <a:latin typeface="Arial" panose="020B0604020202020204" pitchFamily="34" charset="0"/>
                  <a:cs typeface="Arial" panose="020B0604020202020204" pitchFamily="34" charset="0"/>
                </a:rPr>
                <a:t>s</a:t>
              </a:r>
              <a:r>
                <a:rPr lang="en-US" sz="1050" b="1" dirty="0" err="1">
                  <a:solidFill>
                    <a:srgbClr val="000000"/>
                  </a:solidFill>
                  <a:latin typeface="Arial" panose="020B0604020202020204" pitchFamily="34" charset="0"/>
                  <a:cs typeface="Arial" panose="020B0604020202020204" pitchFamily="34" charset="0"/>
                </a:rPr>
                <a:t>cript</a:t>
              </a:r>
              <a:r>
                <a:rPr lang="en-US" sz="1050" b="1" dirty="0">
                  <a:solidFill>
                    <a:srgbClr val="000000"/>
                  </a:solidFill>
                  <a:latin typeface="Arial" panose="020B0604020202020204" pitchFamily="34" charset="0"/>
                  <a:cs typeface="Arial" panose="020B0604020202020204" pitchFamily="34" charset="0"/>
                </a:rPr>
                <a:t> includes whereabouts and seasonal workers</a:t>
              </a:r>
              <a:r>
                <a:rPr lang="en-GB" sz="1050" b="1" dirty="0">
                  <a:solidFill>
                    <a:srgbClr val="000000"/>
                  </a:solidFill>
                  <a:latin typeface="Arial" panose="020B0604020202020204" pitchFamily="34" charset="0"/>
                  <a:cs typeface="Arial" panose="020B0604020202020204" pitchFamily="34" charset="0"/>
                </a:rPr>
                <a:t>)</a:t>
              </a:r>
              <a:endParaRPr lang="en-GB" sz="1050" b="1" dirty="0">
                <a:solidFill>
                  <a:prstClr val="black"/>
                </a:solidFill>
                <a:latin typeface="Calibri" panose="020F0502020204030204"/>
                <a:cs typeface="+mn-cs"/>
              </a:endParaRPr>
            </a:p>
          </p:txBody>
        </p:sp>
        <p:sp>
          <p:nvSpPr>
            <p:cNvPr id="60" name="Line 55" descr="© INSCALE GmbH, 26.05.2010&#10;http://www.presentationload.com/">
              <a:extLst>
                <a:ext uri="{FF2B5EF4-FFF2-40B4-BE49-F238E27FC236}">
                  <a16:creationId xmlns:a16="http://schemas.microsoft.com/office/drawing/2014/main" id="{8DCAC5AE-D90D-4EE7-A9B6-EF6C11699104}"/>
                </a:ext>
              </a:extLst>
            </p:cNvPr>
            <p:cNvSpPr>
              <a:spLocks noChangeShapeType="1"/>
            </p:cNvSpPr>
            <p:nvPr/>
          </p:nvSpPr>
          <p:spPr bwMode="gray">
            <a:xfrm flipV="1">
              <a:off x="3297744" y="1993004"/>
              <a:ext cx="29553" cy="1669062"/>
            </a:xfrm>
            <a:prstGeom prst="line">
              <a:avLst/>
            </a:prstGeom>
            <a:noFill/>
            <a:ln w="19050">
              <a:solidFill>
                <a:srgbClr val="808080"/>
              </a:solidFill>
              <a:prstDash val="sysDot"/>
              <a:round/>
              <a:headEnd/>
              <a:tailEnd/>
            </a:ln>
            <a:effectLst/>
          </p:spPr>
          <p:txBody>
            <a:bodyPr vert="horz" wrap="square" lIns="91440" tIns="45720" rIns="91440" bIns="45720" anchor="t"/>
            <a:lstStyle/>
            <a:p>
              <a:pPr algn="ctr"/>
              <a:endParaRPr lang="en-GB" sz="1600" dirty="0">
                <a:solidFill>
                  <a:prstClr val="white"/>
                </a:solidFill>
                <a:latin typeface="Arial"/>
                <a:cs typeface="Arial" panose="020B0604020202020204" pitchFamily="34" charset="0"/>
              </a:endParaRPr>
            </a:p>
          </p:txBody>
        </p:sp>
        <p:sp>
          <p:nvSpPr>
            <p:cNvPr id="64" name="Text Box 56" descr="© INSCALE GmbH, 26.05.2010&#10;http://www.presentationload.com/">
              <a:extLst>
                <a:ext uri="{FF2B5EF4-FFF2-40B4-BE49-F238E27FC236}">
                  <a16:creationId xmlns:a16="http://schemas.microsoft.com/office/drawing/2014/main" id="{AB54C615-2150-44ED-A725-A110023F57ED}"/>
                </a:ext>
              </a:extLst>
            </p:cNvPr>
            <p:cNvSpPr txBox="1">
              <a:spLocks noChangeArrowheads="1"/>
            </p:cNvSpPr>
            <p:nvPr/>
          </p:nvSpPr>
          <p:spPr bwMode="gray">
            <a:xfrm>
              <a:off x="6859506" y="4161079"/>
              <a:ext cx="1437961" cy="1212137"/>
            </a:xfrm>
            <a:prstGeom prst="rect">
              <a:avLst/>
            </a:prstGeom>
            <a:noFill/>
            <a:ln w="9525">
              <a:noFill/>
              <a:miter lim="800000"/>
              <a:headEnd/>
              <a:tailEnd/>
            </a:ln>
            <a:effectLst/>
          </p:spPr>
          <p:txBody>
            <a:bodyPr vert="horz" wrap="square" lIns="36000" tIns="0" rIns="0" bIns="45720" anchor="t">
              <a:noAutofit/>
            </a:bodyPr>
            <a:lstStyle/>
            <a:p>
              <a:pPr>
                <a:spcBef>
                  <a:spcPct val="50000"/>
                </a:spcBef>
                <a:spcAft>
                  <a:spcPts val="600"/>
                </a:spcAft>
                <a:defRPr/>
              </a:pPr>
              <a:r>
                <a:rPr lang="nl-BE" sz="1050" b="1" noProof="1">
                  <a:solidFill>
                    <a:srgbClr val="000000"/>
                  </a:solidFill>
                  <a:latin typeface="Arial" panose="020B0604020202020204" pitchFamily="34" charset="0"/>
                  <a:cs typeface="Arial" panose="020B0604020202020204" pitchFamily="34" charset="0"/>
                </a:rPr>
                <a:t>SMS to high risk contacts that cannot be reached</a:t>
              </a:r>
            </a:p>
            <a:p>
              <a:pPr fontAlgn="auto">
                <a:spcBef>
                  <a:spcPts val="0"/>
                </a:spcBef>
                <a:spcAft>
                  <a:spcPts val="0"/>
                </a:spcAft>
                <a:defRPr/>
              </a:pPr>
              <a:endParaRPr lang="nl-BE" sz="1050" b="1" dirty="0">
                <a:solidFill>
                  <a:srgbClr val="000000"/>
                </a:solidFill>
                <a:latin typeface="Arial" panose="020B0604020202020204" pitchFamily="34" charset="0"/>
                <a:cs typeface="Arial" panose="020B0604020202020204" pitchFamily="34" charset="0"/>
              </a:endParaRPr>
            </a:p>
          </p:txBody>
        </p:sp>
        <p:sp>
          <p:nvSpPr>
            <p:cNvPr id="65" name="Line 55" descr="© INSCALE GmbH, 26.05.2010&#10;http://www.presentationload.com/">
              <a:extLst>
                <a:ext uri="{FF2B5EF4-FFF2-40B4-BE49-F238E27FC236}">
                  <a16:creationId xmlns:a16="http://schemas.microsoft.com/office/drawing/2014/main" id="{AA93DB8D-7D14-4AED-B008-E615C8E2B339}"/>
                </a:ext>
              </a:extLst>
            </p:cNvPr>
            <p:cNvSpPr>
              <a:spLocks noChangeShapeType="1"/>
            </p:cNvSpPr>
            <p:nvPr/>
          </p:nvSpPr>
          <p:spPr bwMode="gray">
            <a:xfrm flipH="1" flipV="1">
              <a:off x="6754063" y="4160478"/>
              <a:ext cx="4505" cy="434761"/>
            </a:xfrm>
            <a:prstGeom prst="line">
              <a:avLst/>
            </a:prstGeom>
            <a:noFill/>
            <a:ln w="19050">
              <a:solidFill>
                <a:srgbClr val="808080"/>
              </a:solidFill>
              <a:prstDash val="sysDot"/>
              <a:round/>
              <a:headEnd/>
              <a:tailEnd/>
            </a:ln>
            <a:effectLst/>
          </p:spPr>
          <p:txBody>
            <a:bodyPr vert="horz" wrap="square" lIns="91440" tIns="45720" rIns="91440" bIns="45720" anchor="t"/>
            <a:lstStyle/>
            <a:p>
              <a:pPr algn="ctr"/>
              <a:endParaRPr lang="en-GB" sz="1600" dirty="0">
                <a:solidFill>
                  <a:prstClr val="white"/>
                </a:solidFill>
                <a:latin typeface="Arial"/>
                <a:cs typeface="Arial" panose="020B0604020202020204" pitchFamily="34" charset="0"/>
              </a:endParaRPr>
            </a:p>
          </p:txBody>
        </p:sp>
        <p:sp>
          <p:nvSpPr>
            <p:cNvPr id="67" name="Gleichschenkliges Dreieck 67">
              <a:extLst>
                <a:ext uri="{FF2B5EF4-FFF2-40B4-BE49-F238E27FC236}">
                  <a16:creationId xmlns:a16="http://schemas.microsoft.com/office/drawing/2014/main" id="{1A903B68-AA29-479E-A68A-0A31D02A4BCD}"/>
                </a:ext>
              </a:extLst>
            </p:cNvPr>
            <p:cNvSpPr/>
            <p:nvPr/>
          </p:nvSpPr>
          <p:spPr bwMode="auto">
            <a:xfrm flipH="1" flipV="1">
              <a:off x="6712669" y="4129122"/>
              <a:ext cx="103411" cy="91966"/>
            </a:xfrm>
            <a:prstGeom prst="triangle">
              <a:avLst/>
            </a:prstGeom>
            <a:solidFill>
              <a:srgbClr val="808080"/>
            </a:solidFill>
            <a:ln w="12700">
              <a:noFill/>
              <a:round/>
              <a:headEnd/>
              <a:tailEnd/>
            </a:ln>
            <a:effectLst/>
          </p:spPr>
          <p:txBody>
            <a:bodyPr vert="horz" wrap="square" lIns="91440" tIns="45720" rIns="91440" bIns="45720" rtlCol="0" anchor="ctr"/>
            <a:lstStyle/>
            <a:p>
              <a:pPr algn="ctr"/>
              <a:endParaRPr lang="de-DE" sz="1600" dirty="0">
                <a:solidFill>
                  <a:srgbClr val="000000"/>
                </a:solidFill>
                <a:latin typeface="Arial"/>
                <a:cs typeface="+mn-cs"/>
              </a:endParaRPr>
            </a:p>
          </p:txBody>
        </p:sp>
        <p:sp>
          <p:nvSpPr>
            <p:cNvPr id="68" name="Text Box 56" descr="© INSCALE GmbH, 26.05.2010&#10;http://www.presentationload.com/">
              <a:extLst>
                <a:ext uri="{FF2B5EF4-FFF2-40B4-BE49-F238E27FC236}">
                  <a16:creationId xmlns:a16="http://schemas.microsoft.com/office/drawing/2014/main" id="{E30F9C63-F6E8-4E82-BDF6-747DFF81A260}"/>
                </a:ext>
              </a:extLst>
            </p:cNvPr>
            <p:cNvSpPr txBox="1">
              <a:spLocks noChangeArrowheads="1"/>
            </p:cNvSpPr>
            <p:nvPr/>
          </p:nvSpPr>
          <p:spPr bwMode="gray">
            <a:xfrm>
              <a:off x="7715865" y="1570500"/>
              <a:ext cx="1902077" cy="2136021"/>
            </a:xfrm>
            <a:prstGeom prst="rect">
              <a:avLst/>
            </a:prstGeom>
            <a:noFill/>
            <a:ln w="9525">
              <a:noFill/>
              <a:miter lim="800000"/>
              <a:headEnd/>
              <a:tailEnd/>
            </a:ln>
            <a:effectLst/>
          </p:spPr>
          <p:txBody>
            <a:bodyPr vert="horz" wrap="square" lIns="36000" tIns="0" rIns="0" bIns="45720" anchor="t">
              <a:noAutofit/>
            </a:bodyPr>
            <a:lstStyle/>
            <a:p>
              <a:pPr>
                <a:spcBef>
                  <a:spcPct val="50000"/>
                </a:spcBef>
                <a:spcAft>
                  <a:spcPts val="600"/>
                </a:spcAft>
                <a:defRPr/>
              </a:pPr>
              <a:r>
                <a:rPr lang="nl-BE" sz="1050" b="1" noProof="1">
                  <a:solidFill>
                    <a:srgbClr val="000000"/>
                  </a:solidFill>
                  <a:latin typeface="Arial" panose="020B0604020202020204" pitchFamily="34" charset="0"/>
                  <a:cs typeface="Arial" panose="020B0604020202020204" pitchFamily="34" charset="0"/>
                </a:rPr>
                <a:t>SMS to high-risk contacts after reservation for test day 7 to stay in quarantine</a:t>
              </a:r>
            </a:p>
            <a:p>
              <a:pPr>
                <a:spcBef>
                  <a:spcPct val="50000"/>
                </a:spcBef>
                <a:spcAft>
                  <a:spcPts val="600"/>
                </a:spcAft>
                <a:defRPr/>
              </a:pPr>
              <a:r>
                <a:rPr lang="en-US" sz="1050" b="1" noProof="1">
                  <a:solidFill>
                    <a:srgbClr val="000000"/>
                  </a:solidFill>
                  <a:latin typeface="Arial" panose="020B0604020202020204" pitchFamily="34" charset="0"/>
                  <a:cs typeface="Arial" panose="020B0604020202020204" pitchFamily="34" charset="0"/>
                </a:rPr>
                <a:t>Call by call center on day 5 to asymptomatic HR contact that did not validate the CTPC </a:t>
              </a:r>
              <a:r>
                <a:rPr lang="nl-BE" sz="1050" b="1" noProof="1">
                  <a:solidFill>
                    <a:srgbClr val="000000"/>
                  </a:solidFill>
                  <a:latin typeface="Arial" panose="020B0604020202020204" pitchFamily="34" charset="0"/>
                  <a:cs typeface="Arial" panose="020B0604020202020204" pitchFamily="34" charset="0"/>
                </a:rPr>
                <a:t>(script 3B)</a:t>
              </a:r>
            </a:p>
            <a:p>
              <a:pPr>
                <a:spcBef>
                  <a:spcPct val="50000"/>
                </a:spcBef>
                <a:spcAft>
                  <a:spcPts val="600"/>
                </a:spcAft>
                <a:defRPr/>
              </a:pPr>
              <a:r>
                <a:rPr lang="en-US" sz="1050" b="1" noProof="1">
                  <a:solidFill>
                    <a:srgbClr val="000000"/>
                  </a:solidFill>
                  <a:latin typeface="Arial" panose="020B0604020202020204" pitchFamily="34" charset="0"/>
                  <a:cs typeface="Arial" panose="020B0604020202020204" pitchFamily="34" charset="0"/>
                </a:rPr>
                <a:t>Call by call center on day 3 to symptomatic HR contact for which there is no result </a:t>
              </a:r>
              <a:r>
                <a:rPr lang="nl-BE" sz="1050" b="1" noProof="1">
                  <a:solidFill>
                    <a:srgbClr val="000000"/>
                  </a:solidFill>
                  <a:latin typeface="Arial" panose="020B0604020202020204" pitchFamily="34" charset="0"/>
                  <a:cs typeface="Arial" panose="020B0604020202020204" pitchFamily="34" charset="0"/>
                </a:rPr>
                <a:t>(script 3A)</a:t>
              </a:r>
            </a:p>
            <a:p>
              <a:pPr fontAlgn="auto">
                <a:spcBef>
                  <a:spcPts val="0"/>
                </a:spcBef>
                <a:spcAft>
                  <a:spcPts val="0"/>
                </a:spcAft>
                <a:defRPr/>
              </a:pPr>
              <a:endParaRPr lang="nl-BE" sz="1050" b="1" dirty="0">
                <a:solidFill>
                  <a:srgbClr val="000000"/>
                </a:solidFill>
                <a:latin typeface="Arial" panose="020B0604020202020204" pitchFamily="34" charset="0"/>
                <a:cs typeface="Arial" panose="020B0604020202020204" pitchFamily="34" charset="0"/>
              </a:endParaRPr>
            </a:p>
          </p:txBody>
        </p:sp>
        <p:sp>
          <p:nvSpPr>
            <p:cNvPr id="69" name="Line 55" descr="© INSCALE GmbH, 26.05.2010&#10;http://www.presentationload.com/">
              <a:extLst>
                <a:ext uri="{FF2B5EF4-FFF2-40B4-BE49-F238E27FC236}">
                  <a16:creationId xmlns:a16="http://schemas.microsoft.com/office/drawing/2014/main" id="{74246A15-35E9-443E-9857-E6642324ABC0}"/>
                </a:ext>
              </a:extLst>
            </p:cNvPr>
            <p:cNvSpPr>
              <a:spLocks noChangeShapeType="1"/>
            </p:cNvSpPr>
            <p:nvPr/>
          </p:nvSpPr>
          <p:spPr bwMode="gray">
            <a:xfrm flipH="1" flipV="1">
              <a:off x="7709169" y="1541921"/>
              <a:ext cx="6696" cy="2044463"/>
            </a:xfrm>
            <a:prstGeom prst="line">
              <a:avLst/>
            </a:prstGeom>
            <a:noFill/>
            <a:ln w="19050">
              <a:solidFill>
                <a:srgbClr val="808080"/>
              </a:solidFill>
              <a:prstDash val="sysDot"/>
              <a:round/>
              <a:headEnd/>
              <a:tailEnd/>
            </a:ln>
            <a:effectLst/>
          </p:spPr>
          <p:txBody>
            <a:bodyPr vert="horz" wrap="square" lIns="91440" tIns="45720" rIns="91440" bIns="45720" anchor="t"/>
            <a:lstStyle/>
            <a:p>
              <a:pPr algn="ctr"/>
              <a:endParaRPr lang="en-GB" sz="1600" dirty="0">
                <a:solidFill>
                  <a:prstClr val="white"/>
                </a:solidFill>
                <a:latin typeface="Arial"/>
                <a:cs typeface="Arial" panose="020B0604020202020204" pitchFamily="34" charset="0"/>
              </a:endParaRPr>
            </a:p>
          </p:txBody>
        </p:sp>
        <p:sp>
          <p:nvSpPr>
            <p:cNvPr id="71" name="Gleichschenkliges Dreieck 63">
              <a:extLst>
                <a:ext uri="{FF2B5EF4-FFF2-40B4-BE49-F238E27FC236}">
                  <a16:creationId xmlns:a16="http://schemas.microsoft.com/office/drawing/2014/main" id="{361BAC37-3A9D-4B13-8995-D2F189166078}"/>
                </a:ext>
              </a:extLst>
            </p:cNvPr>
            <p:cNvSpPr/>
            <p:nvPr/>
          </p:nvSpPr>
          <p:spPr bwMode="auto">
            <a:xfrm>
              <a:off x="7680176" y="3625066"/>
              <a:ext cx="103331" cy="91966"/>
            </a:xfrm>
            <a:prstGeom prst="triangle">
              <a:avLst/>
            </a:prstGeom>
            <a:solidFill>
              <a:srgbClr val="808080"/>
            </a:solidFill>
            <a:ln w="12700">
              <a:noFill/>
              <a:round/>
              <a:headEnd/>
              <a:tailEnd/>
            </a:ln>
          </p:spPr>
          <p:txBody>
            <a:bodyPr vert="horz" wrap="square" lIns="91440" tIns="45720" rIns="91440" bIns="45720" rtlCol="0" anchor="ctr"/>
            <a:lstStyle/>
            <a:p>
              <a:pPr algn="ctr"/>
              <a:endParaRPr lang="de-DE" sz="1600" dirty="0">
                <a:solidFill>
                  <a:srgbClr val="808080"/>
                </a:solidFill>
                <a:latin typeface="Arial"/>
                <a:cs typeface="+mn-cs"/>
              </a:endParaRPr>
            </a:p>
          </p:txBody>
        </p:sp>
      </p:grpSp>
      <p:cxnSp>
        <p:nvCxnSpPr>
          <p:cNvPr id="9" name="Straight Arrow Connector 8">
            <a:extLst>
              <a:ext uri="{FF2B5EF4-FFF2-40B4-BE49-F238E27FC236}">
                <a16:creationId xmlns:a16="http://schemas.microsoft.com/office/drawing/2014/main" id="{E3C86E31-A643-4897-AC7F-0047590C2991}"/>
              </a:ext>
            </a:extLst>
          </p:cNvPr>
          <p:cNvCxnSpPr>
            <a:cxnSpLocks/>
          </p:cNvCxnSpPr>
          <p:nvPr/>
        </p:nvCxnSpPr>
        <p:spPr>
          <a:xfrm flipV="1">
            <a:off x="10044936" y="3933056"/>
            <a:ext cx="58756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1"/>
          </p:nvPr>
        </p:nvSpPr>
        <p:spPr/>
        <p:txBody>
          <a:bodyPr/>
          <a:lstStyle/>
          <a:p>
            <a:fld id="{30A9230E-FFBB-4CCB-ABD7-198084EDE768}" type="slidenum">
              <a:rPr lang="fr-BE" smtClean="0"/>
              <a:pPr/>
              <a:t>124</a:t>
            </a:fld>
            <a:endParaRPr lang="fr-BE" dirty="0"/>
          </a:p>
        </p:txBody>
      </p:sp>
    </p:spTree>
    <p:extLst>
      <p:ext uri="{BB962C8B-B14F-4D97-AF65-F5344CB8AC3E}">
        <p14:creationId xmlns:p14="http://schemas.microsoft.com/office/powerpoint/2010/main" val="353213527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A3BA-79A7-44BC-8C4B-3211E53ED7ED}"/>
              </a:ext>
            </a:extLst>
          </p:cNvPr>
          <p:cNvSpPr>
            <a:spLocks noGrp="1"/>
          </p:cNvSpPr>
          <p:nvPr>
            <p:ph type="title"/>
          </p:nvPr>
        </p:nvSpPr>
        <p:spPr/>
        <p:txBody>
          <a:bodyPr/>
          <a:lstStyle/>
          <a:p>
            <a:r>
              <a:rPr lang="nl-BE" dirty="0"/>
              <a:t>Enkele behaalde resultaten – </a:t>
            </a:r>
            <a:r>
              <a:rPr lang="nl-BE" dirty="0" err="1"/>
              <a:t>Quelques</a:t>
            </a:r>
            <a:r>
              <a:rPr lang="nl-BE" dirty="0"/>
              <a:t> </a:t>
            </a:r>
            <a:r>
              <a:rPr lang="nl-BE" dirty="0" err="1"/>
              <a:t>résultats</a:t>
            </a:r>
            <a:r>
              <a:rPr lang="nl-BE" dirty="0"/>
              <a:t> </a:t>
            </a:r>
            <a:r>
              <a:rPr lang="nl-BE" dirty="0" err="1"/>
              <a:t>atteints</a:t>
            </a:r>
            <a:endParaRPr lang="nl-BE" dirty="0"/>
          </a:p>
        </p:txBody>
      </p:sp>
      <p:sp>
        <p:nvSpPr>
          <p:cNvPr id="4" name="Content Placeholder 3">
            <a:extLst>
              <a:ext uri="{FF2B5EF4-FFF2-40B4-BE49-F238E27FC236}">
                <a16:creationId xmlns:a16="http://schemas.microsoft.com/office/drawing/2014/main" id="{6A8BD2EE-D141-4E4B-8AB7-45A18E4B2881}"/>
              </a:ext>
            </a:extLst>
          </p:cNvPr>
          <p:cNvSpPr>
            <a:spLocks noGrp="1"/>
          </p:cNvSpPr>
          <p:nvPr>
            <p:ph sz="quarter" idx="4"/>
          </p:nvPr>
        </p:nvSpPr>
        <p:spPr>
          <a:xfrm>
            <a:off x="4611439" y="2290955"/>
            <a:ext cx="2131940" cy="1374302"/>
          </a:xfrm>
        </p:spPr>
        <p:txBody>
          <a:bodyPr>
            <a:normAutofit lnSpcReduction="10000"/>
          </a:bodyPr>
          <a:lstStyle/>
          <a:p>
            <a:pPr marL="0" lvl="0" indent="0" defTabSz="914400" fontAlgn="base">
              <a:spcBef>
                <a:spcPct val="50000"/>
              </a:spcBef>
              <a:spcAft>
                <a:spcPts val="600"/>
              </a:spcAft>
              <a:buNone/>
              <a:defRPr/>
            </a:pPr>
            <a:r>
              <a:rPr lang="en-US" sz="1050" b="1" noProof="1">
                <a:solidFill>
                  <a:srgbClr val="000000"/>
                </a:solidFill>
                <a:latin typeface="Arial" panose="020B0604020202020204" pitchFamily="34" charset="0"/>
                <a:cs typeface="Arial" panose="020B0604020202020204" pitchFamily="34" charset="0"/>
              </a:rPr>
              <a:t>Implementation of eHealthbox to inform collectivities of new index cases </a:t>
            </a:r>
          </a:p>
          <a:p>
            <a:pPr marL="0" lvl="0" indent="0" defTabSz="914400" fontAlgn="base">
              <a:spcBef>
                <a:spcPct val="50000"/>
              </a:spcBef>
              <a:spcAft>
                <a:spcPts val="600"/>
              </a:spcAft>
              <a:buNone/>
              <a:defRPr/>
            </a:pPr>
            <a:r>
              <a:rPr lang="nl-BE" sz="1050" b="1" noProof="1">
                <a:solidFill>
                  <a:srgbClr val="000000"/>
                </a:solidFill>
                <a:latin typeface="Arial" panose="020B0604020202020204" pitchFamily="34" charset="0"/>
                <a:cs typeface="Arial" panose="020B0604020202020204" pitchFamily="34" charset="0"/>
              </a:rPr>
              <a:t>Email reminder (on day 5) to travelers to test</a:t>
            </a:r>
          </a:p>
          <a:p>
            <a:pPr marL="0" lvl="0" indent="0" defTabSz="914400" fontAlgn="base">
              <a:spcBef>
                <a:spcPct val="50000"/>
              </a:spcBef>
              <a:spcAft>
                <a:spcPts val="600"/>
              </a:spcAft>
              <a:buNone/>
              <a:defRPr/>
            </a:pPr>
            <a:r>
              <a:rPr lang="nl-BE" sz="1050" b="1" noProof="1">
                <a:solidFill>
                  <a:srgbClr val="000000"/>
                </a:solidFill>
                <a:latin typeface="Arial" panose="020B0604020202020204" pitchFamily="34" charset="0"/>
                <a:cs typeface="Arial" panose="020B0604020202020204" pitchFamily="34" charset="0"/>
              </a:rPr>
              <a:t>Database vaccination codes</a:t>
            </a:r>
          </a:p>
          <a:p>
            <a:endParaRPr lang="nl-BE" dirty="0"/>
          </a:p>
        </p:txBody>
      </p:sp>
      <p:sp>
        <p:nvSpPr>
          <p:cNvPr id="43" name="Text Box 56" descr="© INSCALE GmbH, 26.05.2010&#10;http://www.presentationload.com/">
            <a:extLst>
              <a:ext uri="{FF2B5EF4-FFF2-40B4-BE49-F238E27FC236}">
                <a16:creationId xmlns:a16="http://schemas.microsoft.com/office/drawing/2014/main" id="{D1111B4A-7319-4122-9C73-C999766A7819}"/>
              </a:ext>
            </a:extLst>
          </p:cNvPr>
          <p:cNvSpPr txBox="1">
            <a:spLocks noChangeArrowheads="1"/>
          </p:cNvSpPr>
          <p:nvPr/>
        </p:nvSpPr>
        <p:spPr bwMode="gray">
          <a:xfrm>
            <a:off x="3769959" y="4259390"/>
            <a:ext cx="1691008" cy="2136021"/>
          </a:xfrm>
          <a:prstGeom prst="rect">
            <a:avLst/>
          </a:prstGeom>
          <a:noFill/>
          <a:ln w="9525">
            <a:noFill/>
            <a:miter lim="800000"/>
            <a:headEnd/>
            <a:tailEnd/>
          </a:ln>
          <a:effectLst/>
        </p:spPr>
        <p:txBody>
          <a:bodyPr vert="horz" wrap="square" lIns="36000" tIns="0" rIns="0" bIns="45720" anchor="t">
            <a:noAutofit/>
          </a:bodyPr>
          <a:lstStyle/>
          <a:p>
            <a:pPr fontAlgn="auto">
              <a:spcBef>
                <a:spcPts val="0"/>
              </a:spcBef>
              <a:spcAft>
                <a:spcPts val="600"/>
              </a:spcAft>
              <a:defRPr/>
            </a:pPr>
            <a:r>
              <a:rPr lang="en-US" sz="1050" b="1" dirty="0">
                <a:solidFill>
                  <a:srgbClr val="000000"/>
                </a:solidFill>
                <a:latin typeface="Arial" panose="020B0604020202020204" pitchFamily="34" charset="0"/>
                <a:cs typeface="Arial" panose="020B0604020202020204" pitchFamily="34" charset="0"/>
              </a:rPr>
              <a:t>Add first name &amp; first letter of family name as well as date of test in the CTPC SMS</a:t>
            </a:r>
          </a:p>
          <a:p>
            <a:pPr>
              <a:spcBef>
                <a:spcPct val="50000"/>
              </a:spcBef>
              <a:spcAft>
                <a:spcPts val="600"/>
              </a:spcAft>
              <a:defRPr/>
            </a:pPr>
            <a:r>
              <a:rPr lang="nl-BE" sz="1050" b="1" noProof="1">
                <a:solidFill>
                  <a:srgbClr val="000000"/>
                </a:solidFill>
                <a:latin typeface="Arial" panose="020B0604020202020204" pitchFamily="34" charset="0"/>
                <a:cs typeface="Arial" panose="020B0604020202020204" pitchFamily="34" charset="0"/>
              </a:rPr>
              <a:t>Coronalert European interoperability</a:t>
            </a:r>
          </a:p>
          <a:p>
            <a:pPr>
              <a:spcBef>
                <a:spcPct val="50000"/>
              </a:spcBef>
              <a:spcAft>
                <a:spcPts val="600"/>
              </a:spcAft>
              <a:defRPr/>
            </a:pPr>
            <a:r>
              <a:rPr lang="nl-BE" sz="1050" b="1" noProof="1">
                <a:solidFill>
                  <a:srgbClr val="000000"/>
                </a:solidFill>
                <a:latin typeface="Arial" panose="020B0604020202020204" pitchFamily="34" charset="0"/>
                <a:cs typeface="Arial" panose="020B0604020202020204" pitchFamily="34" charset="0"/>
              </a:rPr>
              <a:t>SMS after reservation of test day 1 to stay in quarantine</a:t>
            </a:r>
          </a:p>
        </p:txBody>
      </p:sp>
      <p:sp>
        <p:nvSpPr>
          <p:cNvPr id="44" name="Line 55" descr="© INSCALE GmbH, 26.05.2010&#10;http://www.presentationload.com/">
            <a:extLst>
              <a:ext uri="{FF2B5EF4-FFF2-40B4-BE49-F238E27FC236}">
                <a16:creationId xmlns:a16="http://schemas.microsoft.com/office/drawing/2014/main" id="{4BD80EE6-1265-40C7-83EA-50925F1D9338}"/>
              </a:ext>
            </a:extLst>
          </p:cNvPr>
          <p:cNvSpPr>
            <a:spLocks noChangeShapeType="1"/>
          </p:cNvSpPr>
          <p:nvPr/>
        </p:nvSpPr>
        <p:spPr bwMode="gray">
          <a:xfrm flipV="1">
            <a:off x="3763072" y="4230812"/>
            <a:ext cx="191" cy="1836000"/>
          </a:xfrm>
          <a:prstGeom prst="line">
            <a:avLst/>
          </a:prstGeom>
          <a:noFill/>
          <a:ln w="19050">
            <a:solidFill>
              <a:srgbClr val="808080"/>
            </a:solidFill>
            <a:prstDash val="sysDot"/>
            <a:round/>
            <a:headEnd/>
            <a:tailEnd/>
          </a:ln>
          <a:effectLst/>
        </p:spPr>
        <p:txBody>
          <a:bodyPr vert="horz" wrap="square" lIns="91440" tIns="45720" rIns="91440" bIns="45720" anchor="t"/>
          <a:lstStyle/>
          <a:p>
            <a:pPr algn="ctr"/>
            <a:endParaRPr lang="en-GB" sz="1600" dirty="0">
              <a:solidFill>
                <a:prstClr val="white"/>
              </a:solidFill>
              <a:latin typeface="Arial"/>
              <a:cs typeface="Arial" panose="020B0604020202020204" pitchFamily="34" charset="0"/>
            </a:endParaRPr>
          </a:p>
        </p:txBody>
      </p:sp>
      <p:sp>
        <p:nvSpPr>
          <p:cNvPr id="45" name="Gleichschenkliges Dreieck 67">
            <a:extLst>
              <a:ext uri="{FF2B5EF4-FFF2-40B4-BE49-F238E27FC236}">
                <a16:creationId xmlns:a16="http://schemas.microsoft.com/office/drawing/2014/main" id="{9AB8B225-4324-43F1-A6FD-30B7799B2F01}"/>
              </a:ext>
            </a:extLst>
          </p:cNvPr>
          <p:cNvSpPr/>
          <p:nvPr/>
        </p:nvSpPr>
        <p:spPr bwMode="auto">
          <a:xfrm flipH="1" flipV="1">
            <a:off x="3714377" y="4129457"/>
            <a:ext cx="103411" cy="91966"/>
          </a:xfrm>
          <a:prstGeom prst="triangle">
            <a:avLst/>
          </a:prstGeom>
          <a:solidFill>
            <a:srgbClr val="808080"/>
          </a:solidFill>
          <a:ln w="12700">
            <a:noFill/>
            <a:round/>
            <a:headEnd/>
            <a:tailEnd/>
          </a:ln>
          <a:effectLst/>
        </p:spPr>
        <p:txBody>
          <a:bodyPr vert="horz" wrap="square" lIns="91440" tIns="45720" rIns="91440" bIns="45720" rtlCol="0" anchor="ctr"/>
          <a:lstStyle/>
          <a:p>
            <a:pPr algn="ctr"/>
            <a:endParaRPr lang="de-DE" sz="1600" dirty="0">
              <a:solidFill>
                <a:srgbClr val="000000"/>
              </a:solidFill>
              <a:latin typeface="Arial"/>
              <a:cs typeface="+mn-cs"/>
            </a:endParaRPr>
          </a:p>
        </p:txBody>
      </p:sp>
      <p:sp>
        <p:nvSpPr>
          <p:cNvPr id="54" name="Rechteck 47">
            <a:extLst>
              <a:ext uri="{FF2B5EF4-FFF2-40B4-BE49-F238E27FC236}">
                <a16:creationId xmlns:a16="http://schemas.microsoft.com/office/drawing/2014/main" id="{623B30C4-FACF-40E1-9283-722B9C4ED4FF}"/>
              </a:ext>
            </a:extLst>
          </p:cNvPr>
          <p:cNvSpPr/>
          <p:nvPr/>
        </p:nvSpPr>
        <p:spPr bwMode="auto">
          <a:xfrm>
            <a:off x="3702347" y="3755376"/>
            <a:ext cx="926109" cy="360362"/>
          </a:xfrm>
          <a:prstGeom prst="rect">
            <a:avLst/>
          </a:prstGeom>
          <a:solidFill>
            <a:srgbClr val="FFFFFF">
              <a:lumMod val="85000"/>
            </a:srgbClr>
          </a:solidFill>
          <a:ln w="12700" cap="flat" cmpd="sng" algn="ctr">
            <a:solidFill>
              <a:srgbClr val="FFFFFF"/>
            </a:solidFill>
            <a:prstDash val="solid"/>
          </a:ln>
          <a:effectLst/>
        </p:spPr>
        <p:txBody>
          <a:bodyPr vert="horz" wrap="square"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1">
                <a:ln>
                  <a:noFill/>
                </a:ln>
                <a:solidFill>
                  <a:srgbClr val="000000"/>
                </a:solidFill>
                <a:effectLst/>
                <a:uLnTx/>
                <a:uFillTx/>
                <a:latin typeface="Arial" panose="020B0604020202020204" pitchFamily="34" charset="0"/>
                <a:ea typeface="+mn-ea"/>
                <a:cs typeface="+mn-cs"/>
              </a:rPr>
              <a:t>Jan.</a:t>
            </a:r>
          </a:p>
        </p:txBody>
      </p:sp>
      <p:sp>
        <p:nvSpPr>
          <p:cNvPr id="55" name="Rechteck 46">
            <a:extLst>
              <a:ext uri="{FF2B5EF4-FFF2-40B4-BE49-F238E27FC236}">
                <a16:creationId xmlns:a16="http://schemas.microsoft.com/office/drawing/2014/main" id="{5CE4209B-BBD6-4F10-91F1-08EADE3EE975}"/>
              </a:ext>
            </a:extLst>
          </p:cNvPr>
          <p:cNvSpPr/>
          <p:nvPr/>
        </p:nvSpPr>
        <p:spPr bwMode="auto">
          <a:xfrm>
            <a:off x="4628456" y="3754789"/>
            <a:ext cx="979214" cy="360362"/>
          </a:xfrm>
          <a:prstGeom prst="rect">
            <a:avLst/>
          </a:prstGeom>
          <a:solidFill>
            <a:srgbClr val="FFFFFF">
              <a:lumMod val="85000"/>
            </a:srgbClr>
          </a:solidFill>
          <a:ln w="12700" cap="flat" cmpd="sng" algn="ctr">
            <a:solidFill>
              <a:srgbClr val="FFFFFF"/>
            </a:solidFill>
            <a:prstDash val="solid"/>
          </a:ln>
          <a:effectLst/>
        </p:spPr>
        <p:txBody>
          <a:bodyPr vert="horz" wrap="square"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1">
                <a:ln>
                  <a:noFill/>
                </a:ln>
                <a:solidFill>
                  <a:srgbClr val="000000"/>
                </a:solidFill>
                <a:effectLst/>
                <a:uLnTx/>
                <a:uFillTx/>
                <a:latin typeface="Arial" panose="020B0604020202020204" pitchFamily="34" charset="0"/>
                <a:ea typeface="+mn-ea"/>
                <a:cs typeface="+mn-cs"/>
              </a:rPr>
              <a:t>Feb.</a:t>
            </a:r>
          </a:p>
        </p:txBody>
      </p:sp>
      <p:sp>
        <p:nvSpPr>
          <p:cNvPr id="72" name="Line 55" descr="© INSCALE GmbH, 26.05.2010&#10;http://www.presentationload.com/">
            <a:extLst>
              <a:ext uri="{FF2B5EF4-FFF2-40B4-BE49-F238E27FC236}">
                <a16:creationId xmlns:a16="http://schemas.microsoft.com/office/drawing/2014/main" id="{F9E5191C-9ECD-4130-87B7-1E0F27288E50}"/>
              </a:ext>
            </a:extLst>
          </p:cNvPr>
          <p:cNvSpPr>
            <a:spLocks noChangeShapeType="1"/>
          </p:cNvSpPr>
          <p:nvPr/>
        </p:nvSpPr>
        <p:spPr bwMode="gray">
          <a:xfrm flipH="1" flipV="1">
            <a:off x="4628456" y="2357521"/>
            <a:ext cx="8539" cy="1374302"/>
          </a:xfrm>
          <a:prstGeom prst="line">
            <a:avLst/>
          </a:prstGeom>
          <a:noFill/>
          <a:ln w="19050">
            <a:solidFill>
              <a:srgbClr val="808080"/>
            </a:solidFill>
            <a:prstDash val="sysDot"/>
            <a:round/>
            <a:headEnd/>
            <a:tailEnd/>
          </a:ln>
          <a:effectLst/>
        </p:spPr>
        <p:txBody>
          <a:bodyPr vert="horz" wrap="square" lIns="91440" tIns="45720" rIns="91440" bIns="45720" anchor="t"/>
          <a:lstStyle/>
          <a:p>
            <a:pPr algn="ctr"/>
            <a:endParaRPr lang="en-GB" sz="1600" dirty="0">
              <a:solidFill>
                <a:prstClr val="white"/>
              </a:solidFill>
              <a:latin typeface="Arial"/>
              <a:cs typeface="Arial" panose="020B0604020202020204" pitchFamily="34" charset="0"/>
            </a:endParaRPr>
          </a:p>
        </p:txBody>
      </p:sp>
      <p:sp>
        <p:nvSpPr>
          <p:cNvPr id="73" name="Gleichschenkliges Dreieck 63">
            <a:extLst>
              <a:ext uri="{FF2B5EF4-FFF2-40B4-BE49-F238E27FC236}">
                <a16:creationId xmlns:a16="http://schemas.microsoft.com/office/drawing/2014/main" id="{1461F496-8FB3-4D51-986C-ECB0DE50D6B3}"/>
              </a:ext>
            </a:extLst>
          </p:cNvPr>
          <p:cNvSpPr/>
          <p:nvPr/>
        </p:nvSpPr>
        <p:spPr bwMode="auto">
          <a:xfrm>
            <a:off x="4583139" y="3656524"/>
            <a:ext cx="103331" cy="91966"/>
          </a:xfrm>
          <a:prstGeom prst="triangle">
            <a:avLst/>
          </a:prstGeom>
          <a:solidFill>
            <a:srgbClr val="808080"/>
          </a:solidFill>
          <a:ln w="12700">
            <a:noFill/>
            <a:round/>
            <a:headEnd/>
            <a:tailEnd/>
          </a:ln>
        </p:spPr>
        <p:txBody>
          <a:bodyPr vert="horz" wrap="square" lIns="91440" tIns="45720" rIns="91440" bIns="45720" rtlCol="0" anchor="ctr"/>
          <a:lstStyle/>
          <a:p>
            <a:pPr algn="ctr"/>
            <a:endParaRPr lang="de-DE" sz="1600" dirty="0">
              <a:solidFill>
                <a:srgbClr val="808080"/>
              </a:solidFill>
              <a:latin typeface="Arial"/>
              <a:cs typeface="+mn-cs"/>
            </a:endParaRPr>
          </a:p>
        </p:txBody>
      </p:sp>
      <p:sp>
        <p:nvSpPr>
          <p:cNvPr id="74" name="Rechteck 46">
            <a:extLst>
              <a:ext uri="{FF2B5EF4-FFF2-40B4-BE49-F238E27FC236}">
                <a16:creationId xmlns:a16="http://schemas.microsoft.com/office/drawing/2014/main" id="{790BEA7C-F76E-405D-9B85-AA940F628081}"/>
              </a:ext>
            </a:extLst>
          </p:cNvPr>
          <p:cNvSpPr/>
          <p:nvPr/>
        </p:nvSpPr>
        <p:spPr bwMode="auto">
          <a:xfrm>
            <a:off x="5605704" y="3754789"/>
            <a:ext cx="1281572" cy="360362"/>
          </a:xfrm>
          <a:prstGeom prst="rect">
            <a:avLst/>
          </a:prstGeom>
          <a:solidFill>
            <a:srgbClr val="FFFFFF">
              <a:lumMod val="85000"/>
            </a:srgbClr>
          </a:solidFill>
          <a:ln w="12700" cap="flat" cmpd="sng" algn="ctr">
            <a:solidFill>
              <a:srgbClr val="FFFFFF"/>
            </a:solidFill>
            <a:prstDash val="solid"/>
          </a:ln>
          <a:effectLst/>
        </p:spPr>
        <p:txBody>
          <a:bodyPr vert="horz" wrap="square"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1">
                <a:ln>
                  <a:noFill/>
                </a:ln>
                <a:solidFill>
                  <a:srgbClr val="000000"/>
                </a:solidFill>
                <a:effectLst/>
                <a:uLnTx/>
                <a:uFillTx/>
                <a:latin typeface="Arial" panose="020B0604020202020204" pitchFamily="34" charset="0"/>
                <a:ea typeface="+mn-ea"/>
                <a:cs typeface="+mn-cs"/>
              </a:rPr>
              <a:t>Mar.</a:t>
            </a:r>
          </a:p>
        </p:txBody>
      </p:sp>
      <p:sp>
        <p:nvSpPr>
          <p:cNvPr id="75" name="Text Box 56" descr="© INSCALE GmbH, 26.05.2010&#10;http://www.presentationload.com/">
            <a:extLst>
              <a:ext uri="{FF2B5EF4-FFF2-40B4-BE49-F238E27FC236}">
                <a16:creationId xmlns:a16="http://schemas.microsoft.com/office/drawing/2014/main" id="{4548738F-A863-4695-B23F-C2C87AAC2484}"/>
              </a:ext>
            </a:extLst>
          </p:cNvPr>
          <p:cNvSpPr txBox="1">
            <a:spLocks noChangeArrowheads="1"/>
          </p:cNvSpPr>
          <p:nvPr/>
        </p:nvSpPr>
        <p:spPr bwMode="gray">
          <a:xfrm>
            <a:off x="5663952" y="4293096"/>
            <a:ext cx="1160141" cy="2136021"/>
          </a:xfrm>
          <a:prstGeom prst="rect">
            <a:avLst/>
          </a:prstGeom>
          <a:noFill/>
          <a:ln w="9525">
            <a:noFill/>
            <a:miter lim="800000"/>
            <a:headEnd/>
            <a:tailEnd/>
          </a:ln>
          <a:effectLst/>
        </p:spPr>
        <p:txBody>
          <a:bodyPr vert="horz" wrap="square" lIns="36000" tIns="0" rIns="0" bIns="45720" anchor="t">
            <a:noAutofit/>
          </a:bodyPr>
          <a:lstStyle/>
          <a:p>
            <a:pPr fontAlgn="auto">
              <a:spcBef>
                <a:spcPts val="0"/>
              </a:spcBef>
              <a:spcAft>
                <a:spcPts val="600"/>
              </a:spcAft>
              <a:defRPr/>
            </a:pPr>
            <a:r>
              <a:rPr lang="nl-BE" sz="1050" b="1" dirty="0" err="1">
                <a:solidFill>
                  <a:srgbClr val="000000"/>
                </a:solidFill>
                <a:latin typeface="Arial" panose="020B0604020202020204" pitchFamily="34" charset="0"/>
                <a:cs typeface="Arial" panose="020B0604020202020204" pitchFamily="34" charset="0"/>
              </a:rPr>
              <a:t>Reservation</a:t>
            </a:r>
            <a:r>
              <a:rPr lang="nl-BE" sz="1050" b="1" dirty="0">
                <a:solidFill>
                  <a:srgbClr val="000000"/>
                </a:solidFill>
                <a:latin typeface="Arial" panose="020B0604020202020204" pitchFamily="34" charset="0"/>
                <a:cs typeface="Arial" panose="020B0604020202020204" pitchFamily="34" charset="0"/>
              </a:rPr>
              <a:t> tool </a:t>
            </a:r>
            <a:r>
              <a:rPr lang="nl-BE" sz="1050" b="1" dirty="0" err="1">
                <a:solidFill>
                  <a:srgbClr val="000000"/>
                </a:solidFill>
                <a:latin typeface="Arial" panose="020B0604020202020204" pitchFamily="34" charset="0"/>
                <a:cs typeface="Arial" panose="020B0604020202020204" pitchFamily="34" charset="0"/>
              </a:rPr>
              <a:t>for</a:t>
            </a:r>
            <a:r>
              <a:rPr lang="nl-BE" sz="1050" b="1" dirty="0">
                <a:solidFill>
                  <a:srgbClr val="000000"/>
                </a:solidFill>
                <a:latin typeface="Arial" panose="020B0604020202020204" pitchFamily="34" charset="0"/>
                <a:cs typeface="Arial" panose="020B0604020202020204" pitchFamily="34" charset="0"/>
              </a:rPr>
              <a:t> </a:t>
            </a:r>
            <a:r>
              <a:rPr lang="nl-BE" sz="1050" b="1" dirty="0" err="1" smtClean="0">
                <a:solidFill>
                  <a:srgbClr val="000000"/>
                </a:solidFill>
                <a:latin typeface="Arial" panose="020B0604020202020204" pitchFamily="34" charset="0"/>
                <a:cs typeface="Arial" panose="020B0604020202020204" pitchFamily="34" charset="0"/>
              </a:rPr>
              <a:t>vaccination</a:t>
            </a:r>
            <a:endParaRPr lang="nl-BE" sz="1050" b="1" dirty="0" smtClean="0">
              <a:solidFill>
                <a:srgbClr val="000000"/>
              </a:solidFill>
              <a:latin typeface="Arial" panose="020B0604020202020204" pitchFamily="34" charset="0"/>
              <a:cs typeface="Arial" panose="020B0604020202020204" pitchFamily="34" charset="0"/>
            </a:endParaRPr>
          </a:p>
          <a:p>
            <a:pPr fontAlgn="auto">
              <a:spcBef>
                <a:spcPts val="0"/>
              </a:spcBef>
              <a:spcAft>
                <a:spcPts val="600"/>
              </a:spcAft>
              <a:defRPr/>
            </a:pPr>
            <a:r>
              <a:rPr lang="nl-BE" sz="1050" b="1" dirty="0" smtClean="0">
                <a:solidFill>
                  <a:srgbClr val="000000"/>
                </a:solidFill>
                <a:latin typeface="Arial" panose="020B0604020202020204" pitchFamily="34" charset="0"/>
                <a:cs typeface="Arial" panose="020B0604020202020204" pitchFamily="34" charset="0"/>
              </a:rPr>
              <a:t>Pilot </a:t>
            </a:r>
            <a:r>
              <a:rPr lang="nl-BE" sz="1050" b="1" dirty="0" err="1" smtClean="0">
                <a:solidFill>
                  <a:srgbClr val="000000"/>
                </a:solidFill>
                <a:latin typeface="Arial" panose="020B0604020202020204" pitchFamily="34" charset="0"/>
                <a:cs typeface="Arial" panose="020B0604020202020204" pitchFamily="34" charset="0"/>
              </a:rPr>
              <a:t>saliva</a:t>
            </a:r>
            <a:r>
              <a:rPr lang="nl-BE" sz="1050" b="1" dirty="0" smtClean="0">
                <a:solidFill>
                  <a:srgbClr val="000000"/>
                </a:solidFill>
                <a:latin typeface="Arial" panose="020B0604020202020204" pitchFamily="34" charset="0"/>
                <a:cs typeface="Arial" panose="020B0604020202020204" pitchFamily="34" charset="0"/>
              </a:rPr>
              <a:t> test</a:t>
            </a:r>
            <a:endParaRPr lang="en-US" sz="1050" b="1" dirty="0">
              <a:solidFill>
                <a:srgbClr val="000000"/>
              </a:solidFill>
              <a:latin typeface="Arial" panose="020B0604020202020204" pitchFamily="34" charset="0"/>
              <a:cs typeface="Arial" panose="020B0604020202020204" pitchFamily="34" charset="0"/>
            </a:endParaRPr>
          </a:p>
        </p:txBody>
      </p:sp>
      <p:sp>
        <p:nvSpPr>
          <p:cNvPr id="76" name="Line 55" descr="© INSCALE GmbH, 26.05.2010&#10;http://www.presentationload.com/">
            <a:extLst>
              <a:ext uri="{FF2B5EF4-FFF2-40B4-BE49-F238E27FC236}">
                <a16:creationId xmlns:a16="http://schemas.microsoft.com/office/drawing/2014/main" id="{D64B6230-5573-45AF-847E-A55FDFCA0BD6}"/>
              </a:ext>
            </a:extLst>
          </p:cNvPr>
          <p:cNvSpPr>
            <a:spLocks noChangeShapeType="1"/>
          </p:cNvSpPr>
          <p:nvPr/>
        </p:nvSpPr>
        <p:spPr bwMode="gray">
          <a:xfrm flipH="1" flipV="1">
            <a:off x="5657256" y="4264518"/>
            <a:ext cx="6696" cy="604642"/>
          </a:xfrm>
          <a:prstGeom prst="line">
            <a:avLst/>
          </a:prstGeom>
          <a:noFill/>
          <a:ln w="19050">
            <a:solidFill>
              <a:srgbClr val="808080"/>
            </a:solidFill>
            <a:prstDash val="sysDot"/>
            <a:round/>
            <a:headEnd/>
            <a:tailEnd/>
          </a:ln>
          <a:effectLst/>
        </p:spPr>
        <p:txBody>
          <a:bodyPr vert="horz" wrap="square" lIns="91440" tIns="45720" rIns="91440" bIns="45720" anchor="t"/>
          <a:lstStyle/>
          <a:p>
            <a:pPr algn="ctr"/>
            <a:endParaRPr lang="en-GB" sz="1600" dirty="0">
              <a:solidFill>
                <a:prstClr val="white"/>
              </a:solidFill>
              <a:latin typeface="Arial"/>
              <a:cs typeface="Arial" panose="020B0604020202020204" pitchFamily="34" charset="0"/>
            </a:endParaRPr>
          </a:p>
        </p:txBody>
      </p:sp>
      <p:sp>
        <p:nvSpPr>
          <p:cNvPr id="77" name="Gleichschenkliges Dreieck 67">
            <a:extLst>
              <a:ext uri="{FF2B5EF4-FFF2-40B4-BE49-F238E27FC236}">
                <a16:creationId xmlns:a16="http://schemas.microsoft.com/office/drawing/2014/main" id="{5CFDA60A-7ADE-4252-AFB6-0F8BFC498917}"/>
              </a:ext>
            </a:extLst>
          </p:cNvPr>
          <p:cNvSpPr/>
          <p:nvPr/>
        </p:nvSpPr>
        <p:spPr bwMode="auto">
          <a:xfrm flipH="1" flipV="1">
            <a:off x="5608370" y="4163163"/>
            <a:ext cx="103411" cy="91966"/>
          </a:xfrm>
          <a:prstGeom prst="triangle">
            <a:avLst/>
          </a:prstGeom>
          <a:solidFill>
            <a:srgbClr val="808080"/>
          </a:solidFill>
          <a:ln w="12700">
            <a:noFill/>
            <a:round/>
            <a:headEnd/>
            <a:tailEnd/>
          </a:ln>
          <a:effectLst/>
        </p:spPr>
        <p:txBody>
          <a:bodyPr vert="horz" wrap="square" lIns="91440" tIns="45720" rIns="91440" bIns="45720" rtlCol="0" anchor="ctr"/>
          <a:lstStyle/>
          <a:p>
            <a:pPr algn="ctr"/>
            <a:endParaRPr lang="de-DE" sz="1600" dirty="0">
              <a:solidFill>
                <a:srgbClr val="000000"/>
              </a:solidFill>
              <a:latin typeface="Arial"/>
              <a:cs typeface="+mn-cs"/>
            </a:endParaRPr>
          </a:p>
        </p:txBody>
      </p:sp>
      <p:cxnSp>
        <p:nvCxnSpPr>
          <p:cNvPr id="56" name="Straight Arrow Connector 55">
            <a:extLst>
              <a:ext uri="{FF2B5EF4-FFF2-40B4-BE49-F238E27FC236}">
                <a16:creationId xmlns:a16="http://schemas.microsoft.com/office/drawing/2014/main" id="{5465025B-BA2A-459B-8433-810A1CAB0386}"/>
              </a:ext>
            </a:extLst>
          </p:cNvPr>
          <p:cNvCxnSpPr>
            <a:cxnSpLocks/>
          </p:cNvCxnSpPr>
          <p:nvPr/>
        </p:nvCxnSpPr>
        <p:spPr>
          <a:xfrm flipV="1">
            <a:off x="3114779" y="3947139"/>
            <a:ext cx="58756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Rechteck 46">
            <a:extLst>
              <a:ext uri="{FF2B5EF4-FFF2-40B4-BE49-F238E27FC236}">
                <a16:creationId xmlns:a16="http://schemas.microsoft.com/office/drawing/2014/main" id="{E65AA4E3-4180-4438-822B-D70426955574}"/>
              </a:ext>
            </a:extLst>
          </p:cNvPr>
          <p:cNvSpPr/>
          <p:nvPr/>
        </p:nvSpPr>
        <p:spPr bwMode="auto">
          <a:xfrm>
            <a:off x="6878808" y="3748490"/>
            <a:ext cx="1281572" cy="360362"/>
          </a:xfrm>
          <a:prstGeom prst="rect">
            <a:avLst/>
          </a:prstGeom>
          <a:solidFill>
            <a:srgbClr val="FFFFFF">
              <a:lumMod val="85000"/>
            </a:srgbClr>
          </a:solidFill>
          <a:ln w="12700" cap="flat" cmpd="sng" algn="ctr">
            <a:solidFill>
              <a:srgbClr val="FFFFFF"/>
            </a:solidFill>
            <a:prstDash val="solid"/>
          </a:ln>
          <a:effectLst/>
        </p:spPr>
        <p:txBody>
          <a:bodyPr vert="horz" wrap="square"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1">
                <a:ln>
                  <a:noFill/>
                </a:ln>
                <a:solidFill>
                  <a:srgbClr val="000000"/>
                </a:solidFill>
                <a:effectLst/>
                <a:uLnTx/>
                <a:uFillTx/>
                <a:latin typeface="Arial" panose="020B0604020202020204" pitchFamily="34" charset="0"/>
                <a:ea typeface="+mn-ea"/>
                <a:cs typeface="+mn-cs"/>
              </a:rPr>
              <a:t>Apr.</a:t>
            </a:r>
          </a:p>
        </p:txBody>
      </p:sp>
      <p:sp>
        <p:nvSpPr>
          <p:cNvPr id="61" name="Content Placeholder 3">
            <a:extLst>
              <a:ext uri="{FF2B5EF4-FFF2-40B4-BE49-F238E27FC236}">
                <a16:creationId xmlns:a16="http://schemas.microsoft.com/office/drawing/2014/main" id="{B034B060-8F4A-4A27-BE7C-D4B5881F1798}"/>
              </a:ext>
            </a:extLst>
          </p:cNvPr>
          <p:cNvSpPr txBox="1">
            <a:spLocks/>
          </p:cNvSpPr>
          <p:nvPr/>
        </p:nvSpPr>
        <p:spPr>
          <a:xfrm>
            <a:off x="6894094" y="1830231"/>
            <a:ext cx="2131940" cy="1889292"/>
          </a:xfrm>
          <a:prstGeom prst="rect">
            <a:avLst/>
          </a:prstGeom>
        </p:spPr>
        <p:txBody>
          <a:bodyPr vert="horz" lIns="91440" tIns="45720" rIns="91440" bIns="45720" rtlCol="0">
            <a:normAutofit fontScale="92500" lnSpcReduction="20000"/>
          </a:bodyPr>
          <a:lstStyle>
            <a:lvl1pPr marL="228600" indent="-228600" algn="l" defTabSz="914384"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1pPr>
            <a:lvl2pPr marL="457200" indent="-228600" algn="l" defTabSz="914384" rtl="0" eaLnBrk="1" latinLnBrk="0" hangingPunct="1">
              <a:spcBef>
                <a:spcPts val="6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685800" indent="-228600" algn="l" defTabSz="914384" rtl="0" eaLnBrk="1" latinLnBrk="0" hangingPunct="1">
              <a:spcBef>
                <a:spcPts val="6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914400" indent="-228600" algn="l" defTabSz="914384" rtl="0" eaLnBrk="1" latinLnBrk="0" hangingPunct="1">
              <a:spcBef>
                <a:spcPts val="6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143000" indent="-228600" algn="l" defTabSz="914384" rtl="0" eaLnBrk="1" latinLnBrk="0" hangingPunct="1">
              <a:spcBef>
                <a:spcPts val="6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557" indent="-228596" algn="l" defTabSz="914384"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750" indent="-228596" algn="l" defTabSz="914384"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8941" indent="-228596" algn="l" defTabSz="914384"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133" indent="-228596" algn="l" defTabSz="914384"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defTabSz="914400">
              <a:spcBef>
                <a:spcPct val="50000"/>
              </a:spcBef>
              <a:spcAft>
                <a:spcPts val="600"/>
              </a:spcAft>
              <a:buNone/>
              <a:defRPr/>
            </a:pPr>
            <a:r>
              <a:rPr lang="nl-BE" sz="1050" b="1" noProof="1">
                <a:solidFill>
                  <a:srgbClr val="000000"/>
                </a:solidFill>
                <a:latin typeface="Arial" panose="020B0604020202020204" pitchFamily="34" charset="0"/>
                <a:cs typeface="Arial" panose="020B0604020202020204" pitchFamily="34" charset="0"/>
              </a:rPr>
              <a:t>L</a:t>
            </a:r>
            <a:r>
              <a:rPr lang="nl-BE" sz="1050" b="1" noProof="1" smtClean="0">
                <a:solidFill>
                  <a:srgbClr val="000000"/>
                </a:solidFill>
                <a:latin typeface="Arial" panose="020B0604020202020204" pitchFamily="34" charset="0"/>
                <a:cs typeface="Arial" panose="020B0604020202020204" pitchFamily="34" charset="0"/>
              </a:rPr>
              <a:t>ast </a:t>
            </a:r>
            <a:r>
              <a:rPr lang="nl-BE" sz="1050" b="1" noProof="1">
                <a:solidFill>
                  <a:srgbClr val="000000"/>
                </a:solidFill>
                <a:latin typeface="Arial" panose="020B0604020202020204" pitchFamily="34" charset="0"/>
                <a:cs typeface="Arial" panose="020B0604020202020204" pitchFamily="34" charset="0"/>
              </a:rPr>
              <a:t>minute </a:t>
            </a:r>
            <a:br>
              <a:rPr lang="nl-BE" sz="1050" b="1" noProof="1">
                <a:solidFill>
                  <a:srgbClr val="000000"/>
                </a:solidFill>
                <a:latin typeface="Arial" panose="020B0604020202020204" pitchFamily="34" charset="0"/>
                <a:cs typeface="Arial" panose="020B0604020202020204" pitchFamily="34" charset="0"/>
              </a:rPr>
            </a:br>
            <a:r>
              <a:rPr lang="nl-BE" sz="1050" b="1" noProof="1">
                <a:solidFill>
                  <a:srgbClr val="000000"/>
                </a:solidFill>
                <a:latin typeface="Arial" panose="020B0604020202020204" pitchFamily="34" charset="0"/>
                <a:cs typeface="Arial" panose="020B0604020202020204" pitchFamily="34" charset="0"/>
              </a:rPr>
              <a:t>booking </a:t>
            </a:r>
            <a:r>
              <a:rPr lang="nl-BE" sz="1050" b="1" noProof="1" smtClean="0">
                <a:solidFill>
                  <a:srgbClr val="000000"/>
                </a:solidFill>
                <a:latin typeface="Arial" panose="020B0604020202020204" pitchFamily="34" charset="0"/>
                <a:cs typeface="Arial" panose="020B0604020202020204" pitchFamily="34" charset="0"/>
              </a:rPr>
              <a:t>vaccination (Qvax)</a:t>
            </a:r>
            <a:endParaRPr lang="nl-BE" sz="1050" b="1" noProof="1">
              <a:solidFill>
                <a:srgbClr val="000000"/>
              </a:solidFill>
              <a:latin typeface="Arial" panose="020B0604020202020204" pitchFamily="34" charset="0"/>
              <a:cs typeface="Arial" panose="020B0604020202020204" pitchFamily="34" charset="0"/>
            </a:endParaRPr>
          </a:p>
          <a:p>
            <a:pPr marL="0" indent="0" defTabSz="914400" fontAlgn="base">
              <a:spcBef>
                <a:spcPct val="50000"/>
              </a:spcBef>
              <a:spcAft>
                <a:spcPts val="600"/>
              </a:spcAft>
              <a:buFont typeface="Arial" panose="020B0604020202020204" pitchFamily="34" charset="0"/>
              <a:buNone/>
              <a:defRPr/>
            </a:pPr>
            <a:r>
              <a:rPr lang="nl-BE" sz="1050" b="1" noProof="1">
                <a:solidFill>
                  <a:srgbClr val="000000"/>
                </a:solidFill>
                <a:latin typeface="Arial" panose="020B0604020202020204" pitchFamily="34" charset="0"/>
                <a:cs typeface="Arial" panose="020B0604020202020204" pitchFamily="34" charset="0"/>
              </a:rPr>
              <a:t>Self tests (inbound call possible)</a:t>
            </a:r>
          </a:p>
          <a:p>
            <a:pPr marL="0" indent="0" defTabSz="914400" fontAlgn="base">
              <a:spcBef>
                <a:spcPct val="50000"/>
              </a:spcBef>
              <a:spcAft>
                <a:spcPts val="600"/>
              </a:spcAft>
              <a:buFont typeface="Arial" panose="020B0604020202020204" pitchFamily="34" charset="0"/>
              <a:buNone/>
              <a:defRPr/>
            </a:pPr>
            <a:r>
              <a:rPr lang="nl-BE" sz="1050" b="1" noProof="1">
                <a:solidFill>
                  <a:srgbClr val="000000"/>
                </a:solidFill>
                <a:latin typeface="Arial" panose="020B0604020202020204" pitchFamily="34" charset="0"/>
                <a:cs typeface="Arial" panose="020B0604020202020204" pitchFamily="34" charset="0"/>
              </a:rPr>
              <a:t>New call to travelers on day 1</a:t>
            </a:r>
          </a:p>
          <a:p>
            <a:pPr marL="0" indent="0" defTabSz="914400">
              <a:spcBef>
                <a:spcPct val="50000"/>
              </a:spcBef>
              <a:spcAft>
                <a:spcPts val="600"/>
              </a:spcAft>
              <a:buNone/>
              <a:defRPr/>
            </a:pPr>
            <a:r>
              <a:rPr lang="nl-BE" sz="1050" b="1" noProof="1">
                <a:solidFill>
                  <a:srgbClr val="000000"/>
                </a:solidFill>
                <a:latin typeface="Arial" panose="020B0604020202020204" pitchFamily="34" charset="0"/>
                <a:cs typeface="Arial" panose="020B0604020202020204" pitchFamily="34" charset="0"/>
              </a:rPr>
              <a:t>Bulk upload of </a:t>
            </a:r>
            <a:r>
              <a:rPr lang="nl-BE" sz="1050" b="1" noProof="1" smtClean="0">
                <a:solidFill>
                  <a:srgbClr val="000000"/>
                </a:solidFill>
                <a:latin typeface="Arial" panose="020B0604020202020204" pitchFamily="34" charset="0"/>
                <a:cs typeface="Arial" panose="020B0604020202020204" pitchFamily="34" charset="0"/>
              </a:rPr>
              <a:t>contacts</a:t>
            </a:r>
          </a:p>
          <a:p>
            <a:pPr marL="0" indent="0" defTabSz="914400">
              <a:spcBef>
                <a:spcPct val="50000"/>
              </a:spcBef>
              <a:spcAft>
                <a:spcPts val="600"/>
              </a:spcAft>
              <a:buNone/>
              <a:defRPr/>
            </a:pPr>
            <a:r>
              <a:rPr lang="nl-BE" sz="1050" b="1" noProof="1" smtClean="0">
                <a:solidFill>
                  <a:srgbClr val="000000"/>
                </a:solidFill>
                <a:latin typeface="Arial" panose="020B0604020202020204" pitchFamily="34" charset="0"/>
                <a:cs typeface="Arial" panose="020B0604020202020204" pitchFamily="34" charset="0"/>
              </a:rPr>
              <a:t>Coronalert new functions</a:t>
            </a:r>
          </a:p>
          <a:p>
            <a:pPr marL="0" indent="0" defTabSz="914400">
              <a:spcBef>
                <a:spcPct val="50000"/>
              </a:spcBef>
              <a:spcAft>
                <a:spcPts val="600"/>
              </a:spcAft>
              <a:buNone/>
              <a:defRPr/>
            </a:pPr>
            <a:r>
              <a:rPr lang="nl-BE" sz="1050" b="1" noProof="1" smtClean="0">
                <a:solidFill>
                  <a:srgbClr val="000000"/>
                </a:solidFill>
                <a:latin typeface="Arial" panose="020B0604020202020204" pitchFamily="34" charset="0"/>
                <a:cs typeface="Arial" panose="020B0604020202020204" pitchFamily="34" charset="0"/>
              </a:rPr>
              <a:t>Adaptation PLF</a:t>
            </a:r>
            <a:endParaRPr lang="nl-BE" sz="1050" b="1" noProof="1">
              <a:solidFill>
                <a:srgbClr val="000000"/>
              </a:solidFill>
              <a:latin typeface="Arial" panose="020B0604020202020204" pitchFamily="34" charset="0"/>
              <a:cs typeface="Arial" panose="020B0604020202020204" pitchFamily="34" charset="0"/>
            </a:endParaRPr>
          </a:p>
        </p:txBody>
      </p:sp>
      <p:sp>
        <p:nvSpPr>
          <p:cNvPr id="62" name="Line 55" descr="© INSCALE GmbH, 26.05.2010&#10;http://www.presentationload.com/">
            <a:extLst>
              <a:ext uri="{FF2B5EF4-FFF2-40B4-BE49-F238E27FC236}">
                <a16:creationId xmlns:a16="http://schemas.microsoft.com/office/drawing/2014/main" id="{A7E31E01-4B60-475A-B631-9A1B6FBC4074}"/>
              </a:ext>
            </a:extLst>
          </p:cNvPr>
          <p:cNvSpPr>
            <a:spLocks noChangeShapeType="1"/>
          </p:cNvSpPr>
          <p:nvPr/>
        </p:nvSpPr>
        <p:spPr bwMode="gray">
          <a:xfrm flipH="1" flipV="1">
            <a:off x="6887276" y="1772816"/>
            <a:ext cx="25556" cy="1955858"/>
          </a:xfrm>
          <a:prstGeom prst="line">
            <a:avLst/>
          </a:prstGeom>
          <a:noFill/>
          <a:ln w="19050">
            <a:solidFill>
              <a:srgbClr val="808080"/>
            </a:solidFill>
            <a:prstDash val="sysDot"/>
            <a:round/>
            <a:headEnd/>
            <a:tailEnd/>
          </a:ln>
          <a:effectLst/>
        </p:spPr>
        <p:txBody>
          <a:bodyPr vert="horz" wrap="square" lIns="91440" tIns="45720" rIns="91440" bIns="45720" anchor="t"/>
          <a:lstStyle/>
          <a:p>
            <a:pPr algn="ctr"/>
            <a:endParaRPr lang="en-GB" sz="1600" dirty="0">
              <a:solidFill>
                <a:prstClr val="white"/>
              </a:solidFill>
              <a:latin typeface="Arial"/>
              <a:cs typeface="Arial" panose="020B0604020202020204" pitchFamily="34" charset="0"/>
            </a:endParaRPr>
          </a:p>
        </p:txBody>
      </p:sp>
      <p:sp>
        <p:nvSpPr>
          <p:cNvPr id="63" name="Gleichschenkliges Dreieck 63">
            <a:extLst>
              <a:ext uri="{FF2B5EF4-FFF2-40B4-BE49-F238E27FC236}">
                <a16:creationId xmlns:a16="http://schemas.microsoft.com/office/drawing/2014/main" id="{2AFF9ED5-6D4A-46EC-885B-7A297660FB32}"/>
              </a:ext>
            </a:extLst>
          </p:cNvPr>
          <p:cNvSpPr/>
          <p:nvPr/>
        </p:nvSpPr>
        <p:spPr bwMode="auto">
          <a:xfrm>
            <a:off x="6858976" y="3653375"/>
            <a:ext cx="103331" cy="91966"/>
          </a:xfrm>
          <a:prstGeom prst="triangle">
            <a:avLst/>
          </a:prstGeom>
          <a:solidFill>
            <a:srgbClr val="808080"/>
          </a:solidFill>
          <a:ln w="12700">
            <a:noFill/>
            <a:round/>
            <a:headEnd/>
            <a:tailEnd/>
          </a:ln>
        </p:spPr>
        <p:txBody>
          <a:bodyPr vert="horz" wrap="square" lIns="91440" tIns="45720" rIns="91440" bIns="45720" rtlCol="0" anchor="ctr"/>
          <a:lstStyle/>
          <a:p>
            <a:pPr algn="ctr"/>
            <a:endParaRPr lang="de-DE" sz="1600" dirty="0">
              <a:solidFill>
                <a:srgbClr val="808080"/>
              </a:solidFill>
              <a:latin typeface="Arial"/>
              <a:cs typeface="+mn-cs"/>
            </a:endParaRPr>
          </a:p>
        </p:txBody>
      </p:sp>
      <p:sp>
        <p:nvSpPr>
          <p:cNvPr id="5" name="Slide Number Placeholder 4"/>
          <p:cNvSpPr>
            <a:spLocks noGrp="1"/>
          </p:cNvSpPr>
          <p:nvPr>
            <p:ph type="sldNum" sz="quarter" idx="11"/>
          </p:nvPr>
        </p:nvSpPr>
        <p:spPr/>
        <p:txBody>
          <a:bodyPr/>
          <a:lstStyle/>
          <a:p>
            <a:fld id="{30A9230E-FFBB-4CCB-ABD7-198084EDE768}" type="slidenum">
              <a:rPr lang="fr-BE" smtClean="0"/>
              <a:pPr/>
              <a:t>125</a:t>
            </a:fld>
            <a:endParaRPr lang="fr-BE" dirty="0"/>
          </a:p>
        </p:txBody>
      </p:sp>
    </p:spTree>
    <p:extLst>
      <p:ext uri="{BB962C8B-B14F-4D97-AF65-F5344CB8AC3E}">
        <p14:creationId xmlns:p14="http://schemas.microsoft.com/office/powerpoint/2010/main" val="185483086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Enkele behaalde resultaten – Quelques résultats atteints</a:t>
            </a:r>
            <a:endParaRPr lang="en-US" dirty="0"/>
          </a:p>
        </p:txBody>
      </p:sp>
      <p:sp>
        <p:nvSpPr>
          <p:cNvPr id="3" name="Content Placeholder 2"/>
          <p:cNvSpPr>
            <a:spLocks noGrp="1"/>
          </p:cNvSpPr>
          <p:nvPr>
            <p:ph sz="half" idx="2"/>
          </p:nvPr>
        </p:nvSpPr>
        <p:spPr/>
        <p:txBody>
          <a:bodyPr>
            <a:normAutofit fontScale="85000" lnSpcReduction="20000"/>
          </a:bodyPr>
          <a:lstStyle/>
          <a:p>
            <a:pPr marL="0" indent="0">
              <a:buNone/>
            </a:pPr>
            <a:r>
              <a:rPr lang="nl-NL" sz="2800" b="1" i="1" dirty="0" smtClean="0">
                <a:solidFill>
                  <a:srgbClr val="0087BE"/>
                </a:solidFill>
              </a:rPr>
              <a:t>Call centers </a:t>
            </a:r>
            <a:r>
              <a:rPr lang="en-US" sz="2800" dirty="0" smtClean="0"/>
              <a:t>(15/5/2020 – 18/4/2021)</a:t>
            </a:r>
            <a:endParaRPr lang="nl-NL" sz="2800" dirty="0" smtClean="0"/>
          </a:p>
          <a:p>
            <a:r>
              <a:rPr lang="nl-BE" sz="2400" dirty="0" smtClean="0"/>
              <a:t>gemiddeld meer dan 5.400 succesvolle oproepen per dag</a:t>
            </a:r>
          </a:p>
          <a:p>
            <a:r>
              <a:rPr lang="en-US" sz="2400" dirty="0" smtClean="0"/>
              <a:t>651.457 index cases </a:t>
            </a:r>
            <a:r>
              <a:rPr lang="en-US" sz="2400" dirty="0" err="1" smtClean="0"/>
              <a:t>succesvol</a:t>
            </a:r>
            <a:r>
              <a:rPr lang="en-US" sz="2400" dirty="0" smtClean="0"/>
              <a:t> </a:t>
            </a:r>
            <a:r>
              <a:rPr lang="en-US" sz="2400" dirty="0" err="1" smtClean="0"/>
              <a:t>bereikt</a:t>
            </a:r>
            <a:r>
              <a:rPr lang="en-US" sz="2400" dirty="0" smtClean="0"/>
              <a:t> </a:t>
            </a:r>
            <a:br>
              <a:rPr lang="en-US" sz="2400" dirty="0" smtClean="0"/>
            </a:br>
            <a:r>
              <a:rPr lang="en-US" sz="2400" dirty="0" smtClean="0"/>
              <a:t>(86% </a:t>
            </a:r>
            <a:r>
              <a:rPr lang="en-US" sz="2400" dirty="0" err="1" smtClean="0"/>
              <a:t>binnen</a:t>
            </a:r>
            <a:r>
              <a:rPr lang="en-US" sz="2400" dirty="0" smtClean="0"/>
              <a:t> 24u; </a:t>
            </a:r>
            <a:r>
              <a:rPr lang="en-US" sz="2400" dirty="0" err="1" smtClean="0"/>
              <a:t>sinds</a:t>
            </a:r>
            <a:r>
              <a:rPr lang="en-US" sz="2400" dirty="0" smtClean="0"/>
              <a:t> 1/1/21) </a:t>
            </a:r>
          </a:p>
          <a:p>
            <a:r>
              <a:rPr lang="en-US" sz="2400" dirty="0" smtClean="0"/>
              <a:t>604.434 </a:t>
            </a:r>
            <a:r>
              <a:rPr lang="en-US" sz="2400" dirty="0" err="1" smtClean="0"/>
              <a:t>hoogrisicocontacten</a:t>
            </a:r>
            <a:r>
              <a:rPr lang="en-US" sz="2400" dirty="0" smtClean="0"/>
              <a:t> </a:t>
            </a:r>
            <a:r>
              <a:rPr lang="en-US" sz="2400" dirty="0" err="1" smtClean="0"/>
              <a:t>succesvol</a:t>
            </a:r>
            <a:r>
              <a:rPr lang="en-US" sz="2400" dirty="0" smtClean="0"/>
              <a:t> </a:t>
            </a:r>
            <a:r>
              <a:rPr lang="en-US" sz="2400" dirty="0" err="1" smtClean="0"/>
              <a:t>bereikt</a:t>
            </a:r>
            <a:r>
              <a:rPr lang="en-US" sz="2400" dirty="0" smtClean="0"/>
              <a:t> </a:t>
            </a:r>
            <a:br>
              <a:rPr lang="en-US" sz="2400" dirty="0" smtClean="0"/>
            </a:br>
            <a:r>
              <a:rPr lang="en-US" sz="2400" dirty="0" smtClean="0"/>
              <a:t>(87,6% </a:t>
            </a:r>
            <a:r>
              <a:rPr lang="en-US" sz="2400" dirty="0" err="1" smtClean="0"/>
              <a:t>binnen</a:t>
            </a:r>
            <a:r>
              <a:rPr lang="en-US" sz="2400" dirty="0" smtClean="0"/>
              <a:t> 24u; </a:t>
            </a:r>
            <a:r>
              <a:rPr lang="en-US" sz="2400" dirty="0" err="1" smtClean="0"/>
              <a:t>sinds</a:t>
            </a:r>
            <a:r>
              <a:rPr lang="en-US" sz="2400" dirty="0" smtClean="0"/>
              <a:t> 1/1/21)</a:t>
            </a:r>
          </a:p>
          <a:p>
            <a:r>
              <a:rPr lang="nl-BE" sz="2400" dirty="0" smtClean="0"/>
              <a:t>gemiddeld meer dan 2.570 quarantaine attesten per dag voor </a:t>
            </a:r>
            <a:r>
              <a:rPr lang="nl-BE" sz="2400" dirty="0" err="1" smtClean="0"/>
              <a:t>hoogrisicocontacten</a:t>
            </a:r>
            <a:r>
              <a:rPr lang="nl-BE" sz="2400" dirty="0" smtClean="0"/>
              <a:t> (sinds 01/01/21)</a:t>
            </a:r>
          </a:p>
          <a:p>
            <a:r>
              <a:rPr lang="nl-BE" sz="2400" dirty="0" smtClean="0"/>
              <a:t>gemiddeld meer dan 3.275 quarantaine attesten per dag voor reizigers (sinds 01/01/21)</a:t>
            </a:r>
          </a:p>
          <a:p>
            <a:pPr marL="0" indent="0">
              <a:buNone/>
            </a:pPr>
            <a:endParaRPr lang="nl-BE" sz="2400" dirty="0" smtClean="0"/>
          </a:p>
          <a:p>
            <a:pPr marL="0" indent="0">
              <a:buNone/>
            </a:pPr>
            <a:r>
              <a:rPr lang="fr-FR" sz="2800" b="1" i="1" dirty="0" err="1" smtClean="0">
                <a:solidFill>
                  <a:srgbClr val="0087BE"/>
                </a:solidFill>
              </a:rPr>
              <a:t>Collectiviteitstool</a:t>
            </a:r>
            <a:r>
              <a:rPr lang="fr-FR" sz="2800" b="1" i="1" dirty="0" smtClean="0">
                <a:solidFill>
                  <a:srgbClr val="0087BE"/>
                </a:solidFill>
              </a:rPr>
              <a:t> </a:t>
            </a:r>
            <a:r>
              <a:rPr lang="fr-FR" sz="2800" dirty="0" smtClean="0"/>
              <a:t>(20/2/2021 – 20/4/2021)</a:t>
            </a:r>
          </a:p>
          <a:p>
            <a:r>
              <a:rPr lang="fr-FR" sz="2400" dirty="0" smtClean="0"/>
              <a:t>1.003 </a:t>
            </a:r>
            <a:r>
              <a:rPr lang="fr-FR" sz="2400" dirty="0" err="1" smtClean="0"/>
              <a:t>verschillende</a:t>
            </a:r>
            <a:r>
              <a:rPr lang="fr-FR" sz="2400" dirty="0" smtClean="0"/>
              <a:t> </a:t>
            </a:r>
            <a:r>
              <a:rPr lang="fr-FR" sz="2400" dirty="0" err="1" smtClean="0"/>
              <a:t>artsen</a:t>
            </a:r>
            <a:r>
              <a:rPr lang="fr-FR" sz="2400" dirty="0" smtClean="0"/>
              <a:t> </a:t>
            </a:r>
            <a:r>
              <a:rPr lang="fr-FR" sz="2400" dirty="0" err="1" smtClean="0"/>
              <a:t>hebben</a:t>
            </a:r>
            <a:r>
              <a:rPr lang="fr-FR" sz="2400" dirty="0" smtClean="0"/>
              <a:t> </a:t>
            </a:r>
            <a:r>
              <a:rPr lang="fr-FR" sz="2400" dirty="0" err="1" smtClean="0"/>
              <a:t>een</a:t>
            </a:r>
            <a:r>
              <a:rPr lang="fr-FR" sz="2400" dirty="0" smtClean="0"/>
              <a:t> test </a:t>
            </a:r>
            <a:r>
              <a:rPr lang="fr-FR" sz="2400" dirty="0" err="1" smtClean="0"/>
              <a:t>voorschreven</a:t>
            </a:r>
            <a:r>
              <a:rPr lang="fr-FR" sz="2400" dirty="0" smtClean="0"/>
              <a:t> via de </a:t>
            </a:r>
            <a:r>
              <a:rPr lang="fr-FR" sz="2400" dirty="0" err="1" smtClean="0"/>
              <a:t>tool</a:t>
            </a:r>
            <a:r>
              <a:rPr lang="fr-FR" sz="2400" dirty="0" smtClean="0"/>
              <a:t> </a:t>
            </a:r>
            <a:r>
              <a:rPr lang="fr-FR" sz="2400" dirty="0" err="1" smtClean="0"/>
              <a:t>voor</a:t>
            </a:r>
            <a:r>
              <a:rPr lang="fr-FR" sz="2400" dirty="0" smtClean="0"/>
              <a:t> </a:t>
            </a:r>
            <a:r>
              <a:rPr lang="fr-FR" sz="2400" dirty="0" err="1" smtClean="0"/>
              <a:t>bedrijven</a:t>
            </a:r>
            <a:r>
              <a:rPr lang="fr-FR" sz="2400" dirty="0" smtClean="0"/>
              <a:t> en </a:t>
            </a:r>
            <a:r>
              <a:rPr lang="fr-FR" sz="2400" dirty="0" err="1" smtClean="0"/>
              <a:t>collectiviteiten</a:t>
            </a:r>
            <a:endParaRPr lang="fr-FR" sz="2400" dirty="0" smtClean="0"/>
          </a:p>
          <a:p>
            <a:r>
              <a:rPr lang="fr-FR" sz="2400" dirty="0" smtClean="0"/>
              <a:t>169.944 </a:t>
            </a:r>
            <a:r>
              <a:rPr lang="fr-FR" sz="2400" dirty="0" err="1" smtClean="0"/>
              <a:t>CTPC’s</a:t>
            </a:r>
            <a:r>
              <a:rPr lang="fr-FR" sz="2400" dirty="0" smtClean="0"/>
              <a:t> </a:t>
            </a:r>
            <a:r>
              <a:rPr lang="fr-FR" sz="2400" dirty="0" err="1" smtClean="0"/>
              <a:t>werden</a:t>
            </a:r>
            <a:r>
              <a:rPr lang="fr-FR" sz="2400" dirty="0" smtClean="0"/>
              <a:t> </a:t>
            </a:r>
            <a:r>
              <a:rPr lang="fr-FR" sz="2400" dirty="0" err="1" smtClean="0"/>
              <a:t>voorgeschreven</a:t>
            </a:r>
            <a:r>
              <a:rPr lang="fr-FR" sz="2400" dirty="0" smtClean="0"/>
              <a:t> via de </a:t>
            </a:r>
            <a:r>
              <a:rPr lang="fr-FR" sz="2400" dirty="0" err="1" smtClean="0"/>
              <a:t>tool</a:t>
            </a:r>
            <a:r>
              <a:rPr lang="fr-FR" sz="2400" dirty="0" smtClean="0"/>
              <a:t> </a:t>
            </a:r>
            <a:r>
              <a:rPr lang="fr-FR" sz="2400" dirty="0" err="1" smtClean="0"/>
              <a:t>door</a:t>
            </a:r>
            <a:r>
              <a:rPr lang="fr-FR" sz="2400" dirty="0" smtClean="0"/>
              <a:t> </a:t>
            </a:r>
            <a:r>
              <a:rPr lang="fr-FR" sz="2400" dirty="0" err="1" smtClean="0"/>
              <a:t>collectiviteitsartsen</a:t>
            </a:r>
            <a:r>
              <a:rPr lang="fr-FR" sz="2400" dirty="0" smtClean="0"/>
              <a:t> en </a:t>
            </a:r>
            <a:r>
              <a:rPr lang="fr-FR" sz="2400" dirty="0" err="1" smtClean="0"/>
              <a:t>bedrijfsartsen</a:t>
            </a:r>
            <a:endParaRPr lang="nl-BE" sz="2400" dirty="0"/>
          </a:p>
        </p:txBody>
      </p:sp>
      <p:sp>
        <p:nvSpPr>
          <p:cNvPr id="13" name="Content Placeholder 12"/>
          <p:cNvSpPr>
            <a:spLocks noGrp="1"/>
          </p:cNvSpPr>
          <p:nvPr>
            <p:ph sz="quarter" idx="4"/>
          </p:nvPr>
        </p:nvSpPr>
        <p:spPr>
          <a:xfrm>
            <a:off x="6193371" y="980730"/>
            <a:ext cx="5663274" cy="5472616"/>
          </a:xfrm>
        </p:spPr>
        <p:txBody>
          <a:bodyPr>
            <a:normAutofit fontScale="92500" lnSpcReduction="20000"/>
          </a:bodyPr>
          <a:lstStyle/>
          <a:p>
            <a:pPr marL="0" indent="0">
              <a:buNone/>
            </a:pPr>
            <a:r>
              <a:rPr lang="fr-BE" sz="2600" b="1" i="1" smtClean="0">
                <a:solidFill>
                  <a:srgbClr val="0087BE"/>
                </a:solidFill>
              </a:rPr>
              <a:t>Call centers </a:t>
            </a:r>
            <a:r>
              <a:rPr lang="fr-BE" sz="2600" smtClean="0"/>
              <a:t>(15/5/2020 – 18/4/2021)</a:t>
            </a:r>
          </a:p>
          <a:p>
            <a:r>
              <a:rPr lang="fr-BE" smtClean="0"/>
              <a:t>en moyenne plus de 5.400 appels traités avec succès par jour</a:t>
            </a:r>
          </a:p>
          <a:p>
            <a:r>
              <a:rPr lang="en-US" smtClean="0"/>
              <a:t>651.457</a:t>
            </a:r>
            <a:r>
              <a:rPr lang="fr-BE" smtClean="0"/>
              <a:t> cas index atteints avec succès (86 % dans les 24 heures ; depuis le 1/1/21) </a:t>
            </a:r>
          </a:p>
          <a:p>
            <a:r>
              <a:rPr lang="en-US" smtClean="0"/>
              <a:t>604.434</a:t>
            </a:r>
            <a:r>
              <a:rPr lang="fr-BE" smtClean="0"/>
              <a:t> contacts à haut risque atteints avec succès (87,6 % dans les 24 heures ; depuis le 1/1/21)</a:t>
            </a:r>
          </a:p>
          <a:p>
            <a:r>
              <a:rPr lang="fr-BE" smtClean="0"/>
              <a:t>en moyenne, plus de </a:t>
            </a:r>
            <a:r>
              <a:rPr lang="nl-BE" smtClean="0"/>
              <a:t>2.570 </a:t>
            </a:r>
            <a:r>
              <a:rPr lang="fr-BE" smtClean="0"/>
              <a:t>certificats de quarantaine par jour pour les contacts à haut risque (depuis le 1/1/21)</a:t>
            </a:r>
          </a:p>
          <a:p>
            <a:r>
              <a:rPr lang="fr-BE" smtClean="0"/>
              <a:t>en moyenne, plus de </a:t>
            </a:r>
            <a:r>
              <a:rPr lang="nl-BE" smtClean="0"/>
              <a:t>3.275 </a:t>
            </a:r>
            <a:r>
              <a:rPr lang="fr-BE" smtClean="0"/>
              <a:t>certificats de quarantaine par jour pour les voyageurs (depuis le 1/1/21)</a:t>
            </a:r>
          </a:p>
          <a:p>
            <a:pPr marL="0" indent="0">
              <a:buNone/>
            </a:pPr>
            <a:endParaRPr lang="nl-BE" smtClean="0"/>
          </a:p>
          <a:p>
            <a:pPr marL="0" indent="0">
              <a:buNone/>
            </a:pPr>
            <a:r>
              <a:rPr lang="fr-BE" sz="2600" b="1" i="1" smtClean="0">
                <a:solidFill>
                  <a:srgbClr val="0087BE"/>
                </a:solidFill>
              </a:rPr>
              <a:t>Outil de collectivité </a:t>
            </a:r>
            <a:r>
              <a:rPr lang="fr-FR" sz="2600" smtClean="0"/>
              <a:t>(20/2/2021 – 20/4/2021)</a:t>
            </a:r>
            <a:endParaRPr lang="fr-BE" sz="2600" b="1" i="1" smtClean="0">
              <a:solidFill>
                <a:srgbClr val="0087BE"/>
              </a:solidFill>
            </a:endParaRPr>
          </a:p>
          <a:p>
            <a:r>
              <a:rPr lang="fr-FR" smtClean="0"/>
              <a:t>1.003</a:t>
            </a:r>
            <a:r>
              <a:rPr lang="fr-BE" smtClean="0"/>
              <a:t> médecins différents ont prescrit un test au moyen de l’outil destiné aux entreprises et aux collectivités</a:t>
            </a:r>
          </a:p>
          <a:p>
            <a:r>
              <a:rPr lang="fr-FR" smtClean="0"/>
              <a:t>169.944</a:t>
            </a:r>
            <a:r>
              <a:rPr lang="fr-BE" smtClean="0"/>
              <a:t> CTPC ont été prescrits par l’outil destiné aux médecins de collectivité et d’entreprise</a:t>
            </a:r>
          </a:p>
          <a:p>
            <a:endParaRPr lang="fr-BE" dirty="0"/>
          </a:p>
        </p:txBody>
      </p:sp>
      <p:sp>
        <p:nvSpPr>
          <p:cNvPr id="4" name="Slide Number Placeholder 3"/>
          <p:cNvSpPr>
            <a:spLocks noGrp="1"/>
          </p:cNvSpPr>
          <p:nvPr>
            <p:ph type="sldNum" sz="quarter" idx="11"/>
          </p:nvPr>
        </p:nvSpPr>
        <p:spPr/>
        <p:txBody>
          <a:bodyPr/>
          <a:lstStyle/>
          <a:p>
            <a:fld id="{30A9230E-FFBB-4CCB-ABD7-198084EDE768}" type="slidenum">
              <a:rPr lang="fr-BE" smtClean="0"/>
              <a:pPr/>
              <a:t>126</a:t>
            </a:fld>
            <a:endParaRPr lang="fr-BE" dirty="0"/>
          </a:p>
        </p:txBody>
      </p:sp>
    </p:spTree>
    <p:extLst>
      <p:ext uri="{BB962C8B-B14F-4D97-AF65-F5344CB8AC3E}">
        <p14:creationId xmlns:p14="http://schemas.microsoft.com/office/powerpoint/2010/main" val="137710335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nl-BE" dirty="0"/>
              <a:t>Enkele behaalde resultaten – </a:t>
            </a:r>
            <a:r>
              <a:rPr lang="nl-BE" dirty="0" err="1"/>
              <a:t>Quelques</a:t>
            </a:r>
            <a:r>
              <a:rPr lang="nl-BE" dirty="0"/>
              <a:t> </a:t>
            </a:r>
            <a:r>
              <a:rPr lang="nl-BE" dirty="0" err="1"/>
              <a:t>résultats</a:t>
            </a:r>
            <a:r>
              <a:rPr lang="nl-BE" dirty="0"/>
              <a:t> </a:t>
            </a:r>
            <a:r>
              <a:rPr lang="nl-BE" dirty="0" err="1"/>
              <a:t>atteints</a:t>
            </a:r>
            <a:endParaRPr lang="fr-BE" dirty="0"/>
          </a:p>
        </p:txBody>
      </p:sp>
      <p:sp>
        <p:nvSpPr>
          <p:cNvPr id="3" name="Content Placeholder 2"/>
          <p:cNvSpPr>
            <a:spLocks noGrp="1"/>
          </p:cNvSpPr>
          <p:nvPr>
            <p:ph sz="half" idx="2"/>
          </p:nvPr>
        </p:nvSpPr>
        <p:spPr/>
        <p:txBody>
          <a:bodyPr>
            <a:normAutofit/>
          </a:bodyPr>
          <a:lstStyle/>
          <a:p>
            <a:pPr marL="0" indent="0">
              <a:buNone/>
            </a:pPr>
            <a:r>
              <a:rPr lang="nl-NL" b="1" i="1" dirty="0">
                <a:solidFill>
                  <a:srgbClr val="0087BE"/>
                </a:solidFill>
              </a:rPr>
              <a:t>Online reservatietool voor testafname</a:t>
            </a:r>
          </a:p>
          <a:p>
            <a:r>
              <a:rPr lang="en-US" dirty="0" err="1"/>
              <a:t>m</a:t>
            </a:r>
            <a:r>
              <a:rPr lang="en-US" dirty="0" err="1" smtClean="0"/>
              <a:t>eer</a:t>
            </a:r>
            <a:r>
              <a:rPr lang="en-US" dirty="0" smtClean="0"/>
              <a:t> </a:t>
            </a:r>
            <a:r>
              <a:rPr lang="en-US" dirty="0" err="1"/>
              <a:t>dan</a:t>
            </a:r>
            <a:r>
              <a:rPr lang="en-US" dirty="0"/>
              <a:t> 737.000 </a:t>
            </a:r>
            <a:r>
              <a:rPr lang="en-US" dirty="0" err="1"/>
              <a:t>reservaties</a:t>
            </a:r>
            <a:r>
              <a:rPr lang="en-US" dirty="0"/>
              <a:t> </a:t>
            </a:r>
            <a:r>
              <a:rPr lang="en-US" dirty="0" err="1"/>
              <a:t>sinds</a:t>
            </a:r>
            <a:r>
              <a:rPr lang="en-US" dirty="0"/>
              <a:t> de go-live </a:t>
            </a:r>
          </a:p>
          <a:p>
            <a:pPr marL="0" indent="0">
              <a:buNone/>
            </a:pPr>
            <a:endParaRPr lang="nl-BE" b="1" i="1" dirty="0" smtClean="0">
              <a:solidFill>
                <a:srgbClr val="0087BE"/>
              </a:solidFill>
            </a:endParaRPr>
          </a:p>
          <a:p>
            <a:pPr marL="0" indent="0">
              <a:buNone/>
            </a:pPr>
            <a:r>
              <a:rPr lang="nl-BE" b="1" i="1" dirty="0" smtClean="0">
                <a:solidFill>
                  <a:srgbClr val="0087BE"/>
                </a:solidFill>
              </a:rPr>
              <a:t>Online </a:t>
            </a:r>
            <a:r>
              <a:rPr lang="nl-BE" b="1" i="1" dirty="0">
                <a:solidFill>
                  <a:srgbClr val="0087BE"/>
                </a:solidFill>
              </a:rPr>
              <a:t>reservatietool voor vaccinatie </a:t>
            </a:r>
            <a:r>
              <a:rPr lang="nl-BE" dirty="0"/>
              <a:t>(</a:t>
            </a:r>
            <a:r>
              <a:rPr lang="en-US" dirty="0" err="1"/>
              <a:t>sinds</a:t>
            </a:r>
            <a:r>
              <a:rPr lang="en-US" dirty="0"/>
              <a:t> go-live) </a:t>
            </a:r>
            <a:endParaRPr lang="nl-BE" dirty="0"/>
          </a:p>
          <a:p>
            <a:r>
              <a:rPr lang="nl-BE" dirty="0"/>
              <a:t>5.139.000 reservaties via de reservatietool </a:t>
            </a:r>
          </a:p>
          <a:p>
            <a:pPr lvl="0"/>
            <a:r>
              <a:rPr lang="nl-BE" dirty="0"/>
              <a:t>m</a:t>
            </a:r>
            <a:r>
              <a:rPr lang="nl-BE" dirty="0" smtClean="0"/>
              <a:t>eer </a:t>
            </a:r>
            <a:r>
              <a:rPr lang="nl-BE" dirty="0"/>
              <a:t>dan 2.690.000 uitnodigingen voor vaccinatie</a:t>
            </a:r>
          </a:p>
          <a:p>
            <a:pPr marL="0" indent="0">
              <a:buNone/>
            </a:pPr>
            <a:r>
              <a:rPr lang="nl-BE" b="1" i="1" dirty="0">
                <a:solidFill>
                  <a:srgbClr val="0087BE"/>
                </a:solidFill>
              </a:rPr>
              <a:t>Passenger </a:t>
            </a:r>
            <a:r>
              <a:rPr lang="nl-BE" b="1" i="1" dirty="0" err="1">
                <a:solidFill>
                  <a:srgbClr val="0087BE"/>
                </a:solidFill>
              </a:rPr>
              <a:t>Locator</a:t>
            </a:r>
            <a:r>
              <a:rPr lang="nl-BE" b="1" i="1" dirty="0">
                <a:solidFill>
                  <a:srgbClr val="0087BE"/>
                </a:solidFill>
              </a:rPr>
              <a:t> Form </a:t>
            </a:r>
            <a:r>
              <a:rPr lang="nl-BE" dirty="0"/>
              <a:t>(</a:t>
            </a:r>
            <a:r>
              <a:rPr lang="nl-BE" dirty="0" smtClean="0"/>
              <a:t>1/8/2020 </a:t>
            </a:r>
            <a:r>
              <a:rPr lang="nl-BE" dirty="0"/>
              <a:t>– </a:t>
            </a:r>
            <a:r>
              <a:rPr lang="nl-BE" dirty="0" smtClean="0"/>
              <a:t>23/4/2021</a:t>
            </a:r>
            <a:r>
              <a:rPr lang="en-US" dirty="0"/>
              <a:t>) </a:t>
            </a:r>
            <a:endParaRPr lang="nl-BE" b="1" i="1" dirty="0">
              <a:solidFill>
                <a:srgbClr val="0087BE"/>
              </a:solidFill>
            </a:endParaRPr>
          </a:p>
          <a:p>
            <a:r>
              <a:rPr lang="nl-BE" dirty="0" smtClean="0"/>
              <a:t>949.784 </a:t>
            </a:r>
            <a:r>
              <a:rPr lang="nl-BE" dirty="0"/>
              <a:t>PLF verzameld</a:t>
            </a:r>
          </a:p>
          <a:p>
            <a:pPr lvl="1"/>
            <a:r>
              <a:rPr lang="nl-BE" dirty="0" smtClean="0"/>
              <a:t>82.6% </a:t>
            </a:r>
            <a:r>
              <a:rPr lang="nl-BE" dirty="0"/>
              <a:t>afkomstig van reizigers uit een rode zone</a:t>
            </a:r>
          </a:p>
          <a:p>
            <a:pPr lvl="1"/>
            <a:r>
              <a:rPr lang="nl-BE" dirty="0" smtClean="0"/>
              <a:t>5.5% </a:t>
            </a:r>
            <a:r>
              <a:rPr lang="nl-BE" dirty="0"/>
              <a:t>van reizigers afkomstig uit een oranje zone</a:t>
            </a:r>
          </a:p>
          <a:p>
            <a:pPr marL="0" indent="0">
              <a:buNone/>
            </a:pPr>
            <a:r>
              <a:rPr lang="nl-BE" b="1" i="1" dirty="0" err="1">
                <a:solidFill>
                  <a:srgbClr val="0087BE"/>
                </a:solidFill>
              </a:rPr>
              <a:t>Self</a:t>
            </a:r>
            <a:r>
              <a:rPr lang="nl-BE" b="1" i="1" dirty="0">
                <a:solidFill>
                  <a:srgbClr val="0087BE"/>
                </a:solidFill>
              </a:rPr>
              <a:t> Assessment tool</a:t>
            </a:r>
          </a:p>
          <a:p>
            <a:r>
              <a:rPr lang="nl-BE" dirty="0"/>
              <a:t>v</a:t>
            </a:r>
            <a:r>
              <a:rPr lang="nl-BE" dirty="0" smtClean="0"/>
              <a:t>erschillende </a:t>
            </a:r>
            <a:r>
              <a:rPr lang="nl-BE" dirty="0"/>
              <a:t>scores werden doorheen de tijd geïmplementeerd om te vermijden dat reizigers het virus (of een variant) met zich meedragen vanuit het </a:t>
            </a:r>
            <a:r>
              <a:rPr lang="nl-BE" dirty="0" smtClean="0"/>
              <a:t>buitenland</a:t>
            </a:r>
          </a:p>
          <a:p>
            <a:pPr lvl="0"/>
            <a:endParaRPr lang="nl-BE" dirty="0" smtClean="0"/>
          </a:p>
          <a:p>
            <a:endParaRPr lang="en-US" dirty="0" smtClean="0"/>
          </a:p>
          <a:p>
            <a:endParaRPr lang="fr-BE" dirty="0"/>
          </a:p>
        </p:txBody>
      </p:sp>
      <p:sp>
        <p:nvSpPr>
          <p:cNvPr id="13" name="Content Placeholder 12"/>
          <p:cNvSpPr>
            <a:spLocks noGrp="1"/>
          </p:cNvSpPr>
          <p:nvPr>
            <p:ph sz="quarter" idx="4"/>
          </p:nvPr>
        </p:nvSpPr>
        <p:spPr/>
        <p:txBody>
          <a:bodyPr>
            <a:normAutofit lnSpcReduction="10000"/>
          </a:bodyPr>
          <a:lstStyle/>
          <a:p>
            <a:pPr marL="0" indent="0">
              <a:buNone/>
            </a:pPr>
            <a:r>
              <a:rPr lang="fr-BE" b="1" i="1" dirty="0">
                <a:solidFill>
                  <a:srgbClr val="0087BE"/>
                </a:solidFill>
              </a:rPr>
              <a:t>Outil de réservation en ligne pour </a:t>
            </a:r>
            <a:r>
              <a:rPr lang="fr-BE" b="1" i="1" dirty="0" smtClean="0">
                <a:solidFill>
                  <a:srgbClr val="0087BE"/>
                </a:solidFill>
              </a:rPr>
              <a:t>réalisation de </a:t>
            </a:r>
            <a:r>
              <a:rPr lang="fr-BE" b="1" i="1" dirty="0">
                <a:solidFill>
                  <a:srgbClr val="0087BE"/>
                </a:solidFill>
              </a:rPr>
              <a:t>test </a:t>
            </a:r>
          </a:p>
          <a:p>
            <a:r>
              <a:rPr lang="fr-BE" dirty="0"/>
              <a:t>plus de </a:t>
            </a:r>
            <a:r>
              <a:rPr lang="en-US" dirty="0"/>
              <a:t>737.000 </a:t>
            </a:r>
            <a:r>
              <a:rPr lang="fr-BE" dirty="0" smtClean="0"/>
              <a:t>réservations </a:t>
            </a:r>
            <a:r>
              <a:rPr lang="fr-BE" dirty="0"/>
              <a:t>depuis que l’outil est entré en production </a:t>
            </a:r>
          </a:p>
          <a:p>
            <a:pPr marL="0" indent="0">
              <a:buNone/>
            </a:pPr>
            <a:r>
              <a:rPr lang="fr-BE" b="1" i="1" dirty="0" smtClean="0">
                <a:solidFill>
                  <a:srgbClr val="0087BE"/>
                </a:solidFill>
              </a:rPr>
              <a:t>Outil </a:t>
            </a:r>
            <a:r>
              <a:rPr lang="fr-BE" b="1" i="1" dirty="0">
                <a:solidFill>
                  <a:srgbClr val="0087BE"/>
                </a:solidFill>
              </a:rPr>
              <a:t>de réservation en ligne pour la vaccination </a:t>
            </a:r>
            <a:r>
              <a:rPr lang="fr-BE" dirty="0"/>
              <a:t>(depuis </a:t>
            </a:r>
            <a:r>
              <a:rPr lang="fr-BE" dirty="0" smtClean="0"/>
              <a:t>la date de lancement)</a:t>
            </a:r>
            <a:endParaRPr lang="fr-BE" dirty="0"/>
          </a:p>
          <a:p>
            <a:r>
              <a:rPr lang="nl-BE" dirty="0"/>
              <a:t>5.139.000</a:t>
            </a:r>
            <a:r>
              <a:rPr lang="fr-BE" dirty="0" smtClean="0"/>
              <a:t> </a:t>
            </a:r>
            <a:r>
              <a:rPr lang="fr-BE" dirty="0"/>
              <a:t>réservations au moyen de l’outil de réservation </a:t>
            </a:r>
          </a:p>
          <a:p>
            <a:pPr lvl="0"/>
            <a:r>
              <a:rPr lang="fr-BE" dirty="0" smtClean="0"/>
              <a:t>plus de </a:t>
            </a:r>
            <a:r>
              <a:rPr lang="nl-BE" dirty="0" smtClean="0"/>
              <a:t>2.690.000 </a:t>
            </a:r>
            <a:r>
              <a:rPr lang="fr-BE" dirty="0" smtClean="0"/>
              <a:t>invitations pour vaccination</a:t>
            </a:r>
          </a:p>
          <a:p>
            <a:pPr marL="0" indent="0">
              <a:buNone/>
            </a:pPr>
            <a:r>
              <a:rPr lang="fr-BE" b="1" i="1" dirty="0" err="1" smtClean="0">
                <a:solidFill>
                  <a:srgbClr val="0087BE"/>
                </a:solidFill>
              </a:rPr>
              <a:t>Passenger</a:t>
            </a:r>
            <a:r>
              <a:rPr lang="fr-BE" b="1" i="1" dirty="0" smtClean="0">
                <a:solidFill>
                  <a:srgbClr val="0087BE"/>
                </a:solidFill>
              </a:rPr>
              <a:t> </a:t>
            </a:r>
            <a:r>
              <a:rPr lang="fr-BE" b="1" i="1" dirty="0">
                <a:solidFill>
                  <a:srgbClr val="0087BE"/>
                </a:solidFill>
              </a:rPr>
              <a:t>Locator </a:t>
            </a:r>
            <a:r>
              <a:rPr lang="fr-BE" b="1" i="1" dirty="0" err="1" smtClean="0">
                <a:solidFill>
                  <a:srgbClr val="0087BE"/>
                </a:solidFill>
              </a:rPr>
              <a:t>Form</a:t>
            </a:r>
            <a:r>
              <a:rPr lang="fr-BE" b="1" i="1" dirty="0" smtClean="0">
                <a:solidFill>
                  <a:srgbClr val="0087BE"/>
                </a:solidFill>
              </a:rPr>
              <a:t> </a:t>
            </a:r>
            <a:r>
              <a:rPr lang="nl-BE" dirty="0"/>
              <a:t>(1/8/2020 – 23/4/2021</a:t>
            </a:r>
            <a:r>
              <a:rPr lang="en-US" dirty="0"/>
              <a:t>) </a:t>
            </a:r>
            <a:endParaRPr lang="fr-BE" b="1" i="1" dirty="0">
              <a:solidFill>
                <a:srgbClr val="0087BE"/>
              </a:solidFill>
            </a:endParaRPr>
          </a:p>
          <a:p>
            <a:r>
              <a:rPr lang="nl-BE" dirty="0"/>
              <a:t>949.784 </a:t>
            </a:r>
            <a:r>
              <a:rPr lang="fr-BE" dirty="0" smtClean="0"/>
              <a:t>PLF recueillis</a:t>
            </a:r>
          </a:p>
          <a:p>
            <a:pPr lvl="1"/>
            <a:r>
              <a:rPr lang="nl-BE" dirty="0"/>
              <a:t>82.6 </a:t>
            </a:r>
            <a:r>
              <a:rPr lang="fr-BE" dirty="0" smtClean="0"/>
              <a:t>% de voyageurs revenant d’une zone rouge</a:t>
            </a:r>
          </a:p>
          <a:p>
            <a:pPr lvl="1"/>
            <a:r>
              <a:rPr lang="nl-BE" dirty="0"/>
              <a:t>5.5 </a:t>
            </a:r>
            <a:r>
              <a:rPr lang="fr-BE" dirty="0" smtClean="0"/>
              <a:t>% </a:t>
            </a:r>
            <a:r>
              <a:rPr lang="fr-BE" dirty="0"/>
              <a:t>de voyageurs revenant d’une zone orange</a:t>
            </a:r>
          </a:p>
          <a:p>
            <a:pPr marL="0" indent="0">
              <a:buNone/>
            </a:pPr>
            <a:r>
              <a:rPr lang="fr-BE" b="1" i="1" dirty="0">
                <a:solidFill>
                  <a:srgbClr val="0087BE"/>
                </a:solidFill>
              </a:rPr>
              <a:t>Self </a:t>
            </a:r>
            <a:r>
              <a:rPr lang="fr-BE" b="1" i="1" dirty="0" err="1">
                <a:solidFill>
                  <a:srgbClr val="0087BE"/>
                </a:solidFill>
              </a:rPr>
              <a:t>Assessment</a:t>
            </a:r>
            <a:r>
              <a:rPr lang="fr-BE" b="1" i="1" dirty="0">
                <a:solidFill>
                  <a:srgbClr val="0087BE"/>
                </a:solidFill>
              </a:rPr>
              <a:t> </a:t>
            </a:r>
            <a:r>
              <a:rPr lang="fr-BE" b="1" i="1" dirty="0" err="1">
                <a:solidFill>
                  <a:srgbClr val="0087BE"/>
                </a:solidFill>
              </a:rPr>
              <a:t>tool</a:t>
            </a:r>
            <a:endParaRPr lang="fr-BE" b="1" i="1" dirty="0">
              <a:solidFill>
                <a:srgbClr val="0087BE"/>
              </a:solidFill>
            </a:endParaRPr>
          </a:p>
          <a:p>
            <a:r>
              <a:rPr lang="fr-BE" dirty="0"/>
              <a:t>différents scores ont été implémentés au fil du temps afin d’éviter que les voyageurs ne ramènent </a:t>
            </a:r>
            <a:r>
              <a:rPr lang="fr-BE" dirty="0" smtClean="0"/>
              <a:t>le </a:t>
            </a:r>
            <a:r>
              <a:rPr lang="fr-BE" dirty="0"/>
              <a:t>virus (ou un variant) de l’étranger </a:t>
            </a:r>
          </a:p>
          <a:p>
            <a:endParaRPr lang="fr-BE" dirty="0"/>
          </a:p>
        </p:txBody>
      </p:sp>
      <p:sp>
        <p:nvSpPr>
          <p:cNvPr id="2" name="Slide Number Placeholder 1"/>
          <p:cNvSpPr>
            <a:spLocks noGrp="1"/>
          </p:cNvSpPr>
          <p:nvPr>
            <p:ph type="sldNum" sz="quarter" idx="11"/>
          </p:nvPr>
        </p:nvSpPr>
        <p:spPr/>
        <p:txBody>
          <a:bodyPr/>
          <a:lstStyle/>
          <a:p>
            <a:fld id="{30A9230E-FFBB-4CCB-ABD7-198084EDE768}" type="slidenum">
              <a:rPr lang="fr-BE" smtClean="0"/>
              <a:pPr/>
              <a:t>127</a:t>
            </a:fld>
            <a:endParaRPr lang="fr-BE" dirty="0"/>
          </a:p>
        </p:txBody>
      </p:sp>
    </p:spTree>
    <p:extLst>
      <p:ext uri="{BB962C8B-B14F-4D97-AF65-F5344CB8AC3E}">
        <p14:creationId xmlns:p14="http://schemas.microsoft.com/office/powerpoint/2010/main" val="315253636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Enkele behaalde resultaten – Quelques résultats atteints</a:t>
            </a:r>
            <a:endParaRPr lang="en-US" dirty="0"/>
          </a:p>
        </p:txBody>
      </p:sp>
      <p:sp>
        <p:nvSpPr>
          <p:cNvPr id="3" name="Content Placeholder 2"/>
          <p:cNvSpPr>
            <a:spLocks noGrp="1"/>
          </p:cNvSpPr>
          <p:nvPr>
            <p:ph sz="half" idx="2"/>
          </p:nvPr>
        </p:nvSpPr>
        <p:spPr/>
        <p:txBody>
          <a:bodyPr/>
          <a:lstStyle/>
          <a:p>
            <a:pPr marL="0" lvl="0" indent="0">
              <a:buNone/>
            </a:pPr>
            <a:r>
              <a:rPr lang="nl-BE" b="1" i="1" dirty="0">
                <a:solidFill>
                  <a:srgbClr val="0087BE"/>
                </a:solidFill>
              </a:rPr>
              <a:t>Coronalert (sinds de opstart tot einde maart)</a:t>
            </a:r>
          </a:p>
          <a:p>
            <a:r>
              <a:rPr lang="nl-BE" dirty="0"/>
              <a:t>2,675 miljoen downloads (29% van de mensen met een smartphone)</a:t>
            </a:r>
          </a:p>
          <a:p>
            <a:r>
              <a:rPr lang="nl-BE" dirty="0"/>
              <a:t>694.000 resultaten werden ontvangen in de app (66.000 positief)</a:t>
            </a:r>
          </a:p>
          <a:p>
            <a:r>
              <a:rPr lang="nl-BE" dirty="0"/>
              <a:t>37% van de gebruikers die positief testen verwittigen hun contacten in Coronalert</a:t>
            </a:r>
          </a:p>
          <a:p>
            <a:r>
              <a:rPr lang="nl-BE" dirty="0"/>
              <a:t>Europese interoperabiliteit met </a:t>
            </a:r>
            <a:r>
              <a:rPr lang="nl-BE" dirty="0" smtClean="0"/>
              <a:t>Cyprus, Denemarken</a:t>
            </a:r>
            <a:r>
              <a:rPr lang="nl-BE" dirty="0"/>
              <a:t>, Duitsland, </a:t>
            </a:r>
            <a:r>
              <a:rPr lang="nl-BE" dirty="0" smtClean="0"/>
              <a:t>Finland, Ierland</a:t>
            </a:r>
            <a:r>
              <a:rPr lang="nl-BE" dirty="0"/>
              <a:t>, Italië, </a:t>
            </a:r>
            <a:r>
              <a:rPr lang="nl-BE" dirty="0" smtClean="0"/>
              <a:t>Kroatië, Letland</a:t>
            </a:r>
            <a:r>
              <a:rPr lang="nl-BE" dirty="0"/>
              <a:t>, </a:t>
            </a:r>
            <a:r>
              <a:rPr lang="nl-BE" dirty="0" smtClean="0"/>
              <a:t>Malta, Nederland</a:t>
            </a:r>
            <a:r>
              <a:rPr lang="nl-BE" dirty="0"/>
              <a:t>, </a:t>
            </a:r>
            <a:r>
              <a:rPr lang="nl-BE" dirty="0" smtClean="0"/>
              <a:t>Noorwegen, Oostenrijk, Polen</a:t>
            </a:r>
            <a:r>
              <a:rPr lang="nl-BE" dirty="0"/>
              <a:t>, </a:t>
            </a:r>
            <a:r>
              <a:rPr lang="nl-BE" dirty="0" smtClean="0"/>
              <a:t>Slovenië, Spanje, Tsjechië</a:t>
            </a:r>
            <a:endParaRPr lang="nl-BE" dirty="0"/>
          </a:p>
        </p:txBody>
      </p:sp>
      <p:sp>
        <p:nvSpPr>
          <p:cNvPr id="7" name="Content Placeholder 6"/>
          <p:cNvSpPr>
            <a:spLocks noGrp="1"/>
          </p:cNvSpPr>
          <p:nvPr>
            <p:ph sz="quarter" idx="4"/>
          </p:nvPr>
        </p:nvSpPr>
        <p:spPr/>
        <p:txBody>
          <a:bodyPr/>
          <a:lstStyle/>
          <a:p>
            <a:pPr marL="0" lvl="0" indent="0">
              <a:buNone/>
            </a:pPr>
            <a:r>
              <a:rPr lang="fr-BE" b="1" i="1" dirty="0" err="1">
                <a:solidFill>
                  <a:srgbClr val="0087BE"/>
                </a:solidFill>
              </a:rPr>
              <a:t>Coronalert</a:t>
            </a:r>
            <a:r>
              <a:rPr lang="fr-BE" b="1" i="1" dirty="0">
                <a:solidFill>
                  <a:srgbClr val="0087BE"/>
                </a:solidFill>
              </a:rPr>
              <a:t> (depuis son lancement fin mars)</a:t>
            </a:r>
          </a:p>
          <a:p>
            <a:r>
              <a:rPr lang="fr-BE" dirty="0" smtClean="0"/>
              <a:t>2,675 </a:t>
            </a:r>
            <a:r>
              <a:rPr lang="fr-BE" dirty="0"/>
              <a:t>millions de téléchargements (29% des personnes en possession d’un smartphone)</a:t>
            </a:r>
          </a:p>
          <a:p>
            <a:r>
              <a:rPr lang="fr-BE" dirty="0" smtClean="0"/>
              <a:t>6</a:t>
            </a:r>
            <a:r>
              <a:rPr lang="nl-BE" dirty="0"/>
              <a:t>94</a:t>
            </a:r>
            <a:r>
              <a:rPr lang="fr-BE" dirty="0" smtClean="0"/>
              <a:t>.000 </a:t>
            </a:r>
            <a:r>
              <a:rPr lang="fr-BE" dirty="0"/>
              <a:t>résultats ont été reçus dans l’appli </a:t>
            </a:r>
            <a:r>
              <a:rPr lang="fr-BE" dirty="0" smtClean="0"/>
              <a:t>(</a:t>
            </a:r>
            <a:r>
              <a:rPr lang="nl-BE" dirty="0"/>
              <a:t>66.000</a:t>
            </a:r>
            <a:r>
              <a:rPr lang="fr-BE" dirty="0" smtClean="0"/>
              <a:t> </a:t>
            </a:r>
            <a:r>
              <a:rPr lang="fr-BE" dirty="0"/>
              <a:t>cas positifs)</a:t>
            </a:r>
          </a:p>
          <a:p>
            <a:r>
              <a:rPr lang="fr-BE" dirty="0"/>
              <a:t>37% des utilisateurs qui ont obtenu un test positif, avertissent leurs contacts dans </a:t>
            </a:r>
            <a:r>
              <a:rPr lang="fr-BE" dirty="0" err="1"/>
              <a:t>Coronalert</a:t>
            </a:r>
            <a:endParaRPr lang="fr-BE" dirty="0"/>
          </a:p>
          <a:p>
            <a:r>
              <a:rPr lang="fr-BE" dirty="0" smtClean="0"/>
              <a:t>interopérabilité </a:t>
            </a:r>
            <a:r>
              <a:rPr lang="fr-BE" dirty="0"/>
              <a:t>européenne </a:t>
            </a:r>
            <a:r>
              <a:rPr lang="fr-BE" dirty="0" smtClean="0"/>
              <a:t>avec l’Allemagne, l’Autriche, Chypre</a:t>
            </a:r>
            <a:r>
              <a:rPr lang="fr-BE" dirty="0"/>
              <a:t>, la Croatie, </a:t>
            </a:r>
            <a:r>
              <a:rPr lang="fr-BE" dirty="0" smtClean="0"/>
              <a:t>le Danemark</a:t>
            </a:r>
            <a:r>
              <a:rPr lang="fr-BE" dirty="0"/>
              <a:t>, </a:t>
            </a:r>
            <a:r>
              <a:rPr lang="fr-BE" dirty="0" smtClean="0"/>
              <a:t>l’Espagne, </a:t>
            </a:r>
            <a:r>
              <a:rPr lang="fr-BE" dirty="0"/>
              <a:t>la </a:t>
            </a:r>
            <a:r>
              <a:rPr lang="fr-BE" dirty="0" smtClean="0"/>
              <a:t>Finlande, l’Irlande, l’Italie</a:t>
            </a:r>
            <a:r>
              <a:rPr lang="fr-BE" dirty="0"/>
              <a:t>, </a:t>
            </a:r>
            <a:r>
              <a:rPr lang="fr-BE" dirty="0" smtClean="0"/>
              <a:t>la </a:t>
            </a:r>
            <a:r>
              <a:rPr lang="fr-BE" dirty="0"/>
              <a:t>Lettonie</a:t>
            </a:r>
            <a:r>
              <a:rPr lang="fr-BE" dirty="0" smtClean="0"/>
              <a:t>, Malte, la Norvège, </a:t>
            </a:r>
            <a:r>
              <a:rPr lang="fr-BE" dirty="0"/>
              <a:t>les Pays-Bas, </a:t>
            </a:r>
            <a:r>
              <a:rPr lang="fr-BE" dirty="0" smtClean="0"/>
              <a:t>la Pologne, la Slovénie </a:t>
            </a:r>
            <a:r>
              <a:rPr lang="fr-BE" dirty="0"/>
              <a:t>et </a:t>
            </a:r>
            <a:r>
              <a:rPr lang="fr-BE" dirty="0" smtClean="0"/>
              <a:t>la Tchéquie</a:t>
            </a:r>
            <a:endParaRPr lang="fr-BE" dirty="0"/>
          </a:p>
          <a:p>
            <a:endParaRPr lang="fr-BE" dirty="0"/>
          </a:p>
        </p:txBody>
      </p:sp>
      <p:sp>
        <p:nvSpPr>
          <p:cNvPr id="4" name="Slide Number Placeholder 3"/>
          <p:cNvSpPr>
            <a:spLocks noGrp="1"/>
          </p:cNvSpPr>
          <p:nvPr>
            <p:ph type="sldNum" sz="quarter" idx="11"/>
          </p:nvPr>
        </p:nvSpPr>
        <p:spPr/>
        <p:txBody>
          <a:bodyPr/>
          <a:lstStyle/>
          <a:p>
            <a:fld id="{30A9230E-FFBB-4CCB-ABD7-198084EDE768}" type="slidenum">
              <a:rPr lang="fr-BE" smtClean="0"/>
              <a:pPr/>
              <a:t>128</a:t>
            </a:fld>
            <a:endParaRPr lang="fr-BE" dirty="0"/>
          </a:p>
        </p:txBody>
      </p:sp>
    </p:spTree>
    <p:extLst>
      <p:ext uri="{BB962C8B-B14F-4D97-AF65-F5344CB8AC3E}">
        <p14:creationId xmlns:p14="http://schemas.microsoft.com/office/powerpoint/2010/main" val="108107138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C0F3B-BB72-4504-93C9-62608F421730}"/>
              </a:ext>
            </a:extLst>
          </p:cNvPr>
          <p:cNvSpPr>
            <a:spLocks noGrp="1"/>
          </p:cNvSpPr>
          <p:nvPr>
            <p:ph type="title"/>
          </p:nvPr>
        </p:nvSpPr>
        <p:spPr/>
        <p:txBody>
          <a:bodyPr/>
          <a:lstStyle/>
          <a:p>
            <a:r>
              <a:rPr lang="nl-BE" dirty="0"/>
              <a:t>Transparantie - </a:t>
            </a:r>
            <a:r>
              <a:rPr lang="nl-BE" dirty="0" err="1"/>
              <a:t>Transparence</a:t>
            </a:r>
            <a:endParaRPr lang="en-US" dirty="0"/>
          </a:p>
        </p:txBody>
      </p:sp>
      <p:pic>
        <p:nvPicPr>
          <p:cNvPr id="1026" name="Picture 2">
            <a:extLst>
              <a:ext uri="{FF2B5EF4-FFF2-40B4-BE49-F238E27FC236}">
                <a16:creationId xmlns:a16="http://schemas.microsoft.com/office/drawing/2014/main" id="{C761439F-12AF-4A67-A2CF-99A27E0B57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576" y="1772816"/>
            <a:ext cx="8066863" cy="45376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A19BD81-001C-45FE-9A44-5957880ADD35}"/>
              </a:ext>
            </a:extLst>
          </p:cNvPr>
          <p:cNvSpPr/>
          <p:nvPr/>
        </p:nvSpPr>
        <p:spPr>
          <a:xfrm>
            <a:off x="407368" y="1031059"/>
            <a:ext cx="5547737" cy="369332"/>
          </a:xfrm>
          <a:prstGeom prst="rect">
            <a:avLst/>
          </a:prstGeom>
        </p:spPr>
        <p:txBody>
          <a:bodyPr wrap="none">
            <a:spAutoFit/>
          </a:bodyPr>
          <a:lstStyle/>
          <a:p>
            <a:pPr fontAlgn="b"/>
            <a:r>
              <a:rPr lang="nl-BE">
                <a:solidFill>
                  <a:srgbClr val="000000"/>
                </a:solidFill>
              </a:rPr>
              <a:t>Gegevensuitwisseling binnen het contact </a:t>
            </a:r>
            <a:r>
              <a:rPr lang="nl-BE" err="1">
                <a:solidFill>
                  <a:srgbClr val="000000"/>
                </a:solidFill>
              </a:rPr>
              <a:t>tracing</a:t>
            </a:r>
            <a:r>
              <a:rPr lang="nl-BE">
                <a:solidFill>
                  <a:srgbClr val="000000"/>
                </a:solidFill>
              </a:rPr>
              <a:t> netwerk</a:t>
            </a:r>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129</a:t>
            </a:fld>
            <a:r>
              <a:rPr lang="fr-BE" smtClean="0"/>
              <a:t> </a:t>
            </a:r>
            <a:endParaRPr lang="fr-BE" dirty="0"/>
          </a:p>
        </p:txBody>
      </p:sp>
    </p:spTree>
    <p:extLst>
      <p:ext uri="{BB962C8B-B14F-4D97-AF65-F5344CB8AC3E}">
        <p14:creationId xmlns:p14="http://schemas.microsoft.com/office/powerpoint/2010/main" val="3821694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 RIO GBA – ROI APD</a:t>
            </a:r>
            <a:endParaRPr lang="en-US" dirty="0"/>
          </a:p>
        </p:txBody>
      </p:sp>
      <p:sp>
        <p:nvSpPr>
          <p:cNvPr id="3" name="Content Placeholder 2"/>
          <p:cNvSpPr>
            <a:spLocks noGrp="1"/>
          </p:cNvSpPr>
          <p:nvPr>
            <p:ph sz="half" idx="2"/>
          </p:nvPr>
        </p:nvSpPr>
        <p:spPr/>
        <p:txBody>
          <a:bodyPr>
            <a:normAutofit fontScale="85000" lnSpcReduction="20000"/>
          </a:bodyPr>
          <a:lstStyle/>
          <a:p>
            <a:pPr marL="0" indent="0">
              <a:spcBef>
                <a:spcPts val="1000"/>
              </a:spcBef>
              <a:buNone/>
            </a:pPr>
            <a:r>
              <a:rPr lang="nl-NL" dirty="0"/>
              <a:t>Art. 58. § 1. Een lid van het directiecomité, van het kenniscentrum, van de geschillenkamer of een inspecteur, dat of die een belangenconflict heeft met betrekking tot een dossier, deelt dit onverwijld mee aan respectievelijk de voorzitter van het directiecomité, de directeur van het kenniscentrum, de voorzitter van de geschillenkamer of de inspecteur-generaal. In voorkomend geval zal deze beslissen dat het betreffende lid zich terugtrekt wegens een vastgesteld belangenconflict.</a:t>
            </a:r>
          </a:p>
          <a:p>
            <a:pPr marL="0" indent="0">
              <a:spcBef>
                <a:spcPts val="1000"/>
              </a:spcBef>
              <a:buNone/>
            </a:pPr>
            <a:r>
              <a:rPr lang="nl-NL" dirty="0"/>
              <a:t>Een belangenconflict doet zich voor wanneer de onpartijdige en objectieve uitoefening van de functie/van het lidmaatschap of de naleving van de principes van eerlijke concurrentie, niet-discriminatie en gelijke behandeling in het gedrang komen omwille van een belang dat gedeeld wordt met een persoon of instantie vermeld in het te behandelen dossier.</a:t>
            </a:r>
          </a:p>
          <a:p>
            <a:pPr marL="0" indent="0">
              <a:spcBef>
                <a:spcPts val="1000"/>
              </a:spcBef>
              <a:buNone/>
            </a:pPr>
            <a:r>
              <a:rPr lang="nl-NL" dirty="0"/>
              <a:t>Het betrokken lid onthoudt zich van deelname aan de behandeling van het dossier, verlaat de vergadering en neemt niet deel aan de bespreking, de besluitvorming en de stemming over het betrokken dossier.</a:t>
            </a:r>
          </a:p>
          <a:p>
            <a:pPr marL="0" indent="0">
              <a:spcBef>
                <a:spcPts val="1000"/>
              </a:spcBef>
              <a:buNone/>
            </a:pPr>
            <a:r>
              <a:rPr lang="nl-NL" dirty="0"/>
              <a:t>Eventueel kan het betrokken lid gevraagd worden de bespreking vóór de beraadslaging bij te wonen, louter voor het verschaffen van verduidelijkingen in functie van zijn specifieke kennis of competenties</a:t>
            </a:r>
            <a:r>
              <a:rPr lang="nl-NL" dirty="0" smtClean="0"/>
              <a:t>.</a:t>
            </a:r>
            <a:endParaRPr lang="en-US" dirty="0"/>
          </a:p>
        </p:txBody>
      </p:sp>
      <p:sp>
        <p:nvSpPr>
          <p:cNvPr id="4" name="Content Placeholder 3"/>
          <p:cNvSpPr>
            <a:spLocks noGrp="1"/>
          </p:cNvSpPr>
          <p:nvPr>
            <p:ph sz="quarter" idx="4"/>
          </p:nvPr>
        </p:nvSpPr>
        <p:spPr/>
        <p:txBody>
          <a:bodyPr>
            <a:normAutofit fontScale="92500" lnSpcReduction="20000"/>
          </a:bodyPr>
          <a:lstStyle/>
          <a:p>
            <a:pPr marL="0" indent="0">
              <a:lnSpc>
                <a:spcPct val="90000"/>
              </a:lnSpc>
              <a:spcBef>
                <a:spcPts val="1000"/>
              </a:spcBef>
              <a:buNone/>
            </a:pPr>
            <a:r>
              <a:rPr lang="nl-NL" dirty="0"/>
              <a:t>Art. 58. § 1. </a:t>
            </a:r>
            <a:r>
              <a:rPr lang="fr-FR" dirty="0"/>
              <a:t>Tout membre du comité de direction, du centre de connaissances, de la chambre contentieuse ou tout inspecteur ayant un conflit d’intérêts concernant un dossier le communique sans délai respectivement au président du comité de direction, au directeur du centre de connaissances, au président de la chambre contentieuse ou à l’inspecteur général. Le cas échéant, celui-ci décidera du retrait du membre concerné, suite à un conflit d’intérêts constaté. </a:t>
            </a:r>
          </a:p>
          <a:p>
            <a:pPr marL="0" indent="0">
              <a:lnSpc>
                <a:spcPct val="90000"/>
              </a:lnSpc>
              <a:spcBef>
                <a:spcPts val="1000"/>
              </a:spcBef>
              <a:buNone/>
            </a:pPr>
            <a:r>
              <a:rPr lang="fr-FR" dirty="0"/>
              <a:t>Un conflit d’intérêts se présente lorsque l’exercice impartial et objectif de la fonction/du mandat ou le respect des principes de concurrence loyale, de non-discrimination et d’égalité de traitement est compromis en raison d’un intérêt partagé avec une personne ou une instance mentionnée dans le dossier à examiner. </a:t>
            </a:r>
          </a:p>
          <a:p>
            <a:pPr marL="0" indent="0">
              <a:lnSpc>
                <a:spcPct val="90000"/>
              </a:lnSpc>
              <a:spcBef>
                <a:spcPts val="1000"/>
              </a:spcBef>
              <a:buNone/>
            </a:pPr>
            <a:r>
              <a:rPr lang="fr-FR" dirty="0"/>
              <a:t>Le membre concerné s’abstient de participer à l’examen du dossier, quitte la séance et ne prend pas part à la discussion, à la prise de décision ni au vote à propos du dossier en question. </a:t>
            </a:r>
          </a:p>
          <a:p>
            <a:pPr marL="0" indent="0">
              <a:lnSpc>
                <a:spcPct val="90000"/>
              </a:lnSpc>
              <a:spcBef>
                <a:spcPts val="1000"/>
              </a:spcBef>
              <a:buNone/>
            </a:pPr>
            <a:r>
              <a:rPr lang="fr-FR" dirty="0"/>
              <a:t>Le membre concerné peut éventuellement être invité à assister à la discussion préalable à la délibération, uniquement pour apporter des précisions en fonction de ses connaissances ou compétences spécifiques</a:t>
            </a:r>
            <a:r>
              <a:rPr lang="fr-FR" dirty="0" smtClean="0"/>
              <a:t>.</a:t>
            </a:r>
            <a:endParaRPr lang="en-US" dirty="0"/>
          </a:p>
        </p:txBody>
      </p:sp>
      <p:sp>
        <p:nvSpPr>
          <p:cNvPr id="6" name="Slide Number Placeholder 5"/>
          <p:cNvSpPr>
            <a:spLocks noGrp="1"/>
          </p:cNvSpPr>
          <p:nvPr>
            <p:ph type="sldNum" sz="quarter" idx="11"/>
          </p:nvPr>
        </p:nvSpPr>
        <p:spPr/>
        <p:txBody>
          <a:bodyPr/>
          <a:lstStyle/>
          <a:p>
            <a:fld id="{30A9230E-FFBB-4CCB-ABD7-198084EDE768}" type="slidenum">
              <a:rPr lang="fr-BE" smtClean="0"/>
              <a:pPr/>
              <a:t>13</a:t>
            </a:fld>
            <a:endParaRPr lang="fr-BE" dirty="0"/>
          </a:p>
        </p:txBody>
      </p:sp>
    </p:spTree>
    <p:extLst>
      <p:ext uri="{BB962C8B-B14F-4D97-AF65-F5344CB8AC3E}">
        <p14:creationId xmlns:p14="http://schemas.microsoft.com/office/powerpoint/2010/main" val="186847144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BE" dirty="0"/>
              <a:t>Transparantie - </a:t>
            </a:r>
            <a:r>
              <a:rPr lang="nl-BE" dirty="0" err="1"/>
              <a:t>Transparence</a:t>
            </a:r>
            <a:endParaRPr lang="fr-BE" dirty="0"/>
          </a:p>
        </p:txBody>
      </p:sp>
      <p:pic>
        <p:nvPicPr>
          <p:cNvPr id="4" name="Picture 3">
            <a:extLst>
              <a:ext uri="{FF2B5EF4-FFF2-40B4-BE49-F238E27FC236}">
                <a16:creationId xmlns:a16="http://schemas.microsoft.com/office/drawing/2014/main" id="{62657369-CD69-4140-9359-66F1CD3F9BFF}"/>
              </a:ext>
            </a:extLst>
          </p:cNvPr>
          <p:cNvPicPr>
            <a:picLocks noChangeAspect="1"/>
          </p:cNvPicPr>
          <p:nvPr/>
        </p:nvPicPr>
        <p:blipFill>
          <a:blip r:embed="rId3"/>
          <a:stretch>
            <a:fillRect/>
          </a:stretch>
        </p:blipFill>
        <p:spPr>
          <a:xfrm>
            <a:off x="2135820" y="692696"/>
            <a:ext cx="7920360" cy="5831016"/>
          </a:xfrm>
          <a:prstGeom prst="rect">
            <a:avLst/>
          </a:prstGeom>
        </p:spPr>
      </p:pic>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130</a:t>
            </a:fld>
            <a:r>
              <a:rPr lang="fr-BE" smtClean="0"/>
              <a:t> </a:t>
            </a:r>
            <a:endParaRPr lang="fr-BE" dirty="0"/>
          </a:p>
        </p:txBody>
      </p:sp>
    </p:spTree>
    <p:extLst>
      <p:ext uri="{BB962C8B-B14F-4D97-AF65-F5344CB8AC3E}">
        <p14:creationId xmlns:p14="http://schemas.microsoft.com/office/powerpoint/2010/main" val="248342596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nl-BE" dirty="0"/>
              <a:t>Transparantie – </a:t>
            </a:r>
            <a:r>
              <a:rPr lang="nl-BE" err="1"/>
              <a:t>Transparence</a:t>
            </a:r>
            <a:endParaRPr lang="fr-BE" dirty="0"/>
          </a:p>
        </p:txBody>
      </p:sp>
      <p:pic>
        <p:nvPicPr>
          <p:cNvPr id="4" name="Picture 3">
            <a:extLst>
              <a:ext uri="{FF2B5EF4-FFF2-40B4-BE49-F238E27FC236}">
                <a16:creationId xmlns:a16="http://schemas.microsoft.com/office/drawing/2014/main" id="{3FE05907-1419-48A4-B5B4-AFB23763F898}"/>
              </a:ext>
            </a:extLst>
          </p:cNvPr>
          <p:cNvPicPr>
            <a:picLocks noChangeAspect="1"/>
          </p:cNvPicPr>
          <p:nvPr/>
        </p:nvPicPr>
        <p:blipFill>
          <a:blip r:embed="rId3"/>
          <a:stretch>
            <a:fillRect/>
          </a:stretch>
        </p:blipFill>
        <p:spPr>
          <a:xfrm>
            <a:off x="1416000" y="692696"/>
            <a:ext cx="9360000" cy="13717842"/>
          </a:xfrm>
          <a:prstGeom prst="rect">
            <a:avLst/>
          </a:prstGeom>
        </p:spPr>
      </p:pic>
    </p:spTree>
    <p:extLst>
      <p:ext uri="{BB962C8B-B14F-4D97-AF65-F5344CB8AC3E}">
        <p14:creationId xmlns:p14="http://schemas.microsoft.com/office/powerpoint/2010/main" val="115657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 2.59259E-6 L 0 -1.13658 " pathEditMode="relative" rAng="0" ptsTypes="AA">
                                      <p:cBhvr>
                                        <p:cTn id="6" dur="8000" fill="hold"/>
                                        <p:tgtEl>
                                          <p:spTgt spid="4"/>
                                        </p:tgtEl>
                                        <p:attrNameLst>
                                          <p:attrName>ppt_x</p:attrName>
                                          <p:attrName>ppt_y</p:attrName>
                                        </p:attrNameLst>
                                      </p:cBhvr>
                                      <p:rCtr x="0" y="-568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smtClean="0"/>
              <a:t>Gegevensbescherming – Protection de données</a:t>
            </a:r>
            <a:endParaRPr lang="fr-BE" dirty="0"/>
          </a:p>
        </p:txBody>
      </p:sp>
      <p:sp>
        <p:nvSpPr>
          <p:cNvPr id="5" name="Content Placeholder 4"/>
          <p:cNvSpPr>
            <a:spLocks noGrp="1"/>
          </p:cNvSpPr>
          <p:nvPr>
            <p:ph sz="half" idx="2"/>
          </p:nvPr>
        </p:nvSpPr>
        <p:spPr/>
        <p:txBody>
          <a:bodyPr>
            <a:normAutofit lnSpcReduction="10000"/>
          </a:bodyPr>
          <a:lstStyle/>
          <a:p>
            <a:r>
              <a:rPr lang="nl-BE" smtClean="0"/>
              <a:t>Precieze beschrijving van gegevensverwerkingen in Samenwerkingsakkoorden</a:t>
            </a:r>
          </a:p>
          <a:p>
            <a:r>
              <a:rPr lang="nl-BE" smtClean="0"/>
              <a:t>Strikt respect van verwerkingsdoeleinden</a:t>
            </a:r>
          </a:p>
          <a:p>
            <a:pPr lvl="1"/>
            <a:r>
              <a:rPr lang="nl-BE" smtClean="0"/>
              <a:t>bv. informatie ingezameld door contact center agents wordt niet gebruikt om te controleren of de opgelegde maatregelen nageleefd worden</a:t>
            </a:r>
          </a:p>
          <a:p>
            <a:r>
              <a:rPr lang="nl-BE" smtClean="0"/>
              <a:t>Gegevensminimalisatie bij</a:t>
            </a:r>
          </a:p>
          <a:p>
            <a:pPr lvl="1"/>
            <a:r>
              <a:rPr lang="nl-BE" smtClean="0"/>
              <a:t>opslag van persoonsgegevens</a:t>
            </a:r>
          </a:p>
          <a:p>
            <a:pPr lvl="1"/>
            <a:r>
              <a:rPr lang="nl-BE" smtClean="0"/>
              <a:t>bewaarduur van persoonsgegevens</a:t>
            </a:r>
          </a:p>
          <a:p>
            <a:pPr lvl="1"/>
            <a:r>
              <a:rPr lang="nl-BE" smtClean="0"/>
              <a:t>toegang tot persoonsgegevens door functiescheiding</a:t>
            </a:r>
          </a:p>
          <a:p>
            <a:pPr lvl="2"/>
            <a:r>
              <a:rPr lang="nl-BE" smtClean="0"/>
              <a:t>bv. </a:t>
            </a:r>
            <a:r>
              <a:rPr lang="nl-NL" smtClean="0"/>
              <a:t>contact center agents hebben geen toegang tot de resultatendatabank, ze beschikken enkel over de noodzakelijke gegevens om het script te overlopen</a:t>
            </a:r>
            <a:endParaRPr lang="nl-BE" smtClean="0"/>
          </a:p>
          <a:p>
            <a:pPr lvl="1"/>
            <a:r>
              <a:rPr lang="nl-BE" smtClean="0"/>
              <a:t>mededeling van persoonsgegevens bij contactonderzoek</a:t>
            </a:r>
          </a:p>
          <a:p>
            <a:pPr lvl="2"/>
            <a:r>
              <a:rPr lang="nl-BE" smtClean="0"/>
              <a:t>bv. hoog- en laagrisicocontacten worden niet geïnformeerd met wie, waar of hoe het contact gebeurd is</a:t>
            </a:r>
          </a:p>
          <a:p>
            <a:endParaRPr lang="nl-BE" smtClean="0"/>
          </a:p>
          <a:p>
            <a:endParaRPr lang="nl-BE" smtClean="0"/>
          </a:p>
          <a:p>
            <a:endParaRPr lang="fr-BE" dirty="0"/>
          </a:p>
        </p:txBody>
      </p:sp>
      <p:sp>
        <p:nvSpPr>
          <p:cNvPr id="8" name="Content Placeholder 7"/>
          <p:cNvSpPr>
            <a:spLocks noGrp="1"/>
          </p:cNvSpPr>
          <p:nvPr>
            <p:ph sz="quarter" idx="4"/>
          </p:nvPr>
        </p:nvSpPr>
        <p:spPr>
          <a:xfrm>
            <a:off x="6193371" y="980730"/>
            <a:ext cx="5663274" cy="5472616"/>
          </a:xfrm>
        </p:spPr>
        <p:txBody>
          <a:bodyPr>
            <a:normAutofit lnSpcReduction="10000"/>
          </a:bodyPr>
          <a:lstStyle/>
          <a:p>
            <a:r>
              <a:rPr lang="fr-BE" dirty="0" smtClean="0"/>
              <a:t>Description précise des traitements de données dans des Accords de coopération</a:t>
            </a:r>
          </a:p>
          <a:p>
            <a:r>
              <a:rPr lang="fr-BE" dirty="0" smtClean="0"/>
              <a:t>Respect strict des finalités de traitement</a:t>
            </a:r>
          </a:p>
          <a:p>
            <a:pPr lvl="1"/>
            <a:r>
              <a:rPr lang="fr-BE" dirty="0" smtClean="0"/>
              <a:t>p.ex. informations collectées par les agents des centres de contact ne sont pas utilisées pour contrôler le respect des mesures imposées</a:t>
            </a:r>
          </a:p>
          <a:p>
            <a:r>
              <a:rPr lang="fr-BE" dirty="0" smtClean="0"/>
              <a:t>Minimisation des données lors de</a:t>
            </a:r>
          </a:p>
          <a:p>
            <a:pPr lvl="1"/>
            <a:r>
              <a:rPr lang="fr-BE" dirty="0" smtClean="0"/>
              <a:t>enregistrement des données à caractère personnel</a:t>
            </a:r>
          </a:p>
          <a:p>
            <a:pPr lvl="1"/>
            <a:r>
              <a:rPr lang="fr-BE" dirty="0" smtClean="0"/>
              <a:t>durée de conservation de données à caractère personnel</a:t>
            </a:r>
          </a:p>
          <a:p>
            <a:pPr lvl="1"/>
            <a:r>
              <a:rPr lang="fr-BE" dirty="0" smtClean="0"/>
              <a:t>accès aux données à caractère personnel grâce à une séparation de fonctions</a:t>
            </a:r>
          </a:p>
          <a:p>
            <a:pPr lvl="2"/>
            <a:r>
              <a:rPr lang="fr-BE" dirty="0" smtClean="0"/>
              <a:t>p.ex. les agents des centres de contact n’ont pas accès à la base de données des résultats, ils disposent uniquement des données nécessaires pour passer en revue le script</a:t>
            </a:r>
          </a:p>
          <a:p>
            <a:pPr lvl="1"/>
            <a:r>
              <a:rPr lang="fr-BE" dirty="0" smtClean="0"/>
              <a:t>communication de données à caractère personnel lors d’un examen des contacts</a:t>
            </a:r>
          </a:p>
          <a:p>
            <a:pPr lvl="2"/>
            <a:r>
              <a:rPr lang="fr-BE" dirty="0" smtClean="0"/>
              <a:t>p.ex. il n’est pas communiqué aux contacts à haut ou à faible risque avec qui, où et comment le contact a eu lieu</a:t>
            </a:r>
          </a:p>
          <a:p>
            <a:endParaRPr lang="fr-BE" dirty="0"/>
          </a:p>
        </p:txBody>
      </p:sp>
      <p:sp>
        <p:nvSpPr>
          <p:cNvPr id="2" name="Slide Number Placeholder 1"/>
          <p:cNvSpPr>
            <a:spLocks noGrp="1"/>
          </p:cNvSpPr>
          <p:nvPr>
            <p:ph type="sldNum" sz="quarter" idx="11"/>
          </p:nvPr>
        </p:nvSpPr>
        <p:spPr/>
        <p:txBody>
          <a:bodyPr/>
          <a:lstStyle/>
          <a:p>
            <a:fld id="{30A9230E-FFBB-4CCB-ABD7-198084EDE768}" type="slidenum">
              <a:rPr lang="fr-BE" smtClean="0"/>
              <a:pPr/>
              <a:t>132</a:t>
            </a:fld>
            <a:endParaRPr lang="fr-BE" dirty="0"/>
          </a:p>
        </p:txBody>
      </p:sp>
    </p:spTree>
    <p:extLst>
      <p:ext uri="{BB962C8B-B14F-4D97-AF65-F5344CB8AC3E}">
        <p14:creationId xmlns:p14="http://schemas.microsoft.com/office/powerpoint/2010/main" val="89713980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432" y="0"/>
            <a:ext cx="9946106" cy="6858000"/>
          </a:xfrm>
          <a:prstGeom prst="rect">
            <a:avLst/>
          </a:prstGeom>
        </p:spPr>
      </p:pic>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133</a:t>
            </a:fld>
            <a:r>
              <a:rPr lang="fr-BE" smtClean="0"/>
              <a:t> </a:t>
            </a:r>
            <a:endParaRPr lang="fr-BE" dirty="0"/>
          </a:p>
        </p:txBody>
      </p:sp>
    </p:spTree>
    <p:extLst>
      <p:ext uri="{BB962C8B-B14F-4D97-AF65-F5344CB8AC3E}">
        <p14:creationId xmlns:p14="http://schemas.microsoft.com/office/powerpoint/2010/main" val="18183228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smtClean="0"/>
              <a:t>Gegevensbescherming – Protection de données</a:t>
            </a:r>
            <a:endParaRPr lang="fr-BE" dirty="0"/>
          </a:p>
        </p:txBody>
      </p:sp>
      <p:sp>
        <p:nvSpPr>
          <p:cNvPr id="5" name="Content Placeholder 4"/>
          <p:cNvSpPr>
            <a:spLocks noGrp="1"/>
          </p:cNvSpPr>
          <p:nvPr>
            <p:ph sz="half" idx="2"/>
          </p:nvPr>
        </p:nvSpPr>
        <p:spPr/>
        <p:txBody>
          <a:bodyPr/>
          <a:lstStyle/>
          <a:p>
            <a:r>
              <a:rPr lang="nl-BE" dirty="0" smtClean="0"/>
              <a:t>Coronalert</a:t>
            </a:r>
          </a:p>
          <a:p>
            <a:pPr lvl="1"/>
            <a:r>
              <a:rPr lang="nl-BE" dirty="0" smtClean="0"/>
              <a:t>bij het ontwerp van de app werden vanaf het begin onafhankelijke specialisten betrokken inzake informatieveiligheid en gegevensbescherming</a:t>
            </a:r>
          </a:p>
          <a:p>
            <a:pPr lvl="1"/>
            <a:r>
              <a:rPr lang="nl-BE" dirty="0" smtClean="0"/>
              <a:t>k</a:t>
            </a:r>
            <a:r>
              <a:rPr lang="nl-NL" dirty="0" err="1" smtClean="0"/>
              <a:t>euze</a:t>
            </a:r>
            <a:r>
              <a:rPr lang="nl-NL" dirty="0" smtClean="0"/>
              <a:t> voor DP3T-technologie als meest </a:t>
            </a:r>
            <a:r>
              <a:rPr lang="nl-NL" dirty="0" err="1" smtClean="0"/>
              <a:t>privacyvriendelijke</a:t>
            </a:r>
            <a:r>
              <a:rPr lang="nl-NL" dirty="0" smtClean="0"/>
              <a:t> technologie (decentrale opslag van data)</a:t>
            </a:r>
          </a:p>
          <a:p>
            <a:pPr lvl="1"/>
            <a:r>
              <a:rPr lang="nl-NL" dirty="0" smtClean="0"/>
              <a:t>volledige anonimiteit </a:t>
            </a:r>
          </a:p>
          <a:p>
            <a:pPr lvl="2"/>
            <a:r>
              <a:rPr lang="nl-NL" dirty="0" smtClean="0"/>
              <a:t>geen persoonsgegevens </a:t>
            </a:r>
          </a:p>
          <a:p>
            <a:pPr lvl="2"/>
            <a:r>
              <a:rPr lang="nl-NL" dirty="0" smtClean="0"/>
              <a:t>geen locatiegegevens</a:t>
            </a:r>
          </a:p>
          <a:p>
            <a:pPr lvl="2"/>
            <a:r>
              <a:rPr lang="nl-NL" dirty="0" smtClean="0"/>
              <a:t>contactopsporing, in het geval van hoog risico contact, kan enkel gebeuren door de gebruiker zelf (via </a:t>
            </a:r>
            <a:r>
              <a:rPr lang="nl-NL" dirty="0" err="1" smtClean="0"/>
              <a:t>inbound</a:t>
            </a:r>
            <a:r>
              <a:rPr lang="nl-NL" dirty="0" smtClean="0"/>
              <a:t> call)</a:t>
            </a:r>
          </a:p>
          <a:p>
            <a:pPr lvl="1"/>
            <a:r>
              <a:rPr lang="nl-NL" dirty="0" smtClean="0"/>
              <a:t>vrijwillig gebruik (</a:t>
            </a:r>
            <a:r>
              <a:rPr lang="nl-NL" dirty="0" err="1" smtClean="0"/>
              <a:t>opt</a:t>
            </a:r>
            <a:r>
              <a:rPr lang="nl-NL" dirty="0" smtClean="0"/>
              <a:t>-out en het tijdelijk uitschakelen van de app zijn mogelijk)</a:t>
            </a:r>
          </a:p>
          <a:p>
            <a:pPr lvl="1"/>
            <a:r>
              <a:rPr lang="nl-BE" dirty="0" smtClean="0"/>
              <a:t>openbare </a:t>
            </a:r>
            <a:r>
              <a:rPr lang="nl-BE" dirty="0" err="1" smtClean="0"/>
              <a:t>gegevensbeschermingseffectbeoordeling</a:t>
            </a:r>
            <a:endParaRPr lang="nl-BE" dirty="0" smtClean="0"/>
          </a:p>
          <a:p>
            <a:pPr lvl="1"/>
            <a:r>
              <a:rPr lang="nl-BE" dirty="0" smtClean="0"/>
              <a:t>veiligheidsaudit door een externe partij</a:t>
            </a:r>
            <a:endParaRPr lang="nl-NL" dirty="0" smtClean="0"/>
          </a:p>
          <a:p>
            <a:endParaRPr lang="nl-BE" dirty="0" smtClean="0"/>
          </a:p>
          <a:p>
            <a:endParaRPr lang="nl-BE" dirty="0" smtClean="0"/>
          </a:p>
          <a:p>
            <a:endParaRPr lang="fr-BE" dirty="0"/>
          </a:p>
        </p:txBody>
      </p:sp>
      <p:sp>
        <p:nvSpPr>
          <p:cNvPr id="17" name="Content Placeholder 16"/>
          <p:cNvSpPr>
            <a:spLocks noGrp="1"/>
          </p:cNvSpPr>
          <p:nvPr>
            <p:ph sz="quarter" idx="4"/>
          </p:nvPr>
        </p:nvSpPr>
        <p:spPr/>
        <p:txBody>
          <a:bodyPr>
            <a:normAutofit lnSpcReduction="10000"/>
          </a:bodyPr>
          <a:lstStyle/>
          <a:p>
            <a:r>
              <a:rPr lang="fr-BE" dirty="0" err="1"/>
              <a:t>Coronalert</a:t>
            </a:r>
            <a:endParaRPr lang="fr-BE" dirty="0"/>
          </a:p>
          <a:p>
            <a:pPr lvl="1"/>
            <a:r>
              <a:rPr lang="fr-BE" dirty="0"/>
              <a:t>dès la conception de l’appli, des spécialistes indépendants en matière de sécurité de l'information et de protection des données ont été associés</a:t>
            </a:r>
          </a:p>
          <a:p>
            <a:pPr lvl="1"/>
            <a:r>
              <a:rPr lang="fr-BE" dirty="0" smtClean="0"/>
              <a:t>choix </a:t>
            </a:r>
            <a:r>
              <a:rPr lang="fr-BE" dirty="0"/>
              <a:t>de la technologie DP3T comme étant la technologie la plus respectueuse de la vie privée (enregistrement décentralisé des données)</a:t>
            </a:r>
          </a:p>
          <a:p>
            <a:pPr lvl="1"/>
            <a:r>
              <a:rPr lang="fr-BE" dirty="0"/>
              <a:t>anonymat complet </a:t>
            </a:r>
          </a:p>
          <a:p>
            <a:pPr lvl="2"/>
            <a:r>
              <a:rPr lang="fr-BE" dirty="0"/>
              <a:t>pas de données à caractère personnel </a:t>
            </a:r>
          </a:p>
          <a:p>
            <a:pPr lvl="2"/>
            <a:r>
              <a:rPr lang="fr-BE" dirty="0"/>
              <a:t>pas de données relatives à la localisation</a:t>
            </a:r>
          </a:p>
          <a:p>
            <a:pPr lvl="2"/>
            <a:r>
              <a:rPr lang="fr-BE" dirty="0"/>
              <a:t>traçage des contacts en cas de contact à haut risque peut uniquement avoir lieu par l’utilisateur même </a:t>
            </a:r>
            <a:r>
              <a:rPr lang="fr-BE" dirty="0" smtClean="0"/>
              <a:t>(via appel </a:t>
            </a:r>
            <a:r>
              <a:rPr lang="fr-BE" dirty="0"/>
              <a:t>entrant)</a:t>
            </a:r>
          </a:p>
          <a:p>
            <a:pPr lvl="1"/>
            <a:r>
              <a:rPr lang="fr-BE" dirty="0"/>
              <a:t>utilisation volontaire (l’</a:t>
            </a:r>
            <a:r>
              <a:rPr lang="fr-BE" dirty="0" err="1"/>
              <a:t>opt</a:t>
            </a:r>
            <a:r>
              <a:rPr lang="fr-BE" dirty="0"/>
              <a:t>-out et la désactivation temporaire de l’appli sont possibles)</a:t>
            </a:r>
          </a:p>
          <a:p>
            <a:pPr lvl="1"/>
            <a:r>
              <a:rPr lang="fr-BE" dirty="0"/>
              <a:t>analyse d'impact relative à la protection des données publique</a:t>
            </a:r>
          </a:p>
          <a:p>
            <a:pPr lvl="1"/>
            <a:r>
              <a:rPr lang="fr-BE" dirty="0"/>
              <a:t>audit de sécurité par une partie externe</a:t>
            </a:r>
          </a:p>
          <a:p>
            <a:pPr marL="0" indent="0">
              <a:buNone/>
            </a:pPr>
            <a:endParaRPr lang="fr-BE" dirty="0"/>
          </a:p>
        </p:txBody>
      </p:sp>
      <p:sp>
        <p:nvSpPr>
          <p:cNvPr id="2" name="Slide Number Placeholder 1"/>
          <p:cNvSpPr>
            <a:spLocks noGrp="1"/>
          </p:cNvSpPr>
          <p:nvPr>
            <p:ph type="sldNum" sz="quarter" idx="11"/>
          </p:nvPr>
        </p:nvSpPr>
        <p:spPr/>
        <p:txBody>
          <a:bodyPr/>
          <a:lstStyle/>
          <a:p>
            <a:fld id="{30A9230E-FFBB-4CCB-ABD7-198084EDE768}" type="slidenum">
              <a:rPr lang="fr-BE" smtClean="0"/>
              <a:pPr/>
              <a:t>134</a:t>
            </a:fld>
            <a:endParaRPr lang="fr-BE" dirty="0"/>
          </a:p>
        </p:txBody>
      </p:sp>
    </p:spTree>
    <p:extLst>
      <p:ext uri="{BB962C8B-B14F-4D97-AF65-F5344CB8AC3E}">
        <p14:creationId xmlns:p14="http://schemas.microsoft.com/office/powerpoint/2010/main" val="238634666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Voorbeeld – Exemple</a:t>
            </a:r>
            <a:endParaRPr lang="fr-BE" dirty="0"/>
          </a:p>
        </p:txBody>
      </p:sp>
      <p:sp>
        <p:nvSpPr>
          <p:cNvPr id="3" name="Content Placeholder 2"/>
          <p:cNvSpPr>
            <a:spLocks noGrp="1"/>
          </p:cNvSpPr>
          <p:nvPr>
            <p:ph sz="half" idx="2"/>
          </p:nvPr>
        </p:nvSpPr>
        <p:spPr/>
        <p:txBody>
          <a:bodyPr>
            <a:normAutofit fontScale="77500" lnSpcReduction="20000"/>
          </a:bodyPr>
          <a:lstStyle/>
          <a:p>
            <a:r>
              <a:rPr lang="nl-NL" smtClean="0"/>
              <a:t>Sedert het begin van de COVID-19-crisis beschikt Sciensano over een centrale gegevensbank met gepseudonimiseerde persoonsgegevens van besmette en geteste personen</a:t>
            </a:r>
          </a:p>
          <a:p>
            <a:r>
              <a:rPr lang="nl-NL" smtClean="0"/>
              <a:t>De noodzaak om deze gegevensbank uit te breiden met niet-gepseudonimiseerde persoonsgegevens zoals naam, voornaam, nationaal nummer, adres en telefoonnummer, is beslist door de Werkgroep Contact Tracing van de GEES voorgezeten door prof. dr. Emmanuel André</a:t>
            </a:r>
          </a:p>
          <a:p>
            <a:r>
              <a:rPr lang="nl-NL" smtClean="0"/>
              <a:t>Ik heb uitdrukkelijk voorgesteld om</a:t>
            </a:r>
          </a:p>
          <a:p>
            <a:pPr lvl="1"/>
            <a:r>
              <a:rPr lang="nl-NL" smtClean="0"/>
              <a:t>de inhoud van deze gegevensbank niet te dupliceren in meerdere gegevensbanken van deelgebieden of buiten de publieke sector, om redenen van informatieveiligheid en gegevensbescherming</a:t>
            </a:r>
          </a:p>
          <a:p>
            <a:pPr lvl="1"/>
            <a:r>
              <a:rPr lang="nl-NL" smtClean="0"/>
              <a:t>het wettelijk vastgelegde principe van "eenmalige gegevensverzameling“ te respecteren</a:t>
            </a:r>
          </a:p>
          <a:p>
            <a:pPr lvl="1"/>
            <a:r>
              <a:rPr lang="nl-NL" smtClean="0"/>
              <a:t>een wettelijk kader te creëren voor de gegevensbank van Sciensano</a:t>
            </a:r>
          </a:p>
          <a:p>
            <a:pPr lvl="1"/>
            <a:r>
              <a:rPr lang="nl-NL" smtClean="0"/>
              <a:t>een aparte gegevensbank te creëren met belopdrachten voor call center medewerkers om te voorkomen dat call center medewerkers rechtstreeks toegang zouden hebben tot de centrale gegevensbank van Sciensano</a:t>
            </a:r>
          </a:p>
          <a:p>
            <a:r>
              <a:rPr lang="nl-NL" smtClean="0"/>
              <a:t>Ik ben correct omgegaan met mogelijke belangenconflicten in het Kenniscentrum door niet deel te nemen aan de beraadslagingen met betrekking tot de ontwerpregelgeving betreffende het contactonderzoek, de organisatie van testen of de organisatie van de vaccinatie</a:t>
            </a:r>
            <a:endParaRPr lang="fr-BE" dirty="0"/>
          </a:p>
        </p:txBody>
      </p:sp>
      <p:sp>
        <p:nvSpPr>
          <p:cNvPr id="4" name="Content Placeholder 3"/>
          <p:cNvSpPr>
            <a:spLocks noGrp="1"/>
          </p:cNvSpPr>
          <p:nvPr>
            <p:ph sz="quarter" idx="4"/>
          </p:nvPr>
        </p:nvSpPr>
        <p:spPr/>
        <p:txBody>
          <a:bodyPr>
            <a:normAutofit fontScale="77500" lnSpcReduction="20000"/>
          </a:bodyPr>
          <a:lstStyle/>
          <a:p>
            <a:r>
              <a:rPr lang="fr-FR" smtClean="0"/>
              <a:t>Depuis le début de la crise de COVID-19, Sciensano dispose d’une base de données centrale contenant des données personnelles pseudonymisées relatives aux personnes infectées et testées</a:t>
            </a:r>
          </a:p>
          <a:p>
            <a:r>
              <a:rPr lang="fr-FR" smtClean="0"/>
              <a:t>La nécessité d'étendre cette base de données avec des données personnelles non pseudonymisées telles que le nom, le prénom, le numéro national, l'adresse et le numéro de téléphone a été décidé  par le Groupe de Travail de Dépistage des Contacts du GEES présidé par prof. dr. Emmanuel André</a:t>
            </a:r>
          </a:p>
          <a:p>
            <a:r>
              <a:rPr lang="fr-FR" smtClean="0"/>
              <a:t>J'ai explicitement suggéré de</a:t>
            </a:r>
          </a:p>
          <a:p>
            <a:pPr lvl="1"/>
            <a:r>
              <a:rPr lang="fr-FR" smtClean="0"/>
              <a:t>ne pas dupliquer le contenu de cette base de données dans plusieurs bases de données régionales ou hors du secteur public, pour des raisons de sécurité de l’information et de protection des données</a:t>
            </a:r>
          </a:p>
          <a:p>
            <a:pPr lvl="1"/>
            <a:r>
              <a:rPr lang="fr-FR" smtClean="0"/>
              <a:t>respecter le principe juridique de la «collecte unique de données»</a:t>
            </a:r>
          </a:p>
          <a:p>
            <a:pPr lvl="1"/>
            <a:r>
              <a:rPr lang="fr-FR" smtClean="0"/>
              <a:t>élaborer un cadre juridique pour la base de données de Sciensano</a:t>
            </a:r>
          </a:p>
          <a:p>
            <a:pPr lvl="1"/>
            <a:r>
              <a:rPr lang="fr-FR" smtClean="0"/>
              <a:t>créer une base de données distincte avec des ordres d'appels pour les agents du centre d'appels afin d'empêcher les agents du centre d'appels d'avoir un accès direct à la base de données centrale de Sciensano</a:t>
            </a:r>
          </a:p>
          <a:p>
            <a:r>
              <a:rPr lang="fr-FR" smtClean="0"/>
              <a:t>J'ai correctement traité le conflit d'intérêts possible dans le Centre de Connaissances en ne participant pas aux délibérations relatives aux projets de règlementation concernant le dépistage des contacts, l’organisation des tests ou l’organisation de la vaccination</a:t>
            </a:r>
            <a:endParaRPr lang="en-US" dirty="0"/>
          </a:p>
        </p:txBody>
      </p:sp>
      <p:sp>
        <p:nvSpPr>
          <p:cNvPr id="5" name="Slide Number Placeholder 4"/>
          <p:cNvSpPr>
            <a:spLocks noGrp="1"/>
          </p:cNvSpPr>
          <p:nvPr>
            <p:ph type="sldNum" sz="quarter" idx="11"/>
          </p:nvPr>
        </p:nvSpPr>
        <p:spPr/>
        <p:txBody>
          <a:bodyPr/>
          <a:lstStyle/>
          <a:p>
            <a:fld id="{30A9230E-FFBB-4CCB-ABD7-198084EDE768}" type="slidenum">
              <a:rPr lang="fr-BE" smtClean="0"/>
              <a:pPr/>
              <a:t>135</a:t>
            </a:fld>
            <a:endParaRPr lang="fr-BE" dirty="0"/>
          </a:p>
        </p:txBody>
      </p:sp>
    </p:spTree>
    <p:extLst>
      <p:ext uri="{BB962C8B-B14F-4D97-AF65-F5344CB8AC3E}">
        <p14:creationId xmlns:p14="http://schemas.microsoft.com/office/powerpoint/2010/main" val="170628807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(Inter)nationale erkenning – Reconnaissance (inter)nationale</a:t>
            </a:r>
            <a:endParaRPr lang="en-US" dirty="0"/>
          </a:p>
        </p:txBody>
      </p:sp>
      <p:sp>
        <p:nvSpPr>
          <p:cNvPr id="3" name="Content Placeholder 2"/>
          <p:cNvSpPr>
            <a:spLocks noGrp="1"/>
          </p:cNvSpPr>
          <p:nvPr>
            <p:ph idx="1"/>
          </p:nvPr>
        </p:nvSpPr>
        <p:spPr/>
        <p:txBody>
          <a:bodyPr/>
          <a:lstStyle/>
          <a:p>
            <a:endParaRPr lang="en-US" dirty="0" smtClean="0"/>
          </a:p>
          <a:p>
            <a:r>
              <a:rPr lang="en-US" dirty="0" smtClean="0">
                <a:hlinkClick r:id="rId2"/>
              </a:rPr>
              <a:t>Belgian </a:t>
            </a:r>
            <a:r>
              <a:rPr lang="en-US" dirty="0" err="1" smtClean="0">
                <a:hlinkClick r:id="rId2"/>
              </a:rPr>
              <a:t>eGovernment</a:t>
            </a:r>
            <a:r>
              <a:rPr lang="en-US" dirty="0" smtClean="0">
                <a:hlinkClick r:id="rId2"/>
              </a:rPr>
              <a:t> Champion Award 2020</a:t>
            </a:r>
            <a:r>
              <a:rPr lang="en-US" dirty="0" smtClean="0"/>
              <a:t> for Coronalert</a:t>
            </a:r>
          </a:p>
          <a:p>
            <a:endParaRPr lang="en-US" dirty="0" smtClean="0"/>
          </a:p>
          <a:p>
            <a:r>
              <a:rPr lang="en-US" dirty="0" smtClean="0">
                <a:hlinkClick r:id="rId2">
                  <a:extLst>
                    <a:ext uri="{A12FA001-AC4F-418D-AE19-62706E023703}">
                      <ahyp:hlinkClr xmlns="" xmlns:ahyp="http://schemas.microsoft.com/office/drawing/2018/hyperlinkcolor" val="tx"/>
                    </a:ext>
                  </a:extLst>
                </a:hlinkClick>
              </a:rPr>
              <a:t>Belgian </a:t>
            </a:r>
            <a:r>
              <a:rPr lang="en-US" dirty="0" err="1" smtClean="0">
                <a:hlinkClick r:id="rId2">
                  <a:extLst>
                    <a:ext uri="{A12FA001-AC4F-418D-AE19-62706E023703}">
                      <ahyp:hlinkClr xmlns="" xmlns:ahyp="http://schemas.microsoft.com/office/drawing/2018/hyperlinkcolor" val="tx"/>
                    </a:ext>
                  </a:extLst>
                </a:hlinkClick>
              </a:rPr>
              <a:t>eGovernment</a:t>
            </a:r>
            <a:r>
              <a:rPr lang="en-US" dirty="0" smtClean="0">
                <a:hlinkClick r:id="rId2">
                  <a:extLst>
                    <a:ext uri="{A12FA001-AC4F-418D-AE19-62706E023703}">
                      <ahyp:hlinkClr xmlns="" xmlns:ahyp="http://schemas.microsoft.com/office/drawing/2018/hyperlinkcolor" val="tx"/>
                    </a:ext>
                  </a:extLst>
                </a:hlinkClick>
              </a:rPr>
              <a:t> Award for Cooperation 2020</a:t>
            </a:r>
            <a:r>
              <a:rPr lang="en-US" dirty="0" smtClean="0"/>
              <a:t> for Passenger Locator Form and Paloma</a:t>
            </a:r>
          </a:p>
          <a:p>
            <a:endParaRPr lang="en-US" dirty="0" smtClean="0"/>
          </a:p>
          <a:p>
            <a:r>
              <a:rPr lang="en-US" dirty="0">
                <a:hlinkClick r:id="rId2">
                  <a:extLst>
                    <a:ext uri="{A12FA001-AC4F-418D-AE19-62706E023703}">
                      <ahyp:hlinkClr xmlns="" xmlns:ahyp="http://schemas.microsoft.com/office/drawing/2018/hyperlinkcolor" val="tx"/>
                    </a:ext>
                  </a:extLst>
                </a:hlinkClick>
              </a:rPr>
              <a:t>B</a:t>
            </a:r>
            <a:r>
              <a:rPr lang="en-US" dirty="0" smtClean="0">
                <a:hlinkClick r:id="rId2">
                  <a:extLst>
                    <a:ext uri="{A12FA001-AC4F-418D-AE19-62706E023703}">
                      <ahyp:hlinkClr xmlns="" xmlns:ahyp="http://schemas.microsoft.com/office/drawing/2018/hyperlinkcolor" val="tx"/>
                    </a:ext>
                  </a:extLst>
                </a:hlinkClick>
              </a:rPr>
              <a:t>elgian </a:t>
            </a:r>
            <a:r>
              <a:rPr lang="en-US" dirty="0" err="1" smtClean="0">
                <a:hlinkClick r:id="rId2">
                  <a:extLst>
                    <a:ext uri="{A12FA001-AC4F-418D-AE19-62706E023703}">
                      <ahyp:hlinkClr xmlns="" xmlns:ahyp="http://schemas.microsoft.com/office/drawing/2018/hyperlinkcolor" val="tx"/>
                    </a:ext>
                  </a:extLst>
                </a:hlinkClick>
              </a:rPr>
              <a:t>eGovernment</a:t>
            </a:r>
            <a:r>
              <a:rPr lang="en-US" dirty="0" smtClean="0">
                <a:hlinkClick r:id="rId2">
                  <a:extLst>
                    <a:ext uri="{A12FA001-AC4F-418D-AE19-62706E023703}">
                      <ahyp:hlinkClr xmlns="" xmlns:ahyp="http://schemas.microsoft.com/office/drawing/2018/hyperlinkcolor" val="tx"/>
                    </a:ext>
                  </a:extLst>
                </a:hlinkClick>
              </a:rPr>
              <a:t> Award for </a:t>
            </a:r>
            <a:r>
              <a:rPr lang="en-US" dirty="0" err="1" smtClean="0">
                <a:hlinkClick r:id="rId2">
                  <a:extLst>
                    <a:ext uri="{A12FA001-AC4F-418D-AE19-62706E023703}">
                      <ahyp:hlinkClr xmlns="" xmlns:ahyp="http://schemas.microsoft.com/office/drawing/2018/hyperlinkcolor" val="tx"/>
                    </a:ext>
                  </a:extLst>
                </a:hlinkClick>
              </a:rPr>
              <a:t>Rentability</a:t>
            </a:r>
            <a:r>
              <a:rPr lang="en-US" dirty="0" smtClean="0">
                <a:hlinkClick r:id="rId2">
                  <a:extLst>
                    <a:ext uri="{A12FA001-AC4F-418D-AE19-62706E023703}">
                      <ahyp:hlinkClr xmlns="" xmlns:ahyp="http://schemas.microsoft.com/office/drawing/2018/hyperlinkcolor" val="tx"/>
                    </a:ext>
                  </a:extLst>
                </a:hlinkClick>
              </a:rPr>
              <a:t> 2020</a:t>
            </a:r>
            <a:r>
              <a:rPr lang="en-US" dirty="0" smtClean="0"/>
              <a:t> for RPA bots against Corona</a:t>
            </a:r>
          </a:p>
          <a:p>
            <a:endParaRPr lang="nl-NL" dirty="0" smtClean="0"/>
          </a:p>
          <a:p>
            <a:endParaRPr lang="nl-NL"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136</a:t>
            </a:fld>
            <a:r>
              <a:rPr lang="fr-BE" smtClean="0"/>
              <a:t> </a:t>
            </a:r>
            <a:endParaRPr lang="fr-BE" dirty="0"/>
          </a:p>
        </p:txBody>
      </p:sp>
    </p:spTree>
    <p:extLst>
      <p:ext uri="{BB962C8B-B14F-4D97-AF65-F5344CB8AC3E}">
        <p14:creationId xmlns:p14="http://schemas.microsoft.com/office/powerpoint/2010/main" val="829176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nl-BE" dirty="0" smtClean="0">
                <a:solidFill>
                  <a:srgbClr val="0087BE"/>
                </a:solidFill>
              </a:rPr>
              <a:t>Besluit</a:t>
            </a:r>
            <a:br>
              <a:rPr lang="nl-BE" dirty="0" smtClean="0">
                <a:solidFill>
                  <a:srgbClr val="0087BE"/>
                </a:solidFill>
              </a:rPr>
            </a:br>
            <a:r>
              <a:rPr lang="nl-BE" dirty="0" err="1" smtClean="0">
                <a:solidFill>
                  <a:srgbClr val="0087BE"/>
                </a:solidFill>
              </a:rPr>
              <a:t>Conclusion</a:t>
            </a:r>
            <a:endParaRPr lang="en-US" dirty="0">
              <a:solidFill>
                <a:srgbClr val="0087BE"/>
              </a:solidFill>
            </a:endParaRPr>
          </a:p>
        </p:txBody>
      </p:sp>
      <p:sp>
        <p:nvSpPr>
          <p:cNvPr id="3" name="Slide Number Placeholder 2"/>
          <p:cNvSpPr>
            <a:spLocks noGrp="1"/>
          </p:cNvSpPr>
          <p:nvPr>
            <p:ph type="sldNum" sz="quarter" idx="10"/>
          </p:nvPr>
        </p:nvSpPr>
        <p:spPr/>
        <p:txBody>
          <a:bodyPr/>
          <a:lstStyle/>
          <a:p>
            <a:pPr>
              <a:defRPr/>
            </a:pPr>
            <a:fld id="{EF66DDCB-4F40-4F8C-A2FE-269D135B5A13}" type="slidenum">
              <a:rPr lang="en-GB" smtClean="0"/>
              <a:pPr>
                <a:defRPr/>
              </a:pPr>
              <a:t>137</a:t>
            </a:fld>
            <a:endParaRPr lang="en-GB" dirty="0"/>
          </a:p>
        </p:txBody>
      </p:sp>
    </p:spTree>
    <p:extLst>
      <p:ext uri="{BB962C8B-B14F-4D97-AF65-F5344CB8AC3E}">
        <p14:creationId xmlns:p14="http://schemas.microsoft.com/office/powerpoint/2010/main" val="2462505844"/>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Besluit – </a:t>
            </a:r>
            <a:r>
              <a:rPr lang="nl-BE" dirty="0" err="1" smtClean="0"/>
              <a:t>Conclusion</a:t>
            </a:r>
            <a:endParaRPr lang="fr-BE" dirty="0"/>
          </a:p>
        </p:txBody>
      </p:sp>
      <p:sp>
        <p:nvSpPr>
          <p:cNvPr id="3" name="Content Placeholder 2"/>
          <p:cNvSpPr>
            <a:spLocks noGrp="1"/>
          </p:cNvSpPr>
          <p:nvPr>
            <p:ph sz="half" idx="2"/>
          </p:nvPr>
        </p:nvSpPr>
        <p:spPr/>
        <p:txBody>
          <a:bodyPr>
            <a:normAutofit/>
          </a:bodyPr>
          <a:lstStyle/>
          <a:p>
            <a:r>
              <a:rPr lang="nl-BE" dirty="0" smtClean="0"/>
              <a:t>Wat is de missie van de </a:t>
            </a:r>
            <a:r>
              <a:rPr lang="nl-BE" dirty="0" err="1" smtClean="0"/>
              <a:t>Gegevensbeschermings</a:t>
            </a:r>
            <a:r>
              <a:rPr lang="nl-BE" dirty="0" smtClean="0"/>
              <a:t>-autoriteit ? Deelt het Parlement de beschreven visie ?</a:t>
            </a:r>
          </a:p>
          <a:p>
            <a:r>
              <a:rPr lang="nl-BE" dirty="0" smtClean="0"/>
              <a:t>Ik acht het in elk geval belangrijk dat de Gegevens-beschermingsautoriteit</a:t>
            </a:r>
          </a:p>
          <a:p>
            <a:pPr lvl="1"/>
            <a:r>
              <a:rPr lang="nl-BE" dirty="0" smtClean="0"/>
              <a:t>optreedt als een collegiaal orgaan</a:t>
            </a:r>
          </a:p>
          <a:p>
            <a:pPr lvl="1"/>
            <a:r>
              <a:rPr lang="nl-BE" dirty="0" smtClean="0"/>
              <a:t>met een eenheid van visie</a:t>
            </a:r>
          </a:p>
          <a:p>
            <a:pPr lvl="1"/>
            <a:r>
              <a:rPr lang="nl-BE" dirty="0" smtClean="0"/>
              <a:t>multidisciplinair is samengesteld</a:t>
            </a:r>
            <a:endParaRPr lang="nl-BE" dirty="0"/>
          </a:p>
          <a:p>
            <a:r>
              <a:rPr lang="nl-BE" dirty="0" smtClean="0"/>
              <a:t>Indien de beschreven visie wordt gedeeld, denk ik nuttig te kunnen bijdragen in het uitwerken van architecturen van informatiesystemen die de hogervermelde evenwichten incarneren</a:t>
            </a:r>
          </a:p>
          <a:p>
            <a:r>
              <a:rPr lang="nl-BE" dirty="0" smtClean="0"/>
              <a:t>Het IVC heeft een zeer belangrijke functie, en het concept wordt nu ook aanbevolen in Europese ontwerpregelgeving over hergebruik van persoonsgegevens</a:t>
            </a:r>
          </a:p>
          <a:p>
            <a:endParaRPr lang="nl-BE" dirty="0" smtClean="0"/>
          </a:p>
          <a:p>
            <a:endParaRPr lang="nl-BE" dirty="0" smtClean="0"/>
          </a:p>
        </p:txBody>
      </p:sp>
      <p:sp>
        <p:nvSpPr>
          <p:cNvPr id="4" name="Content Placeholder 3"/>
          <p:cNvSpPr>
            <a:spLocks noGrp="1"/>
          </p:cNvSpPr>
          <p:nvPr>
            <p:ph sz="quarter" idx="4"/>
          </p:nvPr>
        </p:nvSpPr>
        <p:spPr/>
        <p:txBody>
          <a:bodyPr>
            <a:normAutofit lnSpcReduction="10000"/>
          </a:bodyPr>
          <a:lstStyle/>
          <a:p>
            <a:r>
              <a:rPr lang="fr-BE" dirty="0"/>
              <a:t>Quelle est la mission de l’Autorité de protection des données ? Le Parlement partage-t-il la vision décrite ?</a:t>
            </a:r>
          </a:p>
          <a:p>
            <a:r>
              <a:rPr lang="fr-BE" dirty="0"/>
              <a:t>Pour moi, il est important que l’Autorité de protection des données</a:t>
            </a:r>
          </a:p>
          <a:p>
            <a:pPr lvl="1"/>
            <a:r>
              <a:rPr lang="fr-BE" dirty="0"/>
              <a:t>agisse comme un organe collégial</a:t>
            </a:r>
          </a:p>
          <a:p>
            <a:pPr lvl="1"/>
            <a:r>
              <a:rPr lang="fr-BE" dirty="0"/>
              <a:t>avec une unité de vision</a:t>
            </a:r>
          </a:p>
          <a:p>
            <a:pPr lvl="1"/>
            <a:r>
              <a:rPr lang="fr-BE" dirty="0"/>
              <a:t>soit composé de façon multidisciplinaire</a:t>
            </a:r>
          </a:p>
          <a:p>
            <a:r>
              <a:rPr lang="fr-BE" dirty="0"/>
              <a:t>Dans la mesure où la vision décrite est partagée, je pense pouvoir contribuer de manière utile à l’élaboration d’architectures de systèmes d'information qui incarnent les équilibres précités</a:t>
            </a:r>
          </a:p>
          <a:p>
            <a:r>
              <a:rPr lang="fr-BE" dirty="0"/>
              <a:t>Le CSI assure une fonction très importante et </a:t>
            </a:r>
            <a:r>
              <a:rPr lang="fr-BE" dirty="0" smtClean="0"/>
              <a:t>le </a:t>
            </a:r>
            <a:r>
              <a:rPr lang="fr-BE" dirty="0"/>
              <a:t>concept est maintenant également recommandé dans la réglementation européenne en projet relative à la réutilisation de données à caractère </a:t>
            </a:r>
            <a:r>
              <a:rPr lang="fr-BE" dirty="0" smtClean="0"/>
              <a:t>personnel</a:t>
            </a:r>
            <a:endParaRPr lang="fr-BE" dirty="0"/>
          </a:p>
        </p:txBody>
      </p:sp>
      <p:sp>
        <p:nvSpPr>
          <p:cNvPr id="5" name="Slide Number Placeholder 4"/>
          <p:cNvSpPr>
            <a:spLocks noGrp="1"/>
          </p:cNvSpPr>
          <p:nvPr>
            <p:ph type="sldNum" sz="quarter" idx="11"/>
          </p:nvPr>
        </p:nvSpPr>
        <p:spPr/>
        <p:txBody>
          <a:bodyPr/>
          <a:lstStyle/>
          <a:p>
            <a:fld id="{30A9230E-FFBB-4CCB-ABD7-198084EDE768}" type="slidenum">
              <a:rPr lang="fr-BE" smtClean="0"/>
              <a:pPr/>
              <a:t>138</a:t>
            </a:fld>
            <a:endParaRPr lang="fr-BE" dirty="0"/>
          </a:p>
        </p:txBody>
      </p:sp>
    </p:spTree>
    <p:extLst>
      <p:ext uri="{BB962C8B-B14F-4D97-AF65-F5344CB8AC3E}">
        <p14:creationId xmlns:p14="http://schemas.microsoft.com/office/powerpoint/2010/main" val="51980013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Besluit – </a:t>
            </a:r>
            <a:r>
              <a:rPr lang="nl-BE" dirty="0" err="1" smtClean="0"/>
              <a:t>Conclusion</a:t>
            </a:r>
            <a:endParaRPr lang="fr-BE" dirty="0"/>
          </a:p>
        </p:txBody>
      </p:sp>
      <p:sp>
        <p:nvSpPr>
          <p:cNvPr id="3" name="Content Placeholder 2"/>
          <p:cNvSpPr>
            <a:spLocks noGrp="1"/>
          </p:cNvSpPr>
          <p:nvPr>
            <p:ph sz="half" idx="2"/>
          </p:nvPr>
        </p:nvSpPr>
        <p:spPr/>
        <p:txBody>
          <a:bodyPr>
            <a:normAutofit/>
          </a:bodyPr>
          <a:lstStyle/>
          <a:p>
            <a:r>
              <a:rPr lang="nl-BE" dirty="0" smtClean="0"/>
              <a:t>Naast gegevensbescherming bij de informatiesystemen beheerd door de overheid, zijn er nog tal van andere aspecten van een ‘slimme’ samenleving die aandacht verdienen</a:t>
            </a:r>
          </a:p>
          <a:p>
            <a:pPr lvl="1"/>
            <a:r>
              <a:rPr lang="en-US" dirty="0" smtClean="0"/>
              <a:t>robots</a:t>
            </a:r>
          </a:p>
          <a:p>
            <a:pPr lvl="1"/>
            <a:r>
              <a:rPr lang="en-US" dirty="0" smtClean="0"/>
              <a:t>wearables</a:t>
            </a:r>
          </a:p>
          <a:p>
            <a:pPr lvl="1"/>
            <a:r>
              <a:rPr lang="en-US" dirty="0" smtClean="0"/>
              <a:t>internet </a:t>
            </a:r>
            <a:r>
              <a:rPr lang="en-US" dirty="0"/>
              <a:t>of things (</a:t>
            </a:r>
            <a:r>
              <a:rPr lang="en-US" dirty="0" err="1" smtClean="0"/>
              <a:t>IoT</a:t>
            </a:r>
            <a:r>
              <a:rPr lang="en-US" dirty="0" smtClean="0"/>
              <a:t>)</a:t>
            </a:r>
          </a:p>
          <a:p>
            <a:pPr lvl="1"/>
            <a:r>
              <a:rPr lang="en-US" dirty="0" smtClean="0"/>
              <a:t>virtual </a:t>
            </a:r>
            <a:r>
              <a:rPr lang="en-US" dirty="0"/>
              <a:t>&amp; augmented </a:t>
            </a:r>
            <a:r>
              <a:rPr lang="en-US" dirty="0" smtClean="0"/>
              <a:t>reality</a:t>
            </a:r>
          </a:p>
          <a:p>
            <a:pPr lvl="1"/>
            <a:r>
              <a:rPr lang="en-US" dirty="0" err="1" smtClean="0"/>
              <a:t>zelfrijdende</a:t>
            </a:r>
            <a:r>
              <a:rPr lang="en-US" dirty="0" smtClean="0"/>
              <a:t> auto’s</a:t>
            </a:r>
          </a:p>
          <a:p>
            <a:pPr lvl="1"/>
            <a:r>
              <a:rPr lang="en-US" dirty="0" smtClean="0"/>
              <a:t>big data</a:t>
            </a:r>
          </a:p>
          <a:p>
            <a:pPr lvl="1"/>
            <a:r>
              <a:rPr lang="en-US" dirty="0" smtClean="0"/>
              <a:t>artificial </a:t>
            </a:r>
            <a:r>
              <a:rPr lang="en-US" dirty="0"/>
              <a:t>intelligence (AI</a:t>
            </a:r>
            <a:r>
              <a:rPr lang="en-US" dirty="0" smtClean="0"/>
              <a:t>)</a:t>
            </a:r>
          </a:p>
          <a:p>
            <a:pPr lvl="1"/>
            <a:r>
              <a:rPr lang="nl-NL" dirty="0"/>
              <a:t>decentrale autonome organisatie (DAO) en algoritmische </a:t>
            </a:r>
            <a:r>
              <a:rPr lang="nl-NL" dirty="0" smtClean="0"/>
              <a:t>bedrijven</a:t>
            </a:r>
          </a:p>
          <a:p>
            <a:pPr lvl="1"/>
            <a:r>
              <a:rPr lang="fr-BE" dirty="0" err="1"/>
              <a:t>programmeerbare</a:t>
            </a:r>
            <a:r>
              <a:rPr lang="fr-BE" dirty="0"/>
              <a:t> </a:t>
            </a:r>
            <a:r>
              <a:rPr lang="fr-BE" dirty="0" err="1" smtClean="0"/>
              <a:t>economie</a:t>
            </a:r>
            <a:endParaRPr lang="fr-BE" dirty="0" smtClean="0"/>
          </a:p>
          <a:p>
            <a:pPr lvl="1"/>
            <a:r>
              <a:rPr lang="nl-BE" dirty="0" smtClean="0"/>
              <a:t>…</a:t>
            </a:r>
          </a:p>
          <a:p>
            <a:endParaRPr lang="nl-BE" dirty="0" smtClean="0"/>
          </a:p>
        </p:txBody>
      </p:sp>
      <p:sp>
        <p:nvSpPr>
          <p:cNvPr id="4" name="Content Placeholder 3"/>
          <p:cNvSpPr>
            <a:spLocks noGrp="1"/>
          </p:cNvSpPr>
          <p:nvPr>
            <p:ph sz="quarter" idx="4"/>
          </p:nvPr>
        </p:nvSpPr>
        <p:spPr/>
        <p:txBody>
          <a:bodyPr>
            <a:normAutofit/>
          </a:bodyPr>
          <a:lstStyle/>
          <a:p>
            <a:r>
              <a:rPr lang="fr-BE" dirty="0"/>
              <a:t>Outre la protection des données dans les systèmes d'information gérés par les autorités, il existe de nombreux autres aspects d'une société ‘intelligente’ qui méritent notre attention</a:t>
            </a:r>
          </a:p>
          <a:p>
            <a:pPr lvl="1"/>
            <a:r>
              <a:rPr lang="fr-BE" dirty="0"/>
              <a:t>robots</a:t>
            </a:r>
          </a:p>
          <a:p>
            <a:pPr lvl="1"/>
            <a:r>
              <a:rPr lang="fr-BE" dirty="0" err="1"/>
              <a:t>wearables</a:t>
            </a:r>
            <a:endParaRPr lang="fr-BE" dirty="0"/>
          </a:p>
          <a:p>
            <a:pPr lvl="1"/>
            <a:r>
              <a:rPr lang="fr-BE" dirty="0"/>
              <a:t>internet of </a:t>
            </a:r>
            <a:r>
              <a:rPr lang="fr-BE" dirty="0" err="1"/>
              <a:t>things</a:t>
            </a:r>
            <a:r>
              <a:rPr lang="fr-BE" dirty="0"/>
              <a:t> (</a:t>
            </a:r>
            <a:r>
              <a:rPr lang="fr-BE" dirty="0" err="1"/>
              <a:t>IoT</a:t>
            </a:r>
            <a:r>
              <a:rPr lang="fr-BE" dirty="0"/>
              <a:t>)</a:t>
            </a:r>
          </a:p>
          <a:p>
            <a:pPr lvl="1"/>
            <a:r>
              <a:rPr lang="fr-BE" dirty="0" err="1"/>
              <a:t>virtual</a:t>
            </a:r>
            <a:r>
              <a:rPr lang="fr-BE" dirty="0"/>
              <a:t> &amp; </a:t>
            </a:r>
            <a:r>
              <a:rPr lang="fr-BE" dirty="0" err="1"/>
              <a:t>augmented</a:t>
            </a:r>
            <a:r>
              <a:rPr lang="fr-BE" dirty="0"/>
              <a:t> reality</a:t>
            </a:r>
          </a:p>
          <a:p>
            <a:pPr lvl="1"/>
            <a:r>
              <a:rPr lang="fr-BE" dirty="0"/>
              <a:t>voitures autonomes</a:t>
            </a:r>
          </a:p>
          <a:p>
            <a:pPr lvl="1"/>
            <a:r>
              <a:rPr lang="fr-BE" dirty="0" err="1"/>
              <a:t>big</a:t>
            </a:r>
            <a:r>
              <a:rPr lang="fr-BE" dirty="0"/>
              <a:t> data</a:t>
            </a:r>
          </a:p>
          <a:p>
            <a:pPr lvl="1"/>
            <a:r>
              <a:rPr lang="fr-BE" dirty="0"/>
              <a:t>intelligence artificielle (IA)</a:t>
            </a:r>
          </a:p>
          <a:p>
            <a:pPr lvl="1"/>
            <a:r>
              <a:rPr lang="fr-BE" dirty="0"/>
              <a:t>organisation autonome décentralisée (DAO) et entreprises algorithmiques</a:t>
            </a:r>
          </a:p>
          <a:p>
            <a:pPr lvl="1"/>
            <a:r>
              <a:rPr lang="fr-BE" dirty="0"/>
              <a:t>économie programmable</a:t>
            </a:r>
          </a:p>
          <a:p>
            <a:pPr lvl="1"/>
            <a:r>
              <a:rPr lang="fr-BE" dirty="0" smtClean="0"/>
              <a:t>...</a:t>
            </a:r>
            <a:endParaRPr lang="fr-BE" dirty="0"/>
          </a:p>
        </p:txBody>
      </p:sp>
      <p:sp>
        <p:nvSpPr>
          <p:cNvPr id="5" name="Slide Number Placeholder 4"/>
          <p:cNvSpPr>
            <a:spLocks noGrp="1"/>
          </p:cNvSpPr>
          <p:nvPr>
            <p:ph type="sldNum" sz="quarter" idx="11"/>
          </p:nvPr>
        </p:nvSpPr>
        <p:spPr/>
        <p:txBody>
          <a:bodyPr/>
          <a:lstStyle/>
          <a:p>
            <a:fld id="{30A9230E-FFBB-4CCB-ABD7-198084EDE768}" type="slidenum">
              <a:rPr lang="fr-BE" smtClean="0"/>
              <a:pPr/>
              <a:t>139</a:t>
            </a:fld>
            <a:endParaRPr lang="fr-BE" dirty="0"/>
          </a:p>
        </p:txBody>
      </p:sp>
    </p:spTree>
    <p:extLst>
      <p:ext uri="{BB962C8B-B14F-4D97-AF65-F5344CB8AC3E}">
        <p14:creationId xmlns:p14="http://schemas.microsoft.com/office/powerpoint/2010/main" val="456460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nl-BE" dirty="0" smtClean="0">
                <a:solidFill>
                  <a:srgbClr val="0087BE"/>
                </a:solidFill>
              </a:rPr>
              <a:t>Kruispuntbank van de Sociale Zekerheid</a:t>
            </a:r>
            <a:br>
              <a:rPr lang="nl-BE" dirty="0" smtClean="0">
                <a:solidFill>
                  <a:srgbClr val="0087BE"/>
                </a:solidFill>
              </a:rPr>
            </a:br>
            <a:r>
              <a:rPr lang="nl-BE" dirty="0" err="1" smtClean="0">
                <a:solidFill>
                  <a:srgbClr val="0087BE"/>
                </a:solidFill>
              </a:rPr>
              <a:t>Banque</a:t>
            </a:r>
            <a:r>
              <a:rPr lang="nl-BE" dirty="0" smtClean="0">
                <a:solidFill>
                  <a:srgbClr val="0087BE"/>
                </a:solidFill>
              </a:rPr>
              <a:t> Carrefour de la </a:t>
            </a:r>
            <a:r>
              <a:rPr lang="nl-BE" dirty="0" err="1" smtClean="0">
                <a:solidFill>
                  <a:srgbClr val="0087BE"/>
                </a:solidFill>
              </a:rPr>
              <a:t>Sécurité</a:t>
            </a:r>
            <a:r>
              <a:rPr lang="nl-BE" dirty="0" smtClean="0">
                <a:solidFill>
                  <a:srgbClr val="0087BE"/>
                </a:solidFill>
              </a:rPr>
              <a:t> Sociale</a:t>
            </a:r>
            <a:br>
              <a:rPr lang="nl-BE" dirty="0" smtClean="0">
                <a:solidFill>
                  <a:srgbClr val="0087BE"/>
                </a:solidFill>
              </a:rPr>
            </a:br>
            <a:r>
              <a:rPr lang="nl-BE" dirty="0" smtClean="0">
                <a:solidFill>
                  <a:srgbClr val="0087BE"/>
                </a:solidFill>
              </a:rPr>
              <a:t>(1991- )</a:t>
            </a:r>
            <a:br>
              <a:rPr lang="nl-BE" dirty="0" smtClean="0">
                <a:solidFill>
                  <a:srgbClr val="0087BE"/>
                </a:solidFill>
              </a:rPr>
            </a:br>
            <a:r>
              <a:rPr lang="nl-BE" sz="2800" dirty="0" smtClean="0">
                <a:solidFill>
                  <a:srgbClr val="0087BE"/>
                </a:solidFill>
              </a:rPr>
              <a:t>(Dehaene – Busquin)</a:t>
            </a:r>
            <a:endParaRPr lang="en-US" sz="2800" dirty="0">
              <a:solidFill>
                <a:srgbClr val="0087BE"/>
              </a:solidFill>
            </a:endParaRPr>
          </a:p>
        </p:txBody>
      </p:sp>
      <p:sp>
        <p:nvSpPr>
          <p:cNvPr id="3" name="Slide Number Placeholder 2"/>
          <p:cNvSpPr>
            <a:spLocks noGrp="1"/>
          </p:cNvSpPr>
          <p:nvPr>
            <p:ph type="sldNum" sz="quarter" idx="10"/>
          </p:nvPr>
        </p:nvSpPr>
        <p:spPr/>
        <p:txBody>
          <a:bodyPr/>
          <a:lstStyle/>
          <a:p>
            <a:pPr>
              <a:defRPr/>
            </a:pPr>
            <a:fld id="{EF66DDCB-4F40-4F8C-A2FE-269D135B5A13}" type="slidenum">
              <a:rPr lang="en-GB" smtClean="0"/>
              <a:pPr>
                <a:defRPr/>
              </a:pPr>
              <a:t>14</a:t>
            </a:fld>
            <a:endParaRPr lang="en-GB" dirty="0"/>
          </a:p>
        </p:txBody>
      </p:sp>
    </p:spTree>
    <p:extLst>
      <p:ext uri="{BB962C8B-B14F-4D97-AF65-F5344CB8AC3E}">
        <p14:creationId xmlns:p14="http://schemas.microsoft.com/office/powerpoint/2010/main" val="234677623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Besluit – Conclusion</a:t>
            </a:r>
            <a:endParaRPr lang="fr-BE" dirty="0"/>
          </a:p>
        </p:txBody>
      </p:sp>
      <p:sp>
        <p:nvSpPr>
          <p:cNvPr id="3" name="Content Placeholder 2"/>
          <p:cNvSpPr>
            <a:spLocks noGrp="1"/>
          </p:cNvSpPr>
          <p:nvPr>
            <p:ph sz="half" idx="2"/>
          </p:nvPr>
        </p:nvSpPr>
        <p:spPr>
          <a:xfrm>
            <a:off x="335360" y="980728"/>
            <a:ext cx="5661157" cy="5544615"/>
          </a:xfrm>
        </p:spPr>
        <p:txBody>
          <a:bodyPr>
            <a:normAutofit fontScale="92500" lnSpcReduction="10000"/>
          </a:bodyPr>
          <a:lstStyle/>
          <a:p>
            <a:r>
              <a:rPr lang="nl-NL" dirty="0" smtClean="0"/>
              <a:t>Allemaal domeinen met veel potentieel van ‘</a:t>
            </a:r>
            <a:r>
              <a:rPr lang="nl-NL" dirty="0" err="1" smtClean="0"/>
              <a:t>dual-use</a:t>
            </a:r>
            <a:r>
              <a:rPr lang="nl-NL" dirty="0" smtClean="0"/>
              <a:t>’, zowel goedaardig als kwaadaardig</a:t>
            </a:r>
          </a:p>
          <a:p>
            <a:r>
              <a:rPr lang="nl-NL" dirty="0" smtClean="0"/>
              <a:t>Complexiteit van systemen en algoritmes bemoeilijkt begrip van resultaat</a:t>
            </a:r>
          </a:p>
          <a:p>
            <a:r>
              <a:rPr lang="nl-NL" dirty="0" smtClean="0"/>
              <a:t>Algoritmes en robots verhogen schaal qua inzetbaarheid =&gt; hogere impact (positief en negatief)</a:t>
            </a:r>
          </a:p>
          <a:p>
            <a:r>
              <a:rPr lang="nl-NL" dirty="0" smtClean="0"/>
              <a:t>De schaal en snelheid van de evolutie is dermate groot dat onvoorziene gevolgen een hoger risico vormen</a:t>
            </a:r>
          </a:p>
          <a:p>
            <a:r>
              <a:rPr lang="nl-NL" dirty="0" smtClean="0"/>
              <a:t>Digitale reuzen (Google, Amazon, Facebook, Apple, Microsoft, Snap, </a:t>
            </a:r>
            <a:r>
              <a:rPr lang="nl-NL" dirty="0" err="1" smtClean="0"/>
              <a:t>Alibaba</a:t>
            </a:r>
            <a:r>
              <a:rPr lang="nl-NL" dirty="0" smtClean="0"/>
              <a:t>, </a:t>
            </a:r>
            <a:r>
              <a:rPr lang="nl-NL" dirty="0" err="1" smtClean="0"/>
              <a:t>Tencent</a:t>
            </a:r>
            <a:r>
              <a:rPr lang="nl-NL" dirty="0" smtClean="0"/>
              <a:t>, …) met enorm overwicht deinen uit – omzet groter dan BBP van veel landen</a:t>
            </a:r>
          </a:p>
          <a:p>
            <a:pPr lvl="1"/>
            <a:r>
              <a:rPr lang="nl-NL" dirty="0" smtClean="0"/>
              <a:t>impact bij alle burgers</a:t>
            </a:r>
          </a:p>
          <a:p>
            <a:pPr lvl="1"/>
            <a:r>
              <a:rPr lang="nl-NL" dirty="0" smtClean="0"/>
              <a:t>beperkte fiscale bijdrage</a:t>
            </a:r>
          </a:p>
          <a:p>
            <a:pPr lvl="1"/>
            <a:r>
              <a:rPr lang="nl-NL" dirty="0" smtClean="0"/>
              <a:t>algemene attitude om lokale verzuchtingen naast zich neer te leggen</a:t>
            </a:r>
          </a:p>
          <a:p>
            <a:pPr lvl="1"/>
            <a:r>
              <a:rPr lang="nl-NL" dirty="0" smtClean="0"/>
              <a:t>klassieke nationale regelgeving is absoluut niet meer effectief</a:t>
            </a:r>
          </a:p>
        </p:txBody>
      </p:sp>
      <p:sp>
        <p:nvSpPr>
          <p:cNvPr id="9" name="Content Placeholder 8"/>
          <p:cNvSpPr>
            <a:spLocks noGrp="1"/>
          </p:cNvSpPr>
          <p:nvPr>
            <p:ph sz="quarter" idx="4"/>
          </p:nvPr>
        </p:nvSpPr>
        <p:spPr>
          <a:xfrm>
            <a:off x="6193371" y="980730"/>
            <a:ext cx="5663274" cy="5472616"/>
          </a:xfrm>
        </p:spPr>
        <p:txBody>
          <a:bodyPr>
            <a:normAutofit fontScale="92500" lnSpcReduction="10000"/>
          </a:bodyPr>
          <a:lstStyle/>
          <a:p>
            <a:r>
              <a:rPr lang="fr-BE" dirty="0"/>
              <a:t>Il s’agit de domaines avec beaucoup de potentiel en termes de ‘double usage’, que ce soit de façon bienveillante ou malveillante</a:t>
            </a:r>
          </a:p>
          <a:p>
            <a:r>
              <a:rPr lang="fr-BE" dirty="0"/>
              <a:t>La complexité des systèmes et algorithmes entravent la compréhension du résultat</a:t>
            </a:r>
          </a:p>
          <a:p>
            <a:r>
              <a:rPr lang="fr-BE" dirty="0"/>
              <a:t>Les algorithmes et robots augmentent l’échelle de </a:t>
            </a:r>
            <a:r>
              <a:rPr lang="fr-BE" dirty="0" err="1"/>
              <a:t>déployabilité</a:t>
            </a:r>
            <a:r>
              <a:rPr lang="fr-BE" dirty="0"/>
              <a:t> =&gt; impact accru (positif et négatif)</a:t>
            </a:r>
          </a:p>
          <a:p>
            <a:r>
              <a:rPr lang="fr-BE" dirty="0"/>
              <a:t>L’échelle et la vitesse de l’évolution sont telles que les conséquences imprévues constituent un risque accru</a:t>
            </a:r>
          </a:p>
          <a:p>
            <a:r>
              <a:rPr lang="fr-BE" dirty="0"/>
              <a:t>Les géants numériques (Google, Amazon, Facebook, Apple, Microsoft, Snap, </a:t>
            </a:r>
            <a:r>
              <a:rPr lang="fr-BE" dirty="0" err="1"/>
              <a:t>Alibaba</a:t>
            </a:r>
            <a:r>
              <a:rPr lang="fr-BE" dirty="0"/>
              <a:t>, </a:t>
            </a:r>
            <a:r>
              <a:rPr lang="fr-BE" dirty="0" err="1"/>
              <a:t>Tencent</a:t>
            </a:r>
            <a:r>
              <a:rPr lang="fr-BE" dirty="0"/>
              <a:t>, …) avec une prépondérance énorme continuent leur expansion - chiffre d’affaires supérieur au PIB de nombreux pays</a:t>
            </a:r>
          </a:p>
          <a:p>
            <a:pPr lvl="1"/>
            <a:r>
              <a:rPr lang="fr-BE" dirty="0"/>
              <a:t>impact sur tous les citoyens</a:t>
            </a:r>
          </a:p>
          <a:p>
            <a:pPr lvl="1"/>
            <a:r>
              <a:rPr lang="fr-BE" dirty="0" smtClean="0"/>
              <a:t>contribution fiscale réduite</a:t>
            </a:r>
          </a:p>
          <a:p>
            <a:pPr lvl="1"/>
            <a:r>
              <a:rPr lang="fr-BE" dirty="0" smtClean="0"/>
              <a:t>attitude </a:t>
            </a:r>
            <a:r>
              <a:rPr lang="fr-BE" dirty="0"/>
              <a:t>générale consiste à négliger les préoccupations locales</a:t>
            </a:r>
          </a:p>
          <a:p>
            <a:pPr lvl="1"/>
            <a:r>
              <a:rPr lang="fr-BE" dirty="0"/>
              <a:t>la législation nationale classique n’est absolument plus </a:t>
            </a:r>
            <a:r>
              <a:rPr lang="fr-BE" dirty="0" smtClean="0"/>
              <a:t>effective</a:t>
            </a:r>
            <a:endParaRPr lang="fr-BE" dirty="0"/>
          </a:p>
        </p:txBody>
      </p:sp>
      <p:sp>
        <p:nvSpPr>
          <p:cNvPr id="5" name="Slide Number Placeholder 4"/>
          <p:cNvSpPr>
            <a:spLocks noGrp="1"/>
          </p:cNvSpPr>
          <p:nvPr>
            <p:ph type="sldNum" sz="quarter" idx="11"/>
          </p:nvPr>
        </p:nvSpPr>
        <p:spPr/>
        <p:txBody>
          <a:bodyPr/>
          <a:lstStyle/>
          <a:p>
            <a:fld id="{30A9230E-FFBB-4CCB-ABD7-198084EDE768}" type="slidenum">
              <a:rPr lang="fr-BE" smtClean="0"/>
              <a:pPr/>
              <a:t>140</a:t>
            </a:fld>
            <a:endParaRPr lang="fr-BE" dirty="0"/>
          </a:p>
        </p:txBody>
      </p:sp>
    </p:spTree>
    <p:extLst>
      <p:ext uri="{BB962C8B-B14F-4D97-AF65-F5344CB8AC3E}">
        <p14:creationId xmlns:p14="http://schemas.microsoft.com/office/powerpoint/2010/main" val="74159007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Besluit – Conclusion</a:t>
            </a:r>
            <a:endParaRPr lang="fr-BE" dirty="0"/>
          </a:p>
        </p:txBody>
      </p:sp>
      <p:sp>
        <p:nvSpPr>
          <p:cNvPr id="3" name="Content Placeholder 2"/>
          <p:cNvSpPr>
            <a:spLocks noGrp="1"/>
          </p:cNvSpPr>
          <p:nvPr>
            <p:ph sz="half" idx="2"/>
          </p:nvPr>
        </p:nvSpPr>
        <p:spPr/>
        <p:txBody>
          <a:bodyPr>
            <a:normAutofit fontScale="92500" lnSpcReduction="10000"/>
          </a:bodyPr>
          <a:lstStyle/>
          <a:p>
            <a:r>
              <a:rPr lang="nl-NL" smtClean="0"/>
              <a:t>Heeft impact op heel wat grondrechten</a:t>
            </a:r>
          </a:p>
          <a:p>
            <a:pPr lvl="1"/>
            <a:r>
              <a:rPr lang="nl-NL" smtClean="0"/>
              <a:t>recht op persoonlijke levenssfeer</a:t>
            </a:r>
          </a:p>
          <a:p>
            <a:pPr lvl="1"/>
            <a:r>
              <a:rPr lang="nl-NL" smtClean="0"/>
              <a:t>recht op menselijke waardigheid</a:t>
            </a:r>
          </a:p>
          <a:p>
            <a:pPr lvl="1"/>
            <a:r>
              <a:rPr lang="nl-NL" smtClean="0"/>
              <a:t>recht op eigendom (op gegevens, op materiële goederen in virtuele wereld, …)</a:t>
            </a:r>
          </a:p>
          <a:p>
            <a:pPr lvl="1"/>
            <a:r>
              <a:rPr lang="nl-NL" smtClean="0"/>
              <a:t>vrijheid van meningsuiting</a:t>
            </a:r>
          </a:p>
          <a:p>
            <a:pPr lvl="1"/>
            <a:r>
              <a:rPr lang="nl-NL" smtClean="0"/>
              <a:t>toegang tot het recht en recht op een eerlijk proces</a:t>
            </a:r>
          </a:p>
          <a:p>
            <a:pPr lvl="1"/>
            <a:r>
              <a:rPr lang="nl-NL" smtClean="0"/>
              <a:t>bescherming tegen discriminatie</a:t>
            </a:r>
          </a:p>
          <a:p>
            <a:pPr lvl="1"/>
            <a:r>
              <a:rPr lang="nl-NL" smtClean="0"/>
              <a:t>heldere aansprakelijkheidsregelingen</a:t>
            </a:r>
          </a:p>
          <a:p>
            <a:r>
              <a:rPr lang="nl-NL" smtClean="0"/>
              <a:t>Nood aan</a:t>
            </a:r>
          </a:p>
          <a:p>
            <a:pPr lvl="1"/>
            <a:r>
              <a:rPr lang="nl-NL" smtClean="0"/>
              <a:t>internationale regeling en handhaving</a:t>
            </a:r>
          </a:p>
          <a:p>
            <a:pPr lvl="1"/>
            <a:r>
              <a:rPr lang="nl-NL" smtClean="0"/>
              <a:t>duurzame, technologieneutrale regeling</a:t>
            </a:r>
          </a:p>
          <a:p>
            <a:pPr lvl="1"/>
            <a:r>
              <a:rPr lang="nl-NL" smtClean="0"/>
              <a:t>eerder organisatorische systeembenadering dan snel verouderende inhoudelijke principes (‘moral machines’)</a:t>
            </a:r>
          </a:p>
          <a:p>
            <a:pPr lvl="1"/>
            <a:r>
              <a:rPr lang="nl-NL" smtClean="0"/>
              <a:t>nadruk op by design aanpak</a:t>
            </a:r>
          </a:p>
          <a:p>
            <a:r>
              <a:rPr lang="nl-NL" smtClean="0"/>
              <a:t>Enkele ideeën op </a:t>
            </a:r>
            <a:r>
              <a:rPr lang="nl-NL" smtClean="0">
                <a:hlinkClick r:id="rId2"/>
              </a:rPr>
              <a:t>https://www.frankrobben.be/wp-content/uploads/2019/12/20181022.pdf</a:t>
            </a:r>
            <a:r>
              <a:rPr lang="nl-NL" smtClean="0"/>
              <a:t> </a:t>
            </a:r>
            <a:endParaRPr lang="nl-NL" dirty="0" smtClean="0"/>
          </a:p>
        </p:txBody>
      </p:sp>
      <p:sp>
        <p:nvSpPr>
          <p:cNvPr id="13" name="Content Placeholder 12"/>
          <p:cNvSpPr>
            <a:spLocks noGrp="1"/>
          </p:cNvSpPr>
          <p:nvPr>
            <p:ph sz="quarter" idx="4"/>
          </p:nvPr>
        </p:nvSpPr>
        <p:spPr/>
        <p:txBody>
          <a:bodyPr>
            <a:normAutofit fontScale="92500" lnSpcReduction="20000"/>
          </a:bodyPr>
          <a:lstStyle/>
          <a:p>
            <a:r>
              <a:rPr lang="fr-BE" smtClean="0"/>
              <a:t>Impact sur de nombreux droits fondamentaux</a:t>
            </a:r>
          </a:p>
          <a:p>
            <a:pPr lvl="1"/>
            <a:r>
              <a:rPr lang="fr-BE" smtClean="0"/>
              <a:t>droit au respect de la vie privée</a:t>
            </a:r>
          </a:p>
          <a:p>
            <a:pPr lvl="1"/>
            <a:r>
              <a:rPr lang="fr-BE" smtClean="0"/>
              <a:t>droit à la dignité humaine</a:t>
            </a:r>
          </a:p>
          <a:p>
            <a:pPr lvl="1"/>
            <a:r>
              <a:rPr lang="fr-BE" smtClean="0"/>
              <a:t>droit de propriété (de données, de biens matériels dans le monde virtuel, ...)</a:t>
            </a:r>
          </a:p>
          <a:p>
            <a:pPr lvl="1"/>
            <a:r>
              <a:rPr lang="fr-BE" smtClean="0"/>
              <a:t>liberté d’expression</a:t>
            </a:r>
          </a:p>
          <a:p>
            <a:pPr lvl="1"/>
            <a:r>
              <a:rPr lang="fr-BE" smtClean="0"/>
              <a:t>accès à la justice et droit à un procès équitable</a:t>
            </a:r>
          </a:p>
          <a:p>
            <a:pPr lvl="1"/>
            <a:r>
              <a:rPr lang="fr-BE" smtClean="0"/>
              <a:t>protection contre la discrimination</a:t>
            </a:r>
          </a:p>
          <a:p>
            <a:pPr lvl="1"/>
            <a:r>
              <a:rPr lang="fr-BE" smtClean="0"/>
              <a:t>règlementation claire en matière de responsabilité</a:t>
            </a:r>
          </a:p>
          <a:p>
            <a:r>
              <a:rPr lang="fr-BE" smtClean="0"/>
              <a:t>Besoin de</a:t>
            </a:r>
          </a:p>
          <a:p>
            <a:pPr lvl="1"/>
            <a:r>
              <a:rPr lang="fr-BE" smtClean="0"/>
              <a:t>règlementation internationale et application</a:t>
            </a:r>
          </a:p>
          <a:p>
            <a:pPr lvl="1"/>
            <a:r>
              <a:rPr lang="fr-BE" smtClean="0"/>
              <a:t>régulation durable, neutre sur le plan technologique</a:t>
            </a:r>
          </a:p>
          <a:p>
            <a:pPr lvl="1"/>
            <a:r>
              <a:rPr lang="fr-BE" smtClean="0"/>
              <a:t>approche systémique organisationnelle plutôt que principes de fond sujets à obsolescence (‘moral machines’)</a:t>
            </a:r>
          </a:p>
          <a:p>
            <a:pPr lvl="1"/>
            <a:r>
              <a:rPr lang="fr-BE" smtClean="0"/>
              <a:t>accent sur une approche ‘by design’</a:t>
            </a:r>
          </a:p>
          <a:p>
            <a:r>
              <a:rPr lang="fr-BE" smtClean="0"/>
              <a:t>Quelques idées sur </a:t>
            </a:r>
            <a:r>
              <a:rPr lang="fr-BE" smtClean="0">
                <a:hlinkClick r:id="rId2"/>
              </a:rPr>
              <a:t>https://www.frankrobben.be/wp-content/uploads/2019/12/20181022.pdf</a:t>
            </a:r>
            <a:r>
              <a:rPr lang="fr-BE" smtClean="0"/>
              <a:t> </a:t>
            </a:r>
          </a:p>
          <a:p>
            <a:endParaRPr lang="fr-BE" dirty="0"/>
          </a:p>
        </p:txBody>
      </p:sp>
      <p:sp>
        <p:nvSpPr>
          <p:cNvPr id="5" name="Slide Number Placeholder 4"/>
          <p:cNvSpPr>
            <a:spLocks noGrp="1"/>
          </p:cNvSpPr>
          <p:nvPr>
            <p:ph type="sldNum" sz="quarter" idx="11"/>
          </p:nvPr>
        </p:nvSpPr>
        <p:spPr/>
        <p:txBody>
          <a:bodyPr/>
          <a:lstStyle/>
          <a:p>
            <a:fld id="{30A9230E-FFBB-4CCB-ABD7-198084EDE768}" type="slidenum">
              <a:rPr lang="fr-BE" smtClean="0"/>
              <a:pPr/>
              <a:t>141</a:t>
            </a:fld>
            <a:endParaRPr lang="fr-BE" dirty="0"/>
          </a:p>
        </p:txBody>
      </p:sp>
    </p:spTree>
    <p:extLst>
      <p:ext uri="{BB962C8B-B14F-4D97-AF65-F5344CB8AC3E}">
        <p14:creationId xmlns:p14="http://schemas.microsoft.com/office/powerpoint/2010/main" val="116890682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0"/>
                    </a14:imgEffect>
                  </a14:imgLayer>
                </a14:imgProps>
              </a:ext>
            </a:extLst>
          </a:blip>
          <a:stretch>
            <a:fillRect/>
          </a:stretch>
        </p:blipFill>
        <p:spPr>
          <a:xfrm>
            <a:off x="1586236" y="1387227"/>
            <a:ext cx="4524132" cy="4176122"/>
          </a:xfrm>
          <a:prstGeom prst="rect">
            <a:avLst/>
          </a:prstGeom>
          <a:solidFill>
            <a:schemeClr val="accent5">
              <a:lumMod val="75000"/>
            </a:schemeClr>
          </a:solidFill>
          <a:ln>
            <a:noFill/>
          </a:ln>
        </p:spPr>
      </p:pic>
      <p:grpSp>
        <p:nvGrpSpPr>
          <p:cNvPr id="5" name="Group 11"/>
          <p:cNvGrpSpPr>
            <a:grpSpLocks/>
          </p:cNvGrpSpPr>
          <p:nvPr/>
        </p:nvGrpSpPr>
        <p:grpSpPr bwMode="auto">
          <a:xfrm>
            <a:off x="6110430" y="2132863"/>
            <a:ext cx="4624520" cy="2800767"/>
            <a:chOff x="4406900" y="2676525"/>
            <a:chExt cx="4268788" cy="2802021"/>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2"/>
            <p:cNvSpPr txBox="1">
              <a:spLocks noChangeArrowheads="1"/>
            </p:cNvSpPr>
            <p:nvPr userDrawn="1"/>
          </p:nvSpPr>
          <p:spPr bwMode="auto">
            <a:xfrm>
              <a:off x="4787900" y="2676525"/>
              <a:ext cx="3887788" cy="280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a:solidFill>
                  <a:srgbClr val="0D0D0D"/>
                </a:solidFill>
                <a:latin typeface="+mn-lt"/>
                <a:cs typeface="Arial" pitchFamily="34" charset="0"/>
              </a:endParaRPr>
            </a:p>
            <a:p>
              <a:pPr>
                <a:defRPr/>
              </a:pPr>
              <a:endParaRPr lang="fr-BE" altLang="en-US" sz="1600" dirty="0">
                <a:solidFill>
                  <a:srgbClr val="0D0D0D"/>
                </a:solidFill>
                <a:latin typeface="+mn-lt"/>
                <a:cs typeface="Arial" pitchFamily="34" charset="0"/>
              </a:endParaRPr>
            </a:p>
            <a:p>
              <a:pPr>
                <a:defRPr/>
              </a:pPr>
              <a:endParaRPr lang="fr-BE" altLang="en-US" sz="1600" dirty="0">
                <a:solidFill>
                  <a:srgbClr val="0D0D0D"/>
                </a:solidFill>
                <a:latin typeface="+mn-lt"/>
                <a:cs typeface="Arial" pitchFamily="34" charset="0"/>
              </a:endParaRPr>
            </a:p>
            <a:p>
              <a:pPr>
                <a:defRPr/>
              </a:pPr>
              <a:endParaRPr lang="fr-BE" altLang="en-US" sz="1600" dirty="0">
                <a:solidFill>
                  <a:srgbClr val="0D0D0D"/>
                </a:solidFill>
                <a:latin typeface="+mn-lt"/>
                <a:cs typeface="Arial" pitchFamily="34" charset="0"/>
              </a:endParaRPr>
            </a:p>
            <a:p>
              <a:pPr>
                <a:defRPr/>
              </a:pPr>
              <a:r>
                <a:rPr lang="nl-BE" sz="1600" dirty="0" smtClean="0">
                  <a:latin typeface="+mn-lt"/>
                  <a:cs typeface="Arial" pitchFamily="34" charset="0"/>
                </a:rPr>
                <a:t>frank.robben@mail.fgov.be </a:t>
              </a:r>
              <a:endParaRPr lang="nl-BE" sz="1600" dirty="0">
                <a:latin typeface="+mn-lt"/>
                <a:cs typeface="Arial" pitchFamily="34" charset="0"/>
              </a:endParaRPr>
            </a:p>
            <a:p>
              <a:pPr>
                <a:defRPr/>
              </a:pPr>
              <a:endParaRPr lang="fr-BE" altLang="en-US" sz="1600" dirty="0">
                <a:latin typeface="+mn-lt"/>
                <a:cs typeface="Arial" pitchFamily="34" charset="0"/>
                <a:sym typeface="Arial" pitchFamily="34" charset="0"/>
              </a:endParaRPr>
            </a:p>
            <a:p>
              <a:pPr>
                <a:defRPr/>
              </a:pPr>
              <a:r>
                <a:rPr lang="nl-BE" sz="1600" dirty="0">
                  <a:latin typeface="+mn-lt"/>
                  <a:cs typeface="Arial" pitchFamily="34" charset="0"/>
                  <a:sym typeface="Arial" pitchFamily="34" charset="0"/>
                </a:rPr>
                <a:t>@</a:t>
              </a:r>
              <a:r>
                <a:rPr lang="nl-BE" sz="1600" dirty="0" err="1">
                  <a:latin typeface="+mn-lt"/>
                  <a:cs typeface="Arial" pitchFamily="34" charset="0"/>
                  <a:sym typeface="Arial" pitchFamily="34" charset="0"/>
                </a:rPr>
                <a:t>FrRobben</a:t>
              </a:r>
              <a:endParaRPr lang="nl-BE" sz="1600" dirty="0">
                <a:latin typeface="+mn-lt"/>
                <a:cs typeface="Arial" pitchFamily="34" charset="0"/>
                <a:sym typeface="Arial" pitchFamily="34" charset="0"/>
              </a:endParaRPr>
            </a:p>
            <a:p>
              <a:pPr>
                <a:defRPr/>
              </a:pPr>
              <a:endParaRPr lang="fr-BE" altLang="en-US" sz="1600" dirty="0">
                <a:latin typeface="+mn-lt"/>
                <a:cs typeface="Arial" pitchFamily="34" charset="0"/>
                <a:sym typeface="Arial" pitchFamily="34" charset="0"/>
              </a:endParaRPr>
            </a:p>
            <a:p>
              <a:pPr>
                <a:defRPr/>
              </a:pPr>
              <a:r>
                <a:rPr lang="nl-BE" sz="1600" dirty="0">
                  <a:latin typeface="+mn-lt"/>
                  <a:cs typeface="Arial" pitchFamily="34" charset="0"/>
                  <a:sym typeface="Arial" pitchFamily="34" charset="0"/>
                </a:rPr>
                <a:t>https://www.frankrobben.be</a:t>
              </a:r>
            </a:p>
            <a:p>
              <a:pPr>
                <a:defRPr/>
              </a:pPr>
              <a:r>
                <a:rPr lang="nl-BE" sz="1600" dirty="0">
                  <a:latin typeface="+mn-lt"/>
                  <a:cs typeface="Arial" pitchFamily="34" charset="0"/>
                  <a:sym typeface="Arial" pitchFamily="34" charset="0"/>
                </a:rPr>
                <a:t>https://www.ksz.fgov.be</a:t>
              </a:r>
            </a:p>
            <a:p>
              <a:pPr>
                <a:defRPr/>
              </a:pPr>
              <a:r>
                <a:rPr lang="nl-BE" sz="1600" dirty="0" smtClean="0">
                  <a:latin typeface="+mn-lt"/>
                  <a:cs typeface="Arial" pitchFamily="34" charset="0"/>
                  <a:sym typeface="Arial" pitchFamily="34" charset="0"/>
                </a:rPr>
                <a:t>https</a:t>
              </a:r>
              <a:r>
                <a:rPr lang="nl-BE" sz="1600" dirty="0">
                  <a:latin typeface="+mn-lt"/>
                  <a:cs typeface="Arial" pitchFamily="34" charset="0"/>
                  <a:sym typeface="Arial" pitchFamily="34" charset="0"/>
                </a:rPr>
                <a:t>://</a:t>
              </a:r>
              <a:r>
                <a:rPr lang="nl-BE" sz="1600" dirty="0" smtClean="0">
                  <a:latin typeface="+mn-lt"/>
                  <a:cs typeface="Arial" pitchFamily="34" charset="0"/>
                  <a:sym typeface="Arial" pitchFamily="34" charset="0"/>
                </a:rPr>
                <a:t>www.ehealth.fgov.be</a:t>
              </a:r>
              <a:endParaRPr lang="nl-BE" sz="1600" dirty="0">
                <a:latin typeface="+mn-lt"/>
                <a:cs typeface="Arial" pitchFamily="34" charset="0"/>
                <a:sym typeface="Arial" pitchFamily="34" charset="0"/>
              </a:endParaRPr>
            </a:p>
          </p:txBody>
        </p:sp>
      </p:gr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142</a:t>
            </a:fld>
            <a:r>
              <a:rPr lang="fr-BE" smtClean="0"/>
              <a:t> </a:t>
            </a:r>
            <a:endParaRPr lang="fr-BE" dirty="0"/>
          </a:p>
        </p:txBody>
      </p:sp>
    </p:spTree>
    <p:extLst>
      <p:ext uri="{BB962C8B-B14F-4D97-AF65-F5344CB8AC3E}">
        <p14:creationId xmlns:p14="http://schemas.microsoft.com/office/powerpoint/2010/main" val="2198900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Doelstellingen – </a:t>
            </a:r>
            <a:r>
              <a:rPr lang="nl-BE" dirty="0" err="1" smtClean="0"/>
              <a:t>Objectifs</a:t>
            </a:r>
            <a:endParaRPr lang="en-US" dirty="0"/>
          </a:p>
        </p:txBody>
      </p:sp>
      <p:sp>
        <p:nvSpPr>
          <p:cNvPr id="3" name="Content Placeholder 2"/>
          <p:cNvSpPr>
            <a:spLocks noGrp="1"/>
          </p:cNvSpPr>
          <p:nvPr>
            <p:ph sz="half" idx="2"/>
          </p:nvPr>
        </p:nvSpPr>
        <p:spPr/>
        <p:txBody>
          <a:bodyPr>
            <a:normAutofit fontScale="92500" lnSpcReduction="10000"/>
          </a:bodyPr>
          <a:lstStyle/>
          <a:p>
            <a:r>
              <a:rPr lang="nl-NL" dirty="0" smtClean="0"/>
              <a:t>De actoren uit de sociale sector aanzetten</a:t>
            </a:r>
          </a:p>
          <a:p>
            <a:pPr lvl="1"/>
            <a:r>
              <a:rPr lang="nl-NL" dirty="0" smtClean="0"/>
              <a:t>tot een </a:t>
            </a:r>
            <a:r>
              <a:rPr lang="nl-NL" b="1" i="1" dirty="0" smtClean="0">
                <a:solidFill>
                  <a:srgbClr val="0087BE"/>
                </a:solidFill>
              </a:rPr>
              <a:t>effectieve en efficiënte dienstverlening</a:t>
            </a:r>
            <a:r>
              <a:rPr lang="nl-NL" u="sng" dirty="0" smtClean="0">
                <a:solidFill>
                  <a:srgbClr val="0087BE"/>
                </a:solidFill>
              </a:rPr>
              <a:t> </a:t>
            </a:r>
            <a:r>
              <a:rPr lang="nl-NL" dirty="0" smtClean="0"/>
              <a:t>met een </a:t>
            </a:r>
            <a:r>
              <a:rPr lang="nl-NL" b="1" i="1" dirty="0">
                <a:solidFill>
                  <a:srgbClr val="0087BE"/>
                </a:solidFill>
              </a:rPr>
              <a:t>minimum aan administratieve lasten en kosten </a:t>
            </a:r>
            <a:r>
              <a:rPr lang="nl-NL" dirty="0" smtClean="0"/>
              <a:t>voor alle betrokkenen</a:t>
            </a:r>
          </a:p>
          <a:p>
            <a:pPr lvl="1"/>
            <a:r>
              <a:rPr lang="nl-NL" dirty="0" smtClean="0"/>
              <a:t>op een wijze die optimaal afgestemd is op de verschillende eindgebruikers van de diensten</a:t>
            </a:r>
          </a:p>
          <a:p>
            <a:pPr lvl="1"/>
            <a:r>
              <a:rPr lang="nl-NL" dirty="0" smtClean="0"/>
              <a:t>door de permanente </a:t>
            </a:r>
            <a:r>
              <a:rPr lang="nl-NL" b="1" i="1" dirty="0">
                <a:solidFill>
                  <a:srgbClr val="0087BE"/>
                </a:solidFill>
              </a:rPr>
              <a:t>verbetering</a:t>
            </a:r>
            <a:r>
              <a:rPr lang="nl-NL" dirty="0" smtClean="0"/>
              <a:t> van hun (onderlinge) </a:t>
            </a:r>
            <a:r>
              <a:rPr lang="nl-NL" b="1" i="1" dirty="0">
                <a:solidFill>
                  <a:srgbClr val="0087BE"/>
                </a:solidFill>
              </a:rPr>
              <a:t>processen</a:t>
            </a:r>
            <a:r>
              <a:rPr lang="nl-NL" dirty="0" smtClean="0"/>
              <a:t> en relaties met behulp van nieuwe technologieën</a:t>
            </a:r>
          </a:p>
          <a:p>
            <a:pPr lvl="1"/>
            <a:r>
              <a:rPr lang="nl-NL" dirty="0" smtClean="0"/>
              <a:t>vanuit een gemeenschappelijke, onderling overlegde visie</a:t>
            </a:r>
          </a:p>
          <a:p>
            <a:r>
              <a:rPr lang="nl-NL" dirty="0" smtClean="0"/>
              <a:t>De </a:t>
            </a:r>
            <a:r>
              <a:rPr lang="nl-NL" b="1" i="1" dirty="0">
                <a:solidFill>
                  <a:srgbClr val="0087BE"/>
                </a:solidFill>
              </a:rPr>
              <a:t>informatieveiligheid</a:t>
            </a:r>
            <a:r>
              <a:rPr lang="nl-NL" b="1" dirty="0" smtClean="0">
                <a:solidFill>
                  <a:srgbClr val="00B050"/>
                </a:solidFill>
              </a:rPr>
              <a:t> </a:t>
            </a:r>
            <a:r>
              <a:rPr lang="nl-NL" sz="2100" dirty="0"/>
              <a:t>en de </a:t>
            </a:r>
            <a:r>
              <a:rPr lang="nl-NL" b="1" i="1" dirty="0">
                <a:solidFill>
                  <a:srgbClr val="0087BE"/>
                </a:solidFill>
              </a:rPr>
              <a:t>bescherming van de persoonlijke levenssfeer</a:t>
            </a:r>
            <a:r>
              <a:rPr lang="nl-NL" dirty="0" smtClean="0">
                <a:solidFill>
                  <a:srgbClr val="00B050"/>
                </a:solidFill>
              </a:rPr>
              <a:t> </a:t>
            </a:r>
            <a:r>
              <a:rPr lang="nl-NL" dirty="0" smtClean="0"/>
              <a:t>door de actoren in de Belgische sociale sector bevorderen, zodat alle betrokkenen terecht vertrouwen kunnen hebben</a:t>
            </a:r>
          </a:p>
          <a:p>
            <a:r>
              <a:rPr lang="nl-NL" sz="2100" b="1" i="1" dirty="0">
                <a:solidFill>
                  <a:srgbClr val="0087BE"/>
                </a:solidFill>
              </a:rPr>
              <a:t>Geïntegreerde, </a:t>
            </a:r>
            <a:r>
              <a:rPr lang="nl-NL" dirty="0" err="1" smtClean="0"/>
              <a:t>sectoroverschrijdende</a:t>
            </a:r>
            <a:r>
              <a:rPr lang="nl-NL" dirty="0" smtClean="0"/>
              <a:t> </a:t>
            </a:r>
            <a:r>
              <a:rPr lang="nl-NL" b="1" i="1" dirty="0">
                <a:solidFill>
                  <a:srgbClr val="0087BE"/>
                </a:solidFill>
              </a:rPr>
              <a:t>beleidsondersteunende informatie</a:t>
            </a:r>
            <a:r>
              <a:rPr lang="nl-NL" dirty="0" smtClean="0"/>
              <a:t> ter beschikking stellen van de beleidsvoerders en onderzoekers</a:t>
            </a:r>
            <a:endParaRPr lang="nl-NL" dirty="0"/>
          </a:p>
        </p:txBody>
      </p:sp>
      <p:sp>
        <p:nvSpPr>
          <p:cNvPr id="7" name="Content Placeholder 6"/>
          <p:cNvSpPr>
            <a:spLocks noGrp="1"/>
          </p:cNvSpPr>
          <p:nvPr>
            <p:ph sz="quarter" idx="4"/>
          </p:nvPr>
        </p:nvSpPr>
        <p:spPr/>
        <p:txBody>
          <a:bodyPr>
            <a:normAutofit fontScale="92500" lnSpcReduction="10000"/>
          </a:bodyPr>
          <a:lstStyle/>
          <a:p>
            <a:pPr>
              <a:spcBef>
                <a:spcPts val="475"/>
              </a:spcBef>
            </a:pPr>
            <a:r>
              <a:rPr lang="fr-BE" dirty="0"/>
              <a:t>I</a:t>
            </a:r>
            <a:r>
              <a:rPr lang="fr-BE" dirty="0" smtClean="0"/>
              <a:t>nciter </a:t>
            </a:r>
            <a:r>
              <a:rPr lang="fr-BE" dirty="0"/>
              <a:t>les acteurs du secteur </a:t>
            </a:r>
            <a:r>
              <a:rPr lang="fr-BE" dirty="0" smtClean="0"/>
              <a:t>social</a:t>
            </a:r>
            <a:endParaRPr lang="fr-BE" dirty="0"/>
          </a:p>
          <a:p>
            <a:pPr lvl="1"/>
            <a:r>
              <a:rPr lang="fr-BE" dirty="0"/>
              <a:t>à offrir des </a:t>
            </a:r>
            <a:r>
              <a:rPr lang="fr-BE" b="1" i="1" dirty="0">
                <a:solidFill>
                  <a:srgbClr val="0087BE"/>
                </a:solidFill>
              </a:rPr>
              <a:t>services effectifs et efficaces</a:t>
            </a:r>
            <a:r>
              <a:rPr lang="fr-BE" b="1" dirty="0">
                <a:solidFill>
                  <a:srgbClr val="00B050"/>
                </a:solidFill>
              </a:rPr>
              <a:t> </a:t>
            </a:r>
            <a:r>
              <a:rPr lang="fr-BE" dirty="0"/>
              <a:t>avec un </a:t>
            </a:r>
            <a:r>
              <a:rPr lang="fr-BE" b="1" i="1" dirty="0">
                <a:solidFill>
                  <a:srgbClr val="0087BE"/>
                </a:solidFill>
              </a:rPr>
              <a:t>minimum de charges administratives et de coûts</a:t>
            </a:r>
            <a:r>
              <a:rPr lang="fr-BE" dirty="0">
                <a:solidFill>
                  <a:srgbClr val="00B050"/>
                </a:solidFill>
              </a:rPr>
              <a:t> </a:t>
            </a:r>
            <a:r>
              <a:rPr lang="fr-BE" dirty="0"/>
              <a:t>pour toutes les parties concernées</a:t>
            </a:r>
          </a:p>
          <a:p>
            <a:pPr lvl="1">
              <a:lnSpc>
                <a:spcPct val="110000"/>
              </a:lnSpc>
            </a:pPr>
            <a:r>
              <a:rPr lang="fr-BE" dirty="0"/>
              <a:t>d'une manière qui convienne de façon optimale aux divers utilisateurs finaux des services</a:t>
            </a:r>
          </a:p>
          <a:p>
            <a:pPr lvl="1">
              <a:lnSpc>
                <a:spcPct val="110000"/>
              </a:lnSpc>
            </a:pPr>
            <a:r>
              <a:rPr lang="fr-BE" dirty="0"/>
              <a:t>grâce à l'</a:t>
            </a:r>
            <a:r>
              <a:rPr lang="fr-BE" b="1" i="1" dirty="0">
                <a:solidFill>
                  <a:srgbClr val="0087BE"/>
                </a:solidFill>
              </a:rPr>
              <a:t>amélioration</a:t>
            </a:r>
            <a:r>
              <a:rPr lang="fr-BE" dirty="0"/>
              <a:t> permanente de leurs relations et </a:t>
            </a:r>
            <a:r>
              <a:rPr lang="fr-BE" b="1" i="1" dirty="0">
                <a:solidFill>
                  <a:srgbClr val="0087BE"/>
                </a:solidFill>
              </a:rPr>
              <a:t>processus</a:t>
            </a:r>
            <a:r>
              <a:rPr lang="fr-BE" dirty="0"/>
              <a:t> (mutuels) à l'aide des nouvelles </a:t>
            </a:r>
            <a:r>
              <a:rPr lang="fr-BE" dirty="0" smtClean="0"/>
              <a:t>technologies</a:t>
            </a:r>
            <a:endParaRPr lang="fr-BE" dirty="0"/>
          </a:p>
          <a:p>
            <a:pPr lvl="1">
              <a:lnSpc>
                <a:spcPct val="110000"/>
              </a:lnSpc>
            </a:pPr>
            <a:r>
              <a:rPr lang="fr-BE" dirty="0"/>
              <a:t>en partant d'une vision commune, élaborée de commun accord</a:t>
            </a:r>
          </a:p>
          <a:p>
            <a:pPr>
              <a:spcBef>
                <a:spcPts val="475"/>
              </a:spcBef>
            </a:pPr>
            <a:r>
              <a:rPr lang="fr-BE" dirty="0"/>
              <a:t>Promouvoir la </a:t>
            </a:r>
            <a:r>
              <a:rPr lang="fr-BE" b="1" i="1" dirty="0">
                <a:solidFill>
                  <a:srgbClr val="0087BE"/>
                </a:solidFill>
              </a:rPr>
              <a:t>sécurité de l'information </a:t>
            </a:r>
            <a:r>
              <a:rPr lang="fr-BE" sz="2100" dirty="0"/>
              <a:t>et la </a:t>
            </a:r>
            <a:r>
              <a:rPr lang="fr-BE" b="1" i="1" dirty="0">
                <a:solidFill>
                  <a:srgbClr val="0087BE"/>
                </a:solidFill>
              </a:rPr>
              <a:t>protection de la vie privée </a:t>
            </a:r>
            <a:r>
              <a:rPr lang="fr-BE" dirty="0"/>
              <a:t>par les acteurs du secteur social belge afin que tous les intéressés puissent avoir confiance à juste titre</a:t>
            </a:r>
          </a:p>
          <a:p>
            <a:pPr>
              <a:spcBef>
                <a:spcPts val="475"/>
              </a:spcBef>
            </a:pPr>
            <a:r>
              <a:rPr lang="fr-BE" sz="2100" dirty="0"/>
              <a:t>Mettre à la disposition des dirigeants politiques et des chercheurs </a:t>
            </a:r>
            <a:r>
              <a:rPr lang="fr-BE" dirty="0"/>
              <a:t>des </a:t>
            </a:r>
            <a:r>
              <a:rPr lang="fr-BE" b="1" i="1" dirty="0">
                <a:solidFill>
                  <a:srgbClr val="0087BE"/>
                </a:solidFill>
              </a:rPr>
              <a:t>informations intégrées </a:t>
            </a:r>
            <a:r>
              <a:rPr lang="fr-BE" dirty="0"/>
              <a:t>et intersectorielles qui serviront d'</a:t>
            </a:r>
            <a:r>
              <a:rPr lang="fr-BE" b="1" i="1" dirty="0">
                <a:solidFill>
                  <a:srgbClr val="0087BE"/>
                </a:solidFill>
              </a:rPr>
              <a:t>appui à la politique</a:t>
            </a:r>
          </a:p>
        </p:txBody>
      </p:sp>
      <p:sp>
        <p:nvSpPr>
          <p:cNvPr id="5" name="Slide Number Placeholder 4"/>
          <p:cNvSpPr>
            <a:spLocks noGrp="1"/>
          </p:cNvSpPr>
          <p:nvPr>
            <p:ph type="sldNum" sz="quarter" idx="11"/>
          </p:nvPr>
        </p:nvSpPr>
        <p:spPr/>
        <p:txBody>
          <a:bodyPr/>
          <a:lstStyle/>
          <a:p>
            <a:fld id="{30A9230E-FFBB-4CCB-ABD7-198084EDE768}" type="slidenum">
              <a:rPr lang="fr-BE" smtClean="0"/>
              <a:pPr/>
              <a:t>15</a:t>
            </a:fld>
            <a:endParaRPr lang="fr-BE" dirty="0"/>
          </a:p>
        </p:txBody>
      </p:sp>
    </p:spTree>
    <p:extLst>
      <p:ext uri="{BB962C8B-B14F-4D97-AF65-F5344CB8AC3E}">
        <p14:creationId xmlns:p14="http://schemas.microsoft.com/office/powerpoint/2010/main" val="426061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Wettelijk kader – Cadre légal</a:t>
            </a:r>
            <a:endParaRPr lang="en-US" dirty="0"/>
          </a:p>
        </p:txBody>
      </p:sp>
      <p:sp>
        <p:nvSpPr>
          <p:cNvPr id="3" name="Content Placeholder 2"/>
          <p:cNvSpPr>
            <a:spLocks noGrp="1"/>
          </p:cNvSpPr>
          <p:nvPr>
            <p:ph sz="half" idx="2"/>
          </p:nvPr>
        </p:nvSpPr>
        <p:spPr/>
        <p:txBody>
          <a:bodyPr/>
          <a:lstStyle/>
          <a:p>
            <a:r>
              <a:rPr lang="nl-NL" dirty="0" smtClean="0"/>
              <a:t>Wet van 15 januari 1990 houdende oprichting en organisatie van een Kruispuntbank van de sociale zekerheid</a:t>
            </a:r>
          </a:p>
          <a:p>
            <a:pPr lvl="1">
              <a:buFont typeface="Wingdings" panose="05000000000000000000" pitchFamily="2" charset="2"/>
              <a:buChar char="Ø"/>
            </a:pPr>
            <a:r>
              <a:rPr lang="nl-NL" dirty="0" smtClean="0"/>
              <a:t>eerste Belgische wet met uitvoerige bepalingen inzake gegevensbescherming !</a:t>
            </a:r>
          </a:p>
          <a:p>
            <a:r>
              <a:rPr lang="nl-NL" dirty="0" smtClean="0"/>
              <a:t>Wet van 26 juli 1996 tot modernisering van de sociale zekerheid en tot vrijwaring van de leefbaarheid van de wettelijke pensioenstelsels</a:t>
            </a:r>
          </a:p>
          <a:p>
            <a:r>
              <a:rPr lang="nl-NL" dirty="0" smtClean="0"/>
              <a:t>Koninklijk besluit van 12 augustus 1993 houdende de organisatie van de informatieveiligheid bij de instellingen van sociale zekerheid</a:t>
            </a:r>
          </a:p>
          <a:p>
            <a:r>
              <a:rPr lang="nl-NL" dirty="0" smtClean="0"/>
              <a:t>Koninklijk besluit van 4 februari 1997 tot organisatie van de mededeling van sociale gegevens van persoonlijke aard tussen instellingen van sociale zekerheid</a:t>
            </a:r>
          </a:p>
          <a:p>
            <a:r>
              <a:rPr lang="nl-NL" dirty="0" smtClean="0"/>
              <a:t>Zie </a:t>
            </a:r>
            <a:r>
              <a:rPr lang="nl-NL" dirty="0" smtClean="0">
                <a:hlinkClick r:id="rId2"/>
              </a:rPr>
              <a:t>https://ksz.fgov.be/nl</a:t>
            </a:r>
            <a:r>
              <a:rPr lang="nl-NL" dirty="0" smtClean="0"/>
              <a:t> &gt; Wetgeving</a:t>
            </a:r>
          </a:p>
        </p:txBody>
      </p:sp>
      <p:sp>
        <p:nvSpPr>
          <p:cNvPr id="7" name="Content Placeholder 6"/>
          <p:cNvSpPr>
            <a:spLocks noGrp="1"/>
          </p:cNvSpPr>
          <p:nvPr>
            <p:ph sz="quarter" idx="4"/>
          </p:nvPr>
        </p:nvSpPr>
        <p:spPr/>
        <p:txBody>
          <a:bodyPr/>
          <a:lstStyle/>
          <a:p>
            <a:r>
              <a:rPr lang="fr-BE" dirty="0" smtClean="0"/>
              <a:t>Loi du 15 janvier 1990 relative à l'institution et à l'organisation d'une Banque Carrefour de la sécurité sociale</a:t>
            </a:r>
          </a:p>
          <a:p>
            <a:pPr lvl="1">
              <a:buFont typeface="Wingdings" panose="05000000000000000000" pitchFamily="2" charset="2"/>
              <a:buChar char="Ø"/>
            </a:pPr>
            <a:r>
              <a:rPr lang="fr-BE" dirty="0" smtClean="0"/>
              <a:t>première loi belge contenant des dispositions détaillées concernant la protection des données !</a:t>
            </a:r>
          </a:p>
          <a:p>
            <a:r>
              <a:rPr lang="fr-BE" dirty="0" smtClean="0"/>
              <a:t>Loi du 26 juillet 1996 portant modernisation de la sécurité sociale et assurant la viabilité des régimes légaux des pensions</a:t>
            </a:r>
          </a:p>
          <a:p>
            <a:r>
              <a:rPr lang="fr-BE" dirty="0" smtClean="0"/>
              <a:t>Arrêté royal du 12 août 1993 organisant la sécurité de l'information dans les institutions de sécurité sociale.</a:t>
            </a:r>
          </a:p>
          <a:p>
            <a:r>
              <a:rPr lang="fr-BE" dirty="0" smtClean="0"/>
              <a:t>Arrêté royal du 4 février 1997 organisant la communication de données sociales entre institutions de sécurité sociale</a:t>
            </a:r>
          </a:p>
          <a:p>
            <a:pPr>
              <a:spcBef>
                <a:spcPts val="2400"/>
              </a:spcBef>
            </a:pPr>
            <a:r>
              <a:rPr lang="nl-BE" dirty="0" err="1" smtClean="0"/>
              <a:t>Voir</a:t>
            </a:r>
            <a:r>
              <a:rPr lang="nl-BE" dirty="0" smtClean="0"/>
              <a:t> </a:t>
            </a:r>
            <a:r>
              <a:rPr lang="nl-BE" dirty="0" smtClean="0">
                <a:hlinkClick r:id="rId3"/>
              </a:rPr>
              <a:t>https://ksz.fgov.be/fr</a:t>
            </a:r>
            <a:r>
              <a:rPr lang="nl-BE" dirty="0" smtClean="0"/>
              <a:t> &gt; </a:t>
            </a:r>
            <a:r>
              <a:rPr lang="nl-BE" dirty="0" err="1" smtClean="0"/>
              <a:t>Législation</a:t>
            </a:r>
            <a:endParaRPr lang="fr-BE" dirty="0"/>
          </a:p>
        </p:txBody>
      </p:sp>
      <p:sp>
        <p:nvSpPr>
          <p:cNvPr id="5" name="Slide Number Placeholder 4"/>
          <p:cNvSpPr>
            <a:spLocks noGrp="1"/>
          </p:cNvSpPr>
          <p:nvPr>
            <p:ph type="sldNum" sz="quarter" idx="11"/>
          </p:nvPr>
        </p:nvSpPr>
        <p:spPr/>
        <p:txBody>
          <a:bodyPr/>
          <a:lstStyle/>
          <a:p>
            <a:fld id="{30A9230E-FFBB-4CCB-ABD7-198084EDE768}" type="slidenum">
              <a:rPr lang="fr-BE" smtClean="0"/>
              <a:pPr/>
              <a:t>16</a:t>
            </a:fld>
            <a:endParaRPr lang="fr-BE" dirty="0"/>
          </a:p>
        </p:txBody>
      </p:sp>
    </p:spTree>
    <p:extLst>
      <p:ext uri="{BB962C8B-B14F-4D97-AF65-F5344CB8AC3E}">
        <p14:creationId xmlns:p14="http://schemas.microsoft.com/office/powerpoint/2010/main" val="13613722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Organen – </a:t>
            </a:r>
            <a:r>
              <a:rPr lang="nl-BE" dirty="0" err="1" smtClean="0"/>
              <a:t>Organes</a:t>
            </a:r>
            <a:endParaRPr lang="en-US" dirty="0"/>
          </a:p>
        </p:txBody>
      </p:sp>
      <p:sp>
        <p:nvSpPr>
          <p:cNvPr id="3" name="Content Placeholder 2"/>
          <p:cNvSpPr>
            <a:spLocks noGrp="1"/>
          </p:cNvSpPr>
          <p:nvPr>
            <p:ph sz="half" idx="2"/>
          </p:nvPr>
        </p:nvSpPr>
        <p:spPr/>
        <p:txBody>
          <a:bodyPr/>
          <a:lstStyle/>
          <a:p>
            <a:r>
              <a:rPr lang="nl-NL" dirty="0" smtClean="0"/>
              <a:t>Beheer</a:t>
            </a:r>
          </a:p>
          <a:p>
            <a:pPr lvl="1"/>
            <a:r>
              <a:rPr lang="nl-NL" dirty="0" smtClean="0"/>
              <a:t>Beheerscomité</a:t>
            </a:r>
          </a:p>
          <a:p>
            <a:pPr lvl="2"/>
            <a:r>
              <a:rPr lang="nl-NL" dirty="0" smtClean="0"/>
              <a:t>vertegenwoordigers van de werkgevers- en zelfstandigenorganisaties</a:t>
            </a:r>
          </a:p>
          <a:p>
            <a:pPr lvl="2"/>
            <a:r>
              <a:rPr lang="nl-NL" dirty="0" smtClean="0"/>
              <a:t>vertegenwoordigers van de werknemersorganisaties</a:t>
            </a:r>
          </a:p>
          <a:p>
            <a:pPr lvl="2"/>
            <a:r>
              <a:rPr lang="nl-NL" dirty="0" smtClean="0"/>
              <a:t>vertegenwoordigers van de instellingen van sociale zekerheid (raadgevende stem)</a:t>
            </a:r>
          </a:p>
          <a:p>
            <a:endParaRPr lang="nl-NL" dirty="0" smtClean="0"/>
          </a:p>
          <a:p>
            <a:r>
              <a:rPr lang="nl-NL" dirty="0" smtClean="0"/>
              <a:t>Coordinatie</a:t>
            </a:r>
          </a:p>
          <a:p>
            <a:pPr lvl="1"/>
            <a:r>
              <a:rPr lang="nl-NL" dirty="0" smtClean="0"/>
              <a:t>Algemeen Coördinatiecomité</a:t>
            </a:r>
          </a:p>
          <a:p>
            <a:endParaRPr lang="nl-NL" dirty="0" smtClean="0"/>
          </a:p>
          <a:p>
            <a:r>
              <a:rPr lang="nl-NL" dirty="0" smtClean="0"/>
              <a:t>Controle</a:t>
            </a:r>
          </a:p>
          <a:p>
            <a:pPr lvl="1"/>
            <a:r>
              <a:rPr lang="nl-NL" dirty="0" smtClean="0"/>
              <a:t>Rekenhof</a:t>
            </a:r>
          </a:p>
          <a:p>
            <a:pPr lvl="1"/>
            <a:r>
              <a:rPr lang="nl-NL" dirty="0" smtClean="0"/>
              <a:t>regeringscommissarissen van de sociale zaken en van begroting</a:t>
            </a:r>
          </a:p>
        </p:txBody>
      </p:sp>
      <p:sp>
        <p:nvSpPr>
          <p:cNvPr id="7" name="Content Placeholder 6"/>
          <p:cNvSpPr>
            <a:spLocks noGrp="1"/>
          </p:cNvSpPr>
          <p:nvPr>
            <p:ph sz="quarter" idx="4"/>
          </p:nvPr>
        </p:nvSpPr>
        <p:spPr/>
        <p:txBody>
          <a:bodyPr/>
          <a:lstStyle/>
          <a:p>
            <a:r>
              <a:rPr lang="nl-BE" dirty="0" err="1" smtClean="0"/>
              <a:t>Gestion</a:t>
            </a:r>
            <a:endParaRPr lang="nl-BE" dirty="0" smtClean="0"/>
          </a:p>
          <a:p>
            <a:pPr lvl="1"/>
            <a:r>
              <a:rPr lang="fr-BE" dirty="0"/>
              <a:t>Comité de gestion</a:t>
            </a:r>
          </a:p>
          <a:p>
            <a:pPr lvl="2"/>
            <a:r>
              <a:rPr lang="fr-BE" dirty="0"/>
              <a:t>représentants des organisations des employeurs et des travailleurs indépendants</a:t>
            </a:r>
          </a:p>
          <a:p>
            <a:pPr lvl="2"/>
            <a:r>
              <a:rPr lang="fr-BE" dirty="0"/>
              <a:t>représentants des organisations des travailleurs salariés</a:t>
            </a:r>
          </a:p>
          <a:p>
            <a:pPr lvl="2"/>
            <a:r>
              <a:rPr lang="fr-BE" dirty="0"/>
              <a:t>représentants des institutions de sécurité sociale (voix consultative)</a:t>
            </a:r>
          </a:p>
          <a:p>
            <a:endParaRPr lang="fr-BE" dirty="0"/>
          </a:p>
          <a:p>
            <a:r>
              <a:rPr lang="fr-BE" dirty="0"/>
              <a:t>Coordination</a:t>
            </a:r>
          </a:p>
          <a:p>
            <a:pPr lvl="1"/>
            <a:r>
              <a:rPr lang="fr-BE" dirty="0"/>
              <a:t>Comité général de coordination</a:t>
            </a:r>
          </a:p>
          <a:p>
            <a:endParaRPr lang="fr-BE" dirty="0"/>
          </a:p>
          <a:p>
            <a:r>
              <a:rPr lang="fr-BE" dirty="0"/>
              <a:t>Contrôle</a:t>
            </a:r>
          </a:p>
          <a:p>
            <a:pPr lvl="1"/>
            <a:r>
              <a:rPr lang="fr-BE" dirty="0"/>
              <a:t>Cour des comptes</a:t>
            </a:r>
          </a:p>
          <a:p>
            <a:pPr lvl="1"/>
            <a:r>
              <a:rPr lang="fr-BE" dirty="0" smtClean="0"/>
              <a:t>commissaires </a:t>
            </a:r>
            <a:r>
              <a:rPr lang="fr-BE" dirty="0"/>
              <a:t>du gouvernement des Affaires sociales et du </a:t>
            </a:r>
            <a:r>
              <a:rPr lang="fr-BE" dirty="0" smtClean="0"/>
              <a:t>Budget</a:t>
            </a:r>
            <a:endParaRPr lang="fr-BE" dirty="0"/>
          </a:p>
        </p:txBody>
      </p:sp>
      <p:sp>
        <p:nvSpPr>
          <p:cNvPr id="5" name="Slide Number Placeholder 4"/>
          <p:cNvSpPr>
            <a:spLocks noGrp="1"/>
          </p:cNvSpPr>
          <p:nvPr>
            <p:ph type="sldNum" sz="quarter" idx="11"/>
          </p:nvPr>
        </p:nvSpPr>
        <p:spPr/>
        <p:txBody>
          <a:bodyPr/>
          <a:lstStyle/>
          <a:p>
            <a:fld id="{30A9230E-FFBB-4CCB-ABD7-198084EDE768}" type="slidenum">
              <a:rPr lang="fr-BE" smtClean="0"/>
              <a:pPr/>
              <a:t>17</a:t>
            </a:fld>
            <a:endParaRPr lang="fr-BE" dirty="0"/>
          </a:p>
        </p:txBody>
      </p:sp>
    </p:spTree>
    <p:extLst>
      <p:ext uri="{BB962C8B-B14F-4D97-AF65-F5344CB8AC3E}">
        <p14:creationId xmlns:p14="http://schemas.microsoft.com/office/powerpoint/2010/main" val="4923550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Enkele behaalde resultaten – Quelques résultats atteints</a:t>
            </a:r>
            <a:endParaRPr lang="en-US" dirty="0"/>
          </a:p>
        </p:txBody>
      </p:sp>
      <p:sp>
        <p:nvSpPr>
          <p:cNvPr id="9" name="Content Placeholder 8"/>
          <p:cNvSpPr>
            <a:spLocks noGrp="1"/>
          </p:cNvSpPr>
          <p:nvPr>
            <p:ph sz="half" idx="2"/>
          </p:nvPr>
        </p:nvSpPr>
        <p:spPr>
          <a:xfrm>
            <a:off x="335360" y="980728"/>
            <a:ext cx="5661157" cy="5472618"/>
          </a:xfrm>
        </p:spPr>
        <p:txBody>
          <a:bodyPr>
            <a:normAutofit fontScale="85000" lnSpcReduction="10000"/>
          </a:bodyPr>
          <a:lstStyle/>
          <a:p>
            <a:r>
              <a:rPr lang="nl-BE" dirty="0" smtClean="0"/>
              <a:t>Een netwerk met basisdiensten</a:t>
            </a:r>
          </a:p>
          <a:p>
            <a:r>
              <a:rPr lang="nl-BE" dirty="0" smtClean="0"/>
              <a:t>&gt; 1,4 miljard berichten uitgewisseld tussen de actoren van de sector in 2020</a:t>
            </a:r>
          </a:p>
          <a:p>
            <a:r>
              <a:rPr lang="nl-BE" dirty="0" smtClean="0"/>
              <a:t>Unieke identificatie van de burgers en de ondernemingen </a:t>
            </a:r>
          </a:p>
          <a:p>
            <a:r>
              <a:rPr lang="nl-BE" dirty="0" smtClean="0"/>
              <a:t>Rationalisering, eenmalige inzameling en hergebruik van de gegevens</a:t>
            </a:r>
          </a:p>
          <a:p>
            <a:r>
              <a:rPr lang="nl-BE" dirty="0" smtClean="0"/>
              <a:t>220 gestructureerde berichten in productie na procesoptimalisering en machtigingen van het Informatieveiligheidscomité (in plaats van 800 papieren formulieren in 1990)</a:t>
            </a:r>
          </a:p>
          <a:p>
            <a:r>
              <a:rPr lang="nl-BE" dirty="0" smtClean="0"/>
              <a:t>Afschaffing van bijna alle rechtstreekse en onrechtstreekse informatie-uitwisselingen op papier (via de burgers of de ondernemingen)</a:t>
            </a:r>
          </a:p>
          <a:p>
            <a:r>
              <a:rPr lang="nl-BE" dirty="0" smtClean="0"/>
              <a:t>Multifunctionele aangiften van de werkgevers aan de hele sociale zekerheid van toepassing tot toepassing met daarin gegevens over</a:t>
            </a:r>
          </a:p>
          <a:p>
            <a:pPr lvl="1"/>
            <a:r>
              <a:rPr lang="nl-BE" dirty="0" smtClean="0"/>
              <a:t>de arbeidsrelaties</a:t>
            </a:r>
          </a:p>
          <a:p>
            <a:pPr lvl="1"/>
            <a:r>
              <a:rPr lang="nl-BE" dirty="0" smtClean="0"/>
              <a:t>het loon en de arbeidstijd</a:t>
            </a:r>
          </a:p>
          <a:p>
            <a:r>
              <a:rPr lang="nl-BE" dirty="0" smtClean="0"/>
              <a:t>Gemeenschappelijk datacenter voor de OISZ, service </a:t>
            </a:r>
            <a:r>
              <a:rPr lang="nl-BE" dirty="0" err="1" smtClean="0"/>
              <a:t>oriented</a:t>
            </a:r>
            <a:r>
              <a:rPr lang="nl-BE" dirty="0" smtClean="0"/>
              <a:t> (SOA) platform voor gegevensuitwisseling, geïntegreerde en gedeelde diensten, </a:t>
            </a:r>
            <a:r>
              <a:rPr lang="nl-BE" dirty="0" err="1" smtClean="0"/>
              <a:t>cloudomgeving</a:t>
            </a:r>
            <a:endParaRPr lang="nl-BE" dirty="0" smtClean="0"/>
          </a:p>
          <a:p>
            <a:endParaRPr lang="fr-BE" dirty="0"/>
          </a:p>
        </p:txBody>
      </p:sp>
      <p:sp>
        <p:nvSpPr>
          <p:cNvPr id="4" name="Content Placeholder 3"/>
          <p:cNvSpPr>
            <a:spLocks noGrp="1"/>
          </p:cNvSpPr>
          <p:nvPr>
            <p:ph sz="quarter" idx="4"/>
          </p:nvPr>
        </p:nvSpPr>
        <p:spPr>
          <a:xfrm>
            <a:off x="6193371" y="980730"/>
            <a:ext cx="5663274" cy="5472616"/>
          </a:xfrm>
        </p:spPr>
        <p:txBody>
          <a:bodyPr>
            <a:normAutofit fontScale="92500" lnSpcReduction="10000"/>
          </a:bodyPr>
          <a:lstStyle/>
          <a:p>
            <a:r>
              <a:rPr lang="fr-BE" altLang="en-US" sz="1800" dirty="0" smtClean="0"/>
              <a:t>Un réseau avec des services de base</a:t>
            </a:r>
          </a:p>
          <a:p>
            <a:r>
              <a:rPr lang="fr-BE" altLang="en-US" sz="1800" dirty="0" smtClean="0"/>
              <a:t>&gt; 1,4 milliard de messages échangés entre les acteurs du secteur en 2020</a:t>
            </a:r>
          </a:p>
          <a:p>
            <a:r>
              <a:rPr lang="fr-BE" altLang="en-US" sz="1800" dirty="0" smtClean="0"/>
              <a:t>Identification unique des citoyens et des entreprises </a:t>
            </a:r>
          </a:p>
          <a:p>
            <a:r>
              <a:rPr lang="fr-BE" altLang="en-US" sz="1800" dirty="0" smtClean="0"/>
              <a:t>Rationalisation, collecte unique  et réutilisation</a:t>
            </a:r>
            <a:r>
              <a:rPr lang="fr-BE" sz="1800" dirty="0" smtClean="0"/>
              <a:t> des données</a:t>
            </a:r>
          </a:p>
          <a:p>
            <a:r>
              <a:rPr lang="fr-BE" sz="1800" dirty="0" smtClean="0"/>
              <a:t>220 messages structurés en production, après optimisation des processus et autorisations du Comité de la Sécurité de l’Information (au lieu de 800 formulaires papier en 1990)</a:t>
            </a:r>
          </a:p>
          <a:p>
            <a:pPr>
              <a:spcBef>
                <a:spcPts val="2400"/>
              </a:spcBef>
            </a:pPr>
            <a:r>
              <a:rPr lang="fr-BE" sz="1800" dirty="0" smtClean="0"/>
              <a:t>Suppression de pratiquement tous les échanges d’information papier directs ou indirects  (via les citoyens ou les entreprises)</a:t>
            </a:r>
          </a:p>
          <a:p>
            <a:r>
              <a:rPr lang="fr-BE" sz="1800" dirty="0" smtClean="0"/>
              <a:t>Déclarations multifonctionnelles des employeurs à l’ensemble de la sécurité sociale, d’application à application contenant des données concernant</a:t>
            </a:r>
          </a:p>
          <a:p>
            <a:pPr lvl="1"/>
            <a:r>
              <a:rPr lang="fr-BE" sz="1600" dirty="0" smtClean="0"/>
              <a:t>les relations de travail</a:t>
            </a:r>
          </a:p>
          <a:p>
            <a:pPr lvl="1"/>
            <a:r>
              <a:rPr lang="fr-BE" sz="1600" dirty="0" smtClean="0"/>
              <a:t>le salaire et temps de travail</a:t>
            </a:r>
          </a:p>
          <a:p>
            <a:r>
              <a:rPr lang="fr-BE" altLang="en-US" sz="1800" dirty="0" smtClean="0"/>
              <a:t>Data center commun aux IPSS, plateforme orienté services (SOA) pour l’échange de données, services partagés et intégrés, environnement cloud</a:t>
            </a:r>
            <a:endParaRPr lang="en-US" altLang="en-US" sz="1800" dirty="0" smtClean="0"/>
          </a:p>
          <a:p>
            <a:endParaRPr lang="fr-BE" dirty="0"/>
          </a:p>
        </p:txBody>
      </p:sp>
      <p:sp>
        <p:nvSpPr>
          <p:cNvPr id="5" name="Slide Number Placeholder 4"/>
          <p:cNvSpPr>
            <a:spLocks noGrp="1"/>
          </p:cNvSpPr>
          <p:nvPr>
            <p:ph type="sldNum" sz="quarter" idx="11"/>
          </p:nvPr>
        </p:nvSpPr>
        <p:spPr/>
        <p:txBody>
          <a:bodyPr/>
          <a:lstStyle/>
          <a:p>
            <a:fld id="{30A9230E-FFBB-4CCB-ABD7-198084EDE768}" type="slidenum">
              <a:rPr lang="fr-BE" smtClean="0"/>
              <a:pPr/>
              <a:t>18</a:t>
            </a:fld>
            <a:endParaRPr lang="fr-BE" dirty="0"/>
          </a:p>
        </p:txBody>
      </p:sp>
    </p:spTree>
    <p:extLst>
      <p:ext uri="{BB962C8B-B14F-4D97-AF65-F5344CB8AC3E}">
        <p14:creationId xmlns:p14="http://schemas.microsoft.com/office/powerpoint/2010/main" val="815425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nl-BE" smtClean="0"/>
              <a:t>Enkele behaalde resultaten – Quelques résultats atteints</a:t>
            </a:r>
            <a:endParaRPr lang="en-US" altLang="en-US" dirty="0">
              <a:sym typeface="Arial" charset="0"/>
            </a:endParaRPr>
          </a:p>
        </p:txBody>
      </p:sp>
      <p:sp>
        <p:nvSpPr>
          <p:cNvPr id="20483" name="Rectangle 3"/>
          <p:cNvSpPr>
            <a:spLocks noGrp="1" noChangeArrowheads="1"/>
          </p:cNvSpPr>
          <p:nvPr>
            <p:ph sz="half" idx="2"/>
          </p:nvPr>
        </p:nvSpPr>
        <p:spPr/>
        <p:txBody>
          <a:bodyPr/>
          <a:lstStyle/>
          <a:p>
            <a:r>
              <a:rPr lang="nl-BE" dirty="0"/>
              <a:t>Verwijzingsrepertorium</a:t>
            </a:r>
          </a:p>
          <a:p>
            <a:pPr lvl="1"/>
            <a:r>
              <a:rPr lang="nl-BE" dirty="0"/>
              <a:t>vormt de basis voor de organisatie van de beveiligde elektronische gegevensuitwisseling tussen de actoren in de betrokken sector</a:t>
            </a:r>
          </a:p>
          <a:p>
            <a:pPr lvl="1"/>
            <a:r>
              <a:rPr lang="nl-BE" dirty="0"/>
              <a:t>inhoud</a:t>
            </a:r>
          </a:p>
          <a:p>
            <a:pPr lvl="2"/>
            <a:r>
              <a:rPr lang="nl-BE" dirty="0"/>
              <a:t>welk type informatie is beschikbaar over welke personen, waar en voor welke periodes</a:t>
            </a:r>
          </a:p>
          <a:p>
            <a:pPr lvl="2"/>
            <a:r>
              <a:rPr lang="nl-BE" dirty="0"/>
              <a:t>welke actoren zijn gemachtigd om informatie te ontvangen met betrekking tot welke personen en in welke omstandigheden</a:t>
            </a:r>
          </a:p>
          <a:p>
            <a:pPr lvl="2"/>
            <a:r>
              <a:rPr lang="nl-BE" dirty="0"/>
              <a:t>welke actoren wensen automatisch welke informatie te ontvangen met betrekking tot welke personen en in welke omstandigheden</a:t>
            </a:r>
          </a:p>
          <a:p>
            <a:pPr lvl="1"/>
            <a:r>
              <a:rPr lang="nl-BE" dirty="0"/>
              <a:t>functies</a:t>
            </a:r>
          </a:p>
          <a:p>
            <a:pPr lvl="2"/>
            <a:r>
              <a:rPr lang="nl-BE" dirty="0"/>
              <a:t>preventieve toegangscontrole</a:t>
            </a:r>
          </a:p>
          <a:p>
            <a:pPr lvl="2"/>
            <a:r>
              <a:rPr lang="nl-BE" dirty="0"/>
              <a:t>routering van informatie</a:t>
            </a:r>
          </a:p>
          <a:p>
            <a:pPr lvl="2"/>
            <a:r>
              <a:rPr lang="nl-BE" dirty="0"/>
              <a:t>automatische mededeling van gewijzigde gegevens</a:t>
            </a:r>
          </a:p>
          <a:p>
            <a:endParaRPr lang="en-US" dirty="0" smtClean="0">
              <a:sym typeface="Arial" charset="0"/>
            </a:endParaRPr>
          </a:p>
        </p:txBody>
      </p:sp>
      <p:sp>
        <p:nvSpPr>
          <p:cNvPr id="2" name="Content Placeholder 1"/>
          <p:cNvSpPr>
            <a:spLocks noGrp="1"/>
          </p:cNvSpPr>
          <p:nvPr>
            <p:ph sz="quarter" idx="4"/>
          </p:nvPr>
        </p:nvSpPr>
        <p:spPr/>
        <p:txBody>
          <a:bodyPr>
            <a:normAutofit/>
          </a:bodyPr>
          <a:lstStyle/>
          <a:p>
            <a:r>
              <a:rPr lang="nl-BE" dirty="0" smtClean="0"/>
              <a:t>Répertoire de </a:t>
            </a:r>
            <a:r>
              <a:rPr lang="nl-BE" dirty="0" err="1" smtClean="0"/>
              <a:t>référence</a:t>
            </a:r>
            <a:endParaRPr lang="nl-BE" dirty="0" smtClean="0"/>
          </a:p>
          <a:p>
            <a:pPr lvl="1"/>
            <a:r>
              <a:rPr lang="en-US" dirty="0" err="1" smtClean="0">
                <a:sym typeface="Arial" charset="0"/>
              </a:rPr>
              <a:t>constitue</a:t>
            </a:r>
            <a:r>
              <a:rPr lang="en-US" dirty="0" smtClean="0">
                <a:sym typeface="Arial" charset="0"/>
              </a:rPr>
              <a:t> la base pour </a:t>
            </a:r>
            <a:r>
              <a:rPr lang="en-US" dirty="0" err="1" smtClean="0">
                <a:sym typeface="Arial" charset="0"/>
              </a:rPr>
              <a:t>l'organisation</a:t>
            </a:r>
            <a:r>
              <a:rPr lang="en-US" dirty="0" smtClean="0">
                <a:sym typeface="Arial" charset="0"/>
              </a:rPr>
              <a:t> de </a:t>
            </a:r>
            <a:r>
              <a:rPr lang="en-US" dirty="0" err="1" smtClean="0">
                <a:sym typeface="Arial" charset="0"/>
              </a:rPr>
              <a:t>l'échange</a:t>
            </a:r>
            <a:r>
              <a:rPr lang="en-US" dirty="0" smtClean="0">
                <a:sym typeface="Arial" charset="0"/>
              </a:rPr>
              <a:t> </a:t>
            </a:r>
            <a:r>
              <a:rPr lang="en-US" dirty="0" err="1" smtClean="0">
                <a:sym typeface="Arial" charset="0"/>
              </a:rPr>
              <a:t>électronique</a:t>
            </a:r>
            <a:r>
              <a:rPr lang="en-US" dirty="0" smtClean="0">
                <a:sym typeface="Arial" charset="0"/>
              </a:rPr>
              <a:t> et </a:t>
            </a:r>
            <a:r>
              <a:rPr lang="en-US" dirty="0" err="1" smtClean="0">
                <a:sym typeface="Arial" charset="0"/>
              </a:rPr>
              <a:t>sécurisé</a:t>
            </a:r>
            <a:r>
              <a:rPr lang="en-US" dirty="0" smtClean="0">
                <a:sym typeface="Arial" charset="0"/>
              </a:rPr>
              <a:t> de </a:t>
            </a:r>
            <a:r>
              <a:rPr lang="en-US" dirty="0" err="1" smtClean="0">
                <a:sym typeface="Arial" charset="0"/>
              </a:rPr>
              <a:t>données</a:t>
            </a:r>
            <a:r>
              <a:rPr lang="en-US" dirty="0" smtClean="0">
                <a:sym typeface="Arial" charset="0"/>
              </a:rPr>
              <a:t> entre les </a:t>
            </a:r>
            <a:r>
              <a:rPr lang="en-US" dirty="0" err="1" smtClean="0">
                <a:sym typeface="Arial" charset="0"/>
              </a:rPr>
              <a:t>acteurs</a:t>
            </a:r>
            <a:r>
              <a:rPr lang="en-US" dirty="0" smtClean="0">
                <a:sym typeface="Arial" charset="0"/>
              </a:rPr>
              <a:t> du </a:t>
            </a:r>
            <a:r>
              <a:rPr lang="en-US" dirty="0" err="1" smtClean="0">
                <a:sym typeface="Arial" charset="0"/>
              </a:rPr>
              <a:t>secteur</a:t>
            </a:r>
            <a:r>
              <a:rPr lang="en-US" dirty="0" smtClean="0">
                <a:sym typeface="Arial" charset="0"/>
              </a:rPr>
              <a:t> </a:t>
            </a:r>
            <a:r>
              <a:rPr lang="en-US" dirty="0" err="1" smtClean="0">
                <a:sym typeface="Arial" charset="0"/>
              </a:rPr>
              <a:t>concerné</a:t>
            </a:r>
            <a:endParaRPr lang="en-US" dirty="0" smtClean="0">
              <a:sym typeface="Arial" charset="0"/>
            </a:endParaRPr>
          </a:p>
          <a:p>
            <a:pPr lvl="1"/>
            <a:r>
              <a:rPr lang="fr-BE" dirty="0" smtClean="0">
                <a:sym typeface="Arial" charset="0"/>
              </a:rPr>
              <a:t>contenu</a:t>
            </a:r>
          </a:p>
          <a:p>
            <a:pPr lvl="2"/>
            <a:r>
              <a:rPr lang="fr-BE" dirty="0" smtClean="0">
                <a:sym typeface="Arial" charset="0"/>
              </a:rPr>
              <a:t>quels types d'informations concernant quelles personnes sont disponibles à quel endroit et pour quelles périodes</a:t>
            </a:r>
          </a:p>
          <a:p>
            <a:pPr lvl="2"/>
            <a:r>
              <a:rPr lang="fr-BE" dirty="0" smtClean="0">
                <a:sym typeface="Arial" charset="0"/>
              </a:rPr>
              <a:t>quels acteurs sont habilités à recevoir quelles informations relatives à quelles personnes et dans quelles circonstances</a:t>
            </a:r>
          </a:p>
          <a:p>
            <a:pPr lvl="2"/>
            <a:r>
              <a:rPr lang="fr-BE" dirty="0" smtClean="0">
                <a:sym typeface="Arial" charset="0"/>
              </a:rPr>
              <a:t>quels acteurs souhaitent recevoir automatiquement quelles informations relatives à quelles personnes et dans quelles circonstances</a:t>
            </a:r>
          </a:p>
          <a:p>
            <a:pPr lvl="1"/>
            <a:r>
              <a:rPr lang="en-US" dirty="0" err="1" smtClean="0">
                <a:sym typeface="Arial" charset="0"/>
              </a:rPr>
              <a:t>fonctions</a:t>
            </a:r>
            <a:endParaRPr lang="en-US" dirty="0" smtClean="0">
              <a:sym typeface="Arial" charset="0"/>
            </a:endParaRPr>
          </a:p>
          <a:p>
            <a:pPr lvl="2"/>
            <a:r>
              <a:rPr lang="en-US" dirty="0" err="1" smtClean="0">
                <a:sym typeface="Arial" charset="0"/>
              </a:rPr>
              <a:t>contrôle</a:t>
            </a:r>
            <a:r>
              <a:rPr lang="en-US" dirty="0" smtClean="0">
                <a:sym typeface="Arial" charset="0"/>
              </a:rPr>
              <a:t> </a:t>
            </a:r>
            <a:r>
              <a:rPr lang="en-US" dirty="0" err="1" smtClean="0">
                <a:sym typeface="Arial" charset="0"/>
              </a:rPr>
              <a:t>d’accès</a:t>
            </a:r>
            <a:r>
              <a:rPr lang="en-US" dirty="0" smtClean="0">
                <a:sym typeface="Arial" charset="0"/>
              </a:rPr>
              <a:t> </a:t>
            </a:r>
            <a:r>
              <a:rPr lang="en-US" dirty="0" err="1" smtClean="0">
                <a:sym typeface="Arial" charset="0"/>
              </a:rPr>
              <a:t>préventif</a:t>
            </a:r>
            <a:endParaRPr lang="en-US" dirty="0" smtClean="0">
              <a:sym typeface="Arial" charset="0"/>
            </a:endParaRPr>
          </a:p>
          <a:p>
            <a:pPr lvl="2"/>
            <a:r>
              <a:rPr lang="en-US" dirty="0" err="1" smtClean="0">
                <a:sym typeface="Arial" charset="0"/>
              </a:rPr>
              <a:t>routage</a:t>
            </a:r>
            <a:r>
              <a:rPr lang="en-US" dirty="0" smtClean="0">
                <a:sym typeface="Arial" charset="0"/>
              </a:rPr>
              <a:t> des </a:t>
            </a:r>
            <a:r>
              <a:rPr lang="en-US" dirty="0" err="1" smtClean="0">
                <a:sym typeface="Arial" charset="0"/>
              </a:rPr>
              <a:t>informations</a:t>
            </a:r>
            <a:endParaRPr lang="en-US" dirty="0" smtClean="0">
              <a:sym typeface="Arial" charset="0"/>
            </a:endParaRPr>
          </a:p>
          <a:p>
            <a:pPr lvl="2"/>
            <a:r>
              <a:rPr lang="en-US" dirty="0" smtClean="0">
                <a:sym typeface="Arial" charset="0"/>
              </a:rPr>
              <a:t>communication </a:t>
            </a:r>
            <a:r>
              <a:rPr lang="en-US" dirty="0" err="1" smtClean="0">
                <a:sym typeface="Arial" charset="0"/>
              </a:rPr>
              <a:t>automatique</a:t>
            </a:r>
            <a:r>
              <a:rPr lang="en-US" dirty="0" smtClean="0">
                <a:sym typeface="Arial" charset="0"/>
              </a:rPr>
              <a:t> des </a:t>
            </a:r>
            <a:r>
              <a:rPr lang="en-US" dirty="0" err="1" smtClean="0">
                <a:sym typeface="Arial" charset="0"/>
              </a:rPr>
              <a:t>données</a:t>
            </a:r>
            <a:r>
              <a:rPr lang="en-US" dirty="0" smtClean="0">
                <a:sym typeface="Arial" charset="0"/>
              </a:rPr>
              <a:t> </a:t>
            </a:r>
            <a:r>
              <a:rPr lang="en-US" dirty="0" err="1" smtClean="0">
                <a:sym typeface="Arial" charset="0"/>
              </a:rPr>
              <a:t>modifiées</a:t>
            </a:r>
            <a:endParaRPr lang="en-US" dirty="0" smtClean="0">
              <a:sym typeface="Arial" charset="0"/>
            </a:endParaRPr>
          </a:p>
          <a:p>
            <a:pPr lvl="1"/>
            <a:endParaRPr lang="fr-BE" dirty="0"/>
          </a:p>
        </p:txBody>
      </p:sp>
      <p:sp>
        <p:nvSpPr>
          <p:cNvPr id="4" name="Slide Number Placeholder 3"/>
          <p:cNvSpPr>
            <a:spLocks noGrp="1"/>
          </p:cNvSpPr>
          <p:nvPr>
            <p:ph type="sldNum" sz="quarter" idx="11"/>
          </p:nvPr>
        </p:nvSpPr>
        <p:spPr/>
        <p:txBody>
          <a:bodyPr/>
          <a:lstStyle/>
          <a:p>
            <a:fld id="{30A9230E-FFBB-4CCB-ABD7-198084EDE768}" type="slidenum">
              <a:rPr lang="fr-BE" smtClean="0"/>
              <a:pPr/>
              <a:t>19</a:t>
            </a:fld>
            <a:endParaRPr lang="fr-BE" dirty="0"/>
          </a:p>
        </p:txBody>
      </p:sp>
    </p:spTree>
    <p:extLst>
      <p:ext uri="{BB962C8B-B14F-4D97-AF65-F5344CB8AC3E}">
        <p14:creationId xmlns:p14="http://schemas.microsoft.com/office/powerpoint/2010/main" val="2495951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Structuur – </a:t>
            </a:r>
            <a:r>
              <a:rPr lang="nl-BE" dirty="0" err="1" smtClean="0"/>
              <a:t>Structure</a:t>
            </a:r>
            <a:endParaRPr lang="en-US" dirty="0"/>
          </a:p>
        </p:txBody>
      </p:sp>
      <p:sp>
        <p:nvSpPr>
          <p:cNvPr id="3" name="Content Placeholder 2"/>
          <p:cNvSpPr>
            <a:spLocks noGrp="1"/>
          </p:cNvSpPr>
          <p:nvPr>
            <p:ph sz="half" idx="2"/>
          </p:nvPr>
        </p:nvSpPr>
        <p:spPr/>
        <p:txBody>
          <a:bodyPr/>
          <a:lstStyle/>
          <a:p>
            <a:r>
              <a:rPr lang="fr-FR" dirty="0" err="1" smtClean="0"/>
              <a:t>Visie</a:t>
            </a:r>
            <a:r>
              <a:rPr lang="fr-FR" dirty="0" smtClean="0"/>
              <a:t>, </a:t>
            </a:r>
            <a:r>
              <a:rPr lang="fr-FR" dirty="0" err="1" smtClean="0"/>
              <a:t>gedeeld</a:t>
            </a:r>
            <a:r>
              <a:rPr lang="fr-FR" dirty="0" smtClean="0"/>
              <a:t> </a:t>
            </a:r>
            <a:r>
              <a:rPr lang="fr-FR" dirty="0" err="1" smtClean="0"/>
              <a:t>door</a:t>
            </a:r>
            <a:r>
              <a:rPr lang="fr-FR" dirty="0" smtClean="0"/>
              <a:t> de </a:t>
            </a:r>
            <a:r>
              <a:rPr lang="fr-FR" dirty="0" err="1" smtClean="0"/>
              <a:t>openbare</a:t>
            </a:r>
            <a:r>
              <a:rPr lang="fr-FR" dirty="0" smtClean="0"/>
              <a:t> </a:t>
            </a:r>
            <a:r>
              <a:rPr lang="fr-FR" dirty="0" err="1" smtClean="0"/>
              <a:t>instellingen</a:t>
            </a:r>
            <a:r>
              <a:rPr lang="fr-FR" dirty="0" smtClean="0"/>
              <a:t> van sociale </a:t>
            </a:r>
            <a:r>
              <a:rPr lang="fr-FR" dirty="0" err="1" smtClean="0"/>
              <a:t>zekerheid</a:t>
            </a:r>
            <a:endParaRPr lang="fr-FR" dirty="0"/>
          </a:p>
          <a:p>
            <a:r>
              <a:rPr lang="fr-FR" dirty="0" err="1" smtClean="0"/>
              <a:t>Mijn</a:t>
            </a:r>
            <a:r>
              <a:rPr lang="fr-FR" dirty="0" smtClean="0"/>
              <a:t> </a:t>
            </a:r>
            <a:r>
              <a:rPr lang="fr-FR" dirty="0" err="1" smtClean="0"/>
              <a:t>functies</a:t>
            </a:r>
            <a:endParaRPr lang="fr-FR" dirty="0" smtClean="0"/>
          </a:p>
          <a:p>
            <a:r>
              <a:rPr lang="fr-FR" dirty="0" smtClean="0"/>
              <a:t>Per </a:t>
            </a:r>
            <a:r>
              <a:rPr lang="fr-FR" dirty="0" err="1" smtClean="0"/>
              <a:t>organisatie</a:t>
            </a:r>
            <a:r>
              <a:rPr lang="fr-FR" dirty="0" smtClean="0"/>
              <a:t>/</a:t>
            </a:r>
            <a:r>
              <a:rPr lang="fr-FR" dirty="0" err="1" smtClean="0"/>
              <a:t>project</a:t>
            </a:r>
            <a:endParaRPr lang="fr-FR" dirty="0" smtClean="0"/>
          </a:p>
          <a:p>
            <a:pPr lvl="1"/>
            <a:r>
              <a:rPr lang="fr-FR" dirty="0" err="1" smtClean="0"/>
              <a:t>doelstellingen</a:t>
            </a:r>
            <a:endParaRPr lang="fr-FR" dirty="0" smtClean="0"/>
          </a:p>
          <a:p>
            <a:pPr lvl="1"/>
            <a:r>
              <a:rPr lang="fr-FR" dirty="0" err="1" smtClean="0"/>
              <a:t>wettelijk</a:t>
            </a:r>
            <a:r>
              <a:rPr lang="fr-FR" dirty="0" smtClean="0"/>
              <a:t> </a:t>
            </a:r>
            <a:r>
              <a:rPr lang="fr-FR" dirty="0" err="1" smtClean="0"/>
              <a:t>kader</a:t>
            </a:r>
            <a:endParaRPr lang="fr-FR" dirty="0" smtClean="0"/>
          </a:p>
          <a:p>
            <a:pPr lvl="1"/>
            <a:r>
              <a:rPr lang="fr-FR" dirty="0" err="1" smtClean="0"/>
              <a:t>beheers</a:t>
            </a:r>
            <a:r>
              <a:rPr lang="fr-FR" dirty="0" smtClean="0"/>
              <a:t>-, </a:t>
            </a:r>
            <a:r>
              <a:rPr lang="fr-FR" dirty="0" err="1" smtClean="0"/>
              <a:t>coördinatie</a:t>
            </a:r>
            <a:r>
              <a:rPr lang="fr-FR" dirty="0" smtClean="0"/>
              <a:t>- en </a:t>
            </a:r>
            <a:r>
              <a:rPr lang="fr-FR" dirty="0" err="1" smtClean="0"/>
              <a:t>controleorganen</a:t>
            </a:r>
            <a:endParaRPr lang="fr-FR" dirty="0" smtClean="0"/>
          </a:p>
          <a:p>
            <a:pPr lvl="1"/>
            <a:r>
              <a:rPr lang="fr-FR" dirty="0" err="1" smtClean="0"/>
              <a:t>enkele</a:t>
            </a:r>
            <a:r>
              <a:rPr lang="fr-FR" dirty="0" smtClean="0"/>
              <a:t> </a:t>
            </a:r>
            <a:r>
              <a:rPr lang="fr-FR" dirty="0" err="1" smtClean="0"/>
              <a:t>behaalde</a:t>
            </a:r>
            <a:r>
              <a:rPr lang="fr-FR" dirty="0" smtClean="0"/>
              <a:t> </a:t>
            </a:r>
            <a:r>
              <a:rPr lang="fr-FR" dirty="0" err="1" smtClean="0"/>
              <a:t>resultaten</a:t>
            </a:r>
            <a:endParaRPr lang="fr-FR" dirty="0" smtClean="0"/>
          </a:p>
          <a:p>
            <a:pPr lvl="1"/>
            <a:r>
              <a:rPr lang="fr-FR" dirty="0" err="1" smtClean="0"/>
              <a:t>maatregelen</a:t>
            </a:r>
            <a:r>
              <a:rPr lang="fr-FR" dirty="0" smtClean="0"/>
              <a:t> </a:t>
            </a:r>
            <a:r>
              <a:rPr lang="fr-FR" dirty="0" err="1" smtClean="0"/>
              <a:t>inzake</a:t>
            </a:r>
            <a:r>
              <a:rPr lang="fr-FR" dirty="0" smtClean="0"/>
              <a:t> </a:t>
            </a:r>
            <a:r>
              <a:rPr lang="fr-FR" dirty="0" err="1" smtClean="0"/>
              <a:t>transparantie</a:t>
            </a:r>
            <a:endParaRPr lang="fr-FR" dirty="0" smtClean="0"/>
          </a:p>
          <a:p>
            <a:pPr lvl="1"/>
            <a:r>
              <a:rPr lang="fr-FR" dirty="0" err="1" smtClean="0"/>
              <a:t>maatregelen</a:t>
            </a:r>
            <a:r>
              <a:rPr lang="fr-FR" dirty="0" smtClean="0"/>
              <a:t> </a:t>
            </a:r>
            <a:r>
              <a:rPr lang="fr-FR" dirty="0" err="1" smtClean="0"/>
              <a:t>inzake</a:t>
            </a:r>
            <a:r>
              <a:rPr lang="fr-FR" dirty="0" smtClean="0"/>
              <a:t> </a:t>
            </a:r>
            <a:r>
              <a:rPr lang="fr-FR" dirty="0" err="1" smtClean="0"/>
              <a:t>gegevensbescherming-bij-ontwerp</a:t>
            </a:r>
            <a:endParaRPr lang="fr-FR" dirty="0" smtClean="0"/>
          </a:p>
          <a:p>
            <a:pPr lvl="1"/>
            <a:r>
              <a:rPr lang="fr-FR" dirty="0" smtClean="0"/>
              <a:t>(inter)nationale </a:t>
            </a:r>
            <a:r>
              <a:rPr lang="fr-FR" dirty="0" err="1" smtClean="0"/>
              <a:t>erkenning</a:t>
            </a:r>
            <a:endParaRPr lang="fr-FR" dirty="0" smtClean="0"/>
          </a:p>
          <a:p>
            <a:r>
              <a:rPr lang="fr-FR" dirty="0" err="1" smtClean="0"/>
              <a:t>Informatieveiligheidscomité</a:t>
            </a:r>
            <a:endParaRPr lang="fr-FR" dirty="0" smtClean="0"/>
          </a:p>
          <a:p>
            <a:r>
              <a:rPr lang="fr-FR" dirty="0" err="1" smtClean="0"/>
              <a:t>Besluit</a:t>
            </a:r>
            <a:endParaRPr lang="fr-FR" dirty="0" smtClean="0"/>
          </a:p>
          <a:p>
            <a:endParaRPr lang="fr-FR" dirty="0" smtClean="0"/>
          </a:p>
        </p:txBody>
      </p:sp>
      <p:sp>
        <p:nvSpPr>
          <p:cNvPr id="7" name="Content Placeholder 6"/>
          <p:cNvSpPr>
            <a:spLocks noGrp="1"/>
          </p:cNvSpPr>
          <p:nvPr>
            <p:ph sz="quarter" idx="4"/>
          </p:nvPr>
        </p:nvSpPr>
        <p:spPr/>
        <p:txBody>
          <a:bodyPr/>
          <a:lstStyle/>
          <a:p>
            <a:r>
              <a:rPr lang="nl-BE" dirty="0" err="1" smtClean="0"/>
              <a:t>Vision</a:t>
            </a:r>
            <a:r>
              <a:rPr lang="nl-BE" dirty="0" smtClean="0"/>
              <a:t> </a:t>
            </a:r>
            <a:r>
              <a:rPr lang="nl-BE" dirty="0" err="1" smtClean="0"/>
              <a:t>partagée</a:t>
            </a:r>
            <a:r>
              <a:rPr lang="nl-BE" dirty="0" smtClean="0"/>
              <a:t> des </a:t>
            </a:r>
            <a:r>
              <a:rPr lang="nl-BE" dirty="0" err="1" smtClean="0"/>
              <a:t>institutions</a:t>
            </a:r>
            <a:r>
              <a:rPr lang="nl-BE" dirty="0" smtClean="0"/>
              <a:t> </a:t>
            </a:r>
            <a:r>
              <a:rPr lang="nl-BE" dirty="0" err="1" smtClean="0"/>
              <a:t>publiques</a:t>
            </a:r>
            <a:r>
              <a:rPr lang="nl-BE" dirty="0" smtClean="0"/>
              <a:t> de </a:t>
            </a:r>
            <a:r>
              <a:rPr lang="nl-BE" dirty="0" err="1" smtClean="0"/>
              <a:t>sécurité</a:t>
            </a:r>
            <a:r>
              <a:rPr lang="nl-BE" dirty="0" smtClean="0"/>
              <a:t> sociale</a:t>
            </a:r>
          </a:p>
          <a:p>
            <a:r>
              <a:rPr lang="nl-BE" dirty="0" smtClean="0"/>
              <a:t>Mes </a:t>
            </a:r>
            <a:r>
              <a:rPr lang="nl-BE" dirty="0" err="1" smtClean="0"/>
              <a:t>fonctions</a:t>
            </a:r>
            <a:endParaRPr lang="nl-BE" dirty="0"/>
          </a:p>
          <a:p>
            <a:r>
              <a:rPr lang="nl-BE" dirty="0" smtClean="0"/>
              <a:t>Par </a:t>
            </a:r>
            <a:r>
              <a:rPr lang="nl-BE" dirty="0" err="1" smtClean="0"/>
              <a:t>organisation</a:t>
            </a:r>
            <a:r>
              <a:rPr lang="nl-BE" dirty="0" smtClean="0"/>
              <a:t>/</a:t>
            </a:r>
            <a:r>
              <a:rPr lang="nl-BE" dirty="0" err="1" smtClean="0"/>
              <a:t>projet</a:t>
            </a:r>
            <a:endParaRPr lang="nl-BE" dirty="0" smtClean="0"/>
          </a:p>
          <a:p>
            <a:pPr lvl="1"/>
            <a:r>
              <a:rPr lang="nl-BE" dirty="0" err="1" smtClean="0"/>
              <a:t>objectifs</a:t>
            </a:r>
            <a:endParaRPr lang="nl-BE" dirty="0" smtClean="0"/>
          </a:p>
          <a:p>
            <a:pPr lvl="1"/>
            <a:r>
              <a:rPr lang="nl-BE" dirty="0" err="1" smtClean="0"/>
              <a:t>cadre</a:t>
            </a:r>
            <a:r>
              <a:rPr lang="nl-BE" dirty="0" smtClean="0"/>
              <a:t> </a:t>
            </a:r>
            <a:r>
              <a:rPr lang="nl-BE" dirty="0" err="1" smtClean="0"/>
              <a:t>légal</a:t>
            </a:r>
            <a:endParaRPr lang="nl-BE" dirty="0" smtClean="0"/>
          </a:p>
          <a:p>
            <a:pPr lvl="1"/>
            <a:r>
              <a:rPr lang="nl-BE" dirty="0" err="1" smtClean="0"/>
              <a:t>organes</a:t>
            </a:r>
            <a:r>
              <a:rPr lang="nl-BE" dirty="0" smtClean="0"/>
              <a:t> </a:t>
            </a:r>
            <a:r>
              <a:rPr lang="nl-BE" dirty="0" err="1" smtClean="0"/>
              <a:t>d’administration</a:t>
            </a:r>
            <a:r>
              <a:rPr lang="nl-BE" dirty="0" smtClean="0"/>
              <a:t>, de </a:t>
            </a:r>
            <a:r>
              <a:rPr lang="nl-BE" dirty="0" err="1" smtClean="0"/>
              <a:t>coordination</a:t>
            </a:r>
            <a:r>
              <a:rPr lang="nl-BE" dirty="0" smtClean="0"/>
              <a:t> et de </a:t>
            </a:r>
            <a:r>
              <a:rPr lang="nl-BE" dirty="0" err="1" smtClean="0"/>
              <a:t>contrôle</a:t>
            </a:r>
            <a:endParaRPr lang="nl-BE" dirty="0" smtClean="0"/>
          </a:p>
          <a:p>
            <a:pPr lvl="1"/>
            <a:r>
              <a:rPr lang="nl-BE" dirty="0" err="1" smtClean="0"/>
              <a:t>quelques</a:t>
            </a:r>
            <a:r>
              <a:rPr lang="nl-BE" dirty="0" smtClean="0"/>
              <a:t> </a:t>
            </a:r>
            <a:r>
              <a:rPr lang="nl-BE" dirty="0" err="1" smtClean="0"/>
              <a:t>résultats</a:t>
            </a:r>
            <a:r>
              <a:rPr lang="nl-BE" dirty="0" smtClean="0"/>
              <a:t> </a:t>
            </a:r>
            <a:r>
              <a:rPr lang="nl-BE" dirty="0" err="1" smtClean="0"/>
              <a:t>atteints</a:t>
            </a:r>
            <a:endParaRPr lang="nl-BE" dirty="0" smtClean="0"/>
          </a:p>
          <a:p>
            <a:pPr lvl="1"/>
            <a:r>
              <a:rPr lang="nl-BE" dirty="0" err="1" smtClean="0"/>
              <a:t>mesures</a:t>
            </a:r>
            <a:r>
              <a:rPr lang="nl-BE" dirty="0" smtClean="0"/>
              <a:t> de </a:t>
            </a:r>
            <a:r>
              <a:rPr lang="nl-BE" dirty="0" err="1" smtClean="0"/>
              <a:t>protection</a:t>
            </a:r>
            <a:r>
              <a:rPr lang="nl-BE" dirty="0" smtClean="0"/>
              <a:t> des </a:t>
            </a:r>
            <a:r>
              <a:rPr lang="nl-BE" dirty="0" err="1" smtClean="0"/>
              <a:t>donnèes</a:t>
            </a:r>
            <a:r>
              <a:rPr lang="nl-BE" dirty="0" smtClean="0"/>
              <a:t> </a:t>
            </a:r>
            <a:r>
              <a:rPr lang="nl-BE" dirty="0" err="1" smtClean="0"/>
              <a:t>dès</a:t>
            </a:r>
            <a:r>
              <a:rPr lang="nl-BE" dirty="0" smtClean="0"/>
              <a:t> la </a:t>
            </a:r>
            <a:r>
              <a:rPr lang="nl-BE" dirty="0" err="1" smtClean="0"/>
              <a:t>conception</a:t>
            </a:r>
            <a:endParaRPr lang="nl-BE" dirty="0" smtClean="0"/>
          </a:p>
          <a:p>
            <a:pPr lvl="1"/>
            <a:r>
              <a:rPr lang="nl-BE" dirty="0" err="1" smtClean="0"/>
              <a:t>mesures</a:t>
            </a:r>
            <a:r>
              <a:rPr lang="nl-BE" dirty="0" smtClean="0"/>
              <a:t> de </a:t>
            </a:r>
            <a:r>
              <a:rPr lang="nl-BE" dirty="0" err="1" smtClean="0"/>
              <a:t>transparence</a:t>
            </a:r>
            <a:endParaRPr lang="nl-BE" dirty="0" smtClean="0"/>
          </a:p>
          <a:p>
            <a:pPr lvl="1"/>
            <a:r>
              <a:rPr lang="nl-BE" dirty="0" err="1" smtClean="0"/>
              <a:t>reconnaissance</a:t>
            </a:r>
            <a:r>
              <a:rPr lang="nl-BE" dirty="0" smtClean="0"/>
              <a:t> (</a:t>
            </a:r>
            <a:r>
              <a:rPr lang="nl-BE" dirty="0" err="1" smtClean="0"/>
              <a:t>inter</a:t>
            </a:r>
            <a:r>
              <a:rPr lang="nl-BE" dirty="0" smtClean="0"/>
              <a:t>)nationale</a:t>
            </a:r>
          </a:p>
          <a:p>
            <a:r>
              <a:rPr lang="nl-BE" dirty="0" smtClean="0"/>
              <a:t>Comité de </a:t>
            </a:r>
            <a:r>
              <a:rPr lang="nl-BE" dirty="0" err="1" smtClean="0"/>
              <a:t>Sécurité</a:t>
            </a:r>
            <a:r>
              <a:rPr lang="nl-BE" dirty="0" smtClean="0"/>
              <a:t> de </a:t>
            </a:r>
            <a:r>
              <a:rPr lang="nl-BE" dirty="0" err="1" smtClean="0"/>
              <a:t>l’Information</a:t>
            </a:r>
            <a:endParaRPr lang="nl-BE" dirty="0" smtClean="0"/>
          </a:p>
          <a:p>
            <a:r>
              <a:rPr lang="nl-BE" dirty="0" err="1" smtClean="0"/>
              <a:t>Conclusion</a:t>
            </a:r>
            <a:endParaRPr lang="fr-BE" dirty="0"/>
          </a:p>
        </p:txBody>
      </p:sp>
      <p:sp>
        <p:nvSpPr>
          <p:cNvPr id="5" name="Slide Number Placeholder 4"/>
          <p:cNvSpPr>
            <a:spLocks noGrp="1"/>
          </p:cNvSpPr>
          <p:nvPr>
            <p:ph type="sldNum" sz="quarter" idx="11"/>
          </p:nvPr>
        </p:nvSpPr>
        <p:spPr/>
        <p:txBody>
          <a:bodyPr/>
          <a:lstStyle/>
          <a:p>
            <a:fld id="{30A9230E-FFBB-4CCB-ABD7-198084EDE768}" type="slidenum">
              <a:rPr lang="fr-BE" smtClean="0"/>
              <a:pPr/>
              <a:t>2</a:t>
            </a:fld>
            <a:endParaRPr lang="fr-BE" dirty="0"/>
          </a:p>
        </p:txBody>
      </p:sp>
    </p:spTree>
    <p:extLst>
      <p:ext uri="{BB962C8B-B14F-4D97-AF65-F5344CB8AC3E}">
        <p14:creationId xmlns:p14="http://schemas.microsoft.com/office/powerpoint/2010/main" val="34729026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nl-BE" dirty="0"/>
              <a:t>Enkele behaalde resultaten – </a:t>
            </a:r>
            <a:r>
              <a:rPr lang="nl-BE" dirty="0" err="1"/>
              <a:t>Quelques</a:t>
            </a:r>
            <a:r>
              <a:rPr lang="nl-BE" dirty="0"/>
              <a:t> </a:t>
            </a:r>
            <a:r>
              <a:rPr lang="nl-BE" dirty="0" err="1"/>
              <a:t>résultats</a:t>
            </a:r>
            <a:r>
              <a:rPr lang="nl-BE" dirty="0"/>
              <a:t> </a:t>
            </a:r>
            <a:r>
              <a:rPr lang="nl-BE" dirty="0" err="1"/>
              <a:t>atteints</a:t>
            </a:r>
            <a:endParaRPr lang="en-US" dirty="0"/>
          </a:p>
        </p:txBody>
      </p:sp>
      <p:grpSp>
        <p:nvGrpSpPr>
          <p:cNvPr id="33" name="Group 32"/>
          <p:cNvGrpSpPr/>
          <p:nvPr/>
        </p:nvGrpSpPr>
        <p:grpSpPr>
          <a:xfrm>
            <a:off x="2295945" y="1377950"/>
            <a:ext cx="7560841" cy="5111750"/>
            <a:chOff x="467544" y="1404565"/>
            <a:chExt cx="7560841" cy="5111750"/>
          </a:xfrm>
        </p:grpSpPr>
        <p:grpSp>
          <p:nvGrpSpPr>
            <p:cNvPr id="34" name="Group 30720"/>
            <p:cNvGrpSpPr>
              <a:grpSpLocks/>
            </p:cNvGrpSpPr>
            <p:nvPr/>
          </p:nvGrpSpPr>
          <p:grpSpPr bwMode="auto">
            <a:xfrm>
              <a:off x="467544" y="1404565"/>
              <a:ext cx="7264400" cy="5111750"/>
              <a:chOff x="387375" y="1114698"/>
              <a:chExt cx="7263209" cy="5111774"/>
            </a:xfrm>
          </p:grpSpPr>
          <p:sp>
            <p:nvSpPr>
              <p:cNvPr id="66" name="Freeform 65"/>
              <p:cNvSpPr>
                <a:spLocks noChangeAspect="1"/>
              </p:cNvSpPr>
              <p:nvPr/>
            </p:nvSpPr>
            <p:spPr bwMode="auto">
              <a:xfrm>
                <a:off x="3617407" y="2637118"/>
                <a:ext cx="1603112" cy="1598620"/>
              </a:xfrm>
              <a:custGeom>
                <a:avLst/>
                <a:gdLst>
                  <a:gd name="connsiteX0" fmla="*/ 0 w 2861953"/>
                  <a:gd name="connsiteY0" fmla="*/ 1426830 h 2853660"/>
                  <a:gd name="connsiteX1" fmla="*/ 1430977 w 2861953"/>
                  <a:gd name="connsiteY1" fmla="*/ 0 h 2853660"/>
                  <a:gd name="connsiteX2" fmla="*/ 2861954 w 2861953"/>
                  <a:gd name="connsiteY2" fmla="*/ 1426830 h 2853660"/>
                  <a:gd name="connsiteX3" fmla="*/ 1430977 w 2861953"/>
                  <a:gd name="connsiteY3" fmla="*/ 2853660 h 2853660"/>
                  <a:gd name="connsiteX4" fmla="*/ 0 w 2861953"/>
                  <a:gd name="connsiteY4" fmla="*/ 1426830 h 2853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953" h="2853660">
                    <a:moveTo>
                      <a:pt x="0" y="1426830"/>
                    </a:moveTo>
                    <a:cubicBezTo>
                      <a:pt x="0" y="638814"/>
                      <a:pt x="640670" y="0"/>
                      <a:pt x="1430977" y="0"/>
                    </a:cubicBezTo>
                    <a:cubicBezTo>
                      <a:pt x="2221284" y="0"/>
                      <a:pt x="2861954" y="638814"/>
                      <a:pt x="2861954" y="1426830"/>
                    </a:cubicBezTo>
                    <a:cubicBezTo>
                      <a:pt x="2861954" y="2214846"/>
                      <a:pt x="2221284" y="2853660"/>
                      <a:pt x="1430977" y="2853660"/>
                    </a:cubicBezTo>
                    <a:cubicBezTo>
                      <a:pt x="640670" y="2853660"/>
                      <a:pt x="0" y="2214846"/>
                      <a:pt x="0" y="1426830"/>
                    </a:cubicBezTo>
                    <a:close/>
                  </a:path>
                </a:pathLst>
              </a:custGeom>
              <a:no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501673" tIns="500459" rIns="501673" bIns="500459" spcCol="1270" anchor="ctr"/>
              <a:lstStyle/>
              <a:p>
                <a:pPr algn="ctr" defTabSz="2889250">
                  <a:lnSpc>
                    <a:spcPct val="90000"/>
                  </a:lnSpc>
                  <a:spcAft>
                    <a:spcPct val="35000"/>
                  </a:spcAft>
                  <a:defRPr/>
                </a:pPr>
                <a:endParaRPr lang="en-US" sz="2000" dirty="0">
                  <a:solidFill>
                    <a:schemeClr val="bg1"/>
                  </a:solidFill>
                  <a:latin typeface="Calibri Light" panose="020F0302020204030204" pitchFamily="34" charset="0"/>
                </a:endParaRPr>
              </a:p>
            </p:txBody>
          </p:sp>
          <p:sp>
            <p:nvSpPr>
              <p:cNvPr id="67" name="Freeform 66"/>
              <p:cNvSpPr>
                <a:spLocks noChangeAspect="1"/>
              </p:cNvSpPr>
              <p:nvPr/>
            </p:nvSpPr>
            <p:spPr bwMode="auto">
              <a:xfrm>
                <a:off x="4050029" y="1474641"/>
                <a:ext cx="831714" cy="82709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INASTI</a:t>
                </a:r>
                <a:endParaRPr lang="en-US" sz="1400" dirty="0"/>
              </a:p>
            </p:txBody>
          </p:sp>
          <p:sp>
            <p:nvSpPr>
              <p:cNvPr id="68" name="Freeform 67"/>
              <p:cNvSpPr>
                <a:spLocks noChangeAspect="1"/>
              </p:cNvSpPr>
              <p:nvPr/>
            </p:nvSpPr>
            <p:spPr bwMode="auto">
              <a:xfrm>
                <a:off x="4802232" y="1657254"/>
                <a:ext cx="831714"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SFP</a:t>
                </a:r>
                <a:endParaRPr lang="en-US" sz="1400" dirty="0"/>
              </a:p>
            </p:txBody>
          </p:sp>
          <p:sp>
            <p:nvSpPr>
              <p:cNvPr id="69" name="Freeform 68"/>
              <p:cNvSpPr>
                <a:spLocks noChangeAspect="1"/>
              </p:cNvSpPr>
              <p:nvPr/>
            </p:nvSpPr>
            <p:spPr bwMode="auto">
              <a:xfrm>
                <a:off x="5417957" y="2122716"/>
                <a:ext cx="833301"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SPP IS</a:t>
                </a:r>
                <a:endParaRPr lang="en-US" sz="1400" dirty="0"/>
              </a:p>
            </p:txBody>
          </p:sp>
          <p:grpSp>
            <p:nvGrpSpPr>
              <p:cNvPr id="70" name="Group 2"/>
              <p:cNvGrpSpPr>
                <a:grpSpLocks/>
              </p:cNvGrpSpPr>
              <p:nvPr/>
            </p:nvGrpSpPr>
            <p:grpSpPr bwMode="auto">
              <a:xfrm>
                <a:off x="2394117" y="2169249"/>
                <a:ext cx="4103785" cy="3201853"/>
                <a:chOff x="2451795" y="2242795"/>
                <a:chExt cx="3683720" cy="2908915"/>
              </a:xfrm>
            </p:grpSpPr>
            <p:sp>
              <p:nvSpPr>
                <p:cNvPr id="79" name="Freeform 78"/>
                <p:cNvSpPr>
                  <a:spLocks noChangeAspect="1"/>
                </p:cNvSpPr>
                <p:nvPr/>
              </p:nvSpPr>
              <p:spPr bwMode="auto">
                <a:xfrm>
                  <a:off x="5386086" y="2854722"/>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en-US" sz="1150" dirty="0"/>
                    <a:t>ORINT</a:t>
                  </a:r>
                </a:p>
              </p:txBody>
            </p:sp>
            <p:sp>
              <p:nvSpPr>
                <p:cNvPr id="80" name="Freeform 79"/>
                <p:cNvSpPr>
                  <a:spLocks noChangeAspect="1"/>
                </p:cNvSpPr>
                <p:nvPr/>
              </p:nvSpPr>
              <p:spPr bwMode="auto">
                <a:xfrm>
                  <a:off x="5321457" y="3551202"/>
                  <a:ext cx="749429" cy="742767"/>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300" dirty="0"/>
                    <a:t>FEDRIS</a:t>
                  </a:r>
                  <a:endParaRPr lang="en-US" sz="1300" dirty="0"/>
                </a:p>
              </p:txBody>
            </p:sp>
            <p:sp>
              <p:nvSpPr>
                <p:cNvPr id="81" name="Freeform 80"/>
                <p:cNvSpPr>
                  <a:spLocks noChangeAspect="1"/>
                </p:cNvSpPr>
                <p:nvPr/>
              </p:nvSpPr>
              <p:spPr bwMode="auto">
                <a:xfrm>
                  <a:off x="4935122" y="4139984"/>
                  <a:ext cx="748005"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ONVA</a:t>
                  </a:r>
                  <a:endParaRPr lang="en-US" sz="1400" dirty="0"/>
                </a:p>
              </p:txBody>
            </p:sp>
            <p:sp>
              <p:nvSpPr>
                <p:cNvPr id="82" name="Freeform 81"/>
                <p:cNvSpPr>
                  <a:spLocks noChangeAspect="1"/>
                </p:cNvSpPr>
                <p:nvPr/>
              </p:nvSpPr>
              <p:spPr bwMode="auto">
                <a:xfrm>
                  <a:off x="4286007" y="4424808"/>
                  <a:ext cx="750854" cy="72690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SPF SS</a:t>
                  </a:r>
                  <a:endParaRPr lang="en-US" sz="1400" dirty="0"/>
                </a:p>
              </p:txBody>
            </p:sp>
            <p:sp>
              <p:nvSpPr>
                <p:cNvPr id="83" name="Freeform 82"/>
                <p:cNvSpPr>
                  <a:spLocks noChangeAspect="1"/>
                </p:cNvSpPr>
                <p:nvPr/>
              </p:nvSpPr>
              <p:spPr bwMode="auto">
                <a:xfrm>
                  <a:off x="3615075" y="4401663"/>
                  <a:ext cx="749429"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INAMI</a:t>
                  </a:r>
                  <a:endParaRPr lang="en-US" sz="1400" dirty="0"/>
                </a:p>
              </p:txBody>
            </p:sp>
            <p:sp>
              <p:nvSpPr>
                <p:cNvPr id="84" name="Freeform 83"/>
                <p:cNvSpPr>
                  <a:spLocks noChangeAspect="1"/>
                </p:cNvSpPr>
                <p:nvPr/>
              </p:nvSpPr>
              <p:spPr bwMode="auto">
                <a:xfrm>
                  <a:off x="2968808" y="4097707"/>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CIN</a:t>
                  </a:r>
                  <a:endParaRPr lang="en-US" sz="1400" dirty="0"/>
                </a:p>
              </p:txBody>
            </p:sp>
            <p:sp>
              <p:nvSpPr>
                <p:cNvPr id="85" name="Freeform 84"/>
                <p:cNvSpPr>
                  <a:spLocks noChangeAspect="1"/>
                </p:cNvSpPr>
                <p:nvPr/>
              </p:nvSpPr>
              <p:spPr bwMode="auto">
                <a:xfrm>
                  <a:off x="2542512" y="3551200"/>
                  <a:ext cx="749429"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ONEM</a:t>
                  </a:r>
                  <a:endParaRPr lang="en-US" sz="1400" dirty="0"/>
                </a:p>
              </p:txBody>
            </p:sp>
            <p:sp>
              <p:nvSpPr>
                <p:cNvPr id="86" name="Freeform 85"/>
                <p:cNvSpPr>
                  <a:spLocks noChangeAspect="1"/>
                </p:cNvSpPr>
                <p:nvPr/>
              </p:nvSpPr>
              <p:spPr bwMode="auto">
                <a:xfrm>
                  <a:off x="2451795" y="2854722"/>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SPF E&amp;TO</a:t>
                  </a:r>
                  <a:endParaRPr lang="en-US" sz="1400" dirty="0"/>
                </a:p>
              </p:txBody>
            </p:sp>
            <p:sp>
              <p:nvSpPr>
                <p:cNvPr id="87" name="Freeform 86"/>
                <p:cNvSpPr>
                  <a:spLocks noChangeAspect="1"/>
                </p:cNvSpPr>
                <p:nvPr/>
              </p:nvSpPr>
              <p:spPr bwMode="auto">
                <a:xfrm>
                  <a:off x="2736392" y="2242795"/>
                  <a:ext cx="749429" cy="742767"/>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AIS</a:t>
                  </a:r>
                  <a:endParaRPr lang="en-US" sz="1400" dirty="0"/>
                </a:p>
              </p:txBody>
            </p:sp>
          </p:grpSp>
          <p:sp>
            <p:nvSpPr>
              <p:cNvPr id="71" name="Freeform 70"/>
              <p:cNvSpPr>
                <a:spLocks noChangeAspect="1"/>
              </p:cNvSpPr>
              <p:nvPr/>
            </p:nvSpPr>
            <p:spPr bwMode="auto">
              <a:xfrm>
                <a:off x="3288724" y="1657254"/>
                <a:ext cx="833301"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ONSS</a:t>
                </a:r>
                <a:endParaRPr lang="en-US" sz="1400" dirty="0"/>
              </a:p>
            </p:txBody>
          </p:sp>
          <p:pic>
            <p:nvPicPr>
              <p:cNvPr id="72" name="Picture 3" descr="C:\Documents and Settings\a21\Local Settings\Temporary Internet Files\Content.IE5\TKSAXZ7R\MC90043877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869160"/>
                <a:ext cx="1630362" cy="1357312"/>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375" y="4941168"/>
                <a:ext cx="2384425" cy="1150938"/>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1114698"/>
                <a:ext cx="1422400" cy="946150"/>
              </a:xfrm>
              <a:prstGeom prst="roundRect">
                <a:avLst>
                  <a:gd name="adj" fmla="val 16667"/>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5" name="Group 30719"/>
              <p:cNvGrpSpPr>
                <a:grpSpLocks/>
              </p:cNvGrpSpPr>
              <p:nvPr/>
            </p:nvGrpSpPr>
            <p:grpSpPr bwMode="auto">
              <a:xfrm>
                <a:off x="839738" y="1379812"/>
                <a:ext cx="1499942" cy="3134055"/>
                <a:chOff x="134159" y="1079090"/>
                <a:chExt cx="1499942" cy="3134055"/>
              </a:xfrm>
            </p:grpSpPr>
            <p:sp>
              <p:nvSpPr>
                <p:cNvPr id="76" name="Freeform 75"/>
                <p:cNvSpPr>
                  <a:spLocks noChangeAspect="1"/>
                </p:cNvSpPr>
                <p:nvPr/>
              </p:nvSpPr>
              <p:spPr bwMode="auto">
                <a:xfrm>
                  <a:off x="330542" y="3036583"/>
                  <a:ext cx="1205378" cy="117656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400" dirty="0">
                      <a:latin typeface="Calibri Light" panose="020F0302020204030204" pitchFamily="34" charset="0"/>
                    </a:rPr>
                    <a:t>Villes </a:t>
                  </a:r>
                  <a:r>
                    <a:rPr lang="fr-BE" sz="1400" dirty="0" err="1">
                      <a:latin typeface="Calibri Light" panose="020F0302020204030204" pitchFamily="34" charset="0"/>
                    </a:rPr>
                    <a:t>communesCPAS</a:t>
                  </a:r>
                  <a:endParaRPr lang="en-US" sz="1400" dirty="0">
                    <a:latin typeface="Calibri Light" panose="020F0302020204030204" pitchFamily="34" charset="0"/>
                  </a:endParaRPr>
                </a:p>
              </p:txBody>
            </p:sp>
            <p:sp>
              <p:nvSpPr>
                <p:cNvPr id="77" name="Freeform 76"/>
                <p:cNvSpPr>
                  <a:spLocks noChangeAspect="1"/>
                </p:cNvSpPr>
                <p:nvPr/>
              </p:nvSpPr>
              <p:spPr bwMode="auto">
                <a:xfrm>
                  <a:off x="423037" y="1079090"/>
                  <a:ext cx="1211064" cy="117951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400" dirty="0">
                      <a:latin typeface="Calibri Light" panose="020F0302020204030204" pitchFamily="34" charset="0"/>
                    </a:rPr>
                    <a:t>Entreprises </a:t>
                  </a:r>
                  <a:br>
                    <a:rPr lang="fr-BE" sz="1400" dirty="0">
                      <a:latin typeface="Calibri Light" panose="020F0302020204030204" pitchFamily="34" charset="0"/>
                    </a:rPr>
                  </a:br>
                  <a:r>
                    <a:rPr lang="fr-BE" sz="1400" dirty="0">
                      <a:latin typeface="Calibri Light" panose="020F0302020204030204" pitchFamily="34" charset="0"/>
                    </a:rPr>
                    <a:t>d’intérêt public  </a:t>
                  </a:r>
                </a:p>
              </p:txBody>
            </p:sp>
            <p:sp>
              <p:nvSpPr>
                <p:cNvPr id="78" name="Freeform 77"/>
                <p:cNvSpPr>
                  <a:spLocks noChangeAspect="1"/>
                </p:cNvSpPr>
                <p:nvPr/>
              </p:nvSpPr>
              <p:spPr bwMode="auto">
                <a:xfrm>
                  <a:off x="134159" y="2182407"/>
                  <a:ext cx="909489" cy="88582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200" dirty="0">
                      <a:latin typeface="Calibri Light" panose="020F0302020204030204" pitchFamily="34" charset="0"/>
                    </a:rPr>
                    <a:t>SIGeDIS</a:t>
                  </a:r>
                </a:p>
              </p:txBody>
            </p:sp>
          </p:grpSp>
        </p:grpSp>
        <p:sp>
          <p:nvSpPr>
            <p:cNvPr id="35" name="Flowchart: Connector 34"/>
            <p:cNvSpPr/>
            <p:nvPr/>
          </p:nvSpPr>
          <p:spPr>
            <a:xfrm>
              <a:off x="2779901" y="1983679"/>
              <a:ext cx="3609165" cy="346733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30"/>
            <p:cNvPicPr preferRelativeResize="0">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3420996"/>
              <a:ext cx="1213853" cy="584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Freeform 64"/>
            <p:cNvSpPr>
              <a:spLocks noChangeAspect="1"/>
            </p:cNvSpPr>
            <p:nvPr/>
          </p:nvSpPr>
          <p:spPr bwMode="auto">
            <a:xfrm>
              <a:off x="6777533" y="2931017"/>
              <a:ext cx="1250852" cy="1218063"/>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200" dirty="0">
                  <a:latin typeface="Calibri Light" panose="020F0302020204030204" pitchFamily="34" charset="0"/>
                </a:rPr>
                <a:t>Régions  Communautés</a:t>
              </a:r>
            </a:p>
          </p:txBody>
        </p:sp>
      </p:gr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20</a:t>
            </a:fld>
            <a:r>
              <a:rPr lang="fr-BE" smtClean="0"/>
              <a:t> </a:t>
            </a:r>
            <a:endParaRPr lang="fr-BE" dirty="0"/>
          </a:p>
        </p:txBody>
      </p:sp>
    </p:spTree>
    <p:extLst>
      <p:ext uri="{BB962C8B-B14F-4D97-AF65-F5344CB8AC3E}">
        <p14:creationId xmlns:p14="http://schemas.microsoft.com/office/powerpoint/2010/main" val="38480308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nl-BE" dirty="0"/>
              <a:t>Enkele behaalde resultaten – </a:t>
            </a:r>
            <a:r>
              <a:rPr lang="nl-BE" dirty="0" err="1"/>
              <a:t>Quelques</a:t>
            </a:r>
            <a:r>
              <a:rPr lang="nl-BE" dirty="0"/>
              <a:t> </a:t>
            </a:r>
            <a:r>
              <a:rPr lang="nl-BE" dirty="0" err="1"/>
              <a:t>résultats</a:t>
            </a:r>
            <a:r>
              <a:rPr lang="nl-BE" dirty="0"/>
              <a:t> </a:t>
            </a:r>
            <a:r>
              <a:rPr lang="nl-BE" dirty="0" err="1"/>
              <a:t>atteints</a:t>
            </a:r>
            <a:endParaRPr lang="en-US" dirty="0"/>
          </a:p>
        </p:txBody>
      </p:sp>
      <p:grpSp>
        <p:nvGrpSpPr>
          <p:cNvPr id="93" name="Group 92"/>
          <p:cNvGrpSpPr/>
          <p:nvPr/>
        </p:nvGrpSpPr>
        <p:grpSpPr>
          <a:xfrm>
            <a:off x="2311401" y="1447801"/>
            <a:ext cx="7739063" cy="4926013"/>
            <a:chOff x="787400" y="1447800"/>
            <a:chExt cx="7739063" cy="4926013"/>
          </a:xfrm>
        </p:grpSpPr>
        <p:sp>
          <p:nvSpPr>
            <p:cNvPr id="94" name="Rectangle 110"/>
            <p:cNvSpPr>
              <a:spLocks noChangeArrowheads="1"/>
            </p:cNvSpPr>
            <p:nvPr/>
          </p:nvSpPr>
          <p:spPr bwMode="auto">
            <a:xfrm>
              <a:off x="7596188" y="3860800"/>
              <a:ext cx="65087" cy="1379538"/>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95" name="Rectangle 5"/>
            <p:cNvSpPr>
              <a:spLocks noChangeArrowheads="1"/>
            </p:cNvSpPr>
            <p:nvPr/>
          </p:nvSpPr>
          <p:spPr bwMode="auto">
            <a:xfrm>
              <a:off x="2493963" y="4092575"/>
              <a:ext cx="82550"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96" name="Rectangle 6"/>
            <p:cNvSpPr>
              <a:spLocks noChangeArrowheads="1"/>
            </p:cNvSpPr>
            <p:nvPr/>
          </p:nvSpPr>
          <p:spPr bwMode="auto">
            <a:xfrm>
              <a:off x="2493963" y="3849688"/>
              <a:ext cx="82550"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97" name="Rectangle 10"/>
            <p:cNvSpPr>
              <a:spLocks noChangeArrowheads="1"/>
            </p:cNvSpPr>
            <p:nvPr/>
          </p:nvSpPr>
          <p:spPr bwMode="auto">
            <a:xfrm>
              <a:off x="4614863" y="3849688"/>
              <a:ext cx="84137" cy="170180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98" name="Rectangle 11"/>
            <p:cNvSpPr>
              <a:spLocks noChangeArrowheads="1"/>
            </p:cNvSpPr>
            <p:nvPr/>
          </p:nvSpPr>
          <p:spPr bwMode="auto">
            <a:xfrm>
              <a:off x="6653213" y="2390775"/>
              <a:ext cx="1414462"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99" name="Rectangle 12"/>
            <p:cNvSpPr>
              <a:spLocks noChangeArrowheads="1"/>
            </p:cNvSpPr>
            <p:nvPr/>
          </p:nvSpPr>
          <p:spPr bwMode="auto">
            <a:xfrm>
              <a:off x="5238750" y="3119438"/>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00" name="Rectangle 14"/>
            <p:cNvSpPr>
              <a:spLocks noChangeArrowheads="1"/>
            </p:cNvSpPr>
            <p:nvPr/>
          </p:nvSpPr>
          <p:spPr bwMode="auto">
            <a:xfrm>
              <a:off x="5768975" y="3028950"/>
              <a:ext cx="312738"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01" name="Freeform 15"/>
            <p:cNvSpPr>
              <a:spLocks/>
            </p:cNvSpPr>
            <p:nvPr/>
          </p:nvSpPr>
          <p:spPr bwMode="auto">
            <a:xfrm>
              <a:off x="5768975" y="2906713"/>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2" name="Freeform 16"/>
            <p:cNvSpPr>
              <a:spLocks/>
            </p:cNvSpPr>
            <p:nvPr/>
          </p:nvSpPr>
          <p:spPr bwMode="auto">
            <a:xfrm>
              <a:off x="6081713" y="29067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3" name="Rectangle 18"/>
            <p:cNvSpPr>
              <a:spLocks noChangeArrowheads="1"/>
            </p:cNvSpPr>
            <p:nvPr/>
          </p:nvSpPr>
          <p:spPr bwMode="auto">
            <a:xfrm>
              <a:off x="4292600" y="4194175"/>
              <a:ext cx="623888" cy="303213"/>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04" name="Freeform 19"/>
            <p:cNvSpPr>
              <a:spLocks/>
            </p:cNvSpPr>
            <p:nvPr/>
          </p:nvSpPr>
          <p:spPr bwMode="auto">
            <a:xfrm>
              <a:off x="4292600"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5" name="Freeform 20"/>
            <p:cNvSpPr>
              <a:spLocks/>
            </p:cNvSpPr>
            <p:nvPr/>
          </p:nvSpPr>
          <p:spPr bwMode="auto">
            <a:xfrm>
              <a:off x="4916488" y="4011613"/>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6" name="Rectangle 22"/>
            <p:cNvSpPr>
              <a:spLocks noChangeArrowheads="1"/>
            </p:cNvSpPr>
            <p:nvPr/>
          </p:nvSpPr>
          <p:spPr bwMode="auto">
            <a:xfrm>
              <a:off x="4479925" y="4730750"/>
              <a:ext cx="312738"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07" name="Freeform 23"/>
            <p:cNvSpPr>
              <a:spLocks/>
            </p:cNvSpPr>
            <p:nvPr/>
          </p:nvSpPr>
          <p:spPr bwMode="auto">
            <a:xfrm>
              <a:off x="4479925"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8" name="Freeform 24"/>
            <p:cNvSpPr>
              <a:spLocks/>
            </p:cNvSpPr>
            <p:nvPr/>
          </p:nvSpPr>
          <p:spPr bwMode="auto">
            <a:xfrm>
              <a:off x="4792663" y="4608513"/>
              <a:ext cx="125412"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9" name="Oval 25"/>
            <p:cNvSpPr>
              <a:spLocks noChangeArrowheads="1"/>
            </p:cNvSpPr>
            <p:nvPr/>
          </p:nvSpPr>
          <p:spPr bwMode="auto">
            <a:xfrm>
              <a:off x="2203450" y="5146675"/>
              <a:ext cx="665163" cy="485775"/>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ONEm</a:t>
              </a:r>
            </a:p>
          </p:txBody>
        </p:sp>
        <p:sp>
          <p:nvSpPr>
            <p:cNvPr id="110" name="Line 26"/>
            <p:cNvSpPr>
              <a:spLocks noChangeShapeType="1"/>
            </p:cNvSpPr>
            <p:nvPr/>
          </p:nvSpPr>
          <p:spPr bwMode="auto">
            <a:xfrm flipV="1">
              <a:off x="2300288" y="1647825"/>
              <a:ext cx="1552575" cy="7556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1" name="Line 27"/>
            <p:cNvSpPr>
              <a:spLocks noChangeShapeType="1"/>
            </p:cNvSpPr>
            <p:nvPr/>
          </p:nvSpPr>
          <p:spPr bwMode="auto">
            <a:xfrm flipV="1">
              <a:off x="2300288" y="2055813"/>
              <a:ext cx="1552575" cy="4286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2" name="Line 28"/>
            <p:cNvSpPr>
              <a:spLocks noChangeShapeType="1"/>
            </p:cNvSpPr>
            <p:nvPr/>
          </p:nvSpPr>
          <p:spPr bwMode="auto">
            <a:xfrm>
              <a:off x="2366963" y="2541588"/>
              <a:ext cx="1485900" cy="206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3" name="Line 29"/>
            <p:cNvSpPr>
              <a:spLocks noChangeShapeType="1"/>
            </p:cNvSpPr>
            <p:nvPr/>
          </p:nvSpPr>
          <p:spPr bwMode="auto">
            <a:xfrm>
              <a:off x="2300288" y="2646363"/>
              <a:ext cx="1552575" cy="3889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4" name="Oval 30"/>
            <p:cNvSpPr>
              <a:spLocks noChangeArrowheads="1"/>
            </p:cNvSpPr>
            <p:nvPr/>
          </p:nvSpPr>
          <p:spPr bwMode="auto">
            <a:xfrm>
              <a:off x="798513" y="2065338"/>
              <a:ext cx="1579562" cy="841375"/>
            </a:xfrm>
            <a:prstGeom prst="ellipse">
              <a:avLst/>
            </a:prstGeom>
            <a:solidFill>
              <a:srgbClr val="CECECE"/>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nl-BE" altLang="en-US" sz="1800" dirty="0" smtClean="0">
                  <a:solidFill>
                    <a:srgbClr val="000000"/>
                  </a:solidFill>
                  <a:latin typeface="+mn-lt"/>
                  <a:sym typeface="Arial" charset="0"/>
                </a:rPr>
                <a:t>Users</a:t>
              </a:r>
              <a:endParaRPr lang="fr-BE" altLang="en-US" sz="1800" dirty="0">
                <a:solidFill>
                  <a:srgbClr val="000000"/>
                </a:solidFill>
                <a:latin typeface="+mn-lt"/>
                <a:sym typeface="Arial" charset="0"/>
              </a:endParaRPr>
            </a:p>
          </p:txBody>
        </p:sp>
        <p:sp>
          <p:nvSpPr>
            <p:cNvPr id="115" name="Rectangle 32"/>
            <p:cNvSpPr>
              <a:spLocks noChangeArrowheads="1"/>
            </p:cNvSpPr>
            <p:nvPr/>
          </p:nvSpPr>
          <p:spPr bwMode="auto">
            <a:xfrm>
              <a:off x="2130425" y="4194175"/>
              <a:ext cx="623888" cy="303213"/>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16" name="Freeform 33"/>
            <p:cNvSpPr>
              <a:spLocks/>
            </p:cNvSpPr>
            <p:nvPr/>
          </p:nvSpPr>
          <p:spPr bwMode="auto">
            <a:xfrm>
              <a:off x="2130425"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17" name="Freeform 34"/>
            <p:cNvSpPr>
              <a:spLocks/>
            </p:cNvSpPr>
            <p:nvPr/>
          </p:nvSpPr>
          <p:spPr bwMode="auto">
            <a:xfrm>
              <a:off x="2754313" y="4011613"/>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18" name="Rectangle 35"/>
            <p:cNvSpPr>
              <a:spLocks noChangeArrowheads="1"/>
            </p:cNvSpPr>
            <p:nvPr/>
          </p:nvSpPr>
          <p:spPr bwMode="auto">
            <a:xfrm>
              <a:off x="7632700" y="2633663"/>
              <a:ext cx="53975" cy="12160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19" name="Rectangle 36"/>
            <p:cNvSpPr>
              <a:spLocks noChangeArrowheads="1"/>
            </p:cNvSpPr>
            <p:nvPr/>
          </p:nvSpPr>
          <p:spPr bwMode="auto">
            <a:xfrm>
              <a:off x="7288213" y="2328863"/>
              <a:ext cx="623887" cy="304800"/>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20" name="Freeform 37"/>
            <p:cNvSpPr>
              <a:spLocks/>
            </p:cNvSpPr>
            <p:nvPr/>
          </p:nvSpPr>
          <p:spPr bwMode="auto">
            <a:xfrm>
              <a:off x="7288213" y="2146300"/>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1" name="Freeform 38"/>
            <p:cNvSpPr>
              <a:spLocks/>
            </p:cNvSpPr>
            <p:nvPr/>
          </p:nvSpPr>
          <p:spPr bwMode="auto">
            <a:xfrm>
              <a:off x="7912100" y="2146300"/>
              <a:ext cx="188913"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2" name="Rectangle 43"/>
            <p:cNvSpPr>
              <a:spLocks noChangeArrowheads="1"/>
            </p:cNvSpPr>
            <p:nvPr/>
          </p:nvSpPr>
          <p:spPr bwMode="auto">
            <a:xfrm>
              <a:off x="7288213" y="4194175"/>
              <a:ext cx="623887" cy="303213"/>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23" name="Freeform 44"/>
            <p:cNvSpPr>
              <a:spLocks/>
            </p:cNvSpPr>
            <p:nvPr/>
          </p:nvSpPr>
          <p:spPr bwMode="auto">
            <a:xfrm>
              <a:off x="7288213"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4" name="Freeform 45"/>
            <p:cNvSpPr>
              <a:spLocks/>
            </p:cNvSpPr>
            <p:nvPr/>
          </p:nvSpPr>
          <p:spPr bwMode="auto">
            <a:xfrm>
              <a:off x="7912100" y="4011613"/>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5" name="Rectangle 47"/>
            <p:cNvSpPr>
              <a:spLocks noChangeArrowheads="1"/>
            </p:cNvSpPr>
            <p:nvPr/>
          </p:nvSpPr>
          <p:spPr bwMode="auto">
            <a:xfrm>
              <a:off x="7446963" y="4730750"/>
              <a:ext cx="312737"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26" name="Freeform 48"/>
            <p:cNvSpPr>
              <a:spLocks/>
            </p:cNvSpPr>
            <p:nvPr/>
          </p:nvSpPr>
          <p:spPr bwMode="auto">
            <a:xfrm>
              <a:off x="7446963"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7" name="Freeform 49"/>
            <p:cNvSpPr>
              <a:spLocks/>
            </p:cNvSpPr>
            <p:nvPr/>
          </p:nvSpPr>
          <p:spPr bwMode="auto">
            <a:xfrm>
              <a:off x="7759700" y="4608513"/>
              <a:ext cx="125413"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8" name="Rectangle 51"/>
            <p:cNvSpPr>
              <a:spLocks noChangeArrowheads="1"/>
            </p:cNvSpPr>
            <p:nvPr/>
          </p:nvSpPr>
          <p:spPr bwMode="auto">
            <a:xfrm>
              <a:off x="2317750" y="4730750"/>
              <a:ext cx="311150"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29" name="Freeform 52"/>
            <p:cNvSpPr>
              <a:spLocks/>
            </p:cNvSpPr>
            <p:nvPr/>
          </p:nvSpPr>
          <p:spPr bwMode="auto">
            <a:xfrm>
              <a:off x="2317750"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0" name="Freeform 53"/>
            <p:cNvSpPr>
              <a:spLocks/>
            </p:cNvSpPr>
            <p:nvPr/>
          </p:nvSpPr>
          <p:spPr bwMode="auto">
            <a:xfrm>
              <a:off x="2628900" y="46085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1" name="Rectangle 55"/>
            <p:cNvSpPr>
              <a:spLocks noChangeArrowheads="1"/>
            </p:cNvSpPr>
            <p:nvPr/>
          </p:nvSpPr>
          <p:spPr bwMode="auto">
            <a:xfrm>
              <a:off x="5238750" y="1660525"/>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32" name="Rectangle 57"/>
            <p:cNvSpPr>
              <a:spLocks noChangeArrowheads="1"/>
            </p:cNvSpPr>
            <p:nvPr/>
          </p:nvSpPr>
          <p:spPr bwMode="auto">
            <a:xfrm>
              <a:off x="5768975" y="1570038"/>
              <a:ext cx="312738" cy="303212"/>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500" b="1" dirty="0">
                  <a:solidFill>
                    <a:schemeClr val="tx1">
                      <a:lumMod val="75000"/>
                      <a:lumOff val="25000"/>
                    </a:schemeClr>
                  </a:solidFill>
                  <a:sym typeface="Arial" charset="0"/>
                </a:rPr>
                <a:t>R</a:t>
              </a:r>
            </a:p>
          </p:txBody>
        </p:sp>
        <p:sp>
          <p:nvSpPr>
            <p:cNvPr id="133" name="Freeform 58"/>
            <p:cNvSpPr>
              <a:spLocks/>
            </p:cNvSpPr>
            <p:nvPr/>
          </p:nvSpPr>
          <p:spPr bwMode="auto">
            <a:xfrm>
              <a:off x="5768975" y="1447800"/>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4" name="Freeform 59"/>
            <p:cNvSpPr>
              <a:spLocks/>
            </p:cNvSpPr>
            <p:nvPr/>
          </p:nvSpPr>
          <p:spPr bwMode="auto">
            <a:xfrm>
              <a:off x="6081713" y="1447800"/>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6" name="Rectangle 62"/>
            <p:cNvSpPr>
              <a:spLocks noChangeArrowheads="1"/>
            </p:cNvSpPr>
            <p:nvPr/>
          </p:nvSpPr>
          <p:spPr bwMode="auto">
            <a:xfrm>
              <a:off x="5238750" y="2146300"/>
              <a:ext cx="1414463" cy="36513"/>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37" name="Rectangle 64"/>
            <p:cNvSpPr>
              <a:spLocks noChangeArrowheads="1"/>
            </p:cNvSpPr>
            <p:nvPr/>
          </p:nvSpPr>
          <p:spPr bwMode="auto">
            <a:xfrm>
              <a:off x="5768975" y="2055813"/>
              <a:ext cx="312738" cy="303212"/>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500" b="1" dirty="0">
                  <a:solidFill>
                    <a:schemeClr val="tx1">
                      <a:lumMod val="75000"/>
                      <a:lumOff val="25000"/>
                    </a:schemeClr>
                  </a:solidFill>
                  <a:sym typeface="Arial" charset="0"/>
                </a:rPr>
                <a:t>R</a:t>
              </a:r>
            </a:p>
          </p:txBody>
        </p:sp>
        <p:sp>
          <p:nvSpPr>
            <p:cNvPr id="138" name="Freeform 65"/>
            <p:cNvSpPr>
              <a:spLocks/>
            </p:cNvSpPr>
            <p:nvPr/>
          </p:nvSpPr>
          <p:spPr bwMode="auto">
            <a:xfrm>
              <a:off x="5768975" y="1933575"/>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9" name="Freeform 66"/>
            <p:cNvSpPr>
              <a:spLocks/>
            </p:cNvSpPr>
            <p:nvPr/>
          </p:nvSpPr>
          <p:spPr bwMode="auto">
            <a:xfrm>
              <a:off x="6081713" y="1933575"/>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41" name="Rectangle 69"/>
            <p:cNvSpPr>
              <a:spLocks noChangeArrowheads="1"/>
            </p:cNvSpPr>
            <p:nvPr/>
          </p:nvSpPr>
          <p:spPr bwMode="auto">
            <a:xfrm>
              <a:off x="5238750" y="2633663"/>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42" name="Rectangle 71"/>
            <p:cNvSpPr>
              <a:spLocks noChangeArrowheads="1"/>
            </p:cNvSpPr>
            <p:nvPr/>
          </p:nvSpPr>
          <p:spPr bwMode="auto">
            <a:xfrm>
              <a:off x="5768975" y="2541588"/>
              <a:ext cx="312738" cy="304800"/>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a:solidFill>
                    <a:schemeClr val="tx1">
                      <a:lumMod val="75000"/>
                      <a:lumOff val="25000"/>
                    </a:schemeClr>
                  </a:solidFill>
                  <a:sym typeface="Arial" charset="0"/>
                </a:rPr>
                <a:t>R</a:t>
              </a:r>
            </a:p>
          </p:txBody>
        </p:sp>
        <p:sp>
          <p:nvSpPr>
            <p:cNvPr id="143" name="Freeform 72"/>
            <p:cNvSpPr>
              <a:spLocks/>
            </p:cNvSpPr>
            <p:nvPr/>
          </p:nvSpPr>
          <p:spPr bwMode="auto">
            <a:xfrm>
              <a:off x="5768975" y="2420938"/>
              <a:ext cx="439738" cy="122237"/>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44" name="Freeform 73"/>
            <p:cNvSpPr>
              <a:spLocks/>
            </p:cNvSpPr>
            <p:nvPr/>
          </p:nvSpPr>
          <p:spPr bwMode="auto">
            <a:xfrm>
              <a:off x="6081713" y="2420938"/>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47" name="Rectangle 76"/>
            <p:cNvSpPr>
              <a:spLocks noChangeArrowheads="1"/>
            </p:cNvSpPr>
            <p:nvPr/>
          </p:nvSpPr>
          <p:spPr bwMode="auto">
            <a:xfrm>
              <a:off x="6611938" y="1498600"/>
              <a:ext cx="36512" cy="194310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48" name="Rectangle 77"/>
            <p:cNvSpPr>
              <a:spLocks noChangeArrowheads="1"/>
            </p:cNvSpPr>
            <p:nvPr/>
          </p:nvSpPr>
          <p:spPr bwMode="auto">
            <a:xfrm>
              <a:off x="1454150" y="4092575"/>
              <a:ext cx="82550"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49" name="Rectangle 78"/>
            <p:cNvSpPr>
              <a:spLocks noChangeArrowheads="1"/>
            </p:cNvSpPr>
            <p:nvPr/>
          </p:nvSpPr>
          <p:spPr bwMode="auto">
            <a:xfrm>
              <a:off x="1620838" y="5105400"/>
              <a:ext cx="82550" cy="73025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50" name="Rectangle 79"/>
            <p:cNvSpPr>
              <a:spLocks noChangeArrowheads="1"/>
            </p:cNvSpPr>
            <p:nvPr/>
          </p:nvSpPr>
          <p:spPr bwMode="auto">
            <a:xfrm>
              <a:off x="1454150" y="3849688"/>
              <a:ext cx="82550"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51" name="Rectangle 81"/>
            <p:cNvSpPr>
              <a:spLocks noChangeArrowheads="1"/>
            </p:cNvSpPr>
            <p:nvPr/>
          </p:nvSpPr>
          <p:spPr bwMode="auto">
            <a:xfrm>
              <a:off x="1131888" y="4194175"/>
              <a:ext cx="623887" cy="303213"/>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dirty="0">
                  <a:solidFill>
                    <a:srgbClr val="000000"/>
                  </a:solidFill>
                  <a:sym typeface="Arial" charset="0"/>
                </a:rPr>
                <a:t>FW</a:t>
              </a:r>
            </a:p>
          </p:txBody>
        </p:sp>
        <p:sp>
          <p:nvSpPr>
            <p:cNvPr id="152" name="Freeform 82"/>
            <p:cNvSpPr>
              <a:spLocks/>
            </p:cNvSpPr>
            <p:nvPr/>
          </p:nvSpPr>
          <p:spPr bwMode="auto">
            <a:xfrm>
              <a:off x="1131888"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3" name="Freeform 83"/>
            <p:cNvSpPr>
              <a:spLocks/>
            </p:cNvSpPr>
            <p:nvPr/>
          </p:nvSpPr>
          <p:spPr bwMode="auto">
            <a:xfrm>
              <a:off x="1755775" y="4011613"/>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4" name="Rectangle 85"/>
            <p:cNvSpPr>
              <a:spLocks noChangeArrowheads="1"/>
            </p:cNvSpPr>
            <p:nvPr/>
          </p:nvSpPr>
          <p:spPr bwMode="auto">
            <a:xfrm>
              <a:off x="1319213" y="4730750"/>
              <a:ext cx="311150"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55" name="Freeform 86"/>
            <p:cNvSpPr>
              <a:spLocks/>
            </p:cNvSpPr>
            <p:nvPr/>
          </p:nvSpPr>
          <p:spPr bwMode="auto">
            <a:xfrm>
              <a:off x="1319213"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6" name="Freeform 87"/>
            <p:cNvSpPr>
              <a:spLocks/>
            </p:cNvSpPr>
            <p:nvPr/>
          </p:nvSpPr>
          <p:spPr bwMode="auto">
            <a:xfrm>
              <a:off x="1630363" y="46085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7" name="Rectangle 88"/>
            <p:cNvSpPr>
              <a:spLocks noChangeArrowheads="1"/>
            </p:cNvSpPr>
            <p:nvPr/>
          </p:nvSpPr>
          <p:spPr bwMode="auto">
            <a:xfrm>
              <a:off x="1620838" y="5065713"/>
              <a:ext cx="82550" cy="1133475"/>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58" name="AutoShape 89"/>
            <p:cNvSpPr>
              <a:spLocks noChangeArrowheads="1"/>
            </p:cNvSpPr>
            <p:nvPr/>
          </p:nvSpPr>
          <p:spPr bwMode="auto">
            <a:xfrm>
              <a:off x="1454150" y="5065713"/>
              <a:ext cx="249238" cy="161925"/>
            </a:xfrm>
            <a:prstGeom prst="parallelogram">
              <a:avLst>
                <a:gd name="adj" fmla="val 87486"/>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59" name="Rectangle 91"/>
            <p:cNvSpPr>
              <a:spLocks noChangeArrowheads="1"/>
            </p:cNvSpPr>
            <p:nvPr/>
          </p:nvSpPr>
          <p:spPr bwMode="auto">
            <a:xfrm>
              <a:off x="1319213" y="5429250"/>
              <a:ext cx="311150" cy="304800"/>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60" name="Freeform 92"/>
            <p:cNvSpPr>
              <a:spLocks/>
            </p:cNvSpPr>
            <p:nvPr/>
          </p:nvSpPr>
          <p:spPr bwMode="auto">
            <a:xfrm>
              <a:off x="1319213" y="5308600"/>
              <a:ext cx="438150" cy="122238"/>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1" name="Freeform 93"/>
            <p:cNvSpPr>
              <a:spLocks/>
            </p:cNvSpPr>
            <p:nvPr/>
          </p:nvSpPr>
          <p:spPr bwMode="auto">
            <a:xfrm>
              <a:off x="1630363" y="5308600"/>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2" name="Oval 94"/>
            <p:cNvSpPr>
              <a:spLocks noChangeArrowheads="1"/>
            </p:cNvSpPr>
            <p:nvPr/>
          </p:nvSpPr>
          <p:spPr bwMode="auto">
            <a:xfrm>
              <a:off x="1314550" y="5875338"/>
              <a:ext cx="665162" cy="487362"/>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CIN</a:t>
              </a:r>
            </a:p>
          </p:txBody>
        </p:sp>
        <p:sp>
          <p:nvSpPr>
            <p:cNvPr id="163" name="Rectangle 97"/>
            <p:cNvSpPr>
              <a:spLocks noChangeArrowheads="1"/>
            </p:cNvSpPr>
            <p:nvPr/>
          </p:nvSpPr>
          <p:spPr bwMode="auto">
            <a:xfrm>
              <a:off x="787400" y="3787775"/>
              <a:ext cx="7739063" cy="61913"/>
            </a:xfrm>
            <a:prstGeom prst="rect">
              <a:avLst/>
            </a:prstGeom>
            <a:gradFill rotWithShape="0">
              <a:gsLst>
                <a:gs pos="0">
                  <a:srgbClr val="3D3D3D"/>
                </a:gs>
                <a:gs pos="100000">
                  <a:srgbClr val="CECEC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64" name="Rectangle 100"/>
            <p:cNvSpPr>
              <a:spLocks noChangeArrowheads="1"/>
            </p:cNvSpPr>
            <p:nvPr/>
          </p:nvSpPr>
          <p:spPr bwMode="auto">
            <a:xfrm>
              <a:off x="931863" y="3355975"/>
              <a:ext cx="1824037" cy="363538"/>
            </a:xfrm>
            <a:prstGeom prst="rect">
              <a:avLst/>
            </a:prstGeom>
            <a:noFill/>
            <a:ln>
              <a:noFill/>
            </a:ln>
            <a:effectLst/>
            <a:extLst/>
          </p:spPr>
          <p:txBody>
            <a:bodyPr lIns="90488" tIns="44450" rIns="90488" bIns="44450">
              <a:spAutoFit/>
            </a:bodyPr>
            <a:lstStyle/>
            <a:p>
              <a:pPr fontAlgn="auto">
                <a:spcBef>
                  <a:spcPts val="0"/>
                </a:spcBef>
                <a:spcAft>
                  <a:spcPts val="0"/>
                </a:spcAft>
                <a:buSzPct val="100000"/>
                <a:defRPr/>
              </a:pPr>
              <a:r>
                <a:rPr lang="fr-BE" dirty="0">
                  <a:solidFill>
                    <a:srgbClr val="000000"/>
                  </a:solidFill>
                  <a:effectLst>
                    <a:outerShdw blurRad="38100" dist="38100" dir="2700000" algn="tl">
                      <a:srgbClr val="C0C0C0"/>
                    </a:outerShdw>
                  </a:effectLst>
                  <a:latin typeface="+mn-lt"/>
                  <a:sym typeface="Arial" charset="0"/>
                </a:rPr>
                <a:t>Backbone</a:t>
              </a:r>
            </a:p>
          </p:txBody>
        </p:sp>
        <p:sp>
          <p:nvSpPr>
            <p:cNvPr id="165" name="Rectangle 101"/>
            <p:cNvSpPr>
              <a:spLocks noChangeArrowheads="1"/>
            </p:cNvSpPr>
            <p:nvPr/>
          </p:nvSpPr>
          <p:spPr bwMode="auto">
            <a:xfrm>
              <a:off x="7734300" y="5103813"/>
              <a:ext cx="84138"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66" name="Rectangle 104"/>
            <p:cNvSpPr>
              <a:spLocks noChangeArrowheads="1"/>
            </p:cNvSpPr>
            <p:nvPr/>
          </p:nvSpPr>
          <p:spPr bwMode="auto">
            <a:xfrm>
              <a:off x="7419975" y="5441950"/>
              <a:ext cx="311150"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67" name="Freeform 105"/>
            <p:cNvSpPr>
              <a:spLocks/>
            </p:cNvSpPr>
            <p:nvPr/>
          </p:nvSpPr>
          <p:spPr bwMode="auto">
            <a:xfrm>
              <a:off x="7419975" y="53197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8" name="Freeform 106"/>
            <p:cNvSpPr>
              <a:spLocks/>
            </p:cNvSpPr>
            <p:nvPr/>
          </p:nvSpPr>
          <p:spPr bwMode="auto">
            <a:xfrm>
              <a:off x="7731125" y="53197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9" name="Oval 107"/>
            <p:cNvSpPr>
              <a:spLocks noChangeArrowheads="1"/>
            </p:cNvSpPr>
            <p:nvPr/>
          </p:nvSpPr>
          <p:spPr bwMode="auto">
            <a:xfrm>
              <a:off x="7435229" y="5888038"/>
              <a:ext cx="665163" cy="485775"/>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a:t>
              </a:r>
            </a:p>
          </p:txBody>
        </p:sp>
        <p:sp>
          <p:nvSpPr>
            <p:cNvPr id="170" name="Rectangle 109"/>
            <p:cNvSpPr>
              <a:spLocks noChangeArrowheads="1"/>
            </p:cNvSpPr>
            <p:nvPr/>
          </p:nvSpPr>
          <p:spPr bwMode="auto">
            <a:xfrm>
              <a:off x="6583363" y="4105275"/>
              <a:ext cx="84137"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71" name="Rectangle 110"/>
            <p:cNvSpPr>
              <a:spLocks noChangeArrowheads="1"/>
            </p:cNvSpPr>
            <p:nvPr/>
          </p:nvSpPr>
          <p:spPr bwMode="auto">
            <a:xfrm>
              <a:off x="6583363" y="3862388"/>
              <a:ext cx="73025"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72" name="Oval 112"/>
            <p:cNvSpPr>
              <a:spLocks noChangeArrowheads="1"/>
            </p:cNvSpPr>
            <p:nvPr/>
          </p:nvSpPr>
          <p:spPr bwMode="auto">
            <a:xfrm>
              <a:off x="6292850" y="5159375"/>
              <a:ext cx="665163" cy="487363"/>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INASTI</a:t>
              </a:r>
            </a:p>
          </p:txBody>
        </p:sp>
        <p:sp>
          <p:nvSpPr>
            <p:cNvPr id="173" name="Rectangle 114"/>
            <p:cNvSpPr>
              <a:spLocks noChangeArrowheads="1"/>
            </p:cNvSpPr>
            <p:nvPr/>
          </p:nvSpPr>
          <p:spPr bwMode="auto">
            <a:xfrm>
              <a:off x="6219825" y="4206875"/>
              <a:ext cx="623888" cy="304800"/>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74" name="Freeform 115"/>
            <p:cNvSpPr>
              <a:spLocks/>
            </p:cNvSpPr>
            <p:nvPr/>
          </p:nvSpPr>
          <p:spPr bwMode="auto">
            <a:xfrm>
              <a:off x="6219825" y="40243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5" name="Freeform 116"/>
            <p:cNvSpPr>
              <a:spLocks/>
            </p:cNvSpPr>
            <p:nvPr/>
          </p:nvSpPr>
          <p:spPr bwMode="auto">
            <a:xfrm>
              <a:off x="6843713" y="4024313"/>
              <a:ext cx="188912"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6" name="Rectangle 118"/>
            <p:cNvSpPr>
              <a:spLocks noChangeArrowheads="1"/>
            </p:cNvSpPr>
            <p:nvPr/>
          </p:nvSpPr>
          <p:spPr bwMode="auto">
            <a:xfrm>
              <a:off x="6407150" y="4743450"/>
              <a:ext cx="312738" cy="304800"/>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77" name="Freeform 119"/>
            <p:cNvSpPr>
              <a:spLocks/>
            </p:cNvSpPr>
            <p:nvPr/>
          </p:nvSpPr>
          <p:spPr bwMode="auto">
            <a:xfrm>
              <a:off x="6407150" y="4622800"/>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8" name="Freeform 120"/>
            <p:cNvSpPr>
              <a:spLocks/>
            </p:cNvSpPr>
            <p:nvPr/>
          </p:nvSpPr>
          <p:spPr bwMode="auto">
            <a:xfrm>
              <a:off x="6719888" y="4622800"/>
              <a:ext cx="125412"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9" name="Oval 121"/>
            <p:cNvSpPr>
              <a:spLocks noChangeArrowheads="1"/>
            </p:cNvSpPr>
            <p:nvPr/>
          </p:nvSpPr>
          <p:spPr bwMode="auto">
            <a:xfrm>
              <a:off x="3476625" y="5186363"/>
              <a:ext cx="2217738" cy="688975"/>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smtClean="0">
                  <a:solidFill>
                    <a:schemeClr val="tx1">
                      <a:lumMod val="75000"/>
                      <a:lumOff val="25000"/>
                    </a:schemeClr>
                  </a:solidFill>
                  <a:sym typeface="Arial" charset="0"/>
                </a:rPr>
                <a:t>BCSS/KSZ</a:t>
              </a:r>
              <a:endParaRPr lang="fr-BE" altLang="en-US" sz="1600" b="1" dirty="0">
                <a:solidFill>
                  <a:schemeClr val="tx1">
                    <a:lumMod val="75000"/>
                    <a:lumOff val="25000"/>
                  </a:schemeClr>
                </a:solidFill>
                <a:sym typeface="Arial" charset="0"/>
              </a:endParaRPr>
            </a:p>
          </p:txBody>
        </p:sp>
        <p:sp>
          <p:nvSpPr>
            <p:cNvPr id="180" name="AutoShape 89"/>
            <p:cNvSpPr>
              <a:spLocks noChangeArrowheads="1"/>
            </p:cNvSpPr>
            <p:nvPr/>
          </p:nvSpPr>
          <p:spPr bwMode="auto">
            <a:xfrm>
              <a:off x="7596188" y="5084763"/>
              <a:ext cx="215900" cy="161925"/>
            </a:xfrm>
            <a:prstGeom prst="parallelogram">
              <a:avLst>
                <a:gd name="adj" fmla="val 87556"/>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grpSp>
      <p:sp>
        <p:nvSpPr>
          <p:cNvPr id="181" name="Oval 74"/>
          <p:cNvSpPr>
            <a:spLocks noChangeArrowheads="1"/>
          </p:cNvSpPr>
          <p:nvPr/>
        </p:nvSpPr>
        <p:spPr bwMode="auto">
          <a:xfrm>
            <a:off x="5375921" y="2906714"/>
            <a:ext cx="1406525" cy="378271"/>
          </a:xfrm>
          <a:prstGeom prst="ellipse">
            <a:avLst/>
          </a:prstGeom>
          <a:solidFill>
            <a:srgbClr val="8CCA1C"/>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a:solidFill>
                  <a:srgbClr val="000000"/>
                </a:solidFill>
                <a:sym typeface="Arial" charset="0"/>
              </a:rPr>
              <a:t>…</a:t>
            </a:r>
          </a:p>
        </p:txBody>
      </p:sp>
      <p:sp>
        <p:nvSpPr>
          <p:cNvPr id="182" name="Oval 74"/>
          <p:cNvSpPr>
            <a:spLocks noChangeArrowheads="1"/>
          </p:cNvSpPr>
          <p:nvPr/>
        </p:nvSpPr>
        <p:spPr bwMode="auto">
          <a:xfrm>
            <a:off x="5375921" y="2402658"/>
            <a:ext cx="1406525" cy="378271"/>
          </a:xfrm>
          <a:prstGeom prst="ellipse">
            <a:avLst/>
          </a:prstGeom>
          <a:solidFill>
            <a:srgbClr val="8CCA1C"/>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a:solidFill>
                  <a:srgbClr val="000000"/>
                </a:solidFill>
                <a:sym typeface="Arial" charset="0"/>
              </a:rPr>
              <a:t>Isabel</a:t>
            </a:r>
          </a:p>
        </p:txBody>
      </p:sp>
      <p:sp>
        <p:nvSpPr>
          <p:cNvPr id="183" name="Oval 74"/>
          <p:cNvSpPr>
            <a:spLocks noChangeArrowheads="1"/>
          </p:cNvSpPr>
          <p:nvPr/>
        </p:nvSpPr>
        <p:spPr bwMode="auto">
          <a:xfrm>
            <a:off x="5375921" y="1898602"/>
            <a:ext cx="1406525" cy="378271"/>
          </a:xfrm>
          <a:prstGeom prst="ellipse">
            <a:avLst/>
          </a:prstGeom>
          <a:solidFill>
            <a:srgbClr val="8CCA1C"/>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err="1">
                <a:solidFill>
                  <a:srgbClr val="000000"/>
                </a:solidFill>
                <a:sym typeface="Arial" charset="0"/>
              </a:rPr>
              <a:t>FedMAN</a:t>
            </a:r>
            <a:endParaRPr lang="fr-BE" altLang="en-US" sz="1600" dirty="0">
              <a:solidFill>
                <a:srgbClr val="000000"/>
              </a:solidFill>
              <a:sym typeface="Arial" charset="0"/>
            </a:endParaRPr>
          </a:p>
        </p:txBody>
      </p:sp>
      <p:sp>
        <p:nvSpPr>
          <p:cNvPr id="184" name="Oval 74"/>
          <p:cNvSpPr>
            <a:spLocks noChangeArrowheads="1"/>
          </p:cNvSpPr>
          <p:nvPr/>
        </p:nvSpPr>
        <p:spPr bwMode="auto">
          <a:xfrm>
            <a:off x="5375921" y="1394546"/>
            <a:ext cx="1406525" cy="378271"/>
          </a:xfrm>
          <a:prstGeom prst="ellipse">
            <a:avLst/>
          </a:prstGeom>
          <a:solidFill>
            <a:srgbClr val="8CCA1C"/>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a:solidFill>
                  <a:srgbClr val="000000"/>
                </a:solidFill>
                <a:sym typeface="Arial" charset="0"/>
              </a:rPr>
              <a:t>Internet</a:t>
            </a:r>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21</a:t>
            </a:fld>
            <a:r>
              <a:rPr lang="fr-BE" smtClean="0"/>
              <a:t> </a:t>
            </a:r>
            <a:endParaRPr lang="fr-BE" dirty="0"/>
          </a:p>
        </p:txBody>
      </p:sp>
    </p:spTree>
    <p:extLst>
      <p:ext uri="{BB962C8B-B14F-4D97-AF65-F5344CB8AC3E}">
        <p14:creationId xmlns:p14="http://schemas.microsoft.com/office/powerpoint/2010/main" val="34797595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nl-BE" dirty="0"/>
              <a:t>Enkele behaalde resultaten – </a:t>
            </a:r>
            <a:r>
              <a:rPr lang="nl-BE" dirty="0" err="1"/>
              <a:t>Quelques</a:t>
            </a:r>
            <a:r>
              <a:rPr lang="nl-BE" dirty="0"/>
              <a:t> </a:t>
            </a:r>
            <a:r>
              <a:rPr lang="nl-BE" dirty="0" err="1"/>
              <a:t>résultats</a:t>
            </a:r>
            <a:r>
              <a:rPr lang="nl-BE" dirty="0"/>
              <a:t> </a:t>
            </a:r>
            <a:r>
              <a:rPr lang="nl-BE" dirty="0" err="1"/>
              <a:t>atteints</a:t>
            </a:r>
            <a:endParaRPr lang="fr-BE" dirty="0">
              <a:solidFill>
                <a:srgbClr val="FF0000"/>
              </a:solidFill>
            </a:endParaRPr>
          </a:p>
        </p:txBody>
      </p:sp>
      <p:grpSp>
        <p:nvGrpSpPr>
          <p:cNvPr id="3" name="Group 2"/>
          <p:cNvGrpSpPr/>
          <p:nvPr/>
        </p:nvGrpSpPr>
        <p:grpSpPr>
          <a:xfrm>
            <a:off x="1703512" y="990356"/>
            <a:ext cx="8784976" cy="5328592"/>
            <a:chOff x="683568" y="1679548"/>
            <a:chExt cx="7367045" cy="4557764"/>
          </a:xfrm>
        </p:grpSpPr>
        <p:pic>
          <p:nvPicPr>
            <p:cNvPr id="5" name="Picture 4"/>
            <p:cNvPicPr>
              <a:picLocks noChangeAspect="1"/>
            </p:cNvPicPr>
            <p:nvPr/>
          </p:nvPicPr>
          <p:blipFill>
            <a:blip r:embed="rId2"/>
            <a:stretch>
              <a:fillRect/>
            </a:stretch>
          </p:blipFill>
          <p:spPr>
            <a:xfrm>
              <a:off x="683568" y="1679548"/>
              <a:ext cx="7367045" cy="4557764"/>
            </a:xfrm>
            <a:prstGeom prst="rect">
              <a:avLst/>
            </a:prstGeom>
          </p:spPr>
        </p:pic>
        <p:sp>
          <p:nvSpPr>
            <p:cNvPr id="7" name="TextBox 6"/>
            <p:cNvSpPr txBox="1"/>
            <p:nvPr/>
          </p:nvSpPr>
          <p:spPr>
            <a:xfrm>
              <a:off x="6228184" y="2420888"/>
              <a:ext cx="1008112" cy="400110"/>
            </a:xfrm>
            <a:prstGeom prst="rect">
              <a:avLst/>
            </a:prstGeom>
            <a:noFill/>
          </p:spPr>
          <p:txBody>
            <a:bodyPr wrap="square" rtlCol="0">
              <a:spAutoFit/>
            </a:bodyPr>
            <a:lstStyle/>
            <a:p>
              <a:r>
                <a:rPr lang="en-US" sz="2000" dirty="0">
                  <a:solidFill>
                    <a:srgbClr val="0070C0"/>
                  </a:solidFill>
                </a:rPr>
                <a:t>+14%</a:t>
              </a:r>
            </a:p>
          </p:txBody>
        </p:sp>
      </p:gr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22</a:t>
            </a:fld>
            <a:r>
              <a:rPr lang="fr-BE" smtClean="0"/>
              <a:t> </a:t>
            </a:r>
            <a:endParaRPr lang="fr-BE" dirty="0"/>
          </a:p>
        </p:txBody>
      </p:sp>
    </p:spTree>
    <p:extLst>
      <p:ext uri="{BB962C8B-B14F-4D97-AF65-F5344CB8AC3E}">
        <p14:creationId xmlns:p14="http://schemas.microsoft.com/office/powerpoint/2010/main" val="516408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Enkele behaalde resultaten – </a:t>
            </a:r>
            <a:r>
              <a:rPr lang="nl-BE" dirty="0" err="1"/>
              <a:t>Quelques</a:t>
            </a:r>
            <a:r>
              <a:rPr lang="nl-BE" dirty="0"/>
              <a:t> </a:t>
            </a:r>
            <a:r>
              <a:rPr lang="nl-BE" dirty="0" err="1"/>
              <a:t>résultats</a:t>
            </a:r>
            <a:r>
              <a:rPr lang="nl-BE" dirty="0"/>
              <a:t> </a:t>
            </a:r>
            <a:r>
              <a:rPr lang="nl-BE" dirty="0" err="1"/>
              <a:t>atteints</a:t>
            </a:r>
            <a:endParaRPr lang="en-US" dirty="0"/>
          </a:p>
        </p:txBody>
      </p:sp>
      <p:graphicFrame>
        <p:nvGraphicFramePr>
          <p:cNvPr id="6" name="Chart 5"/>
          <p:cNvGraphicFramePr>
            <a:graphicFrameLocks noGrp="1" noChangeAspect="1"/>
          </p:cNvGraphicFramePr>
          <p:nvPr>
            <p:extLst/>
          </p:nvPr>
        </p:nvGraphicFramePr>
        <p:xfrm>
          <a:off x="1785155" y="975264"/>
          <a:ext cx="8642378" cy="5649926"/>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23</a:t>
            </a:fld>
            <a:r>
              <a:rPr lang="fr-BE" smtClean="0"/>
              <a:t> </a:t>
            </a:r>
            <a:endParaRPr lang="fr-BE" dirty="0"/>
          </a:p>
        </p:txBody>
      </p:sp>
    </p:spTree>
    <p:extLst>
      <p:ext uri="{BB962C8B-B14F-4D97-AF65-F5344CB8AC3E}">
        <p14:creationId xmlns:p14="http://schemas.microsoft.com/office/powerpoint/2010/main" val="7298755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Enkele behaalde resultaten – Quelques résultats atteints</a:t>
            </a:r>
            <a:endParaRPr lang="en-US" dirty="0"/>
          </a:p>
        </p:txBody>
      </p:sp>
      <p:sp>
        <p:nvSpPr>
          <p:cNvPr id="9" name="Content Placeholder 8"/>
          <p:cNvSpPr>
            <a:spLocks noGrp="1"/>
          </p:cNvSpPr>
          <p:nvPr>
            <p:ph sz="half" idx="2"/>
          </p:nvPr>
        </p:nvSpPr>
        <p:spPr/>
        <p:txBody>
          <a:bodyPr>
            <a:normAutofit fontScale="92500" lnSpcReduction="10000"/>
          </a:bodyPr>
          <a:lstStyle/>
          <a:p>
            <a:r>
              <a:rPr lang="nl-BE" dirty="0" smtClean="0"/>
              <a:t>Beschikbaarheid van de diensten (norm: 98%) in 2020</a:t>
            </a:r>
          </a:p>
          <a:p>
            <a:pPr lvl="1"/>
            <a:r>
              <a:rPr lang="nl-BE" dirty="0" smtClean="0"/>
              <a:t>99,87 % beschikbaarheid van het informaticasysteem van de KSZ </a:t>
            </a:r>
          </a:p>
          <a:p>
            <a:pPr lvl="1"/>
            <a:r>
              <a:rPr lang="nl-BE" dirty="0" smtClean="0"/>
              <a:t>99,88 % beschikbaarheid van de diensten van het rijksregister </a:t>
            </a:r>
          </a:p>
          <a:p>
            <a:pPr lvl="1"/>
            <a:r>
              <a:rPr lang="nl-BE" dirty="0" smtClean="0"/>
              <a:t>99,76 % beschikbaarheid van de diensten van de RSZ</a:t>
            </a:r>
          </a:p>
          <a:p>
            <a:r>
              <a:rPr lang="nl-BE" dirty="0" smtClean="0"/>
              <a:t>Verwerkingstijd (normen: 90% - 95%) in 2020</a:t>
            </a:r>
          </a:p>
          <a:p>
            <a:pPr lvl="1"/>
            <a:r>
              <a:rPr lang="nl-BE" dirty="0" smtClean="0"/>
              <a:t>maximumtijd van 1 seconde in 99,76 % van de gevallen</a:t>
            </a:r>
          </a:p>
          <a:p>
            <a:pPr lvl="1"/>
            <a:r>
              <a:rPr lang="nl-BE" dirty="0" smtClean="0"/>
              <a:t>maximumtijd van 2 seconden in 99,92 % van de gevallen  </a:t>
            </a:r>
          </a:p>
          <a:p>
            <a:pPr lvl="1"/>
            <a:r>
              <a:rPr lang="nl-BE" dirty="0" smtClean="0"/>
              <a:t>99,24 % van de diensten worden in batch verwerkt binnen de 4 kalenderdagen </a:t>
            </a:r>
          </a:p>
          <a:p>
            <a:pPr lvl="1"/>
            <a:r>
              <a:rPr lang="nl-BE" dirty="0" smtClean="0"/>
              <a:t>uitzonderlijke batch-werkzaamheden: 100 % van de diensten verwerkt binnen de met de instellingen afgesproken termijn</a:t>
            </a:r>
          </a:p>
          <a:p>
            <a:r>
              <a:rPr lang="nl-BE" dirty="0" smtClean="0"/>
              <a:t>Zeer goede resultaten dankzij de permanente inspanningen ter bevordering van de stabiliteit en de consolidering van de infrastructuur en de applicaties</a:t>
            </a:r>
            <a:endParaRPr lang="fr-BE" dirty="0"/>
          </a:p>
        </p:txBody>
      </p:sp>
      <p:sp>
        <p:nvSpPr>
          <p:cNvPr id="4" name="Content Placeholder 3"/>
          <p:cNvSpPr>
            <a:spLocks noGrp="1"/>
          </p:cNvSpPr>
          <p:nvPr>
            <p:ph sz="quarter" idx="4"/>
          </p:nvPr>
        </p:nvSpPr>
        <p:spPr/>
        <p:txBody>
          <a:bodyPr/>
          <a:lstStyle/>
          <a:p>
            <a:r>
              <a:rPr lang="fr-BE" dirty="0" smtClean="0"/>
              <a:t>Disponibilité des services  (norme: 98%) en 2020</a:t>
            </a:r>
            <a:endParaRPr lang="fr-FR" dirty="0" smtClean="0"/>
          </a:p>
          <a:p>
            <a:pPr lvl="1"/>
            <a:r>
              <a:rPr lang="fr-BE" dirty="0" smtClean="0"/>
              <a:t>99,87 %  de disponibilité du système informatique de la BCSS </a:t>
            </a:r>
          </a:p>
          <a:p>
            <a:pPr lvl="1"/>
            <a:r>
              <a:rPr lang="fr-BE" dirty="0" smtClean="0"/>
              <a:t>99,88 % de disponibilité pour les services du Registre national </a:t>
            </a:r>
          </a:p>
          <a:p>
            <a:pPr lvl="1"/>
            <a:r>
              <a:rPr lang="fr-BE" dirty="0" smtClean="0"/>
              <a:t>99,76 % de disponibilité pour les services de l’ONSS</a:t>
            </a:r>
          </a:p>
          <a:p>
            <a:r>
              <a:rPr lang="fr-BE" dirty="0" smtClean="0"/>
              <a:t>Délais de traitement (normes: 90% - 95%) en 2020</a:t>
            </a:r>
          </a:p>
          <a:p>
            <a:pPr lvl="1"/>
            <a:r>
              <a:rPr lang="fr-BE" dirty="0" smtClean="0"/>
              <a:t>délai maximal de 1 seconde dans 99,76 % des cas</a:t>
            </a:r>
          </a:p>
          <a:p>
            <a:pPr lvl="1"/>
            <a:r>
              <a:rPr lang="fr-BE" dirty="0" smtClean="0"/>
              <a:t>délai maximal de 2 secondes dans 99,92 %  des cas </a:t>
            </a:r>
          </a:p>
          <a:p>
            <a:pPr lvl="1"/>
            <a:r>
              <a:rPr lang="fr-BE" dirty="0" smtClean="0"/>
              <a:t>99,24 % des services traités en mode batch dans les 4 jours calendrier</a:t>
            </a:r>
          </a:p>
          <a:p>
            <a:pPr lvl="1"/>
            <a:r>
              <a:rPr lang="fr-BE" dirty="0" smtClean="0"/>
              <a:t>travaux batch exceptionnels : 100 % des services traités dans les délais convenus avec les institutions</a:t>
            </a:r>
          </a:p>
          <a:p>
            <a:r>
              <a:rPr lang="fr-BE" dirty="0" smtClean="0">
                <a:sym typeface="Wingdings" panose="05000000000000000000" pitchFamily="2" charset="2"/>
              </a:rPr>
              <a:t>Très bons </a:t>
            </a:r>
            <a:r>
              <a:rPr lang="fr-BE" dirty="0" smtClean="0"/>
              <a:t>résultats, grâce aux efforts continus pour la stabilisation et la consolidation de l’</a:t>
            </a:r>
            <a:r>
              <a:rPr lang="fr-BE" dirty="0" err="1" smtClean="0"/>
              <a:t>infra-structure</a:t>
            </a:r>
            <a:r>
              <a:rPr lang="fr-BE" dirty="0" smtClean="0"/>
              <a:t> et des applications</a:t>
            </a:r>
          </a:p>
          <a:p>
            <a:endParaRPr lang="en-US" dirty="0" smtClean="0"/>
          </a:p>
          <a:p>
            <a:endParaRPr lang="fr-BE" dirty="0"/>
          </a:p>
        </p:txBody>
      </p:sp>
      <p:sp>
        <p:nvSpPr>
          <p:cNvPr id="5" name="Slide Number Placeholder 4"/>
          <p:cNvSpPr>
            <a:spLocks noGrp="1"/>
          </p:cNvSpPr>
          <p:nvPr>
            <p:ph type="sldNum" sz="quarter" idx="11"/>
          </p:nvPr>
        </p:nvSpPr>
        <p:spPr/>
        <p:txBody>
          <a:bodyPr/>
          <a:lstStyle/>
          <a:p>
            <a:fld id="{30A9230E-FFBB-4CCB-ABD7-198084EDE768}" type="slidenum">
              <a:rPr lang="fr-BE" smtClean="0"/>
              <a:pPr/>
              <a:t>24</a:t>
            </a:fld>
            <a:endParaRPr lang="fr-BE" dirty="0"/>
          </a:p>
        </p:txBody>
      </p:sp>
    </p:spTree>
    <p:extLst>
      <p:ext uri="{BB962C8B-B14F-4D97-AF65-F5344CB8AC3E}">
        <p14:creationId xmlns:p14="http://schemas.microsoft.com/office/powerpoint/2010/main" val="15626658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Enkele behaalde resultaten – </a:t>
            </a:r>
            <a:r>
              <a:rPr lang="nl-BE" dirty="0" err="1" smtClean="0"/>
              <a:t>Quelques</a:t>
            </a:r>
            <a:r>
              <a:rPr lang="nl-BE" dirty="0" smtClean="0"/>
              <a:t> </a:t>
            </a:r>
            <a:r>
              <a:rPr lang="nl-BE" dirty="0" err="1" smtClean="0"/>
              <a:t>résultats</a:t>
            </a:r>
            <a:r>
              <a:rPr lang="nl-BE" dirty="0" smtClean="0"/>
              <a:t> </a:t>
            </a:r>
            <a:r>
              <a:rPr lang="nl-BE" dirty="0" err="1" smtClean="0"/>
              <a:t>atteints</a:t>
            </a:r>
            <a:endParaRPr lang="fr-BE" dirty="0"/>
          </a:p>
        </p:txBody>
      </p:sp>
      <p:sp>
        <p:nvSpPr>
          <p:cNvPr id="3" name="Content Placeholder 2"/>
          <p:cNvSpPr>
            <a:spLocks noGrp="1"/>
          </p:cNvSpPr>
          <p:nvPr>
            <p:ph sz="half" idx="2"/>
          </p:nvPr>
        </p:nvSpPr>
        <p:spPr>
          <a:xfrm>
            <a:off x="335360" y="980728"/>
            <a:ext cx="5661157" cy="5837741"/>
          </a:xfrm>
        </p:spPr>
        <p:txBody>
          <a:bodyPr>
            <a:normAutofit fontScale="92500" lnSpcReduction="20000"/>
          </a:bodyPr>
          <a:lstStyle/>
          <a:p>
            <a:pPr marL="0" indent="0">
              <a:buNone/>
            </a:pPr>
            <a:r>
              <a:rPr lang="nl-BE" sz="2200" b="1" i="1" dirty="0">
                <a:solidFill>
                  <a:srgbClr val="0087BE"/>
                </a:solidFill>
              </a:rPr>
              <a:t>Grotere efficiëntie</a:t>
            </a:r>
          </a:p>
          <a:p>
            <a:r>
              <a:rPr lang="nl-BE" sz="1800" b="1" i="1" dirty="0">
                <a:solidFill>
                  <a:srgbClr val="0087BE"/>
                </a:solidFill>
              </a:rPr>
              <a:t>lagere lasten en kosten</a:t>
            </a:r>
            <a:r>
              <a:rPr lang="nl-BE" sz="1800" dirty="0"/>
              <a:t>, bv.</a:t>
            </a:r>
          </a:p>
          <a:p>
            <a:pPr lvl="1"/>
            <a:r>
              <a:rPr lang="nl-BE" sz="1700" dirty="0"/>
              <a:t>eenmalige inzameling van informatie aan de hand van geharmoniseerde begrippen en instructies (van 800 papieren formulieren naar 220 elektronische stromen)</a:t>
            </a:r>
          </a:p>
          <a:p>
            <a:pPr lvl="1"/>
            <a:r>
              <a:rPr lang="nl-BE" sz="1700" dirty="0"/>
              <a:t>zoveel mogelijk elektronische uitwisseling van gegevens van toepassing tot toepassing, zonder manuele </a:t>
            </a:r>
            <a:r>
              <a:rPr lang="nl-BE" sz="1700" dirty="0" err="1"/>
              <a:t>herinvoer</a:t>
            </a:r>
            <a:endParaRPr lang="nl-BE" sz="1700" dirty="0"/>
          </a:p>
          <a:p>
            <a:pPr lvl="1"/>
            <a:r>
              <a:rPr lang="nl-BE" sz="1700" dirty="0"/>
              <a:t>taakverdeling inzake validatie en beheer van informatie</a:t>
            </a:r>
          </a:p>
          <a:p>
            <a:pPr lvl="1"/>
            <a:r>
              <a:rPr lang="nl-BE" sz="1700" dirty="0"/>
              <a:t>minder onnodige contacten achteraf</a:t>
            </a:r>
          </a:p>
          <a:p>
            <a:pPr lvl="1"/>
            <a:r>
              <a:rPr lang="nl-BE" sz="1700" dirty="0"/>
              <a:t>samenwerking inzake ontwikkeling van toepassingen (</a:t>
            </a:r>
            <a:r>
              <a:rPr lang="nl-BE" sz="1700" dirty="0" smtClean="0"/>
              <a:t>assemblagetechniek</a:t>
            </a:r>
            <a:r>
              <a:rPr lang="nl-BE" sz="1700" dirty="0"/>
              <a:t>) dankzij beschikbaarheid van herbruikbare diensten en componenten</a:t>
            </a:r>
          </a:p>
          <a:p>
            <a:pPr lvl="1"/>
            <a:r>
              <a:rPr lang="nl-BE" sz="1700" dirty="0"/>
              <a:t>Federaal Planbureau:</a:t>
            </a:r>
            <a:r>
              <a:rPr lang="nl-BE" sz="1700" b="1" i="1" dirty="0">
                <a:solidFill>
                  <a:srgbClr val="0087BE"/>
                </a:solidFill>
              </a:rPr>
              <a:t> vermindering van administratieve lasten met &gt; 1 miljard per jaar</a:t>
            </a:r>
          </a:p>
          <a:p>
            <a:r>
              <a:rPr lang="nl-BE" sz="1800" b="1" i="1" dirty="0">
                <a:solidFill>
                  <a:srgbClr val="0087BE"/>
                </a:solidFill>
              </a:rPr>
              <a:t>meer diensten voor dezelfde totale kost</a:t>
            </a:r>
            <a:r>
              <a:rPr lang="nl-BE" sz="1800" dirty="0"/>
              <a:t>, bv.</a:t>
            </a:r>
          </a:p>
          <a:p>
            <a:pPr lvl="1"/>
            <a:r>
              <a:rPr lang="nl-BE" sz="1700" dirty="0"/>
              <a:t>alle diensten zijn op elk ogenblik beschikbaar, van om het even waar en via om het even welk device</a:t>
            </a:r>
          </a:p>
          <a:p>
            <a:pPr lvl="1"/>
            <a:r>
              <a:rPr lang="nl-BE" sz="1700" dirty="0"/>
              <a:t>geïntegreerde diensten</a:t>
            </a:r>
          </a:p>
          <a:p>
            <a:r>
              <a:rPr lang="nl-BE" sz="1800" b="1" i="1" dirty="0">
                <a:solidFill>
                  <a:srgbClr val="0087BE"/>
                </a:solidFill>
              </a:rPr>
              <a:t>snellere dienstverlening</a:t>
            </a:r>
          </a:p>
          <a:p>
            <a:pPr lvl="1"/>
            <a:r>
              <a:rPr lang="nl-BE" sz="1700" dirty="0"/>
              <a:t>vermindering van reis- en wachttijd</a:t>
            </a:r>
          </a:p>
          <a:p>
            <a:pPr lvl="1"/>
            <a:r>
              <a:rPr lang="nl-BE" sz="1700" dirty="0"/>
              <a:t>rechtstreekse interactie met de bevoegde dienst</a:t>
            </a:r>
          </a:p>
          <a:p>
            <a:pPr lvl="1"/>
            <a:r>
              <a:rPr lang="nl-BE" sz="1700" dirty="0"/>
              <a:t>real time feedback voor de </a:t>
            </a:r>
            <a:r>
              <a:rPr lang="nl-BE" sz="1700" dirty="0" smtClean="0"/>
              <a:t>gebruiker</a:t>
            </a:r>
            <a:endParaRPr lang="nl-BE" sz="1700" dirty="0"/>
          </a:p>
        </p:txBody>
      </p:sp>
      <p:sp>
        <p:nvSpPr>
          <p:cNvPr id="4" name="Content Placeholder 3"/>
          <p:cNvSpPr>
            <a:spLocks noGrp="1"/>
          </p:cNvSpPr>
          <p:nvPr>
            <p:ph sz="quarter" idx="4"/>
          </p:nvPr>
        </p:nvSpPr>
        <p:spPr>
          <a:xfrm>
            <a:off x="6193370" y="980729"/>
            <a:ext cx="5807285" cy="5760639"/>
          </a:xfrm>
        </p:spPr>
        <p:txBody>
          <a:bodyPr>
            <a:normAutofit fontScale="77500" lnSpcReduction="20000"/>
          </a:bodyPr>
          <a:lstStyle/>
          <a:p>
            <a:pPr marL="0" indent="0">
              <a:buNone/>
            </a:pPr>
            <a:r>
              <a:rPr lang="fr-FR" sz="2600" b="1" i="1" dirty="0" smtClean="0">
                <a:solidFill>
                  <a:srgbClr val="0087BE"/>
                </a:solidFill>
              </a:rPr>
              <a:t>Plus grande efficacité</a:t>
            </a:r>
          </a:p>
          <a:p>
            <a:r>
              <a:rPr lang="fr-FR" sz="2200" b="1" i="1" dirty="0" smtClean="0">
                <a:solidFill>
                  <a:srgbClr val="0087BE"/>
                </a:solidFill>
              </a:rPr>
              <a:t>moins </a:t>
            </a:r>
            <a:r>
              <a:rPr lang="fr-FR" sz="2200" b="1" i="1" dirty="0">
                <a:solidFill>
                  <a:srgbClr val="0087BE"/>
                </a:solidFill>
              </a:rPr>
              <a:t>de charges et de frais</a:t>
            </a:r>
            <a:r>
              <a:rPr lang="fr-FR" sz="2200" dirty="0"/>
              <a:t>, p.ex.</a:t>
            </a:r>
          </a:p>
          <a:p>
            <a:pPr lvl="1"/>
            <a:r>
              <a:rPr lang="fr-FR" sz="2100" dirty="0"/>
              <a:t>collecte unique des données à l'aide d'instructions et de concepts </a:t>
            </a:r>
            <a:r>
              <a:rPr lang="fr-FR" sz="2100" dirty="0" smtClean="0"/>
              <a:t>harmonisés</a:t>
            </a:r>
          </a:p>
          <a:p>
            <a:pPr lvl="1"/>
            <a:r>
              <a:rPr lang="fr-FR" sz="2100" dirty="0" smtClean="0"/>
              <a:t>échange </a:t>
            </a:r>
            <a:r>
              <a:rPr lang="fr-FR" sz="2100" dirty="0"/>
              <a:t>électronique de données en mode d’application à application autant que possible, sans réintroduction manuelle</a:t>
            </a:r>
          </a:p>
          <a:p>
            <a:pPr lvl="1"/>
            <a:r>
              <a:rPr lang="fr-FR" sz="2100" dirty="0"/>
              <a:t>répartition des tâches en matière de validation et de gestion d'informations</a:t>
            </a:r>
          </a:p>
          <a:p>
            <a:pPr lvl="1"/>
            <a:r>
              <a:rPr lang="fr-FR" sz="2100" dirty="0"/>
              <a:t>moins de contacts inutiles par la suite</a:t>
            </a:r>
          </a:p>
          <a:p>
            <a:pPr lvl="1"/>
            <a:r>
              <a:rPr lang="fr-FR" sz="2100" dirty="0"/>
              <a:t>collaboration en matière de développement d'applications (technique d'assemblage) grâce à la présence de services et composants </a:t>
            </a:r>
            <a:r>
              <a:rPr lang="fr-FR" sz="2100" dirty="0" smtClean="0"/>
              <a:t>réutilisables</a:t>
            </a:r>
          </a:p>
          <a:p>
            <a:pPr lvl="1"/>
            <a:r>
              <a:rPr lang="fr-FR" sz="2100" dirty="0"/>
              <a:t>B</a:t>
            </a:r>
            <a:r>
              <a:rPr lang="fr-FR" sz="2100" dirty="0" smtClean="0"/>
              <a:t>ureau </a:t>
            </a:r>
            <a:r>
              <a:rPr lang="fr-FR" sz="2100" dirty="0"/>
              <a:t>f</a:t>
            </a:r>
            <a:r>
              <a:rPr lang="fr-FR" sz="2100" dirty="0" smtClean="0"/>
              <a:t>édéral du Plan:</a:t>
            </a:r>
            <a:r>
              <a:rPr lang="fr-FR" sz="2100" b="1" i="1" dirty="0" smtClean="0">
                <a:solidFill>
                  <a:srgbClr val="0087BE"/>
                </a:solidFill>
              </a:rPr>
              <a:t> &gt; 1 </a:t>
            </a:r>
            <a:r>
              <a:rPr lang="fr-FR" sz="2100" b="1" i="1" dirty="0" err="1" smtClean="0">
                <a:solidFill>
                  <a:srgbClr val="0087BE"/>
                </a:solidFill>
              </a:rPr>
              <a:t>mia</a:t>
            </a:r>
            <a:r>
              <a:rPr lang="fr-FR" sz="2100" b="1" i="1" dirty="0" smtClean="0">
                <a:solidFill>
                  <a:srgbClr val="0087BE"/>
                </a:solidFill>
              </a:rPr>
              <a:t> de diminution de charges</a:t>
            </a:r>
            <a:r>
              <a:rPr lang="fr-FR" sz="2100" dirty="0" smtClean="0"/>
              <a:t> </a:t>
            </a:r>
            <a:r>
              <a:rPr lang="fr-FR" sz="2100" b="1" i="1" dirty="0">
                <a:solidFill>
                  <a:srgbClr val="0087BE"/>
                </a:solidFill>
              </a:rPr>
              <a:t>administratives p</a:t>
            </a:r>
            <a:r>
              <a:rPr lang="fr-FR" sz="2100" b="1" i="1" dirty="0" smtClean="0">
                <a:solidFill>
                  <a:srgbClr val="0087BE"/>
                </a:solidFill>
              </a:rPr>
              <a:t>ar an</a:t>
            </a:r>
            <a:endParaRPr lang="fr-FR" sz="2100" b="1" i="1" dirty="0">
              <a:solidFill>
                <a:srgbClr val="0087BE"/>
              </a:solidFill>
            </a:endParaRPr>
          </a:p>
          <a:p>
            <a:r>
              <a:rPr lang="fr-FR" sz="2200" b="1" i="1" dirty="0">
                <a:solidFill>
                  <a:srgbClr val="0087BE"/>
                </a:solidFill>
              </a:rPr>
              <a:t>davantage de services pour le même coût total</a:t>
            </a:r>
            <a:r>
              <a:rPr lang="fr-FR" sz="2200" dirty="0"/>
              <a:t>, p.ex.</a:t>
            </a:r>
          </a:p>
          <a:p>
            <a:pPr lvl="1"/>
            <a:r>
              <a:rPr lang="fr-FR" sz="2100" dirty="0"/>
              <a:t>tous les services sont disponibles à n'importe quel moment, à partir de n'importe quel endroit et à partir de n'importe quel dispositif</a:t>
            </a:r>
          </a:p>
          <a:p>
            <a:pPr lvl="1"/>
            <a:r>
              <a:rPr lang="fr-FR" sz="2100" dirty="0"/>
              <a:t>services intégrés</a:t>
            </a:r>
          </a:p>
          <a:p>
            <a:r>
              <a:rPr lang="fr-FR" sz="2200" b="1" i="1" dirty="0">
                <a:solidFill>
                  <a:srgbClr val="0087BE"/>
                </a:solidFill>
              </a:rPr>
              <a:t>prestation de services plus rapide</a:t>
            </a:r>
          </a:p>
          <a:p>
            <a:pPr lvl="1"/>
            <a:r>
              <a:rPr lang="fr-FR" sz="2100" dirty="0"/>
              <a:t>réduction des temps de déplacement et d'attente</a:t>
            </a:r>
          </a:p>
          <a:p>
            <a:pPr lvl="1"/>
            <a:r>
              <a:rPr lang="fr-FR" sz="2100" dirty="0"/>
              <a:t>interaction directe avec l'acteur compétent</a:t>
            </a:r>
          </a:p>
          <a:p>
            <a:pPr lvl="1"/>
            <a:r>
              <a:rPr lang="fr-FR" sz="2100" dirty="0"/>
              <a:t>feed-back en temps réel pour </a:t>
            </a:r>
            <a:r>
              <a:rPr lang="fr-FR" sz="2100" dirty="0" smtClean="0"/>
              <a:t>l'utilisateur</a:t>
            </a:r>
            <a:endParaRPr lang="fr-FR" sz="2100" dirty="0"/>
          </a:p>
        </p:txBody>
      </p:sp>
      <p:sp>
        <p:nvSpPr>
          <p:cNvPr id="6" name="Slide Number Placeholder 5"/>
          <p:cNvSpPr>
            <a:spLocks noGrp="1"/>
          </p:cNvSpPr>
          <p:nvPr>
            <p:ph type="sldNum" sz="quarter" idx="11"/>
          </p:nvPr>
        </p:nvSpPr>
        <p:spPr/>
        <p:txBody>
          <a:bodyPr/>
          <a:lstStyle/>
          <a:p>
            <a:fld id="{30A9230E-FFBB-4CCB-ABD7-198084EDE768}" type="slidenum">
              <a:rPr lang="fr-BE" smtClean="0"/>
              <a:pPr/>
              <a:t>25</a:t>
            </a:fld>
            <a:endParaRPr lang="fr-BE" dirty="0"/>
          </a:p>
        </p:txBody>
      </p:sp>
    </p:spTree>
    <p:extLst>
      <p:ext uri="{BB962C8B-B14F-4D97-AF65-F5344CB8AC3E}">
        <p14:creationId xmlns:p14="http://schemas.microsoft.com/office/powerpoint/2010/main" val="3170472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Enkele behaalde resultaten – </a:t>
            </a:r>
            <a:r>
              <a:rPr lang="nl-BE" dirty="0" err="1" smtClean="0"/>
              <a:t>Quelques</a:t>
            </a:r>
            <a:r>
              <a:rPr lang="nl-BE" dirty="0" smtClean="0"/>
              <a:t> </a:t>
            </a:r>
            <a:r>
              <a:rPr lang="nl-BE" dirty="0" err="1" smtClean="0"/>
              <a:t>résultats</a:t>
            </a:r>
            <a:r>
              <a:rPr lang="nl-BE" dirty="0" smtClean="0"/>
              <a:t> </a:t>
            </a:r>
            <a:r>
              <a:rPr lang="nl-BE" dirty="0" err="1" smtClean="0"/>
              <a:t>atteints</a:t>
            </a:r>
            <a:endParaRPr lang="fr-BE" dirty="0"/>
          </a:p>
        </p:txBody>
      </p:sp>
      <p:sp>
        <p:nvSpPr>
          <p:cNvPr id="13" name="Content Placeholder 12"/>
          <p:cNvSpPr>
            <a:spLocks noGrp="1"/>
          </p:cNvSpPr>
          <p:nvPr>
            <p:ph sz="half" idx="2"/>
          </p:nvPr>
        </p:nvSpPr>
        <p:spPr/>
        <p:txBody>
          <a:bodyPr>
            <a:normAutofit fontScale="85000" lnSpcReduction="20000"/>
          </a:bodyPr>
          <a:lstStyle/>
          <a:p>
            <a:pPr marL="0" indent="0">
              <a:buNone/>
            </a:pPr>
            <a:r>
              <a:rPr lang="nl-BE" sz="2400" b="1" i="1" dirty="0">
                <a:solidFill>
                  <a:srgbClr val="0087BE"/>
                </a:solidFill>
              </a:rPr>
              <a:t>Grotere effectiviteit</a:t>
            </a:r>
          </a:p>
          <a:p>
            <a:r>
              <a:rPr lang="nl-BE" b="1" i="1" dirty="0">
                <a:solidFill>
                  <a:srgbClr val="0087BE"/>
                </a:solidFill>
              </a:rPr>
              <a:t>betere kwaliteit</a:t>
            </a:r>
            <a:r>
              <a:rPr lang="nl-BE" dirty="0"/>
              <a:t> van de dienstverlening, bv.</a:t>
            </a:r>
          </a:p>
          <a:p>
            <a:pPr lvl="1"/>
            <a:r>
              <a:rPr lang="nl-BE" dirty="0"/>
              <a:t>correctere diensten</a:t>
            </a:r>
          </a:p>
          <a:p>
            <a:pPr lvl="1"/>
            <a:r>
              <a:rPr lang="nl-BE" dirty="0"/>
              <a:t>meer gepersonaliseerde dienstverlening</a:t>
            </a:r>
          </a:p>
          <a:p>
            <a:pPr lvl="1"/>
            <a:r>
              <a:rPr lang="nl-BE" dirty="0"/>
              <a:t>meer transparante dienstverlening</a:t>
            </a:r>
          </a:p>
          <a:p>
            <a:pPr lvl="1"/>
            <a:r>
              <a:rPr lang="nl-BE" dirty="0"/>
              <a:t>veiligere dienstverlening met betere bescherming van de persoonlijke levenssfeer</a:t>
            </a:r>
          </a:p>
          <a:p>
            <a:pPr lvl="1"/>
            <a:r>
              <a:rPr lang="nl-BE" dirty="0"/>
              <a:t>mogelijkheid voor de gebruiker om een kwaliteitscontrole te verrichten op het dienstverleningsproces, o.a. door de mogelijkheid tot elektronische raadpleging van de stand van zaken van het dienstverleningsproces</a:t>
            </a:r>
          </a:p>
          <a:p>
            <a:r>
              <a:rPr lang="nl-BE" b="1" i="1" dirty="0">
                <a:solidFill>
                  <a:srgbClr val="0087BE"/>
                </a:solidFill>
              </a:rPr>
              <a:t>minder fraudemogelijkheden</a:t>
            </a:r>
          </a:p>
          <a:p>
            <a:r>
              <a:rPr lang="nl-BE" b="1" i="1" dirty="0">
                <a:solidFill>
                  <a:srgbClr val="0087BE"/>
                </a:solidFill>
              </a:rPr>
              <a:t>nieuwe soorten diensten</a:t>
            </a:r>
            <a:r>
              <a:rPr lang="nl-BE" dirty="0"/>
              <a:t>, bv.</a:t>
            </a:r>
          </a:p>
          <a:p>
            <a:pPr lvl="1"/>
            <a:r>
              <a:rPr lang="nl-BE" dirty="0"/>
              <a:t>zoveel mogelijk automatische toekenning van rechten</a:t>
            </a:r>
          </a:p>
          <a:p>
            <a:pPr lvl="1"/>
            <a:r>
              <a:rPr lang="nl-BE" dirty="0"/>
              <a:t>automatische informatie over mogelijke rechten, die niet automatisch kunnen worden toegekend</a:t>
            </a:r>
          </a:p>
          <a:p>
            <a:pPr lvl="1"/>
            <a:r>
              <a:rPr lang="nl-BE" dirty="0"/>
              <a:t>actief zoeken naar non-take-up van bepaalde rechten via </a:t>
            </a:r>
            <a:r>
              <a:rPr lang="nl-BE" dirty="0" err="1"/>
              <a:t>datawarehousingtechnieken</a:t>
            </a:r>
            <a:r>
              <a:rPr lang="nl-BE" dirty="0"/>
              <a:t> </a:t>
            </a:r>
          </a:p>
          <a:p>
            <a:pPr lvl="1"/>
            <a:r>
              <a:rPr lang="nl-BE" dirty="0"/>
              <a:t>rechtstreekse controle over de eigen gegevens</a:t>
            </a:r>
          </a:p>
          <a:p>
            <a:pPr lvl="1"/>
            <a:r>
              <a:rPr lang="nl-BE" dirty="0"/>
              <a:t>gepersonaliseerde </a:t>
            </a:r>
            <a:r>
              <a:rPr lang="nl-BE" dirty="0" err="1"/>
              <a:t>simulatie-omgevingen</a:t>
            </a:r>
            <a:endParaRPr lang="nl-BE" dirty="0"/>
          </a:p>
          <a:p>
            <a:pPr lvl="1"/>
            <a:r>
              <a:rPr lang="nl-BE" dirty="0"/>
              <a:t>betere ondersteuning van het beleid en het wetenschappelijk </a:t>
            </a:r>
            <a:r>
              <a:rPr lang="nl-BE" dirty="0" smtClean="0"/>
              <a:t>onderzoek</a:t>
            </a:r>
            <a:endParaRPr lang="nl-BE" dirty="0"/>
          </a:p>
        </p:txBody>
      </p:sp>
      <p:sp>
        <p:nvSpPr>
          <p:cNvPr id="4" name="Content Placeholder 3"/>
          <p:cNvSpPr>
            <a:spLocks noGrp="1"/>
          </p:cNvSpPr>
          <p:nvPr>
            <p:ph sz="quarter" idx="4"/>
          </p:nvPr>
        </p:nvSpPr>
        <p:spPr/>
        <p:txBody>
          <a:bodyPr>
            <a:normAutofit fontScale="92500" lnSpcReduction="20000"/>
          </a:bodyPr>
          <a:lstStyle/>
          <a:p>
            <a:pPr marL="0" indent="0">
              <a:buNone/>
            </a:pPr>
            <a:r>
              <a:rPr lang="fr-FR" sz="2200" b="1" i="1" dirty="0" smtClean="0">
                <a:solidFill>
                  <a:srgbClr val="0087BE"/>
                </a:solidFill>
              </a:rPr>
              <a:t>Plus grande effectivité</a:t>
            </a:r>
          </a:p>
          <a:p>
            <a:r>
              <a:rPr lang="fr-FR" sz="1800" b="1" i="1" dirty="0" smtClean="0">
                <a:solidFill>
                  <a:srgbClr val="0087BE"/>
                </a:solidFill>
              </a:rPr>
              <a:t>plus grande qualité </a:t>
            </a:r>
            <a:r>
              <a:rPr lang="fr-FR" sz="1800" dirty="0" smtClean="0"/>
              <a:t>de la prestation de services, p.ex.</a:t>
            </a:r>
          </a:p>
          <a:p>
            <a:pPr lvl="1"/>
            <a:r>
              <a:rPr lang="fr-FR" sz="1600" dirty="0" smtClean="0"/>
              <a:t>services plus corrects</a:t>
            </a:r>
          </a:p>
          <a:p>
            <a:pPr lvl="1"/>
            <a:r>
              <a:rPr lang="fr-FR" sz="1600" dirty="0" smtClean="0"/>
              <a:t>prestation de services plus personnalisée</a:t>
            </a:r>
          </a:p>
          <a:p>
            <a:pPr lvl="1"/>
            <a:r>
              <a:rPr lang="fr-FR" sz="1600" dirty="0" smtClean="0"/>
              <a:t>prestation de services plus transparente</a:t>
            </a:r>
          </a:p>
          <a:p>
            <a:pPr lvl="1"/>
            <a:r>
              <a:rPr lang="fr-FR" sz="1600" dirty="0" smtClean="0"/>
              <a:t>services plus sûrs avec une meilleure protection de la vie privée</a:t>
            </a:r>
          </a:p>
          <a:p>
            <a:pPr lvl="1">
              <a:spcBef>
                <a:spcPts val="1800"/>
              </a:spcBef>
            </a:pPr>
            <a:r>
              <a:rPr lang="fr-FR" sz="1600" dirty="0" smtClean="0"/>
              <a:t>possibilité pour l'utilisateur  d'effectuer un contrôle de qualité du processus de prestation de services, notamment grâce à la possibilité de consultation électronique de l'état d'avancement du processus de prestation de services</a:t>
            </a:r>
          </a:p>
          <a:p>
            <a:r>
              <a:rPr lang="fr-FR" sz="1800" b="1" i="1" dirty="0" smtClean="0">
                <a:solidFill>
                  <a:srgbClr val="0087BE"/>
                </a:solidFill>
              </a:rPr>
              <a:t>moins de possibilités de fraude</a:t>
            </a:r>
          </a:p>
          <a:p>
            <a:r>
              <a:rPr lang="fr-FR" sz="1800" b="1" i="1" dirty="0" smtClean="0">
                <a:solidFill>
                  <a:srgbClr val="0087BE"/>
                </a:solidFill>
              </a:rPr>
              <a:t>nouveaux types de services</a:t>
            </a:r>
            <a:r>
              <a:rPr lang="fr-FR" sz="1800" dirty="0" smtClean="0"/>
              <a:t>, p.ex.</a:t>
            </a:r>
          </a:p>
          <a:p>
            <a:pPr lvl="1"/>
            <a:r>
              <a:rPr lang="fr-FR" sz="1600" dirty="0" smtClean="0"/>
              <a:t>octroi automatique maximal de droits</a:t>
            </a:r>
          </a:p>
          <a:p>
            <a:pPr lvl="1"/>
            <a:r>
              <a:rPr lang="fr-FR" sz="1600" dirty="0" smtClean="0"/>
              <a:t>communication automatique d'informations relatives aux droits éventuels qui ne peuvent pas être accordés automatiquement</a:t>
            </a:r>
          </a:p>
          <a:p>
            <a:pPr lvl="1"/>
            <a:r>
              <a:rPr lang="fr-FR" sz="1600" dirty="0" smtClean="0"/>
              <a:t>recherche active du non-recours à certains droits via des techniques de </a:t>
            </a:r>
            <a:r>
              <a:rPr lang="fr-FR" sz="1600" dirty="0" err="1" smtClean="0"/>
              <a:t>datawarehousing</a:t>
            </a:r>
            <a:r>
              <a:rPr lang="fr-FR" sz="1600" dirty="0" smtClean="0"/>
              <a:t> </a:t>
            </a:r>
          </a:p>
          <a:p>
            <a:pPr lvl="1"/>
            <a:r>
              <a:rPr lang="fr-FR" sz="1600" dirty="0" smtClean="0"/>
              <a:t>contrôle direct des données personnelles</a:t>
            </a:r>
          </a:p>
          <a:p>
            <a:pPr lvl="1"/>
            <a:r>
              <a:rPr lang="fr-FR" sz="1600" dirty="0" smtClean="0"/>
              <a:t>environnements de simulation personnalisés</a:t>
            </a:r>
          </a:p>
          <a:p>
            <a:pPr lvl="1"/>
            <a:r>
              <a:rPr lang="fr-FR" sz="1600" dirty="0" smtClean="0"/>
              <a:t>meilleur soutien de la politique et de la recherche scientifique</a:t>
            </a:r>
          </a:p>
          <a:p>
            <a:endParaRPr lang="fr-BE" dirty="0"/>
          </a:p>
        </p:txBody>
      </p:sp>
      <p:sp>
        <p:nvSpPr>
          <p:cNvPr id="5" name="Slide Number Placeholder 4"/>
          <p:cNvSpPr>
            <a:spLocks noGrp="1"/>
          </p:cNvSpPr>
          <p:nvPr>
            <p:ph type="sldNum" sz="quarter" idx="11"/>
          </p:nvPr>
        </p:nvSpPr>
        <p:spPr/>
        <p:txBody>
          <a:bodyPr/>
          <a:lstStyle/>
          <a:p>
            <a:fld id="{30A9230E-FFBB-4CCB-ABD7-198084EDE768}" type="slidenum">
              <a:rPr lang="fr-BE" smtClean="0"/>
              <a:pPr/>
              <a:t>26</a:t>
            </a:fld>
            <a:endParaRPr lang="fr-BE" dirty="0"/>
          </a:p>
        </p:txBody>
      </p:sp>
    </p:spTree>
    <p:extLst>
      <p:ext uri="{BB962C8B-B14F-4D97-AF65-F5344CB8AC3E}">
        <p14:creationId xmlns:p14="http://schemas.microsoft.com/office/powerpoint/2010/main" val="28997020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Transparantie – </a:t>
            </a:r>
            <a:r>
              <a:rPr lang="nl-BE" dirty="0" err="1" smtClean="0"/>
              <a:t>Transparence</a:t>
            </a:r>
            <a:endParaRPr lang="nl-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27</a:t>
            </a:fld>
            <a:r>
              <a:rPr lang="fr-BE" smtClean="0"/>
              <a:t> </a:t>
            </a:r>
            <a:endParaRPr lang="fr-BE"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424" y="815727"/>
            <a:ext cx="10447372" cy="6010647"/>
          </a:xfrm>
          <a:prstGeom prst="rect">
            <a:avLst/>
          </a:prstGeom>
        </p:spPr>
      </p:pic>
    </p:spTree>
    <p:extLst>
      <p:ext uri="{BB962C8B-B14F-4D97-AF65-F5344CB8AC3E}">
        <p14:creationId xmlns:p14="http://schemas.microsoft.com/office/powerpoint/2010/main" val="37597728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Transparantie – </a:t>
            </a:r>
            <a:r>
              <a:rPr lang="nl-BE" dirty="0" err="1" smtClean="0"/>
              <a:t>Transparence</a:t>
            </a:r>
            <a:endParaRPr lang="nl-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28</a:t>
            </a:fld>
            <a:r>
              <a:rPr lang="fr-BE" smtClean="0"/>
              <a:t> </a:t>
            </a:r>
            <a:endParaRPr lang="fr-BE"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180" y="791613"/>
            <a:ext cx="10441160" cy="6026858"/>
          </a:xfrm>
          <a:prstGeom prst="rect">
            <a:avLst/>
          </a:prstGeom>
        </p:spPr>
      </p:pic>
    </p:spTree>
    <p:extLst>
      <p:ext uri="{BB962C8B-B14F-4D97-AF65-F5344CB8AC3E}">
        <p14:creationId xmlns:p14="http://schemas.microsoft.com/office/powerpoint/2010/main" val="246785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t>Transparantie </a:t>
            </a:r>
            <a:r>
              <a:rPr lang="nl-BE" dirty="0" smtClean="0"/>
              <a:t>– </a:t>
            </a:r>
            <a:r>
              <a:rPr lang="nl-BE" dirty="0" err="1" smtClean="0"/>
              <a:t>Transparence</a:t>
            </a:r>
            <a:endParaRPr lang="nl-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29</a:t>
            </a:fld>
            <a:r>
              <a:rPr lang="fr-BE" smtClean="0"/>
              <a:t> </a:t>
            </a:r>
            <a:endParaRPr lang="fr-BE"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424" y="780300"/>
            <a:ext cx="10369152" cy="6026410"/>
          </a:xfrm>
          <a:prstGeom prst="rect">
            <a:avLst/>
          </a:prstGeom>
        </p:spPr>
      </p:pic>
    </p:spTree>
    <p:extLst>
      <p:ext uri="{BB962C8B-B14F-4D97-AF65-F5344CB8AC3E}">
        <p14:creationId xmlns:p14="http://schemas.microsoft.com/office/powerpoint/2010/main" val="3465592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Gebruikte afkortingen – Abbréviations utilisées</a:t>
            </a:r>
            <a:endParaRPr lang="fr-BE" dirty="0"/>
          </a:p>
        </p:txBody>
      </p:sp>
      <p:sp>
        <p:nvSpPr>
          <p:cNvPr id="3" name="Content Placeholder 2"/>
          <p:cNvSpPr>
            <a:spLocks noGrp="1"/>
          </p:cNvSpPr>
          <p:nvPr>
            <p:ph sz="half" idx="2"/>
          </p:nvPr>
        </p:nvSpPr>
        <p:spPr/>
        <p:txBody>
          <a:bodyPr>
            <a:noAutofit/>
          </a:bodyPr>
          <a:lstStyle/>
          <a:p>
            <a:pPr>
              <a:lnSpc>
                <a:spcPct val="80000"/>
              </a:lnSpc>
            </a:pPr>
            <a:r>
              <a:rPr lang="nl-BE" sz="1800" dirty="0"/>
              <a:t>AVG: Algemene Verordening Gegevensbescherming</a:t>
            </a:r>
          </a:p>
          <a:p>
            <a:pPr>
              <a:lnSpc>
                <a:spcPct val="80000"/>
              </a:lnSpc>
            </a:pPr>
            <a:r>
              <a:rPr lang="nl-BE" sz="1800" dirty="0"/>
              <a:t>CTPC: corona test </a:t>
            </a:r>
            <a:r>
              <a:rPr lang="nl-BE" sz="1800" dirty="0" err="1"/>
              <a:t>prescription</a:t>
            </a:r>
            <a:r>
              <a:rPr lang="nl-BE" sz="1800" dirty="0"/>
              <a:t> code</a:t>
            </a:r>
          </a:p>
          <a:p>
            <a:pPr>
              <a:lnSpc>
                <a:spcPct val="80000"/>
              </a:lnSpc>
            </a:pPr>
            <a:r>
              <a:rPr lang="nl-BE" sz="1800" dirty="0"/>
              <a:t>DPO: </a:t>
            </a:r>
            <a:r>
              <a:rPr lang="nl-BE" sz="1800" dirty="0" smtClean="0"/>
              <a:t>data </a:t>
            </a:r>
            <a:r>
              <a:rPr lang="nl-BE" sz="1800" dirty="0" err="1" smtClean="0"/>
              <a:t>protection</a:t>
            </a:r>
            <a:r>
              <a:rPr lang="nl-BE" sz="1800" dirty="0" smtClean="0"/>
              <a:t> </a:t>
            </a:r>
            <a:r>
              <a:rPr lang="nl-BE" sz="1800" dirty="0" err="1" smtClean="0"/>
              <a:t>officer</a:t>
            </a:r>
            <a:endParaRPr lang="nl-BE" sz="1800" dirty="0"/>
          </a:p>
          <a:p>
            <a:pPr>
              <a:lnSpc>
                <a:spcPct val="80000"/>
              </a:lnSpc>
            </a:pPr>
            <a:r>
              <a:rPr lang="nl-BE" sz="1800" dirty="0"/>
              <a:t>DTW: dienst met toegevoegde waarde</a:t>
            </a:r>
          </a:p>
          <a:p>
            <a:pPr>
              <a:lnSpc>
                <a:spcPct val="80000"/>
              </a:lnSpc>
            </a:pPr>
            <a:r>
              <a:rPr lang="nl-BE" sz="1800" dirty="0"/>
              <a:t>FW: firewall</a:t>
            </a:r>
          </a:p>
          <a:p>
            <a:pPr>
              <a:lnSpc>
                <a:spcPct val="80000"/>
              </a:lnSpc>
            </a:pPr>
            <a:r>
              <a:rPr lang="nl-BE" sz="1800" dirty="0"/>
              <a:t>GAG: gevalideerde authentieke gegevensbron</a:t>
            </a:r>
          </a:p>
          <a:p>
            <a:pPr>
              <a:lnSpc>
                <a:spcPct val="80000"/>
              </a:lnSpc>
            </a:pPr>
            <a:r>
              <a:rPr lang="nl-BE" sz="1800" dirty="0"/>
              <a:t>GBA: Gegevensbeschermingsautoriteit</a:t>
            </a:r>
          </a:p>
          <a:p>
            <a:pPr>
              <a:lnSpc>
                <a:spcPct val="80000"/>
              </a:lnSpc>
            </a:pPr>
            <a:r>
              <a:rPr lang="nl-BE" sz="1800" dirty="0"/>
              <a:t>GEB: </a:t>
            </a:r>
            <a:r>
              <a:rPr lang="nl-BE" sz="1800" dirty="0" err="1"/>
              <a:t>gegevensbeschermingseffectbeoordeling</a:t>
            </a:r>
            <a:endParaRPr lang="nl-BE" sz="1800" dirty="0"/>
          </a:p>
          <a:p>
            <a:pPr>
              <a:lnSpc>
                <a:spcPct val="80000"/>
              </a:lnSpc>
            </a:pPr>
            <a:r>
              <a:rPr lang="nl-BE" sz="1800" dirty="0"/>
              <a:t>GMD: </a:t>
            </a:r>
            <a:r>
              <a:rPr lang="nl-BE" sz="1800" dirty="0" smtClean="0"/>
              <a:t>globaal </a:t>
            </a:r>
            <a:r>
              <a:rPr lang="nl-BE" sz="1800" dirty="0"/>
              <a:t>medisch </a:t>
            </a:r>
            <a:r>
              <a:rPr lang="nl-BE" sz="1800" dirty="0" smtClean="0"/>
              <a:t>dossier</a:t>
            </a:r>
            <a:endParaRPr lang="nl-BE" sz="1800" dirty="0"/>
          </a:p>
          <a:p>
            <a:pPr>
              <a:lnSpc>
                <a:spcPct val="80000"/>
              </a:lnSpc>
            </a:pPr>
            <a:r>
              <a:rPr lang="nl-BE" sz="1800" dirty="0"/>
              <a:t>ION: </a:t>
            </a:r>
            <a:r>
              <a:rPr lang="nl-BE" sz="1800" dirty="0" smtClean="0"/>
              <a:t>instelling </a:t>
            </a:r>
            <a:r>
              <a:rPr lang="nl-BE" sz="1800" dirty="0"/>
              <a:t>van </a:t>
            </a:r>
            <a:r>
              <a:rPr lang="nl-BE" sz="1800" dirty="0" smtClean="0"/>
              <a:t>openbaar nut</a:t>
            </a:r>
            <a:endParaRPr lang="nl-BE" sz="1800" dirty="0"/>
          </a:p>
          <a:p>
            <a:pPr>
              <a:lnSpc>
                <a:spcPct val="80000"/>
              </a:lnSpc>
            </a:pPr>
            <a:r>
              <a:rPr lang="nl-BE" sz="1800" dirty="0"/>
              <a:t>IVC: Informatieveiligheidscomité</a:t>
            </a:r>
          </a:p>
          <a:p>
            <a:pPr>
              <a:lnSpc>
                <a:spcPct val="80000"/>
              </a:lnSpc>
            </a:pPr>
            <a:r>
              <a:rPr lang="nl-BE" sz="1800" dirty="0"/>
              <a:t>KPI: </a:t>
            </a:r>
            <a:r>
              <a:rPr lang="nl-BE" sz="1800" dirty="0" err="1"/>
              <a:t>key</a:t>
            </a:r>
            <a:r>
              <a:rPr lang="nl-BE" sz="1800" dirty="0"/>
              <a:t> performance indicator</a:t>
            </a:r>
          </a:p>
          <a:p>
            <a:pPr>
              <a:lnSpc>
                <a:spcPct val="80000"/>
              </a:lnSpc>
            </a:pPr>
            <a:r>
              <a:rPr lang="nl-BE" sz="1800" dirty="0"/>
              <a:t>KSZ: Kruispuntbank van de Sociale Zekerheid</a:t>
            </a:r>
          </a:p>
          <a:p>
            <a:pPr>
              <a:lnSpc>
                <a:spcPct val="80000"/>
              </a:lnSpc>
            </a:pPr>
            <a:r>
              <a:rPr lang="nl-BE" sz="1800" dirty="0"/>
              <a:t>OISZ: </a:t>
            </a:r>
            <a:r>
              <a:rPr lang="nl-BE" sz="1800" dirty="0" smtClean="0"/>
              <a:t>openbare instelling </a:t>
            </a:r>
            <a:r>
              <a:rPr lang="nl-BE" sz="1800" dirty="0"/>
              <a:t>van </a:t>
            </a:r>
            <a:r>
              <a:rPr lang="nl-BE" sz="1800" dirty="0" smtClean="0"/>
              <a:t>sociale zekerheid</a:t>
            </a:r>
            <a:endParaRPr lang="nl-BE" sz="1800" dirty="0"/>
          </a:p>
          <a:p>
            <a:pPr>
              <a:lnSpc>
                <a:spcPct val="80000"/>
              </a:lnSpc>
            </a:pPr>
            <a:r>
              <a:rPr lang="nl-BE" sz="1800" dirty="0"/>
              <a:t>R: router</a:t>
            </a:r>
          </a:p>
          <a:p>
            <a:pPr>
              <a:lnSpc>
                <a:spcPct val="80000"/>
              </a:lnSpc>
            </a:pPr>
            <a:r>
              <a:rPr lang="nl-BE" sz="1800" dirty="0"/>
              <a:t>ROI: return on investment</a:t>
            </a:r>
          </a:p>
          <a:p>
            <a:pPr>
              <a:lnSpc>
                <a:spcPct val="80000"/>
              </a:lnSpc>
            </a:pPr>
            <a:r>
              <a:rPr lang="nl-BE" sz="1800" dirty="0"/>
              <a:t>SOA: </a:t>
            </a:r>
            <a:r>
              <a:rPr lang="nl-BE" sz="1800" dirty="0" smtClean="0"/>
              <a:t>service </a:t>
            </a:r>
            <a:r>
              <a:rPr lang="nl-BE" sz="1800" dirty="0" err="1" smtClean="0"/>
              <a:t>oriented</a:t>
            </a:r>
            <a:r>
              <a:rPr lang="nl-BE" sz="1800" dirty="0" smtClean="0"/>
              <a:t> </a:t>
            </a:r>
            <a:r>
              <a:rPr lang="nl-BE" sz="1800" dirty="0" err="1" smtClean="0"/>
              <a:t>architecture</a:t>
            </a:r>
            <a:endParaRPr lang="nl-BE" sz="1800" dirty="0"/>
          </a:p>
          <a:p>
            <a:pPr>
              <a:lnSpc>
                <a:spcPct val="80000"/>
              </a:lnSpc>
            </a:pPr>
            <a:r>
              <a:rPr lang="nl-BE" sz="1800" dirty="0" err="1"/>
              <a:t>SumEHR</a:t>
            </a:r>
            <a:r>
              <a:rPr lang="nl-BE" sz="1800" dirty="0"/>
              <a:t>: </a:t>
            </a:r>
            <a:r>
              <a:rPr lang="nl-BE" sz="1800" dirty="0" smtClean="0"/>
              <a:t>summary </a:t>
            </a:r>
            <a:r>
              <a:rPr lang="nl-BE" sz="1800" dirty="0" err="1" smtClean="0"/>
              <a:t>electronic</a:t>
            </a:r>
            <a:r>
              <a:rPr lang="nl-BE" sz="1800" dirty="0" smtClean="0"/>
              <a:t> health record</a:t>
            </a:r>
            <a:endParaRPr lang="fr-BE" sz="1800" dirty="0"/>
          </a:p>
        </p:txBody>
      </p:sp>
      <p:sp>
        <p:nvSpPr>
          <p:cNvPr id="4" name="Content Placeholder 3"/>
          <p:cNvSpPr>
            <a:spLocks noGrp="1"/>
          </p:cNvSpPr>
          <p:nvPr>
            <p:ph sz="quarter" idx="4"/>
          </p:nvPr>
        </p:nvSpPr>
        <p:spPr/>
        <p:txBody>
          <a:bodyPr>
            <a:noAutofit/>
          </a:bodyPr>
          <a:lstStyle/>
          <a:p>
            <a:pPr>
              <a:lnSpc>
                <a:spcPct val="80000"/>
              </a:lnSpc>
            </a:pPr>
            <a:r>
              <a:rPr lang="fr-BE" sz="1800" dirty="0"/>
              <a:t>AIPD: analyse d’impact relative à la protection des données</a:t>
            </a:r>
          </a:p>
          <a:p>
            <a:pPr>
              <a:lnSpc>
                <a:spcPct val="80000"/>
              </a:lnSpc>
            </a:pPr>
            <a:r>
              <a:rPr lang="nl-BE" sz="1800" dirty="0"/>
              <a:t>APD: Autorité de Protection des </a:t>
            </a:r>
            <a:r>
              <a:rPr lang="nl-BE" sz="1800" dirty="0" err="1"/>
              <a:t>Données</a:t>
            </a:r>
            <a:endParaRPr lang="nl-BE" sz="1800" dirty="0"/>
          </a:p>
          <a:p>
            <a:pPr>
              <a:lnSpc>
                <a:spcPct val="80000"/>
              </a:lnSpc>
            </a:pPr>
            <a:r>
              <a:rPr lang="nl-BE" sz="1800" dirty="0"/>
              <a:t>BCSS: </a:t>
            </a:r>
            <a:r>
              <a:rPr lang="nl-BE" sz="1800" dirty="0" err="1"/>
              <a:t>Banque-carrefour</a:t>
            </a:r>
            <a:r>
              <a:rPr lang="nl-BE" sz="1800" dirty="0"/>
              <a:t> de la </a:t>
            </a:r>
            <a:r>
              <a:rPr lang="nl-BE" sz="1800" dirty="0" err="1"/>
              <a:t>Sécurité</a:t>
            </a:r>
            <a:r>
              <a:rPr lang="nl-BE" sz="1800" dirty="0"/>
              <a:t> Sociale</a:t>
            </a:r>
          </a:p>
          <a:p>
            <a:pPr>
              <a:lnSpc>
                <a:spcPct val="80000"/>
              </a:lnSpc>
            </a:pPr>
            <a:r>
              <a:rPr lang="nl-BE" sz="1800" dirty="0"/>
              <a:t>CSI: Comité </a:t>
            </a:r>
            <a:r>
              <a:rPr lang="nl-BE" sz="1800" dirty="0" err="1"/>
              <a:t>Sécurité</a:t>
            </a:r>
            <a:r>
              <a:rPr lang="nl-BE" sz="1800" dirty="0"/>
              <a:t> de </a:t>
            </a:r>
            <a:r>
              <a:rPr lang="nl-BE" sz="1800" dirty="0" err="1"/>
              <a:t>l’Information</a:t>
            </a:r>
            <a:endParaRPr lang="nl-BE" sz="1800" dirty="0"/>
          </a:p>
          <a:p>
            <a:pPr>
              <a:lnSpc>
                <a:spcPct val="80000"/>
              </a:lnSpc>
            </a:pPr>
            <a:r>
              <a:rPr lang="nl-BE" sz="1800" dirty="0"/>
              <a:t>CTPC: corona test </a:t>
            </a:r>
            <a:r>
              <a:rPr lang="nl-BE" sz="1800" dirty="0" err="1"/>
              <a:t>prescription</a:t>
            </a:r>
            <a:r>
              <a:rPr lang="nl-BE" sz="1800" dirty="0"/>
              <a:t> code</a:t>
            </a:r>
          </a:p>
          <a:p>
            <a:pPr>
              <a:lnSpc>
                <a:spcPct val="80000"/>
              </a:lnSpc>
            </a:pPr>
            <a:r>
              <a:rPr lang="nl-BE" sz="1800" dirty="0"/>
              <a:t>DMG: </a:t>
            </a:r>
            <a:r>
              <a:rPr lang="nl-BE" sz="1800" dirty="0" smtClean="0"/>
              <a:t>dossier </a:t>
            </a:r>
            <a:r>
              <a:rPr lang="nl-BE" sz="1800" dirty="0" err="1" smtClean="0"/>
              <a:t>médical</a:t>
            </a:r>
            <a:r>
              <a:rPr lang="nl-BE" sz="1800" dirty="0" smtClean="0"/>
              <a:t> </a:t>
            </a:r>
            <a:r>
              <a:rPr lang="nl-BE" sz="1800" dirty="0" err="1" smtClean="0"/>
              <a:t>global</a:t>
            </a:r>
            <a:endParaRPr lang="nl-BE" sz="1800" dirty="0"/>
          </a:p>
          <a:p>
            <a:pPr>
              <a:lnSpc>
                <a:spcPct val="80000"/>
              </a:lnSpc>
            </a:pPr>
            <a:r>
              <a:rPr lang="nl-BE" sz="1800" dirty="0"/>
              <a:t>DPO: </a:t>
            </a:r>
            <a:r>
              <a:rPr lang="nl-BE" sz="1800" dirty="0" smtClean="0"/>
              <a:t>data </a:t>
            </a:r>
            <a:r>
              <a:rPr lang="nl-BE" sz="1800" dirty="0" err="1" smtClean="0"/>
              <a:t>protection</a:t>
            </a:r>
            <a:r>
              <a:rPr lang="nl-BE" sz="1800" dirty="0" smtClean="0"/>
              <a:t> </a:t>
            </a:r>
            <a:r>
              <a:rPr lang="nl-BE" sz="1800" dirty="0" err="1" smtClean="0"/>
              <a:t>officer</a:t>
            </a:r>
            <a:endParaRPr lang="nl-BE" sz="1800" dirty="0"/>
          </a:p>
          <a:p>
            <a:pPr>
              <a:lnSpc>
                <a:spcPct val="80000"/>
              </a:lnSpc>
            </a:pPr>
            <a:r>
              <a:rPr lang="nl-BE" sz="1800" dirty="0"/>
              <a:t>FW: firewall</a:t>
            </a:r>
          </a:p>
          <a:p>
            <a:pPr>
              <a:lnSpc>
                <a:spcPct val="80000"/>
              </a:lnSpc>
            </a:pPr>
            <a:r>
              <a:rPr lang="nl-BE" sz="1800" dirty="0"/>
              <a:t>IPSS: </a:t>
            </a:r>
            <a:r>
              <a:rPr lang="nl-BE" sz="1800" dirty="0" err="1" smtClean="0"/>
              <a:t>institution</a:t>
            </a:r>
            <a:r>
              <a:rPr lang="nl-BE" sz="1800" dirty="0" smtClean="0"/>
              <a:t> </a:t>
            </a:r>
            <a:r>
              <a:rPr lang="nl-BE" sz="1800" dirty="0" err="1" smtClean="0"/>
              <a:t>publique</a:t>
            </a:r>
            <a:r>
              <a:rPr lang="nl-BE" sz="1800" dirty="0" smtClean="0"/>
              <a:t> </a:t>
            </a:r>
            <a:r>
              <a:rPr lang="nl-BE" sz="1800" dirty="0"/>
              <a:t>de </a:t>
            </a:r>
            <a:r>
              <a:rPr lang="nl-BE" sz="1800" dirty="0" err="1" smtClean="0"/>
              <a:t>sécurité</a:t>
            </a:r>
            <a:r>
              <a:rPr lang="nl-BE" sz="1800" dirty="0" smtClean="0"/>
              <a:t> sociale</a:t>
            </a:r>
            <a:endParaRPr lang="nl-BE" sz="1800" dirty="0"/>
          </a:p>
          <a:p>
            <a:pPr>
              <a:lnSpc>
                <a:spcPct val="80000"/>
              </a:lnSpc>
            </a:pPr>
            <a:r>
              <a:rPr lang="nl-BE" sz="1800" dirty="0"/>
              <a:t>KPI: </a:t>
            </a:r>
            <a:r>
              <a:rPr lang="nl-BE" sz="1800" dirty="0" err="1"/>
              <a:t>key</a:t>
            </a:r>
            <a:r>
              <a:rPr lang="nl-BE" sz="1800" dirty="0"/>
              <a:t> performance indicator</a:t>
            </a:r>
          </a:p>
          <a:p>
            <a:pPr>
              <a:lnSpc>
                <a:spcPct val="80000"/>
              </a:lnSpc>
            </a:pPr>
            <a:r>
              <a:rPr lang="nl-BE" sz="1800" dirty="0"/>
              <a:t>OIP: </a:t>
            </a:r>
            <a:r>
              <a:rPr lang="nl-BE" sz="1800" dirty="0" smtClean="0"/>
              <a:t>organisme </a:t>
            </a:r>
            <a:r>
              <a:rPr lang="nl-BE" sz="1800" dirty="0" err="1" smtClean="0"/>
              <a:t>d’intérêt</a:t>
            </a:r>
            <a:r>
              <a:rPr lang="nl-BE" sz="1800" dirty="0" smtClean="0"/>
              <a:t> public</a:t>
            </a:r>
            <a:endParaRPr lang="nl-BE" sz="1800" dirty="0"/>
          </a:p>
          <a:p>
            <a:pPr>
              <a:lnSpc>
                <a:spcPct val="80000"/>
              </a:lnSpc>
            </a:pPr>
            <a:r>
              <a:rPr lang="nl-BE" sz="1800" dirty="0"/>
              <a:t>R: router</a:t>
            </a:r>
          </a:p>
          <a:p>
            <a:pPr>
              <a:lnSpc>
                <a:spcPct val="80000"/>
              </a:lnSpc>
            </a:pPr>
            <a:r>
              <a:rPr lang="nl-BE" sz="1800" dirty="0"/>
              <a:t>RGPD: </a:t>
            </a:r>
            <a:r>
              <a:rPr lang="nl-BE" sz="1800" dirty="0" err="1"/>
              <a:t>Règlement</a:t>
            </a:r>
            <a:r>
              <a:rPr lang="nl-BE" sz="1800" dirty="0"/>
              <a:t> Général de Protection des </a:t>
            </a:r>
            <a:r>
              <a:rPr lang="nl-BE" sz="1800" dirty="0" err="1"/>
              <a:t>Données</a:t>
            </a:r>
            <a:endParaRPr lang="nl-BE" sz="1800" dirty="0"/>
          </a:p>
          <a:p>
            <a:pPr>
              <a:lnSpc>
                <a:spcPct val="80000"/>
              </a:lnSpc>
            </a:pPr>
            <a:r>
              <a:rPr lang="nl-BE" sz="1800" dirty="0"/>
              <a:t>ROI: return on investment</a:t>
            </a:r>
          </a:p>
          <a:p>
            <a:pPr>
              <a:lnSpc>
                <a:spcPct val="80000"/>
              </a:lnSpc>
            </a:pPr>
            <a:r>
              <a:rPr lang="nl-BE" sz="1800" dirty="0"/>
              <a:t>SAV: source </a:t>
            </a:r>
            <a:r>
              <a:rPr lang="nl-BE" sz="1800" dirty="0" err="1"/>
              <a:t>authentique</a:t>
            </a:r>
            <a:r>
              <a:rPr lang="nl-BE" sz="1800" dirty="0"/>
              <a:t> </a:t>
            </a:r>
            <a:r>
              <a:rPr lang="nl-BE" sz="1800" dirty="0" err="1"/>
              <a:t>validée</a:t>
            </a:r>
            <a:endParaRPr lang="nl-BE" sz="1800" dirty="0"/>
          </a:p>
          <a:p>
            <a:pPr>
              <a:lnSpc>
                <a:spcPct val="80000"/>
              </a:lnSpc>
            </a:pPr>
            <a:r>
              <a:rPr lang="nl-BE" sz="1800" dirty="0"/>
              <a:t>SOA: </a:t>
            </a:r>
            <a:r>
              <a:rPr lang="nl-BE" sz="1800" dirty="0" smtClean="0"/>
              <a:t>service </a:t>
            </a:r>
            <a:r>
              <a:rPr lang="nl-BE" sz="1800" dirty="0" err="1" smtClean="0"/>
              <a:t>oriented</a:t>
            </a:r>
            <a:r>
              <a:rPr lang="nl-BE" sz="1800" dirty="0" smtClean="0"/>
              <a:t> </a:t>
            </a:r>
            <a:r>
              <a:rPr lang="nl-BE" sz="1800" dirty="0" err="1" smtClean="0"/>
              <a:t>architecture</a:t>
            </a:r>
            <a:endParaRPr lang="nl-BE" sz="1800" dirty="0"/>
          </a:p>
          <a:p>
            <a:pPr>
              <a:lnSpc>
                <a:spcPct val="80000"/>
              </a:lnSpc>
            </a:pPr>
            <a:r>
              <a:rPr lang="nl-BE" sz="1800" dirty="0" err="1"/>
              <a:t>SumEHR</a:t>
            </a:r>
            <a:r>
              <a:rPr lang="nl-BE" sz="1800" dirty="0"/>
              <a:t>: </a:t>
            </a:r>
            <a:r>
              <a:rPr lang="nl-BE" sz="1800" dirty="0" smtClean="0"/>
              <a:t>summary </a:t>
            </a:r>
            <a:r>
              <a:rPr lang="nl-BE" sz="1800" dirty="0" err="1" smtClean="0"/>
              <a:t>electronic</a:t>
            </a:r>
            <a:r>
              <a:rPr lang="nl-BE" sz="1800" dirty="0" smtClean="0"/>
              <a:t> health record</a:t>
            </a:r>
            <a:endParaRPr lang="nl-BE" sz="1800" dirty="0"/>
          </a:p>
          <a:p>
            <a:pPr>
              <a:lnSpc>
                <a:spcPct val="80000"/>
              </a:lnSpc>
            </a:pPr>
            <a:r>
              <a:rPr lang="nl-BE" sz="1800" dirty="0"/>
              <a:t>SVA: service à </a:t>
            </a:r>
            <a:r>
              <a:rPr lang="nl-BE" sz="1800" dirty="0" err="1"/>
              <a:t>valeur</a:t>
            </a:r>
            <a:r>
              <a:rPr lang="nl-BE" sz="1800" dirty="0"/>
              <a:t> </a:t>
            </a:r>
            <a:r>
              <a:rPr lang="nl-BE" sz="1800" dirty="0" err="1"/>
              <a:t>ajouté</a:t>
            </a:r>
            <a:endParaRPr lang="nl-BE" sz="1800" dirty="0"/>
          </a:p>
        </p:txBody>
      </p:sp>
      <p:sp>
        <p:nvSpPr>
          <p:cNvPr id="5" name="Slide Number Placeholder 4"/>
          <p:cNvSpPr>
            <a:spLocks noGrp="1"/>
          </p:cNvSpPr>
          <p:nvPr>
            <p:ph type="sldNum" sz="quarter" idx="11"/>
          </p:nvPr>
        </p:nvSpPr>
        <p:spPr/>
        <p:txBody>
          <a:bodyPr/>
          <a:lstStyle/>
          <a:p>
            <a:fld id="{30A9230E-FFBB-4CCB-ABD7-198084EDE768}" type="slidenum">
              <a:rPr lang="fr-BE" smtClean="0"/>
              <a:pPr/>
              <a:t>3</a:t>
            </a:fld>
            <a:endParaRPr lang="fr-BE" dirty="0"/>
          </a:p>
        </p:txBody>
      </p:sp>
    </p:spTree>
    <p:extLst>
      <p:ext uri="{BB962C8B-B14F-4D97-AF65-F5344CB8AC3E}">
        <p14:creationId xmlns:p14="http://schemas.microsoft.com/office/powerpoint/2010/main" val="3355679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t>Transparantie </a:t>
            </a:r>
            <a:r>
              <a:rPr lang="nl-BE" dirty="0" smtClean="0"/>
              <a:t>– </a:t>
            </a:r>
            <a:r>
              <a:rPr lang="nl-BE" dirty="0" err="1" smtClean="0"/>
              <a:t>Transparence</a:t>
            </a:r>
            <a:endParaRPr lang="nl-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30</a:t>
            </a:fld>
            <a:r>
              <a:rPr lang="fr-BE" smtClean="0"/>
              <a:t> </a:t>
            </a:r>
            <a:endParaRPr lang="fr-B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791" y="747899"/>
            <a:ext cx="10356417" cy="6066259"/>
          </a:xfrm>
          <a:prstGeom prst="rect">
            <a:avLst/>
          </a:prstGeom>
        </p:spPr>
      </p:pic>
    </p:spTree>
    <p:extLst>
      <p:ext uri="{BB962C8B-B14F-4D97-AF65-F5344CB8AC3E}">
        <p14:creationId xmlns:p14="http://schemas.microsoft.com/office/powerpoint/2010/main" val="24950953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t>Transparantie </a:t>
            </a:r>
            <a:r>
              <a:rPr lang="nl-BE" dirty="0" smtClean="0"/>
              <a:t>– </a:t>
            </a:r>
            <a:r>
              <a:rPr lang="nl-BE" dirty="0" err="1" smtClean="0"/>
              <a:t>Transparence</a:t>
            </a:r>
            <a:endParaRPr lang="nl-BE"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 y="1124744"/>
            <a:ext cx="12192249" cy="5085184"/>
          </a:xfrm>
          <a:prstGeom prst="rect">
            <a:avLst/>
          </a:prstGeom>
        </p:spPr>
      </p:pic>
    </p:spTree>
    <p:extLst>
      <p:ext uri="{BB962C8B-B14F-4D97-AF65-F5344CB8AC3E}">
        <p14:creationId xmlns:p14="http://schemas.microsoft.com/office/powerpoint/2010/main" val="22969850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t>Transparantie </a:t>
            </a:r>
            <a:r>
              <a:rPr lang="nl-BE" dirty="0" smtClean="0"/>
              <a:t>– </a:t>
            </a:r>
            <a:r>
              <a:rPr lang="nl-BE" dirty="0" err="1" smtClean="0"/>
              <a:t>Transparence</a:t>
            </a:r>
            <a:endParaRPr lang="nl-B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4744"/>
            <a:ext cx="12223729" cy="5117504"/>
          </a:xfrm>
          <a:prstGeom prst="rect">
            <a:avLst/>
          </a:prstGeom>
        </p:spPr>
      </p:pic>
    </p:spTree>
    <p:extLst>
      <p:ext uri="{BB962C8B-B14F-4D97-AF65-F5344CB8AC3E}">
        <p14:creationId xmlns:p14="http://schemas.microsoft.com/office/powerpoint/2010/main" val="1156149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t>Transparantie </a:t>
            </a:r>
            <a:r>
              <a:rPr lang="nl-BE" dirty="0" smtClean="0"/>
              <a:t>– </a:t>
            </a:r>
            <a:r>
              <a:rPr lang="nl-BE" dirty="0" err="1" smtClean="0"/>
              <a:t>Transparence</a:t>
            </a:r>
            <a:endParaRPr lang="nl-BE"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28" y="1196752"/>
            <a:ext cx="12143526" cy="4608512"/>
          </a:xfrm>
          <a:prstGeom prst="rect">
            <a:avLst/>
          </a:prstGeom>
        </p:spPr>
      </p:pic>
    </p:spTree>
    <p:extLst>
      <p:ext uri="{BB962C8B-B14F-4D97-AF65-F5344CB8AC3E}">
        <p14:creationId xmlns:p14="http://schemas.microsoft.com/office/powerpoint/2010/main" val="2246786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t>Transparantie </a:t>
            </a:r>
            <a:r>
              <a:rPr lang="nl-BE" dirty="0" smtClean="0"/>
              <a:t>– </a:t>
            </a:r>
            <a:r>
              <a:rPr lang="nl-BE" dirty="0" err="1" smtClean="0"/>
              <a:t>Transparence</a:t>
            </a:r>
            <a:endParaRPr lang="nl-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34</a:t>
            </a:fld>
            <a:r>
              <a:rPr lang="fr-BE" smtClean="0"/>
              <a:t> </a:t>
            </a:r>
            <a:endParaRPr lang="fr-B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60" y="1283092"/>
            <a:ext cx="12192000" cy="4795881"/>
          </a:xfrm>
          <a:prstGeom prst="rect">
            <a:avLst/>
          </a:prstGeom>
        </p:spPr>
      </p:pic>
    </p:spTree>
    <p:extLst>
      <p:ext uri="{BB962C8B-B14F-4D97-AF65-F5344CB8AC3E}">
        <p14:creationId xmlns:p14="http://schemas.microsoft.com/office/powerpoint/2010/main" val="35014110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nl-BE" dirty="0" smtClean="0"/>
              <a:t>Transparantie – </a:t>
            </a:r>
            <a:r>
              <a:rPr lang="nl-BE" dirty="0" err="1" smtClean="0"/>
              <a:t>Transparence</a:t>
            </a:r>
            <a:endParaRPr lang="fr-BE"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408" y="908720"/>
            <a:ext cx="10657184" cy="29322661"/>
          </a:xfrm>
          <a:prstGeom prst="rect">
            <a:avLst/>
          </a:prstGeom>
        </p:spPr>
      </p:pic>
    </p:spTree>
    <p:extLst>
      <p:ext uri="{BB962C8B-B14F-4D97-AF65-F5344CB8AC3E}">
        <p14:creationId xmlns:p14="http://schemas.microsoft.com/office/powerpoint/2010/main" val="276716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91667E-6 0.00023 C 0.00091 -1.16481 0.00169 -2.32986 0.00273 -3.49491 " pathEditMode="relative" ptsTypes="AA">
                                      <p:cBhvr>
                                        <p:cTn id="6" dur="20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nl-BE" dirty="0" smtClean="0"/>
              <a:t>Transparantie – </a:t>
            </a:r>
            <a:r>
              <a:rPr lang="nl-BE" dirty="0" err="1" smtClean="0"/>
              <a:t>Transparence</a:t>
            </a:r>
            <a:endParaRPr lang="fr-BE"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684" y="908720"/>
            <a:ext cx="11784632" cy="11134403"/>
          </a:xfrm>
          <a:prstGeom prst="rect">
            <a:avLst/>
          </a:prstGeom>
        </p:spPr>
      </p:pic>
    </p:spTree>
    <p:extLst>
      <p:ext uri="{BB962C8B-B14F-4D97-AF65-F5344CB8AC3E}">
        <p14:creationId xmlns:p14="http://schemas.microsoft.com/office/powerpoint/2010/main" val="305022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2344 0.04074 L -0.02826 -0.81088 " pathEditMode="relative" ptsTypes="AA">
                                      <p:cBhvr>
                                        <p:cTn id="6" dur="10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Gegevensbescherming – Protection de </a:t>
            </a:r>
            <a:r>
              <a:rPr lang="nl-BE" dirty="0" err="1" smtClean="0"/>
              <a:t>données</a:t>
            </a:r>
            <a:endParaRPr lang="fr-BE" dirty="0"/>
          </a:p>
        </p:txBody>
      </p:sp>
      <p:sp>
        <p:nvSpPr>
          <p:cNvPr id="3" name="Content Placeholder 2"/>
          <p:cNvSpPr>
            <a:spLocks noGrp="1"/>
          </p:cNvSpPr>
          <p:nvPr>
            <p:ph sz="half" idx="2"/>
          </p:nvPr>
        </p:nvSpPr>
        <p:spPr/>
        <p:txBody>
          <a:bodyPr>
            <a:normAutofit lnSpcReduction="10000"/>
          </a:bodyPr>
          <a:lstStyle/>
          <a:p>
            <a:r>
              <a:rPr lang="nl-BE" dirty="0"/>
              <a:t>Een instelling-overkoepelend </a:t>
            </a:r>
            <a:r>
              <a:rPr lang="nl-BE" b="1" i="1" dirty="0" smtClean="0">
                <a:solidFill>
                  <a:srgbClr val="0087BE"/>
                </a:solidFill>
              </a:rPr>
              <a:t>informatieveiligheidsbeleid</a:t>
            </a:r>
            <a:r>
              <a:rPr lang="nl-BE" dirty="0" smtClean="0"/>
              <a:t> </a:t>
            </a:r>
            <a:r>
              <a:rPr lang="nl-BE" dirty="0"/>
              <a:t>wordt stapsgewijs uitgewerkt op basis van de ISO-normenreeks 27000</a:t>
            </a:r>
          </a:p>
          <a:p>
            <a:r>
              <a:rPr lang="nl-BE" dirty="0"/>
              <a:t>De veiligheid, de integriteit en de vertrouwelijkheid van de verwerkte informatie wordt gewaarborgd door een </a:t>
            </a:r>
            <a:r>
              <a:rPr lang="nl-BE" b="1" i="1" dirty="0">
                <a:solidFill>
                  <a:srgbClr val="0087BE"/>
                </a:solidFill>
              </a:rPr>
              <a:t>geïntegreerd geheel</a:t>
            </a:r>
            <a:r>
              <a:rPr lang="nl-BE" dirty="0"/>
              <a:t> van structurele, organisatorische, ICT-technische, fysieke, </a:t>
            </a:r>
            <a:r>
              <a:rPr lang="nl-BE" dirty="0" err="1"/>
              <a:t>personeelsgebonden</a:t>
            </a:r>
            <a:r>
              <a:rPr lang="nl-BE" dirty="0"/>
              <a:t> en andere </a:t>
            </a:r>
            <a:r>
              <a:rPr lang="nl-BE" b="1" i="1" dirty="0">
                <a:solidFill>
                  <a:srgbClr val="0087BE"/>
                </a:solidFill>
              </a:rPr>
              <a:t>veiligheidsmaatregelen</a:t>
            </a:r>
            <a:r>
              <a:rPr lang="nl-BE" dirty="0"/>
              <a:t> in uitvoering van het informatieveiligheidsbeleid</a:t>
            </a:r>
          </a:p>
          <a:p>
            <a:r>
              <a:rPr lang="nl-BE" dirty="0"/>
              <a:t>De persoonsgegevens worden enkel gebruikt voor doeleinden die verenigbaar zijn met de doeleinden waarvoor ze werden ingezameld</a:t>
            </a:r>
          </a:p>
          <a:p>
            <a:r>
              <a:rPr lang="nl-BE" dirty="0"/>
              <a:t>De persoonsgegevens zijn slechts toegankelijk voor daartoe gemachtigde gebruikers in functie van de organisatiebehoeften, de toepassing van het beleid of de </a:t>
            </a:r>
            <a:r>
              <a:rPr lang="nl-BE" dirty="0" smtClean="0"/>
              <a:t>regelgeving</a:t>
            </a:r>
            <a:endParaRPr lang="nl-BE" dirty="0"/>
          </a:p>
        </p:txBody>
      </p:sp>
      <p:sp>
        <p:nvSpPr>
          <p:cNvPr id="4" name="Content Placeholder 3"/>
          <p:cNvSpPr>
            <a:spLocks noGrp="1"/>
          </p:cNvSpPr>
          <p:nvPr>
            <p:ph sz="quarter" idx="4"/>
          </p:nvPr>
        </p:nvSpPr>
        <p:spPr/>
        <p:txBody>
          <a:bodyPr>
            <a:normAutofit lnSpcReduction="10000"/>
          </a:bodyPr>
          <a:lstStyle/>
          <a:p>
            <a:r>
              <a:rPr lang="fr-FR" dirty="0"/>
              <a:t>U</a:t>
            </a:r>
            <a:r>
              <a:rPr lang="fr-FR" dirty="0" smtClean="0"/>
              <a:t>ne </a:t>
            </a:r>
            <a:r>
              <a:rPr lang="fr-FR" b="1" i="1" dirty="0">
                <a:solidFill>
                  <a:srgbClr val="0087BE"/>
                </a:solidFill>
              </a:rPr>
              <a:t>politique de sécurité de l'information</a:t>
            </a:r>
            <a:r>
              <a:rPr lang="fr-FR" dirty="0"/>
              <a:t> valable pour toutes les institutions est élaborée progressivement sur la base de la série de normes ISO 27000</a:t>
            </a:r>
          </a:p>
          <a:p>
            <a:r>
              <a:rPr lang="fr-FR" dirty="0"/>
              <a:t>L</a:t>
            </a:r>
            <a:r>
              <a:rPr lang="fr-FR" dirty="0" smtClean="0"/>
              <a:t>a </a:t>
            </a:r>
            <a:r>
              <a:rPr lang="fr-FR" dirty="0"/>
              <a:t>sécurité, l'intégrité et la confidentialité des informations traitées sont garanties grâce à un </a:t>
            </a:r>
            <a:r>
              <a:rPr lang="fr-FR" b="1" i="1" dirty="0">
                <a:solidFill>
                  <a:srgbClr val="0087BE"/>
                </a:solidFill>
              </a:rPr>
              <a:t>ensemble intégré de mesures de sécurité </a:t>
            </a:r>
            <a:r>
              <a:rPr lang="fr-FR" dirty="0"/>
              <a:t>structurelles, organisationnelles, ICT, physiques, personnelles et autres en exécution de la politique de sécurité de l'information</a:t>
            </a:r>
          </a:p>
          <a:p>
            <a:r>
              <a:rPr lang="fr-FR" dirty="0"/>
              <a:t>L</a:t>
            </a:r>
            <a:r>
              <a:rPr lang="fr-FR" dirty="0" smtClean="0"/>
              <a:t>es </a:t>
            </a:r>
            <a:r>
              <a:rPr lang="fr-FR" dirty="0"/>
              <a:t>données à caractère personnel sont uniquement utilisées à des fins </a:t>
            </a:r>
            <a:r>
              <a:rPr lang="fr-FR" dirty="0" smtClean="0"/>
              <a:t>compatibles </a:t>
            </a:r>
            <a:r>
              <a:rPr lang="fr-FR" dirty="0"/>
              <a:t>avec les fins pour lesquelles elles ont été recueillies</a:t>
            </a:r>
          </a:p>
          <a:p>
            <a:r>
              <a:rPr lang="fr-FR" dirty="0"/>
              <a:t>L</a:t>
            </a:r>
            <a:r>
              <a:rPr lang="fr-FR" dirty="0" smtClean="0"/>
              <a:t>es </a:t>
            </a:r>
            <a:r>
              <a:rPr lang="fr-FR" dirty="0"/>
              <a:t>données à caractère personnel sont uniquement accessibles aux utilisateurs mandatés à cette fin en fonction des besoins de l’organisation, de l'application de la politique ou de la réglementation</a:t>
            </a:r>
          </a:p>
          <a:p>
            <a:pPr marL="0" indent="0">
              <a:buNone/>
            </a:pPr>
            <a:endParaRPr lang="fr-BE" dirty="0"/>
          </a:p>
        </p:txBody>
      </p:sp>
      <p:sp>
        <p:nvSpPr>
          <p:cNvPr id="6" name="Slide Number Placeholder 5"/>
          <p:cNvSpPr>
            <a:spLocks noGrp="1"/>
          </p:cNvSpPr>
          <p:nvPr>
            <p:ph type="sldNum" sz="quarter" idx="11"/>
          </p:nvPr>
        </p:nvSpPr>
        <p:spPr/>
        <p:txBody>
          <a:bodyPr/>
          <a:lstStyle/>
          <a:p>
            <a:fld id="{30A9230E-FFBB-4CCB-ABD7-198084EDE768}" type="slidenum">
              <a:rPr lang="fr-BE" smtClean="0"/>
              <a:pPr/>
              <a:t>37</a:t>
            </a:fld>
            <a:endParaRPr lang="fr-BE" dirty="0"/>
          </a:p>
        </p:txBody>
      </p:sp>
    </p:spTree>
    <p:extLst>
      <p:ext uri="{BB962C8B-B14F-4D97-AF65-F5344CB8AC3E}">
        <p14:creationId xmlns:p14="http://schemas.microsoft.com/office/powerpoint/2010/main" val="37104174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Gegevensbescherming – Protection de données</a:t>
            </a:r>
            <a:endParaRPr lang="fr-BE" dirty="0"/>
          </a:p>
        </p:txBody>
      </p:sp>
      <p:sp>
        <p:nvSpPr>
          <p:cNvPr id="3" name="Content Placeholder 2"/>
          <p:cNvSpPr>
            <a:spLocks noGrp="1"/>
          </p:cNvSpPr>
          <p:nvPr>
            <p:ph sz="half" idx="2"/>
          </p:nvPr>
        </p:nvSpPr>
        <p:spPr/>
        <p:txBody>
          <a:bodyPr>
            <a:normAutofit/>
          </a:bodyPr>
          <a:lstStyle/>
          <a:p>
            <a:r>
              <a:rPr lang="nl-BE" dirty="0" smtClean="0"/>
              <a:t>De</a:t>
            </a:r>
            <a:r>
              <a:rPr lang="nl-BE" b="1" i="1" dirty="0" smtClean="0">
                <a:solidFill>
                  <a:srgbClr val="0087BE"/>
                </a:solidFill>
              </a:rPr>
              <a:t> mededeling </a:t>
            </a:r>
            <a:r>
              <a:rPr lang="nl-BE" dirty="0" smtClean="0"/>
              <a:t>van persoonsgegevens wordt, buiten de gevallen waarbij ze voorzien is door de wet, geregeld door beraadslagingen van een onafhankelijk en multidisciplinair, door het Parlement benoemd </a:t>
            </a:r>
            <a:r>
              <a:rPr lang="nl-BE" b="1" i="1" dirty="0" smtClean="0">
                <a:solidFill>
                  <a:srgbClr val="0087BE"/>
                </a:solidFill>
              </a:rPr>
              <a:t>Informatieveiligheidscomité (IVC)</a:t>
            </a:r>
            <a:r>
              <a:rPr lang="nl-BE" dirty="0" smtClean="0"/>
              <a:t>, nadat is vastgesteld dat aan de hoger vermelde voorwaarden is voldaan</a:t>
            </a:r>
          </a:p>
          <a:p>
            <a:r>
              <a:rPr lang="nl-BE" dirty="0" smtClean="0"/>
              <a:t>De </a:t>
            </a:r>
            <a:r>
              <a:rPr lang="nl-BE" b="1" i="1" dirty="0" smtClean="0">
                <a:solidFill>
                  <a:srgbClr val="0087BE"/>
                </a:solidFill>
              </a:rPr>
              <a:t>beraadslagingen van het IVC</a:t>
            </a:r>
            <a:r>
              <a:rPr lang="nl-BE" dirty="0" smtClean="0"/>
              <a:t> zijn </a:t>
            </a:r>
            <a:r>
              <a:rPr lang="nl-BE" b="1" i="1" dirty="0" smtClean="0">
                <a:solidFill>
                  <a:srgbClr val="0087BE"/>
                </a:solidFill>
              </a:rPr>
              <a:t>publiek</a:t>
            </a:r>
          </a:p>
          <a:p>
            <a:r>
              <a:rPr lang="nl-BE" dirty="0" smtClean="0"/>
              <a:t>Elke concrete elektronische uitwisseling van persoonsgegevens wordt </a:t>
            </a:r>
            <a:r>
              <a:rPr lang="nl-BE" b="1" i="1" dirty="0" smtClean="0">
                <a:solidFill>
                  <a:srgbClr val="0087BE"/>
                </a:solidFill>
              </a:rPr>
              <a:t>preventief getoetst op conformiteit met de geldende toegangsmachtigingen </a:t>
            </a:r>
            <a:r>
              <a:rPr lang="nl-BE" dirty="0" smtClean="0"/>
              <a:t>door een andere instantie dan degene die de informatie ter beschikking stelt of de informatie nodig heeft, in </a:t>
            </a:r>
            <a:r>
              <a:rPr lang="nl-BE" dirty="0" err="1" smtClean="0"/>
              <a:t>casu</a:t>
            </a:r>
            <a:r>
              <a:rPr lang="nl-BE" dirty="0" smtClean="0"/>
              <a:t> de dienstenintegrator met kruispuntfunctie</a:t>
            </a:r>
            <a:endParaRPr lang="nl-BE" dirty="0"/>
          </a:p>
        </p:txBody>
      </p:sp>
      <p:sp>
        <p:nvSpPr>
          <p:cNvPr id="4" name="Content Placeholder 3"/>
          <p:cNvSpPr>
            <a:spLocks noGrp="1"/>
          </p:cNvSpPr>
          <p:nvPr>
            <p:ph sz="quarter" idx="4"/>
          </p:nvPr>
        </p:nvSpPr>
        <p:spPr/>
        <p:txBody>
          <a:bodyPr>
            <a:normAutofit/>
          </a:bodyPr>
          <a:lstStyle/>
          <a:p>
            <a:r>
              <a:rPr lang="fr-FR" dirty="0" smtClean="0"/>
              <a:t>E</a:t>
            </a:r>
            <a:r>
              <a:rPr lang="fr-FR" sz="2000" dirty="0" smtClean="0"/>
              <a:t>n dehors des cas où elle est prévu par la loi, </a:t>
            </a:r>
            <a:r>
              <a:rPr lang="fr-FR" dirty="0" smtClean="0"/>
              <a:t>chaque</a:t>
            </a:r>
            <a:r>
              <a:rPr lang="fr-FR" sz="2000" dirty="0" smtClean="0"/>
              <a:t> </a:t>
            </a:r>
            <a:r>
              <a:rPr lang="fr-FR" b="1" i="1" dirty="0" smtClean="0">
                <a:solidFill>
                  <a:srgbClr val="0087BE"/>
                </a:solidFill>
              </a:rPr>
              <a:t>communication</a:t>
            </a:r>
            <a:r>
              <a:rPr lang="fr-FR" sz="2000" b="1" i="1" dirty="0" smtClean="0">
                <a:solidFill>
                  <a:srgbClr val="0087BE"/>
                </a:solidFill>
              </a:rPr>
              <a:t> </a:t>
            </a:r>
            <a:r>
              <a:rPr lang="fr-FR" dirty="0" smtClean="0"/>
              <a:t>de</a:t>
            </a:r>
            <a:r>
              <a:rPr lang="fr-FR" sz="2000" dirty="0" smtClean="0"/>
              <a:t> données à caractère personnel est </a:t>
            </a:r>
            <a:r>
              <a:rPr lang="fr-FR" dirty="0" smtClean="0"/>
              <a:t>réglé par une délibération</a:t>
            </a:r>
            <a:r>
              <a:rPr lang="fr-FR" sz="2000" dirty="0" smtClean="0"/>
              <a:t> d’un </a:t>
            </a:r>
            <a:r>
              <a:rPr lang="fr-FR" sz="2000" b="1" i="1" dirty="0" smtClean="0">
                <a:solidFill>
                  <a:srgbClr val="0087BE"/>
                </a:solidFill>
              </a:rPr>
              <a:t>Comité Sécurité de l’Information (CSI)</a:t>
            </a:r>
            <a:r>
              <a:rPr lang="fr-FR" sz="2000" dirty="0" smtClean="0"/>
              <a:t> indépendant et multidisciplinaire, nommé par le Parlement, après constat que les conditions susmentionnées sont remplies</a:t>
            </a:r>
          </a:p>
          <a:p>
            <a:r>
              <a:rPr lang="fr-FR" dirty="0"/>
              <a:t>Les </a:t>
            </a:r>
            <a:r>
              <a:rPr lang="fr-FR" b="1" i="1" dirty="0">
                <a:solidFill>
                  <a:srgbClr val="0087BE"/>
                </a:solidFill>
              </a:rPr>
              <a:t>délibérations du CSI </a:t>
            </a:r>
            <a:r>
              <a:rPr lang="fr-FR" dirty="0"/>
              <a:t>sont </a:t>
            </a:r>
            <a:r>
              <a:rPr lang="fr-FR" b="1" i="1" dirty="0">
                <a:solidFill>
                  <a:srgbClr val="0087BE"/>
                </a:solidFill>
              </a:rPr>
              <a:t>publiques</a:t>
            </a:r>
          </a:p>
          <a:p>
            <a:r>
              <a:rPr lang="fr-FR" dirty="0" smtClean="0"/>
              <a:t>T</a:t>
            </a:r>
            <a:r>
              <a:rPr lang="fr-FR" sz="2000" dirty="0" smtClean="0"/>
              <a:t>out échange électronique concret de données à caractère personnel fait l’objet d’un </a:t>
            </a:r>
            <a:r>
              <a:rPr lang="fr-FR" sz="2000" b="1" i="1" dirty="0" smtClean="0">
                <a:solidFill>
                  <a:srgbClr val="0087BE"/>
                </a:solidFill>
              </a:rPr>
              <a:t>contrôle préventif de la conformité aux autorisations </a:t>
            </a:r>
            <a:r>
              <a:rPr lang="fr-FR" b="1" i="1" dirty="0" smtClean="0">
                <a:solidFill>
                  <a:srgbClr val="0087BE"/>
                </a:solidFill>
              </a:rPr>
              <a:t>d'accès en vigueur </a:t>
            </a:r>
            <a:r>
              <a:rPr lang="fr-FR" sz="2000" dirty="0" smtClean="0"/>
              <a:t>par une instance autre que celle qui met à disposition les informations ou en a besoin, en l'occurrence l'intégrateur de services assumant une fonction de carrefour</a:t>
            </a:r>
          </a:p>
          <a:p>
            <a:pPr marL="0" indent="0">
              <a:buNone/>
            </a:pPr>
            <a:endParaRPr lang="fr-BE" dirty="0"/>
          </a:p>
        </p:txBody>
      </p:sp>
      <p:sp>
        <p:nvSpPr>
          <p:cNvPr id="6" name="Slide Number Placeholder 5"/>
          <p:cNvSpPr>
            <a:spLocks noGrp="1"/>
          </p:cNvSpPr>
          <p:nvPr>
            <p:ph type="sldNum" sz="quarter" idx="11"/>
          </p:nvPr>
        </p:nvSpPr>
        <p:spPr/>
        <p:txBody>
          <a:bodyPr/>
          <a:lstStyle/>
          <a:p>
            <a:fld id="{30A9230E-FFBB-4CCB-ABD7-198084EDE768}" type="slidenum">
              <a:rPr lang="fr-BE" smtClean="0"/>
              <a:pPr/>
              <a:t>38</a:t>
            </a:fld>
            <a:endParaRPr lang="fr-BE" dirty="0"/>
          </a:p>
        </p:txBody>
      </p:sp>
    </p:spTree>
    <p:extLst>
      <p:ext uri="{BB962C8B-B14F-4D97-AF65-F5344CB8AC3E}">
        <p14:creationId xmlns:p14="http://schemas.microsoft.com/office/powerpoint/2010/main" val="38530057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Gegevensbescherming – Protection de </a:t>
            </a:r>
            <a:r>
              <a:rPr lang="nl-BE" dirty="0" err="1" smtClean="0"/>
              <a:t>données</a:t>
            </a:r>
            <a:endParaRPr lang="fr-BE" dirty="0"/>
          </a:p>
        </p:txBody>
      </p:sp>
      <p:sp>
        <p:nvSpPr>
          <p:cNvPr id="9" name="Content Placeholder 8"/>
          <p:cNvSpPr>
            <a:spLocks noGrp="1"/>
          </p:cNvSpPr>
          <p:nvPr>
            <p:ph sz="half" idx="2"/>
          </p:nvPr>
        </p:nvSpPr>
        <p:spPr/>
        <p:txBody>
          <a:bodyPr/>
          <a:lstStyle/>
          <a:p>
            <a:r>
              <a:rPr lang="nl-BE" dirty="0"/>
              <a:t>Elke elektronische uitwisseling van persoonsgegevens wordt </a:t>
            </a:r>
            <a:r>
              <a:rPr lang="nl-BE" b="1" i="1" dirty="0">
                <a:solidFill>
                  <a:srgbClr val="0087BE"/>
                </a:solidFill>
              </a:rPr>
              <a:t>gelogd</a:t>
            </a:r>
            <a:r>
              <a:rPr lang="nl-BE" dirty="0"/>
              <a:t> om eventueel oneigenlijk gebruik ex post te kunnen traceren</a:t>
            </a:r>
          </a:p>
          <a:p>
            <a:r>
              <a:rPr lang="nl-BE" dirty="0"/>
              <a:t>Telkens de informatie wordt gebruikt voor een beslissing wordt aan de betrokkene de gebruikte </a:t>
            </a:r>
            <a:r>
              <a:rPr lang="nl-BE" b="1" i="1" dirty="0">
                <a:solidFill>
                  <a:srgbClr val="0087BE"/>
                </a:solidFill>
              </a:rPr>
              <a:t>informatie meegedeeld</a:t>
            </a:r>
            <a:r>
              <a:rPr lang="nl-BE" dirty="0"/>
              <a:t> bij de mededeling van de beslissing</a:t>
            </a:r>
          </a:p>
          <a:p>
            <a:r>
              <a:rPr lang="nl-BE" dirty="0"/>
              <a:t>Elke persoon heeft </a:t>
            </a:r>
            <a:r>
              <a:rPr lang="nl-BE" b="1" i="1" dirty="0">
                <a:solidFill>
                  <a:srgbClr val="0087BE"/>
                </a:solidFill>
              </a:rPr>
              <a:t>recht op toegang</a:t>
            </a:r>
            <a:r>
              <a:rPr lang="nl-BE" dirty="0"/>
              <a:t> en, in geval de gegevens onjuist zijn, op </a:t>
            </a:r>
            <a:r>
              <a:rPr lang="nl-BE" b="1" i="1" dirty="0">
                <a:solidFill>
                  <a:srgbClr val="0087BE"/>
                </a:solidFill>
              </a:rPr>
              <a:t>verbetering</a:t>
            </a:r>
            <a:r>
              <a:rPr lang="nl-BE" dirty="0"/>
              <a:t> van zijn eigen persoonsgegevens</a:t>
            </a:r>
          </a:p>
          <a:p>
            <a:r>
              <a:rPr lang="nl-BE" dirty="0"/>
              <a:t>Bij elke instelling die deelneemt aan het elektronisch gegevensverkeer wordt een </a:t>
            </a:r>
            <a:r>
              <a:rPr lang="nl-BE" b="1" i="1" dirty="0">
                <a:solidFill>
                  <a:srgbClr val="0087BE"/>
                </a:solidFill>
              </a:rPr>
              <a:t>interne informatieveiligheidsdienst</a:t>
            </a:r>
            <a:r>
              <a:rPr lang="nl-BE" dirty="0"/>
              <a:t> ingericht met een adviserende, stimulerende, documenterende en intern controlerende </a:t>
            </a:r>
            <a:r>
              <a:rPr lang="nl-BE" dirty="0" smtClean="0"/>
              <a:t>functie</a:t>
            </a:r>
            <a:endParaRPr lang="nl-BE" dirty="0"/>
          </a:p>
        </p:txBody>
      </p:sp>
      <p:sp>
        <p:nvSpPr>
          <p:cNvPr id="4" name="Content Placeholder 3"/>
          <p:cNvSpPr>
            <a:spLocks noGrp="1"/>
          </p:cNvSpPr>
          <p:nvPr>
            <p:ph sz="quarter" idx="4"/>
          </p:nvPr>
        </p:nvSpPr>
        <p:spPr/>
        <p:txBody>
          <a:bodyPr>
            <a:normAutofit/>
          </a:bodyPr>
          <a:lstStyle/>
          <a:p>
            <a:r>
              <a:rPr lang="fr-FR" dirty="0"/>
              <a:t>T</a:t>
            </a:r>
            <a:r>
              <a:rPr lang="fr-FR" sz="2000" dirty="0" smtClean="0"/>
              <a:t>out </a:t>
            </a:r>
            <a:r>
              <a:rPr lang="fr-FR" sz="2000" dirty="0"/>
              <a:t>échange électronique de données à caractère personnel fait l’objet de </a:t>
            </a:r>
            <a:r>
              <a:rPr lang="fr-FR" sz="2000" b="1" i="1" dirty="0" err="1">
                <a:solidFill>
                  <a:srgbClr val="0087BE"/>
                </a:solidFill>
              </a:rPr>
              <a:t>loggings</a:t>
            </a:r>
            <a:r>
              <a:rPr lang="fr-FR" sz="2000" dirty="0"/>
              <a:t> afin de pouvoir éventuellement tracer par la suite tout usage </a:t>
            </a:r>
            <a:r>
              <a:rPr lang="fr-FR" sz="2000" dirty="0" smtClean="0"/>
              <a:t>impropre</a:t>
            </a:r>
          </a:p>
          <a:p>
            <a:r>
              <a:rPr lang="fr-FR" dirty="0"/>
              <a:t>C</a:t>
            </a:r>
            <a:r>
              <a:rPr lang="fr-FR" sz="2000" dirty="0" smtClean="0"/>
              <a:t>haque fois que les informations sont utilisées pour une décision, les </a:t>
            </a:r>
            <a:r>
              <a:rPr lang="fr-FR" sz="2000" b="1" i="1" dirty="0" smtClean="0">
                <a:solidFill>
                  <a:srgbClr val="0087BE"/>
                </a:solidFill>
              </a:rPr>
              <a:t>informations</a:t>
            </a:r>
            <a:r>
              <a:rPr lang="fr-FR" sz="2000" dirty="0" smtClean="0"/>
              <a:t> sont </a:t>
            </a:r>
            <a:r>
              <a:rPr lang="fr-FR" sz="2000" b="1" i="1" dirty="0" smtClean="0">
                <a:solidFill>
                  <a:srgbClr val="0087BE"/>
                </a:solidFill>
              </a:rPr>
              <a:t>communiquées</a:t>
            </a:r>
            <a:r>
              <a:rPr lang="fr-FR" sz="2000" dirty="0" smtClean="0"/>
              <a:t> à l’intéressé lors de la notification de la décision</a:t>
            </a:r>
          </a:p>
          <a:p>
            <a:r>
              <a:rPr lang="fr-FR" dirty="0"/>
              <a:t>T</a:t>
            </a:r>
            <a:r>
              <a:rPr lang="fr-FR" sz="2000" dirty="0" smtClean="0"/>
              <a:t>oute personne a un </a:t>
            </a:r>
            <a:r>
              <a:rPr lang="fr-FR" sz="2000" b="1" i="1" dirty="0" smtClean="0">
                <a:solidFill>
                  <a:srgbClr val="0087BE"/>
                </a:solidFill>
              </a:rPr>
              <a:t>droit d’accès</a:t>
            </a:r>
            <a:r>
              <a:rPr lang="fr-FR" sz="2000" dirty="0" smtClean="0"/>
              <a:t> et, si les données sont incorrectes, </a:t>
            </a:r>
            <a:r>
              <a:rPr lang="fr-FR" sz="2000" b="1" i="1" dirty="0" smtClean="0">
                <a:solidFill>
                  <a:srgbClr val="0087BE"/>
                </a:solidFill>
              </a:rPr>
              <a:t>de correction</a:t>
            </a:r>
            <a:r>
              <a:rPr lang="fr-FR" sz="2000" dirty="0" smtClean="0"/>
              <a:t> de ses propres données à caractère personnel</a:t>
            </a:r>
          </a:p>
          <a:p>
            <a:r>
              <a:rPr lang="fr-FR" dirty="0"/>
              <a:t>A</a:t>
            </a:r>
            <a:r>
              <a:rPr lang="fr-FR" sz="2000" dirty="0" smtClean="0"/>
              <a:t>u sein de tout organisme qui participe au flux de données électronique, il est créé un </a:t>
            </a:r>
            <a:r>
              <a:rPr lang="fr-FR" sz="2000" b="1" i="1" dirty="0" smtClean="0">
                <a:solidFill>
                  <a:srgbClr val="0087BE"/>
                </a:solidFill>
              </a:rPr>
              <a:t>service interne de sécurité de l'information</a:t>
            </a:r>
            <a:r>
              <a:rPr lang="fr-FR" sz="2000" dirty="0" smtClean="0"/>
              <a:t> ayant une fonction de conseil, de stimulation, de documentation et de contrôle interne</a:t>
            </a:r>
          </a:p>
        </p:txBody>
      </p:sp>
      <p:sp>
        <p:nvSpPr>
          <p:cNvPr id="5" name="Slide Number Placeholder 4"/>
          <p:cNvSpPr>
            <a:spLocks noGrp="1"/>
          </p:cNvSpPr>
          <p:nvPr>
            <p:ph type="sldNum" sz="quarter" idx="11"/>
          </p:nvPr>
        </p:nvSpPr>
        <p:spPr/>
        <p:txBody>
          <a:bodyPr/>
          <a:lstStyle/>
          <a:p>
            <a:fld id="{30A9230E-FFBB-4CCB-ABD7-198084EDE768}" type="slidenum">
              <a:rPr lang="fr-BE" smtClean="0"/>
              <a:pPr/>
              <a:t>39</a:t>
            </a:fld>
            <a:endParaRPr lang="fr-BE" dirty="0"/>
          </a:p>
        </p:txBody>
      </p:sp>
    </p:spTree>
    <p:extLst>
      <p:ext uri="{BB962C8B-B14F-4D97-AF65-F5344CB8AC3E}">
        <p14:creationId xmlns:p14="http://schemas.microsoft.com/office/powerpoint/2010/main" val="2335143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nl-BE" dirty="0">
                <a:solidFill>
                  <a:srgbClr val="0087BE"/>
                </a:solidFill>
              </a:rPr>
              <a:t>V</a:t>
            </a:r>
            <a:r>
              <a:rPr lang="nl-BE" dirty="0" smtClean="0">
                <a:solidFill>
                  <a:srgbClr val="0087BE"/>
                </a:solidFill>
              </a:rPr>
              <a:t>isie</a:t>
            </a:r>
            <a:br>
              <a:rPr lang="nl-BE" dirty="0" smtClean="0">
                <a:solidFill>
                  <a:srgbClr val="0087BE"/>
                </a:solidFill>
              </a:rPr>
            </a:br>
            <a:r>
              <a:rPr lang="nl-BE" dirty="0" err="1">
                <a:solidFill>
                  <a:srgbClr val="0087BE"/>
                </a:solidFill>
              </a:rPr>
              <a:t>V</a:t>
            </a:r>
            <a:r>
              <a:rPr lang="nl-BE" dirty="0" err="1" smtClean="0">
                <a:solidFill>
                  <a:srgbClr val="0087BE"/>
                </a:solidFill>
              </a:rPr>
              <a:t>ision</a:t>
            </a:r>
            <a:endParaRPr lang="en-US" dirty="0">
              <a:solidFill>
                <a:srgbClr val="0087BE"/>
              </a:solidFill>
            </a:endParaRPr>
          </a:p>
        </p:txBody>
      </p:sp>
      <p:sp>
        <p:nvSpPr>
          <p:cNvPr id="3" name="Slide Number Placeholder 2"/>
          <p:cNvSpPr>
            <a:spLocks noGrp="1"/>
          </p:cNvSpPr>
          <p:nvPr>
            <p:ph type="sldNum" sz="quarter" idx="10"/>
          </p:nvPr>
        </p:nvSpPr>
        <p:spPr/>
        <p:txBody>
          <a:bodyPr/>
          <a:lstStyle/>
          <a:p>
            <a:pPr>
              <a:defRPr/>
            </a:pPr>
            <a:fld id="{EF66DDCB-4F40-4F8C-A2FE-269D135B5A13}" type="slidenum">
              <a:rPr lang="en-GB" smtClean="0"/>
              <a:pPr>
                <a:defRPr/>
              </a:pPr>
              <a:t>4</a:t>
            </a:fld>
            <a:endParaRPr lang="en-GB" dirty="0"/>
          </a:p>
        </p:txBody>
      </p:sp>
    </p:spTree>
    <p:extLst>
      <p:ext uri="{BB962C8B-B14F-4D97-AF65-F5344CB8AC3E}">
        <p14:creationId xmlns:p14="http://schemas.microsoft.com/office/powerpoint/2010/main" val="38963289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Gegevensbescherming – Protection de </a:t>
            </a:r>
            <a:r>
              <a:rPr lang="nl-BE" dirty="0" err="1"/>
              <a:t>données</a:t>
            </a:r>
            <a:endParaRPr lang="fr-BE" dirty="0"/>
          </a:p>
        </p:txBody>
      </p:sp>
      <p:sp>
        <p:nvSpPr>
          <p:cNvPr id="3" name="Content Placeholder 2"/>
          <p:cNvSpPr>
            <a:spLocks noGrp="1"/>
          </p:cNvSpPr>
          <p:nvPr>
            <p:ph sz="half" idx="2"/>
          </p:nvPr>
        </p:nvSpPr>
        <p:spPr/>
        <p:txBody>
          <a:bodyPr/>
          <a:lstStyle/>
          <a:p>
            <a:r>
              <a:rPr lang="nl-BE" b="1" i="1" dirty="0">
                <a:solidFill>
                  <a:srgbClr val="0087BE"/>
                </a:solidFill>
              </a:rPr>
              <a:t>B</a:t>
            </a:r>
            <a:r>
              <a:rPr lang="nl-BE" b="1" i="1" dirty="0" smtClean="0">
                <a:solidFill>
                  <a:srgbClr val="0087BE"/>
                </a:solidFill>
              </a:rPr>
              <a:t>eleidsondersteuning en ondersteuning van wetenschappelijk onderzoek</a:t>
            </a:r>
            <a:r>
              <a:rPr lang="nl-BE" dirty="0" smtClean="0">
                <a:solidFill>
                  <a:srgbClr val="0087BE"/>
                </a:solidFill>
              </a:rPr>
              <a:t> </a:t>
            </a:r>
            <a:r>
              <a:rPr lang="nl-BE" dirty="0" smtClean="0"/>
              <a:t>geschiedt in principe op basis van </a:t>
            </a:r>
            <a:r>
              <a:rPr lang="nl-BE" b="1" i="1" dirty="0" smtClean="0">
                <a:solidFill>
                  <a:srgbClr val="0087BE"/>
                </a:solidFill>
              </a:rPr>
              <a:t>anonieme</a:t>
            </a:r>
            <a:r>
              <a:rPr lang="nl-BE" dirty="0" smtClean="0"/>
              <a:t> gegevens of, indien dit niet mogelijk is, op basis van </a:t>
            </a:r>
            <a:r>
              <a:rPr lang="nl-BE" b="1" i="1" dirty="0" err="1" smtClean="0">
                <a:solidFill>
                  <a:srgbClr val="0087BE"/>
                </a:solidFill>
              </a:rPr>
              <a:t>gepseudonimiseerde</a:t>
            </a:r>
            <a:r>
              <a:rPr lang="nl-BE" dirty="0" smtClean="0"/>
              <a:t> gegevens</a:t>
            </a:r>
          </a:p>
          <a:p>
            <a:r>
              <a:rPr lang="nl-BE" dirty="0"/>
              <a:t>A</a:t>
            </a:r>
            <a:r>
              <a:rPr lang="nl-BE" dirty="0" smtClean="0"/>
              <a:t>l deze maatregelen gelden </a:t>
            </a:r>
            <a:r>
              <a:rPr lang="nl-BE" b="1" i="1" dirty="0" smtClean="0">
                <a:solidFill>
                  <a:srgbClr val="0087BE"/>
                </a:solidFill>
              </a:rPr>
              <a:t>sedert 1990 </a:t>
            </a:r>
            <a:r>
              <a:rPr lang="nl-BE" dirty="0" smtClean="0"/>
              <a:t>!</a:t>
            </a:r>
            <a:endParaRPr lang="fr-BE" dirty="0"/>
          </a:p>
        </p:txBody>
      </p:sp>
      <p:sp>
        <p:nvSpPr>
          <p:cNvPr id="4" name="Content Placeholder 3"/>
          <p:cNvSpPr>
            <a:spLocks noGrp="1"/>
          </p:cNvSpPr>
          <p:nvPr>
            <p:ph sz="quarter" idx="4"/>
          </p:nvPr>
        </p:nvSpPr>
        <p:spPr/>
        <p:txBody>
          <a:bodyPr/>
          <a:lstStyle/>
          <a:p>
            <a:r>
              <a:rPr lang="fr-BE" b="1" i="1" dirty="0">
                <a:solidFill>
                  <a:srgbClr val="0087BE"/>
                </a:solidFill>
              </a:rPr>
              <a:t>L’appui à la politique et à la recherche scientifique</a:t>
            </a:r>
            <a:r>
              <a:rPr lang="fr-BE" dirty="0"/>
              <a:t> s’effectue en principe sur la base de données </a:t>
            </a:r>
            <a:r>
              <a:rPr lang="fr-BE" b="1" i="1" dirty="0">
                <a:solidFill>
                  <a:srgbClr val="0087BE"/>
                </a:solidFill>
              </a:rPr>
              <a:t>anonymes</a:t>
            </a:r>
            <a:r>
              <a:rPr lang="fr-BE" dirty="0"/>
              <a:t> ou, si ceci n’est pas possible, sur la base de données </a:t>
            </a:r>
            <a:r>
              <a:rPr lang="fr-BE" b="1" i="1" dirty="0">
                <a:solidFill>
                  <a:srgbClr val="0087BE"/>
                </a:solidFill>
              </a:rPr>
              <a:t>pseudonymisées</a:t>
            </a:r>
          </a:p>
          <a:p>
            <a:pPr>
              <a:spcBef>
                <a:spcPts val="2400"/>
              </a:spcBef>
            </a:pPr>
            <a:r>
              <a:rPr lang="fr-BE" dirty="0"/>
              <a:t>Toutes ces mesures sont valables </a:t>
            </a:r>
            <a:r>
              <a:rPr lang="fr-BE" b="1" i="1" dirty="0">
                <a:solidFill>
                  <a:srgbClr val="0087BE"/>
                </a:solidFill>
              </a:rPr>
              <a:t>depuis 1990</a:t>
            </a:r>
            <a:r>
              <a:rPr lang="fr-BE" dirty="0"/>
              <a:t> </a:t>
            </a:r>
            <a:r>
              <a:rPr lang="fr-BE" dirty="0" smtClean="0"/>
              <a:t>!</a:t>
            </a:r>
            <a:endParaRPr lang="fr-BE" dirty="0"/>
          </a:p>
        </p:txBody>
      </p:sp>
      <p:sp>
        <p:nvSpPr>
          <p:cNvPr id="6" name="Slide Number Placeholder 5"/>
          <p:cNvSpPr>
            <a:spLocks noGrp="1"/>
          </p:cNvSpPr>
          <p:nvPr>
            <p:ph type="sldNum" sz="quarter" idx="11"/>
          </p:nvPr>
        </p:nvSpPr>
        <p:spPr/>
        <p:txBody>
          <a:bodyPr/>
          <a:lstStyle/>
          <a:p>
            <a:fld id="{30A9230E-FFBB-4CCB-ABD7-198084EDE768}" type="slidenum">
              <a:rPr lang="fr-BE" smtClean="0"/>
              <a:pPr/>
              <a:t>40</a:t>
            </a:fld>
            <a:endParaRPr lang="fr-BE" dirty="0"/>
          </a:p>
        </p:txBody>
      </p:sp>
    </p:spTree>
    <p:extLst>
      <p:ext uri="{BB962C8B-B14F-4D97-AF65-F5344CB8AC3E}">
        <p14:creationId xmlns:p14="http://schemas.microsoft.com/office/powerpoint/2010/main" val="36972316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Gegevensbescherming – Protection de </a:t>
            </a:r>
            <a:r>
              <a:rPr lang="nl-BE" dirty="0" err="1" smtClean="0"/>
              <a:t>données</a:t>
            </a:r>
            <a:endParaRPr lang="fr-BE" dirty="0"/>
          </a:p>
        </p:txBody>
      </p:sp>
      <p:sp>
        <p:nvSpPr>
          <p:cNvPr id="3" name="Content Placeholder 2"/>
          <p:cNvSpPr>
            <a:spLocks noGrp="1"/>
          </p:cNvSpPr>
          <p:nvPr>
            <p:ph sz="half" idx="2"/>
          </p:nvPr>
        </p:nvSpPr>
        <p:spPr>
          <a:xfrm>
            <a:off x="335360" y="980728"/>
            <a:ext cx="5661157" cy="5616623"/>
          </a:xfrm>
        </p:spPr>
        <p:txBody>
          <a:bodyPr>
            <a:normAutofit/>
          </a:bodyPr>
          <a:lstStyle/>
          <a:p>
            <a:r>
              <a:rPr lang="en-US" dirty="0" err="1" smtClean="0"/>
              <a:t>Minimale</a:t>
            </a:r>
            <a:r>
              <a:rPr lang="en-US" dirty="0" smtClean="0"/>
              <a:t> </a:t>
            </a:r>
            <a:r>
              <a:rPr lang="en-US" dirty="0" err="1" smtClean="0"/>
              <a:t>informatieveiligheidsnormen</a:t>
            </a:r>
            <a:endParaRPr lang="en-US" dirty="0" smtClean="0"/>
          </a:p>
          <a:p>
            <a:pPr lvl="1"/>
            <a:r>
              <a:rPr lang="en-US" dirty="0" err="1" smtClean="0"/>
              <a:t>uitgewerkt</a:t>
            </a:r>
            <a:r>
              <a:rPr lang="en-US" dirty="0" smtClean="0"/>
              <a:t> door Werkgroep </a:t>
            </a:r>
            <a:r>
              <a:rPr lang="en-US" dirty="0" err="1" smtClean="0"/>
              <a:t>Informatieveiligheid</a:t>
            </a:r>
            <a:r>
              <a:rPr lang="en-US" dirty="0" smtClean="0"/>
              <a:t> van het </a:t>
            </a:r>
            <a:r>
              <a:rPr lang="en-US" dirty="0" err="1" smtClean="0"/>
              <a:t>Algemeen</a:t>
            </a:r>
            <a:r>
              <a:rPr lang="en-US" dirty="0" smtClean="0"/>
              <a:t> </a:t>
            </a:r>
            <a:r>
              <a:rPr lang="en-US" dirty="0" err="1" smtClean="0"/>
              <a:t>Coördinatiecomité</a:t>
            </a:r>
            <a:r>
              <a:rPr lang="en-US" dirty="0" smtClean="0"/>
              <a:t> =&gt; </a:t>
            </a:r>
            <a:r>
              <a:rPr lang="en-US" dirty="0"/>
              <a:t>buy in </a:t>
            </a:r>
            <a:r>
              <a:rPr lang="en-US" dirty="0" smtClean="0"/>
              <a:t>!</a:t>
            </a:r>
          </a:p>
          <a:p>
            <a:pPr lvl="1"/>
            <a:r>
              <a:rPr lang="en-US" dirty="0" err="1" smtClean="0"/>
              <a:t>goedgekeurd</a:t>
            </a:r>
            <a:r>
              <a:rPr lang="en-US" dirty="0" smtClean="0"/>
              <a:t> door </a:t>
            </a:r>
            <a:r>
              <a:rPr lang="en-US" dirty="0" err="1" smtClean="0"/>
              <a:t>Informatieveiligheidscomité</a:t>
            </a:r>
            <a:r>
              <a:rPr lang="en-US" dirty="0" smtClean="0"/>
              <a:t> </a:t>
            </a:r>
          </a:p>
          <a:p>
            <a:pPr lvl="1"/>
            <a:r>
              <a:rPr lang="en-US" dirty="0" err="1" smtClean="0"/>
              <a:t>gebaseerd</a:t>
            </a:r>
            <a:r>
              <a:rPr lang="en-US" dirty="0" smtClean="0"/>
              <a:t> op ISO </a:t>
            </a:r>
            <a:r>
              <a:rPr lang="en-US" dirty="0"/>
              <a:t>27000 </a:t>
            </a:r>
            <a:r>
              <a:rPr lang="en-US" dirty="0" err="1" smtClean="0"/>
              <a:t>standaard</a:t>
            </a:r>
            <a:r>
              <a:rPr lang="en-US" dirty="0" smtClean="0"/>
              <a:t>, </a:t>
            </a:r>
            <a:r>
              <a:rPr lang="en-US" dirty="0" err="1" smtClean="0"/>
              <a:t>toegepast</a:t>
            </a:r>
            <a:r>
              <a:rPr lang="en-US" dirty="0" smtClean="0"/>
              <a:t> op </a:t>
            </a:r>
            <a:r>
              <a:rPr lang="en-US" dirty="0" err="1" smtClean="0"/>
              <a:t>sociale</a:t>
            </a:r>
            <a:r>
              <a:rPr lang="en-US" dirty="0" smtClean="0"/>
              <a:t> sector</a:t>
            </a:r>
          </a:p>
          <a:p>
            <a:pPr lvl="1"/>
            <a:r>
              <a:rPr lang="en-US" dirty="0" smtClean="0"/>
              <a:t>15 </a:t>
            </a:r>
            <a:r>
              <a:rPr lang="en-US" dirty="0" err="1" smtClean="0"/>
              <a:t>informatieveiligheidsdomeinen</a:t>
            </a:r>
            <a:endParaRPr lang="en-US" dirty="0" smtClean="0"/>
          </a:p>
          <a:p>
            <a:pPr lvl="1"/>
            <a:r>
              <a:rPr lang="en-US" dirty="0" err="1" smtClean="0"/>
              <a:t>jaarlijks</a:t>
            </a:r>
            <a:r>
              <a:rPr lang="en-US" dirty="0" smtClean="0"/>
              <a:t> self assessment door </a:t>
            </a:r>
            <a:r>
              <a:rPr lang="en-US" dirty="0" err="1" smtClean="0"/>
              <a:t>elke</a:t>
            </a:r>
            <a:r>
              <a:rPr lang="en-US" dirty="0" smtClean="0"/>
              <a:t> </a:t>
            </a:r>
            <a:r>
              <a:rPr lang="en-US" dirty="0" err="1" smtClean="0"/>
              <a:t>instelling</a:t>
            </a:r>
            <a:r>
              <a:rPr lang="en-US" dirty="0" smtClean="0"/>
              <a:t> </a:t>
            </a:r>
            <a:r>
              <a:rPr lang="en-US" dirty="0" err="1" smtClean="0"/>
              <a:t>aangesloten</a:t>
            </a:r>
            <a:r>
              <a:rPr lang="en-US" dirty="0" smtClean="0"/>
              <a:t> op het network, met </a:t>
            </a:r>
            <a:r>
              <a:rPr lang="en-US" dirty="0" err="1" smtClean="0"/>
              <a:t>rapportering</a:t>
            </a:r>
            <a:r>
              <a:rPr lang="en-US" dirty="0" smtClean="0"/>
              <a:t> </a:t>
            </a:r>
            <a:r>
              <a:rPr lang="en-US" dirty="0" err="1" smtClean="0"/>
              <a:t>aan</a:t>
            </a:r>
            <a:r>
              <a:rPr lang="en-US" dirty="0" smtClean="0"/>
              <a:t> het </a:t>
            </a:r>
            <a:r>
              <a:rPr lang="en-US" dirty="0" err="1" smtClean="0"/>
              <a:t>Informatieveiligheidscomité</a:t>
            </a:r>
            <a:endParaRPr lang="en-US" dirty="0"/>
          </a:p>
          <a:p>
            <a:pPr lvl="1"/>
            <a:r>
              <a:rPr lang="en-US" dirty="0" err="1" smtClean="0"/>
              <a:t>aangevuld</a:t>
            </a:r>
            <a:r>
              <a:rPr lang="en-US" dirty="0" smtClean="0"/>
              <a:t> met </a:t>
            </a:r>
            <a:r>
              <a:rPr lang="en-US" dirty="0" err="1" smtClean="0"/>
              <a:t>beleidslijnen</a:t>
            </a:r>
            <a:endParaRPr lang="en-US" dirty="0"/>
          </a:p>
          <a:p>
            <a:pPr lvl="2"/>
            <a:r>
              <a:rPr lang="en-US" dirty="0" err="1" smtClean="0"/>
              <a:t>minimale</a:t>
            </a:r>
            <a:r>
              <a:rPr lang="en-US" dirty="0" smtClean="0"/>
              <a:t> </a:t>
            </a:r>
            <a:r>
              <a:rPr lang="en-US" dirty="0" err="1" smtClean="0"/>
              <a:t>informatieveiligheidsnormen</a:t>
            </a:r>
            <a:r>
              <a:rPr lang="en-US" dirty="0" smtClean="0"/>
              <a:t> </a:t>
            </a:r>
            <a:r>
              <a:rPr lang="en-US" dirty="0" err="1" smtClean="0"/>
              <a:t>verwijzen</a:t>
            </a:r>
            <a:r>
              <a:rPr lang="en-US" dirty="0" smtClean="0"/>
              <a:t> </a:t>
            </a:r>
            <a:r>
              <a:rPr lang="en-US" dirty="0" err="1" smtClean="0"/>
              <a:t>naar</a:t>
            </a:r>
            <a:r>
              <a:rPr lang="en-US" dirty="0" smtClean="0"/>
              <a:t>  </a:t>
            </a:r>
            <a:r>
              <a:rPr lang="en-US" dirty="0" err="1" smtClean="0"/>
              <a:t>beleidslijnen</a:t>
            </a:r>
            <a:r>
              <a:rPr lang="en-US" dirty="0" smtClean="0"/>
              <a:t> </a:t>
            </a:r>
            <a:r>
              <a:rPr lang="en-US" dirty="0" err="1" smtClean="0"/>
              <a:t>voor</a:t>
            </a:r>
            <a:r>
              <a:rPr lang="en-US" dirty="0" smtClean="0"/>
              <a:t> </a:t>
            </a:r>
            <a:r>
              <a:rPr lang="en-US" dirty="0" err="1" smtClean="0"/>
              <a:t>meer</a:t>
            </a:r>
            <a:r>
              <a:rPr lang="en-US" dirty="0" smtClean="0"/>
              <a:t> detail</a:t>
            </a:r>
          </a:p>
          <a:p>
            <a:pPr lvl="2"/>
            <a:r>
              <a:rPr lang="en-US" dirty="0" err="1" smtClean="0"/>
              <a:t>beleidslijnen</a:t>
            </a:r>
            <a:r>
              <a:rPr lang="en-US" dirty="0" smtClean="0"/>
              <a:t> </a:t>
            </a:r>
            <a:r>
              <a:rPr lang="en-US" dirty="0" err="1" smtClean="0"/>
              <a:t>bieden</a:t>
            </a:r>
            <a:r>
              <a:rPr lang="en-US" dirty="0" smtClean="0"/>
              <a:t> </a:t>
            </a:r>
            <a:r>
              <a:rPr lang="en-US" dirty="0" err="1" smtClean="0"/>
              <a:t>ondersteuning</a:t>
            </a:r>
            <a:r>
              <a:rPr lang="en-US" dirty="0" smtClean="0"/>
              <a:t> </a:t>
            </a:r>
            <a:r>
              <a:rPr lang="en-US" dirty="0" err="1" smtClean="0"/>
              <a:t>bij</a:t>
            </a:r>
            <a:r>
              <a:rPr lang="en-US" dirty="0" smtClean="0"/>
              <a:t> concrete </a:t>
            </a:r>
            <a:r>
              <a:rPr lang="en-US" dirty="0" err="1" smtClean="0"/>
              <a:t>implementatie</a:t>
            </a:r>
            <a:endParaRPr lang="en-US" dirty="0" smtClean="0"/>
          </a:p>
          <a:p>
            <a:pPr lvl="1"/>
            <a:r>
              <a:rPr lang="en-US" dirty="0" err="1" smtClean="0"/>
              <a:t>zie</a:t>
            </a:r>
            <a:r>
              <a:rPr lang="en-US" dirty="0"/>
              <a:t> </a:t>
            </a:r>
            <a:r>
              <a:rPr lang="en-US" dirty="0">
                <a:hlinkClick r:id="rId2"/>
              </a:rPr>
              <a:t>https://</a:t>
            </a:r>
            <a:r>
              <a:rPr lang="en-US" dirty="0" smtClean="0">
                <a:hlinkClick r:id="rId2"/>
              </a:rPr>
              <a:t>ksz.fgov.be/nl/gegevensbescherming/ </a:t>
            </a:r>
            <a:r>
              <a:rPr lang="en-US" dirty="0" err="1" smtClean="0">
                <a:hlinkClick r:id="rId2"/>
              </a:rPr>
              <a:t>informatieveiligheidsbeleid</a:t>
            </a:r>
            <a:endParaRPr lang="en-US" dirty="0" smtClean="0"/>
          </a:p>
          <a:p>
            <a:pPr lvl="1"/>
            <a:endParaRPr lang="en-US" dirty="0" smtClean="0"/>
          </a:p>
          <a:p>
            <a:pPr lvl="1"/>
            <a:endParaRPr lang="en-US" dirty="0"/>
          </a:p>
          <a:p>
            <a:pPr lvl="1"/>
            <a:endParaRPr lang="en-US" dirty="0"/>
          </a:p>
          <a:p>
            <a:endParaRPr lang="fr-BE" dirty="0"/>
          </a:p>
        </p:txBody>
      </p:sp>
      <p:sp>
        <p:nvSpPr>
          <p:cNvPr id="4" name="Content Placeholder 3"/>
          <p:cNvSpPr>
            <a:spLocks noGrp="1"/>
          </p:cNvSpPr>
          <p:nvPr>
            <p:ph sz="quarter" idx="4"/>
          </p:nvPr>
        </p:nvSpPr>
        <p:spPr>
          <a:xfrm>
            <a:off x="6193371" y="980729"/>
            <a:ext cx="5663274" cy="5616621"/>
          </a:xfrm>
        </p:spPr>
        <p:txBody>
          <a:bodyPr>
            <a:normAutofit lnSpcReduction="10000"/>
          </a:bodyPr>
          <a:lstStyle/>
          <a:p>
            <a:r>
              <a:rPr lang="fr-BE" dirty="0"/>
              <a:t>Normes de sécurité de l’information minimales</a:t>
            </a:r>
          </a:p>
          <a:p>
            <a:pPr lvl="1"/>
            <a:r>
              <a:rPr lang="fr-BE" dirty="0"/>
              <a:t>élaborées par le groupe de travail Sécurité de l'information du Comité général de coordination =&gt; </a:t>
            </a:r>
            <a:r>
              <a:rPr lang="fr-BE" dirty="0" err="1"/>
              <a:t>buy</a:t>
            </a:r>
            <a:r>
              <a:rPr lang="fr-BE" dirty="0"/>
              <a:t> in !</a:t>
            </a:r>
          </a:p>
          <a:p>
            <a:pPr lvl="1"/>
            <a:r>
              <a:rPr lang="fr-BE" dirty="0"/>
              <a:t>approuvées par le Comité de sécurité de l’information</a:t>
            </a:r>
          </a:p>
          <a:p>
            <a:pPr lvl="1"/>
            <a:r>
              <a:rPr lang="fr-BE" dirty="0"/>
              <a:t>basées sur la norme ISO 27000, appliquée au secteur social</a:t>
            </a:r>
          </a:p>
          <a:p>
            <a:pPr lvl="1"/>
            <a:r>
              <a:rPr lang="fr-BE" dirty="0"/>
              <a:t>15 domaines de sécurité de l’information</a:t>
            </a:r>
          </a:p>
          <a:p>
            <a:pPr lvl="1"/>
            <a:r>
              <a:rPr lang="fr-BE" dirty="0"/>
              <a:t>auto-évaluation annuelle pour chaque institution intégrée au réseau, avec rapport au Comité de sécurité de l’information</a:t>
            </a:r>
          </a:p>
          <a:p>
            <a:pPr lvl="1"/>
            <a:r>
              <a:rPr lang="fr-BE" dirty="0"/>
              <a:t>complétées par des lignes directrices</a:t>
            </a:r>
          </a:p>
          <a:p>
            <a:pPr lvl="2"/>
            <a:r>
              <a:rPr lang="fr-BE" dirty="0"/>
              <a:t>les normes de sécurité de l’information minimales font référence aux lignes directrices pour plus de détails</a:t>
            </a:r>
          </a:p>
          <a:p>
            <a:pPr lvl="2"/>
            <a:r>
              <a:rPr lang="fr-BE" dirty="0"/>
              <a:t>les lignes directrices constituent une aide pour la mise en œuvre concrète</a:t>
            </a:r>
          </a:p>
          <a:p>
            <a:pPr lvl="1"/>
            <a:r>
              <a:rPr lang="fr-BE" dirty="0"/>
              <a:t>voir </a:t>
            </a:r>
            <a:r>
              <a:rPr lang="fr-BE" dirty="0">
                <a:hlinkClick r:id="rId3"/>
              </a:rPr>
              <a:t>https://</a:t>
            </a:r>
            <a:r>
              <a:rPr lang="fr-BE" dirty="0" smtClean="0">
                <a:hlinkClick r:id="rId3"/>
              </a:rPr>
              <a:t>ksz.fgov.be/fr/protection-des-donnees/politique-de-securite-de-linformation</a:t>
            </a:r>
            <a:endParaRPr lang="fr-BE" dirty="0"/>
          </a:p>
        </p:txBody>
      </p:sp>
      <p:sp>
        <p:nvSpPr>
          <p:cNvPr id="6" name="Slide Number Placeholder 5"/>
          <p:cNvSpPr>
            <a:spLocks noGrp="1"/>
          </p:cNvSpPr>
          <p:nvPr>
            <p:ph type="sldNum" sz="quarter" idx="11"/>
          </p:nvPr>
        </p:nvSpPr>
        <p:spPr/>
        <p:txBody>
          <a:bodyPr/>
          <a:lstStyle/>
          <a:p>
            <a:fld id="{30A9230E-FFBB-4CCB-ABD7-198084EDE768}" type="slidenum">
              <a:rPr lang="fr-BE" smtClean="0"/>
              <a:pPr/>
              <a:t>41</a:t>
            </a:fld>
            <a:endParaRPr lang="fr-BE" dirty="0"/>
          </a:p>
        </p:txBody>
      </p:sp>
    </p:spTree>
    <p:extLst>
      <p:ext uri="{BB962C8B-B14F-4D97-AF65-F5344CB8AC3E}">
        <p14:creationId xmlns:p14="http://schemas.microsoft.com/office/powerpoint/2010/main" val="41820358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BE" dirty="0" smtClean="0"/>
              <a:t>Gegevensbescherming – Protection de </a:t>
            </a:r>
            <a:r>
              <a:rPr lang="nl-BE" dirty="0" err="1" smtClean="0"/>
              <a:t>données</a:t>
            </a:r>
            <a:endParaRPr lang="fr-BE" dirty="0"/>
          </a:p>
        </p:txBody>
      </p:sp>
      <p:pic>
        <p:nvPicPr>
          <p:cNvPr id="7" name="Picture 6"/>
          <p:cNvPicPr>
            <a:picLocks noChangeAspect="1"/>
          </p:cNvPicPr>
          <p:nvPr/>
        </p:nvPicPr>
        <p:blipFill>
          <a:blip r:embed="rId2"/>
          <a:stretch>
            <a:fillRect/>
          </a:stretch>
        </p:blipFill>
        <p:spPr>
          <a:xfrm>
            <a:off x="-2905000" y="920625"/>
            <a:ext cx="18133405" cy="24613024"/>
          </a:xfrm>
          <a:prstGeom prst="rect">
            <a:avLst/>
          </a:prstGeom>
        </p:spPr>
      </p:pic>
    </p:spTree>
    <p:extLst>
      <p:ext uri="{BB962C8B-B14F-4D97-AF65-F5344CB8AC3E}">
        <p14:creationId xmlns:p14="http://schemas.microsoft.com/office/powerpoint/2010/main" val="199398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45833E-6 -3.7037E-6 L -0.00534 -1.23981 " pathEditMode="relative" rAng="0" ptsTypes="AA">
                                      <p:cBhvr>
                                        <p:cTn id="6" dur="2000" fill="hold"/>
                                        <p:tgtEl>
                                          <p:spTgt spid="7"/>
                                        </p:tgtEl>
                                        <p:attrNameLst>
                                          <p:attrName>ppt_x</p:attrName>
                                          <p:attrName>ppt_y</p:attrName>
                                        </p:attrNameLst>
                                      </p:cBhvr>
                                      <p:rCtr x="-273" y="-619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(Inter)nationale erkenning – Reconnaissance (inter)nationale</a:t>
            </a:r>
            <a:endParaRPr lang="en-US" dirty="0"/>
          </a:p>
        </p:txBody>
      </p:sp>
      <p:sp>
        <p:nvSpPr>
          <p:cNvPr id="3" name="Content Placeholder 2"/>
          <p:cNvSpPr>
            <a:spLocks noGrp="1"/>
          </p:cNvSpPr>
          <p:nvPr>
            <p:ph idx="1"/>
          </p:nvPr>
        </p:nvSpPr>
        <p:spPr/>
        <p:txBody>
          <a:bodyPr>
            <a:normAutofit lnSpcReduction="10000"/>
          </a:bodyPr>
          <a:lstStyle/>
          <a:p>
            <a:r>
              <a:rPr lang="en-US" smtClean="0">
                <a:hlinkClick r:id="rId2"/>
              </a:rPr>
              <a:t>Belgian eGovernment Champion Award</a:t>
            </a:r>
            <a:r>
              <a:rPr lang="en-US" smtClean="0"/>
              <a:t> (2004)</a:t>
            </a:r>
          </a:p>
          <a:p>
            <a:r>
              <a:rPr lang="en-US" smtClean="0">
                <a:hlinkClick r:id="rId3"/>
              </a:rPr>
              <a:t>United Nations Public Service Award for eGovernment</a:t>
            </a:r>
            <a:r>
              <a:rPr lang="en-US" smtClean="0"/>
              <a:t> (2006)</a:t>
            </a:r>
          </a:p>
          <a:p>
            <a:r>
              <a:rPr lang="en-US" smtClean="0">
                <a:hlinkClick r:id="rId4"/>
              </a:rPr>
              <a:t>European Public Service Award</a:t>
            </a:r>
            <a:r>
              <a:rPr lang="en-US" smtClean="0"/>
              <a:t> by the </a:t>
            </a:r>
            <a:r>
              <a:rPr lang="en-US" smtClean="0">
                <a:hlinkClick r:id="rId5"/>
              </a:rPr>
              <a:t>European Institute of Public Administration</a:t>
            </a:r>
            <a:r>
              <a:rPr lang="en-US" smtClean="0"/>
              <a:t> (2007)</a:t>
            </a:r>
          </a:p>
          <a:p>
            <a:r>
              <a:rPr lang="en-US" smtClean="0">
                <a:hlinkClick r:id="rId6"/>
              </a:rPr>
              <a:t>Federal Public Sector Organization of the Year Award</a:t>
            </a:r>
            <a:r>
              <a:rPr lang="en-US" smtClean="0"/>
              <a:t> (2014)</a:t>
            </a:r>
          </a:p>
          <a:p>
            <a:r>
              <a:rPr lang="en-US" smtClean="0">
                <a:hlinkClick r:id="rId7"/>
              </a:rPr>
              <a:t>Second laureate IC-Award</a:t>
            </a:r>
            <a:r>
              <a:rPr lang="en-US" smtClean="0"/>
              <a:t> for the risk management and internal control (2017)</a:t>
            </a:r>
          </a:p>
          <a:p>
            <a:r>
              <a:rPr lang="en-US" smtClean="0">
                <a:hlinkClick r:id="rId8"/>
              </a:rPr>
              <a:t>Corporate IT Award in the category “Outstanding societal impact”</a:t>
            </a:r>
            <a:r>
              <a:rPr lang="en-US" smtClean="0"/>
              <a:t> at the</a:t>
            </a:r>
            <a:r>
              <a:rPr lang="en-US" smtClean="0">
                <a:hlinkClick r:id="rId9"/>
              </a:rPr>
              <a:t> CIO Leadership Summit</a:t>
            </a:r>
            <a:r>
              <a:rPr lang="en-US" smtClean="0"/>
              <a:t> (2018)</a:t>
            </a:r>
          </a:p>
          <a:p>
            <a:r>
              <a:rPr lang="en-US" smtClean="0">
                <a:hlinkClick r:id="rId10"/>
              </a:rPr>
              <a:t>Good Practice Award for Europe</a:t>
            </a:r>
            <a:r>
              <a:rPr lang="en-US" smtClean="0"/>
              <a:t> by the </a:t>
            </a:r>
            <a:r>
              <a:rPr lang="en-US" smtClean="0">
                <a:hlinkClick r:id="rId11"/>
              </a:rPr>
              <a:t>International Social Security Association (ISSA)</a:t>
            </a:r>
            <a:r>
              <a:rPr lang="en-US" smtClean="0"/>
              <a:t> for the digitalization and automation of the Belgian social security services (2019)</a:t>
            </a:r>
          </a:p>
          <a:p>
            <a:endParaRPr lang="nl-NL"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43</a:t>
            </a:fld>
            <a:r>
              <a:rPr lang="fr-BE" smtClean="0"/>
              <a:t> </a:t>
            </a:r>
            <a:endParaRPr lang="fr-BE" dirty="0"/>
          </a:p>
        </p:txBody>
      </p:sp>
    </p:spTree>
    <p:extLst>
      <p:ext uri="{BB962C8B-B14F-4D97-AF65-F5344CB8AC3E}">
        <p14:creationId xmlns:p14="http://schemas.microsoft.com/office/powerpoint/2010/main" val="7359394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r>
              <a:rPr lang="nl-BE" dirty="0" smtClean="0">
                <a:solidFill>
                  <a:srgbClr val="0087BE"/>
                </a:solidFill>
              </a:rPr>
              <a:t>Multifunctionele aangiften</a:t>
            </a:r>
            <a:br>
              <a:rPr lang="nl-BE" dirty="0" smtClean="0">
                <a:solidFill>
                  <a:srgbClr val="0087BE"/>
                </a:solidFill>
              </a:rPr>
            </a:br>
            <a:r>
              <a:rPr lang="nl-BE" dirty="0" err="1" smtClean="0">
                <a:solidFill>
                  <a:srgbClr val="0087BE"/>
                </a:solidFill>
              </a:rPr>
              <a:t>Déclarations</a:t>
            </a:r>
            <a:r>
              <a:rPr lang="nl-BE" dirty="0" smtClean="0">
                <a:solidFill>
                  <a:srgbClr val="0087BE"/>
                </a:solidFill>
              </a:rPr>
              <a:t> </a:t>
            </a:r>
            <a:r>
              <a:rPr lang="nl-BE" dirty="0" err="1" smtClean="0">
                <a:solidFill>
                  <a:srgbClr val="0087BE"/>
                </a:solidFill>
              </a:rPr>
              <a:t>multifonctionnelles</a:t>
            </a:r>
            <a:r>
              <a:rPr lang="nl-BE" dirty="0" smtClean="0">
                <a:solidFill>
                  <a:srgbClr val="0087BE"/>
                </a:solidFill>
              </a:rPr>
              <a:t/>
            </a:r>
            <a:br>
              <a:rPr lang="nl-BE" dirty="0" smtClean="0">
                <a:solidFill>
                  <a:srgbClr val="0087BE"/>
                </a:solidFill>
              </a:rPr>
            </a:br>
            <a:r>
              <a:rPr lang="nl-BE" dirty="0" smtClean="0">
                <a:solidFill>
                  <a:srgbClr val="0087BE"/>
                </a:solidFill>
              </a:rPr>
              <a:t>(1996-2003)</a:t>
            </a:r>
            <a:br>
              <a:rPr lang="nl-BE" dirty="0" smtClean="0">
                <a:solidFill>
                  <a:srgbClr val="0087BE"/>
                </a:solidFill>
              </a:rPr>
            </a:br>
            <a:r>
              <a:rPr lang="nl-BE" sz="2800" dirty="0" smtClean="0">
                <a:solidFill>
                  <a:srgbClr val="0087BE"/>
                </a:solidFill>
              </a:rPr>
              <a:t>(Dehaene –  </a:t>
            </a:r>
            <a:r>
              <a:rPr lang="nl-BE" sz="2800" dirty="0">
                <a:solidFill>
                  <a:srgbClr val="0087BE"/>
                </a:solidFill>
              </a:rPr>
              <a:t>D</a:t>
            </a:r>
            <a:r>
              <a:rPr lang="nl-BE" sz="2800" dirty="0" smtClean="0">
                <a:solidFill>
                  <a:srgbClr val="0087BE"/>
                </a:solidFill>
              </a:rPr>
              <a:t>e </a:t>
            </a:r>
            <a:r>
              <a:rPr lang="nl-BE" sz="2800" dirty="0" err="1" smtClean="0">
                <a:solidFill>
                  <a:srgbClr val="0087BE"/>
                </a:solidFill>
              </a:rPr>
              <a:t>Galan</a:t>
            </a:r>
            <a:r>
              <a:rPr lang="nl-BE" sz="2800" dirty="0" smtClean="0">
                <a:solidFill>
                  <a:srgbClr val="0087BE"/>
                </a:solidFill>
              </a:rPr>
              <a:t> – Vandenbroucke)</a:t>
            </a:r>
            <a:endParaRPr lang="en-US" sz="2800" dirty="0">
              <a:solidFill>
                <a:srgbClr val="0087BE"/>
              </a:solidFill>
            </a:endParaRPr>
          </a:p>
        </p:txBody>
      </p:sp>
      <p:sp>
        <p:nvSpPr>
          <p:cNvPr id="4" name="TextBox 3"/>
          <p:cNvSpPr txBox="1"/>
          <p:nvPr/>
        </p:nvSpPr>
        <p:spPr>
          <a:xfrm>
            <a:off x="4259312" y="476672"/>
            <a:ext cx="3708896" cy="646203"/>
          </a:xfrm>
          <a:prstGeom prst="rect">
            <a:avLst/>
          </a:prstGeom>
          <a:noFill/>
        </p:spPr>
        <p:txBody>
          <a:bodyPr wrap="square" rtlCol="0">
            <a:spAutoFit/>
          </a:bodyPr>
          <a:lstStyle/>
          <a:p>
            <a:pPr algn="ctr"/>
            <a:r>
              <a:rPr lang="nl-BE" sz="3599" dirty="0">
                <a:solidFill>
                  <a:srgbClr val="0087BE"/>
                </a:solidFill>
                <a:cs typeface="Arial" panose="020B0604020202020204" pitchFamily="34" charset="0"/>
              </a:rPr>
              <a:t>Pro </a:t>
            </a:r>
            <a:r>
              <a:rPr lang="nl-BE" sz="3599" dirty="0" err="1">
                <a:solidFill>
                  <a:srgbClr val="0087BE"/>
                </a:solidFill>
                <a:cs typeface="Arial" panose="020B0604020202020204" pitchFamily="34" charset="0"/>
              </a:rPr>
              <a:t>memoria</a:t>
            </a:r>
            <a:endParaRPr lang="fr-BE" sz="3599" dirty="0">
              <a:solidFill>
                <a:srgbClr val="0087BE"/>
              </a:solidFill>
              <a:cs typeface="Arial" panose="020B0604020202020204" pitchFamily="34" charset="0"/>
            </a:endParaRPr>
          </a:p>
        </p:txBody>
      </p:sp>
      <p:sp>
        <p:nvSpPr>
          <p:cNvPr id="3" name="Slide Number Placeholder 2"/>
          <p:cNvSpPr>
            <a:spLocks noGrp="1"/>
          </p:cNvSpPr>
          <p:nvPr>
            <p:ph type="sldNum" sz="quarter" idx="10"/>
          </p:nvPr>
        </p:nvSpPr>
        <p:spPr/>
        <p:txBody>
          <a:bodyPr/>
          <a:lstStyle/>
          <a:p>
            <a:pPr>
              <a:defRPr/>
            </a:pPr>
            <a:fld id="{EF66DDCB-4F40-4F8C-A2FE-269D135B5A13}" type="slidenum">
              <a:rPr lang="en-GB" smtClean="0"/>
              <a:pPr>
                <a:defRPr/>
              </a:pPr>
              <a:t>44</a:t>
            </a:fld>
            <a:endParaRPr lang="en-GB" dirty="0"/>
          </a:p>
        </p:txBody>
      </p:sp>
    </p:spTree>
    <p:extLst>
      <p:ext uri="{BB962C8B-B14F-4D97-AF65-F5344CB8AC3E}">
        <p14:creationId xmlns:p14="http://schemas.microsoft.com/office/powerpoint/2010/main" val="25402579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r>
              <a:rPr lang="nl-BE" dirty="0" smtClean="0">
                <a:solidFill>
                  <a:srgbClr val="0087BE"/>
                </a:solidFill>
              </a:rPr>
              <a:t>Elektronische identiteitskaart</a:t>
            </a:r>
            <a:br>
              <a:rPr lang="nl-BE" dirty="0" smtClean="0">
                <a:solidFill>
                  <a:srgbClr val="0087BE"/>
                </a:solidFill>
              </a:rPr>
            </a:br>
            <a:r>
              <a:rPr lang="nl-BE" dirty="0" smtClean="0">
                <a:solidFill>
                  <a:srgbClr val="0087BE"/>
                </a:solidFill>
              </a:rPr>
              <a:t>Carte </a:t>
            </a:r>
            <a:r>
              <a:rPr lang="nl-BE" dirty="0" err="1" smtClean="0">
                <a:solidFill>
                  <a:srgbClr val="0087BE"/>
                </a:solidFill>
              </a:rPr>
              <a:t>d’identité</a:t>
            </a:r>
            <a:r>
              <a:rPr lang="nl-BE" dirty="0" smtClean="0">
                <a:solidFill>
                  <a:srgbClr val="0087BE"/>
                </a:solidFill>
              </a:rPr>
              <a:t> </a:t>
            </a:r>
            <a:r>
              <a:rPr lang="nl-BE" dirty="0" err="1" smtClean="0">
                <a:solidFill>
                  <a:srgbClr val="0087BE"/>
                </a:solidFill>
              </a:rPr>
              <a:t>électronique</a:t>
            </a:r>
            <a:r>
              <a:rPr lang="nl-BE" dirty="0" smtClean="0">
                <a:solidFill>
                  <a:srgbClr val="0087BE"/>
                </a:solidFill>
              </a:rPr>
              <a:t/>
            </a:r>
            <a:br>
              <a:rPr lang="nl-BE" dirty="0" smtClean="0">
                <a:solidFill>
                  <a:srgbClr val="0087BE"/>
                </a:solidFill>
              </a:rPr>
            </a:br>
            <a:r>
              <a:rPr lang="nl-BE" dirty="0" smtClean="0">
                <a:solidFill>
                  <a:srgbClr val="0087BE"/>
                </a:solidFill>
              </a:rPr>
              <a:t>(2000-2003)</a:t>
            </a:r>
            <a:br>
              <a:rPr lang="nl-BE" dirty="0" smtClean="0">
                <a:solidFill>
                  <a:srgbClr val="0087BE"/>
                </a:solidFill>
              </a:rPr>
            </a:br>
            <a:r>
              <a:rPr lang="nl-BE" sz="2800" dirty="0" smtClean="0">
                <a:solidFill>
                  <a:srgbClr val="0087BE"/>
                </a:solidFill>
              </a:rPr>
              <a:t>(Vandenbossche – Verhofstadt – </a:t>
            </a:r>
            <a:r>
              <a:rPr lang="nl-BE" sz="2800" dirty="0" err="1" smtClean="0">
                <a:solidFill>
                  <a:srgbClr val="0087BE"/>
                </a:solidFill>
              </a:rPr>
              <a:t>Duquesne</a:t>
            </a:r>
            <a:r>
              <a:rPr lang="nl-BE" sz="2800" dirty="0" smtClean="0">
                <a:solidFill>
                  <a:srgbClr val="0087BE"/>
                </a:solidFill>
              </a:rPr>
              <a:t>)</a:t>
            </a:r>
            <a:endParaRPr lang="en-US" sz="2800" dirty="0">
              <a:solidFill>
                <a:srgbClr val="0087BE"/>
              </a:solidFill>
            </a:endParaRPr>
          </a:p>
        </p:txBody>
      </p:sp>
      <p:sp>
        <p:nvSpPr>
          <p:cNvPr id="2" name="TextBox 1"/>
          <p:cNvSpPr txBox="1"/>
          <p:nvPr/>
        </p:nvSpPr>
        <p:spPr>
          <a:xfrm>
            <a:off x="4259312" y="476672"/>
            <a:ext cx="3708896" cy="646203"/>
          </a:xfrm>
          <a:prstGeom prst="rect">
            <a:avLst/>
          </a:prstGeom>
          <a:noFill/>
        </p:spPr>
        <p:txBody>
          <a:bodyPr wrap="square" rtlCol="0">
            <a:spAutoFit/>
          </a:bodyPr>
          <a:lstStyle/>
          <a:p>
            <a:pPr algn="ctr"/>
            <a:r>
              <a:rPr lang="nl-BE" sz="3599" dirty="0" smtClean="0">
                <a:solidFill>
                  <a:srgbClr val="0087BE"/>
                </a:solidFill>
                <a:latin typeface="+mn-lt"/>
                <a:ea typeface="+mj-ea"/>
                <a:cs typeface="Arial" panose="020B0604020202020204" pitchFamily="34" charset="0"/>
              </a:rPr>
              <a:t>Pro </a:t>
            </a:r>
            <a:r>
              <a:rPr lang="nl-BE" sz="3599" dirty="0" err="1">
                <a:solidFill>
                  <a:srgbClr val="0087BE"/>
                </a:solidFill>
                <a:latin typeface="+mn-lt"/>
                <a:ea typeface="+mj-ea"/>
                <a:cs typeface="Arial" panose="020B0604020202020204" pitchFamily="34" charset="0"/>
              </a:rPr>
              <a:t>memoria</a:t>
            </a:r>
            <a:endParaRPr lang="fr-BE" sz="3599" dirty="0">
              <a:solidFill>
                <a:srgbClr val="0087BE"/>
              </a:solidFill>
              <a:latin typeface="+mn-lt"/>
              <a:ea typeface="+mj-ea"/>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F66DDCB-4F40-4F8C-A2FE-269D135B5A13}" type="slidenum">
              <a:rPr lang="en-GB" smtClean="0"/>
              <a:pPr>
                <a:defRPr/>
              </a:pPr>
              <a:t>45</a:t>
            </a:fld>
            <a:endParaRPr lang="en-GB" dirty="0"/>
          </a:p>
        </p:txBody>
      </p:sp>
    </p:spTree>
    <p:extLst>
      <p:ext uri="{BB962C8B-B14F-4D97-AF65-F5344CB8AC3E}">
        <p14:creationId xmlns:p14="http://schemas.microsoft.com/office/powerpoint/2010/main" val="30711557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r>
              <a:rPr lang="nl-BE" dirty="0" smtClean="0">
                <a:solidFill>
                  <a:srgbClr val="0087BE"/>
                </a:solidFill>
              </a:rPr>
              <a:t>Kruispuntbank Ondernemingen</a:t>
            </a:r>
            <a:br>
              <a:rPr lang="nl-BE" dirty="0" smtClean="0">
                <a:solidFill>
                  <a:srgbClr val="0087BE"/>
                </a:solidFill>
              </a:rPr>
            </a:br>
            <a:r>
              <a:rPr lang="nl-BE" dirty="0" err="1" smtClean="0">
                <a:solidFill>
                  <a:srgbClr val="0087BE"/>
                </a:solidFill>
              </a:rPr>
              <a:t>Banque</a:t>
            </a:r>
            <a:r>
              <a:rPr lang="nl-BE" dirty="0" smtClean="0">
                <a:solidFill>
                  <a:srgbClr val="0087BE"/>
                </a:solidFill>
              </a:rPr>
              <a:t> Carrefour des </a:t>
            </a:r>
            <a:r>
              <a:rPr lang="nl-BE" dirty="0" err="1" smtClean="0">
                <a:solidFill>
                  <a:srgbClr val="0087BE"/>
                </a:solidFill>
              </a:rPr>
              <a:t>Entreprises</a:t>
            </a:r>
            <a:r>
              <a:rPr lang="nl-BE" dirty="0" smtClean="0">
                <a:solidFill>
                  <a:srgbClr val="0087BE"/>
                </a:solidFill>
              </a:rPr>
              <a:t/>
            </a:r>
            <a:br>
              <a:rPr lang="nl-BE" dirty="0" smtClean="0">
                <a:solidFill>
                  <a:srgbClr val="0087BE"/>
                </a:solidFill>
              </a:rPr>
            </a:br>
            <a:r>
              <a:rPr lang="nl-BE" dirty="0" smtClean="0">
                <a:solidFill>
                  <a:srgbClr val="0087BE"/>
                </a:solidFill>
              </a:rPr>
              <a:t>(2000-2004)</a:t>
            </a:r>
            <a:br>
              <a:rPr lang="nl-BE" dirty="0" smtClean="0">
                <a:solidFill>
                  <a:srgbClr val="0087BE"/>
                </a:solidFill>
              </a:rPr>
            </a:br>
            <a:r>
              <a:rPr lang="nl-BE" sz="2800" dirty="0" smtClean="0">
                <a:solidFill>
                  <a:srgbClr val="0087BE"/>
                </a:solidFill>
              </a:rPr>
              <a:t>(Vandenbossche – </a:t>
            </a:r>
            <a:r>
              <a:rPr lang="nl-BE" sz="2800" dirty="0" err="1" smtClean="0">
                <a:solidFill>
                  <a:srgbClr val="0087BE"/>
                </a:solidFill>
              </a:rPr>
              <a:t>Gabriëls</a:t>
            </a:r>
            <a:r>
              <a:rPr lang="nl-BE" sz="2800" dirty="0" smtClean="0">
                <a:solidFill>
                  <a:srgbClr val="0087BE"/>
                </a:solidFill>
              </a:rPr>
              <a:t> – Daems – Moerman)</a:t>
            </a:r>
            <a:endParaRPr lang="en-US" sz="2800" dirty="0">
              <a:solidFill>
                <a:srgbClr val="0087BE"/>
              </a:solidFill>
            </a:endParaRPr>
          </a:p>
        </p:txBody>
      </p:sp>
      <p:sp>
        <p:nvSpPr>
          <p:cNvPr id="2" name="TextBox 1"/>
          <p:cNvSpPr txBox="1"/>
          <p:nvPr/>
        </p:nvSpPr>
        <p:spPr>
          <a:xfrm>
            <a:off x="4259312" y="476672"/>
            <a:ext cx="3708896" cy="646203"/>
          </a:xfrm>
          <a:prstGeom prst="rect">
            <a:avLst/>
          </a:prstGeom>
          <a:noFill/>
        </p:spPr>
        <p:txBody>
          <a:bodyPr wrap="square" rtlCol="0">
            <a:spAutoFit/>
          </a:bodyPr>
          <a:lstStyle/>
          <a:p>
            <a:pPr algn="ctr"/>
            <a:r>
              <a:rPr lang="nl-BE" sz="3599" dirty="0">
                <a:solidFill>
                  <a:srgbClr val="0087BE"/>
                </a:solidFill>
                <a:cs typeface="Arial" panose="020B0604020202020204" pitchFamily="34" charset="0"/>
              </a:rPr>
              <a:t>Pro </a:t>
            </a:r>
            <a:r>
              <a:rPr lang="nl-BE" sz="3599" dirty="0" err="1" smtClean="0">
                <a:solidFill>
                  <a:srgbClr val="0087BE"/>
                </a:solidFill>
                <a:cs typeface="Arial" panose="020B0604020202020204" pitchFamily="34" charset="0"/>
              </a:rPr>
              <a:t>memoria</a:t>
            </a:r>
            <a:endParaRPr lang="fr-BE" sz="3599" dirty="0">
              <a:solidFill>
                <a:srgbClr val="0087BE"/>
              </a:solidFill>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F66DDCB-4F40-4F8C-A2FE-269D135B5A13}" type="slidenum">
              <a:rPr lang="en-GB" smtClean="0"/>
              <a:pPr>
                <a:defRPr/>
              </a:pPr>
              <a:t>46</a:t>
            </a:fld>
            <a:endParaRPr lang="en-GB" dirty="0"/>
          </a:p>
        </p:txBody>
      </p:sp>
    </p:spTree>
    <p:extLst>
      <p:ext uri="{BB962C8B-B14F-4D97-AF65-F5344CB8AC3E}">
        <p14:creationId xmlns:p14="http://schemas.microsoft.com/office/powerpoint/2010/main" val="9744636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nl-BE" dirty="0" smtClean="0">
                <a:solidFill>
                  <a:srgbClr val="0087BE"/>
                </a:solidFill>
              </a:rPr>
              <a:t>eHealth-platform</a:t>
            </a:r>
            <a:br>
              <a:rPr lang="nl-BE" dirty="0" smtClean="0">
                <a:solidFill>
                  <a:srgbClr val="0087BE"/>
                </a:solidFill>
              </a:rPr>
            </a:br>
            <a:r>
              <a:rPr lang="nl-BE" dirty="0" smtClean="0">
                <a:solidFill>
                  <a:srgbClr val="0087BE"/>
                </a:solidFill>
              </a:rPr>
              <a:t>Plate-</a:t>
            </a:r>
            <a:r>
              <a:rPr lang="nl-BE" dirty="0" err="1" smtClean="0">
                <a:solidFill>
                  <a:srgbClr val="0087BE"/>
                </a:solidFill>
              </a:rPr>
              <a:t>forme</a:t>
            </a:r>
            <a:r>
              <a:rPr lang="nl-BE" dirty="0" smtClean="0">
                <a:solidFill>
                  <a:srgbClr val="0087BE"/>
                </a:solidFill>
              </a:rPr>
              <a:t> eHealth</a:t>
            </a:r>
            <a:br>
              <a:rPr lang="nl-BE" dirty="0" smtClean="0">
                <a:solidFill>
                  <a:srgbClr val="0087BE"/>
                </a:solidFill>
              </a:rPr>
            </a:br>
            <a:r>
              <a:rPr lang="nl-BE" dirty="0" smtClean="0">
                <a:solidFill>
                  <a:srgbClr val="0087BE"/>
                </a:solidFill>
              </a:rPr>
              <a:t>(2009- )</a:t>
            </a:r>
            <a:br>
              <a:rPr lang="nl-BE" dirty="0" smtClean="0">
                <a:solidFill>
                  <a:srgbClr val="0087BE"/>
                </a:solidFill>
              </a:rPr>
            </a:br>
            <a:r>
              <a:rPr lang="nl-BE" sz="2800" dirty="0" smtClean="0">
                <a:solidFill>
                  <a:srgbClr val="0087BE"/>
                </a:solidFill>
              </a:rPr>
              <a:t>(Onkelinx – De Block)</a:t>
            </a:r>
            <a:endParaRPr lang="en-US" sz="2800" dirty="0">
              <a:solidFill>
                <a:srgbClr val="0087BE"/>
              </a:solidFill>
            </a:endParaRPr>
          </a:p>
        </p:txBody>
      </p:sp>
      <p:sp>
        <p:nvSpPr>
          <p:cNvPr id="3" name="Slide Number Placeholder 2"/>
          <p:cNvSpPr>
            <a:spLocks noGrp="1"/>
          </p:cNvSpPr>
          <p:nvPr>
            <p:ph type="sldNum" sz="quarter" idx="10"/>
          </p:nvPr>
        </p:nvSpPr>
        <p:spPr/>
        <p:txBody>
          <a:bodyPr/>
          <a:lstStyle/>
          <a:p>
            <a:pPr>
              <a:defRPr/>
            </a:pPr>
            <a:fld id="{EF66DDCB-4F40-4F8C-A2FE-269D135B5A13}" type="slidenum">
              <a:rPr lang="en-GB" smtClean="0"/>
              <a:pPr>
                <a:defRPr/>
              </a:pPr>
              <a:t>47</a:t>
            </a:fld>
            <a:endParaRPr lang="en-GB" dirty="0"/>
          </a:p>
        </p:txBody>
      </p:sp>
    </p:spTree>
    <p:extLst>
      <p:ext uri="{BB962C8B-B14F-4D97-AF65-F5344CB8AC3E}">
        <p14:creationId xmlns:p14="http://schemas.microsoft.com/office/powerpoint/2010/main" val="31388270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Doelstellingen – </a:t>
            </a:r>
            <a:r>
              <a:rPr lang="nl-BE" dirty="0" err="1" smtClean="0"/>
              <a:t>Objectifs</a:t>
            </a:r>
            <a:endParaRPr lang="en-US" dirty="0"/>
          </a:p>
        </p:txBody>
      </p:sp>
      <p:sp>
        <p:nvSpPr>
          <p:cNvPr id="3" name="Content Placeholder 2"/>
          <p:cNvSpPr>
            <a:spLocks noGrp="1"/>
          </p:cNvSpPr>
          <p:nvPr>
            <p:ph sz="half" idx="2"/>
          </p:nvPr>
        </p:nvSpPr>
        <p:spPr/>
        <p:txBody>
          <a:bodyPr>
            <a:normAutofit fontScale="92500" lnSpcReduction="10000"/>
          </a:bodyPr>
          <a:lstStyle/>
          <a:p>
            <a:pPr>
              <a:lnSpc>
                <a:spcPct val="110000"/>
              </a:lnSpc>
            </a:pPr>
            <a:r>
              <a:rPr lang="nl-NL" dirty="0"/>
              <a:t>De </a:t>
            </a:r>
            <a:r>
              <a:rPr lang="nl-NL" b="1" i="1" dirty="0">
                <a:solidFill>
                  <a:srgbClr val="0087BE"/>
                </a:solidFill>
              </a:rPr>
              <a:t>kwaliteit</a:t>
            </a:r>
            <a:r>
              <a:rPr lang="nl-NL" dirty="0">
                <a:solidFill>
                  <a:schemeClr val="tx1"/>
                </a:solidFill>
              </a:rPr>
              <a:t> en de </a:t>
            </a:r>
            <a:r>
              <a:rPr lang="nl-NL" b="1" i="1" dirty="0">
                <a:solidFill>
                  <a:srgbClr val="0087BE"/>
                </a:solidFill>
              </a:rPr>
              <a:t>continuïteit </a:t>
            </a:r>
            <a:r>
              <a:rPr lang="nl-NL" dirty="0">
                <a:solidFill>
                  <a:schemeClr val="tx1"/>
                </a:solidFill>
              </a:rPr>
              <a:t>van de </a:t>
            </a:r>
            <a:r>
              <a:rPr lang="nl-NL" b="1" i="1" dirty="0">
                <a:solidFill>
                  <a:srgbClr val="0087BE"/>
                </a:solidFill>
              </a:rPr>
              <a:t>gezondheidszorgverstrekking</a:t>
            </a:r>
            <a:r>
              <a:rPr lang="nl-NL" dirty="0"/>
              <a:t> optimaliseren</a:t>
            </a:r>
          </a:p>
          <a:p>
            <a:pPr>
              <a:lnSpc>
                <a:spcPct val="110000"/>
              </a:lnSpc>
            </a:pPr>
            <a:r>
              <a:rPr lang="nl-NL" dirty="0"/>
              <a:t>De </a:t>
            </a:r>
            <a:r>
              <a:rPr lang="nl-NL" b="1" i="1" dirty="0">
                <a:solidFill>
                  <a:srgbClr val="0087BE"/>
                </a:solidFill>
              </a:rPr>
              <a:t>patiëntveiligheid</a:t>
            </a:r>
            <a:r>
              <a:rPr lang="nl-NL" dirty="0"/>
              <a:t> optimaliseren</a:t>
            </a:r>
          </a:p>
          <a:p>
            <a:pPr>
              <a:lnSpc>
                <a:spcPct val="110000"/>
              </a:lnSpc>
            </a:pPr>
            <a:r>
              <a:rPr lang="nl-NL" dirty="0"/>
              <a:t>De </a:t>
            </a:r>
            <a:r>
              <a:rPr lang="nl-NL" b="1" i="1" dirty="0">
                <a:solidFill>
                  <a:srgbClr val="0087BE"/>
                </a:solidFill>
              </a:rPr>
              <a:t>administratieve formaliteiten </a:t>
            </a:r>
            <a:r>
              <a:rPr lang="nl-NL" b="1" i="1" dirty="0" smtClean="0">
                <a:solidFill>
                  <a:srgbClr val="0087BE"/>
                </a:solidFill>
              </a:rPr>
              <a:t>vereenvoudigen</a:t>
            </a:r>
            <a:r>
              <a:rPr lang="nl-NL" dirty="0" smtClean="0"/>
              <a:t> voor </a:t>
            </a:r>
            <a:r>
              <a:rPr lang="nl-NL" dirty="0"/>
              <a:t>alle </a:t>
            </a:r>
            <a:r>
              <a:rPr lang="nl-NL" dirty="0" smtClean="0"/>
              <a:t>gezondheidszorgactoren</a:t>
            </a:r>
            <a:endParaRPr lang="nl-NL" dirty="0"/>
          </a:p>
          <a:p>
            <a:pPr>
              <a:lnSpc>
                <a:spcPct val="110000"/>
              </a:lnSpc>
            </a:pPr>
            <a:r>
              <a:rPr lang="nl-NL" dirty="0"/>
              <a:t>Het </a:t>
            </a:r>
            <a:r>
              <a:rPr lang="nl-NL" b="1" i="1" dirty="0">
                <a:solidFill>
                  <a:srgbClr val="0087BE"/>
                </a:solidFill>
              </a:rPr>
              <a:t>gezondheidszorgbeleid</a:t>
            </a:r>
            <a:r>
              <a:rPr lang="nl-NL" dirty="0"/>
              <a:t> degelijk ondersteunen</a:t>
            </a:r>
          </a:p>
          <a:p>
            <a:pPr>
              <a:lnSpc>
                <a:spcPct val="110000"/>
              </a:lnSpc>
            </a:pPr>
            <a:r>
              <a:rPr lang="nl-NL" dirty="0"/>
              <a:t>Door</a:t>
            </a:r>
          </a:p>
          <a:p>
            <a:pPr lvl="1">
              <a:lnSpc>
                <a:spcPct val="110000"/>
              </a:lnSpc>
            </a:pPr>
            <a:r>
              <a:rPr lang="nl-NL" sz="2100" dirty="0"/>
              <a:t>een goed georganiseerde, </a:t>
            </a:r>
            <a:r>
              <a:rPr lang="nl-NL" sz="2100" b="1" i="1" dirty="0">
                <a:solidFill>
                  <a:srgbClr val="0087BE"/>
                </a:solidFill>
              </a:rPr>
              <a:t>onderlinge</a:t>
            </a:r>
            <a:r>
              <a:rPr lang="nl-NL" sz="2100" dirty="0"/>
              <a:t> </a:t>
            </a:r>
            <a:r>
              <a:rPr lang="nl-NL" sz="2100" b="1" i="1" dirty="0">
                <a:solidFill>
                  <a:srgbClr val="0087BE"/>
                </a:solidFill>
              </a:rPr>
              <a:t>elektronische dienstverlening en informatie-uitwisseling</a:t>
            </a:r>
            <a:r>
              <a:rPr lang="nl-NL" sz="2100" dirty="0"/>
              <a:t> te bevorderen en te ondersteunen tussen alle actoren in de gezondheidszorg</a:t>
            </a:r>
          </a:p>
          <a:p>
            <a:pPr lvl="1">
              <a:lnSpc>
                <a:spcPct val="110000"/>
              </a:lnSpc>
            </a:pPr>
            <a:r>
              <a:rPr lang="nl-NL" sz="2100" dirty="0"/>
              <a:t>met de nodige </a:t>
            </a:r>
            <a:r>
              <a:rPr lang="nl-NL" sz="2100" b="1" i="1" dirty="0">
                <a:solidFill>
                  <a:srgbClr val="0087BE"/>
                </a:solidFill>
              </a:rPr>
              <a:t>waarborgen</a:t>
            </a:r>
            <a:r>
              <a:rPr lang="nl-NL" sz="2100" dirty="0"/>
              <a:t> op het vlak van de </a:t>
            </a:r>
            <a:r>
              <a:rPr lang="nl-NL" sz="2100" b="1" i="1" dirty="0">
                <a:solidFill>
                  <a:srgbClr val="0087BE"/>
                </a:solidFill>
              </a:rPr>
              <a:t>informatieveiligheid</a:t>
            </a:r>
            <a:r>
              <a:rPr lang="nl-NL" sz="2100" dirty="0"/>
              <a:t>, de </a:t>
            </a:r>
            <a:r>
              <a:rPr lang="nl-NL" sz="2100" b="1" i="1" dirty="0">
                <a:solidFill>
                  <a:srgbClr val="0087BE"/>
                </a:solidFill>
              </a:rPr>
              <a:t>bescherming van de persoonlijke levenssfeer</a:t>
            </a:r>
            <a:r>
              <a:rPr lang="nl-NL" sz="2100" dirty="0"/>
              <a:t> van de patiënt en de zorgverlener en het respect van het </a:t>
            </a:r>
            <a:r>
              <a:rPr lang="nl-NL" sz="2100" b="1" i="1" dirty="0">
                <a:solidFill>
                  <a:srgbClr val="0087BE"/>
                </a:solidFill>
              </a:rPr>
              <a:t>medisch beroepsgeheim</a:t>
            </a:r>
          </a:p>
        </p:txBody>
      </p:sp>
      <p:sp>
        <p:nvSpPr>
          <p:cNvPr id="7" name="Content Placeholder 6"/>
          <p:cNvSpPr>
            <a:spLocks noGrp="1"/>
          </p:cNvSpPr>
          <p:nvPr>
            <p:ph sz="quarter" idx="4"/>
          </p:nvPr>
        </p:nvSpPr>
        <p:spPr>
          <a:xfrm>
            <a:off x="6193371" y="980730"/>
            <a:ext cx="5663274" cy="5328595"/>
          </a:xfrm>
        </p:spPr>
        <p:txBody>
          <a:bodyPr>
            <a:normAutofit/>
          </a:bodyPr>
          <a:lstStyle/>
          <a:p>
            <a:r>
              <a:rPr lang="fr-BE" sz="1900" dirty="0"/>
              <a:t>O</a:t>
            </a:r>
            <a:r>
              <a:rPr lang="fr-BE" sz="1900" dirty="0" smtClean="0"/>
              <a:t>ptimaliser </a:t>
            </a:r>
            <a:r>
              <a:rPr lang="fr-BE" sz="1900" dirty="0"/>
              <a:t>la </a:t>
            </a:r>
            <a:r>
              <a:rPr lang="fr-BE" sz="1900" b="1" i="1" dirty="0">
                <a:solidFill>
                  <a:srgbClr val="0087BE"/>
                </a:solidFill>
              </a:rPr>
              <a:t>qualité</a:t>
            </a:r>
            <a:r>
              <a:rPr lang="fr-BE" sz="1900" dirty="0"/>
              <a:t> et la </a:t>
            </a:r>
            <a:r>
              <a:rPr lang="fr-BE" sz="1900" b="1" i="1" dirty="0">
                <a:solidFill>
                  <a:srgbClr val="0087BE"/>
                </a:solidFill>
              </a:rPr>
              <a:t>continuité</a:t>
            </a:r>
            <a:r>
              <a:rPr lang="fr-BE" sz="1900" dirty="0"/>
              <a:t> des </a:t>
            </a:r>
            <a:r>
              <a:rPr lang="fr-BE" sz="1900" b="1" i="1" dirty="0">
                <a:solidFill>
                  <a:srgbClr val="0087BE"/>
                </a:solidFill>
              </a:rPr>
              <a:t>prestations de soins de santé</a:t>
            </a:r>
          </a:p>
          <a:p>
            <a:r>
              <a:rPr lang="fr-BE" sz="1900" dirty="0"/>
              <a:t>O</a:t>
            </a:r>
            <a:r>
              <a:rPr lang="fr-BE" sz="1900" dirty="0" smtClean="0"/>
              <a:t>ptimaliser </a:t>
            </a:r>
            <a:r>
              <a:rPr lang="fr-BE" sz="1900" dirty="0"/>
              <a:t>la </a:t>
            </a:r>
            <a:r>
              <a:rPr lang="fr-BE" sz="1900" b="1" i="1" dirty="0">
                <a:solidFill>
                  <a:srgbClr val="0087BE"/>
                </a:solidFill>
              </a:rPr>
              <a:t>sécurité du patient</a:t>
            </a:r>
          </a:p>
          <a:p>
            <a:r>
              <a:rPr lang="fr-BE" sz="1900" b="1" i="1" dirty="0">
                <a:solidFill>
                  <a:srgbClr val="0087BE"/>
                </a:solidFill>
              </a:rPr>
              <a:t>S</a:t>
            </a:r>
            <a:r>
              <a:rPr lang="fr-BE" sz="1900" b="1" i="1" dirty="0" smtClean="0">
                <a:solidFill>
                  <a:srgbClr val="0087BE"/>
                </a:solidFill>
              </a:rPr>
              <a:t>implifier </a:t>
            </a:r>
            <a:r>
              <a:rPr lang="fr-BE" sz="1900" b="1" i="1" dirty="0">
                <a:solidFill>
                  <a:srgbClr val="0087BE"/>
                </a:solidFill>
              </a:rPr>
              <a:t>les formalités administratives</a:t>
            </a:r>
            <a:r>
              <a:rPr lang="fr-BE" sz="1900" dirty="0"/>
              <a:t> pour tous les acteurs des soins de </a:t>
            </a:r>
            <a:r>
              <a:rPr lang="fr-BE" sz="1900" dirty="0" smtClean="0"/>
              <a:t>santé</a:t>
            </a:r>
          </a:p>
          <a:p>
            <a:r>
              <a:rPr lang="fr-BE" sz="1900" dirty="0" smtClean="0"/>
              <a:t>Offrir </a:t>
            </a:r>
            <a:r>
              <a:rPr lang="fr-BE" sz="1900" dirty="0"/>
              <a:t>un soutien solide à la </a:t>
            </a:r>
            <a:r>
              <a:rPr lang="fr-BE" sz="1900" b="1" i="1" dirty="0">
                <a:solidFill>
                  <a:srgbClr val="0087BE"/>
                </a:solidFill>
              </a:rPr>
              <a:t>politique en matière de soins de </a:t>
            </a:r>
            <a:r>
              <a:rPr lang="fr-BE" sz="1900" b="1" i="1" dirty="0" smtClean="0">
                <a:solidFill>
                  <a:srgbClr val="0087BE"/>
                </a:solidFill>
              </a:rPr>
              <a:t>santé</a:t>
            </a:r>
          </a:p>
          <a:p>
            <a:r>
              <a:rPr lang="nl-BE" sz="1900" dirty="0" smtClean="0"/>
              <a:t>En</a:t>
            </a:r>
            <a:endParaRPr lang="fr-BE" sz="1900" dirty="0"/>
          </a:p>
          <a:p>
            <a:pPr lvl="1"/>
            <a:r>
              <a:rPr lang="fr-BE" sz="1900" dirty="0"/>
              <a:t>promouvant et soutenant une </a:t>
            </a:r>
            <a:r>
              <a:rPr lang="fr-BE" sz="1900" b="1" i="1" dirty="0">
                <a:solidFill>
                  <a:srgbClr val="0087BE"/>
                </a:solidFill>
              </a:rPr>
              <a:t>prestation de services et un échange d'information mutuels électroniques</a:t>
            </a:r>
            <a:r>
              <a:rPr lang="fr-BE" sz="1900" dirty="0"/>
              <a:t> bien organisés entre tous les acteurs des soins de santé</a:t>
            </a:r>
          </a:p>
          <a:p>
            <a:pPr lvl="1"/>
            <a:r>
              <a:rPr lang="fr-BE" sz="1900" dirty="0"/>
              <a:t>avec les </a:t>
            </a:r>
            <a:r>
              <a:rPr lang="fr-BE" sz="1900" b="1" i="1" dirty="0">
                <a:solidFill>
                  <a:srgbClr val="0087BE"/>
                </a:solidFill>
              </a:rPr>
              <a:t>garanties</a:t>
            </a:r>
            <a:r>
              <a:rPr lang="fr-BE" sz="1900" dirty="0"/>
              <a:t> nécessaires en ce qui concerne la </a:t>
            </a:r>
            <a:r>
              <a:rPr lang="fr-BE" sz="1900" b="1" i="1" dirty="0">
                <a:solidFill>
                  <a:srgbClr val="0087BE"/>
                </a:solidFill>
              </a:rPr>
              <a:t>sécurité de l'information</a:t>
            </a:r>
            <a:r>
              <a:rPr lang="fr-BE" sz="1900" dirty="0"/>
              <a:t>, la </a:t>
            </a:r>
            <a:r>
              <a:rPr lang="fr-BE" sz="1900" b="1" i="1" dirty="0">
                <a:solidFill>
                  <a:srgbClr val="0087BE"/>
                </a:solidFill>
              </a:rPr>
              <a:t>protection de la vie privée</a:t>
            </a:r>
            <a:r>
              <a:rPr lang="fr-BE" sz="1900" dirty="0"/>
              <a:t> du patient et du prestataire de soins et le respect du </a:t>
            </a:r>
            <a:r>
              <a:rPr lang="fr-BE" sz="1900" b="1" i="1" dirty="0">
                <a:solidFill>
                  <a:srgbClr val="0087BE"/>
                </a:solidFill>
              </a:rPr>
              <a:t>secret médical</a:t>
            </a:r>
          </a:p>
        </p:txBody>
      </p:sp>
      <p:sp>
        <p:nvSpPr>
          <p:cNvPr id="5" name="Slide Number Placeholder 4"/>
          <p:cNvSpPr>
            <a:spLocks noGrp="1"/>
          </p:cNvSpPr>
          <p:nvPr>
            <p:ph type="sldNum" sz="quarter" idx="11"/>
          </p:nvPr>
        </p:nvSpPr>
        <p:spPr/>
        <p:txBody>
          <a:bodyPr/>
          <a:lstStyle/>
          <a:p>
            <a:fld id="{30A9230E-FFBB-4CCB-ABD7-198084EDE768}" type="slidenum">
              <a:rPr lang="fr-BE" smtClean="0"/>
              <a:pPr/>
              <a:t>48</a:t>
            </a:fld>
            <a:endParaRPr lang="fr-BE" dirty="0"/>
          </a:p>
        </p:txBody>
      </p:sp>
    </p:spTree>
    <p:extLst>
      <p:ext uri="{BB962C8B-B14F-4D97-AF65-F5344CB8AC3E}">
        <p14:creationId xmlns:p14="http://schemas.microsoft.com/office/powerpoint/2010/main" val="11385240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Wettelijk kader – </a:t>
            </a:r>
            <a:r>
              <a:rPr lang="nl-BE" dirty="0" err="1" smtClean="0"/>
              <a:t>Cadre</a:t>
            </a:r>
            <a:r>
              <a:rPr lang="nl-BE" dirty="0" smtClean="0"/>
              <a:t> </a:t>
            </a:r>
            <a:r>
              <a:rPr lang="nl-BE" dirty="0" err="1" smtClean="0"/>
              <a:t>légal</a:t>
            </a:r>
            <a:endParaRPr lang="en-US" dirty="0"/>
          </a:p>
        </p:txBody>
      </p:sp>
      <p:sp>
        <p:nvSpPr>
          <p:cNvPr id="3" name="Content Placeholder 2"/>
          <p:cNvSpPr>
            <a:spLocks noGrp="1"/>
          </p:cNvSpPr>
          <p:nvPr>
            <p:ph sz="half" idx="2"/>
          </p:nvPr>
        </p:nvSpPr>
        <p:spPr/>
        <p:txBody>
          <a:bodyPr/>
          <a:lstStyle/>
          <a:p>
            <a:r>
              <a:rPr lang="nl-NL" dirty="0"/>
              <a:t>Wet van 21 augustus 2008 houdende oprichting en organisatie van het eHealth-platform</a:t>
            </a:r>
          </a:p>
          <a:p>
            <a:r>
              <a:rPr lang="nl-NL" dirty="0" smtClean="0"/>
              <a:t>Bindende beraadslagingen (‘reglementen’) betreffende</a:t>
            </a:r>
          </a:p>
          <a:p>
            <a:pPr lvl="1"/>
            <a:r>
              <a:rPr lang="nl-NL" dirty="0" smtClean="0"/>
              <a:t>elektronische bewijsmiddelen van een therapeutische relatie en een zorgrelatie</a:t>
            </a:r>
          </a:p>
          <a:p>
            <a:pPr lvl="1"/>
            <a:r>
              <a:rPr lang="nl-NL" dirty="0" smtClean="0"/>
              <a:t>uitwisseling van gezondheidsgegevens tussen gezondheidssystemen verbonden via het verwijzingsrepertorium van het eHealth-platform</a:t>
            </a:r>
          </a:p>
          <a:p>
            <a:pPr lvl="1"/>
            <a:r>
              <a:rPr lang="nl-NL" dirty="0" smtClean="0"/>
              <a:t>toegangsmatrix</a:t>
            </a:r>
          </a:p>
          <a:p>
            <a:pPr lvl="1"/>
            <a:r>
              <a:rPr lang="nl-NL" dirty="0" smtClean="0"/>
              <a:t>vaststelling van de criteria voor de toepassing van een cirkel van vertrouwen door een organisatie in het kader van de uitwisseling van gezondheidsgegevens</a:t>
            </a:r>
          </a:p>
          <a:p>
            <a:r>
              <a:rPr lang="nl-NL" dirty="0" smtClean="0"/>
              <a:t>Zie </a:t>
            </a:r>
            <a:r>
              <a:rPr lang="nl-NL" dirty="0">
                <a:hlinkClick r:id="rId2"/>
              </a:rPr>
              <a:t>https://</a:t>
            </a:r>
            <a:r>
              <a:rPr lang="nl-NL" dirty="0" smtClean="0">
                <a:hlinkClick r:id="rId2"/>
              </a:rPr>
              <a:t>www.ehealth.fgov.be/ehealthplatform/nl/wie-zijn-wij</a:t>
            </a:r>
            <a:r>
              <a:rPr lang="nl-NL" dirty="0" smtClean="0"/>
              <a:t> &gt; Wetgeving</a:t>
            </a:r>
          </a:p>
        </p:txBody>
      </p:sp>
      <p:sp>
        <p:nvSpPr>
          <p:cNvPr id="7" name="Content Placeholder 6"/>
          <p:cNvSpPr>
            <a:spLocks noGrp="1"/>
          </p:cNvSpPr>
          <p:nvPr>
            <p:ph sz="quarter" idx="4"/>
          </p:nvPr>
        </p:nvSpPr>
        <p:spPr/>
        <p:txBody>
          <a:bodyPr/>
          <a:lstStyle/>
          <a:p>
            <a:r>
              <a:rPr lang="fr-BE" dirty="0"/>
              <a:t>Loi du 21 août 2008 relative à l'institution et à l'organisation de la Plate-forme eHealth</a:t>
            </a:r>
          </a:p>
          <a:p>
            <a:r>
              <a:rPr lang="fr-BE" dirty="0"/>
              <a:t>Délibérations contraignantes (‘</a:t>
            </a:r>
            <a:r>
              <a:rPr lang="fr-BE" dirty="0" smtClean="0"/>
              <a:t>règlements</a:t>
            </a:r>
            <a:r>
              <a:rPr lang="fr-BE" dirty="0"/>
              <a:t>’) relatives</a:t>
            </a:r>
          </a:p>
          <a:p>
            <a:pPr lvl="1"/>
            <a:r>
              <a:rPr lang="fr-BE" dirty="0"/>
              <a:t>aux preuves électroniques d’une relation thérapeutique et d’une relation de soins</a:t>
            </a:r>
          </a:p>
          <a:p>
            <a:pPr lvl="1"/>
            <a:r>
              <a:rPr lang="fr-BE" dirty="0"/>
              <a:t>échange de données relatives à la santé entre les systèmes de santé reliés entre eux par le répertoire des références de la Plate-forme eHealth</a:t>
            </a:r>
          </a:p>
          <a:p>
            <a:pPr lvl="1"/>
            <a:r>
              <a:rPr lang="fr-BE" dirty="0"/>
              <a:t>matrice des accès</a:t>
            </a:r>
          </a:p>
          <a:p>
            <a:pPr lvl="1"/>
            <a:r>
              <a:rPr lang="fr-BE" dirty="0"/>
              <a:t>définition des critères pour l’application d’un cercle de confiance par une organisation dans le cadre de l’échange de données de santé</a:t>
            </a:r>
          </a:p>
          <a:p>
            <a:r>
              <a:rPr lang="fr-BE" dirty="0"/>
              <a:t>Voir </a:t>
            </a:r>
            <a:r>
              <a:rPr lang="fr-BE" dirty="0">
                <a:hlinkClick r:id="rId3"/>
              </a:rPr>
              <a:t>https://www.ehealth.fgov.be/ehealthplatform/fr/qui-sommes-nous- </a:t>
            </a:r>
            <a:r>
              <a:rPr lang="fr-BE" dirty="0"/>
              <a:t>&gt; Législation</a:t>
            </a:r>
          </a:p>
          <a:p>
            <a:endParaRPr lang="fr-BE" dirty="0"/>
          </a:p>
        </p:txBody>
      </p:sp>
      <p:sp>
        <p:nvSpPr>
          <p:cNvPr id="5" name="Slide Number Placeholder 4"/>
          <p:cNvSpPr>
            <a:spLocks noGrp="1"/>
          </p:cNvSpPr>
          <p:nvPr>
            <p:ph type="sldNum" sz="quarter" idx="11"/>
          </p:nvPr>
        </p:nvSpPr>
        <p:spPr/>
        <p:txBody>
          <a:bodyPr/>
          <a:lstStyle/>
          <a:p>
            <a:fld id="{30A9230E-FFBB-4CCB-ABD7-198084EDE768}" type="slidenum">
              <a:rPr lang="fr-BE" smtClean="0"/>
              <a:pPr/>
              <a:t>49</a:t>
            </a:fld>
            <a:endParaRPr lang="fr-BE" dirty="0"/>
          </a:p>
        </p:txBody>
      </p:sp>
    </p:spTree>
    <p:extLst>
      <p:ext uri="{BB962C8B-B14F-4D97-AF65-F5344CB8AC3E}">
        <p14:creationId xmlns:p14="http://schemas.microsoft.com/office/powerpoint/2010/main" val="3992548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Visie – Vision</a:t>
            </a:r>
            <a:endParaRPr lang="en-US" dirty="0"/>
          </a:p>
        </p:txBody>
      </p:sp>
      <p:sp>
        <p:nvSpPr>
          <p:cNvPr id="3" name="Content Placeholder 2"/>
          <p:cNvSpPr>
            <a:spLocks noGrp="1"/>
          </p:cNvSpPr>
          <p:nvPr>
            <p:ph sz="half" idx="2"/>
          </p:nvPr>
        </p:nvSpPr>
        <p:spPr/>
        <p:txBody>
          <a:bodyPr>
            <a:normAutofit lnSpcReduction="10000"/>
          </a:bodyPr>
          <a:lstStyle/>
          <a:p>
            <a:r>
              <a:rPr lang="nl-BE" smtClean="0"/>
              <a:t>Bij de ontwikkeling van informatiesystemen in de sociale sector en de gezondheidssector bestaat de uitdaging erin een juist evenwicht te vinden tussen verschillende fundamentele rechten</a:t>
            </a:r>
          </a:p>
          <a:p>
            <a:pPr lvl="1"/>
            <a:r>
              <a:rPr lang="nl-BE" smtClean="0"/>
              <a:t>recht op bescherming van de persoonlijke levenssfeer</a:t>
            </a:r>
          </a:p>
          <a:p>
            <a:pPr lvl="1"/>
            <a:r>
              <a:rPr lang="nl-BE" smtClean="0"/>
              <a:t>recht op sociale bescherming</a:t>
            </a:r>
          </a:p>
          <a:p>
            <a:pPr lvl="1"/>
            <a:r>
              <a:rPr lang="nl-BE" smtClean="0"/>
              <a:t>recht op kwaliteitsvolle gezondheidszorg </a:t>
            </a:r>
          </a:p>
          <a:p>
            <a:r>
              <a:rPr lang="nl-BE" smtClean="0"/>
              <a:t>De informatiesystemen moeten ontwikkeld worden overeenkomstig de Algemene Verordening Gegevensbescherming (AVG) en de principes van gegevensbescherming “by design” (“bij ontwerp”)</a:t>
            </a:r>
          </a:p>
          <a:p>
            <a:r>
              <a:rPr lang="nl-BE" smtClean="0"/>
              <a:t>De principes van gegevensbescherming “by design” houden onder meer in dat</a:t>
            </a:r>
          </a:p>
          <a:p>
            <a:pPr lvl="1"/>
            <a:r>
              <a:rPr lang="nl-BE" smtClean="0"/>
              <a:t>er preventieve maatregelen inzake gegevensbescherming worden genomen</a:t>
            </a:r>
          </a:p>
          <a:p>
            <a:pPr lvl="1"/>
            <a:r>
              <a:rPr lang="nl-BE" smtClean="0"/>
              <a:t>er een systeem van permanente controle op het beheer van de informatiesystemen wordt uitgewerkt</a:t>
            </a:r>
            <a:endParaRPr lang="nl-BE" dirty="0"/>
          </a:p>
        </p:txBody>
      </p:sp>
      <p:sp>
        <p:nvSpPr>
          <p:cNvPr id="4" name="Content Placeholder 3"/>
          <p:cNvSpPr>
            <a:spLocks noGrp="1"/>
          </p:cNvSpPr>
          <p:nvPr>
            <p:ph sz="quarter" idx="4"/>
          </p:nvPr>
        </p:nvSpPr>
        <p:spPr/>
        <p:txBody>
          <a:bodyPr>
            <a:normAutofit fontScale="92500"/>
          </a:bodyPr>
          <a:lstStyle/>
          <a:p>
            <a:r>
              <a:rPr lang="fr-FR" dirty="0" smtClean="0"/>
              <a:t>Lors du développement de systèmes d'information dans le secteur social et de la santé, l'enjeu est de trouver un bon équilibre entre différents droits fondamentaux</a:t>
            </a:r>
          </a:p>
          <a:p>
            <a:pPr lvl="1"/>
            <a:r>
              <a:rPr lang="fr-FR" dirty="0" smtClean="0"/>
              <a:t>droit à la protection des données</a:t>
            </a:r>
          </a:p>
          <a:p>
            <a:pPr lvl="1"/>
            <a:r>
              <a:rPr lang="fr-FR" dirty="0" smtClean="0"/>
              <a:t>droit à la protection sociale</a:t>
            </a:r>
          </a:p>
          <a:p>
            <a:pPr lvl="1"/>
            <a:r>
              <a:rPr lang="fr-FR" dirty="0" smtClean="0"/>
              <a:t>droit à des soins de santé de qualité</a:t>
            </a:r>
          </a:p>
          <a:p>
            <a:r>
              <a:rPr lang="fr-FR" dirty="0" smtClean="0"/>
              <a:t>Les systèmes d'information doivent être développés conformément au Règlement Général de Protection des Données (RGPD) et aux principes de protection des données « by design » (« dès la conception »)</a:t>
            </a:r>
          </a:p>
          <a:p>
            <a:r>
              <a:rPr lang="fr-FR" dirty="0" smtClean="0"/>
              <a:t>Les principes de protection des données « by design » impliquent entre autres</a:t>
            </a:r>
          </a:p>
          <a:p>
            <a:pPr lvl="1"/>
            <a:r>
              <a:rPr lang="fr-FR" dirty="0" smtClean="0"/>
              <a:t>la prise de mesures préventives en matière de protection des données</a:t>
            </a:r>
          </a:p>
          <a:p>
            <a:pPr lvl="1"/>
            <a:r>
              <a:rPr lang="fr-FR" dirty="0" smtClean="0"/>
              <a:t>la mise en place d’un système de contrôle permanent sur la gestion des systèmes d'information</a:t>
            </a:r>
          </a:p>
          <a:p>
            <a:endParaRPr lang="fr-BE" dirty="0"/>
          </a:p>
        </p:txBody>
      </p:sp>
      <p:sp>
        <p:nvSpPr>
          <p:cNvPr id="6" name="Slide Number Placeholder 5"/>
          <p:cNvSpPr>
            <a:spLocks noGrp="1"/>
          </p:cNvSpPr>
          <p:nvPr>
            <p:ph type="sldNum" sz="quarter" idx="11"/>
          </p:nvPr>
        </p:nvSpPr>
        <p:spPr/>
        <p:txBody>
          <a:bodyPr/>
          <a:lstStyle/>
          <a:p>
            <a:fld id="{30A9230E-FFBB-4CCB-ABD7-198084EDE768}" type="slidenum">
              <a:rPr lang="fr-BE" smtClean="0"/>
              <a:pPr/>
              <a:t>5</a:t>
            </a:fld>
            <a:endParaRPr lang="fr-BE" dirty="0"/>
          </a:p>
        </p:txBody>
      </p:sp>
    </p:spTree>
    <p:extLst>
      <p:ext uri="{BB962C8B-B14F-4D97-AF65-F5344CB8AC3E}">
        <p14:creationId xmlns:p14="http://schemas.microsoft.com/office/powerpoint/2010/main" val="8491355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Organen – </a:t>
            </a:r>
            <a:r>
              <a:rPr lang="nl-BE" dirty="0" err="1" smtClean="0"/>
              <a:t>Organes</a:t>
            </a:r>
            <a:endParaRPr lang="en-US" dirty="0"/>
          </a:p>
        </p:txBody>
      </p:sp>
      <p:sp>
        <p:nvSpPr>
          <p:cNvPr id="3" name="Content Placeholder 2"/>
          <p:cNvSpPr>
            <a:spLocks noGrp="1"/>
          </p:cNvSpPr>
          <p:nvPr>
            <p:ph sz="half" idx="2"/>
          </p:nvPr>
        </p:nvSpPr>
        <p:spPr/>
        <p:txBody>
          <a:bodyPr>
            <a:normAutofit lnSpcReduction="10000"/>
          </a:bodyPr>
          <a:lstStyle/>
          <a:p>
            <a:r>
              <a:rPr lang="nl-NL" dirty="0" smtClean="0"/>
              <a:t>Beheer</a:t>
            </a:r>
          </a:p>
          <a:p>
            <a:pPr lvl="1"/>
            <a:r>
              <a:rPr lang="nl-NL" dirty="0" smtClean="0"/>
              <a:t>Beheerscomité, met </a:t>
            </a:r>
            <a:r>
              <a:rPr lang="nl-NL" dirty="0" err="1" smtClean="0"/>
              <a:t>oa</a:t>
            </a:r>
            <a:endParaRPr lang="nl-NL" dirty="0" smtClean="0"/>
          </a:p>
          <a:p>
            <a:pPr lvl="2"/>
            <a:r>
              <a:rPr lang="nl-NL" dirty="0" smtClean="0"/>
              <a:t>vertegenwoordigers van de zorgverstrekkers en zorgorganisaties</a:t>
            </a:r>
          </a:p>
          <a:p>
            <a:pPr lvl="2"/>
            <a:r>
              <a:rPr lang="nl-NL" dirty="0" smtClean="0"/>
              <a:t>vertegenwoordigers van de ziekenfondsen</a:t>
            </a:r>
          </a:p>
          <a:p>
            <a:pPr lvl="2"/>
            <a:r>
              <a:rPr lang="nl-NL" dirty="0" smtClean="0"/>
              <a:t>vertegenwoordigers van het RIZIV, de FOD Volksgezondheid, het Federaal Kenniscentrum voor Gezondheidszorg, het FAGG en de gefedereerde entiteiten</a:t>
            </a:r>
          </a:p>
          <a:p>
            <a:pPr lvl="2"/>
            <a:r>
              <a:rPr lang="nl-NL" dirty="0" smtClean="0"/>
              <a:t>vertegenwoordigers van de bevoegde ministers</a:t>
            </a:r>
          </a:p>
          <a:p>
            <a:pPr lvl="2"/>
            <a:r>
              <a:rPr lang="nl-NL" dirty="0" smtClean="0"/>
              <a:t>vertegenwoordigers van de Orde van Artsen en de Orde van Apothekers (raadgevende stem)</a:t>
            </a:r>
          </a:p>
          <a:p>
            <a:r>
              <a:rPr lang="nl-NL" dirty="0" smtClean="0"/>
              <a:t>Coordinatie</a:t>
            </a:r>
          </a:p>
          <a:p>
            <a:pPr lvl="1"/>
            <a:r>
              <a:rPr lang="nl-NL" dirty="0" smtClean="0"/>
              <a:t>Overlegcomité met de gebruikers</a:t>
            </a:r>
          </a:p>
          <a:p>
            <a:r>
              <a:rPr lang="nl-NL" dirty="0" smtClean="0"/>
              <a:t>Controle</a:t>
            </a:r>
          </a:p>
          <a:p>
            <a:pPr lvl="1"/>
            <a:r>
              <a:rPr lang="nl-NL" dirty="0" smtClean="0"/>
              <a:t>Rekenhof</a:t>
            </a:r>
          </a:p>
          <a:p>
            <a:pPr lvl="1"/>
            <a:r>
              <a:rPr lang="nl-NL" dirty="0" smtClean="0"/>
              <a:t>regeringscommissarissen van de Ministers van Volksgezondheid en van Begroting</a:t>
            </a:r>
          </a:p>
        </p:txBody>
      </p:sp>
      <p:sp>
        <p:nvSpPr>
          <p:cNvPr id="7" name="Content Placeholder 6"/>
          <p:cNvSpPr>
            <a:spLocks noGrp="1"/>
          </p:cNvSpPr>
          <p:nvPr>
            <p:ph sz="quarter" idx="4"/>
          </p:nvPr>
        </p:nvSpPr>
        <p:spPr/>
        <p:txBody>
          <a:bodyPr>
            <a:normAutofit lnSpcReduction="10000"/>
          </a:bodyPr>
          <a:lstStyle/>
          <a:p>
            <a:r>
              <a:rPr lang="fr-BE" dirty="0"/>
              <a:t>Gestion</a:t>
            </a:r>
          </a:p>
          <a:p>
            <a:pPr lvl="1"/>
            <a:r>
              <a:rPr lang="fr-BE" dirty="0"/>
              <a:t>Comité de gestion composé de notamment</a:t>
            </a:r>
          </a:p>
          <a:p>
            <a:pPr lvl="2"/>
            <a:r>
              <a:rPr lang="fr-BE" dirty="0"/>
              <a:t>des représentants des prestataires de soins et des organisations de soins</a:t>
            </a:r>
          </a:p>
          <a:p>
            <a:pPr lvl="2"/>
            <a:r>
              <a:rPr lang="fr-BE" dirty="0"/>
              <a:t>des représentants des mutualités</a:t>
            </a:r>
          </a:p>
          <a:p>
            <a:pPr lvl="2"/>
            <a:r>
              <a:rPr lang="fr-BE" dirty="0"/>
              <a:t>des représentants de l’INAMI, du SPF Santé publique, du Centre fédéral d’expertise des soins de santé, de l’AFMPS et des entités </a:t>
            </a:r>
            <a:r>
              <a:rPr lang="fr-BE" dirty="0" smtClean="0"/>
              <a:t>fédérées</a:t>
            </a:r>
            <a:endParaRPr lang="fr-BE" dirty="0"/>
          </a:p>
          <a:p>
            <a:pPr lvl="2"/>
            <a:r>
              <a:rPr lang="fr-BE" dirty="0"/>
              <a:t>des représentants des ministres compétents</a:t>
            </a:r>
          </a:p>
          <a:p>
            <a:pPr lvl="2"/>
            <a:r>
              <a:rPr lang="fr-BE" dirty="0"/>
              <a:t>des représentants de l’Ordre des médecins et de l’Ordre des pharmaciens (voix consultative</a:t>
            </a:r>
            <a:r>
              <a:rPr lang="fr-BE" dirty="0" smtClean="0"/>
              <a:t>)</a:t>
            </a:r>
          </a:p>
          <a:p>
            <a:pPr>
              <a:spcBef>
                <a:spcPts val="2400"/>
              </a:spcBef>
            </a:pPr>
            <a:r>
              <a:rPr lang="fr-BE" dirty="0" smtClean="0"/>
              <a:t>Coordination</a:t>
            </a:r>
            <a:endParaRPr lang="fr-BE" dirty="0"/>
          </a:p>
          <a:p>
            <a:pPr lvl="1"/>
            <a:r>
              <a:rPr lang="fr-BE" dirty="0"/>
              <a:t>Comité de concertation des utilisateurs</a:t>
            </a:r>
          </a:p>
          <a:p>
            <a:r>
              <a:rPr lang="fr-BE" dirty="0"/>
              <a:t>Contrôle</a:t>
            </a:r>
          </a:p>
          <a:p>
            <a:pPr lvl="1"/>
            <a:r>
              <a:rPr lang="fr-BE" dirty="0"/>
              <a:t>Cour des comptes</a:t>
            </a:r>
          </a:p>
          <a:p>
            <a:pPr lvl="1"/>
            <a:r>
              <a:rPr lang="fr-BE" dirty="0" smtClean="0"/>
              <a:t>commissaires </a:t>
            </a:r>
            <a:r>
              <a:rPr lang="fr-BE" dirty="0"/>
              <a:t>du gouvernement des Ministres de la Santé publique et du Budget</a:t>
            </a:r>
          </a:p>
        </p:txBody>
      </p:sp>
      <p:sp>
        <p:nvSpPr>
          <p:cNvPr id="5" name="Slide Number Placeholder 4"/>
          <p:cNvSpPr>
            <a:spLocks noGrp="1"/>
          </p:cNvSpPr>
          <p:nvPr>
            <p:ph type="sldNum" sz="quarter" idx="11"/>
          </p:nvPr>
        </p:nvSpPr>
        <p:spPr/>
        <p:txBody>
          <a:bodyPr/>
          <a:lstStyle/>
          <a:p>
            <a:fld id="{30A9230E-FFBB-4CCB-ABD7-198084EDE768}" type="slidenum">
              <a:rPr lang="fr-BE" smtClean="0"/>
              <a:pPr/>
              <a:t>50</a:t>
            </a:fld>
            <a:endParaRPr lang="fr-BE" dirty="0"/>
          </a:p>
        </p:txBody>
      </p:sp>
    </p:spTree>
    <p:extLst>
      <p:ext uri="{BB962C8B-B14F-4D97-AF65-F5344CB8AC3E}">
        <p14:creationId xmlns:p14="http://schemas.microsoft.com/office/powerpoint/2010/main" val="27067559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a:grpSpLocks/>
          </p:cNvGrpSpPr>
          <p:nvPr/>
        </p:nvGrpSpPr>
        <p:grpSpPr bwMode="auto">
          <a:xfrm>
            <a:off x="4263652" y="2522538"/>
            <a:ext cx="3054350" cy="2659062"/>
            <a:chOff x="2955608" y="2523164"/>
            <a:chExt cx="3054830" cy="2657760"/>
          </a:xfrm>
        </p:grpSpPr>
        <p:sp>
          <p:nvSpPr>
            <p:cNvPr id="22" name="Flowchart: Connector 21"/>
            <p:cNvSpPr/>
            <p:nvPr/>
          </p:nvSpPr>
          <p:spPr>
            <a:xfrm>
              <a:off x="3203297" y="2523164"/>
              <a:ext cx="2657893" cy="2657760"/>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Flowchart: Connector 20"/>
            <p:cNvSpPr/>
            <p:nvPr/>
          </p:nvSpPr>
          <p:spPr>
            <a:xfrm>
              <a:off x="3839985" y="3178480"/>
              <a:ext cx="1384518" cy="1347128"/>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b="1" dirty="0">
                  <a:solidFill>
                    <a:schemeClr val="bg1"/>
                  </a:solidFill>
                </a:rPr>
                <a:t>Avantages médicaux</a:t>
              </a:r>
            </a:p>
          </p:txBody>
        </p:sp>
        <p:cxnSp>
          <p:nvCxnSpPr>
            <p:cNvPr id="24" name="Straight Connector 23"/>
            <p:cNvCxnSpPr/>
            <p:nvPr/>
          </p:nvCxnSpPr>
          <p:spPr>
            <a:xfrm>
              <a:off x="3628814" y="2669142"/>
              <a:ext cx="552537" cy="607714"/>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22830" y="2669142"/>
              <a:ext cx="562063" cy="63468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55" idx="1"/>
            </p:cNvCxnSpPr>
            <p:nvPr/>
          </p:nvCxnSpPr>
          <p:spPr>
            <a:xfrm flipV="1">
              <a:off x="5224503" y="3833797"/>
              <a:ext cx="785935" cy="9520"/>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922830" y="4431991"/>
              <a:ext cx="562063" cy="67594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563717" y="4425644"/>
              <a:ext cx="611283" cy="64103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1" idx="2"/>
              <a:endCxn id="44" idx="3"/>
            </p:cNvCxnSpPr>
            <p:nvPr/>
          </p:nvCxnSpPr>
          <p:spPr>
            <a:xfrm flipH="1" flipV="1">
              <a:off x="2955608" y="3830623"/>
              <a:ext cx="884377" cy="2221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319" name="Picture 7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366605" y="401264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0" name="Pictur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4256567" y="457849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1" name="Picture 7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5220318" y="404458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2"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4276225" y="2669854"/>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3"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H="1" flipV="1">
              <a:off x="5243115" y="3201159"/>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4" name="Picture 8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390861" y="3204316"/>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idx="4294967295"/>
          </p:nvPr>
        </p:nvSpPr>
        <p:spPr>
          <a:xfrm>
            <a:off x="0" y="0"/>
            <a:ext cx="12192000" cy="908050"/>
          </a:xfrm>
        </p:spPr>
        <p:txBody>
          <a:bodyPr>
            <a:normAutofit/>
          </a:bodyPr>
          <a:lstStyle/>
          <a:p>
            <a:pPr>
              <a:defRPr/>
            </a:pPr>
            <a:r>
              <a:rPr lang="nl-BE" dirty="0"/>
              <a:t>Enkele behaalde resultaten – </a:t>
            </a:r>
            <a:r>
              <a:rPr lang="nl-BE" dirty="0" err="1"/>
              <a:t>Quelques</a:t>
            </a:r>
            <a:r>
              <a:rPr lang="nl-BE" dirty="0"/>
              <a:t> </a:t>
            </a:r>
            <a:r>
              <a:rPr lang="nl-BE" dirty="0" err="1"/>
              <a:t>résultats</a:t>
            </a:r>
            <a:r>
              <a:rPr lang="nl-BE" dirty="0"/>
              <a:t> </a:t>
            </a:r>
            <a:r>
              <a:rPr lang="nl-BE" dirty="0" err="1"/>
              <a:t>atteints</a:t>
            </a:r>
            <a:endParaRPr lang="fr-BE" sz="3600" dirty="0"/>
          </a:p>
        </p:txBody>
      </p:sp>
      <p:grpSp>
        <p:nvGrpSpPr>
          <p:cNvPr id="108" name="Group 107"/>
          <p:cNvGrpSpPr>
            <a:grpSpLocks/>
          </p:cNvGrpSpPr>
          <p:nvPr/>
        </p:nvGrpSpPr>
        <p:grpSpPr bwMode="auto">
          <a:xfrm>
            <a:off x="1790327" y="5135564"/>
            <a:ext cx="3240088" cy="1089025"/>
            <a:chOff x="483110" y="5136172"/>
            <a:chExt cx="3240360" cy="1088504"/>
          </a:xfrm>
        </p:grpSpPr>
        <p:grpSp>
          <p:nvGrpSpPr>
            <p:cNvPr id="11306" name="Group 67"/>
            <p:cNvGrpSpPr>
              <a:grpSpLocks/>
            </p:cNvGrpSpPr>
            <p:nvPr/>
          </p:nvGrpSpPr>
          <p:grpSpPr bwMode="auto">
            <a:xfrm>
              <a:off x="483110" y="5136172"/>
              <a:ext cx="3240360" cy="1088504"/>
              <a:chOff x="398612" y="5107746"/>
              <a:chExt cx="3240360" cy="1088504"/>
            </a:xfrm>
          </p:grpSpPr>
          <p:sp>
            <p:nvSpPr>
              <p:cNvPr id="47" name="Rectangle 46"/>
              <p:cNvSpPr/>
              <p:nvPr/>
            </p:nvSpPr>
            <p:spPr>
              <a:xfrm>
                <a:off x="398612" y="5107746"/>
                <a:ext cx="1152622"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Rectangle 47"/>
              <p:cNvSpPr/>
              <p:nvPr/>
            </p:nvSpPr>
            <p:spPr>
              <a:xfrm>
                <a:off x="1551234" y="5107746"/>
                <a:ext cx="208773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TextBox 48"/>
              <p:cNvSpPr txBox="1"/>
              <p:nvPr/>
            </p:nvSpPr>
            <p:spPr>
              <a:xfrm>
                <a:off x="1521069" y="5137894"/>
                <a:ext cx="2024232" cy="1058356"/>
              </a:xfrm>
              <a:prstGeom prst="rect">
                <a:avLst/>
              </a:prstGeom>
            </p:spPr>
            <p:txBody>
              <a:bodyPr anchor="ctr">
                <a:normAutofit fontScale="92500" lnSpcReduction="10000"/>
              </a:bodyPr>
              <a:lstStyle/>
              <a:p>
                <a:pPr fontAlgn="auto">
                  <a:spcBef>
                    <a:spcPts val="0"/>
                  </a:spcBef>
                  <a:spcAft>
                    <a:spcPts val="0"/>
                  </a:spcAft>
                  <a:defRPr/>
                </a:pPr>
                <a:endParaRPr lang="fr-BE" dirty="0">
                  <a:solidFill>
                    <a:schemeClr val="bg1"/>
                  </a:solidFill>
                  <a:latin typeface="+mn-lt"/>
                  <a:cs typeface="+mn-cs"/>
                </a:endParaRPr>
              </a:p>
              <a:p>
                <a:pPr algn="ctr" fontAlgn="auto">
                  <a:spcBef>
                    <a:spcPts val="0"/>
                  </a:spcBef>
                  <a:spcAft>
                    <a:spcPts val="0"/>
                  </a:spcAft>
                  <a:defRPr/>
                </a:pPr>
                <a:r>
                  <a:rPr lang="fr-BE" dirty="0">
                    <a:solidFill>
                      <a:schemeClr val="bg1"/>
                    </a:solidFill>
                    <a:latin typeface="+mn-lt"/>
                  </a:rPr>
                  <a:t>Consultation des résultats de laboratoire</a:t>
                </a:r>
              </a:p>
              <a:p>
                <a:pPr fontAlgn="auto">
                  <a:spcBef>
                    <a:spcPts val="0"/>
                  </a:spcBef>
                  <a:spcAft>
                    <a:spcPts val="0"/>
                  </a:spcAft>
                  <a:defRPr/>
                </a:pPr>
                <a:endParaRPr lang="fr-BE" dirty="0">
                  <a:solidFill>
                    <a:schemeClr val="tx1">
                      <a:lumMod val="95000"/>
                      <a:lumOff val="5000"/>
                    </a:schemeClr>
                  </a:solidFill>
                  <a:latin typeface="+mn-lt"/>
                  <a:cs typeface="+mn-cs"/>
                </a:endParaRPr>
              </a:p>
            </p:txBody>
          </p:sp>
        </p:grpSp>
        <p:pic>
          <p:nvPicPr>
            <p:cNvPr id="11307" name="Picture 9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9019" y="5163796"/>
              <a:ext cx="1016496" cy="101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6" name="Group 105"/>
          <p:cNvGrpSpPr>
            <a:grpSpLocks/>
          </p:cNvGrpSpPr>
          <p:nvPr/>
        </p:nvGrpSpPr>
        <p:grpSpPr bwMode="auto">
          <a:xfrm>
            <a:off x="1826841" y="1382714"/>
            <a:ext cx="3221037" cy="1198562"/>
            <a:chOff x="518456" y="1382445"/>
            <a:chExt cx="3221759" cy="1198443"/>
          </a:xfrm>
        </p:grpSpPr>
        <p:grpSp>
          <p:nvGrpSpPr>
            <p:cNvPr id="11300" name="Group 93"/>
            <p:cNvGrpSpPr>
              <a:grpSpLocks/>
            </p:cNvGrpSpPr>
            <p:nvPr/>
          </p:nvGrpSpPr>
          <p:grpSpPr bwMode="auto">
            <a:xfrm>
              <a:off x="546770" y="1394932"/>
              <a:ext cx="3193445" cy="1185956"/>
              <a:chOff x="546770" y="1424385"/>
              <a:chExt cx="3193445" cy="1185956"/>
            </a:xfrm>
          </p:grpSpPr>
          <p:grpSp>
            <p:nvGrpSpPr>
              <p:cNvPr id="11302"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495" y="1773027"/>
                  <a:ext cx="1100384" cy="1079393"/>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1835176" y="1773027"/>
                  <a:ext cx="2088031" cy="1079393"/>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8" name="TextBox 37"/>
              <p:cNvSpPr txBox="1"/>
              <p:nvPr/>
            </p:nvSpPr>
            <p:spPr>
              <a:xfrm>
                <a:off x="1652184" y="1548409"/>
                <a:ext cx="2088031" cy="1061932"/>
              </a:xfrm>
              <a:prstGeom prst="rect">
                <a:avLst/>
              </a:prstGeom>
            </p:spPr>
            <p:txBody>
              <a:bodyPr anchor="ctr">
                <a:normAutofit fontScale="92500" lnSpcReduction="10000"/>
              </a:bodyPr>
              <a:lstStyle/>
              <a:p>
                <a:pPr algn="ctr" fontAlgn="auto">
                  <a:spcBef>
                    <a:spcPts val="0"/>
                  </a:spcBef>
                  <a:spcAft>
                    <a:spcPts val="0"/>
                  </a:spcAft>
                  <a:defRPr/>
                </a:pPr>
                <a:r>
                  <a:rPr lang="fr-BE" dirty="0">
                    <a:solidFill>
                      <a:schemeClr val="bg1"/>
                    </a:solidFill>
                    <a:latin typeface="+mn-lt"/>
                  </a:rPr>
                  <a:t>Recherche des antécédents médicaux via le SumEHR</a:t>
                </a:r>
                <a:endParaRPr lang="fr-BE" dirty="0">
                  <a:latin typeface="+mn-lt"/>
                  <a:cs typeface="+mn-cs"/>
                </a:endParaRPr>
              </a:p>
              <a:p>
                <a:pPr fontAlgn="auto">
                  <a:spcBef>
                    <a:spcPts val="0"/>
                  </a:spcBef>
                  <a:spcAft>
                    <a:spcPts val="0"/>
                  </a:spcAft>
                  <a:defRPr/>
                </a:pPr>
                <a:endParaRPr lang="fr-BE" dirty="0">
                  <a:solidFill>
                    <a:schemeClr val="tx1">
                      <a:lumMod val="95000"/>
                      <a:lumOff val="5000"/>
                    </a:schemeClr>
                  </a:solidFill>
                  <a:latin typeface="+mn-lt"/>
                  <a:cs typeface="+mn-cs"/>
                </a:endParaRPr>
              </a:p>
            </p:txBody>
          </p:sp>
        </p:grpSp>
        <p:pic>
          <p:nvPicPr>
            <p:cNvPr id="11301" name="Picture 9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18456" y="1382445"/>
              <a:ext cx="1129308" cy="112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7" name="Group 106"/>
          <p:cNvGrpSpPr>
            <a:grpSpLocks/>
          </p:cNvGrpSpPr>
          <p:nvPr/>
        </p:nvGrpSpPr>
        <p:grpSpPr bwMode="auto">
          <a:xfrm>
            <a:off x="1803028" y="3290888"/>
            <a:ext cx="2460626" cy="1115672"/>
            <a:chOff x="495636" y="3290765"/>
            <a:chExt cx="2459973" cy="1116124"/>
          </a:xfrm>
        </p:grpSpPr>
        <p:grpSp>
          <p:nvGrpSpPr>
            <p:cNvPr id="11295" name="Group 68"/>
            <p:cNvGrpSpPr>
              <a:grpSpLocks/>
            </p:cNvGrpSpPr>
            <p:nvPr/>
          </p:nvGrpSpPr>
          <p:grpSpPr bwMode="auto">
            <a:xfrm>
              <a:off x="495636" y="3290765"/>
              <a:ext cx="2459973" cy="1079937"/>
              <a:chOff x="455844" y="3290765"/>
              <a:chExt cx="2459973" cy="1079937"/>
            </a:xfrm>
          </p:grpSpPr>
          <p:sp>
            <p:nvSpPr>
              <p:cNvPr id="42" name="Rectangle 41"/>
              <p:cNvSpPr/>
              <p:nvPr/>
            </p:nvSpPr>
            <p:spPr>
              <a:xfrm>
                <a:off x="455844" y="3290765"/>
                <a:ext cx="1152219" cy="1079937"/>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Rectangle 43"/>
              <p:cNvSpPr/>
              <p:nvPr/>
            </p:nvSpPr>
            <p:spPr>
              <a:xfrm>
                <a:off x="1608063" y="3290765"/>
                <a:ext cx="1307753" cy="1079937"/>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299" name="TextBox 44"/>
              <p:cNvSpPr txBox="1">
                <a:spLocks noChangeArrowheads="1"/>
              </p:cNvSpPr>
              <p:nvPr/>
            </p:nvSpPr>
            <p:spPr bwMode="auto">
              <a:xfrm>
                <a:off x="1668826" y="3307497"/>
                <a:ext cx="1246991" cy="103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a:r>
                  <a:rPr lang="fr-BE" altLang="en-US" sz="1800" dirty="0">
                    <a:solidFill>
                      <a:schemeClr val="bg1"/>
                    </a:solidFill>
                    <a:latin typeface="+mn-lt"/>
                  </a:rPr>
                  <a:t>Schéma de médication</a:t>
                </a:r>
              </a:p>
            </p:txBody>
          </p:sp>
        </p:grpSp>
        <p:pic>
          <p:nvPicPr>
            <p:cNvPr id="11296" name="Picture 9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48526" y="3320177"/>
              <a:ext cx="1086712" cy="108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1" name="Group 110"/>
          <p:cNvGrpSpPr>
            <a:grpSpLocks/>
          </p:cNvGrpSpPr>
          <p:nvPr/>
        </p:nvGrpSpPr>
        <p:grpSpPr bwMode="auto">
          <a:xfrm>
            <a:off x="6709990" y="1443038"/>
            <a:ext cx="3257550" cy="1079500"/>
            <a:chOff x="5403035" y="1443044"/>
            <a:chExt cx="3255987" cy="1080120"/>
          </a:xfrm>
        </p:grpSpPr>
        <p:grpSp>
          <p:nvGrpSpPr>
            <p:cNvPr id="11290" name="Group 69"/>
            <p:cNvGrpSpPr>
              <a:grpSpLocks/>
            </p:cNvGrpSpPr>
            <p:nvPr/>
          </p:nvGrpSpPr>
          <p:grpSpPr bwMode="auto">
            <a:xfrm>
              <a:off x="5403035" y="1443044"/>
              <a:ext cx="3255987" cy="1080120"/>
              <a:chOff x="5425798" y="1315063"/>
              <a:chExt cx="3255987" cy="1080120"/>
            </a:xfrm>
          </p:grpSpPr>
          <p:sp>
            <p:nvSpPr>
              <p:cNvPr id="51" name="Rectangle 50"/>
              <p:cNvSpPr/>
              <p:nvPr/>
            </p:nvSpPr>
            <p:spPr>
              <a:xfrm>
                <a:off x="5425798" y="1315063"/>
                <a:ext cx="1151972"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Rectangle 51"/>
              <p:cNvSpPr/>
              <p:nvPr/>
            </p:nvSpPr>
            <p:spPr>
              <a:xfrm>
                <a:off x="6577770" y="1315063"/>
                <a:ext cx="2088148"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TextBox 52"/>
              <p:cNvSpPr txBox="1"/>
              <p:nvPr/>
            </p:nvSpPr>
            <p:spPr>
              <a:xfrm>
                <a:off x="6595224" y="1345242"/>
                <a:ext cx="2086561" cy="1038821"/>
              </a:xfrm>
              <a:prstGeom prst="rect">
                <a:avLst/>
              </a:prstGeom>
            </p:spPr>
            <p:txBody>
              <a:bodyPr anchor="ctr">
                <a:normAutofit/>
              </a:bodyPr>
              <a:lstStyle/>
              <a:p>
                <a:pPr marL="82550" algn="ctr" fontAlgn="auto">
                  <a:spcBef>
                    <a:spcPts val="0"/>
                  </a:spcBef>
                  <a:spcAft>
                    <a:spcPts val="0"/>
                  </a:spcAft>
                  <a:defRPr/>
                </a:pPr>
                <a:r>
                  <a:rPr lang="fr-BE" dirty="0" smtClean="0">
                    <a:solidFill>
                      <a:schemeClr val="bg1"/>
                    </a:solidFill>
                    <a:latin typeface="+mn-lt"/>
                  </a:rPr>
                  <a:t>Guidelines </a:t>
                </a:r>
                <a:r>
                  <a:rPr lang="fr-BE" dirty="0">
                    <a:solidFill>
                      <a:schemeClr val="bg1"/>
                    </a:solidFill>
                    <a:latin typeface="+mn-lt"/>
                  </a:rPr>
                  <a:t>et avis disponibles online</a:t>
                </a:r>
              </a:p>
            </p:txBody>
          </p:sp>
        </p:grpSp>
        <p:pic>
          <p:nvPicPr>
            <p:cNvPr id="11291" name="Picture 9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464394" y="1478427"/>
              <a:ext cx="985292" cy="98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9" name="Group 108"/>
          <p:cNvGrpSpPr>
            <a:grpSpLocks/>
          </p:cNvGrpSpPr>
          <p:nvPr/>
        </p:nvGrpSpPr>
        <p:grpSpPr bwMode="auto">
          <a:xfrm>
            <a:off x="6697290" y="5106988"/>
            <a:ext cx="3270250" cy="1185862"/>
            <a:chOff x="5389884" y="5107746"/>
            <a:chExt cx="3269138" cy="1184852"/>
          </a:xfrm>
        </p:grpSpPr>
        <p:grpSp>
          <p:nvGrpSpPr>
            <p:cNvPr id="11283" name="Group 70"/>
            <p:cNvGrpSpPr>
              <a:grpSpLocks/>
            </p:cNvGrpSpPr>
            <p:nvPr/>
          </p:nvGrpSpPr>
          <p:grpSpPr bwMode="auto">
            <a:xfrm>
              <a:off x="5403035" y="5149276"/>
              <a:ext cx="3255987" cy="1088504"/>
              <a:chOff x="5508175" y="5117132"/>
              <a:chExt cx="3255987" cy="1088504"/>
            </a:xfrm>
          </p:grpSpPr>
          <p:sp>
            <p:nvSpPr>
              <p:cNvPr id="59" name="Rectangle 58"/>
              <p:cNvSpPr/>
              <p:nvPr/>
            </p:nvSpPr>
            <p:spPr>
              <a:xfrm>
                <a:off x="5507720" y="5116842"/>
                <a:ext cx="1152133" cy="1080166"/>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Rectangle 59"/>
              <p:cNvSpPr/>
              <p:nvPr/>
            </p:nvSpPr>
            <p:spPr>
              <a:xfrm>
                <a:off x="6659853" y="5116842"/>
                <a:ext cx="2088439" cy="1080166"/>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TextBox 60"/>
              <p:cNvSpPr txBox="1"/>
              <p:nvPr/>
            </p:nvSpPr>
            <p:spPr>
              <a:xfrm>
                <a:off x="6677309" y="5146979"/>
                <a:ext cx="2086853" cy="1057961"/>
              </a:xfrm>
              <a:prstGeom prst="rect">
                <a:avLst/>
              </a:prstGeom>
            </p:spPr>
            <p:txBody>
              <a:bodyPr anchor="ctr">
                <a:normAutofit/>
              </a:bodyPr>
              <a:lstStyle/>
              <a:p>
                <a:pPr marL="177800" algn="ctr" fontAlgn="auto">
                  <a:spcBef>
                    <a:spcPts val="0"/>
                  </a:spcBef>
                  <a:spcAft>
                    <a:spcPts val="0"/>
                  </a:spcAft>
                  <a:defRPr/>
                </a:pPr>
                <a:r>
                  <a:rPr lang="fr-BE" dirty="0" smtClean="0">
                    <a:solidFill>
                      <a:schemeClr val="bg1"/>
                    </a:solidFill>
                    <a:latin typeface="+mn-lt"/>
                  </a:rPr>
                  <a:t>Lettres </a:t>
                </a:r>
                <a:r>
                  <a:rPr lang="fr-BE" dirty="0">
                    <a:solidFill>
                      <a:schemeClr val="bg1"/>
                    </a:solidFill>
                    <a:latin typeface="+mn-lt"/>
                  </a:rPr>
                  <a:t>de renvoi électroniques</a:t>
                </a:r>
                <a:endParaRPr lang="fr-BE" dirty="0">
                  <a:latin typeface="+mn-lt"/>
                  <a:cs typeface="+mn-cs"/>
                </a:endParaRPr>
              </a:p>
            </p:txBody>
          </p:sp>
        </p:grpSp>
        <p:grpSp>
          <p:nvGrpSpPr>
            <p:cNvPr id="11284" name="Group 101"/>
            <p:cNvGrpSpPr>
              <a:grpSpLocks/>
            </p:cNvGrpSpPr>
            <p:nvPr/>
          </p:nvGrpSpPr>
          <p:grpSpPr bwMode="auto">
            <a:xfrm>
              <a:off x="5389884" y="5107746"/>
              <a:ext cx="1186811" cy="1184852"/>
              <a:chOff x="5389884" y="5104775"/>
              <a:chExt cx="1241108" cy="1241108"/>
            </a:xfrm>
          </p:grpSpPr>
          <p:pic>
            <p:nvPicPr>
              <p:cNvPr id="11285" name="Picture 9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389884" y="5104775"/>
                <a:ext cx="1241108" cy="124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6" name="Picture 10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62196" y="5445224"/>
                <a:ext cx="174979" cy="17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0" name="Group 109"/>
          <p:cNvGrpSpPr>
            <a:grpSpLocks/>
          </p:cNvGrpSpPr>
          <p:nvPr/>
        </p:nvGrpSpPr>
        <p:grpSpPr bwMode="auto">
          <a:xfrm>
            <a:off x="7318002" y="3294064"/>
            <a:ext cx="2738438" cy="1119187"/>
            <a:chOff x="6010438" y="3294151"/>
            <a:chExt cx="2738025" cy="1118781"/>
          </a:xfrm>
        </p:grpSpPr>
        <p:grpSp>
          <p:nvGrpSpPr>
            <p:cNvPr id="11276" name="Group 40"/>
            <p:cNvGrpSpPr>
              <a:grpSpLocks/>
            </p:cNvGrpSpPr>
            <p:nvPr/>
          </p:nvGrpSpPr>
          <p:grpSpPr bwMode="auto">
            <a:xfrm>
              <a:off x="6010438" y="3294151"/>
              <a:ext cx="2738025" cy="1081997"/>
              <a:chOff x="5926858" y="3418319"/>
              <a:chExt cx="2658929" cy="1081997"/>
            </a:xfrm>
          </p:grpSpPr>
          <p:sp>
            <p:nvSpPr>
              <p:cNvPr id="55" name="Rectangle 54"/>
              <p:cNvSpPr/>
              <p:nvPr/>
            </p:nvSpPr>
            <p:spPr>
              <a:xfrm>
                <a:off x="5926858" y="3418319"/>
                <a:ext cx="1072820" cy="108069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Rectangle 55"/>
              <p:cNvSpPr/>
              <p:nvPr/>
            </p:nvSpPr>
            <p:spPr>
              <a:xfrm>
                <a:off x="6999678" y="3418319"/>
                <a:ext cx="1461255" cy="108069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TextBox 56"/>
              <p:cNvSpPr txBox="1"/>
              <p:nvPr/>
            </p:nvSpPr>
            <p:spPr>
              <a:xfrm>
                <a:off x="6907193" y="3419905"/>
                <a:ext cx="1678594" cy="1080695"/>
              </a:xfrm>
              <a:prstGeom prst="rect">
                <a:avLst/>
              </a:prstGeom>
            </p:spPr>
            <p:txBody>
              <a:bodyPr anchor="ctr">
                <a:normAutofit/>
              </a:bodyPr>
              <a:lstStyle/>
              <a:p>
                <a:pPr fontAlgn="auto">
                  <a:spcBef>
                    <a:spcPts val="0"/>
                  </a:spcBef>
                  <a:spcAft>
                    <a:spcPts val="0"/>
                  </a:spcAft>
                  <a:defRPr/>
                </a:pPr>
                <a:endParaRPr lang="fr-BE" dirty="0">
                  <a:solidFill>
                    <a:schemeClr val="bg1"/>
                  </a:solidFill>
                  <a:latin typeface="+mn-lt"/>
                  <a:cs typeface="+mn-cs"/>
                </a:endParaRPr>
              </a:p>
              <a:p>
                <a:pPr algn="ctr" fontAlgn="auto">
                  <a:spcBef>
                    <a:spcPts val="0"/>
                  </a:spcBef>
                  <a:spcAft>
                    <a:spcPts val="0"/>
                  </a:spcAft>
                  <a:defRPr/>
                </a:pPr>
                <a:r>
                  <a:rPr lang="fr-BE" dirty="0">
                    <a:solidFill>
                      <a:schemeClr val="bg1"/>
                    </a:solidFill>
                    <a:latin typeface="+mn-lt"/>
                  </a:rPr>
                  <a:t>Prescriptions électroniques</a:t>
                </a:r>
                <a:endParaRPr lang="fr-BE" dirty="0">
                  <a:latin typeface="+mn-lt"/>
                  <a:cs typeface="+mn-cs"/>
                </a:endParaRPr>
              </a:p>
              <a:p>
                <a:pPr fontAlgn="auto">
                  <a:spcBef>
                    <a:spcPts val="0"/>
                  </a:spcBef>
                  <a:spcAft>
                    <a:spcPts val="0"/>
                  </a:spcAft>
                  <a:defRPr/>
                </a:pPr>
                <a:endParaRPr lang="fr-BE" dirty="0">
                  <a:solidFill>
                    <a:schemeClr val="tx1">
                      <a:lumMod val="95000"/>
                      <a:lumOff val="5000"/>
                    </a:schemeClr>
                  </a:solidFill>
                  <a:latin typeface="+mn-lt"/>
                  <a:cs typeface="+mn-cs"/>
                </a:endParaRPr>
              </a:p>
            </p:txBody>
          </p:sp>
        </p:grpSp>
        <p:grpSp>
          <p:nvGrpSpPr>
            <p:cNvPr id="11277" name="Group 102"/>
            <p:cNvGrpSpPr>
              <a:grpSpLocks/>
            </p:cNvGrpSpPr>
            <p:nvPr/>
          </p:nvGrpSpPr>
          <p:grpSpPr bwMode="auto">
            <a:xfrm>
              <a:off x="6036635" y="3332812"/>
              <a:ext cx="1080120" cy="1080120"/>
              <a:chOff x="5005213" y="3401807"/>
              <a:chExt cx="1080120" cy="1080120"/>
            </a:xfrm>
          </p:grpSpPr>
          <p:pic>
            <p:nvPicPr>
              <p:cNvPr id="11278" name="Picture 10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005213" y="3401807"/>
                <a:ext cx="108012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10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400944" y="3481442"/>
                <a:ext cx="270030" cy="27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51</a:t>
            </a:fld>
            <a:r>
              <a:rPr lang="fr-BE" smtClean="0"/>
              <a:t> </a:t>
            </a:r>
            <a:endParaRPr lang="fr-BE" dirty="0"/>
          </a:p>
        </p:txBody>
      </p:sp>
    </p:spTree>
    <p:extLst>
      <p:ext uri="{BB962C8B-B14F-4D97-AF65-F5344CB8AC3E}">
        <p14:creationId xmlns:p14="http://schemas.microsoft.com/office/powerpoint/2010/main" val="39230022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up)">
                                      <p:cBhvr>
                                        <p:cTn id="11" dur="500"/>
                                        <p:tgtEl>
                                          <p:spTgt spid="10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07"/>
                                        </p:tgtEl>
                                        <p:attrNameLst>
                                          <p:attrName>style.visibility</p:attrName>
                                        </p:attrNameLst>
                                      </p:cBhvr>
                                      <p:to>
                                        <p:strVal val="visible"/>
                                      </p:to>
                                    </p:set>
                                    <p:animEffect transition="in" filter="wipe(up)">
                                      <p:cBhvr>
                                        <p:cTn id="16" dur="500"/>
                                        <p:tgtEl>
                                          <p:spTgt spid="10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08"/>
                                        </p:tgtEl>
                                        <p:attrNameLst>
                                          <p:attrName>style.visibility</p:attrName>
                                        </p:attrNameLst>
                                      </p:cBhvr>
                                      <p:to>
                                        <p:strVal val="visible"/>
                                      </p:to>
                                    </p:set>
                                    <p:animEffect transition="in" filter="wipe(up)">
                                      <p:cBhvr>
                                        <p:cTn id="21" dur="500"/>
                                        <p:tgtEl>
                                          <p:spTgt spid="10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wipe(up)">
                                      <p:cBhvr>
                                        <p:cTn id="26" dur="500"/>
                                        <p:tgtEl>
                                          <p:spTgt spid="1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wipe(up)">
                                      <p:cBhvr>
                                        <p:cTn id="31" dur="500"/>
                                        <p:tgtEl>
                                          <p:spTgt spid="1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nodeType="click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up)">
                                      <p:cBhvr>
                                        <p:cTn id="3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a:grpSpLocks/>
          </p:cNvGrpSpPr>
          <p:nvPr/>
        </p:nvGrpSpPr>
        <p:grpSpPr bwMode="auto">
          <a:xfrm>
            <a:off x="4362201" y="2524125"/>
            <a:ext cx="2959100" cy="2776538"/>
            <a:chOff x="3078646" y="2523164"/>
            <a:chExt cx="2958799" cy="2776730"/>
          </a:xfrm>
        </p:grpSpPr>
        <p:sp>
          <p:nvSpPr>
            <p:cNvPr id="22" name="Flowchart: Connector 21"/>
            <p:cNvSpPr/>
            <p:nvPr/>
          </p:nvSpPr>
          <p:spPr>
            <a:xfrm>
              <a:off x="3204045" y="2523164"/>
              <a:ext cx="2657205" cy="2657659"/>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4" name="Straight Connector 23"/>
            <p:cNvCxnSpPr/>
            <p:nvPr/>
          </p:nvCxnSpPr>
          <p:spPr>
            <a:xfrm>
              <a:off x="3564372" y="2548566"/>
              <a:ext cx="617474" cy="728713"/>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51705" y="2613658"/>
              <a:ext cx="582553" cy="663621"/>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65996" y="4164753"/>
              <a:ext cx="871449" cy="198452"/>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518362" y="4533078"/>
              <a:ext cx="0" cy="76681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078646" y="4177453"/>
              <a:ext cx="803193" cy="15399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331" name="Picture 7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732318" y="448492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Pictur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4798838" y="4498483"/>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Picture 7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5373454" y="3766142"/>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4315897" y="2602852"/>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5"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H="1" flipV="1">
              <a:off x="5264307" y="3124036"/>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6" name="Picture 8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256564" y="3386537"/>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lowchart: Connector 20"/>
            <p:cNvSpPr/>
            <p:nvPr/>
          </p:nvSpPr>
          <p:spPr>
            <a:xfrm>
              <a:off x="3756439" y="3085178"/>
              <a:ext cx="1552417" cy="1482828"/>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b="1" dirty="0">
                  <a:solidFill>
                    <a:schemeClr val="bg1"/>
                  </a:solidFill>
                </a:rPr>
                <a:t>Avantages en fin de consultation</a:t>
              </a:r>
            </a:p>
          </p:txBody>
        </p:sp>
      </p:grpSp>
      <p:sp>
        <p:nvSpPr>
          <p:cNvPr id="3" name="Title 2"/>
          <p:cNvSpPr>
            <a:spLocks noGrp="1"/>
          </p:cNvSpPr>
          <p:nvPr>
            <p:ph type="title"/>
          </p:nvPr>
        </p:nvSpPr>
        <p:spPr/>
        <p:txBody>
          <a:bodyPr>
            <a:normAutofit/>
          </a:bodyPr>
          <a:lstStyle/>
          <a:p>
            <a:pPr>
              <a:defRPr/>
            </a:pPr>
            <a:r>
              <a:rPr lang="nl-BE" dirty="0"/>
              <a:t>Enkele behaalde resultaten – </a:t>
            </a:r>
            <a:r>
              <a:rPr lang="nl-BE" dirty="0" err="1"/>
              <a:t>Quelques</a:t>
            </a:r>
            <a:r>
              <a:rPr lang="nl-BE" dirty="0"/>
              <a:t> </a:t>
            </a:r>
            <a:r>
              <a:rPr lang="nl-BE" dirty="0" err="1"/>
              <a:t>résultats</a:t>
            </a:r>
            <a:r>
              <a:rPr lang="nl-BE" dirty="0"/>
              <a:t> </a:t>
            </a:r>
            <a:r>
              <a:rPr lang="nl-BE" dirty="0" err="1"/>
              <a:t>atteints</a:t>
            </a:r>
            <a:endParaRPr lang="fr-BE" sz="3600" dirty="0"/>
          </a:p>
        </p:txBody>
      </p:sp>
      <p:grpSp>
        <p:nvGrpSpPr>
          <p:cNvPr id="17" name="Group 16"/>
          <p:cNvGrpSpPr>
            <a:grpSpLocks/>
          </p:cNvGrpSpPr>
          <p:nvPr/>
        </p:nvGrpSpPr>
        <p:grpSpPr bwMode="auto">
          <a:xfrm>
            <a:off x="1782513" y="1395414"/>
            <a:ext cx="3233738" cy="1146175"/>
            <a:chOff x="546770" y="1394932"/>
            <a:chExt cx="3233142" cy="1146273"/>
          </a:xfrm>
        </p:grpSpPr>
        <p:grpSp>
          <p:nvGrpSpPr>
            <p:cNvPr id="12319" name="Group 93"/>
            <p:cNvGrpSpPr>
              <a:grpSpLocks/>
            </p:cNvGrpSpPr>
            <p:nvPr/>
          </p:nvGrpSpPr>
          <p:grpSpPr bwMode="auto">
            <a:xfrm>
              <a:off x="546770" y="1394932"/>
              <a:ext cx="3233142" cy="1146273"/>
              <a:chOff x="546770" y="1424385"/>
              <a:chExt cx="3233142" cy="1146273"/>
            </a:xfrm>
          </p:grpSpPr>
          <p:grpSp>
            <p:nvGrpSpPr>
              <p:cNvPr id="12321"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228" y="1772815"/>
                  <a:ext cx="1101522" cy="107959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1836052" y="1772815"/>
                  <a:ext cx="2087178" cy="107959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8" name="TextBox 37"/>
              <p:cNvSpPr txBox="1"/>
              <p:nvPr/>
            </p:nvSpPr>
            <p:spPr>
              <a:xfrm>
                <a:off x="1691147" y="1508529"/>
                <a:ext cx="2088765" cy="1062129"/>
              </a:xfrm>
              <a:prstGeom prst="rect">
                <a:avLst/>
              </a:prstGeom>
            </p:spPr>
            <p:txBody>
              <a:bodyPr>
                <a:normAutofit/>
              </a:bodyPr>
              <a:lstStyle/>
              <a:p>
                <a:pPr marL="177800" fontAlgn="auto">
                  <a:spcBef>
                    <a:spcPts val="0"/>
                  </a:spcBef>
                  <a:spcAft>
                    <a:spcPts val="0"/>
                  </a:spcAft>
                  <a:defRPr/>
                </a:pPr>
                <a:endParaRPr lang="fr-BE" sz="300" dirty="0">
                  <a:solidFill>
                    <a:schemeClr val="bg1"/>
                  </a:solidFill>
                  <a:latin typeface="+mn-lt"/>
                  <a:cs typeface="+mn-cs"/>
                </a:endParaRPr>
              </a:p>
              <a:p>
                <a:pPr algn="ctr" fontAlgn="auto">
                  <a:spcBef>
                    <a:spcPts val="0"/>
                  </a:spcBef>
                  <a:spcAft>
                    <a:spcPts val="0"/>
                  </a:spcAft>
                  <a:defRPr/>
                </a:pPr>
                <a:endParaRPr lang="fr-BE" sz="200" dirty="0">
                  <a:solidFill>
                    <a:schemeClr val="bg1"/>
                  </a:solidFill>
                  <a:latin typeface="+mn-lt"/>
                  <a:cs typeface="+mn-cs"/>
                </a:endParaRPr>
              </a:p>
              <a:p>
                <a:pPr algn="ctr" fontAlgn="auto">
                  <a:spcBef>
                    <a:spcPts val="0"/>
                  </a:spcBef>
                  <a:spcAft>
                    <a:spcPts val="0"/>
                  </a:spcAft>
                  <a:defRPr/>
                </a:pPr>
                <a:r>
                  <a:rPr lang="fr-BE" dirty="0">
                    <a:solidFill>
                      <a:schemeClr val="bg1"/>
                    </a:solidFill>
                    <a:latin typeface="+mn-lt"/>
                  </a:rPr>
                  <a:t>Tarification,</a:t>
                </a:r>
              </a:p>
              <a:p>
                <a:pPr algn="ctr" fontAlgn="auto">
                  <a:spcBef>
                    <a:spcPts val="0"/>
                  </a:spcBef>
                  <a:spcAft>
                    <a:spcPts val="0"/>
                  </a:spcAft>
                  <a:defRPr/>
                </a:pPr>
                <a:r>
                  <a:rPr lang="fr-BE" dirty="0">
                    <a:solidFill>
                      <a:schemeClr val="bg1"/>
                    </a:solidFill>
                    <a:latin typeface="+mn-lt"/>
                  </a:rPr>
                  <a:t>facturation</a:t>
                </a:r>
                <a:endParaRPr lang="fr-BE" dirty="0">
                  <a:latin typeface="+mn-lt"/>
                  <a:cs typeface="+mn-cs"/>
                </a:endParaRPr>
              </a:p>
            </p:txBody>
          </p:sp>
        </p:grpSp>
        <p:pic>
          <p:nvPicPr>
            <p:cNvPr id="12320" name="Picture 5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10409" y="1414578"/>
              <a:ext cx="1040828" cy="104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p:cNvGrpSpPr>
            <a:grpSpLocks/>
          </p:cNvGrpSpPr>
          <p:nvPr/>
        </p:nvGrpSpPr>
        <p:grpSpPr bwMode="auto">
          <a:xfrm>
            <a:off x="1714251" y="3605214"/>
            <a:ext cx="2647950" cy="1101725"/>
            <a:chOff x="477657" y="3605133"/>
            <a:chExt cx="2648583" cy="1101151"/>
          </a:xfrm>
        </p:grpSpPr>
        <p:grpSp>
          <p:nvGrpSpPr>
            <p:cNvPr id="12314" name="Group 40"/>
            <p:cNvGrpSpPr>
              <a:grpSpLocks/>
            </p:cNvGrpSpPr>
            <p:nvPr/>
          </p:nvGrpSpPr>
          <p:grpSpPr bwMode="auto">
            <a:xfrm>
              <a:off x="477657" y="3624287"/>
              <a:ext cx="2648583" cy="1081997"/>
              <a:chOff x="5926858" y="3418319"/>
              <a:chExt cx="2572071" cy="1081997"/>
            </a:xfrm>
          </p:grpSpPr>
          <p:sp>
            <p:nvSpPr>
              <p:cNvPr id="55" name="Rectangle 54"/>
              <p:cNvSpPr/>
              <p:nvPr/>
            </p:nvSpPr>
            <p:spPr>
              <a:xfrm>
                <a:off x="5926858" y="3418205"/>
                <a:ext cx="1073238" cy="108052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Rectangle 55"/>
              <p:cNvSpPr/>
              <p:nvPr/>
            </p:nvSpPr>
            <p:spPr>
              <a:xfrm>
                <a:off x="7000096" y="3418205"/>
                <a:ext cx="1460282" cy="108052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TextBox 56"/>
              <p:cNvSpPr txBox="1"/>
              <p:nvPr/>
            </p:nvSpPr>
            <p:spPr>
              <a:xfrm>
                <a:off x="7000096" y="3419791"/>
                <a:ext cx="1498833" cy="1080525"/>
              </a:xfrm>
              <a:prstGeom prst="rect">
                <a:avLst/>
              </a:prstGeom>
            </p:spPr>
            <p:txBody>
              <a:bodyPr>
                <a:normAutofit/>
              </a:bodyPr>
              <a:lstStyle/>
              <a:p>
                <a:pPr algn="ctr" fontAlgn="auto">
                  <a:spcBef>
                    <a:spcPts val="0"/>
                  </a:spcBef>
                  <a:spcAft>
                    <a:spcPts val="0"/>
                  </a:spcAft>
                  <a:defRPr/>
                </a:pPr>
                <a:endParaRPr lang="fr-BE" sz="300" dirty="0">
                  <a:solidFill>
                    <a:schemeClr val="bg1"/>
                  </a:solidFill>
                  <a:latin typeface="+mn-lt"/>
                  <a:cs typeface="+mn-cs"/>
                </a:endParaRPr>
              </a:p>
              <a:p>
                <a:pPr algn="ctr" fontAlgn="auto">
                  <a:spcBef>
                    <a:spcPts val="0"/>
                  </a:spcBef>
                  <a:spcAft>
                    <a:spcPts val="0"/>
                  </a:spcAft>
                  <a:defRPr/>
                </a:pPr>
                <a:r>
                  <a:rPr lang="fr-BE" dirty="0">
                    <a:solidFill>
                      <a:schemeClr val="bg1"/>
                    </a:solidFill>
                    <a:latin typeface="+mn-lt"/>
                  </a:rPr>
                  <a:t>Création et envoi d’attestations</a:t>
                </a:r>
              </a:p>
              <a:p>
                <a:pPr fontAlgn="auto">
                  <a:spcBef>
                    <a:spcPts val="0"/>
                  </a:spcBef>
                  <a:spcAft>
                    <a:spcPts val="0"/>
                  </a:spcAft>
                  <a:defRPr/>
                </a:pPr>
                <a:endParaRPr lang="fr-BE" dirty="0">
                  <a:solidFill>
                    <a:schemeClr val="tx1">
                      <a:lumMod val="95000"/>
                      <a:lumOff val="5000"/>
                    </a:schemeClr>
                  </a:solidFill>
                  <a:latin typeface="+mn-lt"/>
                  <a:cs typeface="+mn-cs"/>
                </a:endParaRPr>
              </a:p>
            </p:txBody>
          </p:sp>
        </p:grpSp>
        <p:pic>
          <p:nvPicPr>
            <p:cNvPr id="12315" name="Picture 6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23316" y="3605133"/>
              <a:ext cx="1082869" cy="108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p:cNvGrpSpPr>
            <a:grpSpLocks/>
          </p:cNvGrpSpPr>
          <p:nvPr/>
        </p:nvGrpSpPr>
        <p:grpSpPr bwMode="auto">
          <a:xfrm>
            <a:off x="6491039" y="1452563"/>
            <a:ext cx="3565525" cy="1098550"/>
            <a:chOff x="5254692" y="1452701"/>
            <a:chExt cx="3565782" cy="1097874"/>
          </a:xfrm>
        </p:grpSpPr>
        <p:grpSp>
          <p:nvGrpSpPr>
            <p:cNvPr id="12309" name="Group 67"/>
            <p:cNvGrpSpPr>
              <a:grpSpLocks/>
            </p:cNvGrpSpPr>
            <p:nvPr/>
          </p:nvGrpSpPr>
          <p:grpSpPr bwMode="auto">
            <a:xfrm>
              <a:off x="5254692" y="1452701"/>
              <a:ext cx="3565782" cy="1088504"/>
              <a:chOff x="398612" y="5107746"/>
              <a:chExt cx="3373796" cy="1088504"/>
            </a:xfrm>
          </p:grpSpPr>
          <p:sp>
            <p:nvSpPr>
              <p:cNvPr id="47" name="Rectangle 46"/>
              <p:cNvSpPr/>
              <p:nvPr/>
            </p:nvSpPr>
            <p:spPr>
              <a:xfrm>
                <a:off x="398612" y="5107746"/>
                <a:ext cx="1152138" cy="108042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Rectangle 47"/>
              <p:cNvSpPr/>
              <p:nvPr/>
            </p:nvSpPr>
            <p:spPr>
              <a:xfrm>
                <a:off x="1477145" y="5107746"/>
                <a:ext cx="2295263" cy="108042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TextBox 48"/>
              <p:cNvSpPr txBox="1"/>
              <p:nvPr/>
            </p:nvSpPr>
            <p:spPr>
              <a:xfrm>
                <a:off x="1477145" y="5137889"/>
                <a:ext cx="2295263" cy="1058212"/>
              </a:xfrm>
              <a:prstGeom prst="rect">
                <a:avLst/>
              </a:prstGeom>
            </p:spPr>
            <p:txBody>
              <a:bodyPr>
                <a:normAutofit lnSpcReduction="10000"/>
              </a:bodyPr>
              <a:lstStyle/>
              <a:p>
                <a:pPr fontAlgn="auto">
                  <a:spcBef>
                    <a:spcPts val="0"/>
                  </a:spcBef>
                  <a:spcAft>
                    <a:spcPts val="0"/>
                  </a:spcAft>
                  <a:defRPr/>
                </a:pPr>
                <a:endParaRPr lang="fr-BE" sz="1000" dirty="0">
                  <a:solidFill>
                    <a:schemeClr val="bg1"/>
                  </a:solidFill>
                  <a:latin typeface="+mn-lt"/>
                  <a:cs typeface="+mn-cs"/>
                </a:endParaRPr>
              </a:p>
              <a:p>
                <a:pPr algn="ctr" fontAlgn="auto">
                  <a:spcBef>
                    <a:spcPts val="0"/>
                  </a:spcBef>
                  <a:spcAft>
                    <a:spcPts val="0"/>
                  </a:spcAft>
                  <a:defRPr/>
                </a:pPr>
                <a:r>
                  <a:rPr lang="fr-BE" dirty="0">
                    <a:solidFill>
                      <a:schemeClr val="bg1"/>
                    </a:solidFill>
                    <a:latin typeface="+mn-lt"/>
                  </a:rPr>
                  <a:t>Mise à jour du SumEHR, du schéma de médication, ... </a:t>
                </a:r>
              </a:p>
              <a:p>
                <a:pPr fontAlgn="auto">
                  <a:spcBef>
                    <a:spcPts val="0"/>
                  </a:spcBef>
                  <a:spcAft>
                    <a:spcPts val="0"/>
                  </a:spcAft>
                  <a:defRPr/>
                </a:pPr>
                <a:endParaRPr lang="fr-BE" dirty="0">
                  <a:solidFill>
                    <a:schemeClr val="tx1">
                      <a:lumMod val="95000"/>
                      <a:lumOff val="5000"/>
                    </a:schemeClr>
                  </a:solidFill>
                  <a:latin typeface="+mn-lt"/>
                  <a:cs typeface="+mn-cs"/>
                </a:endParaRPr>
              </a:p>
            </p:txBody>
          </p:sp>
        </p:grpSp>
        <p:pic>
          <p:nvPicPr>
            <p:cNvPr id="12310" name="Picture 6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317644" y="1473472"/>
              <a:ext cx="1077103" cy="107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0"/>
          <p:cNvGrpSpPr>
            <a:grpSpLocks/>
          </p:cNvGrpSpPr>
          <p:nvPr/>
        </p:nvGrpSpPr>
        <p:grpSpPr bwMode="auto">
          <a:xfrm>
            <a:off x="4189164" y="5300664"/>
            <a:ext cx="3255963" cy="1089025"/>
            <a:chOff x="2952328" y="5301208"/>
            <a:chExt cx="3255987" cy="1088504"/>
          </a:xfrm>
        </p:grpSpPr>
        <p:grpSp>
          <p:nvGrpSpPr>
            <p:cNvPr id="12304" name="Group 70"/>
            <p:cNvGrpSpPr>
              <a:grpSpLocks/>
            </p:cNvGrpSpPr>
            <p:nvPr/>
          </p:nvGrpSpPr>
          <p:grpSpPr bwMode="auto">
            <a:xfrm>
              <a:off x="2952328" y="5301208"/>
              <a:ext cx="3255987" cy="1088504"/>
              <a:chOff x="5508175" y="5117132"/>
              <a:chExt cx="3255987" cy="1088504"/>
            </a:xfrm>
          </p:grpSpPr>
          <p:sp>
            <p:nvSpPr>
              <p:cNvPr id="59" name="Rectangle 58"/>
              <p:cNvSpPr/>
              <p:nvPr/>
            </p:nvSpPr>
            <p:spPr>
              <a:xfrm>
                <a:off x="5508175" y="5117132"/>
                <a:ext cx="1152533"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Rectangle 59"/>
              <p:cNvSpPr/>
              <p:nvPr/>
            </p:nvSpPr>
            <p:spPr>
              <a:xfrm>
                <a:off x="6660708" y="5117132"/>
                <a:ext cx="208757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TextBox 60"/>
              <p:cNvSpPr txBox="1"/>
              <p:nvPr/>
            </p:nvSpPr>
            <p:spPr>
              <a:xfrm>
                <a:off x="6678172" y="5147280"/>
                <a:ext cx="2085990" cy="1058356"/>
              </a:xfrm>
              <a:prstGeom prst="rect">
                <a:avLst/>
              </a:prstGeom>
            </p:spPr>
            <p:txBody>
              <a:bodyPr>
                <a:normAutofit/>
              </a:bodyPr>
              <a:lstStyle/>
              <a:p>
                <a:pPr fontAlgn="auto">
                  <a:spcBef>
                    <a:spcPts val="0"/>
                  </a:spcBef>
                  <a:spcAft>
                    <a:spcPts val="0"/>
                  </a:spcAft>
                  <a:defRPr/>
                </a:pPr>
                <a:endParaRPr lang="fr-BE" sz="1000" dirty="0">
                  <a:solidFill>
                    <a:schemeClr val="bg1"/>
                  </a:solidFill>
                  <a:latin typeface="+mn-lt"/>
                  <a:cs typeface="+mn-cs"/>
                </a:endParaRPr>
              </a:p>
              <a:p>
                <a:pPr algn="ctr" fontAlgn="auto">
                  <a:spcBef>
                    <a:spcPts val="0"/>
                  </a:spcBef>
                  <a:spcAft>
                    <a:spcPts val="0"/>
                  </a:spcAft>
                  <a:defRPr/>
                </a:pPr>
                <a:r>
                  <a:rPr lang="fr-BE" dirty="0">
                    <a:solidFill>
                      <a:schemeClr val="bg1"/>
                    </a:solidFill>
                    <a:latin typeface="+mn-lt"/>
                  </a:rPr>
                  <a:t>Envoi du rapport au détenteur du DMG</a:t>
                </a:r>
              </a:p>
            </p:txBody>
          </p:sp>
        </p:grpSp>
        <p:pic>
          <p:nvPicPr>
            <p:cNvPr id="12305" name="Picture 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41159" y="5322504"/>
              <a:ext cx="1063297" cy="106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2"/>
          <p:cNvGrpSpPr>
            <a:grpSpLocks/>
          </p:cNvGrpSpPr>
          <p:nvPr/>
        </p:nvGrpSpPr>
        <p:grpSpPr bwMode="auto">
          <a:xfrm>
            <a:off x="7322889" y="3624263"/>
            <a:ext cx="2949575" cy="1090612"/>
            <a:chOff x="6264041" y="3624287"/>
            <a:chExt cx="3169333" cy="1090476"/>
          </a:xfrm>
        </p:grpSpPr>
        <p:grpSp>
          <p:nvGrpSpPr>
            <p:cNvPr id="12299" name="Group 69"/>
            <p:cNvGrpSpPr>
              <a:grpSpLocks/>
            </p:cNvGrpSpPr>
            <p:nvPr/>
          </p:nvGrpSpPr>
          <p:grpSpPr bwMode="auto">
            <a:xfrm>
              <a:off x="6276202" y="3624287"/>
              <a:ext cx="3157172" cy="1090476"/>
              <a:chOff x="5588673" y="1304707"/>
              <a:chExt cx="3702569" cy="1090476"/>
            </a:xfrm>
          </p:grpSpPr>
          <p:sp>
            <p:nvSpPr>
              <p:cNvPr id="51" name="Rectangle 50"/>
              <p:cNvSpPr/>
              <p:nvPr/>
            </p:nvSpPr>
            <p:spPr>
              <a:xfrm>
                <a:off x="5588415" y="1304707"/>
                <a:ext cx="1152258" cy="1079365"/>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Rectangle 51"/>
              <p:cNvSpPr/>
              <p:nvPr/>
            </p:nvSpPr>
            <p:spPr>
              <a:xfrm>
                <a:off x="6750674" y="1315818"/>
                <a:ext cx="2540568" cy="1079365"/>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303" name="TextBox 52"/>
              <p:cNvSpPr txBox="1">
                <a:spLocks noChangeArrowheads="1"/>
              </p:cNvSpPr>
              <p:nvPr/>
            </p:nvSpPr>
            <p:spPr bwMode="auto">
              <a:xfrm>
                <a:off x="6751106" y="1344851"/>
                <a:ext cx="2409466" cy="1038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endParaRPr lang="fr-BE" altLang="en-US" sz="1600" dirty="0">
                  <a:solidFill>
                    <a:schemeClr val="bg1"/>
                  </a:solidFill>
                </a:endParaRPr>
              </a:p>
              <a:p>
                <a:r>
                  <a:rPr lang="fr-BE" altLang="en-US" sz="1800" dirty="0">
                    <a:solidFill>
                      <a:schemeClr val="bg1"/>
                    </a:solidFill>
                    <a:latin typeface="+mn-lt"/>
                  </a:rPr>
                  <a:t>Enregistrements</a:t>
                </a:r>
              </a:p>
            </p:txBody>
          </p:sp>
        </p:grpSp>
        <p:pic>
          <p:nvPicPr>
            <p:cNvPr id="12300" name="Picture 1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264041" y="3677967"/>
              <a:ext cx="993471" cy="99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Slide Number Placeholder 1"/>
          <p:cNvSpPr>
            <a:spLocks noGrp="1"/>
          </p:cNvSpPr>
          <p:nvPr>
            <p:ph type="sldNum" sz="quarter" idx="4"/>
          </p:nvPr>
        </p:nvSpPr>
        <p:spPr/>
        <p:txBody>
          <a:bodyPr/>
          <a:lstStyle/>
          <a:p>
            <a:r>
              <a:rPr lang="fr-BE" smtClean="0"/>
              <a:t> </a:t>
            </a:r>
            <a:fld id="{30A9230E-FFBB-4CCB-ABD7-198084EDE768}" type="slidenum">
              <a:rPr lang="fr-BE" smtClean="0"/>
              <a:pPr/>
              <a:t>52</a:t>
            </a:fld>
            <a:r>
              <a:rPr lang="fr-BE" smtClean="0"/>
              <a:t> </a:t>
            </a:r>
            <a:endParaRPr lang="fr-BE" dirty="0"/>
          </a:p>
        </p:txBody>
      </p:sp>
    </p:spTree>
    <p:extLst>
      <p:ext uri="{BB962C8B-B14F-4D97-AF65-F5344CB8AC3E}">
        <p14:creationId xmlns:p14="http://schemas.microsoft.com/office/powerpoint/2010/main" val="37288958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Enkele behaalde resultaten – Quelques résultats atteints</a:t>
            </a:r>
            <a:endParaRPr lang="fr-BE" dirty="0"/>
          </a:p>
        </p:txBody>
      </p:sp>
      <p:grpSp>
        <p:nvGrpSpPr>
          <p:cNvPr id="42" name="Group 41"/>
          <p:cNvGrpSpPr/>
          <p:nvPr/>
        </p:nvGrpSpPr>
        <p:grpSpPr>
          <a:xfrm>
            <a:off x="8037420" y="1310316"/>
            <a:ext cx="1399742" cy="1531404"/>
            <a:chOff x="3989329" y="818701"/>
            <a:chExt cx="2488429" cy="2722496"/>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8598" y="818701"/>
              <a:ext cx="1274918" cy="1416202"/>
            </a:xfrm>
            <a:prstGeom prst="rect">
              <a:avLst/>
            </a:prstGeom>
          </p:spPr>
        </p:pic>
        <p:sp>
          <p:nvSpPr>
            <p:cNvPr id="12" name="Rectangle 11"/>
            <p:cNvSpPr/>
            <p:nvPr/>
          </p:nvSpPr>
          <p:spPr>
            <a:xfrm>
              <a:off x="3989329" y="2337450"/>
              <a:ext cx="2488429" cy="1203747"/>
            </a:xfrm>
            <a:prstGeom prst="rect">
              <a:avLst/>
            </a:prstGeom>
          </p:spPr>
          <p:txBody>
            <a:bodyPr wrap="none">
              <a:spAutoFit/>
            </a:bodyPr>
            <a:lstStyle/>
            <a:p>
              <a:pPr algn="ctr"/>
              <a:r>
                <a:rPr lang="fr-BE" sz="1600" b="1" dirty="0">
                  <a:solidFill>
                    <a:srgbClr val="4A6C5B"/>
                  </a:solidFill>
                  <a:latin typeface="Arial" panose="020B0604020202020204" pitchFamily="34" charset="0"/>
                  <a:cs typeface="Arial" panose="020B0604020202020204" pitchFamily="34" charset="0"/>
                </a:rPr>
                <a:t>620 millions </a:t>
              </a:r>
            </a:p>
            <a:p>
              <a:pPr algn="ctr"/>
              <a:r>
                <a:rPr lang="fr-BE" sz="1100" b="1" dirty="0">
                  <a:solidFill>
                    <a:srgbClr val="4A6C5B"/>
                  </a:solidFill>
                  <a:latin typeface="Arial" panose="020B0604020202020204" pitchFamily="34" charset="0"/>
                  <a:cs typeface="Arial" panose="020B0604020202020204" pitchFamily="34" charset="0"/>
                </a:rPr>
                <a:t>messages/an</a:t>
              </a:r>
            </a:p>
            <a:p>
              <a:pPr algn="ctr"/>
              <a:r>
                <a:rPr lang="fr-BE" sz="1100" b="1" dirty="0">
                  <a:solidFill>
                    <a:srgbClr val="4A6C5B"/>
                  </a:solidFill>
                  <a:latin typeface="Arial" panose="020B0604020202020204" pitchFamily="34" charset="0"/>
                  <a:cs typeface="Arial" panose="020B0604020202020204" pitchFamily="34" charset="0"/>
                </a:rPr>
                <a:t>via </a:t>
              </a:r>
              <a:r>
                <a:rPr lang="fr-BE" sz="1100" b="1" dirty="0" err="1">
                  <a:solidFill>
                    <a:srgbClr val="4A6C5B"/>
                  </a:solidFill>
                  <a:latin typeface="Arial" panose="020B0604020202020204" pitchFamily="34" charset="0"/>
                  <a:cs typeface="Arial" panose="020B0604020202020204" pitchFamily="34" charset="0"/>
                </a:rPr>
                <a:t>eHealthBox</a:t>
              </a:r>
              <a:endParaRPr lang="fr-BE" sz="1100" b="1" dirty="0">
                <a:solidFill>
                  <a:srgbClr val="4A6C5B"/>
                </a:solidFill>
                <a:latin typeface="Arial" panose="020B0604020202020204" pitchFamily="34" charset="0"/>
                <a:cs typeface="Arial" panose="020B0604020202020204" pitchFamily="34" charset="0"/>
              </a:endParaRPr>
            </a:p>
          </p:txBody>
        </p:sp>
      </p:grpSp>
      <p:grpSp>
        <p:nvGrpSpPr>
          <p:cNvPr id="43" name="Group 42"/>
          <p:cNvGrpSpPr/>
          <p:nvPr/>
        </p:nvGrpSpPr>
        <p:grpSpPr>
          <a:xfrm>
            <a:off x="5172937" y="1292990"/>
            <a:ext cx="2220481" cy="1652206"/>
            <a:chOff x="6727323" y="814615"/>
            <a:chExt cx="3947520" cy="2937251"/>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5586" y="814615"/>
              <a:ext cx="1829571" cy="1829570"/>
            </a:xfrm>
            <a:prstGeom prst="rect">
              <a:avLst/>
            </a:prstGeom>
          </p:spPr>
        </p:pic>
        <p:sp>
          <p:nvSpPr>
            <p:cNvPr id="15" name="Rectangle 14"/>
            <p:cNvSpPr/>
            <p:nvPr/>
          </p:nvSpPr>
          <p:spPr>
            <a:xfrm>
              <a:off x="6727323" y="2548120"/>
              <a:ext cx="3947520" cy="1203746"/>
            </a:xfrm>
            <a:prstGeom prst="rect">
              <a:avLst/>
            </a:prstGeom>
          </p:spPr>
          <p:txBody>
            <a:bodyPr wrap="none">
              <a:spAutoFit/>
            </a:bodyPr>
            <a:lstStyle/>
            <a:p>
              <a:pPr algn="ctr"/>
              <a:r>
                <a:rPr lang="fr-BE" sz="1600" b="1">
                  <a:solidFill>
                    <a:srgbClr val="4A6C5B"/>
                  </a:solidFill>
                  <a:latin typeface="Arial" panose="020B0604020202020204" pitchFamily="34" charset="0"/>
                  <a:cs typeface="Arial" panose="020B0604020202020204" pitchFamily="34" charset="0"/>
                </a:rPr>
                <a:t>+97%</a:t>
              </a:r>
              <a:r>
                <a:rPr lang="fr-BE" sz="2000" b="1">
                  <a:solidFill>
                    <a:srgbClr val="4A6C5B"/>
                  </a:solidFill>
                  <a:latin typeface="Arial" panose="020B0604020202020204" pitchFamily="34" charset="0"/>
                  <a:cs typeface="Arial" panose="020B0604020202020204" pitchFamily="34" charset="0"/>
                </a:rPr>
                <a:t/>
              </a:r>
              <a:br>
                <a:rPr lang="fr-BE" sz="2000" b="1">
                  <a:solidFill>
                    <a:srgbClr val="4A6C5B"/>
                  </a:solidFill>
                  <a:latin typeface="Arial" panose="020B0604020202020204" pitchFamily="34" charset="0"/>
                  <a:cs typeface="Arial" panose="020B0604020202020204" pitchFamily="34" charset="0"/>
                </a:rPr>
              </a:br>
              <a:r>
                <a:rPr lang="fr-BE" sz="1100" b="1">
                  <a:solidFill>
                    <a:srgbClr val="4A6C5B"/>
                  </a:solidFill>
                  <a:latin typeface="Arial" panose="020B0604020202020204" pitchFamily="34" charset="0"/>
                  <a:cs typeface="Arial" panose="020B0604020202020204" pitchFamily="34" charset="0"/>
                </a:rPr>
                <a:t>des médecins généralistes utilisent </a:t>
              </a:r>
            </a:p>
            <a:p>
              <a:pPr algn="ctr"/>
              <a:r>
                <a:rPr lang="fr-BE" sz="1100" b="1">
                  <a:solidFill>
                    <a:srgbClr val="4A6C5B"/>
                  </a:solidFill>
                  <a:latin typeface="Arial" panose="020B0604020202020204" pitchFamily="34" charset="0"/>
                  <a:cs typeface="Arial" panose="020B0604020202020204" pitchFamily="34" charset="0"/>
                </a:rPr>
                <a:t>les outils de santé en ligne</a:t>
              </a:r>
            </a:p>
          </p:txBody>
        </p:sp>
      </p:grpSp>
      <p:grpSp>
        <p:nvGrpSpPr>
          <p:cNvPr id="3" name="Group 2"/>
          <p:cNvGrpSpPr/>
          <p:nvPr/>
        </p:nvGrpSpPr>
        <p:grpSpPr>
          <a:xfrm>
            <a:off x="7293977" y="3240399"/>
            <a:ext cx="2886629" cy="1647822"/>
            <a:chOff x="4532721" y="4860280"/>
            <a:chExt cx="5131784" cy="2929461"/>
          </a:xfrm>
        </p:grpSpPr>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9206" y="4860280"/>
              <a:ext cx="2323125" cy="1240847"/>
            </a:xfrm>
            <a:prstGeom prst="rect">
              <a:avLst/>
            </a:prstGeom>
          </p:spPr>
        </p:pic>
        <p:sp>
          <p:nvSpPr>
            <p:cNvPr id="26" name="Rectangle 25"/>
            <p:cNvSpPr/>
            <p:nvPr/>
          </p:nvSpPr>
          <p:spPr>
            <a:xfrm>
              <a:off x="4532721" y="6285055"/>
              <a:ext cx="5131784" cy="1504686"/>
            </a:xfrm>
            <a:prstGeom prst="rect">
              <a:avLst/>
            </a:prstGeom>
          </p:spPr>
          <p:txBody>
            <a:bodyPr wrap="square">
              <a:spAutoFit/>
            </a:bodyPr>
            <a:lstStyle/>
            <a:p>
              <a:pPr algn="ctr"/>
              <a:r>
                <a:rPr lang="fr-BE" sz="1600" b="1">
                  <a:solidFill>
                    <a:srgbClr val="4A6C5B"/>
                  </a:solidFill>
                  <a:latin typeface="Arial" panose="020B0604020202020204" pitchFamily="34" charset="0"/>
                  <a:cs typeface="Arial" panose="020B0604020202020204" pitchFamily="34" charset="0"/>
                </a:rPr>
                <a:t>3,9 millions</a:t>
              </a:r>
            </a:p>
            <a:p>
              <a:pPr algn="ctr"/>
              <a:r>
                <a:rPr lang="fr-BE" sz="1100" b="1">
                  <a:solidFill>
                    <a:srgbClr val="4A6C5B"/>
                  </a:solidFill>
                  <a:latin typeface="Arial" panose="020B0604020202020204" pitchFamily="34" charset="0"/>
                  <a:cs typeface="Arial" panose="020B0604020202020204" pitchFamily="34" charset="0"/>
                </a:rPr>
                <a:t>de patients belges disposent d’un dossier de santé électronique dans un coffre-fort de santé</a:t>
              </a:r>
            </a:p>
          </p:txBody>
        </p:sp>
      </p:grpSp>
      <p:grpSp>
        <p:nvGrpSpPr>
          <p:cNvPr id="41" name="Group 40"/>
          <p:cNvGrpSpPr/>
          <p:nvPr/>
        </p:nvGrpSpPr>
        <p:grpSpPr>
          <a:xfrm>
            <a:off x="1637671" y="1210066"/>
            <a:ext cx="3302507" cy="1663122"/>
            <a:chOff x="-932519" y="598714"/>
            <a:chExt cx="5871124" cy="2956662"/>
          </a:xfrm>
        </p:grpSpPr>
        <p:grpSp>
          <p:nvGrpSpPr>
            <p:cNvPr id="13" name="Group 12"/>
            <p:cNvGrpSpPr/>
            <p:nvPr/>
          </p:nvGrpSpPr>
          <p:grpSpPr>
            <a:xfrm>
              <a:off x="866130" y="598714"/>
              <a:ext cx="1973439" cy="1614997"/>
              <a:chOff x="660507" y="708577"/>
              <a:chExt cx="1973439" cy="1614997"/>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0507" y="708577"/>
                <a:ext cx="1973439" cy="1614997"/>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39497" t="36834" r="39089" b="37666"/>
              <a:stretch/>
            </p:blipFill>
            <p:spPr>
              <a:xfrm>
                <a:off x="1322022" y="877528"/>
                <a:ext cx="844551" cy="823033"/>
              </a:xfrm>
              <a:prstGeom prst="rect">
                <a:avLst/>
              </a:prstGeom>
            </p:spPr>
          </p:pic>
        </p:grpSp>
        <p:sp>
          <p:nvSpPr>
            <p:cNvPr id="40" name="Rectangle 39"/>
            <p:cNvSpPr/>
            <p:nvPr/>
          </p:nvSpPr>
          <p:spPr>
            <a:xfrm>
              <a:off x="-932519" y="2351628"/>
              <a:ext cx="5871124" cy="1203748"/>
            </a:xfrm>
            <a:prstGeom prst="rect">
              <a:avLst/>
            </a:prstGeom>
          </p:spPr>
          <p:txBody>
            <a:bodyPr wrap="none">
              <a:spAutoFit/>
            </a:bodyPr>
            <a:lstStyle/>
            <a:p>
              <a:pPr algn="ctr"/>
              <a:r>
                <a:rPr lang="fr-BE" sz="1600" b="1">
                  <a:solidFill>
                    <a:srgbClr val="4A6C5B"/>
                  </a:solidFill>
                  <a:latin typeface="Arial" panose="020B0604020202020204" pitchFamily="34" charset="0"/>
                  <a:cs typeface="Arial" panose="020B0604020202020204" pitchFamily="34" charset="0"/>
                </a:rPr>
                <a:t>&gt;86,4%</a:t>
              </a:r>
            </a:p>
            <a:p>
              <a:pPr algn="ctr"/>
              <a:r>
                <a:rPr lang="fr-BE" sz="1100" b="1">
                  <a:solidFill>
                    <a:srgbClr val="4A6C5B"/>
                  </a:solidFill>
                  <a:latin typeface="Arial" panose="020B0604020202020204" pitchFamily="34" charset="0"/>
                  <a:cs typeface="Arial" panose="020B0604020202020204" pitchFamily="34" charset="0"/>
                </a:rPr>
                <a:t>des citoyens belges ont donné </a:t>
              </a:r>
            </a:p>
            <a:p>
              <a:pPr algn="ctr"/>
              <a:r>
                <a:rPr lang="fr-BE" sz="1100" b="1">
                  <a:solidFill>
                    <a:srgbClr val="4A6C5B"/>
                  </a:solidFill>
                  <a:latin typeface="Arial" panose="020B0604020202020204" pitchFamily="34" charset="0"/>
                  <a:cs typeface="Arial" panose="020B0604020202020204" pitchFamily="34" charset="0"/>
                </a:rPr>
                <a:t>leur consentement pour le partage de données</a:t>
              </a:r>
            </a:p>
          </p:txBody>
        </p:sp>
      </p:grpSp>
      <p:grpSp>
        <p:nvGrpSpPr>
          <p:cNvPr id="10" name="Group 9"/>
          <p:cNvGrpSpPr/>
          <p:nvPr/>
        </p:nvGrpSpPr>
        <p:grpSpPr>
          <a:xfrm>
            <a:off x="2013574" y="3240399"/>
            <a:ext cx="2550699" cy="1610201"/>
            <a:chOff x="2636445" y="3310960"/>
            <a:chExt cx="2550699" cy="1610201"/>
          </a:xfrm>
        </p:grpSpPr>
        <p:grpSp>
          <p:nvGrpSpPr>
            <p:cNvPr id="35" name="Group 34"/>
            <p:cNvGrpSpPr/>
            <p:nvPr/>
          </p:nvGrpSpPr>
          <p:grpSpPr>
            <a:xfrm>
              <a:off x="3071367" y="4205658"/>
              <a:ext cx="652612" cy="702050"/>
              <a:chOff x="-253508" y="4873479"/>
              <a:chExt cx="1160198" cy="1248088"/>
            </a:xfrm>
          </p:grpSpPr>
          <p:pic>
            <p:nvPicPr>
              <p:cNvPr id="19" name="Picture 18"/>
              <p:cNvPicPr>
                <a:picLocks noChangeAspect="1"/>
              </p:cNvPicPr>
              <p:nvPr/>
            </p:nvPicPr>
            <p:blipFill>
              <a:blip r:embed="rId8" cstate="print">
                <a:extLst>
                  <a:ext uri="{BEBA8EAE-BF5A-486C-A8C5-ECC9F3942E4B}">
                    <a14:imgProps xmlns:a14="http://schemas.microsoft.com/office/drawing/2010/main">
                      <a14:imgLayer r:embed="rId9">
                        <a14:imgEffect>
                          <a14:backgroundRemoval t="0" b="98997" l="0" r="100000">
                            <a14:foregroundMark x1="20067" y1="20736" x2="20067" y2="20736"/>
                            <a14:foregroundMark x1="72241" y1="69900" x2="72241" y2="69900"/>
                            <a14:foregroundMark x1="69900" y1="82609" x2="69900" y2="82609"/>
                            <a14:foregroundMark x1="36120" y1="77258" x2="36120" y2="77258"/>
                            <a14:foregroundMark x1="36120" y1="74247" x2="36120" y2="74247"/>
                            <a14:foregroundMark x1="57525" y1="34783" x2="57525" y2="34783"/>
                            <a14:foregroundMark x1="53846" y1="44147" x2="53846" y2="44147"/>
                            <a14:foregroundMark x1="88963" y1="33779" x2="88963" y2="33779"/>
                            <a14:foregroundMark x1="93311" y1="51505" x2="93311" y2="51505"/>
                          </a14:backgroundRemoval>
                        </a14:imgEffect>
                      </a14:imgLayer>
                    </a14:imgProps>
                  </a:ext>
                  <a:ext uri="{28A0092B-C50C-407E-A947-70E740481C1C}">
                    <a14:useLocalDpi xmlns:a14="http://schemas.microsoft.com/office/drawing/2010/main" val="0"/>
                  </a:ext>
                </a:extLst>
              </a:blip>
              <a:stretch>
                <a:fillRect/>
              </a:stretch>
            </p:blipFill>
            <p:spPr>
              <a:xfrm>
                <a:off x="-25597" y="4873479"/>
                <a:ext cx="932287" cy="932287"/>
              </a:xfrm>
              <a:prstGeom prst="rect">
                <a:avLst/>
              </a:prstGeom>
            </p:spPr>
          </p:pic>
          <p:sp>
            <p:nvSpPr>
              <p:cNvPr id="21" name="Rectangle 20"/>
              <p:cNvSpPr/>
              <p:nvPr/>
            </p:nvSpPr>
            <p:spPr>
              <a:xfrm>
                <a:off x="-253508" y="5656483"/>
                <a:ext cx="1094886" cy="465084"/>
              </a:xfrm>
              <a:prstGeom prst="rect">
                <a:avLst/>
              </a:prstGeom>
            </p:spPr>
            <p:txBody>
              <a:bodyPr wrap="none">
                <a:spAutoFit/>
              </a:bodyPr>
              <a:lstStyle/>
              <a:p>
                <a:r>
                  <a:rPr lang="fr-BE" sz="1100" b="1">
                    <a:solidFill>
                      <a:srgbClr val="4A6C5B"/>
                    </a:solidFill>
                    <a:latin typeface="Arial" panose="020B0604020202020204" pitchFamily="34" charset="0"/>
                    <a:cs typeface="Arial" panose="020B0604020202020204" pitchFamily="34" charset="0"/>
                  </a:rPr>
                  <a:t>29.019</a:t>
                </a:r>
              </a:p>
            </p:txBody>
          </p:sp>
        </p:grpSp>
        <p:grpSp>
          <p:nvGrpSpPr>
            <p:cNvPr id="37" name="Group 36"/>
            <p:cNvGrpSpPr/>
            <p:nvPr/>
          </p:nvGrpSpPr>
          <p:grpSpPr>
            <a:xfrm>
              <a:off x="3856029" y="4205657"/>
              <a:ext cx="602264" cy="715504"/>
              <a:chOff x="2436488" y="4873477"/>
              <a:chExt cx="1070691" cy="1272006"/>
            </a:xfrm>
          </p:grpSpPr>
          <p:pic>
            <p:nvPicPr>
              <p:cNvPr id="20" name="Picture 19"/>
              <p:cNvPicPr>
                <a:picLocks noChangeAspect="1"/>
              </p:cNvPicPr>
              <p:nvPr/>
            </p:nvPicPr>
            <p:blipFill>
              <a:blip r:embed="rId10" cstate="print">
                <a:extLst>
                  <a:ext uri="{BEBA8EAE-BF5A-486C-A8C5-ECC9F3942E4B}">
                    <a14:imgProps xmlns:a14="http://schemas.microsoft.com/office/drawing/2010/main">
                      <a14:imgLayer r:embed="rId11">
                        <a14:imgEffect>
                          <a14:backgroundRemoval t="368" b="100000" l="0" r="100000">
                            <a14:foregroundMark x1="22059" y1="16912" x2="22059" y2="16912"/>
                            <a14:foregroundMark x1="56618" y1="54779" x2="56618" y2="54779"/>
                          </a14:backgroundRemoval>
                        </a14:imgEffect>
                      </a14:imgLayer>
                    </a14:imgProps>
                  </a:ext>
                  <a:ext uri="{28A0092B-C50C-407E-A947-70E740481C1C}">
                    <a14:useLocalDpi xmlns:a14="http://schemas.microsoft.com/office/drawing/2010/main" val="0"/>
                  </a:ext>
                </a:extLst>
              </a:blip>
              <a:stretch>
                <a:fillRect/>
              </a:stretch>
            </p:blipFill>
            <p:spPr>
              <a:xfrm>
                <a:off x="2491629" y="4873477"/>
                <a:ext cx="1015550" cy="1015549"/>
              </a:xfrm>
              <a:prstGeom prst="rect">
                <a:avLst/>
              </a:prstGeom>
            </p:spPr>
          </p:pic>
          <p:sp>
            <p:nvSpPr>
              <p:cNvPr id="22" name="Rectangle 21"/>
              <p:cNvSpPr/>
              <p:nvPr/>
            </p:nvSpPr>
            <p:spPr>
              <a:xfrm>
                <a:off x="2436488" y="5680399"/>
                <a:ext cx="955248" cy="465084"/>
              </a:xfrm>
              <a:prstGeom prst="rect">
                <a:avLst/>
              </a:prstGeom>
            </p:spPr>
            <p:txBody>
              <a:bodyPr wrap="none">
                <a:spAutoFit/>
              </a:bodyPr>
              <a:lstStyle/>
              <a:p>
                <a:r>
                  <a:rPr lang="fr-BE" sz="1100" b="1">
                    <a:solidFill>
                      <a:srgbClr val="4A6C5B"/>
                    </a:solidFill>
                    <a:latin typeface="Arial" panose="020B0604020202020204" pitchFamily="34" charset="0"/>
                    <a:cs typeface="Arial" panose="020B0604020202020204" pitchFamily="34" charset="0"/>
                  </a:rPr>
                  <a:t>4.800</a:t>
                </a:r>
              </a:p>
            </p:txBody>
          </p:sp>
        </p:grpSp>
        <p:grpSp>
          <p:nvGrpSpPr>
            <p:cNvPr id="38" name="Group 37"/>
            <p:cNvGrpSpPr/>
            <p:nvPr/>
          </p:nvGrpSpPr>
          <p:grpSpPr>
            <a:xfrm>
              <a:off x="2957850" y="3563342"/>
              <a:ext cx="1907895" cy="679815"/>
              <a:chOff x="1745562" y="5934586"/>
              <a:chExt cx="2496044" cy="889123"/>
            </a:xfrm>
          </p:grpSpPr>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68714" y="5934586"/>
                <a:ext cx="427673" cy="405050"/>
              </a:xfrm>
              <a:prstGeom prst="rect">
                <a:avLst/>
              </a:prstGeom>
            </p:spPr>
          </p:pic>
          <p:sp>
            <p:nvSpPr>
              <p:cNvPr id="24" name="Rectangle 23"/>
              <p:cNvSpPr/>
              <p:nvPr/>
            </p:nvSpPr>
            <p:spPr>
              <a:xfrm>
                <a:off x="1745562" y="6380918"/>
                <a:ext cx="2496044" cy="442791"/>
              </a:xfrm>
              <a:prstGeom prst="rect">
                <a:avLst/>
              </a:prstGeom>
            </p:spPr>
            <p:txBody>
              <a:bodyPr wrap="none">
                <a:spAutoFit/>
              </a:bodyPr>
              <a:lstStyle/>
              <a:p>
                <a:pPr algn="ctr"/>
                <a:r>
                  <a:rPr lang="fr-BE" sz="1600" b="1">
                    <a:solidFill>
                      <a:srgbClr val="4A6C5B"/>
                    </a:solidFill>
                    <a:latin typeface="Arial" panose="020B0604020202020204" pitchFamily="34" charset="0"/>
                    <a:cs typeface="Arial" panose="020B0604020202020204" pitchFamily="34" charset="0"/>
                  </a:rPr>
                  <a:t>19 millions/mois</a:t>
                </a:r>
              </a:p>
            </p:txBody>
          </p:sp>
        </p:grpSp>
        <p:sp>
          <p:nvSpPr>
            <p:cNvPr id="47" name="Rectangle 46"/>
            <p:cNvSpPr/>
            <p:nvPr/>
          </p:nvSpPr>
          <p:spPr>
            <a:xfrm>
              <a:off x="2636445" y="3310960"/>
              <a:ext cx="2550699" cy="307777"/>
            </a:xfrm>
            <a:prstGeom prst="rect">
              <a:avLst/>
            </a:prstGeom>
            <a:solidFill>
              <a:srgbClr val="4A6C5B"/>
            </a:solidFill>
          </p:spPr>
          <p:txBody>
            <a:bodyPr wrap="none">
              <a:spAutoFit/>
            </a:bodyPr>
            <a:lstStyle/>
            <a:p>
              <a:pPr algn="ctr"/>
              <a:r>
                <a:rPr lang="fr-BE" sz="1400" b="1">
                  <a:solidFill>
                    <a:schemeClr val="bg1"/>
                  </a:solidFill>
                  <a:latin typeface="Arial" panose="020B0604020202020204" pitchFamily="34" charset="0"/>
                  <a:cs typeface="Arial" panose="020B0604020202020204" pitchFamily="34" charset="0"/>
                </a:rPr>
                <a:t>Prescriptions électroniques</a:t>
              </a:r>
            </a:p>
          </p:txBody>
        </p:sp>
      </p:grpSp>
      <p:grpSp>
        <p:nvGrpSpPr>
          <p:cNvPr id="16" name="Group 15"/>
          <p:cNvGrpSpPr/>
          <p:nvPr/>
        </p:nvGrpSpPr>
        <p:grpSpPr>
          <a:xfrm>
            <a:off x="4367808" y="4673388"/>
            <a:ext cx="3358217" cy="1766959"/>
            <a:chOff x="4042167" y="4113743"/>
            <a:chExt cx="3358217" cy="1766959"/>
          </a:xfrm>
        </p:grpSpPr>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60440" y="4113743"/>
              <a:ext cx="1062151" cy="1088454"/>
            </a:xfrm>
            <a:prstGeom prst="rect">
              <a:avLst/>
            </a:prstGeom>
          </p:spPr>
        </p:pic>
        <p:sp>
          <p:nvSpPr>
            <p:cNvPr id="5" name="Rectangle 4"/>
            <p:cNvSpPr/>
            <p:nvPr/>
          </p:nvSpPr>
          <p:spPr>
            <a:xfrm>
              <a:off x="4042167" y="5034316"/>
              <a:ext cx="3358217" cy="846386"/>
            </a:xfrm>
            <a:prstGeom prst="rect">
              <a:avLst/>
            </a:prstGeom>
          </p:spPr>
          <p:txBody>
            <a:bodyPr wrap="square">
              <a:spAutoFit/>
            </a:bodyPr>
            <a:lstStyle/>
            <a:p>
              <a:pPr lvl="1" algn="ctr"/>
              <a:r>
                <a:rPr lang="fr-BE" sz="1600" b="1">
                  <a:solidFill>
                    <a:srgbClr val="4A6C5B"/>
                  </a:solidFill>
                  <a:latin typeface="Arial" panose="020B0604020202020204" pitchFamily="34" charset="0"/>
                  <a:cs typeface="Arial" panose="020B0604020202020204" pitchFamily="34" charset="0"/>
                </a:rPr>
                <a:t>215 millions</a:t>
              </a:r>
            </a:p>
            <a:p>
              <a:pPr lvl="1" algn="ctr"/>
              <a:r>
                <a:rPr lang="fr-BE" sz="1100" b="1">
                  <a:solidFill>
                    <a:srgbClr val="4A6C5B"/>
                  </a:solidFill>
                  <a:latin typeface="Arial" panose="020B0604020202020204" pitchFamily="34" charset="0"/>
                  <a:cs typeface="Arial" panose="020B0604020202020204" pitchFamily="34" charset="0"/>
                </a:rPr>
                <a:t>de documents électroniques disponibles auprès des hôpitaux et des laboratoires cliniques</a:t>
              </a:r>
            </a:p>
          </p:txBody>
        </p:sp>
      </p:grpSp>
      <p:grpSp>
        <p:nvGrpSpPr>
          <p:cNvPr id="17" name="Group 16"/>
          <p:cNvGrpSpPr/>
          <p:nvPr/>
        </p:nvGrpSpPr>
        <p:grpSpPr>
          <a:xfrm>
            <a:off x="5346343" y="3151610"/>
            <a:ext cx="1631103" cy="1327309"/>
            <a:chOff x="5490116" y="2913140"/>
            <a:chExt cx="1631103" cy="1327309"/>
          </a:xfrm>
        </p:grpSpPr>
        <p:sp>
          <p:nvSpPr>
            <p:cNvPr id="29" name="Rectangle 28"/>
            <p:cNvSpPr/>
            <p:nvPr/>
          </p:nvSpPr>
          <p:spPr>
            <a:xfrm>
              <a:off x="5490116" y="3563341"/>
              <a:ext cx="1631103" cy="677108"/>
            </a:xfrm>
            <a:prstGeom prst="rect">
              <a:avLst/>
            </a:prstGeom>
          </p:spPr>
          <p:txBody>
            <a:bodyPr wrap="square">
              <a:spAutoFit/>
            </a:bodyPr>
            <a:lstStyle/>
            <a:p>
              <a:pPr algn="ctr"/>
              <a:r>
                <a:rPr lang="fr-BE" sz="1600" b="1">
                  <a:solidFill>
                    <a:srgbClr val="4A6C5B"/>
                  </a:solidFill>
                  <a:latin typeface="Arial" panose="020B0604020202020204" pitchFamily="34" charset="0"/>
                  <a:cs typeface="Arial" panose="020B0604020202020204" pitchFamily="34" charset="0"/>
                </a:rPr>
                <a:t>18.000.000.000</a:t>
              </a:r>
            </a:p>
            <a:p>
              <a:pPr algn="ctr"/>
              <a:r>
                <a:rPr lang="fr-BE" sz="1100" b="1">
                  <a:solidFill>
                    <a:srgbClr val="4A6C5B"/>
                  </a:solidFill>
                  <a:latin typeface="Arial" panose="020B0604020202020204" pitchFamily="34" charset="0"/>
                  <a:cs typeface="Arial" panose="020B0604020202020204" pitchFamily="34" charset="0"/>
                </a:rPr>
                <a:t>de transactions électroniques</a:t>
              </a:r>
            </a:p>
          </p:txBody>
        </p:sp>
        <p:pic>
          <p:nvPicPr>
            <p:cNvPr id="8" name="Picture 7"/>
            <p:cNvPicPr>
              <a:picLocks noChangeAspect="1"/>
            </p:cNvPicPr>
            <p:nvPr/>
          </p:nvPicPr>
          <p:blipFill>
            <a:blip r:embed="rId14"/>
            <a:stretch>
              <a:fillRect/>
            </a:stretch>
          </p:blipFill>
          <p:spPr>
            <a:xfrm>
              <a:off x="5927986" y="2913140"/>
              <a:ext cx="986904" cy="637115"/>
            </a:xfrm>
            <a:prstGeom prst="rect">
              <a:avLst/>
            </a:prstGeom>
          </p:spPr>
        </p:pic>
      </p:gr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53</a:t>
            </a:fld>
            <a:r>
              <a:rPr lang="fr-BE" smtClean="0"/>
              <a:t> </a:t>
            </a:r>
            <a:endParaRPr lang="fr-BE" dirty="0"/>
          </a:p>
        </p:txBody>
      </p:sp>
    </p:spTree>
    <p:extLst>
      <p:ext uri="{BB962C8B-B14F-4D97-AF65-F5344CB8AC3E}">
        <p14:creationId xmlns:p14="http://schemas.microsoft.com/office/powerpoint/2010/main" val="33135480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Enkele behaalde resultaten – </a:t>
            </a:r>
            <a:r>
              <a:rPr lang="nl-BE" dirty="0" err="1"/>
              <a:t>Quelques</a:t>
            </a:r>
            <a:r>
              <a:rPr lang="nl-BE" dirty="0"/>
              <a:t> </a:t>
            </a:r>
            <a:r>
              <a:rPr lang="nl-BE" dirty="0" err="1"/>
              <a:t>résultats</a:t>
            </a:r>
            <a:r>
              <a:rPr lang="nl-BE" dirty="0"/>
              <a:t> </a:t>
            </a:r>
            <a:r>
              <a:rPr lang="nl-BE" dirty="0" err="1"/>
              <a:t>atteints</a:t>
            </a:r>
            <a:endParaRPr lang="en-GB" noProof="0" dirty="0"/>
          </a:p>
        </p:txBody>
      </p:sp>
      <p:graphicFrame>
        <p:nvGraphicFramePr>
          <p:cNvPr id="8" name="Table 7"/>
          <p:cNvGraphicFramePr>
            <a:graphicFrameLocks noGrp="1"/>
          </p:cNvGraphicFramePr>
          <p:nvPr>
            <p:extLst/>
          </p:nvPr>
        </p:nvGraphicFramePr>
        <p:xfrm>
          <a:off x="1559496" y="980728"/>
          <a:ext cx="9073008" cy="5328600"/>
        </p:xfrm>
        <a:graphic>
          <a:graphicData uri="http://schemas.openxmlformats.org/drawingml/2006/table">
            <a:tbl>
              <a:tblPr firstRow="1" firstCol="1" bandRow="1">
                <a:tableStyleId>{5C22544A-7EE6-4342-B048-85BDC9FD1C3A}</a:tableStyleId>
              </a:tblPr>
              <a:tblGrid>
                <a:gridCol w="3985340">
                  <a:extLst>
                    <a:ext uri="{9D8B030D-6E8A-4147-A177-3AD203B41FA5}">
                      <a16:colId xmlns:a16="http://schemas.microsoft.com/office/drawing/2014/main" val="20000"/>
                    </a:ext>
                  </a:extLst>
                </a:gridCol>
                <a:gridCol w="1681783">
                  <a:extLst>
                    <a:ext uri="{9D8B030D-6E8A-4147-A177-3AD203B41FA5}">
                      <a16:colId xmlns:a16="http://schemas.microsoft.com/office/drawing/2014/main" val="20001"/>
                    </a:ext>
                  </a:extLst>
                </a:gridCol>
                <a:gridCol w="1135295">
                  <a:extLst>
                    <a:ext uri="{9D8B030D-6E8A-4147-A177-3AD203B41FA5}">
                      <a16:colId xmlns:a16="http://schemas.microsoft.com/office/drawing/2014/main" val="20002"/>
                    </a:ext>
                  </a:extLst>
                </a:gridCol>
                <a:gridCol w="1135295">
                  <a:extLst>
                    <a:ext uri="{9D8B030D-6E8A-4147-A177-3AD203B41FA5}">
                      <a16:colId xmlns:a16="http://schemas.microsoft.com/office/drawing/2014/main" val="20003"/>
                    </a:ext>
                  </a:extLst>
                </a:gridCol>
                <a:gridCol w="1135295">
                  <a:extLst>
                    <a:ext uri="{9D8B030D-6E8A-4147-A177-3AD203B41FA5}">
                      <a16:colId xmlns:a16="http://schemas.microsoft.com/office/drawing/2014/main" val="20004"/>
                    </a:ext>
                  </a:extLst>
                </a:gridCol>
              </a:tblGrid>
              <a:tr h="253849">
                <a:tc>
                  <a:txBody>
                    <a:bodyPr/>
                    <a:lstStyle/>
                    <a:p>
                      <a:pPr>
                        <a:spcAft>
                          <a:spcPts val="200"/>
                        </a:spcAft>
                      </a:pPr>
                      <a:r>
                        <a:rPr lang="nl-NL" sz="1100" dirty="0" err="1" smtClean="0">
                          <a:effectLst/>
                        </a:rPr>
                        <a:t>Belgian</a:t>
                      </a:r>
                      <a:r>
                        <a:rPr lang="nl-NL" sz="1100" dirty="0" smtClean="0">
                          <a:effectLst/>
                        </a:rPr>
                        <a:t> </a:t>
                      </a:r>
                      <a:r>
                        <a:rPr lang="nl-NL" sz="1100" dirty="0" err="1" smtClean="0">
                          <a:effectLst/>
                        </a:rPr>
                        <a:t>Meaningful</a:t>
                      </a:r>
                      <a:r>
                        <a:rPr lang="nl-NL" sz="1100" baseline="0" dirty="0" smtClean="0">
                          <a:effectLst/>
                        </a:rPr>
                        <a:t> </a:t>
                      </a:r>
                      <a:r>
                        <a:rPr lang="nl-NL" sz="1100" baseline="0" dirty="0" err="1" smtClean="0">
                          <a:effectLst/>
                        </a:rPr>
                        <a:t>Use</a:t>
                      </a:r>
                      <a:r>
                        <a:rPr lang="nl-NL" sz="1100" baseline="0" dirty="0" smtClean="0">
                          <a:effectLst/>
                        </a:rPr>
                        <a:t> Criteria ziekenhuizen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200"/>
                        </a:spcAft>
                      </a:pPr>
                      <a:r>
                        <a:rPr lang="nl-NL" sz="1100" dirty="0">
                          <a:effectLst/>
                        </a:rPr>
                        <a:t>Stap 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200"/>
                        </a:spcAft>
                      </a:pPr>
                      <a:r>
                        <a:rPr lang="nl-NL" sz="1100" dirty="0">
                          <a:effectLst/>
                        </a:rPr>
                        <a:t>Stap 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200"/>
                        </a:spcAft>
                      </a:pPr>
                      <a:r>
                        <a:rPr lang="nl-NL" sz="1100">
                          <a:effectLst/>
                        </a:rPr>
                        <a:t>Stap 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200"/>
                        </a:spcAft>
                      </a:pPr>
                      <a:r>
                        <a:rPr lang="nl-NL" sz="1100" dirty="0">
                          <a:effectLst/>
                        </a:rPr>
                        <a:t>Stap 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59620">
                <a:tc>
                  <a:txBody>
                    <a:bodyPr/>
                    <a:lstStyle/>
                    <a:p>
                      <a:pPr marL="0" lvl="0" indent="0" algn="just">
                        <a:lnSpc>
                          <a:spcPct val="107000"/>
                        </a:lnSpc>
                        <a:spcAft>
                          <a:spcPts val="200"/>
                        </a:spcAft>
                        <a:buSzPts val="1100"/>
                        <a:buFont typeface="Calibri" panose="020F0502020204030204" pitchFamily="34" charset="0"/>
                        <a:buNone/>
                      </a:pPr>
                      <a:r>
                        <a:rPr lang="nl-NL" sz="1100" dirty="0" smtClean="0">
                          <a:effectLst/>
                        </a:rPr>
                        <a:t>1. Unieke </a:t>
                      </a:r>
                      <a:r>
                        <a:rPr lang="nl-NL" sz="1100" dirty="0">
                          <a:effectLst/>
                        </a:rPr>
                        <a:t>patiëntidentificatie en -beschrijving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80%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59620">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2. Lijst </a:t>
                      </a:r>
                      <a:r>
                        <a:rPr lang="nl-NL" sz="1100" dirty="0">
                          <a:effectLst/>
                        </a:rPr>
                        <a:t>van problemen (actieve en passieve)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dirty="0">
                          <a:effectLst/>
                        </a:rPr>
                        <a:t>20%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50%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80%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59620">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3. Lijst </a:t>
                      </a:r>
                      <a:r>
                        <a:rPr lang="nl-NL" sz="1100" dirty="0">
                          <a:effectLst/>
                        </a:rPr>
                        <a:t>van allergieën en intoleranties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30%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60%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59620">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4. Elektronisch </a:t>
                      </a:r>
                      <a:r>
                        <a:rPr lang="nl-NL" sz="1100" dirty="0">
                          <a:effectLst/>
                        </a:rPr>
                        <a:t>voorschrijven van geneesmiddelen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30%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60%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59620">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5. Geneesmiddeleninteracties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dirty="0" smtClean="0">
                          <a:effectLst/>
                          <a:latin typeface="+mn-lt"/>
                          <a:ea typeface="+mn-ea"/>
                          <a:cs typeface="+mn-cs"/>
                        </a:rPr>
                        <a:t>Neen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dirty="0" smtClean="0">
                          <a:effectLst/>
                          <a:latin typeface="+mn-lt"/>
                          <a:ea typeface="+mn-ea"/>
                          <a:cs typeface="+mn-cs"/>
                        </a:rPr>
                        <a:t>Neen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dirty="0" smtClean="0">
                          <a:effectLst/>
                        </a:rPr>
                        <a:t>Neen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dirty="0" smtClean="0">
                          <a:effectLst/>
                        </a:rPr>
                        <a:t>Ja</a:t>
                      </a:r>
                      <a:r>
                        <a:rPr lang="nl-NL" sz="11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412652">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6. Elektronisch </a:t>
                      </a:r>
                      <a:r>
                        <a:rPr lang="nl-NL" sz="1100" dirty="0">
                          <a:effectLst/>
                        </a:rPr>
                        <a:t>register van de toegediende geneesmiddelen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30%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dirty="0">
                          <a:effectLst/>
                        </a:rPr>
                        <a:t>60%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259620">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7. Module </a:t>
                      </a:r>
                      <a:r>
                        <a:rPr lang="nl-NL" sz="1100" dirty="0">
                          <a:effectLst/>
                        </a:rPr>
                        <a:t>voor verpleegkundige zorgplanning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dirty="0">
                          <a:effectLst/>
                        </a:rPr>
                        <a:t>30%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60%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259620">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8. Beheer </a:t>
                      </a:r>
                      <a:r>
                        <a:rPr lang="nl-NL" sz="1100" dirty="0">
                          <a:effectLst/>
                        </a:rPr>
                        <a:t>van de afspraken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dirty="0">
                          <a:effectLst/>
                        </a:rPr>
                        <a:t>&gt;0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1015399">
                <a:tc>
                  <a:txBody>
                    <a:bodyPr/>
                    <a:lstStyle/>
                    <a:p>
                      <a:pPr marL="0" lvl="0" indent="0">
                        <a:lnSpc>
                          <a:spcPct val="107000"/>
                        </a:lnSpc>
                        <a:spcAft>
                          <a:spcPts val="200"/>
                        </a:spcAft>
                        <a:buSzPts val="1100"/>
                        <a:buFont typeface="Calibri" panose="020F0502020204030204" pitchFamily="34" charset="0"/>
                        <a:buNone/>
                      </a:pPr>
                      <a:r>
                        <a:rPr lang="nl-BE" sz="1100" dirty="0" smtClean="0">
                          <a:effectLst/>
                        </a:rPr>
                        <a:t>9. Elektronisch </a:t>
                      </a:r>
                      <a:r>
                        <a:rPr lang="nl-BE" sz="1100" dirty="0">
                          <a:effectLst/>
                        </a:rPr>
                        <a:t>invoeren van aanvragen voor medische beeldvorming, laboratorium of adviezen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1 op 3 (RX, labo, raadpleging) a rato van 50%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dirty="0">
                          <a:effectLst/>
                        </a:rPr>
                        <a:t>2 op 3 (RX, labo, raadpleging) a rato van 50%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3 op 3 (RX, labo, raadpleging) a rato van 50%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3 op 3 (RX, labo, raadpleging) a rato van 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259620">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10. Elektronische </a:t>
                      </a:r>
                      <a:r>
                        <a:rPr lang="nl-NL" sz="1100" dirty="0">
                          <a:effectLst/>
                        </a:rPr>
                        <a:t>ontslagbrief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80%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dirty="0">
                          <a:effectLst/>
                        </a:rPr>
                        <a:t>90%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r h="259620">
                <a:tc>
                  <a:txBody>
                    <a:bodyPr/>
                    <a:lstStyle/>
                    <a:p>
                      <a:pPr marL="0" lvl="0" indent="0">
                        <a:lnSpc>
                          <a:spcPct val="107000"/>
                        </a:lnSpc>
                        <a:spcAft>
                          <a:spcPts val="200"/>
                        </a:spcAft>
                        <a:buSzPts val="1100"/>
                        <a:buFont typeface="Calibri" panose="020F0502020204030204" pitchFamily="34" charset="0"/>
                        <a:buNone/>
                      </a:pPr>
                      <a:r>
                        <a:rPr lang="nl-BE" sz="1100" dirty="0" smtClean="0">
                          <a:effectLst/>
                        </a:rPr>
                        <a:t>11. Registratie </a:t>
                      </a:r>
                      <a:r>
                        <a:rPr lang="nl-BE" sz="1100" dirty="0">
                          <a:effectLst/>
                        </a:rPr>
                        <a:t>van vitale parameters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50%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dirty="0">
                          <a:effectLst/>
                        </a:rPr>
                        <a:t>65%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80%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1"/>
                  </a:ext>
                </a:extLst>
              </a:tr>
              <a:tr h="259620">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12. Registratie </a:t>
                      </a:r>
                      <a:r>
                        <a:rPr lang="nl-NL" sz="1100" dirty="0">
                          <a:effectLst/>
                        </a:rPr>
                        <a:t>van geïnformeerde toestemming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dirty="0">
                          <a:effectLst/>
                        </a:rPr>
                        <a:t>&gt;0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2"/>
                  </a:ext>
                </a:extLst>
              </a:tr>
              <a:tr h="259620">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13. Registratie </a:t>
                      </a:r>
                      <a:r>
                        <a:rPr lang="nl-NL" sz="1100" dirty="0">
                          <a:effectLst/>
                        </a:rPr>
                        <a:t>van de therapeutische wilsverklaring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fr-BE"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3"/>
                  </a:ext>
                </a:extLst>
              </a:tr>
              <a:tr h="259620">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14. Medische </a:t>
                      </a:r>
                      <a:r>
                        <a:rPr lang="nl-NL" sz="1100" dirty="0" err="1">
                          <a:effectLst/>
                        </a:rPr>
                        <a:t>resultatens</a:t>
                      </a:r>
                      <a:r>
                        <a:rPr lang="nl-BE" sz="1100" dirty="0" err="1">
                          <a:effectLst/>
                        </a:rPr>
                        <a:t>erver</a:t>
                      </a:r>
                      <a:r>
                        <a:rPr lang="nl-BE"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80%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4"/>
                  </a:ext>
                </a:extLst>
              </a:tr>
              <a:tr h="531260">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15. Elektronische </a:t>
                      </a:r>
                      <a:r>
                        <a:rPr lang="nl-NL" sz="1100" dirty="0">
                          <a:effectLst/>
                        </a:rPr>
                        <a:t>communicatie met </a:t>
                      </a:r>
                      <a:r>
                        <a:rPr lang="nl-NL" sz="1100" dirty="0" err="1">
                          <a:effectLst/>
                        </a:rPr>
                        <a:t>HUB’s</a:t>
                      </a:r>
                      <a:r>
                        <a:rPr lang="nl-NL" sz="1100" dirty="0">
                          <a:effectLst/>
                        </a:rPr>
                        <a:t> en interactie met </a:t>
                      </a:r>
                      <a:r>
                        <a:rPr lang="nl-NL" sz="1100" dirty="0" err="1">
                          <a:effectLst/>
                        </a:rPr>
                        <a:t>e-Health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80%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dirty="0">
                          <a:effectLst/>
                        </a:rPr>
                        <a:t>98%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5"/>
                  </a:ext>
                </a:extLst>
              </a:tr>
            </a:tbl>
          </a:graphicData>
        </a:graphic>
      </p:graphicFrame>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54</a:t>
            </a:fld>
            <a:r>
              <a:rPr lang="fr-BE" smtClean="0"/>
              <a:t> </a:t>
            </a:r>
            <a:endParaRPr lang="fr-BE" dirty="0"/>
          </a:p>
        </p:txBody>
      </p:sp>
    </p:spTree>
    <p:extLst>
      <p:ext uri="{BB962C8B-B14F-4D97-AF65-F5344CB8AC3E}">
        <p14:creationId xmlns:p14="http://schemas.microsoft.com/office/powerpoint/2010/main" val="1662813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nl-BE" dirty="0" smtClean="0"/>
              <a:t>Transparantie – </a:t>
            </a:r>
            <a:r>
              <a:rPr lang="nl-BE" dirty="0" err="1" smtClean="0"/>
              <a:t>Transparence</a:t>
            </a:r>
            <a:endParaRPr lang="fr-BE" dirty="0"/>
          </a:p>
        </p:txBody>
      </p:sp>
      <p:pic>
        <p:nvPicPr>
          <p:cNvPr id="5" name="Picture 4"/>
          <p:cNvPicPr>
            <a:picLocks noChangeAspect="1"/>
          </p:cNvPicPr>
          <p:nvPr/>
        </p:nvPicPr>
        <p:blipFill rotWithShape="1">
          <a:blip r:embed="rId3"/>
          <a:srcRect l="1121" r="1425"/>
          <a:stretch/>
        </p:blipFill>
        <p:spPr>
          <a:xfrm>
            <a:off x="425127" y="844209"/>
            <a:ext cx="11377265" cy="5974262"/>
          </a:xfrm>
          <a:prstGeom prst="rect">
            <a:avLst/>
          </a:prstGeom>
        </p:spPr>
      </p:pic>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55</a:t>
            </a:fld>
            <a:r>
              <a:rPr lang="fr-BE" smtClean="0"/>
              <a:t> </a:t>
            </a:r>
            <a:endParaRPr lang="fr-BE" dirty="0"/>
          </a:p>
        </p:txBody>
      </p:sp>
    </p:spTree>
    <p:extLst>
      <p:ext uri="{BB962C8B-B14F-4D97-AF65-F5344CB8AC3E}">
        <p14:creationId xmlns:p14="http://schemas.microsoft.com/office/powerpoint/2010/main" val="26080422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nl-BE" dirty="0" smtClean="0"/>
              <a:t>Transparantie – </a:t>
            </a:r>
            <a:r>
              <a:rPr lang="nl-BE" dirty="0" err="1" smtClean="0"/>
              <a:t>Transparence</a:t>
            </a:r>
            <a:endParaRPr lang="fr-BE" dirty="0"/>
          </a:p>
        </p:txBody>
      </p:sp>
      <p:pic>
        <p:nvPicPr>
          <p:cNvPr id="2" name="Picture 1"/>
          <p:cNvPicPr>
            <a:picLocks noChangeAspect="1"/>
          </p:cNvPicPr>
          <p:nvPr/>
        </p:nvPicPr>
        <p:blipFill>
          <a:blip r:embed="rId3"/>
          <a:stretch>
            <a:fillRect/>
          </a:stretch>
        </p:blipFill>
        <p:spPr>
          <a:xfrm>
            <a:off x="-2328936" y="692696"/>
            <a:ext cx="17228577" cy="37019258"/>
          </a:xfrm>
          <a:prstGeom prst="rect">
            <a:avLst/>
          </a:prstGeom>
        </p:spPr>
      </p:pic>
    </p:spTree>
    <p:extLst>
      <p:ext uri="{BB962C8B-B14F-4D97-AF65-F5344CB8AC3E}">
        <p14:creationId xmlns:p14="http://schemas.microsoft.com/office/powerpoint/2010/main" val="318454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4.79167E-6 -4.44089E-16 L -0.02135 -4.38935 " pathEditMode="relative" rAng="0" ptsTypes="AA">
                                      <p:cBhvr>
                                        <p:cTn id="6" dur="20000" fill="hold"/>
                                        <p:tgtEl>
                                          <p:spTgt spid="2"/>
                                        </p:tgtEl>
                                        <p:attrNameLst>
                                          <p:attrName>ppt_x</p:attrName>
                                          <p:attrName>ppt_y</p:attrName>
                                        </p:attrNameLst>
                                      </p:cBhvr>
                                      <p:rCtr x="-1068" y="-2194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Transparantie – </a:t>
            </a:r>
            <a:r>
              <a:rPr lang="nl-BE" dirty="0" err="1"/>
              <a:t>Transparence</a:t>
            </a:r>
            <a:endParaRPr lang="fr-BE" dirty="0"/>
          </a:p>
        </p:txBody>
      </p:sp>
      <p:pic>
        <p:nvPicPr>
          <p:cNvPr id="4" name="Picture 3"/>
          <p:cNvPicPr>
            <a:picLocks noChangeAspect="1"/>
          </p:cNvPicPr>
          <p:nvPr/>
        </p:nvPicPr>
        <p:blipFill>
          <a:blip r:embed="rId2"/>
          <a:stretch>
            <a:fillRect/>
          </a:stretch>
        </p:blipFill>
        <p:spPr>
          <a:xfrm>
            <a:off x="-2952943" y="944176"/>
            <a:ext cx="18133405" cy="20734781"/>
          </a:xfrm>
          <a:prstGeom prst="rect">
            <a:avLst/>
          </a:prstGeom>
        </p:spPr>
      </p:pic>
    </p:spTree>
    <p:extLst>
      <p:ext uri="{BB962C8B-B14F-4D97-AF65-F5344CB8AC3E}">
        <p14:creationId xmlns:p14="http://schemas.microsoft.com/office/powerpoint/2010/main" val="337424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29167E-6 4.44444E-6 L -0.00143 -2.19931 " pathEditMode="relative" rAng="0" ptsTypes="AA">
                                      <p:cBhvr>
                                        <p:cTn id="6" dur="10000" fill="hold"/>
                                        <p:tgtEl>
                                          <p:spTgt spid="4"/>
                                        </p:tgtEl>
                                        <p:attrNameLst>
                                          <p:attrName>ppt_x</p:attrName>
                                          <p:attrName>ppt_y</p:attrName>
                                        </p:attrNameLst>
                                      </p:cBhvr>
                                      <p:rCtr x="-78" y="-1099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t>Gegevensbescherming – Protection de </a:t>
            </a:r>
            <a:r>
              <a:rPr lang="nl-BE" dirty="0" err="1"/>
              <a:t>données</a:t>
            </a:r>
            <a:endParaRPr lang="fr-BE" dirty="0"/>
          </a:p>
        </p:txBody>
      </p:sp>
      <p:sp>
        <p:nvSpPr>
          <p:cNvPr id="3" name="Content Placeholder 2"/>
          <p:cNvSpPr>
            <a:spLocks noGrp="1"/>
          </p:cNvSpPr>
          <p:nvPr>
            <p:ph sz="half" idx="2"/>
          </p:nvPr>
        </p:nvSpPr>
        <p:spPr/>
        <p:txBody>
          <a:bodyPr/>
          <a:lstStyle/>
          <a:p>
            <a:r>
              <a:rPr lang="nl-BE" dirty="0"/>
              <a:t>E</a:t>
            </a:r>
            <a:r>
              <a:rPr lang="nl-BE" dirty="0" smtClean="0"/>
              <a:t>en zorgverlener of –instelling heeft alleen toegang tot gezondheidsgegevens van een patiënt bij een derde indien</a:t>
            </a:r>
          </a:p>
          <a:p>
            <a:pPr lvl="1"/>
            <a:r>
              <a:rPr lang="nl-BE" dirty="0" smtClean="0"/>
              <a:t>de patiënt zijn </a:t>
            </a:r>
            <a:r>
              <a:rPr lang="fr-BE" dirty="0" err="1"/>
              <a:t>geïnformeerde</a:t>
            </a:r>
            <a:r>
              <a:rPr lang="fr-BE" dirty="0"/>
              <a:t> </a:t>
            </a:r>
            <a:r>
              <a:rPr lang="fr-BE" dirty="0" err="1"/>
              <a:t>toestemming</a:t>
            </a:r>
            <a:r>
              <a:rPr lang="fr-BE" dirty="0"/>
              <a:t> </a:t>
            </a:r>
            <a:r>
              <a:rPr lang="nl-BE" dirty="0" smtClean="0"/>
              <a:t>heeft gegeven </a:t>
            </a:r>
            <a:r>
              <a:rPr lang="fr-BE" dirty="0" smtClean="0"/>
              <a:t>m.b.t. </a:t>
            </a:r>
            <a:r>
              <a:rPr lang="fr-BE" dirty="0"/>
              <a:t>het </a:t>
            </a:r>
            <a:r>
              <a:rPr lang="fr-BE" dirty="0" err="1"/>
              <a:t>delen</a:t>
            </a:r>
            <a:r>
              <a:rPr lang="fr-BE" dirty="0"/>
              <a:t> van </a:t>
            </a:r>
            <a:r>
              <a:rPr lang="fr-BE" dirty="0" err="1" smtClean="0"/>
              <a:t>gezondheidsgegevens</a:t>
            </a:r>
            <a:endParaRPr lang="fr-BE" dirty="0"/>
          </a:p>
          <a:p>
            <a:pPr lvl="1"/>
            <a:r>
              <a:rPr lang="nl-BE" dirty="0" smtClean="0"/>
              <a:t>de zorgverlener of –instelling een zorgrelatie heeft met de patiënt</a:t>
            </a:r>
          </a:p>
          <a:p>
            <a:pPr lvl="2">
              <a:buFont typeface="Wingdings" panose="05000000000000000000" pitchFamily="2" charset="2"/>
              <a:buChar char="Ø"/>
            </a:pPr>
            <a:r>
              <a:rPr lang="nl-BE" dirty="0" smtClean="0"/>
              <a:t>de regels hoe een zorgrelatie wordt bewezen zijn voor de onderscheiden soorten zorgverleners en –instellingen vastgelegd in een reglement</a:t>
            </a:r>
          </a:p>
          <a:p>
            <a:pPr lvl="1"/>
            <a:r>
              <a:rPr lang="nl-BE" dirty="0" smtClean="0"/>
              <a:t>de zorgverlener niet door de patiënt is uitgesloten van toegang tot zijn gezondheidsgegevens</a:t>
            </a:r>
          </a:p>
          <a:p>
            <a:pPr lvl="1"/>
            <a:r>
              <a:rPr lang="nl-BE" dirty="0" smtClean="0"/>
              <a:t>de betrokken gezondheidsgegevens toegankelijk zijn voor de betrokken soort zorgverlener (de zgn. toegangsmatrix)</a:t>
            </a:r>
          </a:p>
          <a:p>
            <a:pPr lvl="2">
              <a:buFont typeface="Wingdings" panose="05000000000000000000" pitchFamily="2" charset="2"/>
              <a:buChar char="Ø"/>
            </a:pPr>
            <a:r>
              <a:rPr lang="nl-BE" dirty="0" smtClean="0"/>
              <a:t>de toegangsmatrix is vastgelegd in een reglement</a:t>
            </a:r>
            <a:endParaRPr lang="fr-BE" dirty="0"/>
          </a:p>
        </p:txBody>
      </p:sp>
      <p:sp>
        <p:nvSpPr>
          <p:cNvPr id="5" name="Content Placeholder 4"/>
          <p:cNvSpPr>
            <a:spLocks noGrp="1"/>
          </p:cNvSpPr>
          <p:nvPr>
            <p:ph sz="quarter" idx="4"/>
          </p:nvPr>
        </p:nvSpPr>
        <p:spPr/>
        <p:txBody>
          <a:bodyPr/>
          <a:lstStyle/>
          <a:p>
            <a:r>
              <a:rPr lang="fr-BE" dirty="0"/>
              <a:t>U</a:t>
            </a:r>
            <a:r>
              <a:rPr lang="fr-BE" dirty="0" smtClean="0"/>
              <a:t>n </a:t>
            </a:r>
            <a:r>
              <a:rPr lang="fr-BE" dirty="0"/>
              <a:t>prestataire ou un établissement de soins a uniquement accès aux données relatives à la santé d’un patient auprès d’un tiers si</a:t>
            </a:r>
          </a:p>
          <a:p>
            <a:pPr lvl="1"/>
            <a:r>
              <a:rPr lang="fr-BE" dirty="0"/>
              <a:t>le patient a donné son consentement éclairé pour le partage de ses données de santé</a:t>
            </a:r>
          </a:p>
          <a:p>
            <a:pPr lvl="1"/>
            <a:r>
              <a:rPr lang="fr-BE" dirty="0"/>
              <a:t>le prestataire ou l’établissement de soins a une relation de soins avec le patient</a:t>
            </a:r>
          </a:p>
          <a:p>
            <a:pPr lvl="2">
              <a:buFont typeface="Wingdings" panose="05000000000000000000" pitchFamily="2" charset="2"/>
              <a:buChar char="Ø"/>
            </a:pPr>
            <a:r>
              <a:rPr lang="fr-BE" dirty="0"/>
              <a:t>les règles permettant de prouver une relation de soins sont fixées pour les différents types de prestataires et établissements de soins dans un règlement</a:t>
            </a:r>
          </a:p>
          <a:p>
            <a:pPr lvl="1"/>
            <a:r>
              <a:rPr lang="fr-BE" dirty="0"/>
              <a:t>le prestataire de soins n’a pas été exclu par le patient de l’accès à ses données de santé</a:t>
            </a:r>
          </a:p>
          <a:p>
            <a:pPr lvl="1"/>
            <a:r>
              <a:rPr lang="fr-BE" dirty="0"/>
              <a:t>les données de santé concernées sont accessibles au type de prestataire de soins concerné (ce que l’on appelle la matrice des accès)</a:t>
            </a:r>
          </a:p>
          <a:p>
            <a:pPr lvl="2">
              <a:buFont typeface="Wingdings" panose="05000000000000000000" pitchFamily="2" charset="2"/>
              <a:buChar char="Ø"/>
            </a:pPr>
            <a:r>
              <a:rPr lang="fr-BE" dirty="0"/>
              <a:t>la matrice des accès est déterminée dans un règlement</a:t>
            </a:r>
          </a:p>
          <a:p>
            <a:endParaRPr lang="fr-BE" dirty="0"/>
          </a:p>
        </p:txBody>
      </p:sp>
      <p:sp>
        <p:nvSpPr>
          <p:cNvPr id="6" name="Slide Number Placeholder 5"/>
          <p:cNvSpPr>
            <a:spLocks noGrp="1"/>
          </p:cNvSpPr>
          <p:nvPr>
            <p:ph type="sldNum" sz="quarter" idx="11"/>
          </p:nvPr>
        </p:nvSpPr>
        <p:spPr/>
        <p:txBody>
          <a:bodyPr/>
          <a:lstStyle/>
          <a:p>
            <a:fld id="{30A9230E-FFBB-4CCB-ABD7-198084EDE768}" type="slidenum">
              <a:rPr lang="fr-BE" smtClean="0"/>
              <a:pPr/>
              <a:t>58</a:t>
            </a:fld>
            <a:endParaRPr lang="fr-BE" dirty="0"/>
          </a:p>
        </p:txBody>
      </p:sp>
    </p:spTree>
    <p:extLst>
      <p:ext uri="{BB962C8B-B14F-4D97-AF65-F5344CB8AC3E}">
        <p14:creationId xmlns:p14="http://schemas.microsoft.com/office/powerpoint/2010/main" val="10281110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Gegevensbescherming – Protection de </a:t>
            </a:r>
            <a:r>
              <a:rPr lang="nl-BE" dirty="0" err="1"/>
              <a:t>données</a:t>
            </a:r>
            <a:endParaRPr lang="fr-BE" dirty="0"/>
          </a:p>
        </p:txBody>
      </p:sp>
      <p:pic>
        <p:nvPicPr>
          <p:cNvPr id="96261"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8813" y="5810251"/>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Oval 83"/>
          <p:cNvSpPr>
            <a:spLocks noChangeArrowheads="1"/>
          </p:cNvSpPr>
          <p:nvPr/>
        </p:nvSpPr>
        <p:spPr bwMode="auto">
          <a:xfrm>
            <a:off x="1998663" y="3857626"/>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fr-FR" altLang="en-US" sz="2400" b="1" i="1">
              <a:solidFill>
                <a:srgbClr val="000000"/>
              </a:solidFill>
            </a:endParaRPr>
          </a:p>
        </p:txBody>
      </p:sp>
      <p:sp>
        <p:nvSpPr>
          <p:cNvPr id="96263" name="Oval 84"/>
          <p:cNvSpPr>
            <a:spLocks noChangeArrowheads="1"/>
          </p:cNvSpPr>
          <p:nvPr/>
        </p:nvSpPr>
        <p:spPr bwMode="auto">
          <a:xfrm>
            <a:off x="9359901" y="3851276"/>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79" name="Rectangle 85"/>
          <p:cNvSpPr>
            <a:spLocks noChangeArrowheads="1"/>
          </p:cNvSpPr>
          <p:nvPr/>
        </p:nvSpPr>
        <p:spPr bwMode="auto">
          <a:xfrm>
            <a:off x="2508251" y="3859214"/>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endParaRPr lang="fr-BE" sz="2400" b="1" i="1">
              <a:solidFill>
                <a:srgbClr val="FFFFFF"/>
              </a:solidFill>
              <a:effectLst>
                <a:outerShdw blurRad="38100" dist="38100" dir="2700000" algn="tl">
                  <a:srgbClr val="000000"/>
                </a:outerShdw>
              </a:effectLst>
              <a:latin typeface="+mn-lt"/>
              <a:cs typeface="+mn-cs"/>
            </a:endParaRPr>
          </a:p>
          <a:p>
            <a:pPr algn="ctr" fontAlgn="auto">
              <a:spcBef>
                <a:spcPts val="0"/>
              </a:spcBef>
              <a:spcAft>
                <a:spcPts val="0"/>
              </a:spcAft>
              <a:defRPr/>
            </a:pPr>
            <a:endParaRPr lang="en-GB" sz="2400" b="1" i="1">
              <a:solidFill>
                <a:srgbClr val="FFFFFF"/>
              </a:solidFill>
              <a:effectLst>
                <a:outerShdw blurRad="38100" dist="38100" dir="2700000" algn="tl">
                  <a:srgbClr val="000000"/>
                </a:outerShdw>
              </a:effectLst>
              <a:latin typeface="+mn-lt"/>
              <a:cs typeface="+mn-cs"/>
            </a:endParaRPr>
          </a:p>
        </p:txBody>
      </p:sp>
      <p:sp>
        <p:nvSpPr>
          <p:cNvPr id="96265" name="Oval 86"/>
          <p:cNvSpPr>
            <a:spLocks noChangeArrowheads="1"/>
          </p:cNvSpPr>
          <p:nvPr/>
        </p:nvSpPr>
        <p:spPr bwMode="auto">
          <a:xfrm>
            <a:off x="3278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96266" name="Oval 87"/>
          <p:cNvSpPr>
            <a:spLocks noChangeArrowheads="1"/>
          </p:cNvSpPr>
          <p:nvPr/>
        </p:nvSpPr>
        <p:spPr bwMode="auto">
          <a:xfrm>
            <a:off x="9183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82" name="Rectangle 88"/>
          <p:cNvSpPr>
            <a:spLocks noChangeArrowheads="1"/>
          </p:cNvSpPr>
          <p:nvPr/>
        </p:nvSpPr>
        <p:spPr bwMode="auto">
          <a:xfrm>
            <a:off x="3681414" y="4117976"/>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r>
              <a:rPr lang="fr-BE" sz="2400" b="1" i="1" dirty="0">
                <a:solidFill>
                  <a:srgbClr val="FFFFFF"/>
                </a:solidFill>
                <a:effectLst>
                  <a:outerShdw blurRad="38100" dist="38100" dir="2700000" algn="tl">
                    <a:srgbClr val="000000"/>
                  </a:outerShdw>
                </a:effectLst>
                <a:latin typeface="+mn-lt"/>
                <a:cs typeface="+mn-cs"/>
              </a:rPr>
              <a:t>Services de base</a:t>
            </a:r>
          </a:p>
          <a:p>
            <a:pPr algn="ctr" fontAlgn="auto">
              <a:spcBef>
                <a:spcPts val="0"/>
              </a:spcBef>
              <a:spcAft>
                <a:spcPts val="0"/>
              </a:spcAft>
              <a:defRPr/>
            </a:pPr>
            <a:r>
              <a:rPr lang="fr-BE" sz="2400" b="1" i="1" dirty="0" smtClean="0">
                <a:solidFill>
                  <a:srgbClr val="FFFFFF"/>
                </a:solidFill>
                <a:effectLst>
                  <a:outerShdw blurRad="38100" dist="38100" dir="2700000" algn="tl">
                    <a:srgbClr val="000000"/>
                  </a:outerShdw>
                </a:effectLst>
                <a:latin typeface="+mn-lt"/>
                <a:cs typeface="+mn-cs"/>
              </a:rPr>
              <a:t>plate-forme </a:t>
            </a:r>
            <a:r>
              <a:rPr lang="fr-BE" sz="2400" b="1" i="1" dirty="0">
                <a:solidFill>
                  <a:srgbClr val="3E6E5A"/>
                </a:solidFill>
                <a:effectLst>
                  <a:outerShdw blurRad="38100" dist="38100" dir="2700000" algn="tl">
                    <a:srgbClr val="000000"/>
                  </a:outerShdw>
                </a:effectLst>
                <a:latin typeface="+mn-lt"/>
                <a:cs typeface="+mn-cs"/>
              </a:rPr>
              <a:t>eHealth</a:t>
            </a:r>
          </a:p>
        </p:txBody>
      </p:sp>
      <p:sp>
        <p:nvSpPr>
          <p:cNvPr id="96268" name="Text Box 89"/>
          <p:cNvSpPr txBox="1">
            <a:spLocks noChangeArrowheads="1"/>
          </p:cNvSpPr>
          <p:nvPr/>
        </p:nvSpPr>
        <p:spPr bwMode="auto">
          <a:xfrm>
            <a:off x="1991544" y="4332289"/>
            <a:ext cx="12811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fr-BE" b="1" i="1" dirty="0">
                <a:solidFill>
                  <a:srgbClr val="000000"/>
                </a:solidFill>
              </a:rPr>
              <a:t>Réseau</a:t>
            </a:r>
          </a:p>
        </p:txBody>
      </p:sp>
      <p:sp>
        <p:nvSpPr>
          <p:cNvPr id="85" name="Oval 5"/>
          <p:cNvSpPr>
            <a:spLocks noChangeArrowheads="1"/>
          </p:cNvSpPr>
          <p:nvPr/>
        </p:nvSpPr>
        <p:spPr bwMode="auto">
          <a:xfrm>
            <a:off x="5000625" y="1289050"/>
            <a:ext cx="2286000" cy="762000"/>
          </a:xfrm>
          <a:prstGeom prst="ellipse">
            <a:avLst/>
          </a:prstGeom>
          <a:noFill/>
          <a:ln w="9525">
            <a:noFill/>
            <a:round/>
            <a:headEnd/>
            <a:tailEnd/>
          </a:ln>
          <a:effectLst/>
        </p:spPr>
        <p:txBody>
          <a:bodyPr wrap="none" anchor="ctr"/>
          <a:lstStyle/>
          <a:p>
            <a:pPr algn="ctr" fontAlgn="auto">
              <a:spcBef>
                <a:spcPts val="0"/>
              </a:spcBef>
              <a:spcAft>
                <a:spcPts val="0"/>
              </a:spcAft>
              <a:defRPr/>
            </a:pPr>
            <a:r>
              <a:rPr lang="fr-BE" sz="2000" b="1" i="1">
                <a:solidFill>
                  <a:srgbClr val="000000"/>
                </a:solidFill>
                <a:effectLst>
                  <a:outerShdw blurRad="38100" dist="38100" dir="2700000" algn="tl">
                    <a:srgbClr val="C0C0C0"/>
                  </a:outerShdw>
                </a:effectLst>
                <a:latin typeface="+mn-lt"/>
                <a:cs typeface="+mn-cs"/>
              </a:rPr>
              <a:t>Patients, prestataire de soins</a:t>
            </a:r>
          </a:p>
          <a:p>
            <a:pPr algn="ctr" fontAlgn="auto">
              <a:spcBef>
                <a:spcPts val="0"/>
              </a:spcBef>
              <a:spcAft>
                <a:spcPts val="0"/>
              </a:spcAft>
              <a:defRPr/>
            </a:pPr>
            <a:r>
              <a:rPr lang="fr-BE" sz="2000" b="1" i="1">
                <a:solidFill>
                  <a:srgbClr val="000000"/>
                </a:solidFill>
                <a:effectLst>
                  <a:outerShdw blurRad="38100" dist="38100" dir="2700000" algn="tl">
                    <a:srgbClr val="C0C0C0"/>
                  </a:outerShdw>
                </a:effectLst>
                <a:latin typeface="+mn-lt"/>
                <a:cs typeface="+mn-cs"/>
              </a:rPr>
              <a:t>et établissements de soins</a:t>
            </a:r>
          </a:p>
        </p:txBody>
      </p:sp>
      <p:sp>
        <p:nvSpPr>
          <p:cNvPr id="86" name="AutoShape 13"/>
          <p:cNvSpPr>
            <a:spLocks noChangeArrowheads="1"/>
          </p:cNvSpPr>
          <p:nvPr/>
        </p:nvSpPr>
        <p:spPr bwMode="blackWhite">
          <a:xfrm>
            <a:off x="7450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fr-BE" sz="2000" b="1" i="1">
                <a:solidFill>
                  <a:srgbClr val="FFCC99"/>
                </a:solidFill>
                <a:effectLst>
                  <a:outerShdw blurRad="38100" dist="38100" dir="2700000" algn="tl">
                    <a:srgbClr val="000000"/>
                  </a:outerShdw>
                </a:effectLst>
                <a:latin typeface="+mn-lt"/>
                <a:cs typeface="+mn-cs"/>
              </a:rPr>
              <a:t>SAV</a:t>
            </a:r>
          </a:p>
        </p:txBody>
      </p:sp>
      <p:sp>
        <p:nvSpPr>
          <p:cNvPr id="87" name="AutoShape 14"/>
          <p:cNvSpPr>
            <a:spLocks noChangeArrowheads="1"/>
          </p:cNvSpPr>
          <p:nvPr/>
        </p:nvSpPr>
        <p:spPr bwMode="blackWhite">
          <a:xfrm>
            <a:off x="8748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fr-BE" sz="2000" b="1" i="1">
                <a:solidFill>
                  <a:srgbClr val="FFCC99"/>
                </a:solidFill>
                <a:effectLst>
                  <a:outerShdw blurRad="38100" dist="38100" dir="2700000" algn="tl">
                    <a:srgbClr val="000000"/>
                  </a:outerShdw>
                </a:effectLst>
                <a:latin typeface="+mn-lt"/>
                <a:cs typeface="+mn-cs"/>
              </a:rPr>
              <a:t>SAV</a:t>
            </a:r>
          </a:p>
        </p:txBody>
      </p:sp>
      <p:sp>
        <p:nvSpPr>
          <p:cNvPr id="88" name="AutoShape 16"/>
          <p:cNvSpPr>
            <a:spLocks noChangeArrowheads="1"/>
          </p:cNvSpPr>
          <p:nvPr/>
        </p:nvSpPr>
        <p:spPr bwMode="blackWhite">
          <a:xfrm>
            <a:off x="6265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fr-BE" sz="2000" b="1" i="1">
                <a:solidFill>
                  <a:srgbClr val="FFCC99"/>
                </a:solidFill>
                <a:effectLst>
                  <a:outerShdw blurRad="38100" dist="38100" dir="2700000" algn="tl">
                    <a:srgbClr val="000000"/>
                  </a:outerShdw>
                </a:effectLst>
                <a:latin typeface="+mn-lt"/>
                <a:cs typeface="+mn-cs"/>
              </a:rPr>
              <a:t>SAV</a:t>
            </a:r>
          </a:p>
        </p:txBody>
      </p:sp>
      <p:pic>
        <p:nvPicPr>
          <p:cNvPr id="96274" name="Picture 20" descr="FOD_tekeni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96175"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5" name="Rectangle 21"/>
          <p:cNvSpPr>
            <a:spLocks noChangeArrowheads="1"/>
          </p:cNvSpPr>
          <p:nvPr/>
        </p:nvSpPr>
        <p:spPr bwMode="auto">
          <a:xfrm>
            <a:off x="377908" y="5610166"/>
            <a:ext cx="15080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fr-BE" sz="2000" b="1" i="1" dirty="0">
                <a:solidFill>
                  <a:srgbClr val="CC9900"/>
                </a:solidFill>
              </a:rPr>
              <a:t>Fournisseurs</a:t>
            </a:r>
          </a:p>
        </p:txBody>
      </p:sp>
      <p:sp>
        <p:nvSpPr>
          <p:cNvPr id="96276" name="Rectangle 22"/>
          <p:cNvSpPr>
            <a:spLocks noChangeArrowheads="1"/>
          </p:cNvSpPr>
          <p:nvPr/>
        </p:nvSpPr>
        <p:spPr bwMode="auto">
          <a:xfrm>
            <a:off x="426707" y="1874838"/>
            <a:ext cx="14007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fr-BE" sz="2000" b="1" i="1" dirty="0">
                <a:solidFill>
                  <a:srgbClr val="CC9900"/>
                </a:solidFill>
              </a:rPr>
              <a:t>Utilisateurs</a:t>
            </a:r>
          </a:p>
        </p:txBody>
      </p:sp>
      <p:sp>
        <p:nvSpPr>
          <p:cNvPr id="92" name="AutoShape 23">
            <a:hlinkClick r:id="" action="ppaction://noaction" highlightClick="1"/>
          </p:cNvPr>
          <p:cNvSpPr>
            <a:spLocks noChangeArrowheads="1"/>
          </p:cNvSpPr>
          <p:nvPr/>
        </p:nvSpPr>
        <p:spPr bwMode="blackWhite">
          <a:xfrm>
            <a:off x="5016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fr-BE" sz="1400" i="1">
                <a:solidFill>
                  <a:srgbClr val="FFFFFF"/>
                </a:solidFill>
                <a:effectLst>
                  <a:outerShdw blurRad="38100" dist="38100" dir="2700000" algn="tl">
                    <a:srgbClr val="000000"/>
                  </a:outerShdw>
                </a:effectLst>
              </a:rPr>
              <a:t>P</a:t>
            </a:r>
            <a:r>
              <a:rPr lang="fr-BE" sz="1400" i="1">
                <a:solidFill>
                  <a:srgbClr val="FFFFFF"/>
                </a:solidFill>
                <a:effectLst>
                  <a:outerShdw blurRad="38100" dist="38100" dir="2700000" algn="tl">
                    <a:srgbClr val="000000"/>
                  </a:outerShdw>
                </a:effectLst>
                <a:latin typeface="+mn-lt"/>
                <a:cs typeface="+mn-cs"/>
              </a:rPr>
              <a:t>ortail </a:t>
            </a:r>
            <a:r>
              <a:rPr lang="fr-BE" sz="1400" i="1">
                <a:solidFill>
                  <a:srgbClr val="3E6E5A"/>
                </a:solidFill>
                <a:effectLst>
                  <a:outerShdw blurRad="38100" dist="38100" dir="2700000" algn="tl">
                    <a:srgbClr val="000000"/>
                  </a:outerShdw>
                </a:effectLst>
                <a:latin typeface="+mn-lt"/>
                <a:cs typeface="+mn-cs"/>
              </a:rPr>
              <a:t>eSanté</a:t>
            </a:r>
          </a:p>
        </p:txBody>
      </p:sp>
      <p:grpSp>
        <p:nvGrpSpPr>
          <p:cNvPr id="96278" name="Group 24"/>
          <p:cNvGrpSpPr>
            <a:grpSpLocks/>
          </p:cNvGrpSpPr>
          <p:nvPr/>
        </p:nvGrpSpPr>
        <p:grpSpPr bwMode="auto">
          <a:xfrm>
            <a:off x="2284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fr-BE" sz="1400" i="1">
                  <a:solidFill>
                    <a:srgbClr val="FFFFFF"/>
                  </a:solidFill>
                  <a:effectLst>
                    <a:outerShdw blurRad="38100" dist="38100" dir="2700000" algn="tl">
                      <a:srgbClr val="000000"/>
                    </a:outerShdw>
                  </a:effectLst>
                  <a:latin typeface="+mn-lt"/>
                  <a:cs typeface="+mn-cs"/>
                </a:rPr>
                <a:t>Portail Health</a:t>
              </a: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fr-BE" sz="1600" b="1" i="1">
                  <a:solidFill>
                    <a:srgbClr val="FFFFFF"/>
                  </a:solidFill>
                  <a:effectLst>
                    <a:outerShdw blurRad="38100" dist="38100" dir="2700000" algn="tl">
                      <a:srgbClr val="000000"/>
                    </a:outerShdw>
                  </a:effectLst>
                  <a:latin typeface="+mn-lt"/>
                  <a:cs typeface="+mn-cs"/>
                </a:rPr>
                <a:t>SVA</a:t>
              </a:r>
            </a:p>
          </p:txBody>
        </p:sp>
        <p:pic>
          <p:nvPicPr>
            <p:cNvPr id="96330" name="Picture 30" descr="FOD_teken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7696200" y="2028826"/>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fr-BE" sz="1400" i="1">
                <a:solidFill>
                  <a:srgbClr val="FFFFFF"/>
                </a:solidFill>
                <a:effectLst>
                  <a:outerShdw blurRad="38100" dist="38100" dir="2700000" algn="tl">
                    <a:srgbClr val="000000"/>
                  </a:outerShdw>
                </a:effectLst>
                <a:latin typeface="+mn-lt"/>
                <a:cs typeface="+mn-cs"/>
              </a:rPr>
              <a:t>Logiciel établissement de soins</a:t>
            </a:r>
          </a:p>
        </p:txBody>
      </p:sp>
      <p:sp>
        <p:nvSpPr>
          <p:cNvPr id="103" name="AutoShape 34">
            <a:hlinkClick r:id="" action="ppaction://noaction" highlightClick="1"/>
          </p:cNvPr>
          <p:cNvSpPr>
            <a:spLocks noChangeArrowheads="1"/>
          </p:cNvSpPr>
          <p:nvPr/>
        </p:nvSpPr>
        <p:spPr bwMode="blackWhite">
          <a:xfrm>
            <a:off x="8231188" y="2633664"/>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4" name="AutoShape 35">
            <a:hlinkClick r:id="" action="ppaction://noaction" highlightClick="1"/>
          </p:cNvPr>
          <p:cNvSpPr>
            <a:spLocks noChangeArrowheads="1"/>
          </p:cNvSpPr>
          <p:nvPr/>
        </p:nvSpPr>
        <p:spPr bwMode="blackWhite">
          <a:xfrm>
            <a:off x="8294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fr-BE" sz="1600" b="1" i="1">
                <a:solidFill>
                  <a:srgbClr val="FFFFFF"/>
                </a:solidFill>
                <a:effectLst>
                  <a:outerShdw blurRad="38100" dist="38100" dir="2700000" algn="tl">
                    <a:srgbClr val="000000"/>
                  </a:outerShdw>
                </a:effectLst>
                <a:latin typeface="+mn-lt"/>
                <a:cs typeface="+mn-cs"/>
              </a:rPr>
              <a:t>SVA</a:t>
            </a:r>
          </a:p>
        </p:txBody>
      </p:sp>
      <p:sp>
        <p:nvSpPr>
          <p:cNvPr id="105" name="AutoShape 36">
            <a:hlinkClick r:id="" action="ppaction://noaction" highlightClick="1"/>
          </p:cNvPr>
          <p:cNvSpPr>
            <a:spLocks noChangeArrowheads="1"/>
          </p:cNvSpPr>
          <p:nvPr/>
        </p:nvSpPr>
        <p:spPr bwMode="blackWhite">
          <a:xfrm>
            <a:off x="6388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fr-BE" sz="1400" i="1">
                <a:solidFill>
                  <a:srgbClr val="FFFFFF"/>
                </a:solidFill>
                <a:effectLst>
                  <a:outerShdw blurRad="38100" dist="38100" dir="2700000" algn="tl">
                    <a:srgbClr val="000000"/>
                  </a:outerShdw>
                </a:effectLst>
                <a:latin typeface="+mn-lt"/>
                <a:cs typeface="+mn-cs"/>
              </a:rPr>
              <a:t>MyCareNet</a:t>
            </a:r>
          </a:p>
        </p:txBody>
      </p:sp>
      <p:sp>
        <p:nvSpPr>
          <p:cNvPr id="108" name="AutoShape 39">
            <a:hlinkClick r:id="" action="ppaction://noaction" highlightClick="1"/>
          </p:cNvPr>
          <p:cNvSpPr>
            <a:spLocks noChangeArrowheads="1"/>
          </p:cNvSpPr>
          <p:nvPr/>
        </p:nvSpPr>
        <p:spPr bwMode="blackWhite">
          <a:xfrm>
            <a:off x="6965951"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9" name="AutoShape 40">
            <a:hlinkClick r:id="" action="ppaction://noaction" highlightClick="1"/>
          </p:cNvPr>
          <p:cNvSpPr>
            <a:spLocks noChangeArrowheads="1"/>
          </p:cNvSpPr>
          <p:nvPr/>
        </p:nvSpPr>
        <p:spPr bwMode="blackWhite">
          <a:xfrm>
            <a:off x="7029450" y="3005139"/>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fr-BE" sz="1600" b="1" i="1">
                <a:solidFill>
                  <a:srgbClr val="FFFFFF"/>
                </a:solidFill>
                <a:effectLst>
                  <a:outerShdw blurRad="38100" dist="38100" dir="2700000" algn="tl">
                    <a:srgbClr val="000000"/>
                  </a:outerShdw>
                </a:effectLst>
                <a:latin typeface="+mn-lt"/>
                <a:cs typeface="+mn-cs"/>
              </a:rPr>
              <a:t>SVA</a:t>
            </a:r>
          </a:p>
        </p:txBody>
      </p:sp>
      <p:sp>
        <p:nvSpPr>
          <p:cNvPr id="110" name="AutoShape 41">
            <a:hlinkClick r:id="" action="ppaction://noaction" highlightClick="1"/>
          </p:cNvPr>
          <p:cNvSpPr>
            <a:spLocks noChangeArrowheads="1"/>
          </p:cNvSpPr>
          <p:nvPr/>
        </p:nvSpPr>
        <p:spPr bwMode="blackWhite">
          <a:xfrm>
            <a:off x="8882064" y="1565276"/>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fr-BE" sz="1400" i="1" dirty="0">
                <a:solidFill>
                  <a:srgbClr val="FFFFFF"/>
                </a:solidFill>
                <a:effectLst>
                  <a:outerShdw blurRad="38100" dist="38100" dir="2700000" algn="tl">
                    <a:srgbClr val="000000"/>
                  </a:outerShdw>
                </a:effectLst>
                <a:latin typeface="+mn-lt"/>
                <a:cs typeface="+mn-cs"/>
              </a:rPr>
              <a:t>Logiciel prestataire de soins</a:t>
            </a:r>
          </a:p>
        </p:txBody>
      </p:sp>
      <p:sp>
        <p:nvSpPr>
          <p:cNvPr id="111" name="AutoShape 46"/>
          <p:cNvSpPr>
            <a:spLocks noChangeArrowheads="1"/>
          </p:cNvSpPr>
          <p:nvPr/>
        </p:nvSpPr>
        <p:spPr bwMode="auto">
          <a:xfrm>
            <a:off x="3122613" y="2538414"/>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2" name="AutoShape 47"/>
          <p:cNvSpPr>
            <a:spLocks noChangeArrowheads="1"/>
          </p:cNvSpPr>
          <p:nvPr/>
        </p:nvSpPr>
        <p:spPr bwMode="auto">
          <a:xfrm>
            <a:off x="9459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3" name="AutoShape 49"/>
          <p:cNvSpPr>
            <a:spLocks noChangeArrowheads="1"/>
          </p:cNvSpPr>
          <p:nvPr/>
        </p:nvSpPr>
        <p:spPr bwMode="auto">
          <a:xfrm>
            <a:off x="8445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4" name="AutoShape 50"/>
          <p:cNvSpPr>
            <a:spLocks noChangeArrowheads="1"/>
          </p:cNvSpPr>
          <p:nvPr/>
        </p:nvSpPr>
        <p:spPr bwMode="auto">
          <a:xfrm>
            <a:off x="5473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5" name="AutoShape 51"/>
          <p:cNvSpPr>
            <a:spLocks noChangeArrowheads="1"/>
          </p:cNvSpPr>
          <p:nvPr/>
        </p:nvSpPr>
        <p:spPr bwMode="auto">
          <a:xfrm>
            <a:off x="6807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6" name="AutoShape 52"/>
          <p:cNvSpPr>
            <a:spLocks noChangeArrowheads="1"/>
          </p:cNvSpPr>
          <p:nvPr/>
        </p:nvSpPr>
        <p:spPr bwMode="auto">
          <a:xfrm rot="5400000">
            <a:off x="4141788" y="140970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7" name="AutoShape 53"/>
          <p:cNvSpPr>
            <a:spLocks noChangeArrowheads="1"/>
          </p:cNvSpPr>
          <p:nvPr/>
        </p:nvSpPr>
        <p:spPr bwMode="auto">
          <a:xfrm rot="5400000">
            <a:off x="2763838" y="917575"/>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8" name="AutoShape 54"/>
          <p:cNvSpPr>
            <a:spLocks noChangeArrowheads="1"/>
          </p:cNvSpPr>
          <p:nvPr/>
        </p:nvSpPr>
        <p:spPr bwMode="auto">
          <a:xfrm rot="5400000">
            <a:off x="6870700" y="1709738"/>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9" name="AutoShape 55"/>
          <p:cNvSpPr>
            <a:spLocks noChangeArrowheads="1"/>
          </p:cNvSpPr>
          <p:nvPr/>
        </p:nvSpPr>
        <p:spPr bwMode="auto">
          <a:xfrm rot="5400000">
            <a:off x="9332119" y="710407"/>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0" name="AutoShape 56"/>
          <p:cNvSpPr>
            <a:spLocks noChangeArrowheads="1"/>
          </p:cNvSpPr>
          <p:nvPr/>
        </p:nvSpPr>
        <p:spPr bwMode="auto">
          <a:xfrm rot="5400000">
            <a:off x="8146257" y="1221582"/>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1" name="AutoShape 59">
            <a:hlinkClick r:id="" action="ppaction://noaction" highlightClick="1"/>
          </p:cNvPr>
          <p:cNvSpPr>
            <a:spLocks noChangeArrowheads="1"/>
          </p:cNvSpPr>
          <p:nvPr/>
        </p:nvSpPr>
        <p:spPr bwMode="blackWhite">
          <a:xfrm>
            <a:off x="3644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fr-BE" sz="1400" i="1">
                <a:solidFill>
                  <a:srgbClr val="FFFFFF"/>
                </a:solidFill>
                <a:effectLst>
                  <a:outerShdw blurRad="38100" dist="38100" dir="2700000" algn="tl">
                    <a:srgbClr val="000000"/>
                  </a:outerShdw>
                </a:effectLst>
                <a:latin typeface="+mn-lt"/>
                <a:cs typeface="+mn-cs"/>
              </a:rPr>
              <a:t>Site INAMI</a:t>
            </a:r>
          </a:p>
        </p:txBody>
      </p:sp>
      <p:sp>
        <p:nvSpPr>
          <p:cNvPr id="124" name="AutoShape 62">
            <a:hlinkClick r:id="" action="ppaction://noaction" highlightClick="1"/>
          </p:cNvPr>
          <p:cNvSpPr>
            <a:spLocks noChangeArrowheads="1"/>
          </p:cNvSpPr>
          <p:nvPr/>
        </p:nvSpPr>
        <p:spPr bwMode="blackWhite">
          <a:xfrm>
            <a:off x="4222751"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5" name="AutoShape 63">
            <a:hlinkClick r:id="" action="ppaction://noaction" highlightClick="1"/>
          </p:cNvPr>
          <p:cNvSpPr>
            <a:spLocks noChangeArrowheads="1"/>
          </p:cNvSpPr>
          <p:nvPr/>
        </p:nvSpPr>
        <p:spPr bwMode="blackWhite">
          <a:xfrm>
            <a:off x="4286250" y="2700339"/>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fr-BE" sz="1600" b="1" i="1">
                <a:solidFill>
                  <a:srgbClr val="FFFFFF"/>
                </a:solidFill>
                <a:effectLst>
                  <a:outerShdw blurRad="38100" dist="38100" dir="2700000" algn="tl">
                    <a:srgbClr val="000000"/>
                  </a:outerShdw>
                </a:effectLst>
                <a:latin typeface="+mn-lt"/>
                <a:cs typeface="+mn-cs"/>
              </a:rPr>
              <a:t>SVA</a:t>
            </a:r>
          </a:p>
        </p:txBody>
      </p:sp>
      <p:pic>
        <p:nvPicPr>
          <p:cNvPr id="96305"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6363" y="3124201"/>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4964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fr-BE" sz="2000" b="1" i="1">
                <a:solidFill>
                  <a:srgbClr val="FFCC99"/>
                </a:solidFill>
                <a:effectLst>
                  <a:outerShdw blurRad="38100" dist="38100" dir="2700000" algn="tl">
                    <a:srgbClr val="000000"/>
                  </a:outerShdw>
                </a:effectLst>
                <a:latin typeface="+mn-lt"/>
                <a:cs typeface="+mn-cs"/>
              </a:rPr>
              <a:t>SAV</a:t>
            </a:r>
          </a:p>
        </p:txBody>
      </p:sp>
      <p:sp>
        <p:nvSpPr>
          <p:cNvPr id="128" name="AutoShape 69"/>
          <p:cNvSpPr>
            <a:spLocks noChangeArrowheads="1"/>
          </p:cNvSpPr>
          <p:nvPr/>
        </p:nvSpPr>
        <p:spPr bwMode="blackWhite">
          <a:xfrm>
            <a:off x="3600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fr-BE" sz="2000" b="1" i="1">
                <a:solidFill>
                  <a:srgbClr val="FFCC99"/>
                </a:solidFill>
                <a:effectLst>
                  <a:outerShdw blurRad="38100" dist="38100" dir="2700000" algn="tl">
                    <a:srgbClr val="000000"/>
                  </a:outerShdw>
                </a:effectLst>
                <a:latin typeface="+mn-lt"/>
                <a:cs typeface="+mn-cs"/>
              </a:rPr>
              <a:t>SAV</a:t>
            </a:r>
          </a:p>
        </p:txBody>
      </p:sp>
      <p:sp>
        <p:nvSpPr>
          <p:cNvPr id="129" name="AutoShape 73"/>
          <p:cNvSpPr>
            <a:spLocks noChangeArrowheads="1"/>
          </p:cNvSpPr>
          <p:nvPr/>
        </p:nvSpPr>
        <p:spPr bwMode="blackWhite">
          <a:xfrm>
            <a:off x="2279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fr-BE" sz="2000" b="1" i="1">
                <a:solidFill>
                  <a:srgbClr val="FFCC99"/>
                </a:solidFill>
                <a:effectLst>
                  <a:outerShdw blurRad="38100" dist="38100" dir="2700000" algn="tl">
                    <a:srgbClr val="000000"/>
                  </a:outerShdw>
                </a:effectLst>
                <a:latin typeface="+mn-lt"/>
                <a:cs typeface="+mn-cs"/>
              </a:rPr>
              <a:t>SAV</a:t>
            </a:r>
          </a:p>
        </p:txBody>
      </p:sp>
      <p:sp>
        <p:nvSpPr>
          <p:cNvPr id="130" name="AutoShape 48"/>
          <p:cNvSpPr>
            <a:spLocks noChangeArrowheads="1"/>
          </p:cNvSpPr>
          <p:nvPr/>
        </p:nvSpPr>
        <p:spPr bwMode="auto">
          <a:xfrm>
            <a:off x="4330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96310" name="AutoShape 17"/>
          <p:cNvSpPr>
            <a:spLocks noChangeArrowheads="1"/>
          </p:cNvSpPr>
          <p:nvPr/>
        </p:nvSpPr>
        <p:spPr bwMode="auto">
          <a:xfrm>
            <a:off x="6494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1" name="AutoShape 18"/>
          <p:cNvSpPr>
            <a:spLocks noChangeArrowheads="1"/>
          </p:cNvSpPr>
          <p:nvPr/>
        </p:nvSpPr>
        <p:spPr bwMode="auto">
          <a:xfrm>
            <a:off x="7678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2" name="AutoShape 19"/>
          <p:cNvSpPr>
            <a:spLocks noChangeArrowheads="1"/>
          </p:cNvSpPr>
          <p:nvPr/>
        </p:nvSpPr>
        <p:spPr bwMode="auto">
          <a:xfrm>
            <a:off x="8977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3" name="AutoShape 68"/>
          <p:cNvSpPr>
            <a:spLocks noChangeArrowheads="1"/>
          </p:cNvSpPr>
          <p:nvPr/>
        </p:nvSpPr>
        <p:spPr bwMode="auto">
          <a:xfrm>
            <a:off x="5192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4" name="AutoShape 70"/>
          <p:cNvSpPr>
            <a:spLocks noChangeArrowheads="1"/>
          </p:cNvSpPr>
          <p:nvPr/>
        </p:nvSpPr>
        <p:spPr bwMode="auto">
          <a:xfrm>
            <a:off x="3829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5" name="AutoShape 74"/>
          <p:cNvSpPr>
            <a:spLocks noChangeArrowheads="1"/>
          </p:cNvSpPr>
          <p:nvPr/>
        </p:nvSpPr>
        <p:spPr bwMode="auto">
          <a:xfrm>
            <a:off x="2508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pic>
        <p:nvPicPr>
          <p:cNvPr id="96316" name="Picture 57"/>
          <p:cNvPicPr>
            <a:picLocks noChangeAspect="1" noChangeArrowheads="1"/>
          </p:cNvPicPr>
          <p:nvPr/>
        </p:nvPicPr>
        <p:blipFill>
          <a:blip r:embed="rId6"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3716339"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6317"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26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8"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79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9"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9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20"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945563" y="2114550"/>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 name="AutoShape 34">
            <a:hlinkClick r:id="" action="ppaction://noaction" highlightClick="1"/>
          </p:cNvPr>
          <p:cNvSpPr>
            <a:spLocks noChangeArrowheads="1"/>
          </p:cNvSpPr>
          <p:nvPr/>
        </p:nvSpPr>
        <p:spPr bwMode="blackWhite">
          <a:xfrm>
            <a:off x="9486900" y="2205039"/>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5" name="AutoShape 35">
            <a:hlinkClick r:id="" action="ppaction://noaction" highlightClick="1"/>
          </p:cNvPr>
          <p:cNvSpPr>
            <a:spLocks noChangeArrowheads="1"/>
          </p:cNvSpPr>
          <p:nvPr/>
        </p:nvSpPr>
        <p:spPr bwMode="blackWhite">
          <a:xfrm>
            <a:off x="9550400" y="2270125"/>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fr-BE" sz="1600" b="1" i="1">
                <a:solidFill>
                  <a:srgbClr val="FFFFFF"/>
                </a:solidFill>
                <a:effectLst>
                  <a:outerShdw blurRad="38100" dist="38100" dir="2700000" algn="tl">
                    <a:srgbClr val="000000"/>
                  </a:outerShdw>
                </a:effectLst>
                <a:latin typeface="+mn-lt"/>
                <a:cs typeface="+mn-cs"/>
              </a:rPr>
              <a:t>SVA</a:t>
            </a:r>
          </a:p>
        </p:txBody>
      </p:sp>
      <p:pic>
        <p:nvPicPr>
          <p:cNvPr id="75" name="Picture 7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96638" y="5663406"/>
            <a:ext cx="615386"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7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7444" y="2755886"/>
            <a:ext cx="615386"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59</a:t>
            </a:fld>
            <a:r>
              <a:rPr lang="fr-BE" smtClean="0"/>
              <a:t> </a:t>
            </a:r>
            <a:endParaRPr lang="fr-BE" dirty="0"/>
          </a:p>
        </p:txBody>
      </p:sp>
    </p:spTree>
    <p:extLst>
      <p:ext uri="{BB962C8B-B14F-4D97-AF65-F5344CB8AC3E}">
        <p14:creationId xmlns:p14="http://schemas.microsoft.com/office/powerpoint/2010/main" val="4247368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Visie – Vision</a:t>
            </a:r>
            <a:endParaRPr lang="en-US" dirty="0"/>
          </a:p>
        </p:txBody>
      </p:sp>
      <p:sp>
        <p:nvSpPr>
          <p:cNvPr id="3" name="Content Placeholder 2"/>
          <p:cNvSpPr>
            <a:spLocks noGrp="1"/>
          </p:cNvSpPr>
          <p:nvPr>
            <p:ph sz="half" idx="2"/>
          </p:nvPr>
        </p:nvSpPr>
        <p:spPr/>
        <p:txBody>
          <a:bodyPr/>
          <a:lstStyle/>
          <a:p>
            <a:r>
              <a:rPr lang="nl-BE" dirty="0" smtClean="0"/>
              <a:t>Om dit te verzekeren</a:t>
            </a:r>
          </a:p>
          <a:p>
            <a:pPr lvl="1"/>
            <a:r>
              <a:rPr lang="nl-BE" dirty="0" smtClean="0"/>
              <a:t>wordt het beheer van de persoonsgegevens in de sociale sector en de gezondheidssector maximaal (logisch) gedecentraliseerd</a:t>
            </a:r>
          </a:p>
          <a:p>
            <a:pPr lvl="1"/>
            <a:r>
              <a:rPr lang="nl-BE" dirty="0" smtClean="0"/>
              <a:t>wordt de uitwisseling van gegevens tussen instanties enkel toegelaten na machtiging door een onafhankelijk en multidisciplinair Informatieveilig-</a:t>
            </a:r>
            <a:r>
              <a:rPr lang="nl-BE" dirty="0" err="1" smtClean="0"/>
              <a:t>heidscomité</a:t>
            </a:r>
            <a:r>
              <a:rPr lang="nl-BE" dirty="0" smtClean="0"/>
              <a:t>, benoemd door het Parlement</a:t>
            </a:r>
          </a:p>
          <a:p>
            <a:pPr lvl="1"/>
            <a:r>
              <a:rPr lang="nl-BE" dirty="0" smtClean="0"/>
              <a:t>staan de instellingen die de gegevensuitwisseling organiseren (de KSZ en het eHealth-platform) zelf niet in voor inhoudelijke opdrachten en worden ze beheerd door vertegenwoordigers van de personen of organisaties waarover gegevens verwerkt worden</a:t>
            </a:r>
          </a:p>
          <a:p>
            <a:r>
              <a:rPr lang="nl-BE" dirty="0" smtClean="0"/>
              <a:t>Een goede aanpak bestaat erin zich te baseren op een risicoanalyse en risicobeheer, vanuit een multidisciplinair perspectief</a:t>
            </a:r>
            <a:endParaRPr lang="fr-FR" dirty="0"/>
          </a:p>
        </p:txBody>
      </p:sp>
      <p:sp>
        <p:nvSpPr>
          <p:cNvPr id="4" name="Content Placeholder 3"/>
          <p:cNvSpPr>
            <a:spLocks noGrp="1"/>
          </p:cNvSpPr>
          <p:nvPr>
            <p:ph sz="quarter" idx="4"/>
          </p:nvPr>
        </p:nvSpPr>
        <p:spPr/>
        <p:txBody>
          <a:bodyPr/>
          <a:lstStyle/>
          <a:p>
            <a:r>
              <a:rPr lang="fr-FR" smtClean="0"/>
              <a:t>Afin d’assurer cela</a:t>
            </a:r>
          </a:p>
          <a:p>
            <a:pPr lvl="1"/>
            <a:r>
              <a:rPr lang="fr-FR" smtClean="0"/>
              <a:t>la gestion des données à caractère personnel dans le secteur social et le secteur de la santé est (logiquement) décentralisée au maximum</a:t>
            </a:r>
          </a:p>
          <a:p>
            <a:pPr lvl="1"/>
            <a:r>
              <a:rPr lang="fr-FR" smtClean="0"/>
              <a:t>l’échange de données entre instances n’est autorisé qu’après une autorisation d’un Comité de Sécurité de l’Information indépendant et multidisciplinaire, désigné par le Parlement</a:t>
            </a:r>
          </a:p>
          <a:p>
            <a:pPr lvl="1"/>
            <a:r>
              <a:rPr lang="fr-FR" smtClean="0"/>
              <a:t>les institutions qui organisent l’échange des données (la BCSS et la Plate-forme eHealth) n’assurent pas elles-mêmes des missions de contenu, et sont gérées par des représentants des organisations ou des personnes dont les données sont traitées</a:t>
            </a:r>
          </a:p>
          <a:p>
            <a:r>
              <a:rPr lang="fr-FR" smtClean="0"/>
              <a:t>Une bonne approche consiste à se baser sur une analyse et une gestion des risques, dans une perspective multidisciplinaire</a:t>
            </a:r>
          </a:p>
          <a:p>
            <a:endParaRPr lang="fr-BE" dirty="0"/>
          </a:p>
        </p:txBody>
      </p:sp>
      <p:sp>
        <p:nvSpPr>
          <p:cNvPr id="6" name="Slide Number Placeholder 5"/>
          <p:cNvSpPr>
            <a:spLocks noGrp="1"/>
          </p:cNvSpPr>
          <p:nvPr>
            <p:ph type="sldNum" sz="quarter" idx="11"/>
          </p:nvPr>
        </p:nvSpPr>
        <p:spPr/>
        <p:txBody>
          <a:bodyPr/>
          <a:lstStyle/>
          <a:p>
            <a:fld id="{30A9230E-FFBB-4CCB-ABD7-198084EDE768}" type="slidenum">
              <a:rPr lang="fr-BE" smtClean="0"/>
              <a:pPr/>
              <a:t>6</a:t>
            </a:fld>
            <a:endParaRPr lang="fr-BE" dirty="0"/>
          </a:p>
        </p:txBody>
      </p:sp>
    </p:spTree>
    <p:extLst>
      <p:ext uri="{BB962C8B-B14F-4D97-AF65-F5344CB8AC3E}">
        <p14:creationId xmlns:p14="http://schemas.microsoft.com/office/powerpoint/2010/main" val="11958001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Gegevensbescherming – Protection de </a:t>
            </a:r>
            <a:r>
              <a:rPr lang="nl-BE" dirty="0" err="1"/>
              <a:t>données</a:t>
            </a:r>
            <a:endParaRPr lang="fr-BE" dirty="0"/>
          </a:p>
        </p:txBody>
      </p:sp>
      <p:graphicFrame>
        <p:nvGraphicFramePr>
          <p:cNvPr id="6" name="Content Placeholder 5"/>
          <p:cNvGraphicFramePr>
            <a:graphicFrameLocks noGrp="1"/>
          </p:cNvGraphicFramePr>
          <p:nvPr>
            <p:ph idx="4294967295"/>
            <p:extLst/>
          </p:nvPr>
        </p:nvGraphicFramePr>
        <p:xfrm>
          <a:off x="1775520" y="1484784"/>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609935" y="1120486"/>
            <a:ext cx="4972130" cy="461665"/>
          </a:xfrm>
          <a:prstGeom prst="rect">
            <a:avLst/>
          </a:prstGeom>
          <a:noFill/>
        </p:spPr>
        <p:txBody>
          <a:bodyPr wrap="none" rtlCol="0">
            <a:spAutoFit/>
          </a:bodyPr>
          <a:lstStyle/>
          <a:p>
            <a:r>
              <a:rPr lang="nl-BE" sz="2400" dirty="0" smtClean="0"/>
              <a:t>10 basisdiensten – 10 services de base</a:t>
            </a:r>
            <a:endParaRPr lang="fr-BE" sz="2400"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60</a:t>
            </a:fld>
            <a:r>
              <a:rPr lang="fr-BE" smtClean="0"/>
              <a:t> </a:t>
            </a:r>
            <a:endParaRPr lang="fr-BE" dirty="0"/>
          </a:p>
        </p:txBody>
      </p:sp>
    </p:spTree>
    <p:extLst>
      <p:ext uri="{BB962C8B-B14F-4D97-AF65-F5344CB8AC3E}">
        <p14:creationId xmlns:p14="http://schemas.microsoft.com/office/powerpoint/2010/main" val="3322569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dirty="0"/>
              <a:t>G</a:t>
            </a:r>
            <a:r>
              <a:rPr lang="nl-BE" dirty="0" smtClean="0"/>
              <a:t>ebruikers- &amp; toegangsbeheer – </a:t>
            </a:r>
            <a:r>
              <a:rPr lang="nl-BE" dirty="0" err="1" smtClean="0"/>
              <a:t>Gestion</a:t>
            </a:r>
            <a:r>
              <a:rPr lang="nl-BE" dirty="0" smtClean="0"/>
              <a:t> des </a:t>
            </a:r>
            <a:r>
              <a:rPr lang="nl-BE" dirty="0" err="1" smtClean="0"/>
              <a:t>utilisateurs</a:t>
            </a:r>
            <a:r>
              <a:rPr lang="nl-BE" dirty="0" smtClean="0"/>
              <a:t> et des </a:t>
            </a:r>
            <a:r>
              <a:rPr lang="nl-BE" dirty="0" err="1" smtClean="0"/>
              <a:t>accès</a:t>
            </a:r>
            <a:endParaRPr lang="nl-BE" dirty="0"/>
          </a:p>
        </p:txBody>
      </p:sp>
      <p:sp>
        <p:nvSpPr>
          <p:cNvPr id="3" name="Content Placeholder 2"/>
          <p:cNvSpPr>
            <a:spLocks noGrp="1"/>
          </p:cNvSpPr>
          <p:nvPr>
            <p:ph sz="half" idx="2"/>
          </p:nvPr>
        </p:nvSpPr>
        <p:spPr/>
        <p:txBody>
          <a:bodyPr>
            <a:normAutofit fontScale="92500" lnSpcReduction="10000"/>
          </a:bodyPr>
          <a:lstStyle/>
          <a:p>
            <a:r>
              <a:rPr lang="nl-BE" dirty="0"/>
              <a:t>Z</a:t>
            </a:r>
            <a:r>
              <a:rPr lang="nl-BE" dirty="0" smtClean="0"/>
              <a:t>orgt ervoor dat zorgverleners en -instellingen enkel toegang hebben</a:t>
            </a:r>
          </a:p>
          <a:p>
            <a:pPr lvl="1"/>
            <a:r>
              <a:rPr lang="nl-BE" dirty="0" smtClean="0"/>
              <a:t>tot de diensten waartoe ze gemachtigd zijn</a:t>
            </a:r>
          </a:p>
          <a:p>
            <a:pPr lvl="1"/>
            <a:r>
              <a:rPr lang="nl-BE" dirty="0" smtClean="0"/>
              <a:t>m.b.t. de personen waarvoor ze daartoe gemachtigd zijn</a:t>
            </a:r>
          </a:p>
          <a:p>
            <a:r>
              <a:rPr lang="nl-BE" dirty="0"/>
              <a:t>D</a:t>
            </a:r>
            <a:r>
              <a:rPr lang="nl-BE" dirty="0" smtClean="0"/>
              <a:t>e toegangsregels zijn vastgelegd door de wet en door de beraadslagingen van het Informatie-veiligheidscomité</a:t>
            </a:r>
          </a:p>
          <a:p>
            <a:r>
              <a:rPr lang="nl-BE" dirty="0"/>
              <a:t>S</a:t>
            </a:r>
            <a:r>
              <a:rPr lang="nl-BE" dirty="0" smtClean="0"/>
              <a:t>tappen</a:t>
            </a:r>
          </a:p>
          <a:p>
            <a:pPr lvl="1"/>
            <a:r>
              <a:rPr lang="nl-BE" dirty="0" smtClean="0"/>
              <a:t>identificatie van de gebruiker</a:t>
            </a:r>
          </a:p>
          <a:p>
            <a:pPr lvl="1"/>
            <a:r>
              <a:rPr lang="nl-BE" dirty="0" smtClean="0"/>
              <a:t>authenticatie van de identiteit van de gebruiker</a:t>
            </a:r>
          </a:p>
          <a:p>
            <a:pPr lvl="1"/>
            <a:r>
              <a:rPr lang="nl-BE" dirty="0" smtClean="0"/>
              <a:t>controle van hoedanigheden (bv. arts, apotheker)</a:t>
            </a:r>
          </a:p>
          <a:p>
            <a:pPr lvl="1"/>
            <a:r>
              <a:rPr lang="nl-BE" dirty="0" smtClean="0"/>
              <a:t>controle van relaties (bv. therapeutische relatie met patiënt)</a:t>
            </a:r>
          </a:p>
          <a:p>
            <a:pPr lvl="1"/>
            <a:r>
              <a:rPr lang="nl-BE" dirty="0" smtClean="0"/>
              <a:t>autorisatie</a:t>
            </a:r>
          </a:p>
          <a:p>
            <a:r>
              <a:rPr lang="nl-BE" dirty="0"/>
              <a:t>M</a:t>
            </a:r>
            <a:r>
              <a:rPr lang="nl-BE" dirty="0" smtClean="0"/>
              <a:t>eer info</a:t>
            </a:r>
          </a:p>
          <a:p>
            <a:pPr lvl="1"/>
            <a:r>
              <a:rPr lang="nl-BE" dirty="0" smtClean="0">
                <a:hlinkClick r:id="rId2"/>
              </a:rPr>
              <a:t>https</a:t>
            </a:r>
            <a:r>
              <a:rPr lang="nl-BE" dirty="0">
                <a:hlinkClick r:id="rId2"/>
              </a:rPr>
              <a:t>://www.ehealth.fgov.be/ehealthplatform/nl/geintegreerd-gebruikers-en-toegangsbeheer</a:t>
            </a:r>
          </a:p>
          <a:p>
            <a:endParaRPr lang="nl-BE" dirty="0"/>
          </a:p>
        </p:txBody>
      </p:sp>
      <p:sp>
        <p:nvSpPr>
          <p:cNvPr id="9" name="Content Placeholder 8"/>
          <p:cNvSpPr>
            <a:spLocks noGrp="1"/>
          </p:cNvSpPr>
          <p:nvPr>
            <p:ph sz="quarter" idx="4"/>
          </p:nvPr>
        </p:nvSpPr>
        <p:spPr/>
        <p:txBody>
          <a:bodyPr>
            <a:normAutofit fontScale="92500" lnSpcReduction="10000"/>
          </a:bodyPr>
          <a:lstStyle/>
          <a:p>
            <a:r>
              <a:rPr lang="fr-BE" dirty="0"/>
              <a:t>Permet de garantir que seuls les prestataires et établissements de soins aient accès</a:t>
            </a:r>
          </a:p>
          <a:p>
            <a:pPr lvl="1"/>
            <a:r>
              <a:rPr lang="fr-BE" dirty="0"/>
              <a:t>aux services auxquels ils peuvent accéder</a:t>
            </a:r>
          </a:p>
          <a:p>
            <a:pPr lvl="1"/>
            <a:r>
              <a:rPr lang="fr-BE" dirty="0"/>
              <a:t>concernant les personnes pour lesquelles ils ont reçu l’accès</a:t>
            </a:r>
          </a:p>
          <a:p>
            <a:r>
              <a:rPr lang="fr-BE" dirty="0"/>
              <a:t>Les règles d’accès sont fixées par la loi et par les </a:t>
            </a:r>
            <a:r>
              <a:rPr lang="fr-BE" dirty="0" smtClean="0"/>
              <a:t>délibérations </a:t>
            </a:r>
            <a:r>
              <a:rPr lang="fr-BE" dirty="0"/>
              <a:t>du Comité de sécurité de l’information</a:t>
            </a:r>
          </a:p>
          <a:p>
            <a:r>
              <a:rPr lang="fr-BE" dirty="0"/>
              <a:t>Etapes</a:t>
            </a:r>
          </a:p>
          <a:p>
            <a:pPr lvl="1"/>
            <a:r>
              <a:rPr lang="fr-BE" dirty="0"/>
              <a:t>identification de l’utilisateur</a:t>
            </a:r>
          </a:p>
          <a:p>
            <a:pPr lvl="1"/>
            <a:r>
              <a:rPr lang="fr-BE" dirty="0"/>
              <a:t>authentification de l’identité de l’utilisateur</a:t>
            </a:r>
          </a:p>
          <a:p>
            <a:pPr lvl="1"/>
            <a:r>
              <a:rPr lang="fr-BE" dirty="0"/>
              <a:t>contrôle des qualités (p.ex. médecin, pharmacien)</a:t>
            </a:r>
          </a:p>
          <a:p>
            <a:pPr lvl="1"/>
            <a:r>
              <a:rPr lang="fr-BE" dirty="0"/>
              <a:t>contrôles des relations (p.ex. relation thérapeutique avec le patient)</a:t>
            </a:r>
          </a:p>
          <a:p>
            <a:pPr lvl="1"/>
            <a:r>
              <a:rPr lang="fr-BE" dirty="0"/>
              <a:t>autorisation</a:t>
            </a:r>
          </a:p>
          <a:p>
            <a:r>
              <a:rPr lang="fr-BE" dirty="0"/>
              <a:t>Plus d'informations</a:t>
            </a:r>
          </a:p>
          <a:p>
            <a:pPr lvl="1"/>
            <a:r>
              <a:rPr lang="fr-BE" dirty="0">
                <a:hlinkClick r:id="rId3"/>
              </a:rPr>
              <a:t>https://www.ehealth.fgov.be/ehealthplatform/fr/gestion-integree-des-utilisateurs-et-des-acces</a:t>
            </a:r>
          </a:p>
          <a:p>
            <a:endParaRPr lang="fr-BE" dirty="0"/>
          </a:p>
        </p:txBody>
      </p:sp>
      <p:sp>
        <p:nvSpPr>
          <p:cNvPr id="5" name="Slide Number Placeholder 4"/>
          <p:cNvSpPr>
            <a:spLocks noGrp="1"/>
          </p:cNvSpPr>
          <p:nvPr>
            <p:ph type="sldNum" sz="quarter" idx="11"/>
          </p:nvPr>
        </p:nvSpPr>
        <p:spPr/>
        <p:txBody>
          <a:bodyPr/>
          <a:lstStyle/>
          <a:p>
            <a:fld id="{30A9230E-FFBB-4CCB-ABD7-198084EDE768}" type="slidenum">
              <a:rPr lang="fr-BE" smtClean="0"/>
              <a:pPr/>
              <a:t>61</a:t>
            </a:fld>
            <a:endParaRPr lang="fr-BE" dirty="0"/>
          </a:p>
        </p:txBody>
      </p:sp>
    </p:spTree>
    <p:extLst>
      <p:ext uri="{BB962C8B-B14F-4D97-AF65-F5344CB8AC3E}">
        <p14:creationId xmlns:p14="http://schemas.microsoft.com/office/powerpoint/2010/main" val="27568552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smtClean="0"/>
              <a:t>Gebruikers- &amp; toegangsbeheer – Gestion des utilisateurs et des accès</a:t>
            </a:r>
            <a:endParaRPr lang="nl-BE" dirty="0">
              <a:sym typeface="Arial" pitchFamily="34" charset="0"/>
            </a:endParaRPr>
          </a:p>
        </p:txBody>
      </p:sp>
      <p:sp>
        <p:nvSpPr>
          <p:cNvPr id="100355" name="Content Placeholder 2"/>
          <p:cNvSpPr>
            <a:spLocks noGrp="1"/>
          </p:cNvSpPr>
          <p:nvPr>
            <p:ph idx="4294967295"/>
          </p:nvPr>
        </p:nvSpPr>
        <p:spPr>
          <a:xfrm>
            <a:off x="0" y="1052513"/>
            <a:ext cx="10972800" cy="5256212"/>
          </a:xfrm>
        </p:spPr>
        <p:txBody>
          <a:bodyPr/>
          <a:lstStyle/>
          <a:p>
            <a:pPr lvl="1"/>
            <a:endParaRPr lang="fr-BE" altLang="en-US" smtClean="0">
              <a:sym typeface="Arial" charset="0"/>
            </a:endParaRPr>
          </a:p>
          <a:p>
            <a:endParaRPr lang="en-US" altLang="en-US" smtClean="0"/>
          </a:p>
        </p:txBody>
      </p:sp>
      <p:pic>
        <p:nvPicPr>
          <p:cNvPr id="100358" name="Picture 23"/>
          <p:cNvPicPr>
            <a:picLocks noChangeAspect="1" noChangeArrowheads="1"/>
          </p:cNvPicPr>
          <p:nvPr/>
        </p:nvPicPr>
        <p:blipFill>
          <a:blip r:embed="rId3">
            <a:duotone>
              <a:prstClr val="black"/>
              <a:srgbClr val="087670">
                <a:tint val="45000"/>
                <a:satMod val="400000"/>
              </a:srgbClr>
            </a:duotone>
            <a:extLst>
              <a:ext uri="{28A0092B-C50C-407E-A947-70E740481C1C}">
                <a14:useLocalDpi xmlns:a14="http://schemas.microsoft.com/office/drawing/2010/main" val="0"/>
              </a:ext>
            </a:extLst>
          </a:blip>
          <a:srcRect/>
          <a:stretch>
            <a:fillRect/>
          </a:stretch>
        </p:blipFill>
        <p:spPr bwMode="auto">
          <a:xfrm>
            <a:off x="1847528" y="1196752"/>
            <a:ext cx="82042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62</a:t>
            </a:fld>
            <a:r>
              <a:rPr lang="fr-BE" smtClean="0"/>
              <a:t> </a:t>
            </a:r>
            <a:endParaRPr lang="fr-BE" dirty="0"/>
          </a:p>
        </p:txBody>
      </p:sp>
    </p:spTree>
    <p:extLst>
      <p:ext uri="{BB962C8B-B14F-4D97-AF65-F5344CB8AC3E}">
        <p14:creationId xmlns:p14="http://schemas.microsoft.com/office/powerpoint/2010/main" val="357279012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End-to-end vercijfering – Chiffrement de boût en boût</a:t>
            </a:r>
            <a:endParaRPr lang="nl-BE" dirty="0"/>
          </a:p>
        </p:txBody>
      </p:sp>
      <p:sp>
        <p:nvSpPr>
          <p:cNvPr id="3" name="Content Placeholder 2"/>
          <p:cNvSpPr>
            <a:spLocks noGrp="1"/>
          </p:cNvSpPr>
          <p:nvPr>
            <p:ph sz="half" idx="2"/>
          </p:nvPr>
        </p:nvSpPr>
        <p:spPr/>
        <p:txBody>
          <a:bodyPr/>
          <a:lstStyle/>
          <a:p>
            <a:r>
              <a:rPr lang="nl-BE" smtClean="0"/>
              <a:t>Diensten die toelaten berichten gericht aan zorgverleners of -instellingen te vercijferen</a:t>
            </a:r>
          </a:p>
          <a:p>
            <a:r>
              <a:rPr lang="nl-BE" smtClean="0"/>
              <a:t>Worden onder meer toegepast bij het gebruik van de eHealthBox-dienst of de elektronische voorschriften (Recip-e)</a:t>
            </a:r>
          </a:p>
          <a:p>
            <a:pPr>
              <a:spcBef>
                <a:spcPts val="2400"/>
              </a:spcBef>
            </a:pPr>
            <a:r>
              <a:rPr lang="nl-BE" smtClean="0"/>
              <a:t>2 diensten</a:t>
            </a:r>
          </a:p>
          <a:p>
            <a:pPr lvl="1"/>
            <a:r>
              <a:rPr lang="nl-BE" smtClean="0"/>
              <a:t>ETKDepot voor de vercijfering naar een gekende bestemmeling (asymmetrische vercijfering)</a:t>
            </a:r>
          </a:p>
          <a:p>
            <a:pPr lvl="1"/>
            <a:r>
              <a:rPr lang="nl-BE" smtClean="0"/>
              <a:t>KGSS voor de vercijfering naar een niet-gekende bestemmeling (symmetrische vercijfering)</a:t>
            </a:r>
          </a:p>
          <a:p>
            <a:r>
              <a:rPr lang="nl-BE" smtClean="0"/>
              <a:t>Meer info</a:t>
            </a:r>
          </a:p>
          <a:p>
            <a:pPr lvl="1"/>
            <a:r>
              <a:rPr lang="nl-BE" smtClean="0">
                <a:hlinkClick r:id="rId2"/>
              </a:rPr>
              <a:t>https://www.ehealth.fgov.be/ehealthplatform/nl/systeem-voor-end-to-end-vercijfering</a:t>
            </a:r>
            <a:endParaRPr lang="nl-BE" dirty="0">
              <a:hlinkClick r:id="rId2"/>
            </a:endParaRPr>
          </a:p>
        </p:txBody>
      </p:sp>
      <p:sp>
        <p:nvSpPr>
          <p:cNvPr id="5" name="Content Placeholder 4"/>
          <p:cNvSpPr>
            <a:spLocks noGrp="1"/>
          </p:cNvSpPr>
          <p:nvPr>
            <p:ph sz="quarter" idx="4"/>
          </p:nvPr>
        </p:nvSpPr>
        <p:spPr/>
        <p:txBody>
          <a:bodyPr/>
          <a:lstStyle/>
          <a:p>
            <a:r>
              <a:rPr lang="fr-BE" smtClean="0"/>
              <a:t>Services permettant de chiffrer des messages destinés à des prestataires ou établissements de soins</a:t>
            </a:r>
          </a:p>
          <a:p>
            <a:r>
              <a:rPr lang="fr-BE" smtClean="0"/>
              <a:t>Sont utilisés, entre autres, dans le cadre de l’utilisation du service eHealthBox ou de prescriptions électroniques (Recip-e)</a:t>
            </a:r>
          </a:p>
          <a:p>
            <a:r>
              <a:rPr lang="fr-BE" smtClean="0"/>
              <a:t>2 services</a:t>
            </a:r>
          </a:p>
          <a:p>
            <a:pPr lvl="1"/>
            <a:r>
              <a:rPr lang="fr-BE" smtClean="0"/>
              <a:t>ETKDepot pour le chiffrement vers un destinataire connu (chiffrement asymétrique)</a:t>
            </a:r>
          </a:p>
          <a:p>
            <a:pPr lvl="1"/>
            <a:r>
              <a:rPr lang="fr-BE" smtClean="0"/>
              <a:t>KGSS pour le chiffrement vers un destinataire inconnu (chiffrement symétrique)</a:t>
            </a:r>
          </a:p>
          <a:p>
            <a:r>
              <a:rPr lang="fr-BE" smtClean="0"/>
              <a:t>Plus d'informations</a:t>
            </a:r>
          </a:p>
          <a:p>
            <a:pPr lvl="1"/>
            <a:r>
              <a:rPr lang="fr-BE" smtClean="0">
                <a:hlinkClick r:id="rId3"/>
              </a:rPr>
              <a:t>https://www.ehealth.fgov.be/ehealthplatform/fr/systeme-de-cryptage-end-to-end</a:t>
            </a:r>
          </a:p>
          <a:p>
            <a:endParaRPr lang="fr-BE" dirty="0"/>
          </a:p>
        </p:txBody>
      </p:sp>
      <p:sp>
        <p:nvSpPr>
          <p:cNvPr id="6" name="Slide Number Placeholder 5"/>
          <p:cNvSpPr>
            <a:spLocks noGrp="1"/>
          </p:cNvSpPr>
          <p:nvPr>
            <p:ph type="sldNum" sz="quarter" idx="11"/>
          </p:nvPr>
        </p:nvSpPr>
        <p:spPr/>
        <p:txBody>
          <a:bodyPr/>
          <a:lstStyle/>
          <a:p>
            <a:fld id="{30A9230E-FFBB-4CCB-ABD7-198084EDE768}" type="slidenum">
              <a:rPr lang="fr-BE" smtClean="0"/>
              <a:pPr/>
              <a:t>63</a:t>
            </a:fld>
            <a:endParaRPr lang="fr-BE" dirty="0"/>
          </a:p>
        </p:txBody>
      </p:sp>
    </p:spTree>
    <p:extLst>
      <p:ext uri="{BB962C8B-B14F-4D97-AF65-F5344CB8AC3E}">
        <p14:creationId xmlns:p14="http://schemas.microsoft.com/office/powerpoint/2010/main" val="300810047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BE" smtClean="0"/>
              <a:t>Gekende bestemmeling – Destinateur connu</a:t>
            </a:r>
            <a:endParaRPr lang="nl-BE" dirty="0"/>
          </a:p>
        </p:txBody>
      </p:sp>
      <p:grpSp>
        <p:nvGrpSpPr>
          <p:cNvPr id="68" name="Group 67"/>
          <p:cNvGrpSpPr/>
          <p:nvPr/>
        </p:nvGrpSpPr>
        <p:grpSpPr>
          <a:xfrm>
            <a:off x="1919536" y="1523313"/>
            <a:ext cx="8091561" cy="4377280"/>
            <a:chOff x="296863" y="1195051"/>
            <a:chExt cx="8675687" cy="4875549"/>
          </a:xfrm>
        </p:grpSpPr>
        <p:sp>
          <p:nvSpPr>
            <p:cNvPr id="69" name="Rectangle 2"/>
            <p:cNvSpPr>
              <a:spLocks noChangeArrowheads="1"/>
            </p:cNvSpPr>
            <p:nvPr/>
          </p:nvSpPr>
          <p:spPr bwMode="auto">
            <a:xfrm>
              <a:off x="6316663" y="3521119"/>
              <a:ext cx="2655887" cy="342811"/>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70" name="Rectangle 3"/>
            <p:cNvSpPr>
              <a:spLocks noChangeArrowheads="1"/>
            </p:cNvSpPr>
            <p:nvPr/>
          </p:nvSpPr>
          <p:spPr bwMode="auto">
            <a:xfrm>
              <a:off x="296863" y="3546520"/>
              <a:ext cx="2655887" cy="342812"/>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71" name="Line 5"/>
            <p:cNvSpPr>
              <a:spLocks noChangeShapeType="1"/>
            </p:cNvSpPr>
            <p:nvPr/>
          </p:nvSpPr>
          <p:spPr bwMode="auto">
            <a:xfrm>
              <a:off x="4868863" y="1277938"/>
              <a:ext cx="0" cy="4792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nl-BE"/>
            </a:p>
          </p:txBody>
        </p:sp>
        <p:sp>
          <p:nvSpPr>
            <p:cNvPr id="72" name="Text Box 6"/>
            <p:cNvSpPr txBox="1">
              <a:spLocks noChangeArrowheads="1"/>
            </p:cNvSpPr>
            <p:nvPr/>
          </p:nvSpPr>
          <p:spPr bwMode="auto">
            <a:xfrm>
              <a:off x="6654800" y="1195388"/>
              <a:ext cx="2317750" cy="41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800" dirty="0">
                  <a:solidFill>
                    <a:srgbClr val="000000"/>
                  </a:solidFill>
                  <a:sym typeface="Arial" charset="0"/>
                </a:rPr>
                <a:t>eHealth </a:t>
              </a:r>
              <a:r>
                <a:rPr lang="fr-BE" sz="1800" dirty="0" err="1">
                  <a:solidFill>
                    <a:srgbClr val="000000"/>
                  </a:solidFill>
                  <a:sym typeface="Arial" charset="0"/>
                </a:rPr>
                <a:t>platform</a:t>
              </a:r>
              <a:endParaRPr lang="fr-BE" sz="1800" dirty="0">
                <a:solidFill>
                  <a:srgbClr val="000000"/>
                </a:solidFill>
                <a:sym typeface="Arial" charset="0"/>
              </a:endParaRPr>
            </a:p>
          </p:txBody>
        </p:sp>
        <p:sp>
          <p:nvSpPr>
            <p:cNvPr id="73" name="Text Box 7"/>
            <p:cNvSpPr txBox="1">
              <a:spLocks noChangeArrowheads="1"/>
            </p:cNvSpPr>
            <p:nvPr/>
          </p:nvSpPr>
          <p:spPr bwMode="auto">
            <a:xfrm>
              <a:off x="487363" y="1203325"/>
              <a:ext cx="2012968" cy="719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800" dirty="0">
                  <a:solidFill>
                    <a:srgbClr val="000000"/>
                  </a:solidFill>
                  <a:sym typeface="Arial" charset="0"/>
                </a:rPr>
                <a:t>Healthcare </a:t>
              </a:r>
              <a:r>
                <a:rPr lang="fr-BE" sz="1800" dirty="0" err="1">
                  <a:solidFill>
                    <a:srgbClr val="000000"/>
                  </a:solidFill>
                  <a:sym typeface="Arial" charset="0"/>
                </a:rPr>
                <a:t>actor</a:t>
              </a:r>
              <a:endParaRPr lang="fr-BE" sz="1800" dirty="0">
                <a:solidFill>
                  <a:srgbClr val="000000"/>
                </a:solidFill>
                <a:sym typeface="Arial" charset="0"/>
              </a:endParaRPr>
            </a:p>
            <a:p>
              <a:pPr eaLnBrk="0" hangingPunct="0">
                <a:buSzPct val="100000"/>
              </a:pPr>
              <a:r>
                <a:rPr lang="fr-BE" sz="1800" dirty="0">
                  <a:solidFill>
                    <a:srgbClr val="000000"/>
                  </a:solidFill>
                  <a:sym typeface="Arial" charset="0"/>
                </a:rPr>
                <a:t>Person or </a:t>
              </a:r>
              <a:r>
                <a:rPr lang="fr-BE" sz="1800" dirty="0" err="1">
                  <a:solidFill>
                    <a:srgbClr val="000000"/>
                  </a:solidFill>
                  <a:sym typeface="Arial" charset="0"/>
                </a:rPr>
                <a:t>entity</a:t>
              </a:r>
              <a:endParaRPr lang="fr-BE" sz="1800" dirty="0">
                <a:solidFill>
                  <a:srgbClr val="000000"/>
                </a:solidFill>
                <a:sym typeface="Arial" charset="0"/>
              </a:endParaRPr>
            </a:p>
          </p:txBody>
        </p:sp>
        <p:sp>
          <p:nvSpPr>
            <p:cNvPr id="74" name="Line 8"/>
            <p:cNvSpPr>
              <a:spLocks noChangeShapeType="1"/>
            </p:cNvSpPr>
            <p:nvPr/>
          </p:nvSpPr>
          <p:spPr bwMode="auto">
            <a:xfrm>
              <a:off x="4402138" y="1273175"/>
              <a:ext cx="0" cy="47926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nl-BE"/>
            </a:p>
          </p:txBody>
        </p:sp>
        <p:sp>
          <p:nvSpPr>
            <p:cNvPr id="75" name="Text Box 9"/>
            <p:cNvSpPr txBox="1">
              <a:spLocks noChangeArrowheads="1"/>
            </p:cNvSpPr>
            <p:nvPr/>
          </p:nvSpPr>
          <p:spPr bwMode="auto">
            <a:xfrm rot="16200000">
              <a:off x="4056521" y="1535553"/>
              <a:ext cx="1076998" cy="395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800">
                  <a:solidFill>
                    <a:srgbClr val="000000"/>
                  </a:solidFill>
                  <a:sym typeface="Arial" charset="0"/>
                </a:rPr>
                <a:t>Internet</a:t>
              </a:r>
            </a:p>
          </p:txBody>
        </p:sp>
        <p:sp>
          <p:nvSpPr>
            <p:cNvPr id="76" name="Text Box 10"/>
            <p:cNvSpPr txBox="1">
              <a:spLocks noChangeArrowheads="1"/>
            </p:cNvSpPr>
            <p:nvPr/>
          </p:nvSpPr>
          <p:spPr bwMode="auto">
            <a:xfrm>
              <a:off x="590550" y="1935163"/>
              <a:ext cx="198067" cy="41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endParaRPr lang="en-US" altLang="en-US" sz="1800"/>
            </a:p>
          </p:txBody>
        </p:sp>
        <p:sp>
          <p:nvSpPr>
            <p:cNvPr id="77" name="Text Box 11"/>
            <p:cNvSpPr txBox="1">
              <a:spLocks noChangeArrowheads="1"/>
            </p:cNvSpPr>
            <p:nvPr/>
          </p:nvSpPr>
          <p:spPr bwMode="auto">
            <a:xfrm rot="-5400000">
              <a:off x="2541588" y="3359150"/>
              <a:ext cx="1479550" cy="64770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3E6E5A"/>
                  </a:solidFill>
                  <a:sym typeface="Arial" charset="0"/>
                </a:rPr>
                <a:t>Identification</a:t>
              </a:r>
            </a:p>
            <a:p>
              <a:pPr eaLnBrk="0" hangingPunct="0">
                <a:buSzPct val="100000"/>
              </a:pPr>
              <a:r>
                <a:rPr lang="fr-BE" sz="1600">
                  <a:solidFill>
                    <a:srgbClr val="3E6E5A"/>
                  </a:solidFill>
                  <a:sym typeface="Arial" charset="0"/>
                </a:rPr>
                <a:t>certificate</a:t>
              </a:r>
            </a:p>
          </p:txBody>
        </p:sp>
        <p:sp>
          <p:nvSpPr>
            <p:cNvPr id="78" name="Text Box 12"/>
            <p:cNvSpPr txBox="1">
              <a:spLocks noChangeArrowheads="1"/>
            </p:cNvSpPr>
            <p:nvPr/>
          </p:nvSpPr>
          <p:spPr bwMode="auto">
            <a:xfrm rot="16200000">
              <a:off x="5246688" y="3369503"/>
              <a:ext cx="1479550" cy="62699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dirty="0" smtClean="0">
                  <a:solidFill>
                    <a:srgbClr val="3E6E5A"/>
                  </a:solidFill>
                  <a:sym typeface="Arial" charset="0"/>
                </a:rPr>
                <a:t>Identification </a:t>
              </a:r>
              <a:r>
                <a:rPr lang="fr-BE" sz="1600" dirty="0" err="1" smtClean="0">
                  <a:solidFill>
                    <a:srgbClr val="3E6E5A"/>
                  </a:solidFill>
                  <a:sym typeface="Arial" charset="0"/>
                </a:rPr>
                <a:t>certificate</a:t>
              </a:r>
              <a:endParaRPr lang="fr-BE" sz="1600" dirty="0">
                <a:solidFill>
                  <a:srgbClr val="3E6E5A"/>
                </a:solidFill>
                <a:sym typeface="Arial" charset="0"/>
              </a:endParaRPr>
            </a:p>
          </p:txBody>
        </p:sp>
        <p:sp>
          <p:nvSpPr>
            <p:cNvPr id="79" name="Line 13"/>
            <p:cNvSpPr>
              <a:spLocks noChangeShapeType="1"/>
            </p:cNvSpPr>
            <p:nvPr/>
          </p:nvSpPr>
          <p:spPr bwMode="auto">
            <a:xfrm>
              <a:off x="3613150" y="3833813"/>
              <a:ext cx="2038350" cy="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80" name="Text Box 14"/>
            <p:cNvSpPr txBox="1">
              <a:spLocks noChangeArrowheads="1"/>
            </p:cNvSpPr>
            <p:nvPr/>
          </p:nvSpPr>
          <p:spPr bwMode="auto">
            <a:xfrm>
              <a:off x="4108450" y="3571874"/>
              <a:ext cx="1265324" cy="58277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400">
                  <a:solidFill>
                    <a:srgbClr val="A50021"/>
                  </a:solidFill>
                  <a:sym typeface="Arial" charset="0"/>
                </a:rPr>
                <a:t>Web service</a:t>
              </a:r>
            </a:p>
            <a:p>
              <a:pPr eaLnBrk="0" hangingPunct="0">
                <a:buSzPct val="100000"/>
              </a:pPr>
              <a:r>
                <a:rPr lang="fr-BE" sz="1400">
                  <a:solidFill>
                    <a:srgbClr val="A50021"/>
                  </a:solidFill>
                  <a:sym typeface="Arial" charset="0"/>
                </a:rPr>
                <a:t>Register key</a:t>
              </a:r>
            </a:p>
          </p:txBody>
        </p:sp>
        <p:sp>
          <p:nvSpPr>
            <p:cNvPr id="81" name="Text Box 15"/>
            <p:cNvSpPr txBox="1">
              <a:spLocks noChangeArrowheads="1"/>
            </p:cNvSpPr>
            <p:nvPr/>
          </p:nvSpPr>
          <p:spPr bwMode="auto">
            <a:xfrm>
              <a:off x="598488" y="2039938"/>
              <a:ext cx="1962150" cy="928687"/>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000000"/>
                  </a:solidFill>
                  <a:sym typeface="Arial" charset="0"/>
                </a:rPr>
                <a:t>Connector or </a:t>
              </a:r>
            </a:p>
            <a:p>
              <a:pPr eaLnBrk="0" hangingPunct="0">
                <a:buSzPct val="100000"/>
              </a:pPr>
              <a:r>
                <a:rPr lang="fr-BE" sz="1600">
                  <a:solidFill>
                    <a:srgbClr val="000000"/>
                  </a:solidFill>
                  <a:sym typeface="Arial" charset="0"/>
                </a:rPr>
                <a:t>other software to</a:t>
              </a:r>
            </a:p>
            <a:p>
              <a:pPr eaLnBrk="0" hangingPunct="0">
                <a:buSzPct val="100000"/>
              </a:pPr>
              <a:r>
                <a:rPr lang="fr-BE" sz="1600">
                  <a:solidFill>
                    <a:srgbClr val="000000"/>
                  </a:solidFill>
                  <a:sym typeface="Arial" charset="0"/>
                </a:rPr>
                <a:t>generate key pair</a:t>
              </a:r>
            </a:p>
          </p:txBody>
        </p:sp>
        <p:sp>
          <p:nvSpPr>
            <p:cNvPr id="82" name="Text Box 16"/>
            <p:cNvSpPr txBox="1">
              <a:spLocks noChangeArrowheads="1"/>
            </p:cNvSpPr>
            <p:nvPr/>
          </p:nvSpPr>
          <p:spPr bwMode="auto">
            <a:xfrm>
              <a:off x="1135063" y="3489325"/>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000000"/>
                  </a:solidFill>
                  <a:sym typeface="Arial" charset="0"/>
                </a:rPr>
                <a:t>Sends</a:t>
              </a:r>
            </a:p>
            <a:p>
              <a:pPr eaLnBrk="0" hangingPunct="0">
                <a:buSzPct val="100000"/>
              </a:pPr>
              <a:r>
                <a:rPr lang="fr-BE" sz="1600">
                  <a:solidFill>
                    <a:srgbClr val="000000"/>
                  </a:solidFill>
                  <a:sym typeface="Arial" charset="0"/>
                </a:rPr>
                <a:t>public key</a:t>
              </a:r>
            </a:p>
          </p:txBody>
        </p:sp>
        <p:sp>
          <p:nvSpPr>
            <p:cNvPr id="83" name="Text Box 17"/>
            <p:cNvSpPr txBox="1">
              <a:spLocks noChangeArrowheads="1"/>
            </p:cNvSpPr>
            <p:nvPr/>
          </p:nvSpPr>
          <p:spPr bwMode="auto">
            <a:xfrm>
              <a:off x="438150" y="4818063"/>
              <a:ext cx="20256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000000"/>
                  </a:solidFill>
                  <a:sym typeface="Arial" charset="0"/>
                </a:rPr>
                <a:t>Stores private key</a:t>
              </a:r>
            </a:p>
            <a:p>
              <a:pPr eaLnBrk="0" hangingPunct="0">
                <a:buSzPct val="100000"/>
              </a:pPr>
              <a:r>
                <a:rPr lang="fr-BE" sz="1600">
                  <a:solidFill>
                    <a:srgbClr val="000000"/>
                  </a:solidFill>
                  <a:sym typeface="Arial" charset="0"/>
                </a:rPr>
                <a:t>in a secure way</a:t>
              </a:r>
            </a:p>
          </p:txBody>
        </p:sp>
        <p:sp>
          <p:nvSpPr>
            <p:cNvPr id="84" name="Line 18"/>
            <p:cNvSpPr>
              <a:spLocks noChangeShapeType="1"/>
            </p:cNvSpPr>
            <p:nvPr/>
          </p:nvSpPr>
          <p:spPr bwMode="auto">
            <a:xfrm>
              <a:off x="1685925" y="2974975"/>
              <a:ext cx="0" cy="5064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85" name="Line 19"/>
            <p:cNvSpPr>
              <a:spLocks noChangeShapeType="1"/>
            </p:cNvSpPr>
            <p:nvPr/>
          </p:nvSpPr>
          <p:spPr bwMode="auto">
            <a:xfrm>
              <a:off x="800100" y="2981325"/>
              <a:ext cx="0" cy="18399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86" name="Oval 20"/>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fr-BE" dirty="0">
                  <a:solidFill>
                    <a:schemeClr val="bg1"/>
                  </a:solidFill>
                  <a:sym typeface="Arial" charset="0"/>
                </a:rPr>
                <a:t>Public keys</a:t>
              </a:r>
            </a:p>
            <a:p>
              <a:pPr eaLnBrk="0" hangingPunct="0">
                <a:buSzPct val="100000"/>
              </a:pPr>
              <a:r>
                <a:rPr lang="fr-BE" dirty="0" err="1">
                  <a:solidFill>
                    <a:schemeClr val="bg1"/>
                  </a:solidFill>
                  <a:sym typeface="Arial" charset="0"/>
                </a:rPr>
                <a:t>repository</a:t>
              </a:r>
              <a:endParaRPr lang="fr-BE" dirty="0">
                <a:solidFill>
                  <a:schemeClr val="bg1"/>
                </a:solidFill>
                <a:sym typeface="Arial" charset="0"/>
              </a:endParaRPr>
            </a:p>
          </p:txBody>
        </p:sp>
        <p:sp>
          <p:nvSpPr>
            <p:cNvPr id="87" name="Line 21"/>
            <p:cNvSpPr>
              <a:spLocks noChangeShapeType="1"/>
            </p:cNvSpPr>
            <p:nvPr/>
          </p:nvSpPr>
          <p:spPr bwMode="auto">
            <a:xfrm flipV="1">
              <a:off x="2386013" y="3851275"/>
              <a:ext cx="561975" cy="1588"/>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88" name="Oval 22"/>
            <p:cNvSpPr>
              <a:spLocks noChangeArrowheads="1"/>
            </p:cNvSpPr>
            <p:nvPr/>
          </p:nvSpPr>
          <p:spPr bwMode="auto">
            <a:xfrm>
              <a:off x="320675" y="1825393"/>
              <a:ext cx="360363" cy="433852"/>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sz="1200" b="1">
                  <a:solidFill>
                    <a:srgbClr val="000000"/>
                  </a:solidFill>
                  <a:sym typeface="Arial" charset="0"/>
                </a:rPr>
                <a:t>1</a:t>
              </a:r>
            </a:p>
          </p:txBody>
        </p:sp>
        <p:sp>
          <p:nvSpPr>
            <p:cNvPr id="89" name="Oval 23"/>
            <p:cNvSpPr>
              <a:spLocks noChangeArrowheads="1"/>
            </p:cNvSpPr>
            <p:nvPr/>
          </p:nvSpPr>
          <p:spPr bwMode="auto">
            <a:xfrm>
              <a:off x="922338" y="3243032"/>
              <a:ext cx="360362" cy="433852"/>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sz="1200" b="1">
                  <a:solidFill>
                    <a:srgbClr val="000000"/>
                  </a:solidFill>
                  <a:sym typeface="Arial" charset="0"/>
                </a:rPr>
                <a:t>2</a:t>
              </a:r>
            </a:p>
          </p:txBody>
        </p:sp>
        <p:sp>
          <p:nvSpPr>
            <p:cNvPr id="90" name="Oval 24"/>
            <p:cNvSpPr>
              <a:spLocks noChangeArrowheads="1"/>
            </p:cNvSpPr>
            <p:nvPr/>
          </p:nvSpPr>
          <p:spPr bwMode="auto">
            <a:xfrm>
              <a:off x="311150" y="4538431"/>
              <a:ext cx="360363" cy="433852"/>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sz="1200" b="1">
                  <a:solidFill>
                    <a:srgbClr val="000000"/>
                  </a:solidFill>
                  <a:sym typeface="Arial" charset="0"/>
                </a:rPr>
                <a:t>2</a:t>
              </a:r>
            </a:p>
          </p:txBody>
        </p:sp>
        <p:sp>
          <p:nvSpPr>
            <p:cNvPr id="91" name="Text Box 25"/>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000000"/>
                  </a:solidFill>
                  <a:sym typeface="Arial" charset="0"/>
                </a:rPr>
                <a:t>Authenticates sender</a:t>
              </a:r>
            </a:p>
          </p:txBody>
        </p:sp>
        <p:sp>
          <p:nvSpPr>
            <p:cNvPr id="92" name="Text Box 26"/>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000000"/>
                  </a:solidFill>
                  <a:sym typeface="Arial" charset="0"/>
                </a:rPr>
                <a:t>Stores</a:t>
              </a:r>
            </a:p>
            <a:p>
              <a:pPr eaLnBrk="0" hangingPunct="0">
                <a:buSzPct val="100000"/>
              </a:pPr>
              <a:r>
                <a:rPr lang="fr-BE" sz="1600">
                  <a:solidFill>
                    <a:srgbClr val="000000"/>
                  </a:solidFill>
                  <a:sym typeface="Arial" charset="0"/>
                </a:rPr>
                <a:t>public key</a:t>
              </a:r>
            </a:p>
          </p:txBody>
        </p:sp>
        <p:sp>
          <p:nvSpPr>
            <p:cNvPr id="93" name="Line 27"/>
            <p:cNvSpPr>
              <a:spLocks noChangeShapeType="1"/>
            </p:cNvSpPr>
            <p:nvPr/>
          </p:nvSpPr>
          <p:spPr bwMode="auto">
            <a:xfrm flipV="1">
              <a:off x="6324600" y="2535238"/>
              <a:ext cx="330200" cy="104775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94" name="Line 28"/>
            <p:cNvSpPr>
              <a:spLocks noChangeShapeType="1"/>
            </p:cNvSpPr>
            <p:nvPr/>
          </p:nvSpPr>
          <p:spPr bwMode="auto">
            <a:xfrm>
              <a:off x="7669213" y="2525713"/>
              <a:ext cx="0" cy="8588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95" name="Line 29"/>
            <p:cNvSpPr>
              <a:spLocks noChangeShapeType="1"/>
            </p:cNvSpPr>
            <p:nvPr/>
          </p:nvSpPr>
          <p:spPr bwMode="auto">
            <a:xfrm>
              <a:off x="7675563" y="4019550"/>
              <a:ext cx="0" cy="62706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96" name="Oval 30"/>
            <p:cNvSpPr>
              <a:spLocks noChangeArrowheads="1"/>
            </p:cNvSpPr>
            <p:nvPr/>
          </p:nvSpPr>
          <p:spPr bwMode="auto">
            <a:xfrm>
              <a:off x="6381750" y="1817456"/>
              <a:ext cx="360363" cy="433852"/>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sz="1200" b="1">
                  <a:solidFill>
                    <a:srgbClr val="000000"/>
                  </a:solidFill>
                  <a:sym typeface="Arial" charset="0"/>
                </a:rPr>
                <a:t>3</a:t>
              </a:r>
            </a:p>
          </p:txBody>
        </p:sp>
        <p:sp>
          <p:nvSpPr>
            <p:cNvPr id="97" name="Oval 31"/>
            <p:cNvSpPr>
              <a:spLocks noChangeArrowheads="1"/>
            </p:cNvSpPr>
            <p:nvPr/>
          </p:nvSpPr>
          <p:spPr bwMode="auto">
            <a:xfrm>
              <a:off x="6878638" y="3117618"/>
              <a:ext cx="360362" cy="433852"/>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sz="1200" b="1">
                  <a:solidFill>
                    <a:srgbClr val="000000"/>
                  </a:solidFill>
                  <a:sym typeface="Arial" charset="0"/>
                </a:rPr>
                <a:t>4</a:t>
              </a:r>
            </a:p>
          </p:txBody>
        </p:sp>
      </p:gr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64</a:t>
            </a:fld>
            <a:r>
              <a:rPr lang="fr-BE" smtClean="0"/>
              <a:t> </a:t>
            </a:r>
            <a:endParaRPr lang="fr-BE" dirty="0"/>
          </a:p>
        </p:txBody>
      </p:sp>
    </p:spTree>
    <p:extLst>
      <p:ext uri="{BB962C8B-B14F-4D97-AF65-F5344CB8AC3E}">
        <p14:creationId xmlns:p14="http://schemas.microsoft.com/office/powerpoint/2010/main" val="10000526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BE" smtClean="0"/>
              <a:t>Gekende bestemmeling – Destinateur connu</a:t>
            </a:r>
            <a:endParaRPr lang="nl-BE" dirty="0"/>
          </a:p>
        </p:txBody>
      </p:sp>
      <p:grpSp>
        <p:nvGrpSpPr>
          <p:cNvPr id="47" name="Group 46"/>
          <p:cNvGrpSpPr/>
          <p:nvPr/>
        </p:nvGrpSpPr>
        <p:grpSpPr>
          <a:xfrm>
            <a:off x="2054117" y="1349483"/>
            <a:ext cx="7898876" cy="4606006"/>
            <a:chOff x="331788" y="1195388"/>
            <a:chExt cx="8421898" cy="5033962"/>
          </a:xfrm>
        </p:grpSpPr>
        <p:sp>
          <p:nvSpPr>
            <p:cNvPr id="48" name="Text Box 14"/>
            <p:cNvSpPr txBox="1">
              <a:spLocks noChangeArrowheads="1"/>
            </p:cNvSpPr>
            <p:nvPr/>
          </p:nvSpPr>
          <p:spPr bwMode="auto">
            <a:xfrm rot="16200000">
              <a:off x="2140744" y="1824830"/>
              <a:ext cx="1479550" cy="646112"/>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fr-BE" sz="1600">
                  <a:solidFill>
                    <a:srgbClr val="3E6E5A"/>
                  </a:solidFill>
                  <a:sym typeface="Arial" charset="0"/>
                </a:rPr>
                <a:t>Identification certificate</a:t>
              </a:r>
            </a:p>
          </p:txBody>
        </p:sp>
        <p:sp>
          <p:nvSpPr>
            <p:cNvPr id="49" name="Text Box 2"/>
            <p:cNvSpPr txBox="1">
              <a:spLocks noChangeArrowheads="1"/>
            </p:cNvSpPr>
            <p:nvPr/>
          </p:nvSpPr>
          <p:spPr bwMode="auto">
            <a:xfrm rot="16200000">
              <a:off x="5248275" y="1836140"/>
              <a:ext cx="1479550" cy="623496"/>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fr-BE" sz="1600">
                  <a:solidFill>
                    <a:srgbClr val="3E6E5A"/>
                  </a:solidFill>
                  <a:sym typeface="Arial" charset="0"/>
                </a:rPr>
                <a:t>Identification</a:t>
              </a:r>
            </a:p>
            <a:p>
              <a:pPr algn="ctr" eaLnBrk="0" hangingPunct="0">
                <a:buSzPct val="100000"/>
              </a:pPr>
              <a:r>
                <a:rPr lang="fr-BE" sz="1600">
                  <a:solidFill>
                    <a:srgbClr val="3E6E5A"/>
                  </a:solidFill>
                  <a:sym typeface="Arial" charset="0"/>
                </a:rPr>
                <a:t>certificate</a:t>
              </a:r>
            </a:p>
          </p:txBody>
        </p:sp>
        <p:sp>
          <p:nvSpPr>
            <p:cNvPr id="50" name="Rectangle 4"/>
            <p:cNvSpPr>
              <a:spLocks noChangeArrowheads="1"/>
            </p:cNvSpPr>
            <p:nvPr/>
          </p:nvSpPr>
          <p:spPr bwMode="auto">
            <a:xfrm>
              <a:off x="3449638" y="1433513"/>
              <a:ext cx="1920875" cy="2482850"/>
            </a:xfrm>
            <a:prstGeom prst="rect">
              <a:avLst/>
            </a:prstGeom>
            <a:solidFill>
              <a:schemeClr val="bg1"/>
            </a:solidFill>
            <a:ln w="12700" algn="ctr">
              <a:solidFill>
                <a:schemeClr val="tx1"/>
              </a:solidFill>
              <a:miter lim="800000"/>
              <a:headEnd/>
              <a:tailEnd/>
            </a:ln>
          </p:spPr>
          <p:txBody>
            <a:bodyPr anchor="ctr"/>
            <a:lstStyle/>
            <a:p>
              <a:pPr eaLnBrk="0" hangingPunct="0">
                <a:buSzPct val="100000"/>
              </a:pPr>
              <a:r>
                <a:rPr lang="fr-BE">
                  <a:solidFill>
                    <a:srgbClr val="000000"/>
                  </a:solidFill>
                  <a:sym typeface="Arial" charset="0"/>
                </a:rPr>
                <a:t>Internet</a:t>
              </a:r>
            </a:p>
          </p:txBody>
        </p:sp>
        <p:sp>
          <p:nvSpPr>
            <p:cNvPr id="51" name="Rectangle 5"/>
            <p:cNvSpPr>
              <a:spLocks noChangeArrowheads="1"/>
            </p:cNvSpPr>
            <p:nvPr/>
          </p:nvSpPr>
          <p:spPr bwMode="auto">
            <a:xfrm>
              <a:off x="6502400" y="3524339"/>
              <a:ext cx="2247814" cy="336373"/>
            </a:xfrm>
            <a:prstGeom prst="rect">
              <a:avLst/>
            </a:prstGeom>
            <a:solidFill>
              <a:srgbClr val="3E6E5A">
                <a:alpha val="50195"/>
              </a:srgbClr>
            </a:solidFill>
            <a:ln w="12700" algn="ctr">
              <a:solidFill>
                <a:schemeClr val="tx1"/>
              </a:solidFill>
              <a:miter lim="800000"/>
              <a:headEnd/>
              <a:tailEnd/>
            </a:ln>
          </p:spPr>
          <p:txBody>
            <a:bodyPr wrap="square" anchor="ctr">
              <a:spAutoFit/>
            </a:bodyPr>
            <a:lstStyle/>
            <a:p>
              <a:endParaRPr lang="nl-BE" altLang="en-US" sz="1400"/>
            </a:p>
          </p:txBody>
        </p:sp>
        <p:sp>
          <p:nvSpPr>
            <p:cNvPr id="52" name="Text Box 6"/>
            <p:cNvSpPr txBox="1">
              <a:spLocks noChangeArrowheads="1"/>
            </p:cNvSpPr>
            <p:nvPr/>
          </p:nvSpPr>
          <p:spPr bwMode="auto">
            <a:xfrm>
              <a:off x="6748463" y="1195388"/>
              <a:ext cx="2001751" cy="40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800" dirty="0">
                  <a:solidFill>
                    <a:srgbClr val="087670"/>
                  </a:solidFill>
                  <a:sym typeface="Arial" charset="0"/>
                </a:rPr>
                <a:t>eHealth</a:t>
              </a:r>
              <a:r>
                <a:rPr lang="fr-BE" sz="1800" dirty="0">
                  <a:solidFill>
                    <a:srgbClr val="000000"/>
                  </a:solidFill>
                  <a:sym typeface="Arial" charset="0"/>
                </a:rPr>
                <a:t> </a:t>
              </a:r>
              <a:r>
                <a:rPr lang="fr-BE" sz="1800" dirty="0" err="1">
                  <a:solidFill>
                    <a:srgbClr val="000000"/>
                  </a:solidFill>
                  <a:sym typeface="Arial" charset="0"/>
                </a:rPr>
                <a:t>platform</a:t>
              </a:r>
              <a:endParaRPr lang="fr-BE" sz="1800" dirty="0">
                <a:solidFill>
                  <a:srgbClr val="000000"/>
                </a:solidFill>
                <a:sym typeface="Arial" charset="0"/>
              </a:endParaRPr>
            </a:p>
          </p:txBody>
        </p:sp>
        <p:sp>
          <p:nvSpPr>
            <p:cNvPr id="53" name="Oval 7"/>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p>
              <a:pPr algn="ctr" eaLnBrk="0" hangingPunct="0">
                <a:buSzPct val="100000"/>
              </a:pPr>
              <a:r>
                <a:rPr lang="fr-BE" dirty="0">
                  <a:solidFill>
                    <a:schemeClr val="bg1"/>
                  </a:solidFill>
                  <a:sym typeface="Arial" charset="0"/>
                </a:rPr>
                <a:t>Public keys</a:t>
              </a:r>
            </a:p>
            <a:p>
              <a:pPr algn="ctr" eaLnBrk="0" hangingPunct="0">
                <a:buSzPct val="100000"/>
              </a:pPr>
              <a:r>
                <a:rPr lang="fr-BE" dirty="0" err="1">
                  <a:solidFill>
                    <a:schemeClr val="bg1"/>
                  </a:solidFill>
                  <a:sym typeface="Arial" charset="0"/>
                </a:rPr>
                <a:t>repository</a:t>
              </a:r>
              <a:endParaRPr lang="fr-BE" dirty="0">
                <a:solidFill>
                  <a:schemeClr val="bg1"/>
                </a:solidFill>
                <a:sym typeface="Arial" charset="0"/>
              </a:endParaRPr>
            </a:p>
          </p:txBody>
        </p:sp>
        <p:sp>
          <p:nvSpPr>
            <p:cNvPr id="54" name="Text Box 8"/>
            <p:cNvSpPr txBox="1">
              <a:spLocks noChangeArrowheads="1"/>
            </p:cNvSpPr>
            <p:nvPr/>
          </p:nvSpPr>
          <p:spPr bwMode="auto">
            <a:xfrm>
              <a:off x="6502400" y="2152650"/>
              <a:ext cx="2251286" cy="37001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000000"/>
                  </a:solidFill>
                  <a:sym typeface="Arial" charset="0"/>
                </a:rPr>
                <a:t>Authenticates sender</a:t>
              </a:r>
            </a:p>
          </p:txBody>
        </p:sp>
        <p:sp>
          <p:nvSpPr>
            <p:cNvPr id="55" name="Text Box 9"/>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000000"/>
                  </a:solidFill>
                  <a:sym typeface="Arial" charset="0"/>
                </a:rPr>
                <a:t>Sends</a:t>
              </a:r>
            </a:p>
            <a:p>
              <a:pPr eaLnBrk="0" hangingPunct="0">
                <a:buSzPct val="100000"/>
              </a:pPr>
              <a:r>
                <a:rPr lang="fr-BE" sz="1600">
                  <a:solidFill>
                    <a:srgbClr val="000000"/>
                  </a:solidFill>
                  <a:sym typeface="Arial" charset="0"/>
                </a:rPr>
                <a:t>public key</a:t>
              </a:r>
            </a:p>
          </p:txBody>
        </p:sp>
        <p:sp>
          <p:nvSpPr>
            <p:cNvPr id="56" name="Oval 10"/>
            <p:cNvSpPr>
              <a:spLocks noChangeArrowheads="1"/>
            </p:cNvSpPr>
            <p:nvPr/>
          </p:nvSpPr>
          <p:spPr bwMode="auto">
            <a:xfrm>
              <a:off x="6381749" y="1821530"/>
              <a:ext cx="360364" cy="425704"/>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sz="1200" b="1">
                  <a:solidFill>
                    <a:srgbClr val="000000"/>
                  </a:solidFill>
                  <a:sym typeface="Arial" charset="0"/>
                </a:rPr>
                <a:t>2</a:t>
              </a:r>
            </a:p>
          </p:txBody>
        </p:sp>
        <p:sp>
          <p:nvSpPr>
            <p:cNvPr id="57" name="Oval 11"/>
            <p:cNvSpPr>
              <a:spLocks noChangeArrowheads="1"/>
            </p:cNvSpPr>
            <p:nvPr/>
          </p:nvSpPr>
          <p:spPr bwMode="auto">
            <a:xfrm>
              <a:off x="6878638" y="3121692"/>
              <a:ext cx="360362" cy="425704"/>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sz="1200" b="1">
                  <a:solidFill>
                    <a:srgbClr val="000000"/>
                  </a:solidFill>
                  <a:sym typeface="Arial" charset="0"/>
                </a:rPr>
                <a:t>3</a:t>
              </a:r>
            </a:p>
          </p:txBody>
        </p:sp>
        <p:sp>
          <p:nvSpPr>
            <p:cNvPr id="58" name="Rectangle 12"/>
            <p:cNvSpPr>
              <a:spLocks noChangeArrowheads="1"/>
            </p:cNvSpPr>
            <p:nvPr/>
          </p:nvSpPr>
          <p:spPr bwMode="auto">
            <a:xfrm>
              <a:off x="396875" y="2667881"/>
              <a:ext cx="2006600" cy="336373"/>
            </a:xfrm>
            <a:prstGeom prst="rect">
              <a:avLst/>
            </a:prstGeom>
            <a:solidFill>
              <a:srgbClr val="3E6E5A">
                <a:alpha val="50195"/>
              </a:srgbClr>
            </a:solidFill>
            <a:ln w="12700" algn="ctr">
              <a:solidFill>
                <a:schemeClr val="tx1"/>
              </a:solidFill>
              <a:miter lim="800000"/>
              <a:headEnd/>
              <a:tailEnd/>
            </a:ln>
          </p:spPr>
          <p:txBody>
            <a:bodyPr wrap="square" anchor="ctr">
              <a:spAutoFit/>
            </a:bodyPr>
            <a:lstStyle/>
            <a:p>
              <a:endParaRPr lang="nl-BE" altLang="en-US" sz="1400"/>
            </a:p>
          </p:txBody>
        </p:sp>
        <p:sp>
          <p:nvSpPr>
            <p:cNvPr id="59" name="Text Box 13"/>
            <p:cNvSpPr txBox="1">
              <a:spLocks noChangeArrowheads="1"/>
            </p:cNvSpPr>
            <p:nvPr/>
          </p:nvSpPr>
          <p:spPr bwMode="auto">
            <a:xfrm>
              <a:off x="331788" y="1258888"/>
              <a:ext cx="2288888" cy="40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800">
                  <a:solidFill>
                    <a:srgbClr val="000000"/>
                  </a:solidFill>
                  <a:sym typeface="Arial" charset="0"/>
                </a:rPr>
                <a:t>Message originator</a:t>
              </a:r>
            </a:p>
          </p:txBody>
        </p:sp>
        <p:sp>
          <p:nvSpPr>
            <p:cNvPr id="60" name="Text Box 15"/>
            <p:cNvSpPr txBox="1">
              <a:spLocks noChangeArrowheads="1"/>
            </p:cNvSpPr>
            <p:nvPr/>
          </p:nvSpPr>
          <p:spPr bwMode="auto">
            <a:xfrm>
              <a:off x="396875" y="2051050"/>
              <a:ext cx="2020553" cy="37001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000000"/>
                  </a:solidFill>
                  <a:sym typeface="Arial" charset="0"/>
                </a:rPr>
                <a:t>Asks for public key</a:t>
              </a:r>
            </a:p>
          </p:txBody>
        </p:sp>
        <p:sp>
          <p:nvSpPr>
            <p:cNvPr id="61" name="Text Box 16"/>
            <p:cNvSpPr txBox="1">
              <a:spLocks noChangeArrowheads="1"/>
            </p:cNvSpPr>
            <p:nvPr/>
          </p:nvSpPr>
          <p:spPr bwMode="auto">
            <a:xfrm>
              <a:off x="1179513" y="3489325"/>
              <a:ext cx="11239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000000"/>
                  </a:solidFill>
                  <a:sym typeface="Arial" charset="0"/>
                </a:rPr>
                <a:t>Encrypts</a:t>
              </a:r>
            </a:p>
            <a:p>
              <a:pPr eaLnBrk="0" hangingPunct="0">
                <a:buSzPct val="100000"/>
              </a:pPr>
              <a:r>
                <a:rPr lang="fr-BE" sz="1600">
                  <a:solidFill>
                    <a:srgbClr val="000000"/>
                  </a:solidFill>
                  <a:sym typeface="Arial" charset="0"/>
                </a:rPr>
                <a:t>message</a:t>
              </a:r>
            </a:p>
          </p:txBody>
        </p:sp>
        <p:sp>
          <p:nvSpPr>
            <p:cNvPr id="62" name="Oval 17"/>
            <p:cNvSpPr>
              <a:spLocks noChangeArrowheads="1"/>
            </p:cNvSpPr>
            <p:nvPr/>
          </p:nvSpPr>
          <p:spPr bwMode="auto">
            <a:xfrm>
              <a:off x="922338" y="3247104"/>
              <a:ext cx="360362" cy="425704"/>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sz="1200" b="1">
                  <a:solidFill>
                    <a:srgbClr val="000000"/>
                  </a:solidFill>
                  <a:sym typeface="Arial" charset="0"/>
                </a:rPr>
                <a:t>4</a:t>
              </a:r>
            </a:p>
          </p:txBody>
        </p:sp>
        <p:sp>
          <p:nvSpPr>
            <p:cNvPr id="63" name="Oval 18"/>
            <p:cNvSpPr>
              <a:spLocks noChangeArrowheads="1"/>
            </p:cNvSpPr>
            <p:nvPr/>
          </p:nvSpPr>
          <p:spPr bwMode="auto">
            <a:xfrm>
              <a:off x="341313" y="1751679"/>
              <a:ext cx="360362" cy="425704"/>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sz="1200" b="1">
                  <a:solidFill>
                    <a:srgbClr val="000000"/>
                  </a:solidFill>
                  <a:sym typeface="Arial" charset="0"/>
                </a:rPr>
                <a:t>1</a:t>
              </a:r>
            </a:p>
          </p:txBody>
        </p:sp>
        <p:sp>
          <p:nvSpPr>
            <p:cNvPr id="64" name="Rectangle 19"/>
            <p:cNvSpPr>
              <a:spLocks noChangeArrowheads="1"/>
            </p:cNvSpPr>
            <p:nvPr/>
          </p:nvSpPr>
          <p:spPr bwMode="auto">
            <a:xfrm>
              <a:off x="396876" y="5390444"/>
              <a:ext cx="5040313" cy="336373"/>
            </a:xfrm>
            <a:prstGeom prst="rect">
              <a:avLst/>
            </a:prstGeom>
            <a:solidFill>
              <a:srgbClr val="3E6E5A">
                <a:alpha val="50195"/>
              </a:srgbClr>
            </a:solidFill>
            <a:ln w="12700" algn="ctr">
              <a:solidFill>
                <a:schemeClr val="tx1"/>
              </a:solidFill>
              <a:miter lim="800000"/>
              <a:headEnd/>
              <a:tailEnd/>
            </a:ln>
          </p:spPr>
          <p:txBody>
            <a:bodyPr wrap="square" anchor="ctr">
              <a:spAutoFit/>
            </a:bodyPr>
            <a:lstStyle/>
            <a:p>
              <a:endParaRPr lang="nl-BE" altLang="en-US" sz="1400"/>
            </a:p>
          </p:txBody>
        </p:sp>
        <p:sp>
          <p:nvSpPr>
            <p:cNvPr id="65" name="Text Box 20"/>
            <p:cNvSpPr txBox="1">
              <a:spLocks noChangeArrowheads="1"/>
            </p:cNvSpPr>
            <p:nvPr/>
          </p:nvSpPr>
          <p:spPr bwMode="auto">
            <a:xfrm>
              <a:off x="987425" y="4737100"/>
              <a:ext cx="2193175" cy="40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800">
                  <a:solidFill>
                    <a:srgbClr val="000000"/>
                  </a:solidFill>
                  <a:sym typeface="Arial" charset="0"/>
                </a:rPr>
                <a:t>Message recipient</a:t>
              </a:r>
            </a:p>
          </p:txBody>
        </p:sp>
        <p:sp>
          <p:nvSpPr>
            <p:cNvPr id="66" name="Text Box 21"/>
            <p:cNvSpPr txBox="1">
              <a:spLocks noChangeArrowheads="1"/>
            </p:cNvSpPr>
            <p:nvPr/>
          </p:nvSpPr>
          <p:spPr bwMode="auto">
            <a:xfrm>
              <a:off x="915988" y="5353050"/>
              <a:ext cx="2008588" cy="37001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000000"/>
                  </a:solidFill>
                  <a:sym typeface="Arial" charset="0"/>
                </a:rPr>
                <a:t>Decrypts message</a:t>
              </a:r>
            </a:p>
          </p:txBody>
        </p:sp>
        <p:sp>
          <p:nvSpPr>
            <p:cNvPr id="67" name="Oval 22"/>
            <p:cNvSpPr>
              <a:spLocks noChangeArrowheads="1"/>
            </p:cNvSpPr>
            <p:nvPr/>
          </p:nvSpPr>
          <p:spPr bwMode="auto">
            <a:xfrm>
              <a:off x="777875" y="5053680"/>
              <a:ext cx="360364" cy="425704"/>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sz="1200" b="1">
                  <a:solidFill>
                    <a:srgbClr val="000000"/>
                  </a:solidFill>
                  <a:sym typeface="Arial" charset="0"/>
                </a:rPr>
                <a:t>5</a:t>
              </a:r>
            </a:p>
          </p:txBody>
        </p:sp>
        <p:sp>
          <p:nvSpPr>
            <p:cNvPr id="68" name="Oval 23"/>
            <p:cNvSpPr>
              <a:spLocks noChangeArrowheads="1"/>
            </p:cNvSpPr>
            <p:nvPr/>
          </p:nvSpPr>
          <p:spPr bwMode="auto">
            <a:xfrm>
              <a:off x="3497263" y="4957763"/>
              <a:ext cx="1708150" cy="1271587"/>
            </a:xfrm>
            <a:prstGeom prst="ellipse">
              <a:avLst/>
            </a:prstGeom>
            <a:solidFill>
              <a:srgbClr val="3E6E5A"/>
            </a:solidFill>
            <a:ln w="12700" algn="ctr">
              <a:solidFill>
                <a:schemeClr val="tx1"/>
              </a:solidFill>
              <a:round/>
              <a:headEnd/>
              <a:tailEnd/>
            </a:ln>
          </p:spPr>
          <p:txBody>
            <a:bodyPr wrap="none" anchor="ctr"/>
            <a:lstStyle/>
            <a:p>
              <a:pPr algn="ctr" eaLnBrk="0" hangingPunct="0">
                <a:buSzPct val="100000"/>
              </a:pPr>
              <a:r>
                <a:rPr lang="fr-BE" dirty="0" err="1">
                  <a:solidFill>
                    <a:schemeClr val="bg1"/>
                  </a:solidFill>
                  <a:sym typeface="Arial" charset="0"/>
                </a:rPr>
                <a:t>Stored</a:t>
              </a:r>
              <a:endParaRPr lang="fr-BE" dirty="0">
                <a:solidFill>
                  <a:schemeClr val="bg1"/>
                </a:solidFill>
                <a:sym typeface="Arial" charset="0"/>
              </a:endParaRPr>
            </a:p>
            <a:p>
              <a:pPr algn="ctr" eaLnBrk="0" hangingPunct="0">
                <a:buSzPct val="100000"/>
              </a:pPr>
              <a:r>
                <a:rPr lang="fr-BE" dirty="0" err="1">
                  <a:solidFill>
                    <a:schemeClr val="bg1"/>
                  </a:solidFill>
                  <a:sym typeface="Arial" charset="0"/>
                </a:rPr>
                <a:t>private</a:t>
              </a:r>
              <a:endParaRPr lang="fr-BE" dirty="0">
                <a:solidFill>
                  <a:schemeClr val="bg1"/>
                </a:solidFill>
                <a:sym typeface="Arial" charset="0"/>
              </a:endParaRPr>
            </a:p>
            <a:p>
              <a:pPr algn="ctr" eaLnBrk="0" hangingPunct="0">
                <a:buSzPct val="100000"/>
              </a:pPr>
              <a:r>
                <a:rPr lang="fr-BE" dirty="0">
                  <a:solidFill>
                    <a:schemeClr val="bg1"/>
                  </a:solidFill>
                  <a:sym typeface="Arial" charset="0"/>
                </a:rPr>
                <a:t>key</a:t>
              </a:r>
            </a:p>
          </p:txBody>
        </p:sp>
        <p:sp>
          <p:nvSpPr>
            <p:cNvPr id="69" name="Line 24"/>
            <p:cNvSpPr>
              <a:spLocks noChangeShapeType="1"/>
            </p:cNvSpPr>
            <p:nvPr/>
          </p:nvSpPr>
          <p:spPr bwMode="auto">
            <a:xfrm flipH="1">
              <a:off x="3022003" y="5583237"/>
              <a:ext cx="456210" cy="14288"/>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endParaRPr lang="nl-BE"/>
            </a:p>
          </p:txBody>
        </p:sp>
        <p:sp>
          <p:nvSpPr>
            <p:cNvPr id="70" name="Text Box 25"/>
            <p:cNvSpPr txBox="1">
              <a:spLocks noChangeArrowheads="1"/>
            </p:cNvSpPr>
            <p:nvPr/>
          </p:nvSpPr>
          <p:spPr bwMode="auto">
            <a:xfrm>
              <a:off x="3644900" y="4056063"/>
              <a:ext cx="1479550" cy="646112"/>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fr-BE" sz="1600">
                  <a:solidFill>
                    <a:srgbClr val="3E6E5A"/>
                  </a:solidFill>
                  <a:sym typeface="Arial" charset="0"/>
                </a:rPr>
                <a:t>Identification</a:t>
              </a:r>
            </a:p>
            <a:p>
              <a:pPr algn="ctr" eaLnBrk="0" hangingPunct="0">
                <a:buSzPct val="100000"/>
              </a:pPr>
              <a:r>
                <a:rPr lang="fr-BE" sz="1600">
                  <a:solidFill>
                    <a:srgbClr val="3E6E5A"/>
                  </a:solidFill>
                  <a:sym typeface="Arial" charset="0"/>
                </a:rPr>
                <a:t>certificate</a:t>
              </a:r>
            </a:p>
          </p:txBody>
        </p:sp>
        <p:sp>
          <p:nvSpPr>
            <p:cNvPr id="71" name="Line 26"/>
            <p:cNvSpPr>
              <a:spLocks noChangeShapeType="1"/>
            </p:cNvSpPr>
            <p:nvPr/>
          </p:nvSpPr>
          <p:spPr bwMode="auto">
            <a:xfrm>
              <a:off x="3227388" y="2016125"/>
              <a:ext cx="2427287" cy="0"/>
            </a:xfrm>
            <a:prstGeom prst="line">
              <a:avLst/>
            </a:prstGeom>
            <a:noFill/>
            <a:ln w="28575">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72" name="Text Box 28"/>
            <p:cNvSpPr txBox="1">
              <a:spLocks noChangeArrowheads="1"/>
            </p:cNvSpPr>
            <p:nvPr/>
          </p:nvSpPr>
          <p:spPr bwMode="auto">
            <a:xfrm>
              <a:off x="3814763" y="1754188"/>
              <a:ext cx="1418934" cy="571834"/>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400">
                  <a:solidFill>
                    <a:srgbClr val="A50021"/>
                  </a:solidFill>
                  <a:sym typeface="Arial" charset="0"/>
                </a:rPr>
                <a:t>Web service</a:t>
              </a:r>
            </a:p>
            <a:p>
              <a:pPr eaLnBrk="0" hangingPunct="0">
                <a:buSzPct val="100000"/>
              </a:pPr>
              <a:r>
                <a:rPr lang="fr-BE" sz="1400">
                  <a:solidFill>
                    <a:srgbClr val="A50021"/>
                  </a:solidFill>
                  <a:sym typeface="Arial" charset="0"/>
                </a:rPr>
                <a:t>Ask public key</a:t>
              </a:r>
            </a:p>
          </p:txBody>
        </p:sp>
        <p:sp>
          <p:nvSpPr>
            <p:cNvPr id="73" name="Text Box 29"/>
            <p:cNvSpPr txBox="1">
              <a:spLocks noChangeArrowheads="1"/>
            </p:cNvSpPr>
            <p:nvPr/>
          </p:nvSpPr>
          <p:spPr bwMode="auto">
            <a:xfrm rot="3135873">
              <a:off x="3018390" y="3033387"/>
              <a:ext cx="1507022" cy="557865"/>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400">
                  <a:solidFill>
                    <a:srgbClr val="A50021"/>
                  </a:solidFill>
                  <a:sym typeface="Arial" charset="0"/>
                </a:rPr>
                <a:t>Send message</a:t>
              </a:r>
            </a:p>
            <a:p>
              <a:pPr eaLnBrk="0" hangingPunct="0">
                <a:buSzPct val="100000"/>
              </a:pPr>
              <a:r>
                <a:rPr lang="fr-BE" sz="1400">
                  <a:solidFill>
                    <a:srgbClr val="A50021"/>
                  </a:solidFill>
                  <a:sym typeface="Arial" charset="0"/>
                </a:rPr>
                <a:t>Any protocol</a:t>
              </a:r>
            </a:p>
          </p:txBody>
        </p:sp>
        <p:sp>
          <p:nvSpPr>
            <p:cNvPr id="74" name="Line 30"/>
            <p:cNvSpPr>
              <a:spLocks noChangeShapeType="1"/>
            </p:cNvSpPr>
            <p:nvPr/>
          </p:nvSpPr>
          <p:spPr bwMode="auto">
            <a:xfrm flipH="1">
              <a:off x="2271713" y="4719638"/>
              <a:ext cx="2016125" cy="6191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75" name="Line 31"/>
            <p:cNvSpPr>
              <a:spLocks noChangeShapeType="1"/>
            </p:cNvSpPr>
            <p:nvPr/>
          </p:nvSpPr>
          <p:spPr bwMode="auto">
            <a:xfrm flipH="1" flipV="1">
              <a:off x="7726363" y="4005263"/>
              <a:ext cx="0" cy="5937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76" name="Line 32"/>
            <p:cNvSpPr>
              <a:spLocks noChangeShapeType="1"/>
            </p:cNvSpPr>
            <p:nvPr/>
          </p:nvSpPr>
          <p:spPr bwMode="auto">
            <a:xfrm flipH="1" flipV="1">
              <a:off x="6315075" y="2436813"/>
              <a:ext cx="1217613"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77" name="Line 33"/>
            <p:cNvSpPr>
              <a:spLocks noChangeShapeType="1"/>
            </p:cNvSpPr>
            <p:nvPr/>
          </p:nvSpPr>
          <p:spPr bwMode="auto">
            <a:xfrm>
              <a:off x="7712075" y="2532063"/>
              <a:ext cx="7938" cy="849312"/>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78" name="Line 34"/>
            <p:cNvSpPr>
              <a:spLocks noChangeShapeType="1"/>
            </p:cNvSpPr>
            <p:nvPr/>
          </p:nvSpPr>
          <p:spPr bwMode="auto">
            <a:xfrm>
              <a:off x="1703388" y="2432050"/>
              <a:ext cx="7937" cy="10382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79" name="Line 35"/>
            <p:cNvSpPr>
              <a:spLocks noChangeShapeType="1"/>
            </p:cNvSpPr>
            <p:nvPr/>
          </p:nvSpPr>
          <p:spPr bwMode="auto">
            <a:xfrm flipV="1">
              <a:off x="2403475" y="2232025"/>
              <a:ext cx="250825" cy="9525"/>
            </a:xfrm>
            <a:prstGeom prst="line">
              <a:avLst/>
            </a:prstGeom>
            <a:noFill/>
            <a:ln w="28575">
              <a:solidFill>
                <a:srgbClr val="3E6E5A"/>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80" name="Line 36"/>
            <p:cNvSpPr>
              <a:spLocks noChangeShapeType="1"/>
            </p:cNvSpPr>
            <p:nvPr/>
          </p:nvSpPr>
          <p:spPr bwMode="auto">
            <a:xfrm flipV="1">
              <a:off x="2073275" y="2573338"/>
              <a:ext cx="471488"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81" name="Line 37"/>
            <p:cNvSpPr>
              <a:spLocks noChangeShapeType="1"/>
            </p:cNvSpPr>
            <p:nvPr/>
          </p:nvSpPr>
          <p:spPr bwMode="auto">
            <a:xfrm>
              <a:off x="6321425" y="2343150"/>
              <a:ext cx="180975" cy="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82" name="Line 27"/>
            <p:cNvSpPr>
              <a:spLocks noChangeShapeType="1"/>
            </p:cNvSpPr>
            <p:nvPr/>
          </p:nvSpPr>
          <p:spPr bwMode="auto">
            <a:xfrm>
              <a:off x="3211513" y="2606675"/>
              <a:ext cx="1101725" cy="1431925"/>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gr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65</a:t>
            </a:fld>
            <a:r>
              <a:rPr lang="fr-BE" smtClean="0"/>
              <a:t> </a:t>
            </a:r>
            <a:endParaRPr lang="fr-BE" dirty="0"/>
          </a:p>
        </p:txBody>
      </p:sp>
    </p:spTree>
    <p:extLst>
      <p:ext uri="{BB962C8B-B14F-4D97-AF65-F5344CB8AC3E}">
        <p14:creationId xmlns:p14="http://schemas.microsoft.com/office/powerpoint/2010/main" val="8944087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207569" y="1412777"/>
            <a:ext cx="7885508" cy="4891227"/>
            <a:chOff x="142875" y="1049338"/>
            <a:chExt cx="8802687" cy="5575444"/>
          </a:xfrm>
        </p:grpSpPr>
        <p:sp>
          <p:nvSpPr>
            <p:cNvPr id="104450" name="Oval 3"/>
            <p:cNvSpPr>
              <a:spLocks noChangeArrowheads="1"/>
            </p:cNvSpPr>
            <p:nvPr/>
          </p:nvSpPr>
          <p:spPr bwMode="auto">
            <a:xfrm>
              <a:off x="7237412" y="2568575"/>
              <a:ext cx="1708150" cy="1271588"/>
            </a:xfrm>
            <a:prstGeom prst="ellipse">
              <a:avLst/>
            </a:prstGeom>
            <a:solidFill>
              <a:srgbClr val="3E6E5A"/>
            </a:solidFill>
            <a:ln w="12700" algn="ctr">
              <a:solidFill>
                <a:schemeClr val="tx1"/>
              </a:solidFill>
              <a:round/>
              <a:headEnd/>
              <a:tailEnd/>
            </a:ln>
          </p:spPr>
          <p:txBody>
            <a:bodyPr wrap="none" anchor="ctr"/>
            <a:lstStyle/>
            <a:p>
              <a:pPr algn="ctr" eaLnBrk="0" hangingPunct="0">
                <a:buSzPct val="100000"/>
              </a:pPr>
              <a:r>
                <a:rPr lang="nl-BE">
                  <a:solidFill>
                    <a:schemeClr val="bg1"/>
                  </a:solidFill>
                  <a:sym typeface="Arial" charset="0"/>
                </a:rPr>
                <a:t>User 2</a:t>
              </a:r>
            </a:p>
            <a:p>
              <a:pPr algn="ctr" eaLnBrk="0" hangingPunct="0">
                <a:buSzPct val="100000"/>
              </a:pPr>
              <a:r>
                <a:rPr lang="nl-BE">
                  <a:solidFill>
                    <a:schemeClr val="bg1"/>
                  </a:solidFill>
                  <a:sym typeface="Arial" charset="0"/>
                </a:rPr>
                <a:t>Recipient</a:t>
              </a:r>
            </a:p>
          </p:txBody>
        </p:sp>
        <p:sp>
          <p:nvSpPr>
            <p:cNvPr id="104451" name="Oval 4"/>
            <p:cNvSpPr>
              <a:spLocks noChangeArrowheads="1"/>
            </p:cNvSpPr>
            <p:nvPr/>
          </p:nvSpPr>
          <p:spPr bwMode="auto">
            <a:xfrm>
              <a:off x="142875" y="2576512"/>
              <a:ext cx="1708151" cy="1271587"/>
            </a:xfrm>
            <a:prstGeom prst="ellipse">
              <a:avLst/>
            </a:prstGeom>
            <a:solidFill>
              <a:srgbClr val="3E6E5A"/>
            </a:solidFill>
            <a:ln w="12700" algn="ctr">
              <a:solidFill>
                <a:schemeClr val="tx1"/>
              </a:solidFill>
              <a:round/>
              <a:headEnd/>
              <a:tailEnd/>
            </a:ln>
          </p:spPr>
          <p:txBody>
            <a:bodyPr wrap="none" anchor="ctr"/>
            <a:lstStyle/>
            <a:p>
              <a:pPr algn="ctr" eaLnBrk="0" hangingPunct="0">
                <a:buSzPct val="100000"/>
              </a:pPr>
              <a:r>
                <a:rPr lang="nl-BE" dirty="0">
                  <a:solidFill>
                    <a:schemeClr val="bg1"/>
                  </a:solidFill>
                  <a:sym typeface="Arial" charset="0"/>
                </a:rPr>
                <a:t>User 1</a:t>
              </a:r>
            </a:p>
            <a:p>
              <a:pPr algn="ctr" eaLnBrk="0" hangingPunct="0">
                <a:buSzPct val="100000"/>
              </a:pPr>
              <a:r>
                <a:rPr lang="nl-BE" dirty="0" err="1">
                  <a:solidFill>
                    <a:schemeClr val="bg1"/>
                  </a:solidFill>
                  <a:sym typeface="Arial" charset="0"/>
                </a:rPr>
                <a:t>Originator</a:t>
              </a:r>
              <a:endParaRPr lang="nl-BE" dirty="0">
                <a:solidFill>
                  <a:schemeClr val="bg1"/>
                </a:solidFill>
                <a:sym typeface="Arial" charset="0"/>
              </a:endParaRPr>
            </a:p>
          </p:txBody>
        </p:sp>
        <p:sp>
          <p:nvSpPr>
            <p:cNvPr id="104452" name="Oval 5"/>
            <p:cNvSpPr>
              <a:spLocks noChangeArrowheads="1"/>
            </p:cNvSpPr>
            <p:nvPr/>
          </p:nvSpPr>
          <p:spPr bwMode="auto">
            <a:xfrm>
              <a:off x="3489325" y="1049338"/>
              <a:ext cx="1708150" cy="1271587"/>
            </a:xfrm>
            <a:prstGeom prst="ellipse">
              <a:avLst/>
            </a:prstGeom>
            <a:solidFill>
              <a:srgbClr val="3E6E5A"/>
            </a:solidFill>
            <a:ln w="12700" algn="ctr">
              <a:solidFill>
                <a:schemeClr val="tx1"/>
              </a:solidFill>
              <a:round/>
              <a:headEnd/>
              <a:tailEnd/>
            </a:ln>
          </p:spPr>
          <p:txBody>
            <a:bodyPr wrap="none" anchor="ctr"/>
            <a:lstStyle/>
            <a:p>
              <a:pPr algn="ctr" eaLnBrk="0" hangingPunct="0">
                <a:buSzPct val="100000"/>
              </a:pPr>
              <a:r>
                <a:rPr lang="nl-BE" dirty="0" err="1">
                  <a:solidFill>
                    <a:schemeClr val="bg1"/>
                  </a:solidFill>
                  <a:sym typeface="Arial" charset="0"/>
                </a:rPr>
                <a:t>Key</a:t>
              </a:r>
              <a:r>
                <a:rPr lang="nl-BE" dirty="0">
                  <a:solidFill>
                    <a:schemeClr val="bg1"/>
                  </a:solidFill>
                  <a:sym typeface="Arial" charset="0"/>
                </a:rPr>
                <a:t> </a:t>
              </a:r>
            </a:p>
            <a:p>
              <a:pPr algn="ctr" eaLnBrk="0" hangingPunct="0">
                <a:buSzPct val="100000"/>
              </a:pPr>
              <a:r>
                <a:rPr lang="nl-BE" dirty="0">
                  <a:solidFill>
                    <a:schemeClr val="bg1"/>
                  </a:solidFill>
                  <a:sym typeface="Arial" charset="0"/>
                </a:rPr>
                <a:t>Management</a:t>
              </a:r>
            </a:p>
            <a:p>
              <a:pPr algn="ctr" eaLnBrk="0" hangingPunct="0">
                <a:buSzPct val="100000"/>
              </a:pPr>
              <a:r>
                <a:rPr lang="nl-BE" dirty="0">
                  <a:solidFill>
                    <a:schemeClr val="bg1"/>
                  </a:solidFill>
                  <a:sym typeface="Arial" charset="0"/>
                </a:rPr>
                <a:t>/ Depot</a:t>
              </a:r>
            </a:p>
          </p:txBody>
        </p:sp>
        <p:sp>
          <p:nvSpPr>
            <p:cNvPr id="104453" name="Oval 6"/>
            <p:cNvSpPr>
              <a:spLocks noChangeArrowheads="1"/>
            </p:cNvSpPr>
            <p:nvPr/>
          </p:nvSpPr>
          <p:spPr bwMode="auto">
            <a:xfrm>
              <a:off x="3497263" y="4603750"/>
              <a:ext cx="1708150" cy="1282700"/>
            </a:xfrm>
            <a:prstGeom prst="ellipse">
              <a:avLst/>
            </a:prstGeom>
            <a:solidFill>
              <a:srgbClr val="3E6E5A"/>
            </a:solidFill>
            <a:ln w="12700" algn="ctr">
              <a:solidFill>
                <a:schemeClr val="tx1"/>
              </a:solidFill>
              <a:round/>
              <a:headEnd/>
              <a:tailEnd/>
            </a:ln>
          </p:spPr>
          <p:txBody>
            <a:bodyPr wrap="none" anchor="ctr"/>
            <a:lstStyle/>
            <a:p>
              <a:pPr algn="ctr" eaLnBrk="0" hangingPunct="0">
                <a:buSzPct val="100000"/>
              </a:pPr>
              <a:r>
                <a:rPr lang="nl-BE">
                  <a:solidFill>
                    <a:schemeClr val="bg1"/>
                  </a:solidFill>
                  <a:sym typeface="Arial" charset="0"/>
                </a:rPr>
                <a:t>Messages</a:t>
              </a:r>
            </a:p>
            <a:p>
              <a:pPr algn="ctr" eaLnBrk="0" hangingPunct="0">
                <a:buSzPct val="100000"/>
              </a:pPr>
              <a:r>
                <a:rPr lang="nl-BE">
                  <a:solidFill>
                    <a:schemeClr val="bg1"/>
                  </a:solidFill>
                  <a:sym typeface="Arial" charset="0"/>
                </a:rPr>
                <a:t>Depot</a:t>
              </a:r>
            </a:p>
          </p:txBody>
        </p:sp>
        <p:sp>
          <p:nvSpPr>
            <p:cNvPr id="104454" name="Line 7"/>
            <p:cNvSpPr>
              <a:spLocks noChangeShapeType="1"/>
            </p:cNvSpPr>
            <p:nvPr/>
          </p:nvSpPr>
          <p:spPr bwMode="auto">
            <a:xfrm flipV="1">
              <a:off x="1754188" y="2044700"/>
              <a:ext cx="1852612" cy="8937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55" name="Text Box 8"/>
            <p:cNvSpPr txBox="1">
              <a:spLocks noChangeArrowheads="1"/>
            </p:cNvSpPr>
            <p:nvPr/>
          </p:nvSpPr>
          <p:spPr bwMode="auto">
            <a:xfrm>
              <a:off x="2554289" y="2566988"/>
              <a:ext cx="1084766" cy="28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000" b="1">
                  <a:solidFill>
                    <a:srgbClr val="000000"/>
                  </a:solidFill>
                  <a:sym typeface="Arial" charset="0"/>
                </a:rPr>
                <a:t>1</a:t>
              </a:r>
              <a:r>
                <a:rPr lang="nl-BE" sz="1000">
                  <a:solidFill>
                    <a:srgbClr val="000000"/>
                  </a:solidFill>
                  <a:sym typeface="Arial" charset="0"/>
                </a:rPr>
                <a:t> asks for key</a:t>
              </a:r>
            </a:p>
          </p:txBody>
        </p:sp>
        <p:sp>
          <p:nvSpPr>
            <p:cNvPr id="104456" name="Line 9"/>
            <p:cNvSpPr>
              <a:spLocks noChangeShapeType="1"/>
            </p:cNvSpPr>
            <p:nvPr/>
          </p:nvSpPr>
          <p:spPr bwMode="auto">
            <a:xfrm flipH="1">
              <a:off x="1636713" y="1906588"/>
              <a:ext cx="1874837" cy="893762"/>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57" name="Text Box 10"/>
            <p:cNvSpPr txBox="1">
              <a:spLocks noChangeArrowheads="1"/>
            </p:cNvSpPr>
            <p:nvPr/>
          </p:nvSpPr>
          <p:spPr bwMode="auto">
            <a:xfrm>
              <a:off x="1196975" y="2314574"/>
              <a:ext cx="964872" cy="28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000" b="1">
                  <a:solidFill>
                    <a:srgbClr val="000000"/>
                  </a:solidFill>
                  <a:sym typeface="Arial" charset="0"/>
                </a:rPr>
                <a:t>2</a:t>
              </a:r>
              <a:r>
                <a:rPr lang="nl-BE" sz="1000">
                  <a:solidFill>
                    <a:srgbClr val="000000"/>
                  </a:solidFill>
                  <a:sym typeface="Arial" charset="0"/>
                </a:rPr>
                <a:t> sends key</a:t>
              </a:r>
            </a:p>
          </p:txBody>
        </p:sp>
        <p:grpSp>
          <p:nvGrpSpPr>
            <p:cNvPr id="104458" name="Group 11"/>
            <p:cNvGrpSpPr>
              <a:grpSpLocks/>
            </p:cNvGrpSpPr>
            <p:nvPr/>
          </p:nvGrpSpPr>
          <p:grpSpPr bwMode="auto">
            <a:xfrm rot="-1540434">
              <a:off x="1578112" y="1398137"/>
              <a:ext cx="1833563" cy="865188"/>
              <a:chOff x="1174" y="2469"/>
              <a:chExt cx="1155" cy="545"/>
            </a:xfrm>
          </p:grpSpPr>
          <p:sp>
            <p:nvSpPr>
              <p:cNvPr id="104482" name="Text Box 12"/>
              <p:cNvSpPr txBox="1">
                <a:spLocks noChangeArrowheads="1"/>
              </p:cNvSpPr>
              <p:nvPr/>
            </p:nvSpPr>
            <p:spPr bwMode="auto">
              <a:xfrm>
                <a:off x="1332" y="2815"/>
                <a:ext cx="839" cy="19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200">
                    <a:solidFill>
                      <a:srgbClr val="990000"/>
                    </a:solidFill>
                    <a:sym typeface="Arial" charset="0"/>
                  </a:rPr>
                  <a:t>Symmetric key</a:t>
                </a:r>
              </a:p>
            </p:txBody>
          </p:sp>
          <p:sp>
            <p:nvSpPr>
              <p:cNvPr id="104484" name="Text Box 14"/>
              <p:cNvSpPr txBox="1">
                <a:spLocks noChangeArrowheads="1"/>
              </p:cNvSpPr>
              <p:nvPr/>
            </p:nvSpPr>
            <p:spPr bwMode="auto">
              <a:xfrm>
                <a:off x="1174" y="2469"/>
                <a:ext cx="1155"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200">
                    <a:solidFill>
                      <a:srgbClr val="000000"/>
                    </a:solidFill>
                    <a:sym typeface="Arial" charset="0"/>
                  </a:rPr>
                  <a:t>Encrypted with public key of user 1</a:t>
                </a:r>
              </a:p>
            </p:txBody>
          </p:sp>
        </p:grpSp>
        <p:sp>
          <p:nvSpPr>
            <p:cNvPr id="104459" name="Line 15"/>
            <p:cNvSpPr>
              <a:spLocks noChangeShapeType="1"/>
            </p:cNvSpPr>
            <p:nvPr/>
          </p:nvSpPr>
          <p:spPr bwMode="auto">
            <a:xfrm>
              <a:off x="1679575" y="3597275"/>
              <a:ext cx="2084388" cy="12223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0" name="Text Box 16"/>
            <p:cNvSpPr txBox="1">
              <a:spLocks noChangeArrowheads="1"/>
            </p:cNvSpPr>
            <p:nvPr/>
          </p:nvSpPr>
          <p:spPr bwMode="auto">
            <a:xfrm>
              <a:off x="2500313" y="3881437"/>
              <a:ext cx="1984860" cy="28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000" b="1">
                  <a:solidFill>
                    <a:srgbClr val="000000"/>
                  </a:solidFill>
                  <a:sym typeface="Arial" charset="0"/>
                </a:rPr>
                <a:t>3</a:t>
              </a:r>
              <a:r>
                <a:rPr lang="nl-BE" sz="1000">
                  <a:solidFill>
                    <a:srgbClr val="000000"/>
                  </a:solidFill>
                  <a:sym typeface="Arial" charset="0"/>
                </a:rPr>
                <a:t> sends encrypted message</a:t>
              </a:r>
            </a:p>
          </p:txBody>
        </p:sp>
        <p:sp>
          <p:nvSpPr>
            <p:cNvPr id="104461" name="Text Box 17"/>
            <p:cNvSpPr txBox="1">
              <a:spLocks noChangeArrowheads="1"/>
            </p:cNvSpPr>
            <p:nvPr/>
          </p:nvSpPr>
          <p:spPr bwMode="auto">
            <a:xfrm rot="1788510">
              <a:off x="1213534" y="4559703"/>
              <a:ext cx="2052859" cy="526246"/>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200">
                  <a:solidFill>
                    <a:srgbClr val="990000"/>
                  </a:solidFill>
                  <a:sym typeface="Arial" charset="0"/>
                </a:rPr>
                <a:t>Message encrypted with</a:t>
              </a:r>
            </a:p>
            <a:p>
              <a:pPr eaLnBrk="0" hangingPunct="0">
                <a:buSzPct val="100000"/>
              </a:pPr>
              <a:r>
                <a:rPr lang="nl-BE" sz="1200">
                  <a:solidFill>
                    <a:srgbClr val="990000"/>
                  </a:solidFill>
                  <a:sym typeface="Arial" charset="0"/>
                </a:rPr>
                <a:t>symmetric key</a:t>
              </a:r>
            </a:p>
          </p:txBody>
        </p:sp>
        <p:sp>
          <p:nvSpPr>
            <p:cNvPr id="104462" name="Rectangle 18"/>
            <p:cNvSpPr>
              <a:spLocks noChangeArrowheads="1"/>
            </p:cNvSpPr>
            <p:nvPr/>
          </p:nvSpPr>
          <p:spPr bwMode="auto">
            <a:xfrm rot="1788510">
              <a:off x="1273175" y="4640266"/>
              <a:ext cx="1939925" cy="350831"/>
            </a:xfrm>
            <a:prstGeom prst="rect">
              <a:avLst/>
            </a:prstGeom>
            <a:noFill/>
            <a:ln w="19050" algn="ctr">
              <a:no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nl-BE" altLang="en-US" sz="1400"/>
            </a:p>
          </p:txBody>
        </p:sp>
        <p:sp>
          <p:nvSpPr>
            <p:cNvPr id="104463" name="Text Box 19"/>
            <p:cNvSpPr txBox="1">
              <a:spLocks noChangeArrowheads="1"/>
            </p:cNvSpPr>
            <p:nvPr/>
          </p:nvSpPr>
          <p:spPr bwMode="auto">
            <a:xfrm rot="1788510">
              <a:off x="1352550" y="4097740"/>
              <a:ext cx="2298700" cy="52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200">
                  <a:solidFill>
                    <a:srgbClr val="000000"/>
                  </a:solidFill>
                  <a:sym typeface="Arial" charset="0"/>
                </a:rPr>
                <a:t>Encrypted with public key of Message depot</a:t>
              </a:r>
            </a:p>
          </p:txBody>
        </p:sp>
        <p:sp>
          <p:nvSpPr>
            <p:cNvPr id="104464" name="Text Box 20"/>
            <p:cNvSpPr txBox="1">
              <a:spLocks noChangeArrowheads="1"/>
            </p:cNvSpPr>
            <p:nvPr/>
          </p:nvSpPr>
          <p:spPr bwMode="auto">
            <a:xfrm>
              <a:off x="3452811" y="5888038"/>
              <a:ext cx="1995366" cy="736744"/>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200">
                  <a:solidFill>
                    <a:srgbClr val="990000"/>
                  </a:solidFill>
                  <a:sym typeface="Arial" charset="0"/>
                </a:rPr>
                <a:t>Message encrypted with</a:t>
              </a:r>
            </a:p>
            <a:p>
              <a:pPr eaLnBrk="0" hangingPunct="0">
                <a:buSzPct val="100000"/>
              </a:pPr>
              <a:r>
                <a:rPr lang="nl-BE" sz="1200">
                  <a:solidFill>
                    <a:srgbClr val="990000"/>
                  </a:solidFill>
                  <a:sym typeface="Arial" charset="0"/>
                </a:rPr>
                <a:t>symmetric key</a:t>
              </a:r>
            </a:p>
          </p:txBody>
        </p:sp>
        <p:sp>
          <p:nvSpPr>
            <p:cNvPr id="104465" name="Line 21"/>
            <p:cNvSpPr>
              <a:spLocks noChangeShapeType="1"/>
            </p:cNvSpPr>
            <p:nvPr/>
          </p:nvSpPr>
          <p:spPr bwMode="auto">
            <a:xfrm flipH="1" flipV="1">
              <a:off x="5076825" y="1970088"/>
              <a:ext cx="2233613" cy="96837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6" name="Text Box 22"/>
            <p:cNvSpPr txBox="1">
              <a:spLocks noChangeArrowheads="1"/>
            </p:cNvSpPr>
            <p:nvPr/>
          </p:nvSpPr>
          <p:spPr bwMode="auto">
            <a:xfrm>
              <a:off x="5965825" y="2792413"/>
              <a:ext cx="1274448" cy="45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000" b="1">
                  <a:solidFill>
                    <a:srgbClr val="000000"/>
                  </a:solidFill>
                  <a:sym typeface="Arial" charset="0"/>
                </a:rPr>
                <a:t>4</a:t>
              </a:r>
              <a:r>
                <a:rPr lang="nl-BE" sz="1000">
                  <a:solidFill>
                    <a:srgbClr val="000000"/>
                  </a:solidFill>
                  <a:sym typeface="Arial" charset="0"/>
                </a:rPr>
                <a:t> justifies right to</a:t>
              </a:r>
            </a:p>
            <a:p>
              <a:pPr eaLnBrk="0" hangingPunct="0">
                <a:buSzPct val="100000"/>
              </a:pPr>
              <a:r>
                <a:rPr lang="nl-BE" sz="1000">
                  <a:solidFill>
                    <a:srgbClr val="000000"/>
                  </a:solidFill>
                  <a:sym typeface="Arial" charset="0"/>
                </a:rPr>
                <a:t>obtain key</a:t>
              </a:r>
            </a:p>
          </p:txBody>
        </p:sp>
        <p:sp>
          <p:nvSpPr>
            <p:cNvPr id="104467" name="Line 23"/>
            <p:cNvSpPr>
              <a:spLocks noChangeShapeType="1"/>
            </p:cNvSpPr>
            <p:nvPr/>
          </p:nvSpPr>
          <p:spPr bwMode="auto">
            <a:xfrm flipH="1">
              <a:off x="5053013" y="3673475"/>
              <a:ext cx="2489200" cy="120332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8" name="Text Box 24"/>
            <p:cNvSpPr txBox="1">
              <a:spLocks noChangeArrowheads="1"/>
            </p:cNvSpPr>
            <p:nvPr/>
          </p:nvSpPr>
          <p:spPr bwMode="auto">
            <a:xfrm>
              <a:off x="5899150" y="3573463"/>
              <a:ext cx="1274448" cy="45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000" b="1">
                  <a:solidFill>
                    <a:srgbClr val="000000"/>
                  </a:solidFill>
                  <a:sym typeface="Arial" charset="0"/>
                </a:rPr>
                <a:t>4</a:t>
              </a:r>
              <a:r>
                <a:rPr lang="nl-BE" sz="1000">
                  <a:solidFill>
                    <a:srgbClr val="000000"/>
                  </a:solidFill>
                  <a:sym typeface="Arial" charset="0"/>
                </a:rPr>
                <a:t> justifies right to</a:t>
              </a:r>
            </a:p>
            <a:p>
              <a:pPr eaLnBrk="0" hangingPunct="0">
                <a:buSzPct val="100000"/>
              </a:pPr>
              <a:r>
                <a:rPr lang="nl-BE" sz="1000">
                  <a:solidFill>
                    <a:srgbClr val="000000"/>
                  </a:solidFill>
                  <a:sym typeface="Arial" charset="0"/>
                </a:rPr>
                <a:t>obtain message</a:t>
              </a:r>
            </a:p>
          </p:txBody>
        </p:sp>
        <p:sp>
          <p:nvSpPr>
            <p:cNvPr id="104469" name="Text Box 25"/>
            <p:cNvSpPr txBox="1">
              <a:spLocks noChangeArrowheads="1"/>
            </p:cNvSpPr>
            <p:nvPr/>
          </p:nvSpPr>
          <p:spPr bwMode="auto">
            <a:xfrm rot="1408605">
              <a:off x="5627789" y="1920958"/>
              <a:ext cx="1331710" cy="315747"/>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200">
                  <a:solidFill>
                    <a:srgbClr val="990000"/>
                  </a:solidFill>
                  <a:sym typeface="Arial" charset="0"/>
                </a:rPr>
                <a:t>Symmetric key</a:t>
              </a:r>
            </a:p>
          </p:txBody>
        </p:sp>
        <p:sp>
          <p:nvSpPr>
            <p:cNvPr id="104471" name="Text Box 27"/>
            <p:cNvSpPr txBox="1">
              <a:spLocks noChangeArrowheads="1"/>
            </p:cNvSpPr>
            <p:nvPr/>
          </p:nvSpPr>
          <p:spPr bwMode="auto">
            <a:xfrm rot="1408605">
              <a:off x="5554663" y="1410102"/>
              <a:ext cx="1833562" cy="52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200">
                  <a:solidFill>
                    <a:srgbClr val="000000"/>
                  </a:solidFill>
                  <a:sym typeface="Arial" charset="0"/>
                </a:rPr>
                <a:t>Encrypted with public key of user 2</a:t>
              </a:r>
            </a:p>
          </p:txBody>
        </p:sp>
        <p:sp>
          <p:nvSpPr>
            <p:cNvPr id="104472" name="Line 28"/>
            <p:cNvSpPr>
              <a:spLocks noChangeShapeType="1"/>
            </p:cNvSpPr>
            <p:nvPr/>
          </p:nvSpPr>
          <p:spPr bwMode="auto">
            <a:xfrm>
              <a:off x="5170488" y="1870075"/>
              <a:ext cx="2244725" cy="965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73" name="Text Box 29"/>
            <p:cNvSpPr txBox="1">
              <a:spLocks noChangeArrowheads="1"/>
            </p:cNvSpPr>
            <p:nvPr/>
          </p:nvSpPr>
          <p:spPr bwMode="auto">
            <a:xfrm>
              <a:off x="4652963" y="2303463"/>
              <a:ext cx="1009649" cy="45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000" b="1">
                  <a:solidFill>
                    <a:srgbClr val="000000"/>
                  </a:solidFill>
                  <a:sym typeface="Arial" charset="0"/>
                </a:rPr>
                <a:t>5 </a:t>
              </a:r>
              <a:r>
                <a:rPr lang="nl-BE" sz="1000">
                  <a:solidFill>
                    <a:srgbClr val="000000"/>
                  </a:solidFill>
                  <a:sym typeface="Arial" charset="0"/>
                </a:rPr>
                <a:t>receives key</a:t>
              </a:r>
            </a:p>
          </p:txBody>
        </p:sp>
        <p:sp>
          <p:nvSpPr>
            <p:cNvPr id="104474" name="Text Box 30"/>
            <p:cNvSpPr txBox="1">
              <a:spLocks noChangeArrowheads="1"/>
            </p:cNvSpPr>
            <p:nvPr/>
          </p:nvSpPr>
          <p:spPr bwMode="auto">
            <a:xfrm>
              <a:off x="4594226" y="4194405"/>
              <a:ext cx="1387475" cy="45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000" b="1" dirty="0">
                  <a:solidFill>
                    <a:srgbClr val="000000"/>
                  </a:solidFill>
                  <a:sym typeface="Arial" charset="0"/>
                </a:rPr>
                <a:t>5 </a:t>
              </a:r>
              <a:r>
                <a:rPr lang="nl-BE" sz="1000" dirty="0" err="1">
                  <a:solidFill>
                    <a:srgbClr val="000000"/>
                  </a:solidFill>
                  <a:sym typeface="Arial" charset="0"/>
                </a:rPr>
                <a:t>receives</a:t>
              </a:r>
              <a:r>
                <a:rPr lang="nl-BE" sz="1000" dirty="0">
                  <a:solidFill>
                    <a:srgbClr val="000000"/>
                  </a:solidFill>
                  <a:sym typeface="Arial" charset="0"/>
                </a:rPr>
                <a:t> </a:t>
              </a:r>
              <a:r>
                <a:rPr lang="nl-BE" sz="1000" dirty="0" err="1">
                  <a:solidFill>
                    <a:srgbClr val="000000"/>
                  </a:solidFill>
                  <a:sym typeface="Arial" charset="0"/>
                </a:rPr>
                <a:t>message</a:t>
              </a:r>
              <a:endParaRPr lang="nl-BE" sz="1000" dirty="0">
                <a:solidFill>
                  <a:srgbClr val="000000"/>
                </a:solidFill>
                <a:sym typeface="Arial" charset="0"/>
              </a:endParaRPr>
            </a:p>
          </p:txBody>
        </p:sp>
        <p:sp>
          <p:nvSpPr>
            <p:cNvPr id="104475" name="Line 31"/>
            <p:cNvSpPr>
              <a:spLocks noChangeShapeType="1"/>
            </p:cNvSpPr>
            <p:nvPr/>
          </p:nvSpPr>
          <p:spPr bwMode="auto">
            <a:xfrm flipV="1">
              <a:off x="5126038" y="3771900"/>
              <a:ext cx="2581275" cy="12525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76" name="Text Box 32"/>
            <p:cNvSpPr txBox="1">
              <a:spLocks noChangeArrowheads="1"/>
            </p:cNvSpPr>
            <p:nvPr/>
          </p:nvSpPr>
          <p:spPr bwMode="auto">
            <a:xfrm rot="20031770">
              <a:off x="5850622" y="4815291"/>
              <a:ext cx="2052859" cy="526246"/>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200">
                  <a:solidFill>
                    <a:srgbClr val="990000"/>
                  </a:solidFill>
                  <a:sym typeface="Arial" charset="0"/>
                </a:rPr>
                <a:t>Message encrypted with</a:t>
              </a:r>
            </a:p>
            <a:p>
              <a:pPr eaLnBrk="0" hangingPunct="0">
                <a:buSzPct val="100000"/>
              </a:pPr>
              <a:r>
                <a:rPr lang="nl-BE" sz="1200">
                  <a:solidFill>
                    <a:srgbClr val="990000"/>
                  </a:solidFill>
                  <a:sym typeface="Arial" charset="0"/>
                </a:rPr>
                <a:t>symmetric key</a:t>
              </a:r>
            </a:p>
          </p:txBody>
        </p:sp>
        <p:sp>
          <p:nvSpPr>
            <p:cNvPr id="104477" name="Rectangle 33"/>
            <p:cNvSpPr>
              <a:spLocks noChangeArrowheads="1"/>
            </p:cNvSpPr>
            <p:nvPr/>
          </p:nvSpPr>
          <p:spPr bwMode="auto">
            <a:xfrm rot="20031770">
              <a:off x="5915025" y="4894265"/>
              <a:ext cx="1919289" cy="350831"/>
            </a:xfrm>
            <a:prstGeom prst="rect">
              <a:avLst/>
            </a:prstGeom>
            <a:noFill/>
            <a:ln w="19050" algn="ctr">
              <a:no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nl-BE" altLang="en-US" sz="1400"/>
            </a:p>
          </p:txBody>
        </p:sp>
        <p:sp>
          <p:nvSpPr>
            <p:cNvPr id="104478" name="Text Box 34"/>
            <p:cNvSpPr txBox="1">
              <a:spLocks noChangeArrowheads="1"/>
            </p:cNvSpPr>
            <p:nvPr/>
          </p:nvSpPr>
          <p:spPr bwMode="auto">
            <a:xfrm rot="20031770">
              <a:off x="5489575" y="4335866"/>
              <a:ext cx="2298700" cy="52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200" dirty="0" err="1">
                  <a:solidFill>
                    <a:srgbClr val="000000"/>
                  </a:solidFill>
                  <a:sym typeface="Arial" charset="0"/>
                </a:rPr>
                <a:t>Encrypted</a:t>
              </a:r>
              <a:r>
                <a:rPr lang="nl-BE" sz="1200" dirty="0">
                  <a:solidFill>
                    <a:srgbClr val="000000"/>
                  </a:solidFill>
                  <a:sym typeface="Arial" charset="0"/>
                </a:rPr>
                <a:t> </a:t>
              </a:r>
              <a:r>
                <a:rPr lang="nl-BE" sz="1200" dirty="0" err="1">
                  <a:solidFill>
                    <a:srgbClr val="000000"/>
                  </a:solidFill>
                  <a:sym typeface="Arial" charset="0"/>
                </a:rPr>
                <a:t>with</a:t>
              </a:r>
              <a:r>
                <a:rPr lang="nl-BE" sz="1200" dirty="0">
                  <a:solidFill>
                    <a:srgbClr val="000000"/>
                  </a:solidFill>
                  <a:sym typeface="Arial" charset="0"/>
                </a:rPr>
                <a:t> public </a:t>
              </a:r>
              <a:r>
                <a:rPr lang="nl-BE" sz="1200" dirty="0" err="1">
                  <a:solidFill>
                    <a:srgbClr val="000000"/>
                  </a:solidFill>
                  <a:sym typeface="Arial" charset="0"/>
                </a:rPr>
                <a:t>key</a:t>
              </a:r>
              <a:r>
                <a:rPr lang="nl-BE" sz="1200" dirty="0">
                  <a:solidFill>
                    <a:srgbClr val="000000"/>
                  </a:solidFill>
                  <a:sym typeface="Arial" charset="0"/>
                </a:rPr>
                <a:t> of User 2</a:t>
              </a:r>
            </a:p>
          </p:txBody>
        </p:sp>
      </p:grpSp>
      <p:sp>
        <p:nvSpPr>
          <p:cNvPr id="6" name="Title 5"/>
          <p:cNvSpPr>
            <a:spLocks noGrp="1"/>
          </p:cNvSpPr>
          <p:nvPr>
            <p:ph type="title"/>
          </p:nvPr>
        </p:nvSpPr>
        <p:spPr/>
        <p:txBody>
          <a:bodyPr>
            <a:normAutofit/>
          </a:bodyPr>
          <a:lstStyle/>
          <a:p>
            <a:r>
              <a:rPr lang="nl-BE" dirty="0"/>
              <a:t>N</a:t>
            </a:r>
            <a:r>
              <a:rPr lang="nl-BE" dirty="0" smtClean="0"/>
              <a:t>iet-gekende bestemmeling – </a:t>
            </a:r>
            <a:r>
              <a:rPr lang="nl-BE" dirty="0" err="1" smtClean="0"/>
              <a:t>Destinataire</a:t>
            </a:r>
            <a:r>
              <a:rPr lang="nl-BE" dirty="0" smtClean="0"/>
              <a:t> non </a:t>
            </a:r>
            <a:r>
              <a:rPr lang="nl-BE" dirty="0" err="1" smtClean="0"/>
              <a:t>connu</a:t>
            </a:r>
            <a:endParaRPr lang="nl-BE" dirty="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66</a:t>
            </a:fld>
            <a:r>
              <a:rPr lang="fr-BE" smtClean="0"/>
              <a:t> </a:t>
            </a:r>
            <a:endParaRPr lang="fr-BE" dirty="0"/>
          </a:p>
        </p:txBody>
      </p:sp>
    </p:spTree>
    <p:extLst>
      <p:ext uri="{BB962C8B-B14F-4D97-AF65-F5344CB8AC3E}">
        <p14:creationId xmlns:p14="http://schemas.microsoft.com/office/powerpoint/2010/main" val="253866253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Timestamping – </a:t>
            </a:r>
            <a:r>
              <a:rPr lang="nl-BE" dirty="0" err="1" smtClean="0"/>
              <a:t>Datation</a:t>
            </a:r>
            <a:r>
              <a:rPr lang="nl-BE" dirty="0" smtClean="0"/>
              <a:t> </a:t>
            </a:r>
            <a:r>
              <a:rPr lang="nl-BE" dirty="0" err="1" smtClean="0"/>
              <a:t>électronique</a:t>
            </a:r>
            <a:endParaRPr lang="nl-BE" dirty="0"/>
          </a:p>
        </p:txBody>
      </p:sp>
      <p:sp>
        <p:nvSpPr>
          <p:cNvPr id="3" name="Content Placeholder 2"/>
          <p:cNvSpPr>
            <a:spLocks noGrp="1"/>
          </p:cNvSpPr>
          <p:nvPr>
            <p:ph sz="half" idx="2"/>
          </p:nvPr>
        </p:nvSpPr>
        <p:spPr/>
        <p:txBody>
          <a:bodyPr>
            <a:normAutofit/>
          </a:bodyPr>
          <a:lstStyle/>
          <a:p>
            <a:r>
              <a:rPr lang="nl-BE" dirty="0"/>
              <a:t>Systeem dat toelaat een bewijs te bewaren van het bestaan van een document en </a:t>
            </a:r>
            <a:r>
              <a:rPr lang="nl-BE" dirty="0" smtClean="0"/>
              <a:t>van de </a:t>
            </a:r>
            <a:r>
              <a:rPr lang="nl-BE" dirty="0"/>
              <a:t>inhoud ervan op een bepaalde datum</a:t>
            </a:r>
          </a:p>
          <a:p>
            <a:endParaRPr lang="fr-BE" dirty="0"/>
          </a:p>
          <a:p>
            <a:r>
              <a:rPr lang="nl-BE" dirty="0"/>
              <a:t>Niemand, zelfs niet de eigenaar van het document, kan het document of de tijdsaanduiding nadien nog ongemerkt wijzigen</a:t>
            </a:r>
          </a:p>
          <a:p>
            <a:endParaRPr lang="nl-BE" dirty="0"/>
          </a:p>
          <a:p>
            <a:r>
              <a:rPr lang="nl-BE" dirty="0"/>
              <a:t>Meer info </a:t>
            </a:r>
            <a:r>
              <a:rPr lang="nl-BE" dirty="0">
                <a:hlinkClick r:id="rId2"/>
              </a:rPr>
              <a:t>https://www.ehealth.fgov.be/ehealthplatform/nl/elektronische-datering-timestamping</a:t>
            </a:r>
          </a:p>
          <a:p>
            <a:pPr marL="0" indent="0">
              <a:buNone/>
            </a:pPr>
            <a:endParaRPr lang="nl-BE" dirty="0"/>
          </a:p>
        </p:txBody>
      </p:sp>
      <p:sp>
        <p:nvSpPr>
          <p:cNvPr id="7" name="Content Placeholder 6"/>
          <p:cNvSpPr>
            <a:spLocks noGrp="1"/>
          </p:cNvSpPr>
          <p:nvPr>
            <p:ph sz="quarter" idx="4"/>
          </p:nvPr>
        </p:nvSpPr>
        <p:spPr/>
        <p:txBody>
          <a:bodyPr/>
          <a:lstStyle/>
          <a:p>
            <a:r>
              <a:rPr lang="fr-BE" dirty="0"/>
              <a:t>S</a:t>
            </a:r>
            <a:r>
              <a:rPr lang="fr-BE" dirty="0" smtClean="0"/>
              <a:t>ystème </a:t>
            </a:r>
            <a:r>
              <a:rPr lang="fr-BE" dirty="0"/>
              <a:t>permettant de conserver la preuve de l'existence d'un document et de son contenu à une date donnée</a:t>
            </a:r>
          </a:p>
          <a:p>
            <a:endParaRPr lang="fr-BE" dirty="0"/>
          </a:p>
          <a:p>
            <a:r>
              <a:rPr lang="fr-BE" dirty="0"/>
              <a:t>P</a:t>
            </a:r>
            <a:r>
              <a:rPr lang="fr-BE" dirty="0" smtClean="0"/>
              <a:t>ersonne</a:t>
            </a:r>
            <a:r>
              <a:rPr lang="fr-BE" dirty="0"/>
              <a:t>, pas même le propriétaire du document, ne peut modifier le document ou l'horodatage sans que cela ne soit remarqué par la suite</a:t>
            </a:r>
          </a:p>
          <a:p>
            <a:endParaRPr lang="nl-BE" dirty="0"/>
          </a:p>
          <a:p>
            <a:r>
              <a:rPr lang="nl-BE" dirty="0"/>
              <a:t>P</a:t>
            </a:r>
            <a:r>
              <a:rPr lang="nl-BE" dirty="0" smtClean="0"/>
              <a:t>lus </a:t>
            </a:r>
            <a:r>
              <a:rPr lang="nl-BE" dirty="0" err="1"/>
              <a:t>d’infos</a:t>
            </a:r>
            <a:r>
              <a:rPr lang="nl-BE" dirty="0"/>
              <a:t>  </a:t>
            </a:r>
            <a:r>
              <a:rPr lang="nl-BE" dirty="0">
                <a:hlinkClick r:id="rId3"/>
              </a:rPr>
              <a:t>https://www.ehealth.fgov.be/ehealthplatform/fr/datation-electronique-timestamping</a:t>
            </a:r>
            <a:endParaRPr lang="nl-BE" dirty="0"/>
          </a:p>
          <a:p>
            <a:endParaRPr lang="fr-BE" dirty="0"/>
          </a:p>
        </p:txBody>
      </p:sp>
      <p:sp>
        <p:nvSpPr>
          <p:cNvPr id="5" name="Slide Number Placeholder 4"/>
          <p:cNvSpPr>
            <a:spLocks noGrp="1"/>
          </p:cNvSpPr>
          <p:nvPr>
            <p:ph type="sldNum" sz="quarter" idx="11"/>
          </p:nvPr>
        </p:nvSpPr>
        <p:spPr/>
        <p:txBody>
          <a:bodyPr/>
          <a:lstStyle/>
          <a:p>
            <a:fld id="{30A9230E-FFBB-4CCB-ABD7-198084EDE768}" type="slidenum">
              <a:rPr lang="fr-BE" smtClean="0"/>
              <a:pPr/>
              <a:t>67</a:t>
            </a:fld>
            <a:endParaRPr lang="fr-BE" dirty="0"/>
          </a:p>
        </p:txBody>
      </p:sp>
    </p:spTree>
    <p:extLst>
      <p:ext uri="{BB962C8B-B14F-4D97-AF65-F5344CB8AC3E}">
        <p14:creationId xmlns:p14="http://schemas.microsoft.com/office/powerpoint/2010/main" val="31865370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Timestamping </a:t>
            </a:r>
            <a:r>
              <a:rPr lang="nl-BE" dirty="0"/>
              <a:t>– </a:t>
            </a:r>
            <a:r>
              <a:rPr lang="nl-BE" dirty="0" err="1"/>
              <a:t>Datation</a:t>
            </a:r>
            <a:r>
              <a:rPr lang="nl-BE" dirty="0"/>
              <a:t> </a:t>
            </a:r>
            <a:r>
              <a:rPr lang="nl-BE" dirty="0" err="1"/>
              <a:t>électronique</a:t>
            </a:r>
            <a:endParaRPr lang="nl-BE" dirty="0"/>
          </a:p>
        </p:txBody>
      </p:sp>
      <p:sp>
        <p:nvSpPr>
          <p:cNvPr id="23557" name="Rectangle 3"/>
          <p:cNvSpPr>
            <a:spLocks noChangeArrowheads="1"/>
          </p:cNvSpPr>
          <p:nvPr/>
        </p:nvSpPr>
        <p:spPr bwMode="auto">
          <a:xfrm>
            <a:off x="152400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en-GB" altLang="en-US"/>
          </a:p>
        </p:txBody>
      </p:sp>
      <p:sp>
        <p:nvSpPr>
          <p:cNvPr id="23558" name="Rectangle 4"/>
          <p:cNvSpPr>
            <a:spLocks noChangeArrowheads="1"/>
          </p:cNvSpPr>
          <p:nvPr/>
        </p:nvSpPr>
        <p:spPr bwMode="auto">
          <a:xfrm>
            <a:off x="2135560" y="1268761"/>
            <a:ext cx="3589338" cy="4505325"/>
          </a:xfrm>
          <a:prstGeom prst="rect">
            <a:avLst/>
          </a:prstGeom>
          <a:solidFill>
            <a:srgbClr val="9EB6AC"/>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b="1"/>
          </a:p>
        </p:txBody>
      </p:sp>
      <p:sp>
        <p:nvSpPr>
          <p:cNvPr id="23559" name="Rectangle 6"/>
          <p:cNvSpPr>
            <a:spLocks noChangeArrowheads="1"/>
          </p:cNvSpPr>
          <p:nvPr/>
        </p:nvSpPr>
        <p:spPr bwMode="auto">
          <a:xfrm>
            <a:off x="2348286" y="2145060"/>
            <a:ext cx="1624013"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a:solidFill>
                  <a:srgbClr val="000000"/>
                </a:solidFill>
              </a:rPr>
              <a:t>prescription A</a:t>
            </a:r>
          </a:p>
        </p:txBody>
      </p:sp>
      <p:sp>
        <p:nvSpPr>
          <p:cNvPr id="23560" name="Oval 8"/>
          <p:cNvSpPr>
            <a:spLocks noChangeArrowheads="1"/>
          </p:cNvSpPr>
          <p:nvPr/>
        </p:nvSpPr>
        <p:spPr bwMode="auto">
          <a:xfrm>
            <a:off x="2130799" y="1935224"/>
            <a:ext cx="363537"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sz="1200" b="1">
                <a:solidFill>
                  <a:srgbClr val="000000"/>
                </a:solidFill>
              </a:rPr>
              <a:t>1</a:t>
            </a:r>
          </a:p>
        </p:txBody>
      </p:sp>
      <p:sp>
        <p:nvSpPr>
          <p:cNvPr id="23561" name="Rectangle 10"/>
          <p:cNvSpPr>
            <a:spLocks noChangeArrowheads="1"/>
          </p:cNvSpPr>
          <p:nvPr/>
        </p:nvSpPr>
        <p:spPr bwMode="auto">
          <a:xfrm>
            <a:off x="2386385" y="3291235"/>
            <a:ext cx="1309688" cy="33813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sz="1600">
                <a:solidFill>
                  <a:srgbClr val="000000"/>
                </a:solidFill>
              </a:rPr>
              <a:t>Hashcode A</a:t>
            </a:r>
          </a:p>
        </p:txBody>
      </p:sp>
      <p:sp>
        <p:nvSpPr>
          <p:cNvPr id="23562" name="Rectangle 12"/>
          <p:cNvSpPr>
            <a:spLocks noChangeArrowheads="1"/>
          </p:cNvSpPr>
          <p:nvPr/>
        </p:nvSpPr>
        <p:spPr bwMode="auto">
          <a:xfrm>
            <a:off x="6445624" y="1333849"/>
            <a:ext cx="3589337" cy="4448175"/>
          </a:xfrm>
          <a:prstGeom prst="rect">
            <a:avLst/>
          </a:prstGeom>
          <a:solidFill>
            <a:srgbClr val="3E6E5A">
              <a:alpha val="50195"/>
            </a:srgbClr>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b="1"/>
          </a:p>
        </p:txBody>
      </p:sp>
      <p:sp>
        <p:nvSpPr>
          <p:cNvPr id="23563" name="Oval 13"/>
          <p:cNvSpPr>
            <a:spLocks noChangeArrowheads="1"/>
          </p:cNvSpPr>
          <p:nvPr/>
        </p:nvSpPr>
        <p:spPr bwMode="auto">
          <a:xfrm>
            <a:off x="2203824" y="2992499"/>
            <a:ext cx="363537"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sz="1200" b="1">
                <a:solidFill>
                  <a:srgbClr val="000000"/>
                </a:solidFill>
              </a:rPr>
              <a:t>2</a:t>
            </a:r>
          </a:p>
        </p:txBody>
      </p:sp>
      <p:sp>
        <p:nvSpPr>
          <p:cNvPr id="23564" name="Rectangle 17"/>
          <p:cNvSpPr>
            <a:spLocks noChangeArrowheads="1"/>
          </p:cNvSpPr>
          <p:nvPr/>
        </p:nvSpPr>
        <p:spPr bwMode="auto">
          <a:xfrm>
            <a:off x="4023099" y="2154585"/>
            <a:ext cx="1633537"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a:solidFill>
                  <a:srgbClr val="000000"/>
                </a:solidFill>
              </a:rPr>
              <a:t>prescription B</a:t>
            </a:r>
          </a:p>
        </p:txBody>
      </p:sp>
      <p:sp>
        <p:nvSpPr>
          <p:cNvPr id="23565" name="Rectangle 18"/>
          <p:cNvSpPr>
            <a:spLocks noChangeArrowheads="1"/>
          </p:cNvSpPr>
          <p:nvPr/>
        </p:nvSpPr>
        <p:spPr bwMode="auto">
          <a:xfrm>
            <a:off x="4121524" y="3270599"/>
            <a:ext cx="1311275" cy="338137"/>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sz="1600">
                <a:solidFill>
                  <a:srgbClr val="000000"/>
                </a:solidFill>
              </a:rPr>
              <a:t>Hashcode B</a:t>
            </a:r>
          </a:p>
        </p:txBody>
      </p:sp>
      <p:sp>
        <p:nvSpPr>
          <p:cNvPr id="23566" name="Rectangle 23"/>
          <p:cNvSpPr>
            <a:spLocks noChangeArrowheads="1"/>
          </p:cNvSpPr>
          <p:nvPr/>
        </p:nvSpPr>
        <p:spPr bwMode="auto">
          <a:xfrm>
            <a:off x="2857873" y="4394548"/>
            <a:ext cx="2260600" cy="379412"/>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a:solidFill>
                  <a:srgbClr val="000000"/>
                </a:solidFill>
              </a:rPr>
              <a:t>Timestamp bag</a:t>
            </a:r>
          </a:p>
        </p:txBody>
      </p:sp>
      <p:sp>
        <p:nvSpPr>
          <p:cNvPr id="23567" name="Rectangle 26"/>
          <p:cNvSpPr>
            <a:spLocks noChangeArrowheads="1"/>
          </p:cNvSpPr>
          <p:nvPr/>
        </p:nvSpPr>
        <p:spPr bwMode="auto">
          <a:xfrm>
            <a:off x="6920286" y="4723160"/>
            <a:ext cx="16430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a:solidFill>
                  <a:srgbClr val="000000"/>
                </a:solidFill>
              </a:rPr>
              <a:t>Electronic</a:t>
            </a:r>
          </a:p>
          <a:p>
            <a:pPr algn="ctr">
              <a:buSzPct val="100000"/>
            </a:pPr>
            <a:r>
              <a:rPr lang="nl-BE">
                <a:solidFill>
                  <a:srgbClr val="000000"/>
                </a:solidFill>
              </a:rPr>
              <a:t>timestamping</a:t>
            </a:r>
          </a:p>
        </p:txBody>
      </p:sp>
      <p:sp>
        <p:nvSpPr>
          <p:cNvPr id="23568" name="Oval 27"/>
          <p:cNvSpPr>
            <a:spLocks noChangeArrowheads="1"/>
          </p:cNvSpPr>
          <p:nvPr/>
        </p:nvSpPr>
        <p:spPr bwMode="auto">
          <a:xfrm>
            <a:off x="6774235" y="4489511"/>
            <a:ext cx="363538"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sz="1200" b="1">
                <a:solidFill>
                  <a:srgbClr val="000000"/>
                </a:solidFill>
              </a:rPr>
              <a:t>4</a:t>
            </a:r>
          </a:p>
        </p:txBody>
      </p:sp>
      <p:sp>
        <p:nvSpPr>
          <p:cNvPr id="23569" name="Rectangle 28"/>
          <p:cNvSpPr>
            <a:spLocks noChangeArrowheads="1"/>
          </p:cNvSpPr>
          <p:nvPr/>
        </p:nvSpPr>
        <p:spPr bwMode="auto">
          <a:xfrm>
            <a:off x="7456861" y="2157760"/>
            <a:ext cx="15668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a:solidFill>
                  <a:srgbClr val="000000"/>
                </a:solidFill>
              </a:rPr>
              <a:t>electronic</a:t>
            </a:r>
          </a:p>
          <a:p>
            <a:pPr algn="ctr">
              <a:buSzPct val="100000"/>
            </a:pPr>
            <a:r>
              <a:rPr lang="nl-BE">
                <a:solidFill>
                  <a:srgbClr val="000000"/>
                </a:solidFill>
              </a:rPr>
              <a:t>signature</a:t>
            </a:r>
          </a:p>
        </p:txBody>
      </p:sp>
      <p:sp>
        <p:nvSpPr>
          <p:cNvPr id="23570" name="Oval 30"/>
          <p:cNvSpPr>
            <a:spLocks noChangeArrowheads="1"/>
          </p:cNvSpPr>
          <p:nvPr/>
        </p:nvSpPr>
        <p:spPr bwMode="auto">
          <a:xfrm>
            <a:off x="6888535" y="2597211"/>
            <a:ext cx="363538"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sz="1200" b="1">
                <a:solidFill>
                  <a:srgbClr val="000000"/>
                </a:solidFill>
              </a:rPr>
              <a:t>5</a:t>
            </a:r>
          </a:p>
        </p:txBody>
      </p:sp>
      <p:sp>
        <p:nvSpPr>
          <p:cNvPr id="23571" name="Rectangle 31"/>
          <p:cNvSpPr>
            <a:spLocks noChangeArrowheads="1"/>
          </p:cNvSpPr>
          <p:nvPr/>
        </p:nvSpPr>
        <p:spPr bwMode="auto">
          <a:xfrm>
            <a:off x="3229349" y="5377488"/>
            <a:ext cx="884345" cy="369332"/>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a:solidFill>
                  <a:srgbClr val="000000"/>
                </a:solidFill>
              </a:rPr>
              <a:t>Archive</a:t>
            </a:r>
          </a:p>
        </p:txBody>
      </p:sp>
      <p:sp>
        <p:nvSpPr>
          <p:cNvPr id="23572" name="Oval 32"/>
          <p:cNvSpPr>
            <a:spLocks noChangeArrowheads="1"/>
          </p:cNvSpPr>
          <p:nvPr/>
        </p:nvSpPr>
        <p:spPr bwMode="auto">
          <a:xfrm>
            <a:off x="3051549" y="5186424"/>
            <a:ext cx="363537"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sz="1200" b="1">
                <a:solidFill>
                  <a:srgbClr val="000000"/>
                </a:solidFill>
              </a:rPr>
              <a:t>6</a:t>
            </a:r>
          </a:p>
        </p:txBody>
      </p:sp>
      <p:sp>
        <p:nvSpPr>
          <p:cNvPr id="23573" name="Rectangle 38"/>
          <p:cNvSpPr>
            <a:spLocks noChangeArrowheads="1"/>
          </p:cNvSpPr>
          <p:nvPr/>
        </p:nvSpPr>
        <p:spPr bwMode="auto">
          <a:xfrm>
            <a:off x="9004674" y="4482138"/>
            <a:ext cx="884345" cy="369332"/>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a:solidFill>
                  <a:srgbClr val="000000"/>
                </a:solidFill>
              </a:rPr>
              <a:t>Archive</a:t>
            </a:r>
          </a:p>
        </p:txBody>
      </p:sp>
      <p:sp>
        <p:nvSpPr>
          <p:cNvPr id="23574" name="Oval 39"/>
          <p:cNvSpPr>
            <a:spLocks noChangeArrowheads="1"/>
          </p:cNvSpPr>
          <p:nvPr/>
        </p:nvSpPr>
        <p:spPr bwMode="auto">
          <a:xfrm>
            <a:off x="9525374" y="4186299"/>
            <a:ext cx="363537"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sz="1200" b="1">
                <a:solidFill>
                  <a:srgbClr val="000000"/>
                </a:solidFill>
              </a:rPr>
              <a:t>6</a:t>
            </a:r>
          </a:p>
        </p:txBody>
      </p:sp>
      <p:sp>
        <p:nvSpPr>
          <p:cNvPr id="23575" name="Oval 24"/>
          <p:cNvSpPr>
            <a:spLocks noChangeArrowheads="1"/>
          </p:cNvSpPr>
          <p:nvPr/>
        </p:nvSpPr>
        <p:spPr bwMode="auto">
          <a:xfrm>
            <a:off x="2711824" y="4186299"/>
            <a:ext cx="363537"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sz="1200" b="1">
                <a:solidFill>
                  <a:srgbClr val="000000"/>
                </a:solidFill>
              </a:rPr>
              <a:t>3</a:t>
            </a:r>
          </a:p>
        </p:txBody>
      </p:sp>
      <p:sp>
        <p:nvSpPr>
          <p:cNvPr id="23576" name="Down Arrow 1"/>
          <p:cNvSpPr>
            <a:spLocks noChangeArrowheads="1"/>
          </p:cNvSpPr>
          <p:nvPr/>
        </p:nvSpPr>
        <p:spPr bwMode="auto">
          <a:xfrm>
            <a:off x="2905499" y="2641630"/>
            <a:ext cx="339725" cy="451485"/>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7" name="Down Arrow 36"/>
          <p:cNvSpPr>
            <a:spLocks noChangeArrowheads="1"/>
          </p:cNvSpPr>
          <p:nvPr/>
        </p:nvSpPr>
        <p:spPr bwMode="auto">
          <a:xfrm>
            <a:off x="4608886" y="2641630"/>
            <a:ext cx="339725" cy="451485"/>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8" name="Down Arrow 1"/>
          <p:cNvSpPr>
            <a:spLocks noChangeArrowheads="1"/>
          </p:cNvSpPr>
          <p:nvPr/>
        </p:nvSpPr>
        <p:spPr bwMode="auto">
          <a:xfrm>
            <a:off x="3042024" y="3795941"/>
            <a:ext cx="257175" cy="433626"/>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9" name="Down Arrow 35"/>
          <p:cNvSpPr>
            <a:spLocks noChangeArrowheads="1"/>
          </p:cNvSpPr>
          <p:nvPr/>
        </p:nvSpPr>
        <p:spPr bwMode="auto">
          <a:xfrm>
            <a:off x="4650161" y="3795941"/>
            <a:ext cx="257175" cy="433626"/>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5" name="Bent-Up Arrow 4"/>
          <p:cNvSpPr/>
          <p:nvPr/>
        </p:nvSpPr>
        <p:spPr bwMode="auto">
          <a:xfrm rot="5400000">
            <a:off x="5339136" y="3676998"/>
            <a:ext cx="425450" cy="2619375"/>
          </a:xfrm>
          <a:prstGeom prst="bentUpArrow">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cs typeface="Arial" charset="0"/>
            </a:endParaRPr>
          </a:p>
        </p:txBody>
      </p:sp>
      <p:sp>
        <p:nvSpPr>
          <p:cNvPr id="23581" name="Up Arrow 5"/>
          <p:cNvSpPr>
            <a:spLocks noChangeArrowheads="1"/>
          </p:cNvSpPr>
          <p:nvPr/>
        </p:nvSpPr>
        <p:spPr bwMode="auto">
          <a:xfrm>
            <a:off x="7741023" y="3559603"/>
            <a:ext cx="361950" cy="458629"/>
          </a:xfrm>
          <a:prstGeom prst="upArrow">
            <a:avLst>
              <a:gd name="adj1" fmla="val 50000"/>
              <a:gd name="adj2" fmla="val 49918"/>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8" name="Left-Up Arrow 7"/>
          <p:cNvSpPr/>
          <p:nvPr/>
        </p:nvSpPr>
        <p:spPr bwMode="auto">
          <a:xfrm>
            <a:off x="4256460" y="4994623"/>
            <a:ext cx="5627688" cy="711200"/>
          </a:xfrm>
          <a:prstGeom prst="leftUpArrow">
            <a:avLst>
              <a:gd name="adj1" fmla="val 20914"/>
              <a:gd name="adj2" fmla="val 23084"/>
              <a:gd name="adj3" fmla="val 27043"/>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cs typeface="Arial" charset="0"/>
            </a:endParaRPr>
          </a:p>
        </p:txBody>
      </p:sp>
      <p:sp>
        <p:nvSpPr>
          <p:cNvPr id="23583" name="Up Arrow 30"/>
          <p:cNvSpPr>
            <a:spLocks noChangeArrowheads="1"/>
          </p:cNvSpPr>
          <p:nvPr/>
        </p:nvSpPr>
        <p:spPr bwMode="auto">
          <a:xfrm>
            <a:off x="8563349" y="3973345"/>
            <a:ext cx="460375" cy="483632"/>
          </a:xfrm>
          <a:prstGeom prst="upArrow">
            <a:avLst>
              <a:gd name="adj1" fmla="val 50000"/>
              <a:gd name="adj2" fmla="val 50094"/>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pic>
        <p:nvPicPr>
          <p:cNvPr id="2358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9074" y="1344961"/>
            <a:ext cx="6635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90199" y="1397349"/>
            <a:ext cx="15144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68</a:t>
            </a:fld>
            <a:r>
              <a:rPr lang="fr-BE" smtClean="0"/>
              <a:t> </a:t>
            </a:r>
            <a:endParaRPr lang="fr-BE" dirty="0"/>
          </a:p>
        </p:txBody>
      </p:sp>
    </p:spTree>
    <p:extLst>
      <p:ext uri="{BB962C8B-B14F-4D97-AF65-F5344CB8AC3E}">
        <p14:creationId xmlns:p14="http://schemas.microsoft.com/office/powerpoint/2010/main" val="1996687346"/>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Verwijzingsrepertorium – Répertoire de </a:t>
            </a:r>
            <a:r>
              <a:rPr lang="nl-BE" dirty="0" err="1" smtClean="0"/>
              <a:t>références</a:t>
            </a:r>
            <a:endParaRPr lang="nl-BE" dirty="0"/>
          </a:p>
        </p:txBody>
      </p:sp>
      <p:sp>
        <p:nvSpPr>
          <p:cNvPr id="3" name="Content Placeholder 2"/>
          <p:cNvSpPr>
            <a:spLocks noGrp="1"/>
          </p:cNvSpPr>
          <p:nvPr>
            <p:ph sz="half" idx="2"/>
          </p:nvPr>
        </p:nvSpPr>
        <p:spPr/>
        <p:txBody>
          <a:bodyPr>
            <a:normAutofit/>
          </a:bodyPr>
          <a:lstStyle/>
          <a:p>
            <a:r>
              <a:rPr lang="nl-BE" dirty="0"/>
              <a:t>A</a:t>
            </a:r>
            <a:r>
              <a:rPr lang="nl-BE" dirty="0" smtClean="0"/>
              <a:t>anduiding van bepaalde plaatsen waar gezondheidsgegevens over een bepaalde patiënt beschikbaar zijn</a:t>
            </a:r>
          </a:p>
          <a:p>
            <a:endParaRPr lang="nl-BE" dirty="0" smtClean="0"/>
          </a:p>
          <a:p>
            <a:r>
              <a:rPr lang="nl-BE" dirty="0"/>
              <a:t>D</a:t>
            </a:r>
            <a:r>
              <a:rPr lang="nl-BE" dirty="0" smtClean="0"/>
              <a:t>eze plaatsen kunnen vandaag zijn</a:t>
            </a:r>
          </a:p>
          <a:p>
            <a:pPr lvl="1">
              <a:spcBef>
                <a:spcPts val="3000"/>
              </a:spcBef>
            </a:pPr>
            <a:r>
              <a:rPr lang="nl-BE" dirty="0" smtClean="0"/>
              <a:t>een hub (netwerk van zorginstellingen), die ook een verwijzingsrepertorium bijhoudt dat aanduidt in welke zorginstellingen binnen dat netwerk gezondheidsgegevens over een bepaalde patiënt beschikbaar zijn</a:t>
            </a:r>
          </a:p>
          <a:p>
            <a:pPr lvl="1"/>
            <a:r>
              <a:rPr lang="nl-BE" dirty="0" smtClean="0"/>
              <a:t>een gezondheidskluis (Vitalink, </a:t>
            </a:r>
            <a:r>
              <a:rPr lang="nl-BE" dirty="0" err="1" smtClean="0"/>
              <a:t>Intermed</a:t>
            </a:r>
            <a:r>
              <a:rPr lang="nl-BE" dirty="0" smtClean="0"/>
              <a:t> of </a:t>
            </a:r>
            <a:r>
              <a:rPr lang="nl-BE" dirty="0" err="1" smtClean="0"/>
              <a:t>Brusafe</a:t>
            </a:r>
            <a:r>
              <a:rPr lang="nl-BE" dirty="0" smtClean="0"/>
              <a:t>)</a:t>
            </a:r>
          </a:p>
          <a:p>
            <a:endParaRPr lang="nl-BE" dirty="0" smtClean="0"/>
          </a:p>
          <a:p>
            <a:r>
              <a:rPr lang="nl-BE" dirty="0"/>
              <a:t>M</a:t>
            </a:r>
            <a:r>
              <a:rPr lang="nl-BE" dirty="0" smtClean="0"/>
              <a:t>eer info</a:t>
            </a:r>
          </a:p>
          <a:p>
            <a:pPr lvl="1"/>
            <a:r>
              <a:rPr lang="nl-BE" dirty="0" smtClean="0">
                <a:hlinkClick r:id="rId2"/>
              </a:rPr>
              <a:t>https</a:t>
            </a:r>
            <a:r>
              <a:rPr lang="nl-BE" dirty="0">
                <a:hlinkClick r:id="rId2"/>
              </a:rPr>
              <a:t>://www.ehealth.fgov.be/ehealthplatform/nl/verwijzingsrepertorium</a:t>
            </a:r>
          </a:p>
          <a:p>
            <a:endParaRPr lang="nl-BE" dirty="0"/>
          </a:p>
        </p:txBody>
      </p:sp>
      <p:sp>
        <p:nvSpPr>
          <p:cNvPr id="5" name="Content Placeholder 4"/>
          <p:cNvSpPr>
            <a:spLocks noGrp="1"/>
          </p:cNvSpPr>
          <p:nvPr>
            <p:ph sz="quarter" idx="4"/>
          </p:nvPr>
        </p:nvSpPr>
        <p:spPr/>
        <p:txBody>
          <a:bodyPr/>
          <a:lstStyle/>
          <a:p>
            <a:r>
              <a:rPr lang="fr-BE" dirty="0"/>
              <a:t>Indication d’endroits déterminés où sont disponibles des données relatives à la santé d’un patient donné</a:t>
            </a:r>
          </a:p>
          <a:p>
            <a:endParaRPr lang="nl-BE" dirty="0"/>
          </a:p>
          <a:p>
            <a:r>
              <a:rPr lang="fr-BE" dirty="0"/>
              <a:t>Ces endroits peuvent actuellement être les suivants</a:t>
            </a:r>
          </a:p>
          <a:p>
            <a:pPr lvl="1"/>
            <a:r>
              <a:rPr lang="fr-BE" dirty="0"/>
              <a:t>un hub (réseau d’établissements de soins), qui tient aussi à jour un répertoire des références indiquant dans quels établissements de soins au sein de ce réseau sont disponibles des données relatives à la santé d’un patient donné</a:t>
            </a:r>
          </a:p>
          <a:p>
            <a:pPr lvl="1"/>
            <a:r>
              <a:rPr lang="fr-BE" dirty="0"/>
              <a:t>un coffre-fort de santé (</a:t>
            </a:r>
            <a:r>
              <a:rPr lang="fr-BE" dirty="0" err="1"/>
              <a:t>Vitalink</a:t>
            </a:r>
            <a:r>
              <a:rPr lang="fr-BE" dirty="0"/>
              <a:t>, </a:t>
            </a:r>
            <a:r>
              <a:rPr lang="fr-BE" dirty="0" err="1"/>
              <a:t>Intermed</a:t>
            </a:r>
            <a:r>
              <a:rPr lang="fr-BE" dirty="0"/>
              <a:t> ou </a:t>
            </a:r>
            <a:r>
              <a:rPr lang="fr-BE" dirty="0" err="1"/>
              <a:t>Brusafe</a:t>
            </a:r>
            <a:r>
              <a:rPr lang="fr-BE" dirty="0"/>
              <a:t>)</a:t>
            </a:r>
          </a:p>
          <a:p>
            <a:endParaRPr lang="nl-BE" dirty="0"/>
          </a:p>
          <a:p>
            <a:r>
              <a:rPr lang="fr-BE" dirty="0"/>
              <a:t>Plus d'informations</a:t>
            </a:r>
          </a:p>
          <a:p>
            <a:pPr lvl="1"/>
            <a:r>
              <a:rPr lang="fr-BE" dirty="0">
                <a:hlinkClick r:id="rId3"/>
              </a:rPr>
              <a:t>https://www.ehealth.fgov.be/ehealthplatform/fr/repertoire-des-references</a:t>
            </a:r>
          </a:p>
          <a:p>
            <a:endParaRPr lang="fr-BE" dirty="0"/>
          </a:p>
        </p:txBody>
      </p:sp>
      <p:sp>
        <p:nvSpPr>
          <p:cNvPr id="6" name="Slide Number Placeholder 5"/>
          <p:cNvSpPr>
            <a:spLocks noGrp="1"/>
          </p:cNvSpPr>
          <p:nvPr>
            <p:ph type="sldNum" sz="quarter" idx="11"/>
          </p:nvPr>
        </p:nvSpPr>
        <p:spPr/>
        <p:txBody>
          <a:bodyPr/>
          <a:lstStyle/>
          <a:p>
            <a:fld id="{30A9230E-FFBB-4CCB-ABD7-198084EDE768}" type="slidenum">
              <a:rPr lang="fr-BE" smtClean="0"/>
              <a:pPr/>
              <a:t>69</a:t>
            </a:fld>
            <a:endParaRPr lang="fr-BE" dirty="0"/>
          </a:p>
        </p:txBody>
      </p:sp>
    </p:spTree>
    <p:extLst>
      <p:ext uri="{BB962C8B-B14F-4D97-AF65-F5344CB8AC3E}">
        <p14:creationId xmlns:p14="http://schemas.microsoft.com/office/powerpoint/2010/main" val="1093876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Visie – Vision</a:t>
            </a:r>
            <a:endParaRPr lang="en-US" dirty="0"/>
          </a:p>
        </p:txBody>
      </p:sp>
      <p:sp>
        <p:nvSpPr>
          <p:cNvPr id="3" name="Content Placeholder 2"/>
          <p:cNvSpPr>
            <a:spLocks noGrp="1"/>
          </p:cNvSpPr>
          <p:nvPr>
            <p:ph sz="half" idx="2"/>
          </p:nvPr>
        </p:nvSpPr>
        <p:spPr/>
        <p:txBody>
          <a:bodyPr>
            <a:normAutofit lnSpcReduction="10000"/>
          </a:bodyPr>
          <a:lstStyle/>
          <a:p>
            <a:r>
              <a:rPr lang="nl-BE" dirty="0" smtClean="0"/>
              <a:t>Bij de uitwerking van een formele wetgeving is het belangrijk dat de basisregels van de gegevensverwerking, zoals de nagestreefde doeleinden, voldoende precies en transparant worden gedefinieerd, waarbij afdoende flexibiliteit gelaten wordt voor een continue </a:t>
            </a:r>
            <a:r>
              <a:rPr lang="nl-BE" dirty="0" err="1" smtClean="0"/>
              <a:t>proces-optimalisatie</a:t>
            </a:r>
            <a:r>
              <a:rPr lang="nl-BE" dirty="0" smtClean="0"/>
              <a:t> en technologische en sociale evolutie</a:t>
            </a:r>
          </a:p>
          <a:p>
            <a:r>
              <a:rPr lang="nl-BE" dirty="0" smtClean="0"/>
              <a:t>Het principe van scheiding van functies moet verankerd zijn in het concrete beheer van informatiesystemen</a:t>
            </a:r>
          </a:p>
          <a:p>
            <a:r>
              <a:rPr lang="nl-BE" dirty="0" smtClean="0"/>
              <a:t>Indien men verschillende functies waarneemt, is het belangrijk te zorgen voor permanente transparantie en niet deel te nemen aan beslissingen in geval van belangenconflict</a:t>
            </a:r>
          </a:p>
          <a:p>
            <a:r>
              <a:rPr lang="nl-BE" dirty="0" smtClean="0"/>
              <a:t>Voor meer informatie zie </a:t>
            </a:r>
            <a:r>
              <a:rPr lang="nl-BE" dirty="0" smtClean="0">
                <a:hlinkClick r:id="rId2"/>
              </a:rPr>
              <a:t>https://www.frankrobben.be/nl/uitdagingen-inzake-gegevensbescherming-2/</a:t>
            </a:r>
            <a:endParaRPr lang="en-US" dirty="0" smtClean="0"/>
          </a:p>
          <a:p>
            <a:endParaRPr lang="en-US" dirty="0"/>
          </a:p>
        </p:txBody>
      </p:sp>
      <p:sp>
        <p:nvSpPr>
          <p:cNvPr id="4" name="Content Placeholder 3"/>
          <p:cNvSpPr>
            <a:spLocks noGrp="1"/>
          </p:cNvSpPr>
          <p:nvPr>
            <p:ph sz="quarter" idx="4"/>
          </p:nvPr>
        </p:nvSpPr>
        <p:spPr/>
        <p:txBody>
          <a:bodyPr>
            <a:normAutofit lnSpcReduction="10000"/>
          </a:bodyPr>
          <a:lstStyle/>
          <a:p>
            <a:r>
              <a:rPr lang="fr-FR" dirty="0" smtClean="0"/>
              <a:t>Lors de l'élaboration d'une législation formelle, il est important que les règles de base du traitement des données, telles que les objectifs poursuivis, soient définies de façon suffisamment précise et transparente, tout en laissant une flexibilité adéquate pour une optimisation continue des processus et une évolution technologique et sociétale</a:t>
            </a:r>
          </a:p>
          <a:p>
            <a:r>
              <a:rPr lang="fr-FR" dirty="0" smtClean="0"/>
              <a:t>Dans la gestion concrète des systèmes d’information, le principe de séparation des fonctions doit être ancré</a:t>
            </a:r>
          </a:p>
          <a:p>
            <a:r>
              <a:rPr lang="fr-FR" dirty="0" smtClean="0"/>
              <a:t>Si on assume différentes fonctions, il est important de veiller à une transparence continue et à ne pas participer à des décisions en cas de conflit d’intérêt</a:t>
            </a:r>
          </a:p>
          <a:p>
            <a:r>
              <a:rPr lang="fr-FR" dirty="0" smtClean="0"/>
              <a:t>Pour plus d’informations, voir </a:t>
            </a:r>
            <a:r>
              <a:rPr lang="fr-FR" dirty="0" smtClean="0">
                <a:hlinkClick r:id="rId3"/>
              </a:rPr>
              <a:t>https://www.frankrobben.be/quelques-defis-de-la-protection-des-donnees/</a:t>
            </a:r>
            <a:endParaRPr lang="fr-FR" dirty="0" smtClean="0"/>
          </a:p>
          <a:p>
            <a:endParaRPr lang="fr-BE" dirty="0"/>
          </a:p>
        </p:txBody>
      </p:sp>
      <p:sp>
        <p:nvSpPr>
          <p:cNvPr id="6" name="Slide Number Placeholder 5"/>
          <p:cNvSpPr>
            <a:spLocks noGrp="1"/>
          </p:cNvSpPr>
          <p:nvPr>
            <p:ph type="sldNum" sz="quarter" idx="11"/>
          </p:nvPr>
        </p:nvSpPr>
        <p:spPr/>
        <p:txBody>
          <a:bodyPr/>
          <a:lstStyle/>
          <a:p>
            <a:fld id="{30A9230E-FFBB-4CCB-ABD7-198084EDE768}" type="slidenum">
              <a:rPr lang="fr-BE" smtClean="0"/>
              <a:pPr/>
              <a:t>7</a:t>
            </a:fld>
            <a:endParaRPr lang="fr-BE" dirty="0"/>
          </a:p>
        </p:txBody>
      </p:sp>
    </p:spTree>
    <p:extLst>
      <p:ext uri="{BB962C8B-B14F-4D97-AF65-F5344CB8AC3E}">
        <p14:creationId xmlns:p14="http://schemas.microsoft.com/office/powerpoint/2010/main" val="67637969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3"/>
          <p:cNvSpPr>
            <a:spLocks noChangeArrowheads="1"/>
          </p:cNvSpPr>
          <p:nvPr/>
        </p:nvSpPr>
        <p:spPr bwMode="auto">
          <a:xfrm>
            <a:off x="8024814" y="1993900"/>
            <a:ext cx="433387"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1" name="Line 4"/>
          <p:cNvSpPr>
            <a:spLocks noChangeShapeType="1"/>
          </p:cNvSpPr>
          <p:nvPr/>
        </p:nvSpPr>
        <p:spPr bwMode="auto">
          <a:xfrm>
            <a:off x="7448551" y="2066926"/>
            <a:ext cx="576263"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2" name="Line 5"/>
          <p:cNvSpPr>
            <a:spLocks noChangeShapeType="1"/>
          </p:cNvSpPr>
          <p:nvPr/>
        </p:nvSpPr>
        <p:spPr bwMode="auto">
          <a:xfrm flipH="1">
            <a:off x="8024813" y="2425701"/>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3" name="Line 6"/>
          <p:cNvSpPr>
            <a:spLocks noChangeShapeType="1"/>
          </p:cNvSpPr>
          <p:nvPr/>
        </p:nvSpPr>
        <p:spPr bwMode="auto">
          <a:xfrm>
            <a:off x="8386763" y="2354264"/>
            <a:ext cx="576262"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4" name="Line 7"/>
          <p:cNvSpPr>
            <a:spLocks noChangeShapeType="1"/>
          </p:cNvSpPr>
          <p:nvPr/>
        </p:nvSpPr>
        <p:spPr bwMode="auto">
          <a:xfrm flipV="1">
            <a:off x="8458200" y="1855789"/>
            <a:ext cx="636588"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5" name="Line 8"/>
          <p:cNvSpPr>
            <a:spLocks noChangeShapeType="1"/>
          </p:cNvSpPr>
          <p:nvPr/>
        </p:nvSpPr>
        <p:spPr bwMode="auto">
          <a:xfrm flipH="1" flipV="1">
            <a:off x="8175626" y="1700214"/>
            <a:ext cx="66675" cy="293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6" name="Oval 9"/>
          <p:cNvSpPr>
            <a:spLocks noChangeArrowheads="1"/>
          </p:cNvSpPr>
          <p:nvPr/>
        </p:nvSpPr>
        <p:spPr bwMode="auto">
          <a:xfrm>
            <a:off x="8401051"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7" name="Line 10"/>
          <p:cNvSpPr>
            <a:spLocks noChangeShapeType="1"/>
          </p:cNvSpPr>
          <p:nvPr/>
        </p:nvSpPr>
        <p:spPr bwMode="auto">
          <a:xfrm>
            <a:off x="7815264" y="4913314"/>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8" name="Line 11"/>
          <p:cNvSpPr>
            <a:spLocks noChangeShapeType="1"/>
          </p:cNvSpPr>
          <p:nvPr/>
        </p:nvSpPr>
        <p:spPr bwMode="auto">
          <a:xfrm flipH="1">
            <a:off x="8401051"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9" name="Line 12"/>
          <p:cNvSpPr>
            <a:spLocks noChangeShapeType="1"/>
          </p:cNvSpPr>
          <p:nvPr/>
        </p:nvSpPr>
        <p:spPr bwMode="auto">
          <a:xfrm>
            <a:off x="8759826"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0" name="Line 13"/>
          <p:cNvSpPr>
            <a:spLocks noChangeShapeType="1"/>
          </p:cNvSpPr>
          <p:nvPr/>
        </p:nvSpPr>
        <p:spPr bwMode="auto">
          <a:xfrm flipV="1">
            <a:off x="8831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1" name="Line 14"/>
          <p:cNvSpPr>
            <a:spLocks noChangeShapeType="1"/>
          </p:cNvSpPr>
          <p:nvPr/>
        </p:nvSpPr>
        <p:spPr bwMode="auto">
          <a:xfrm flipV="1">
            <a:off x="8615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2" name="Oval 15"/>
          <p:cNvSpPr>
            <a:spLocks noChangeArrowheads="1"/>
          </p:cNvSpPr>
          <p:nvPr/>
        </p:nvSpPr>
        <p:spPr bwMode="auto">
          <a:xfrm>
            <a:off x="3933825" y="4941888"/>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83" name="Line 16"/>
          <p:cNvSpPr>
            <a:spLocks noChangeShapeType="1"/>
          </p:cNvSpPr>
          <p:nvPr/>
        </p:nvSpPr>
        <p:spPr bwMode="auto">
          <a:xfrm>
            <a:off x="3357563" y="5014914"/>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4" name="Line 17"/>
          <p:cNvSpPr>
            <a:spLocks noChangeShapeType="1"/>
          </p:cNvSpPr>
          <p:nvPr/>
        </p:nvSpPr>
        <p:spPr bwMode="auto">
          <a:xfrm flipH="1">
            <a:off x="3886201" y="5326063"/>
            <a:ext cx="14446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5" name="Line 18"/>
          <p:cNvSpPr>
            <a:spLocks noChangeShapeType="1"/>
          </p:cNvSpPr>
          <p:nvPr/>
        </p:nvSpPr>
        <p:spPr bwMode="auto">
          <a:xfrm>
            <a:off x="4284664" y="5330826"/>
            <a:ext cx="357187" cy="322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6" name="Line 19"/>
          <p:cNvSpPr>
            <a:spLocks noChangeShapeType="1"/>
          </p:cNvSpPr>
          <p:nvPr/>
        </p:nvSpPr>
        <p:spPr bwMode="auto">
          <a:xfrm flipV="1">
            <a:off x="4384675" y="5060951"/>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7" name="Line 20"/>
          <p:cNvSpPr>
            <a:spLocks noChangeShapeType="1"/>
          </p:cNvSpPr>
          <p:nvPr/>
        </p:nvSpPr>
        <p:spPr bwMode="auto">
          <a:xfrm flipV="1">
            <a:off x="4149725" y="45100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8" name="Line 21"/>
          <p:cNvSpPr>
            <a:spLocks noChangeShapeType="1"/>
          </p:cNvSpPr>
          <p:nvPr/>
        </p:nvSpPr>
        <p:spPr bwMode="auto">
          <a:xfrm flipV="1">
            <a:off x="4297364" y="3649663"/>
            <a:ext cx="1584325" cy="136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9" name="Line 22"/>
          <p:cNvSpPr>
            <a:spLocks noChangeShapeType="1"/>
          </p:cNvSpPr>
          <p:nvPr/>
        </p:nvSpPr>
        <p:spPr bwMode="auto">
          <a:xfrm flipH="1" flipV="1">
            <a:off x="6515100" y="3649663"/>
            <a:ext cx="1957388" cy="1147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0" name="Line 23"/>
          <p:cNvSpPr>
            <a:spLocks noChangeShapeType="1"/>
          </p:cNvSpPr>
          <p:nvPr/>
        </p:nvSpPr>
        <p:spPr bwMode="auto">
          <a:xfrm flipH="1">
            <a:off x="6323014" y="2322513"/>
            <a:ext cx="1609725"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1" name="Line 24"/>
          <p:cNvSpPr>
            <a:spLocks noChangeShapeType="1"/>
          </p:cNvSpPr>
          <p:nvPr/>
        </p:nvSpPr>
        <p:spPr bwMode="auto">
          <a:xfrm>
            <a:off x="3821113" y="2557464"/>
            <a:ext cx="1905000" cy="701675"/>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2" name="Text Box 25"/>
          <p:cNvSpPr txBox="1">
            <a:spLocks noChangeArrowheads="1"/>
          </p:cNvSpPr>
          <p:nvPr/>
        </p:nvSpPr>
        <p:spPr bwMode="auto">
          <a:xfrm>
            <a:off x="8023226" y="2003425"/>
            <a:ext cx="4302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800">
                <a:solidFill>
                  <a:srgbClr val="000000"/>
                </a:solidFill>
                <a:sym typeface="Arial" charset="0"/>
              </a:rPr>
              <a:t>A</a:t>
            </a:r>
          </a:p>
        </p:txBody>
      </p:sp>
      <p:sp>
        <p:nvSpPr>
          <p:cNvPr id="32793" name="Text Box 26"/>
          <p:cNvSpPr txBox="1">
            <a:spLocks noChangeArrowheads="1"/>
          </p:cNvSpPr>
          <p:nvPr/>
        </p:nvSpPr>
        <p:spPr bwMode="auto">
          <a:xfrm>
            <a:off x="8443914" y="4752975"/>
            <a:ext cx="2873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C</a:t>
            </a:r>
          </a:p>
        </p:txBody>
      </p:sp>
      <p:sp>
        <p:nvSpPr>
          <p:cNvPr id="32794" name="Text Box 27"/>
          <p:cNvSpPr txBox="1">
            <a:spLocks noChangeArrowheads="1"/>
          </p:cNvSpPr>
          <p:nvPr/>
        </p:nvSpPr>
        <p:spPr bwMode="auto">
          <a:xfrm>
            <a:off x="3989388" y="4972051"/>
            <a:ext cx="258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B</a:t>
            </a:r>
          </a:p>
        </p:txBody>
      </p:sp>
      <p:sp>
        <p:nvSpPr>
          <p:cNvPr id="32795" name="Text Box 28"/>
          <p:cNvSpPr txBox="1">
            <a:spLocks noChangeArrowheads="1"/>
          </p:cNvSpPr>
          <p:nvPr/>
        </p:nvSpPr>
        <p:spPr bwMode="auto">
          <a:xfrm rot="1203491">
            <a:off x="3698875" y="2608264"/>
            <a:ext cx="227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dirty="0">
                <a:solidFill>
                  <a:srgbClr val="000000"/>
                </a:solidFill>
                <a:sym typeface="Arial" charset="0"/>
              </a:rPr>
              <a:t>1: Where can I</a:t>
            </a:r>
            <a:r>
              <a:rPr lang="en-US" altLang="en-US" sz="1200" b="1" dirty="0" smtClean="0">
                <a:solidFill>
                  <a:srgbClr val="000000"/>
                </a:solidFill>
                <a:sym typeface="Arial" charset="0"/>
              </a:rPr>
              <a:t> </a:t>
            </a:r>
            <a:r>
              <a:rPr lang="en-US" altLang="en-US" sz="1200" b="1" dirty="0">
                <a:solidFill>
                  <a:srgbClr val="000000"/>
                </a:solidFill>
                <a:sym typeface="Arial" charset="0"/>
              </a:rPr>
              <a:t>find data?</a:t>
            </a:r>
          </a:p>
        </p:txBody>
      </p:sp>
      <p:sp>
        <p:nvSpPr>
          <p:cNvPr id="32796" name="Line 29"/>
          <p:cNvSpPr>
            <a:spLocks noChangeShapeType="1"/>
          </p:cNvSpPr>
          <p:nvPr/>
        </p:nvSpPr>
        <p:spPr bwMode="auto">
          <a:xfrm flipH="1" flipV="1">
            <a:off x="3730625" y="2649539"/>
            <a:ext cx="1843088" cy="687387"/>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7" name="Line 30"/>
          <p:cNvSpPr>
            <a:spLocks noChangeShapeType="1"/>
          </p:cNvSpPr>
          <p:nvPr/>
        </p:nvSpPr>
        <p:spPr bwMode="auto">
          <a:xfrm>
            <a:off x="3632201" y="2254251"/>
            <a:ext cx="4187825" cy="17463"/>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8" name="Line 31"/>
          <p:cNvSpPr>
            <a:spLocks noChangeShapeType="1"/>
          </p:cNvSpPr>
          <p:nvPr/>
        </p:nvSpPr>
        <p:spPr bwMode="auto">
          <a:xfrm>
            <a:off x="3521076" y="2816225"/>
            <a:ext cx="4879975" cy="19812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9" name="Line 32"/>
          <p:cNvSpPr>
            <a:spLocks noChangeShapeType="1"/>
          </p:cNvSpPr>
          <p:nvPr/>
        </p:nvSpPr>
        <p:spPr bwMode="auto">
          <a:xfrm>
            <a:off x="8847138" y="4979989"/>
            <a:ext cx="538162" cy="47625"/>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0" name="Line 33"/>
          <p:cNvSpPr>
            <a:spLocks noChangeShapeType="1"/>
          </p:cNvSpPr>
          <p:nvPr/>
        </p:nvSpPr>
        <p:spPr bwMode="auto">
          <a:xfrm>
            <a:off x="8445500" y="2225675"/>
            <a:ext cx="977900" cy="9683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1" name="Text Box 35"/>
          <p:cNvSpPr txBox="1">
            <a:spLocks noChangeArrowheads="1"/>
          </p:cNvSpPr>
          <p:nvPr/>
        </p:nvSpPr>
        <p:spPr bwMode="auto">
          <a:xfrm>
            <a:off x="4446588" y="1946275"/>
            <a:ext cx="252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200" b="1">
                <a:solidFill>
                  <a:srgbClr val="000000"/>
                </a:solidFill>
                <a:sym typeface="Arial" charset="0"/>
              </a:rPr>
              <a:t>3. Retrieve data from hub A</a:t>
            </a:r>
          </a:p>
        </p:txBody>
      </p:sp>
      <p:sp>
        <p:nvSpPr>
          <p:cNvPr id="32802" name="Text Box 36"/>
          <p:cNvSpPr txBox="1">
            <a:spLocks noChangeArrowheads="1"/>
          </p:cNvSpPr>
          <p:nvPr/>
        </p:nvSpPr>
        <p:spPr bwMode="auto">
          <a:xfrm rot="1389709">
            <a:off x="5541964" y="4187826"/>
            <a:ext cx="2295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3: Retrieve data from hub C</a:t>
            </a:r>
          </a:p>
        </p:txBody>
      </p:sp>
      <p:sp>
        <p:nvSpPr>
          <p:cNvPr id="32803" name="Text Box 39"/>
          <p:cNvSpPr txBox="1">
            <a:spLocks noChangeArrowheads="1"/>
          </p:cNvSpPr>
          <p:nvPr/>
        </p:nvSpPr>
        <p:spPr bwMode="auto">
          <a:xfrm>
            <a:off x="2584450" y="3509963"/>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     4:</a:t>
            </a:r>
            <a:br>
              <a:rPr lang="en-US" altLang="en-US" sz="1200" b="1">
                <a:solidFill>
                  <a:srgbClr val="000000"/>
                </a:solidFill>
                <a:sym typeface="Arial" charset="0"/>
              </a:rPr>
            </a:br>
            <a:r>
              <a:rPr lang="en-US" altLang="en-US" sz="1200" b="1">
                <a:solidFill>
                  <a:srgbClr val="000000"/>
                </a:solidFill>
                <a:sym typeface="Arial" charset="0"/>
              </a:rPr>
              <a:t>All data available</a:t>
            </a:r>
          </a:p>
        </p:txBody>
      </p:sp>
      <p:sp>
        <p:nvSpPr>
          <p:cNvPr id="32804" name="Text Box 42"/>
          <p:cNvSpPr txBox="1">
            <a:spLocks noChangeArrowheads="1"/>
          </p:cNvSpPr>
          <p:nvPr/>
        </p:nvSpPr>
        <p:spPr bwMode="auto">
          <a:xfrm rot="1314741">
            <a:off x="3897313" y="3152775"/>
            <a:ext cx="2089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990033"/>
                </a:solidFill>
                <a:sym typeface="Arial" charset="0"/>
              </a:rPr>
              <a:t>2: In hub A and C</a:t>
            </a:r>
          </a:p>
        </p:txBody>
      </p:sp>
      <p:sp>
        <p:nvSpPr>
          <p:cNvPr id="32805" name="Line 34"/>
          <p:cNvSpPr>
            <a:spLocks noChangeShapeType="1"/>
          </p:cNvSpPr>
          <p:nvPr/>
        </p:nvSpPr>
        <p:spPr bwMode="auto">
          <a:xfrm flipH="1" flipV="1">
            <a:off x="8313739" y="2432051"/>
            <a:ext cx="327025" cy="836613"/>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pic>
        <p:nvPicPr>
          <p:cNvPr id="32806" name="Picture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3675" y="1884363"/>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7"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1864" y="2157413"/>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8" name="Picture 8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85300" y="2141539"/>
            <a:ext cx="8001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9" name="Picture 8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64664" y="4673600"/>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0" name="Picture 8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15276" y="13255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1" name="Picture 8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24714" y="15128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2"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70801" y="25003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3" name="Picture 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901114" y="25034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4" name="Picture 8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029701" y="1562101"/>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5" name="Picture 9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05814" y="38147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6" name="Picture 9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015413" y="4156076"/>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7"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264651" y="5235576"/>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8" name="Picture 9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50213" y="5235576"/>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9"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23151" y="4676776"/>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0"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38538" y="54149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1" name="Picture 9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87876" y="5318126"/>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2"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62501" y="4706939"/>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3" name="Picture 9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43351" y="40306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4" name="Picture 9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90851" y="48085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5" name="Picture 10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12164" y="3151189"/>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81688" y="2820988"/>
            <a:ext cx="633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nl-BE" dirty="0"/>
              <a:t>Verwijzingsrepertorium – Répertoire de </a:t>
            </a:r>
            <a:r>
              <a:rPr lang="nl-BE" dirty="0" err="1"/>
              <a:t>références</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70</a:t>
            </a:fld>
            <a:r>
              <a:rPr lang="fr-BE" smtClean="0"/>
              <a:t> </a:t>
            </a:r>
            <a:endParaRPr lang="fr-BE" dirty="0"/>
          </a:p>
        </p:txBody>
      </p:sp>
    </p:spTree>
    <p:extLst>
      <p:ext uri="{BB962C8B-B14F-4D97-AF65-F5344CB8AC3E}">
        <p14:creationId xmlns:p14="http://schemas.microsoft.com/office/powerpoint/2010/main" val="2148354451"/>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2323" y="989799"/>
            <a:ext cx="720080" cy="720080"/>
          </a:xfrm>
          <a:prstGeom prst="rect">
            <a:avLst/>
          </a:prstGeom>
        </p:spPr>
      </p:pic>
      <p:sp>
        <p:nvSpPr>
          <p:cNvPr id="33794" name="Oval 3"/>
          <p:cNvSpPr>
            <a:spLocks noChangeArrowheads="1"/>
          </p:cNvSpPr>
          <p:nvPr/>
        </p:nvSpPr>
        <p:spPr bwMode="auto">
          <a:xfrm>
            <a:off x="8181975" y="2159000"/>
            <a:ext cx="433388"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795" name="Line 4"/>
          <p:cNvSpPr>
            <a:spLocks noChangeShapeType="1"/>
          </p:cNvSpPr>
          <p:nvPr/>
        </p:nvSpPr>
        <p:spPr bwMode="auto">
          <a:xfrm>
            <a:off x="7605713" y="2232026"/>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6" name="Line 5"/>
          <p:cNvSpPr>
            <a:spLocks noChangeShapeType="1"/>
          </p:cNvSpPr>
          <p:nvPr/>
        </p:nvSpPr>
        <p:spPr bwMode="auto">
          <a:xfrm flipH="1">
            <a:off x="8181975" y="2590801"/>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7" name="Line 6"/>
          <p:cNvSpPr>
            <a:spLocks noChangeShapeType="1"/>
          </p:cNvSpPr>
          <p:nvPr/>
        </p:nvSpPr>
        <p:spPr bwMode="auto">
          <a:xfrm>
            <a:off x="8543926" y="2519364"/>
            <a:ext cx="576263"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8" name="Line 7"/>
          <p:cNvSpPr>
            <a:spLocks noChangeShapeType="1"/>
          </p:cNvSpPr>
          <p:nvPr/>
        </p:nvSpPr>
        <p:spPr bwMode="auto">
          <a:xfrm flipV="1">
            <a:off x="8615364" y="2020889"/>
            <a:ext cx="636587"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9" name="Line 8"/>
          <p:cNvSpPr>
            <a:spLocks noChangeShapeType="1"/>
          </p:cNvSpPr>
          <p:nvPr/>
        </p:nvSpPr>
        <p:spPr bwMode="auto">
          <a:xfrm flipH="1" flipV="1">
            <a:off x="8328025" y="1916114"/>
            <a:ext cx="71438" cy="24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0" name="Oval 9"/>
          <p:cNvSpPr>
            <a:spLocks noChangeArrowheads="1"/>
          </p:cNvSpPr>
          <p:nvPr/>
        </p:nvSpPr>
        <p:spPr bwMode="auto">
          <a:xfrm>
            <a:off x="8401051"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1" name="Line 10"/>
          <p:cNvSpPr>
            <a:spLocks noChangeShapeType="1"/>
          </p:cNvSpPr>
          <p:nvPr/>
        </p:nvSpPr>
        <p:spPr bwMode="auto">
          <a:xfrm>
            <a:off x="7815264" y="4913314"/>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2" name="Line 11"/>
          <p:cNvSpPr>
            <a:spLocks noChangeShapeType="1"/>
          </p:cNvSpPr>
          <p:nvPr/>
        </p:nvSpPr>
        <p:spPr bwMode="auto">
          <a:xfrm flipH="1">
            <a:off x="8401051"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3" name="Line 12"/>
          <p:cNvSpPr>
            <a:spLocks noChangeShapeType="1"/>
          </p:cNvSpPr>
          <p:nvPr/>
        </p:nvSpPr>
        <p:spPr bwMode="auto">
          <a:xfrm>
            <a:off x="8759826"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4" name="Line 13"/>
          <p:cNvSpPr>
            <a:spLocks noChangeShapeType="1"/>
          </p:cNvSpPr>
          <p:nvPr/>
        </p:nvSpPr>
        <p:spPr bwMode="auto">
          <a:xfrm flipV="1">
            <a:off x="8831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5" name="Line 14"/>
          <p:cNvSpPr>
            <a:spLocks noChangeShapeType="1"/>
          </p:cNvSpPr>
          <p:nvPr/>
        </p:nvSpPr>
        <p:spPr bwMode="auto">
          <a:xfrm flipV="1">
            <a:off x="8615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6" name="Oval 15"/>
          <p:cNvSpPr>
            <a:spLocks noChangeArrowheads="1"/>
          </p:cNvSpPr>
          <p:nvPr/>
        </p:nvSpPr>
        <p:spPr bwMode="auto">
          <a:xfrm>
            <a:off x="4521200" y="5143500"/>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7" name="Line 16"/>
          <p:cNvSpPr>
            <a:spLocks noChangeShapeType="1"/>
          </p:cNvSpPr>
          <p:nvPr/>
        </p:nvSpPr>
        <p:spPr bwMode="auto">
          <a:xfrm>
            <a:off x="3944938" y="5216526"/>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8" name="Line 17"/>
          <p:cNvSpPr>
            <a:spLocks noChangeShapeType="1"/>
          </p:cNvSpPr>
          <p:nvPr/>
        </p:nvSpPr>
        <p:spPr bwMode="auto">
          <a:xfrm flipH="1">
            <a:off x="4473576" y="5527676"/>
            <a:ext cx="144463"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9" name="Line 18"/>
          <p:cNvSpPr>
            <a:spLocks noChangeShapeType="1"/>
          </p:cNvSpPr>
          <p:nvPr/>
        </p:nvSpPr>
        <p:spPr bwMode="auto">
          <a:xfrm>
            <a:off x="4872039" y="5532438"/>
            <a:ext cx="357187"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0" name="Line 19"/>
          <p:cNvSpPr>
            <a:spLocks noChangeShapeType="1"/>
          </p:cNvSpPr>
          <p:nvPr/>
        </p:nvSpPr>
        <p:spPr bwMode="auto">
          <a:xfrm flipV="1">
            <a:off x="4972050" y="5262564"/>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1" name="Line 20"/>
          <p:cNvSpPr>
            <a:spLocks noChangeShapeType="1"/>
          </p:cNvSpPr>
          <p:nvPr/>
        </p:nvSpPr>
        <p:spPr bwMode="auto">
          <a:xfrm flipV="1">
            <a:off x="4737100" y="47117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2" name="Line 21"/>
          <p:cNvSpPr>
            <a:spLocks noChangeShapeType="1"/>
          </p:cNvSpPr>
          <p:nvPr/>
        </p:nvSpPr>
        <p:spPr bwMode="auto">
          <a:xfrm flipV="1">
            <a:off x="4884738" y="3735388"/>
            <a:ext cx="1200150" cy="147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3" name="Line 22"/>
          <p:cNvSpPr>
            <a:spLocks noChangeShapeType="1"/>
          </p:cNvSpPr>
          <p:nvPr/>
        </p:nvSpPr>
        <p:spPr bwMode="auto">
          <a:xfrm flipH="1" flipV="1">
            <a:off x="6600826" y="3557589"/>
            <a:ext cx="1871663" cy="1239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4" name="Line 23"/>
          <p:cNvSpPr>
            <a:spLocks noChangeShapeType="1"/>
          </p:cNvSpPr>
          <p:nvPr/>
        </p:nvSpPr>
        <p:spPr bwMode="auto">
          <a:xfrm flipH="1">
            <a:off x="6532564" y="2481263"/>
            <a:ext cx="1658937" cy="69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5" name="Text Box 25"/>
          <p:cNvSpPr txBox="1">
            <a:spLocks noChangeArrowheads="1"/>
          </p:cNvSpPr>
          <p:nvPr/>
        </p:nvSpPr>
        <p:spPr bwMode="auto">
          <a:xfrm>
            <a:off x="8180388" y="2168525"/>
            <a:ext cx="4302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800">
                <a:solidFill>
                  <a:srgbClr val="000000"/>
                </a:solidFill>
                <a:sym typeface="Arial" charset="0"/>
              </a:rPr>
              <a:t>A</a:t>
            </a:r>
          </a:p>
        </p:txBody>
      </p:sp>
      <p:sp>
        <p:nvSpPr>
          <p:cNvPr id="33816" name="Text Box 26"/>
          <p:cNvSpPr txBox="1">
            <a:spLocks noChangeArrowheads="1"/>
          </p:cNvSpPr>
          <p:nvPr/>
        </p:nvSpPr>
        <p:spPr bwMode="auto">
          <a:xfrm>
            <a:off x="8443914" y="4752975"/>
            <a:ext cx="2873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C</a:t>
            </a:r>
          </a:p>
        </p:txBody>
      </p:sp>
      <p:sp>
        <p:nvSpPr>
          <p:cNvPr id="33817" name="Text Box 27"/>
          <p:cNvSpPr txBox="1">
            <a:spLocks noChangeArrowheads="1"/>
          </p:cNvSpPr>
          <p:nvPr/>
        </p:nvSpPr>
        <p:spPr bwMode="auto">
          <a:xfrm>
            <a:off x="4576763" y="5173664"/>
            <a:ext cx="25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B</a:t>
            </a:r>
          </a:p>
        </p:txBody>
      </p:sp>
      <p:cxnSp>
        <p:nvCxnSpPr>
          <p:cNvPr id="33818" name="Straight Connector 2"/>
          <p:cNvCxnSpPr>
            <a:cxnSpLocks noChangeShapeType="1"/>
          </p:cNvCxnSpPr>
          <p:nvPr/>
        </p:nvCxnSpPr>
        <p:spPr bwMode="auto">
          <a:xfrm>
            <a:off x="3944938" y="4113214"/>
            <a:ext cx="665162" cy="1101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3819" name="TextBox 74"/>
          <p:cNvSpPr txBox="1">
            <a:spLocks noChangeArrowheads="1"/>
          </p:cNvSpPr>
          <p:nvPr/>
        </p:nvSpPr>
        <p:spPr bwMode="auto">
          <a:xfrm>
            <a:off x="3321051" y="3362326"/>
            <a:ext cx="1357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en-US" altLang="en-US" sz="2000" b="1">
                <a:solidFill>
                  <a:srgbClr val="00B0F0"/>
                </a:solidFill>
                <a:latin typeface="Consolas" pitchFamily="49" charset="0"/>
              </a:rPr>
              <a:t>InterMed</a:t>
            </a:r>
          </a:p>
          <a:p>
            <a:pPr algn="ctr" eaLnBrk="0" hangingPunct="0">
              <a:buSzPct val="100000"/>
            </a:pPr>
            <a:r>
              <a:rPr lang="en-US" altLang="en-US" sz="2000" b="1">
                <a:solidFill>
                  <a:srgbClr val="00B0F0"/>
                </a:solidFill>
                <a:latin typeface="Consolas" pitchFamily="49" charset="0"/>
              </a:rPr>
              <a:t>BruSafe</a:t>
            </a:r>
          </a:p>
        </p:txBody>
      </p:sp>
      <p:cxnSp>
        <p:nvCxnSpPr>
          <p:cNvPr id="33820" name="Straight Connector 11"/>
          <p:cNvCxnSpPr>
            <a:cxnSpLocks noChangeShapeType="1"/>
          </p:cNvCxnSpPr>
          <p:nvPr/>
        </p:nvCxnSpPr>
        <p:spPr bwMode="auto">
          <a:xfrm>
            <a:off x="2552701" y="2986088"/>
            <a:ext cx="569913"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1" name="Straight Connector 13"/>
          <p:cNvCxnSpPr>
            <a:cxnSpLocks noChangeShapeType="1"/>
          </p:cNvCxnSpPr>
          <p:nvPr/>
        </p:nvCxnSpPr>
        <p:spPr bwMode="auto">
          <a:xfrm>
            <a:off x="2514600" y="3689350"/>
            <a:ext cx="4445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2" name="Straight Connector 15"/>
          <p:cNvCxnSpPr>
            <a:cxnSpLocks noChangeShapeType="1"/>
          </p:cNvCxnSpPr>
          <p:nvPr/>
        </p:nvCxnSpPr>
        <p:spPr bwMode="auto">
          <a:xfrm flipV="1">
            <a:off x="2514601" y="3911601"/>
            <a:ext cx="752475" cy="460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3" name="Straight Connector 17"/>
          <p:cNvCxnSpPr>
            <a:cxnSpLocks noChangeShapeType="1"/>
          </p:cNvCxnSpPr>
          <p:nvPr/>
        </p:nvCxnSpPr>
        <p:spPr bwMode="auto">
          <a:xfrm flipV="1">
            <a:off x="3944939" y="1933575"/>
            <a:ext cx="504329" cy="2619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4" name="Straight Connector 19"/>
          <p:cNvCxnSpPr>
            <a:cxnSpLocks noChangeShapeType="1"/>
            <a:stCxn id="33829" idx="0"/>
          </p:cNvCxnSpPr>
          <p:nvPr/>
        </p:nvCxnSpPr>
        <p:spPr bwMode="auto">
          <a:xfrm flipH="1" flipV="1">
            <a:off x="4576764" y="2037556"/>
            <a:ext cx="263823" cy="61039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5" name="Straight Connector 21"/>
          <p:cNvCxnSpPr>
            <a:cxnSpLocks noChangeShapeType="1"/>
            <a:stCxn id="33828" idx="3"/>
          </p:cNvCxnSpPr>
          <p:nvPr/>
        </p:nvCxnSpPr>
        <p:spPr bwMode="auto">
          <a:xfrm flipV="1">
            <a:off x="3662363" y="1846262"/>
            <a:ext cx="615156" cy="174626"/>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5476876" y="2265363"/>
            <a:ext cx="436563" cy="508000"/>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fontAlgn="auto">
              <a:spcBef>
                <a:spcPts val="0"/>
              </a:spcBef>
              <a:spcAft>
                <a:spcPts val="0"/>
              </a:spcAft>
              <a:defRPr/>
            </a:pPr>
            <a:endParaRPr lang="nl-BE">
              <a:latin typeface="+mn-lt"/>
              <a:cs typeface="+mn-cs"/>
            </a:endParaRPr>
          </a:p>
        </p:txBody>
      </p:sp>
      <p:pic>
        <p:nvPicPr>
          <p:cNvPr id="3382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86263" y="1603376"/>
            <a:ext cx="1962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32113" y="1655763"/>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9"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49268" y="2647950"/>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0" name="Picture 5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35647" y="2305845"/>
            <a:ext cx="912812"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1" name="Picture 5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06601" y="3990976"/>
            <a:ext cx="9128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2" name="Picture 6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06600" y="3278188"/>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3" name="Picture 6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17713" y="2571751"/>
            <a:ext cx="914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4" name="Picture 6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492626" y="4181476"/>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5" name="Picture 8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508376" y="50053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6" name="Picture 8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143376" y="5575301"/>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7" name="Picture 8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116513" y="5500688"/>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8" name="Picture 8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376864" y="4908551"/>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9" name="Picture 8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388226" y="16557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0" name="Picture 8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116888" y="1339851"/>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1" name="Picture 8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191626" y="16652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2" name="Picture 9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047163" y="2667001"/>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3" name="Picture 9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762876" y="2673351"/>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4" name="Picture 9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264651" y="5200651"/>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5" name="Picture 9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118601" y="4338639"/>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6" name="Picture 9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408988" y="3829051"/>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7" name="Picture 9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05688" y="4732339"/>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8" name="Picture 9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050213" y="5235576"/>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9" name="Picture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30888" y="2752725"/>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nl-BE" dirty="0" smtClean="0"/>
              <a:t>Gezondheidskluizen – </a:t>
            </a:r>
            <a:r>
              <a:rPr lang="nl-BE" dirty="0" err="1"/>
              <a:t>C</a:t>
            </a:r>
            <a:r>
              <a:rPr lang="nl-BE" dirty="0" err="1" smtClean="0"/>
              <a:t>offres</a:t>
            </a:r>
            <a:r>
              <a:rPr lang="nl-BE" dirty="0" smtClean="0"/>
              <a:t> fort de santé</a:t>
            </a:r>
            <a:endParaRPr lang="fr-BE" dirty="0"/>
          </a:p>
        </p:txBody>
      </p:sp>
      <p:cxnSp>
        <p:nvCxnSpPr>
          <p:cNvPr id="67" name="Straight Connector 21"/>
          <p:cNvCxnSpPr>
            <a:cxnSpLocks noChangeShapeType="1"/>
            <a:stCxn id="61" idx="3"/>
          </p:cNvCxnSpPr>
          <p:nvPr/>
        </p:nvCxnSpPr>
        <p:spPr bwMode="auto">
          <a:xfrm>
            <a:off x="4022403" y="1349839"/>
            <a:ext cx="255116" cy="253536"/>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71</a:t>
            </a:fld>
            <a:r>
              <a:rPr lang="fr-BE" smtClean="0"/>
              <a:t> </a:t>
            </a:r>
            <a:endParaRPr lang="fr-BE" dirty="0"/>
          </a:p>
        </p:txBody>
      </p:sp>
    </p:spTree>
    <p:extLst>
      <p:ext uri="{BB962C8B-B14F-4D97-AF65-F5344CB8AC3E}">
        <p14:creationId xmlns:p14="http://schemas.microsoft.com/office/powerpoint/2010/main" val="1539772427"/>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err="1" smtClean="0">
                <a:solidFill>
                  <a:srgbClr val="087670"/>
                </a:solidFill>
              </a:rPr>
              <a:t>eHealth</a:t>
            </a:r>
            <a:r>
              <a:rPr lang="nl-BE" dirty="0" err="1" smtClean="0"/>
              <a:t>Box</a:t>
            </a:r>
            <a:endParaRPr lang="nl-BE" dirty="0"/>
          </a:p>
        </p:txBody>
      </p:sp>
      <p:sp>
        <p:nvSpPr>
          <p:cNvPr id="3" name="Content Placeholder 2"/>
          <p:cNvSpPr>
            <a:spLocks noGrp="1"/>
          </p:cNvSpPr>
          <p:nvPr>
            <p:ph sz="half" idx="2"/>
          </p:nvPr>
        </p:nvSpPr>
        <p:spPr/>
        <p:txBody>
          <a:bodyPr>
            <a:normAutofit/>
          </a:bodyPr>
          <a:lstStyle/>
          <a:p>
            <a:r>
              <a:rPr lang="nl-BE" dirty="0"/>
              <a:t>Beveiligde elektronische brievenbus, specifiek ontworpen voor zorgverleners en -instellingen</a:t>
            </a:r>
          </a:p>
          <a:p>
            <a:r>
              <a:rPr lang="nl-BE" dirty="0"/>
              <a:t>Doel: een veilige, asynchrone, elektronische mededeling van de gezondheidsgegevens tussen de Belgische gezondheidszorgactoren mogelijk maken</a:t>
            </a:r>
          </a:p>
          <a:p>
            <a:r>
              <a:rPr lang="nl-BE" dirty="0"/>
              <a:t>Capaciteit van 10 Mb om te vermijden dat de tool als archief wordt gebruikt – mogelijkheid om linken te verzenden naar beelden op een server</a:t>
            </a:r>
          </a:p>
          <a:p>
            <a:r>
              <a:rPr lang="nl-BE" dirty="0"/>
              <a:t>Beschikbaar als</a:t>
            </a:r>
          </a:p>
          <a:p>
            <a:pPr lvl="1"/>
            <a:r>
              <a:rPr lang="nl-BE" dirty="0" err="1"/>
              <a:t>webservice</a:t>
            </a:r>
            <a:r>
              <a:rPr lang="nl-BE" dirty="0"/>
              <a:t> (toegankelijk via een softwarepakket)</a:t>
            </a:r>
          </a:p>
          <a:p>
            <a:pPr lvl="1"/>
            <a:r>
              <a:rPr lang="nl-BE" dirty="0" err="1"/>
              <a:t>webtoepassing</a:t>
            </a:r>
            <a:r>
              <a:rPr lang="nl-BE" dirty="0"/>
              <a:t> (toegankelijk via een browser) </a:t>
            </a:r>
          </a:p>
          <a:p>
            <a:r>
              <a:rPr lang="nl-BE" dirty="0"/>
              <a:t>Meer info</a:t>
            </a:r>
          </a:p>
          <a:p>
            <a:pPr lvl="1"/>
            <a:r>
              <a:rPr lang="nl-BE" dirty="0">
                <a:hlinkClick r:id="rId2"/>
              </a:rPr>
              <a:t>https://www.ehealth.fgov.be/ehealthplatform/nl/beveiligde-elektronische-brievenbus</a:t>
            </a:r>
          </a:p>
          <a:p>
            <a:endParaRPr lang="nl-BE" dirty="0"/>
          </a:p>
        </p:txBody>
      </p:sp>
      <p:sp>
        <p:nvSpPr>
          <p:cNvPr id="5" name="Content Placeholder 4"/>
          <p:cNvSpPr>
            <a:spLocks noGrp="1"/>
          </p:cNvSpPr>
          <p:nvPr>
            <p:ph sz="quarter" idx="4"/>
          </p:nvPr>
        </p:nvSpPr>
        <p:spPr/>
        <p:txBody>
          <a:bodyPr>
            <a:normAutofit lnSpcReduction="10000"/>
          </a:bodyPr>
          <a:lstStyle/>
          <a:p>
            <a:r>
              <a:rPr lang="fr-BE" dirty="0"/>
              <a:t>Boîte aux lettres électronique sécurisée, spécialement conçue pour les prestataires de soins et les établissements de soins</a:t>
            </a:r>
          </a:p>
          <a:p>
            <a:r>
              <a:rPr lang="fr-BE" dirty="0"/>
              <a:t>Objectif : permettre une communication électronique sûre et asynchrone des données de santé entre les opérateurs de soins de santé belges</a:t>
            </a:r>
          </a:p>
          <a:p>
            <a:r>
              <a:rPr lang="fr-BE" dirty="0"/>
              <a:t>Capacité de 10 Mb pour éviter que l’outil soit utilisé comme archive - possibilité d'envoyer des liens vers des images sur un serveur</a:t>
            </a:r>
          </a:p>
          <a:p>
            <a:r>
              <a:rPr lang="fr-BE" dirty="0"/>
              <a:t>Disponible sous</a:t>
            </a:r>
          </a:p>
          <a:p>
            <a:pPr lvl="1"/>
            <a:r>
              <a:rPr lang="fr-BE" dirty="0"/>
              <a:t>service web (accessible via un logiciel)</a:t>
            </a:r>
          </a:p>
          <a:p>
            <a:pPr lvl="1"/>
            <a:r>
              <a:rPr lang="fr-BE" dirty="0"/>
              <a:t>application web (accessible via un navigateur) </a:t>
            </a:r>
          </a:p>
          <a:p>
            <a:r>
              <a:rPr lang="fr-BE" dirty="0"/>
              <a:t>Plus d’infos</a:t>
            </a:r>
          </a:p>
          <a:p>
            <a:pPr lvl="1"/>
            <a:r>
              <a:rPr lang="fr-BE" dirty="0">
                <a:hlinkClick r:id="rId3"/>
              </a:rPr>
              <a:t>https://</a:t>
            </a:r>
            <a:r>
              <a:rPr lang="fr-BE" dirty="0" smtClean="0">
                <a:hlinkClick r:id="rId3"/>
              </a:rPr>
              <a:t>www.ehealth.fgov.be/ehealthplatform/fr/boite-aux-lettres-electronique-securisee</a:t>
            </a:r>
            <a:endParaRPr lang="fr-BE" dirty="0"/>
          </a:p>
        </p:txBody>
      </p:sp>
      <p:sp>
        <p:nvSpPr>
          <p:cNvPr id="6" name="Slide Number Placeholder 5"/>
          <p:cNvSpPr>
            <a:spLocks noGrp="1"/>
          </p:cNvSpPr>
          <p:nvPr>
            <p:ph type="sldNum" sz="quarter" idx="11"/>
          </p:nvPr>
        </p:nvSpPr>
        <p:spPr/>
        <p:txBody>
          <a:bodyPr/>
          <a:lstStyle/>
          <a:p>
            <a:fld id="{30A9230E-FFBB-4CCB-ABD7-198084EDE768}" type="slidenum">
              <a:rPr lang="fr-BE" smtClean="0"/>
              <a:pPr/>
              <a:t>72</a:t>
            </a:fld>
            <a:endParaRPr lang="fr-BE" dirty="0"/>
          </a:p>
        </p:txBody>
      </p:sp>
    </p:spTree>
    <p:extLst>
      <p:ext uri="{BB962C8B-B14F-4D97-AF65-F5344CB8AC3E}">
        <p14:creationId xmlns:p14="http://schemas.microsoft.com/office/powerpoint/2010/main" val="373955673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Ziekenhuizen &amp; labo’s – Hôpitaux &amp; labos</a:t>
            </a:r>
            <a:endParaRPr lang="nl-BE" dirty="0"/>
          </a:p>
        </p:txBody>
      </p:sp>
      <p:sp>
        <p:nvSpPr>
          <p:cNvPr id="3" name="Content Placeholder 2"/>
          <p:cNvSpPr>
            <a:spLocks noGrp="1"/>
          </p:cNvSpPr>
          <p:nvPr>
            <p:ph sz="half" idx="2"/>
          </p:nvPr>
        </p:nvSpPr>
        <p:spPr/>
        <p:txBody>
          <a:bodyPr/>
          <a:lstStyle/>
          <a:p>
            <a:r>
              <a:rPr lang="en-US" dirty="0" err="1" smtClean="0"/>
              <a:t>Beschikbare</a:t>
            </a:r>
            <a:r>
              <a:rPr lang="en-US" dirty="0" smtClean="0"/>
              <a:t> </a:t>
            </a:r>
            <a:r>
              <a:rPr lang="en-US" dirty="0" err="1" smtClean="0"/>
              <a:t>diensten</a:t>
            </a:r>
            <a:endParaRPr lang="en-US" dirty="0" smtClean="0"/>
          </a:p>
          <a:p>
            <a:pPr lvl="1"/>
            <a:r>
              <a:rPr lang="en-US" dirty="0" err="1" smtClean="0"/>
              <a:t>minimale</a:t>
            </a:r>
            <a:r>
              <a:rPr lang="en-US" dirty="0" smtClean="0"/>
              <a:t> </a:t>
            </a:r>
            <a:r>
              <a:rPr lang="en-US" dirty="0" err="1" smtClean="0"/>
              <a:t>normen</a:t>
            </a:r>
            <a:r>
              <a:rPr lang="en-US" dirty="0" smtClean="0"/>
              <a:t> </a:t>
            </a:r>
            <a:r>
              <a:rPr lang="en-US" dirty="0" err="1" smtClean="0"/>
              <a:t>informatieveiligheid</a:t>
            </a:r>
            <a:endParaRPr lang="en-US" dirty="0" smtClean="0"/>
          </a:p>
          <a:p>
            <a:pPr lvl="2"/>
            <a:r>
              <a:rPr lang="en-US" dirty="0" err="1" smtClean="0"/>
              <a:t>opgesteld</a:t>
            </a:r>
            <a:r>
              <a:rPr lang="en-US" dirty="0" smtClean="0"/>
              <a:t> door </a:t>
            </a:r>
            <a:r>
              <a:rPr lang="en-US" dirty="0" err="1" smtClean="0"/>
              <a:t>werkgroep</a:t>
            </a:r>
            <a:r>
              <a:rPr lang="en-US" dirty="0" smtClean="0"/>
              <a:t> van DPO’s van </a:t>
            </a:r>
            <a:r>
              <a:rPr lang="en-US" dirty="0" err="1" smtClean="0"/>
              <a:t>ziekenhuizen</a:t>
            </a:r>
            <a:endParaRPr lang="en-US" dirty="0" smtClean="0"/>
          </a:p>
          <a:p>
            <a:pPr lvl="2"/>
            <a:r>
              <a:rPr lang="en-US" dirty="0" err="1" smtClean="0"/>
              <a:t>verrijkt</a:t>
            </a:r>
            <a:r>
              <a:rPr lang="en-US" dirty="0" smtClean="0"/>
              <a:t> met </a:t>
            </a:r>
            <a:r>
              <a:rPr lang="en-US" dirty="0" err="1" smtClean="0"/>
              <a:t>implementatierichtlijnen</a:t>
            </a:r>
            <a:endParaRPr lang="en-US" dirty="0" smtClean="0"/>
          </a:p>
          <a:p>
            <a:pPr lvl="1"/>
            <a:r>
              <a:rPr lang="en-US" dirty="0" err="1" smtClean="0"/>
              <a:t>samenwerking</a:t>
            </a:r>
            <a:r>
              <a:rPr lang="en-US" dirty="0" smtClean="0"/>
              <a:t> met Centre for Cyber Security Belgium (CCB) </a:t>
            </a:r>
            <a:r>
              <a:rPr lang="en-US" dirty="0" err="1" smtClean="0"/>
              <a:t>voor</a:t>
            </a:r>
            <a:r>
              <a:rPr lang="en-US" dirty="0" smtClean="0"/>
              <a:t> </a:t>
            </a:r>
            <a:r>
              <a:rPr lang="en-US" dirty="0" err="1" smtClean="0"/>
              <a:t>informatieveiligheidsmonitoring</a:t>
            </a:r>
            <a:endParaRPr lang="en-US" dirty="0" smtClean="0"/>
          </a:p>
          <a:p>
            <a:pPr lvl="2">
              <a:spcBef>
                <a:spcPts val="3000"/>
              </a:spcBef>
            </a:pPr>
            <a:r>
              <a:rPr lang="en-US" dirty="0" smtClean="0"/>
              <a:t>CCB monitoring</a:t>
            </a:r>
          </a:p>
          <a:p>
            <a:pPr lvl="2"/>
            <a:r>
              <a:rPr lang="en-US" dirty="0" smtClean="0"/>
              <a:t>early warning service</a:t>
            </a:r>
          </a:p>
          <a:p>
            <a:pPr lvl="2"/>
            <a:r>
              <a:rPr lang="en-US" dirty="0" smtClean="0"/>
              <a:t>threat intelligence service</a:t>
            </a:r>
          </a:p>
          <a:p>
            <a:pPr lvl="2"/>
            <a:r>
              <a:rPr lang="en-US" dirty="0" smtClean="0"/>
              <a:t>CCB quarterly briefings</a:t>
            </a:r>
          </a:p>
          <a:p>
            <a:pPr lvl="1"/>
            <a:r>
              <a:rPr lang="en-US" dirty="0" err="1" smtClean="0"/>
              <a:t>waarschuwingen</a:t>
            </a:r>
            <a:r>
              <a:rPr lang="en-US" dirty="0" smtClean="0"/>
              <a:t> en </a:t>
            </a:r>
            <a:r>
              <a:rPr lang="en-US" dirty="0" err="1" smtClean="0"/>
              <a:t>ondersteuning</a:t>
            </a:r>
            <a:r>
              <a:rPr lang="en-US" dirty="0" smtClean="0"/>
              <a:t> van </a:t>
            </a:r>
            <a:r>
              <a:rPr lang="en-US" dirty="0" err="1" smtClean="0"/>
              <a:t>ziekenhuizen</a:t>
            </a:r>
            <a:r>
              <a:rPr lang="en-US" dirty="0" smtClean="0"/>
              <a:t> en </a:t>
            </a:r>
            <a:r>
              <a:rPr lang="en-US" dirty="0" err="1" smtClean="0"/>
              <a:t>klinische</a:t>
            </a:r>
            <a:r>
              <a:rPr lang="en-US" dirty="0" smtClean="0"/>
              <a:t> </a:t>
            </a:r>
            <a:r>
              <a:rPr lang="en-US" dirty="0" err="1" smtClean="0"/>
              <a:t>labo’s</a:t>
            </a:r>
            <a:r>
              <a:rPr lang="en-US" dirty="0" smtClean="0"/>
              <a:t> in </a:t>
            </a:r>
            <a:r>
              <a:rPr lang="en-US" dirty="0" err="1" smtClean="0"/>
              <a:t>geval</a:t>
            </a:r>
            <a:r>
              <a:rPr lang="en-US" dirty="0" smtClean="0"/>
              <a:t> van </a:t>
            </a:r>
            <a:r>
              <a:rPr lang="en-US" dirty="0" err="1" smtClean="0"/>
              <a:t>bedreiging</a:t>
            </a:r>
            <a:r>
              <a:rPr lang="en-US" dirty="0" smtClean="0"/>
              <a:t> of incident</a:t>
            </a:r>
          </a:p>
          <a:p>
            <a:endParaRPr lang="nl-BE" dirty="0"/>
          </a:p>
        </p:txBody>
      </p:sp>
      <p:sp>
        <p:nvSpPr>
          <p:cNvPr id="14" name="Content Placeholder 13"/>
          <p:cNvSpPr>
            <a:spLocks noGrp="1"/>
          </p:cNvSpPr>
          <p:nvPr>
            <p:ph sz="quarter" idx="4"/>
          </p:nvPr>
        </p:nvSpPr>
        <p:spPr/>
        <p:txBody>
          <a:bodyPr/>
          <a:lstStyle/>
          <a:p>
            <a:r>
              <a:rPr lang="fr-BE" dirty="0"/>
              <a:t>Services disponibles</a:t>
            </a:r>
          </a:p>
          <a:p>
            <a:pPr lvl="1"/>
            <a:r>
              <a:rPr lang="fr-BE" dirty="0"/>
              <a:t>normes minimales sécurité de l'information </a:t>
            </a:r>
          </a:p>
          <a:p>
            <a:pPr lvl="2"/>
            <a:r>
              <a:rPr lang="fr-BE" dirty="0"/>
              <a:t>rédigées par le groupe de travail des DPO des hôpitaux</a:t>
            </a:r>
          </a:p>
          <a:p>
            <a:pPr lvl="2"/>
            <a:r>
              <a:rPr lang="fr-BE" dirty="0"/>
              <a:t>enrichies par des directives de mise en œuvre </a:t>
            </a:r>
          </a:p>
          <a:p>
            <a:pPr lvl="1"/>
            <a:r>
              <a:rPr lang="fr-BE" dirty="0"/>
              <a:t>collaboration avec le Centre pour la </a:t>
            </a:r>
            <a:r>
              <a:rPr lang="fr-BE" dirty="0" err="1"/>
              <a:t>Cybersécurité</a:t>
            </a:r>
            <a:r>
              <a:rPr lang="fr-BE" dirty="0"/>
              <a:t> Belgique (CCB) en ce qui concerne la surveillance de la sécurité de l’information</a:t>
            </a:r>
          </a:p>
          <a:p>
            <a:pPr lvl="2"/>
            <a:r>
              <a:rPr lang="fr-BE" dirty="0"/>
              <a:t>CCB monitoring</a:t>
            </a:r>
          </a:p>
          <a:p>
            <a:pPr lvl="2"/>
            <a:r>
              <a:rPr lang="fr-BE" dirty="0" err="1"/>
              <a:t>early</a:t>
            </a:r>
            <a:r>
              <a:rPr lang="fr-BE" dirty="0"/>
              <a:t> warning service</a:t>
            </a:r>
          </a:p>
          <a:p>
            <a:pPr lvl="2"/>
            <a:r>
              <a:rPr lang="fr-BE" dirty="0" err="1"/>
              <a:t>threat</a:t>
            </a:r>
            <a:r>
              <a:rPr lang="fr-BE" dirty="0"/>
              <a:t> intelligence service</a:t>
            </a:r>
          </a:p>
          <a:p>
            <a:pPr lvl="2"/>
            <a:r>
              <a:rPr lang="fr-BE" dirty="0"/>
              <a:t>CCB </a:t>
            </a:r>
            <a:r>
              <a:rPr lang="fr-BE" dirty="0" err="1"/>
              <a:t>quarterly</a:t>
            </a:r>
            <a:r>
              <a:rPr lang="fr-BE" dirty="0"/>
              <a:t> briefings</a:t>
            </a:r>
          </a:p>
          <a:p>
            <a:pPr lvl="1"/>
            <a:r>
              <a:rPr lang="fr-BE" dirty="0"/>
              <a:t>avertissement et soutien des hôpitaux </a:t>
            </a:r>
            <a:r>
              <a:rPr lang="fr-BE" dirty="0" smtClean="0"/>
              <a:t>et </a:t>
            </a:r>
            <a:r>
              <a:rPr lang="fr-BE" dirty="0"/>
              <a:t>des laboratoires cliniques en cas de menace ou d’incident</a:t>
            </a:r>
          </a:p>
          <a:p>
            <a:endParaRPr lang="fr-BE" dirty="0"/>
          </a:p>
        </p:txBody>
      </p:sp>
      <p:sp>
        <p:nvSpPr>
          <p:cNvPr id="5" name="Slide Number Placeholder 4"/>
          <p:cNvSpPr>
            <a:spLocks noGrp="1"/>
          </p:cNvSpPr>
          <p:nvPr>
            <p:ph type="sldNum" sz="quarter" idx="11"/>
          </p:nvPr>
        </p:nvSpPr>
        <p:spPr/>
        <p:txBody>
          <a:bodyPr/>
          <a:lstStyle/>
          <a:p>
            <a:fld id="{30A9230E-FFBB-4CCB-ABD7-198084EDE768}" type="slidenum">
              <a:rPr lang="fr-BE" smtClean="0"/>
              <a:pPr/>
              <a:t>73</a:t>
            </a:fld>
            <a:endParaRPr lang="fr-BE" dirty="0"/>
          </a:p>
        </p:txBody>
      </p:sp>
    </p:spTree>
    <p:extLst>
      <p:ext uri="{BB962C8B-B14F-4D97-AF65-F5344CB8AC3E}">
        <p14:creationId xmlns:p14="http://schemas.microsoft.com/office/powerpoint/2010/main" val="132348917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Ziekenhuizen &amp; labo’s – Hôpitaux &amp; labos</a:t>
            </a:r>
            <a:endParaRPr lang="nl-BE" dirty="0"/>
          </a:p>
        </p:txBody>
      </p:sp>
      <p:sp>
        <p:nvSpPr>
          <p:cNvPr id="3" name="Content Placeholder 2"/>
          <p:cNvSpPr>
            <a:spLocks noGrp="1"/>
          </p:cNvSpPr>
          <p:nvPr>
            <p:ph sz="half" idx="2"/>
          </p:nvPr>
        </p:nvSpPr>
        <p:spPr/>
        <p:txBody>
          <a:bodyPr>
            <a:normAutofit/>
          </a:bodyPr>
          <a:lstStyle/>
          <a:p>
            <a:r>
              <a:rPr lang="en-US" dirty="0" err="1" smtClean="0"/>
              <a:t>Lopende</a:t>
            </a:r>
            <a:r>
              <a:rPr lang="en-US" dirty="0" smtClean="0"/>
              <a:t> </a:t>
            </a:r>
            <a:r>
              <a:rPr lang="en-US" dirty="0" err="1" smtClean="0"/>
              <a:t>initiatieven</a:t>
            </a:r>
            <a:endParaRPr lang="en-US" dirty="0" smtClean="0"/>
          </a:p>
          <a:p>
            <a:pPr lvl="1"/>
            <a:r>
              <a:rPr lang="en-US" dirty="0"/>
              <a:t>t</a:t>
            </a:r>
            <a:r>
              <a:rPr lang="en-US" dirty="0" smtClean="0"/>
              <a:t>oolbox </a:t>
            </a:r>
            <a:r>
              <a:rPr lang="en-US" dirty="0" err="1" smtClean="0"/>
              <a:t>informatieveiligheid</a:t>
            </a:r>
            <a:endParaRPr lang="en-US" dirty="0" smtClean="0"/>
          </a:p>
          <a:p>
            <a:pPr lvl="2"/>
            <a:r>
              <a:rPr lang="en-US" dirty="0" err="1"/>
              <a:t>g</a:t>
            </a:r>
            <a:r>
              <a:rPr lang="en-US" dirty="0" err="1" smtClean="0"/>
              <a:t>roeperen</a:t>
            </a:r>
            <a:r>
              <a:rPr lang="en-US" dirty="0" smtClean="0"/>
              <a:t> en </a:t>
            </a:r>
            <a:r>
              <a:rPr lang="en-US" dirty="0" err="1" smtClean="0"/>
              <a:t>beschikbaar</a:t>
            </a:r>
            <a:r>
              <a:rPr lang="en-US" dirty="0" smtClean="0"/>
              <a:t> </a:t>
            </a:r>
            <a:r>
              <a:rPr lang="en-US" dirty="0" err="1" smtClean="0"/>
              <a:t>stellen</a:t>
            </a:r>
            <a:r>
              <a:rPr lang="en-US" dirty="0" smtClean="0"/>
              <a:t> van </a:t>
            </a:r>
            <a:r>
              <a:rPr lang="en-US" dirty="0" err="1" smtClean="0"/>
              <a:t>materiaal</a:t>
            </a:r>
            <a:r>
              <a:rPr lang="en-US" dirty="0" smtClean="0"/>
              <a:t> m.b.t. </a:t>
            </a:r>
            <a:r>
              <a:rPr lang="en-US" dirty="0" err="1" smtClean="0"/>
              <a:t>informatieveiligheid</a:t>
            </a:r>
            <a:endParaRPr lang="en-US" dirty="0" smtClean="0"/>
          </a:p>
          <a:p>
            <a:pPr lvl="2"/>
            <a:r>
              <a:rPr lang="en-US" dirty="0" smtClean="0"/>
              <a:t>“off the shelf” om awareness door DPO/</a:t>
            </a:r>
            <a:r>
              <a:rPr lang="en-US" dirty="0" err="1" smtClean="0"/>
              <a:t>informatieveiligheidsconsulent</a:t>
            </a:r>
            <a:r>
              <a:rPr lang="en-US" dirty="0" smtClean="0"/>
              <a:t> </a:t>
            </a:r>
            <a:r>
              <a:rPr lang="en-US" dirty="0" err="1" smtClean="0"/>
              <a:t>te</a:t>
            </a:r>
            <a:r>
              <a:rPr lang="en-US" dirty="0" smtClean="0"/>
              <a:t> </a:t>
            </a:r>
            <a:r>
              <a:rPr lang="en-US" dirty="0" err="1" smtClean="0"/>
              <a:t>optimiseren</a:t>
            </a:r>
            <a:r>
              <a:rPr lang="en-US" dirty="0" smtClean="0"/>
              <a:t> </a:t>
            </a:r>
          </a:p>
          <a:p>
            <a:pPr lvl="2"/>
            <a:r>
              <a:rPr lang="en-US" dirty="0" err="1" smtClean="0"/>
              <a:t>nieuwe</a:t>
            </a:r>
            <a:r>
              <a:rPr lang="en-US" dirty="0" smtClean="0"/>
              <a:t> </a:t>
            </a:r>
            <a:r>
              <a:rPr lang="en-US" dirty="0" err="1" smtClean="0"/>
              <a:t>onderwerpen</a:t>
            </a:r>
            <a:r>
              <a:rPr lang="en-US" dirty="0" smtClean="0"/>
              <a:t> </a:t>
            </a:r>
            <a:r>
              <a:rPr lang="en-US" dirty="0" err="1" smtClean="0"/>
              <a:t>worden</a:t>
            </a:r>
            <a:r>
              <a:rPr lang="en-US" dirty="0" smtClean="0"/>
              <a:t> </a:t>
            </a:r>
            <a:r>
              <a:rPr lang="en-US" dirty="0" err="1" smtClean="0"/>
              <a:t>toegevoegd</a:t>
            </a:r>
            <a:r>
              <a:rPr lang="en-US" dirty="0" smtClean="0"/>
              <a:t> </a:t>
            </a:r>
            <a:r>
              <a:rPr lang="en-US" dirty="0" err="1" smtClean="0"/>
              <a:t>zodra</a:t>
            </a:r>
            <a:r>
              <a:rPr lang="en-US" dirty="0" smtClean="0"/>
              <a:t> </a:t>
            </a:r>
            <a:r>
              <a:rPr lang="en-US" dirty="0" err="1" smtClean="0"/>
              <a:t>beschikbaar</a:t>
            </a:r>
            <a:endParaRPr lang="en-US" dirty="0" smtClean="0"/>
          </a:p>
          <a:p>
            <a:pPr lvl="2"/>
            <a:r>
              <a:rPr lang="en-US" dirty="0" err="1" smtClean="0"/>
              <a:t>opgesteld</a:t>
            </a:r>
            <a:r>
              <a:rPr lang="en-US" dirty="0" smtClean="0"/>
              <a:t> per </a:t>
            </a:r>
            <a:r>
              <a:rPr lang="en-US" dirty="0" err="1" smtClean="0"/>
              <a:t>onderwerp</a:t>
            </a:r>
            <a:r>
              <a:rPr lang="en-US" dirty="0" smtClean="0"/>
              <a:t> in fiches</a:t>
            </a:r>
          </a:p>
          <a:p>
            <a:pPr lvl="2"/>
            <a:r>
              <a:rPr lang="en-US" dirty="0" err="1" smtClean="0"/>
              <a:t>zie</a:t>
            </a:r>
            <a:r>
              <a:rPr lang="en-US" dirty="0" smtClean="0"/>
              <a:t> </a:t>
            </a:r>
            <a:r>
              <a:rPr lang="en-US" dirty="0" err="1" smtClean="0"/>
              <a:t>bv</a:t>
            </a:r>
            <a:r>
              <a:rPr lang="en-US" dirty="0" smtClean="0"/>
              <a:t>. </a:t>
            </a:r>
            <a:r>
              <a:rPr lang="en-US" dirty="0" smtClean="0">
                <a:hlinkClick r:id="rId2"/>
              </a:rPr>
              <a:t>https://docs.google.com/document/d/ 1eXxDLipUC0rsZ07uRA9U2l8xXnidXUjibl3Y-zJq-tk/edit</a:t>
            </a:r>
            <a:endParaRPr lang="en-US" dirty="0" smtClean="0"/>
          </a:p>
          <a:p>
            <a:pPr lvl="1"/>
            <a:r>
              <a:rPr lang="en-US" dirty="0"/>
              <a:t>w</a:t>
            </a:r>
            <a:r>
              <a:rPr lang="en-US" dirty="0" smtClean="0"/>
              <a:t>orkshops “incident response plan”</a:t>
            </a:r>
          </a:p>
          <a:p>
            <a:pPr lvl="2"/>
            <a:r>
              <a:rPr lang="en-US" dirty="0" err="1"/>
              <a:t>z</a:t>
            </a:r>
            <a:r>
              <a:rPr lang="en-US" dirty="0" err="1" smtClean="0"/>
              <a:t>iekenhuizen</a:t>
            </a:r>
            <a:r>
              <a:rPr lang="en-US" dirty="0" smtClean="0"/>
              <a:t> en </a:t>
            </a:r>
            <a:r>
              <a:rPr lang="en-US" dirty="0" err="1" smtClean="0"/>
              <a:t>labo’s</a:t>
            </a:r>
            <a:r>
              <a:rPr lang="en-US" dirty="0" smtClean="0"/>
              <a:t> </a:t>
            </a:r>
            <a:r>
              <a:rPr lang="en-US" dirty="0" err="1" smtClean="0"/>
              <a:t>helpen</a:t>
            </a:r>
            <a:r>
              <a:rPr lang="en-US" dirty="0" smtClean="0"/>
              <a:t> in het </a:t>
            </a:r>
            <a:r>
              <a:rPr lang="en-US" dirty="0" err="1" smtClean="0"/>
              <a:t>opstellen</a:t>
            </a:r>
            <a:r>
              <a:rPr lang="en-US" dirty="0" smtClean="0"/>
              <a:t> van </a:t>
            </a:r>
            <a:r>
              <a:rPr lang="en-US" dirty="0" err="1" smtClean="0"/>
              <a:t>basisplan</a:t>
            </a:r>
            <a:r>
              <a:rPr lang="en-US" dirty="0" smtClean="0"/>
              <a:t> om </a:t>
            </a:r>
            <a:r>
              <a:rPr lang="en-US" dirty="0" err="1" smtClean="0"/>
              <a:t>een</a:t>
            </a:r>
            <a:r>
              <a:rPr lang="en-US" dirty="0" smtClean="0"/>
              <a:t> </a:t>
            </a:r>
            <a:r>
              <a:rPr lang="en-US" dirty="0" err="1" smtClean="0"/>
              <a:t>eerste</a:t>
            </a:r>
            <a:r>
              <a:rPr lang="en-US" dirty="0" smtClean="0"/>
              <a:t> </a:t>
            </a:r>
            <a:r>
              <a:rPr lang="en-US" dirty="0" err="1" smtClean="0"/>
              <a:t>antwoord</a:t>
            </a:r>
            <a:r>
              <a:rPr lang="en-US" dirty="0" smtClean="0"/>
              <a:t> </a:t>
            </a:r>
            <a:r>
              <a:rPr lang="en-US" dirty="0" err="1" smtClean="0"/>
              <a:t>te</a:t>
            </a:r>
            <a:r>
              <a:rPr lang="en-US" dirty="0" smtClean="0"/>
              <a:t> </a:t>
            </a:r>
            <a:r>
              <a:rPr lang="en-US" dirty="0" err="1" smtClean="0"/>
              <a:t>bieden</a:t>
            </a:r>
            <a:r>
              <a:rPr lang="en-US" dirty="0" smtClean="0"/>
              <a:t> op </a:t>
            </a:r>
            <a:r>
              <a:rPr lang="en-US" dirty="0" err="1" smtClean="0"/>
              <a:t>incidenten</a:t>
            </a:r>
            <a:endParaRPr lang="en-US" dirty="0" smtClean="0"/>
          </a:p>
          <a:p>
            <a:pPr lvl="2"/>
            <a:r>
              <a:rPr lang="en-US" dirty="0"/>
              <a:t>f</a:t>
            </a:r>
            <a:r>
              <a:rPr lang="en-US" dirty="0" smtClean="0"/>
              <a:t>ocus op interne </a:t>
            </a:r>
            <a:r>
              <a:rPr lang="en-US" dirty="0" err="1" smtClean="0"/>
              <a:t>reactie</a:t>
            </a:r>
            <a:r>
              <a:rPr lang="en-US" dirty="0" smtClean="0"/>
              <a:t>, </a:t>
            </a:r>
            <a:r>
              <a:rPr lang="en-US" dirty="0" err="1" smtClean="0"/>
              <a:t>externe</a:t>
            </a:r>
            <a:r>
              <a:rPr lang="en-US" dirty="0" smtClean="0"/>
              <a:t> </a:t>
            </a:r>
            <a:r>
              <a:rPr lang="en-US" dirty="0" err="1" smtClean="0"/>
              <a:t>communicatie</a:t>
            </a:r>
            <a:r>
              <a:rPr lang="en-US" dirty="0" smtClean="0"/>
              <a:t> en </a:t>
            </a:r>
            <a:r>
              <a:rPr lang="en-US" dirty="0" err="1" smtClean="0"/>
              <a:t>engageren</a:t>
            </a:r>
            <a:r>
              <a:rPr lang="en-US" dirty="0" smtClean="0"/>
              <a:t> van </a:t>
            </a:r>
            <a:r>
              <a:rPr lang="en-US" dirty="0" err="1" smtClean="0"/>
              <a:t>politiediensten</a:t>
            </a:r>
            <a:r>
              <a:rPr lang="en-US" dirty="0" smtClean="0"/>
              <a:t> en CCB </a:t>
            </a:r>
            <a:r>
              <a:rPr lang="en-US" dirty="0" err="1" smtClean="0"/>
              <a:t>waar</a:t>
            </a:r>
            <a:r>
              <a:rPr lang="en-US" dirty="0" smtClean="0"/>
              <a:t> </a:t>
            </a:r>
            <a:r>
              <a:rPr lang="en-US" dirty="0" err="1" smtClean="0"/>
              <a:t>nodig</a:t>
            </a:r>
            <a:endParaRPr lang="en-US" dirty="0" smtClean="0"/>
          </a:p>
          <a:p>
            <a:endParaRPr lang="nl-BE" dirty="0"/>
          </a:p>
        </p:txBody>
      </p:sp>
      <p:sp>
        <p:nvSpPr>
          <p:cNvPr id="9" name="Content Placeholder 8"/>
          <p:cNvSpPr>
            <a:spLocks noGrp="1"/>
          </p:cNvSpPr>
          <p:nvPr>
            <p:ph sz="quarter" idx="4"/>
          </p:nvPr>
        </p:nvSpPr>
        <p:spPr/>
        <p:txBody>
          <a:bodyPr>
            <a:normAutofit/>
          </a:bodyPr>
          <a:lstStyle/>
          <a:p>
            <a:r>
              <a:rPr lang="fr-BE" dirty="0" smtClean="0"/>
              <a:t>Initiatives </a:t>
            </a:r>
            <a:r>
              <a:rPr lang="fr-BE" dirty="0"/>
              <a:t>en cours</a:t>
            </a:r>
          </a:p>
          <a:p>
            <a:pPr lvl="1"/>
            <a:r>
              <a:rPr lang="fr-BE" dirty="0" err="1"/>
              <a:t>toolbox</a:t>
            </a:r>
            <a:r>
              <a:rPr lang="fr-BE" dirty="0"/>
              <a:t> sécurité de l'information</a:t>
            </a:r>
          </a:p>
          <a:p>
            <a:pPr lvl="2"/>
            <a:r>
              <a:rPr lang="fr-BE" dirty="0"/>
              <a:t>regrouper le matériel relatif à la sécurité de l'information et le mettre à la disposition</a:t>
            </a:r>
          </a:p>
          <a:p>
            <a:pPr lvl="2"/>
            <a:r>
              <a:rPr lang="fr-BE" dirty="0" smtClean="0"/>
              <a:t>“off </a:t>
            </a:r>
            <a:r>
              <a:rPr lang="fr-BE" dirty="0"/>
              <a:t>the </a:t>
            </a:r>
            <a:r>
              <a:rPr lang="fr-BE" dirty="0" err="1"/>
              <a:t>shelf</a:t>
            </a:r>
            <a:r>
              <a:rPr lang="fr-BE" dirty="0"/>
              <a:t>” pour optimiser </a:t>
            </a:r>
            <a:r>
              <a:rPr lang="fr-BE" dirty="0" smtClean="0"/>
              <a:t>la conscience </a:t>
            </a:r>
            <a:r>
              <a:rPr lang="fr-BE" dirty="0"/>
              <a:t>par </a:t>
            </a:r>
            <a:r>
              <a:rPr lang="fr-BE" dirty="0" smtClean="0"/>
              <a:t>le DPO/conseiller </a:t>
            </a:r>
            <a:r>
              <a:rPr lang="fr-BE" dirty="0"/>
              <a:t>en sécurité de l'information  </a:t>
            </a:r>
          </a:p>
          <a:p>
            <a:pPr lvl="2"/>
            <a:r>
              <a:rPr lang="fr-BE" dirty="0" smtClean="0"/>
              <a:t>de </a:t>
            </a:r>
            <a:r>
              <a:rPr lang="fr-BE" dirty="0"/>
              <a:t>nouveaux thèmes seront ajoutés dès qu’ils seront disponibles</a:t>
            </a:r>
          </a:p>
          <a:p>
            <a:pPr lvl="2"/>
            <a:r>
              <a:rPr lang="fr-BE" dirty="0" smtClean="0"/>
              <a:t>rédigé </a:t>
            </a:r>
            <a:r>
              <a:rPr lang="fr-BE" dirty="0"/>
              <a:t>par sujet dans des </a:t>
            </a:r>
            <a:r>
              <a:rPr lang="fr-BE" dirty="0" smtClean="0"/>
              <a:t>fiches</a:t>
            </a:r>
          </a:p>
          <a:p>
            <a:pPr lvl="2"/>
            <a:r>
              <a:rPr lang="nl-BE" dirty="0" err="1" smtClean="0"/>
              <a:t>voir</a:t>
            </a:r>
            <a:r>
              <a:rPr lang="nl-BE" dirty="0" smtClean="0"/>
              <a:t> p.e. </a:t>
            </a:r>
            <a:r>
              <a:rPr lang="fr-BE" dirty="0" smtClean="0">
                <a:hlinkClick r:id="rId2"/>
              </a:rPr>
              <a:t>https</a:t>
            </a:r>
            <a:r>
              <a:rPr lang="fr-BE" dirty="0">
                <a:hlinkClick r:id="rId2"/>
              </a:rPr>
              <a:t>://docs.google.com/document/d</a:t>
            </a:r>
            <a:r>
              <a:rPr lang="fr-BE" dirty="0" smtClean="0">
                <a:hlinkClick r:id="rId2"/>
              </a:rPr>
              <a:t>/ 1eXxDLipUC0rsZ07uRA9U2l8xXnidXUjibl3Y-zJq-tk/</a:t>
            </a:r>
            <a:r>
              <a:rPr lang="fr-BE" dirty="0" err="1" smtClean="0">
                <a:hlinkClick r:id="rId2"/>
              </a:rPr>
              <a:t>edit</a:t>
            </a:r>
            <a:endParaRPr lang="fr-BE" dirty="0">
              <a:hlinkClick r:id="rId2"/>
            </a:endParaRPr>
          </a:p>
          <a:p>
            <a:pPr lvl="1"/>
            <a:r>
              <a:rPr lang="fr-BE" dirty="0"/>
              <a:t>workshops “incident </a:t>
            </a:r>
            <a:r>
              <a:rPr lang="fr-BE" dirty="0" err="1"/>
              <a:t>response</a:t>
            </a:r>
            <a:r>
              <a:rPr lang="fr-BE" dirty="0"/>
              <a:t> plan”</a:t>
            </a:r>
          </a:p>
          <a:p>
            <a:pPr lvl="2"/>
            <a:r>
              <a:rPr lang="fr-BE" dirty="0"/>
              <a:t>aider les hôpitaux et laboratoires à rédiger un plan de base afin d’offrir une première réponse à des incidents</a:t>
            </a:r>
          </a:p>
          <a:p>
            <a:pPr lvl="2"/>
            <a:r>
              <a:rPr lang="fr-BE" dirty="0"/>
              <a:t>accent sur la réaction interne, la communication externe et engagement de services de police et du CCB si nécessaire</a:t>
            </a:r>
          </a:p>
          <a:p>
            <a:endParaRPr lang="fr-BE" dirty="0"/>
          </a:p>
        </p:txBody>
      </p:sp>
      <p:sp>
        <p:nvSpPr>
          <p:cNvPr id="5" name="Slide Number Placeholder 4"/>
          <p:cNvSpPr>
            <a:spLocks noGrp="1"/>
          </p:cNvSpPr>
          <p:nvPr>
            <p:ph type="sldNum" sz="quarter" idx="11"/>
          </p:nvPr>
        </p:nvSpPr>
        <p:spPr/>
        <p:txBody>
          <a:bodyPr/>
          <a:lstStyle/>
          <a:p>
            <a:fld id="{30A9230E-FFBB-4CCB-ABD7-198084EDE768}" type="slidenum">
              <a:rPr lang="fr-BE" smtClean="0"/>
              <a:pPr/>
              <a:t>74</a:t>
            </a:fld>
            <a:endParaRPr lang="fr-BE" dirty="0"/>
          </a:p>
        </p:txBody>
      </p:sp>
    </p:spTree>
    <p:extLst>
      <p:ext uri="{BB962C8B-B14F-4D97-AF65-F5344CB8AC3E}">
        <p14:creationId xmlns:p14="http://schemas.microsoft.com/office/powerpoint/2010/main" val="229506884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t>
            </a:r>
            <a:r>
              <a:rPr lang="nl-BE" dirty="0" err="1" smtClean="0"/>
              <a:t>Inter</a:t>
            </a:r>
            <a:r>
              <a:rPr lang="nl-BE" dirty="0" smtClean="0"/>
              <a:t>)nationale erkenning – </a:t>
            </a:r>
            <a:r>
              <a:rPr lang="nl-BE" dirty="0" err="1" smtClean="0"/>
              <a:t>Reconnaissance</a:t>
            </a:r>
            <a:r>
              <a:rPr lang="nl-BE" dirty="0" smtClean="0"/>
              <a:t> (</a:t>
            </a:r>
            <a:r>
              <a:rPr lang="nl-BE" dirty="0" err="1" smtClean="0"/>
              <a:t>inter</a:t>
            </a:r>
            <a:r>
              <a:rPr lang="nl-BE" dirty="0" smtClean="0"/>
              <a:t>)nationale</a:t>
            </a:r>
            <a:endParaRPr lang="en-US" dirty="0"/>
          </a:p>
        </p:txBody>
      </p:sp>
      <p:sp>
        <p:nvSpPr>
          <p:cNvPr id="3" name="Content Placeholder 2"/>
          <p:cNvSpPr>
            <a:spLocks noGrp="1"/>
          </p:cNvSpPr>
          <p:nvPr>
            <p:ph idx="1"/>
          </p:nvPr>
        </p:nvSpPr>
        <p:spPr/>
        <p:txBody>
          <a:bodyPr>
            <a:normAutofit/>
          </a:bodyPr>
          <a:lstStyle/>
          <a:p>
            <a:pPr fontAlgn="base"/>
            <a:r>
              <a:rPr lang="en-US" dirty="0" smtClean="0">
                <a:hlinkClick r:id="rId2"/>
              </a:rPr>
              <a:t>Belgian eHealth Award</a:t>
            </a:r>
            <a:r>
              <a:rPr lang="en-US" dirty="0" smtClean="0"/>
              <a:t> by </a:t>
            </a:r>
            <a:r>
              <a:rPr lang="en-US" dirty="0" err="1" smtClean="0">
                <a:hlinkClick r:id="rId3"/>
              </a:rPr>
              <a:t>Agoria</a:t>
            </a:r>
            <a:r>
              <a:rPr lang="en-US" dirty="0" smtClean="0"/>
              <a:t> for </a:t>
            </a:r>
            <a:r>
              <a:rPr lang="en-US" dirty="0" smtClean="0">
                <a:hlinkClick r:id="rId4"/>
              </a:rPr>
              <a:t>Vitalink</a:t>
            </a:r>
            <a:r>
              <a:rPr lang="en-US" dirty="0" smtClean="0"/>
              <a:t>, developed by the </a:t>
            </a:r>
            <a:r>
              <a:rPr lang="en-US" dirty="0" smtClean="0">
                <a:hlinkClick r:id="rId5"/>
              </a:rPr>
              <a:t>Flemish Agency for Care and Health</a:t>
            </a:r>
            <a:r>
              <a:rPr lang="en-US" dirty="0" smtClean="0"/>
              <a:t> and the </a:t>
            </a:r>
            <a:r>
              <a:rPr lang="en-US" dirty="0" smtClean="0">
                <a:hlinkClick r:id="rId6"/>
              </a:rPr>
              <a:t>eHealth platform</a:t>
            </a:r>
            <a:r>
              <a:rPr lang="en-US" dirty="0" smtClean="0"/>
              <a:t> (2013)</a:t>
            </a:r>
          </a:p>
          <a:p>
            <a:pPr fontAlgn="base"/>
            <a:endParaRPr lang="en-US" dirty="0" smtClean="0">
              <a:hlinkClick r:id="rId7"/>
            </a:endParaRPr>
          </a:p>
          <a:p>
            <a:pPr fontAlgn="base"/>
            <a:endParaRPr lang="en-US" dirty="0" smtClean="0">
              <a:hlinkClick r:id="rId7"/>
            </a:endParaRPr>
          </a:p>
          <a:p>
            <a:pPr fontAlgn="base"/>
            <a:r>
              <a:rPr lang="en-US" dirty="0" smtClean="0">
                <a:hlinkClick r:id="rId7"/>
              </a:rPr>
              <a:t>Belgian eHealth Award</a:t>
            </a:r>
            <a:r>
              <a:rPr lang="en-US" dirty="0" smtClean="0"/>
              <a:t> by </a:t>
            </a:r>
            <a:r>
              <a:rPr lang="en-US" dirty="0" err="1" smtClean="0">
                <a:hlinkClick r:id="rId3"/>
              </a:rPr>
              <a:t>Agoria</a:t>
            </a:r>
            <a:r>
              <a:rPr lang="en-US" dirty="0" smtClean="0"/>
              <a:t> for the </a:t>
            </a:r>
            <a:r>
              <a:rPr lang="en-US" dirty="0" smtClean="0">
                <a:hlinkClick r:id="rId8"/>
              </a:rPr>
              <a:t>eHealth box</a:t>
            </a:r>
            <a:r>
              <a:rPr lang="en-US" dirty="0" smtClean="0"/>
              <a:t> (2014)</a:t>
            </a:r>
          </a:p>
          <a:p>
            <a:pPr fontAlgn="base"/>
            <a:endParaRPr lang="en-US" dirty="0" smtClean="0">
              <a:hlinkClick r:id="rId9"/>
            </a:endParaRPr>
          </a:p>
          <a:p>
            <a:pPr fontAlgn="base"/>
            <a:endParaRPr lang="en-US" dirty="0" smtClean="0">
              <a:hlinkClick r:id="rId9"/>
            </a:endParaRPr>
          </a:p>
          <a:p>
            <a:pPr fontAlgn="base"/>
            <a:r>
              <a:rPr lang="en-US" dirty="0" smtClean="0">
                <a:hlinkClick r:id="rId9"/>
              </a:rPr>
              <a:t>Sharing </a:t>
            </a:r>
            <a:r>
              <a:rPr lang="en-US" dirty="0">
                <a:hlinkClick r:id="rId9"/>
              </a:rPr>
              <a:t>&amp; Reuse Award</a:t>
            </a:r>
            <a:r>
              <a:rPr lang="en-US" dirty="0"/>
              <a:t> by the </a:t>
            </a:r>
            <a:r>
              <a:rPr lang="en-US" dirty="0">
                <a:hlinkClick r:id="rId10"/>
              </a:rPr>
              <a:t>European Commission</a:t>
            </a:r>
            <a:r>
              <a:rPr lang="en-US" dirty="0"/>
              <a:t> </a:t>
            </a:r>
            <a:r>
              <a:rPr lang="en-US" dirty="0" smtClean="0"/>
              <a:t>(</a:t>
            </a:r>
            <a:r>
              <a:rPr lang="en-US" dirty="0"/>
              <a:t>2019</a:t>
            </a:r>
            <a:r>
              <a:rPr lang="en-US" dirty="0" smtClean="0"/>
              <a:t>)</a:t>
            </a:r>
          </a:p>
          <a:p>
            <a:pPr fontAlgn="base"/>
            <a:endParaRPr lang="en-US" dirty="0" smtClean="0"/>
          </a:p>
          <a:p>
            <a:pPr fontAlgn="base"/>
            <a:endParaRPr lang="en-US" dirty="0" smtClean="0">
              <a:hlinkClick r:id="rId2"/>
            </a:endParaRPr>
          </a:p>
          <a:p>
            <a:pPr fontAlgn="base"/>
            <a:endParaRPr lang="en-US"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75</a:t>
            </a:fld>
            <a:r>
              <a:rPr lang="fr-BE" smtClean="0"/>
              <a:t> </a:t>
            </a:r>
            <a:endParaRPr lang="fr-BE" dirty="0"/>
          </a:p>
        </p:txBody>
      </p:sp>
    </p:spTree>
    <p:extLst>
      <p:ext uri="{BB962C8B-B14F-4D97-AF65-F5344CB8AC3E}">
        <p14:creationId xmlns:p14="http://schemas.microsoft.com/office/powerpoint/2010/main" val="176311674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nl-BE" dirty="0" smtClean="0">
                <a:solidFill>
                  <a:srgbClr val="0087BE"/>
                </a:solidFill>
              </a:rPr>
              <a:t>Informatieveiligheidscomité (IVC)</a:t>
            </a:r>
            <a:br>
              <a:rPr lang="nl-BE" dirty="0" smtClean="0">
                <a:solidFill>
                  <a:srgbClr val="0087BE"/>
                </a:solidFill>
              </a:rPr>
            </a:br>
            <a:r>
              <a:rPr lang="nl-BE" dirty="0" smtClean="0">
                <a:solidFill>
                  <a:srgbClr val="0087BE"/>
                </a:solidFill>
              </a:rPr>
              <a:t>Comité de </a:t>
            </a:r>
            <a:r>
              <a:rPr lang="nl-BE" dirty="0" err="1" smtClean="0">
                <a:solidFill>
                  <a:srgbClr val="0087BE"/>
                </a:solidFill>
              </a:rPr>
              <a:t>Sécurité</a:t>
            </a:r>
            <a:r>
              <a:rPr lang="nl-BE" dirty="0" smtClean="0">
                <a:solidFill>
                  <a:srgbClr val="0087BE"/>
                </a:solidFill>
              </a:rPr>
              <a:t> de </a:t>
            </a:r>
            <a:r>
              <a:rPr lang="nl-BE" dirty="0" err="1" smtClean="0">
                <a:solidFill>
                  <a:srgbClr val="0087BE"/>
                </a:solidFill>
              </a:rPr>
              <a:t>l’Information</a:t>
            </a:r>
            <a:r>
              <a:rPr lang="nl-BE" dirty="0" smtClean="0">
                <a:solidFill>
                  <a:srgbClr val="0087BE"/>
                </a:solidFill>
              </a:rPr>
              <a:t> (CSI)</a:t>
            </a:r>
            <a:endParaRPr lang="en-US" dirty="0">
              <a:solidFill>
                <a:srgbClr val="0087BE"/>
              </a:solidFill>
            </a:endParaRPr>
          </a:p>
        </p:txBody>
      </p:sp>
      <p:sp>
        <p:nvSpPr>
          <p:cNvPr id="3" name="Slide Number Placeholder 2"/>
          <p:cNvSpPr>
            <a:spLocks noGrp="1"/>
          </p:cNvSpPr>
          <p:nvPr>
            <p:ph type="sldNum" sz="quarter" idx="10"/>
          </p:nvPr>
        </p:nvSpPr>
        <p:spPr/>
        <p:txBody>
          <a:bodyPr/>
          <a:lstStyle/>
          <a:p>
            <a:pPr>
              <a:defRPr/>
            </a:pPr>
            <a:fld id="{EF66DDCB-4F40-4F8C-A2FE-269D135B5A13}" type="slidenum">
              <a:rPr lang="en-GB" smtClean="0"/>
              <a:pPr>
                <a:defRPr/>
              </a:pPr>
              <a:t>76</a:t>
            </a:fld>
            <a:endParaRPr lang="en-GB" dirty="0"/>
          </a:p>
        </p:txBody>
      </p:sp>
    </p:spTree>
    <p:extLst>
      <p:ext uri="{BB962C8B-B14F-4D97-AF65-F5344CB8AC3E}">
        <p14:creationId xmlns:p14="http://schemas.microsoft.com/office/powerpoint/2010/main" val="12733103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BE" smtClean="0"/>
              <a:t>IVC – CSI</a:t>
            </a:r>
            <a:endParaRPr lang="en-US" dirty="0"/>
          </a:p>
        </p:txBody>
      </p:sp>
      <p:sp>
        <p:nvSpPr>
          <p:cNvPr id="3" name="Content Placeholder 2"/>
          <p:cNvSpPr>
            <a:spLocks noGrp="1"/>
          </p:cNvSpPr>
          <p:nvPr>
            <p:ph sz="half" idx="2"/>
          </p:nvPr>
        </p:nvSpPr>
        <p:spPr/>
        <p:txBody>
          <a:bodyPr/>
          <a:lstStyle/>
          <a:p>
            <a:r>
              <a:rPr lang="nl-NL" dirty="0" smtClean="0"/>
              <a:t>Ingesteld bij de wet van 5 september 2018 tot oprichting van het Informatieveiligheidscomité als opvolger van de sectorale comités</a:t>
            </a:r>
          </a:p>
          <a:p>
            <a:r>
              <a:rPr lang="nl-NL" dirty="0" smtClean="0"/>
              <a:t>Met toepassing van artikel 6, tweede lid en artikel 9, vierde lid van de AVG</a:t>
            </a:r>
          </a:p>
          <a:p>
            <a:r>
              <a:rPr lang="nl-NL" dirty="0" smtClean="0"/>
              <a:t>Leden benoemd door de Kamer van Volksvertegenwoordigers</a:t>
            </a:r>
          </a:p>
          <a:p>
            <a:r>
              <a:rPr lang="nl-NL" dirty="0" smtClean="0"/>
              <a:t>Taken van de kamer sociale zekerheid en gezondheid worden in artikel 39 van voormelde wet beschreven</a:t>
            </a:r>
          </a:p>
          <a:p>
            <a:r>
              <a:rPr lang="nl-NL" dirty="0" smtClean="0"/>
              <a:t>Het IVC is geen toezichthoudende autoriteit in de zin van de AVG</a:t>
            </a:r>
          </a:p>
          <a:p>
            <a:pPr lvl="1"/>
            <a:endParaRPr lang="en-US" dirty="0"/>
          </a:p>
        </p:txBody>
      </p:sp>
      <p:sp>
        <p:nvSpPr>
          <p:cNvPr id="2" name="Content Placeholder 1"/>
          <p:cNvSpPr>
            <a:spLocks noGrp="1"/>
          </p:cNvSpPr>
          <p:nvPr>
            <p:ph sz="quarter" idx="4"/>
          </p:nvPr>
        </p:nvSpPr>
        <p:spPr/>
        <p:txBody>
          <a:bodyPr/>
          <a:lstStyle/>
          <a:p>
            <a:r>
              <a:rPr lang="nl-BE" dirty="0" err="1" smtClean="0"/>
              <a:t>Instauré</a:t>
            </a:r>
            <a:r>
              <a:rPr lang="nl-BE" dirty="0" smtClean="0"/>
              <a:t> par la </a:t>
            </a:r>
            <a:r>
              <a:rPr lang="nl-BE" dirty="0" err="1" smtClean="0"/>
              <a:t>loi</a:t>
            </a:r>
            <a:r>
              <a:rPr lang="nl-BE" dirty="0" smtClean="0"/>
              <a:t> du 5 </a:t>
            </a:r>
            <a:r>
              <a:rPr lang="nl-BE" dirty="0" err="1" smtClean="0"/>
              <a:t>septembre</a:t>
            </a:r>
            <a:r>
              <a:rPr lang="nl-BE" dirty="0" smtClean="0"/>
              <a:t> 2018 </a:t>
            </a:r>
            <a:r>
              <a:rPr lang="fr-FR" dirty="0" smtClean="0"/>
              <a:t>instituant le comité de sécurité de l'information, en succession des comités sectoriels</a:t>
            </a:r>
          </a:p>
          <a:p>
            <a:r>
              <a:rPr lang="fr-FR" dirty="0" smtClean="0"/>
              <a:t>En application des articles 6, alinéa 2 et 9, alinéa 4 du RGPD</a:t>
            </a:r>
          </a:p>
          <a:p>
            <a:r>
              <a:rPr lang="fr-FR" dirty="0" smtClean="0"/>
              <a:t>Membres nommés par la Chambre des Représentants</a:t>
            </a:r>
          </a:p>
          <a:p>
            <a:r>
              <a:rPr lang="fr-FR" dirty="0" smtClean="0"/>
              <a:t>Tâches de la chambre sécurité sociale et santé sont décrites dans l’article 39 de la loi précitée</a:t>
            </a:r>
          </a:p>
          <a:p>
            <a:pPr>
              <a:spcBef>
                <a:spcPts val="2400"/>
              </a:spcBef>
            </a:pPr>
            <a:r>
              <a:rPr lang="fr-FR" dirty="0" smtClean="0"/>
              <a:t>Le CSI n’est pas une autorité de contrôle au sens du RGPD</a:t>
            </a:r>
          </a:p>
          <a:p>
            <a:endParaRPr lang="fr-BE" dirty="0"/>
          </a:p>
        </p:txBody>
      </p:sp>
      <p:sp>
        <p:nvSpPr>
          <p:cNvPr id="6" name="Slide Number Placeholder 5"/>
          <p:cNvSpPr>
            <a:spLocks noGrp="1"/>
          </p:cNvSpPr>
          <p:nvPr>
            <p:ph type="sldNum" sz="quarter" idx="11"/>
          </p:nvPr>
        </p:nvSpPr>
        <p:spPr/>
        <p:txBody>
          <a:bodyPr/>
          <a:lstStyle/>
          <a:p>
            <a:fld id="{30A9230E-FFBB-4CCB-ABD7-198084EDE768}" type="slidenum">
              <a:rPr lang="fr-BE" smtClean="0"/>
              <a:pPr/>
              <a:t>77</a:t>
            </a:fld>
            <a:endParaRPr lang="fr-BE" dirty="0"/>
          </a:p>
        </p:txBody>
      </p:sp>
    </p:spTree>
    <p:extLst>
      <p:ext uri="{BB962C8B-B14F-4D97-AF65-F5344CB8AC3E}">
        <p14:creationId xmlns:p14="http://schemas.microsoft.com/office/powerpoint/2010/main" val="62147164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Artikelen/</a:t>
            </a:r>
            <a:r>
              <a:rPr lang="nl-BE" dirty="0" err="1" smtClean="0"/>
              <a:t>article</a:t>
            </a:r>
            <a:r>
              <a:rPr lang="nl-BE" dirty="0" smtClean="0"/>
              <a:t> 6, 2 &amp; 9, 4 AVG/RGPD </a:t>
            </a:r>
            <a:endParaRPr lang="en-US" dirty="0"/>
          </a:p>
        </p:txBody>
      </p:sp>
      <p:sp>
        <p:nvSpPr>
          <p:cNvPr id="3" name="Content Placeholder 2"/>
          <p:cNvSpPr>
            <a:spLocks noGrp="1"/>
          </p:cNvSpPr>
          <p:nvPr>
            <p:ph sz="half" idx="2"/>
          </p:nvPr>
        </p:nvSpPr>
        <p:spPr/>
        <p:txBody>
          <a:bodyPr>
            <a:normAutofit fontScale="92500" lnSpcReduction="10000"/>
          </a:bodyPr>
          <a:lstStyle/>
          <a:p>
            <a:pPr marL="0" indent="0">
              <a:buNone/>
            </a:pPr>
            <a:r>
              <a:rPr lang="nl-NL" dirty="0"/>
              <a:t>Art. 6</a:t>
            </a:r>
          </a:p>
          <a:p>
            <a:pPr marL="0" indent="0">
              <a:buNone/>
            </a:pPr>
            <a:r>
              <a:rPr lang="nl-NL" dirty="0"/>
              <a:t>2. De lidstaten kunnen specifiekere bepalingen handhaven of invoeren ter aanpassing van de manier waarop de regels van deze verordening met betrekking tot de verwerking met het oog op de naleving van lid 1, punten c) en e), worden toegepast; hiertoe kunnen zij een nadere omschrijving geven van specifieke voorschriften voor de verwerking en andere maatregelen om een rechtmatige en behoorlijke verwerking te waarborgen, ook voor andere specifieke verwerkingssituaties als bedoeld in hoofdstuk IX. </a:t>
            </a:r>
          </a:p>
          <a:p>
            <a:pPr marL="0" indent="0">
              <a:buNone/>
            </a:pPr>
            <a:endParaRPr lang="nl-NL" dirty="0"/>
          </a:p>
          <a:p>
            <a:pPr marL="0" indent="0">
              <a:buNone/>
            </a:pPr>
            <a:r>
              <a:rPr lang="nl-NL" dirty="0"/>
              <a:t>Art. 9</a:t>
            </a:r>
          </a:p>
          <a:p>
            <a:pPr marL="0" indent="0">
              <a:buNone/>
            </a:pPr>
            <a:r>
              <a:rPr lang="nl-NL" dirty="0"/>
              <a:t>4. </a:t>
            </a:r>
            <a:r>
              <a:rPr lang="nl-NL" dirty="0" smtClean="0"/>
              <a:t>De </a:t>
            </a:r>
            <a:r>
              <a:rPr lang="nl-NL" dirty="0"/>
              <a:t>lidstaten kunnen bijkomende voorwaarden, waaronder beperkingen, met betrekking tot de verwerking van genetische gegevens, biometrische gegevens of gegevens over gezondheid handhaven of invoeren.</a:t>
            </a:r>
          </a:p>
          <a:p>
            <a:pPr marL="0" indent="0">
              <a:buNone/>
            </a:pPr>
            <a:endParaRPr lang="en-US" dirty="0"/>
          </a:p>
        </p:txBody>
      </p:sp>
      <p:sp>
        <p:nvSpPr>
          <p:cNvPr id="4" name="Content Placeholder 3"/>
          <p:cNvSpPr>
            <a:spLocks noGrp="1"/>
          </p:cNvSpPr>
          <p:nvPr>
            <p:ph sz="quarter" idx="4"/>
          </p:nvPr>
        </p:nvSpPr>
        <p:spPr/>
        <p:txBody>
          <a:bodyPr>
            <a:normAutofit fontScale="92500" lnSpcReduction="10000"/>
          </a:bodyPr>
          <a:lstStyle/>
          <a:p>
            <a:pPr marL="0" indent="0">
              <a:buNone/>
            </a:pPr>
            <a:r>
              <a:rPr lang="fr-FR" dirty="0"/>
              <a:t>Art. 6</a:t>
            </a:r>
          </a:p>
          <a:p>
            <a:pPr marL="0" indent="0">
              <a:buNone/>
            </a:pPr>
            <a:r>
              <a:rPr lang="fr-FR" dirty="0"/>
              <a:t>2. Les États membres peuvent maintenir ou introduire des dispositions plus spécifiques pour adapter l'application des règles du présent règlement pour ce qui est du traitement dans le but de respecter le paragraphe 1, points c) et e), en déterminant plus précisément les exigences spécifiques applicables au traitement ainsi que d'autres mesures visant à garantir un traitement licite et loyal, y compris dans d'autres situations particulières de traitement comme le prévoit le chapitre IX. </a:t>
            </a:r>
          </a:p>
          <a:p>
            <a:pPr marL="0" indent="0">
              <a:buNone/>
            </a:pPr>
            <a:endParaRPr lang="nl-BE" dirty="0"/>
          </a:p>
          <a:p>
            <a:pPr marL="0" indent="0">
              <a:buNone/>
            </a:pPr>
            <a:r>
              <a:rPr lang="nl-BE" dirty="0"/>
              <a:t>Art. 9</a:t>
            </a:r>
          </a:p>
          <a:p>
            <a:pPr marL="0" indent="0">
              <a:buNone/>
            </a:pPr>
            <a:r>
              <a:rPr lang="fr-FR" dirty="0"/>
              <a:t>4. Les États membres peuvent maintenir ou introduire des conditions supplémentaires, y compris des limitations, en ce qui concerne le traitement des données génétiques, des données biométriques ou des données concernant la santé.</a:t>
            </a:r>
            <a:endParaRPr lang="fr-BE" dirty="0"/>
          </a:p>
        </p:txBody>
      </p:sp>
      <p:sp>
        <p:nvSpPr>
          <p:cNvPr id="6" name="Slide Number Placeholder 5"/>
          <p:cNvSpPr>
            <a:spLocks noGrp="1"/>
          </p:cNvSpPr>
          <p:nvPr>
            <p:ph type="sldNum" sz="quarter" idx="11"/>
          </p:nvPr>
        </p:nvSpPr>
        <p:spPr/>
        <p:txBody>
          <a:bodyPr/>
          <a:lstStyle/>
          <a:p>
            <a:fld id="{30A9230E-FFBB-4CCB-ABD7-198084EDE768}" type="slidenum">
              <a:rPr lang="fr-BE" smtClean="0"/>
              <a:pPr/>
              <a:t>78</a:t>
            </a:fld>
            <a:endParaRPr lang="fr-BE" dirty="0"/>
          </a:p>
        </p:txBody>
      </p:sp>
    </p:spTree>
    <p:extLst>
      <p:ext uri="{BB962C8B-B14F-4D97-AF65-F5344CB8AC3E}">
        <p14:creationId xmlns:p14="http://schemas.microsoft.com/office/powerpoint/2010/main" val="26829929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IVC – CSI</a:t>
            </a:r>
            <a:endParaRPr lang="fr-BE" dirty="0"/>
          </a:p>
        </p:txBody>
      </p:sp>
      <p:sp>
        <p:nvSpPr>
          <p:cNvPr id="3" name="Content Placeholder 2"/>
          <p:cNvSpPr>
            <a:spLocks noGrp="1"/>
          </p:cNvSpPr>
          <p:nvPr>
            <p:ph sz="half" idx="2"/>
          </p:nvPr>
        </p:nvSpPr>
        <p:spPr/>
        <p:txBody>
          <a:bodyPr>
            <a:normAutofit lnSpcReduction="10000"/>
          </a:bodyPr>
          <a:lstStyle/>
          <a:p>
            <a:pPr fontAlgn="base"/>
            <a:r>
              <a:rPr lang="nl-NL" dirty="0"/>
              <a:t>Het behoud van een onafhankelijk orgaan dat bepaalt </a:t>
            </a:r>
            <a:r>
              <a:rPr lang="nl-NL" b="1" i="1" dirty="0">
                <a:solidFill>
                  <a:srgbClr val="0087BE"/>
                </a:solidFill>
              </a:rPr>
              <a:t>welke persoonsgegevens mogen worden gedeeld volgens welke veiligheidsvoorwaarden</a:t>
            </a:r>
            <a:r>
              <a:rPr lang="nl-NL" dirty="0"/>
              <a:t> in de sociale sector en in de gezondheidssector vormt een belangrijke succesfactor voor een permanente aanpassing van de </a:t>
            </a:r>
            <a:r>
              <a:rPr lang="nl-NL" dirty="0" err="1" smtClean="0"/>
              <a:t>gegevens-uitwisseling</a:t>
            </a:r>
            <a:r>
              <a:rPr lang="nl-NL" dirty="0" smtClean="0"/>
              <a:t> </a:t>
            </a:r>
            <a:r>
              <a:rPr lang="nl-NL" dirty="0"/>
              <a:t>aan de legitieme behoeften, waarbij de vereiste </a:t>
            </a:r>
            <a:r>
              <a:rPr lang="nl-NL" b="1" i="1" dirty="0">
                <a:solidFill>
                  <a:srgbClr val="0087BE"/>
                </a:solidFill>
              </a:rPr>
              <a:t>rechtszekerheid</a:t>
            </a:r>
            <a:r>
              <a:rPr lang="nl-NL" dirty="0"/>
              <a:t> geboden wordt in sectoren waarin een zeer groot aantal actoren actief </a:t>
            </a:r>
            <a:r>
              <a:rPr lang="nl-NL" dirty="0" smtClean="0"/>
              <a:t>is</a:t>
            </a:r>
            <a:endParaRPr lang="nl-NL" dirty="0"/>
          </a:p>
          <a:p>
            <a:pPr fontAlgn="base"/>
            <a:r>
              <a:rPr lang="nl-NL" dirty="0" smtClean="0"/>
              <a:t>De AVG </a:t>
            </a:r>
            <a:r>
              <a:rPr lang="nl-NL" dirty="0"/>
              <a:t>vereist dat alle taken inzake advies, controle en sanctionering toevertrouwd worden aan een </a:t>
            </a:r>
            <a:r>
              <a:rPr lang="nl-NL" dirty="0" smtClean="0"/>
              <a:t>toezichthoudende autoriteit</a:t>
            </a:r>
          </a:p>
          <a:p>
            <a:pPr fontAlgn="base"/>
            <a:r>
              <a:rPr lang="nl-NL" dirty="0" smtClean="0"/>
              <a:t>Daarom </a:t>
            </a:r>
            <a:r>
              <a:rPr lang="nl-NL" dirty="0"/>
              <a:t>werden de voormalige opdrachten van het Sectoraal Comité van de Sociale Zekerheid en van de Gezondheid op het vlak van verwerking van klachten en externe audits toevertrouwd aan de </a:t>
            </a:r>
            <a:r>
              <a:rPr lang="nl-NL" dirty="0" smtClean="0"/>
              <a:t>Gegevensbeschermingsautoriteit</a:t>
            </a:r>
            <a:endParaRPr lang="nl-NL" dirty="0"/>
          </a:p>
        </p:txBody>
      </p:sp>
      <p:sp>
        <p:nvSpPr>
          <p:cNvPr id="4" name="Content Placeholder 3"/>
          <p:cNvSpPr>
            <a:spLocks noGrp="1"/>
          </p:cNvSpPr>
          <p:nvPr>
            <p:ph sz="quarter" idx="4"/>
          </p:nvPr>
        </p:nvSpPr>
        <p:spPr/>
        <p:txBody>
          <a:bodyPr>
            <a:normAutofit lnSpcReduction="10000"/>
          </a:bodyPr>
          <a:lstStyle/>
          <a:p>
            <a:pPr fontAlgn="base"/>
            <a:r>
              <a:rPr lang="fr-BE" dirty="0"/>
              <a:t>Le maintien d’un organe indépendant qui détermine </a:t>
            </a:r>
            <a:r>
              <a:rPr lang="fr-BE" b="1" i="1" dirty="0">
                <a:solidFill>
                  <a:srgbClr val="0087BE"/>
                </a:solidFill>
              </a:rPr>
              <a:t>quelles données à caractère personnel peuvent être partagées et à quelles conditions de sécurité</a:t>
            </a:r>
            <a:r>
              <a:rPr lang="fr-BE" dirty="0"/>
              <a:t> dans le secteur social et dans le secteur de la santé, constitue un facteur de succès crucial pour une adaptation permanente du partage des données aux besoins légitimes, offrant la </a:t>
            </a:r>
            <a:r>
              <a:rPr lang="fr-BE" b="1" i="1" dirty="0">
                <a:solidFill>
                  <a:srgbClr val="0087BE"/>
                </a:solidFill>
              </a:rPr>
              <a:t>sécurité juridique</a:t>
            </a:r>
            <a:r>
              <a:rPr lang="fr-BE" dirty="0"/>
              <a:t> requise dans des secteurs dans lesquels de très nombreux acteurs sont actifs.</a:t>
            </a:r>
          </a:p>
          <a:p>
            <a:pPr fontAlgn="base">
              <a:spcBef>
                <a:spcPts val="2400"/>
              </a:spcBef>
            </a:pPr>
            <a:r>
              <a:rPr lang="fr-BE" dirty="0"/>
              <a:t>Le </a:t>
            </a:r>
            <a:r>
              <a:rPr lang="fr-BE" dirty="0" smtClean="0"/>
              <a:t>RGPD </a:t>
            </a:r>
            <a:r>
              <a:rPr lang="fr-BE" dirty="0"/>
              <a:t>requiert que l’ensemble des tâches relatives à l’avis, au contrôle et au </a:t>
            </a:r>
            <a:r>
              <a:rPr lang="fr-BE" dirty="0" err="1"/>
              <a:t>sanctionnement</a:t>
            </a:r>
            <a:r>
              <a:rPr lang="fr-BE" dirty="0"/>
              <a:t> soient confiées à une autorité de </a:t>
            </a:r>
            <a:r>
              <a:rPr lang="fr-BE" dirty="0" smtClean="0"/>
              <a:t>contrôle</a:t>
            </a:r>
          </a:p>
          <a:p>
            <a:pPr fontAlgn="base"/>
            <a:r>
              <a:rPr lang="fr-BE" dirty="0" smtClean="0"/>
              <a:t>C’est </a:t>
            </a:r>
            <a:r>
              <a:rPr lang="fr-BE" dirty="0"/>
              <a:t>la raison pour laquelle les missions antérieures du Comité Sectoriel de la Sécurité Sociale et de la Santé en ce qui concerne le traitement de plaintes et les audits externes ont été confiées à l’Autorité de Protection de Données</a:t>
            </a:r>
            <a:r>
              <a:rPr lang="fr-BE" dirty="0" smtClean="0"/>
              <a:t>.</a:t>
            </a:r>
            <a:endParaRPr lang="fr-BE" dirty="0"/>
          </a:p>
        </p:txBody>
      </p:sp>
      <p:sp>
        <p:nvSpPr>
          <p:cNvPr id="5" name="Slide Number Placeholder 4"/>
          <p:cNvSpPr>
            <a:spLocks noGrp="1"/>
          </p:cNvSpPr>
          <p:nvPr>
            <p:ph type="sldNum" sz="quarter" idx="11"/>
          </p:nvPr>
        </p:nvSpPr>
        <p:spPr/>
        <p:txBody>
          <a:bodyPr/>
          <a:lstStyle/>
          <a:p>
            <a:fld id="{30A9230E-FFBB-4CCB-ABD7-198084EDE768}" type="slidenum">
              <a:rPr lang="fr-BE" smtClean="0"/>
              <a:pPr/>
              <a:t>79</a:t>
            </a:fld>
            <a:endParaRPr lang="fr-BE" dirty="0"/>
          </a:p>
        </p:txBody>
      </p:sp>
    </p:spTree>
    <p:extLst>
      <p:ext uri="{BB962C8B-B14F-4D97-AF65-F5344CB8AC3E}">
        <p14:creationId xmlns:p14="http://schemas.microsoft.com/office/powerpoint/2010/main" val="582590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t>V</a:t>
            </a:r>
            <a:r>
              <a:rPr lang="nl-BE" dirty="0" smtClean="0"/>
              <a:t>isie – </a:t>
            </a:r>
            <a:r>
              <a:rPr lang="nl-BE" dirty="0" err="1" smtClean="0"/>
              <a:t>Vision</a:t>
            </a:r>
            <a:endParaRPr lang="fr-BE" dirty="0"/>
          </a:p>
        </p:txBody>
      </p:sp>
      <p:sp>
        <p:nvSpPr>
          <p:cNvPr id="3" name="Content Placeholder 2"/>
          <p:cNvSpPr>
            <a:spLocks noGrp="1"/>
          </p:cNvSpPr>
          <p:nvPr>
            <p:ph sz="half" idx="2"/>
          </p:nvPr>
        </p:nvSpPr>
        <p:spPr>
          <a:xfrm>
            <a:off x="335360" y="980729"/>
            <a:ext cx="5661157" cy="5472617"/>
          </a:xfrm>
        </p:spPr>
        <p:txBody>
          <a:bodyPr>
            <a:normAutofit fontScale="92500" lnSpcReduction="20000"/>
          </a:bodyPr>
          <a:lstStyle/>
          <a:p>
            <a:r>
              <a:rPr lang="nl-NL" dirty="0" smtClean="0"/>
              <a:t>4 te vinden evenwichten</a:t>
            </a:r>
          </a:p>
          <a:p>
            <a:pPr lvl="1"/>
            <a:r>
              <a:rPr lang="nl-NL" dirty="0" smtClean="0"/>
              <a:t>respect voor alle grondrechten</a:t>
            </a:r>
          </a:p>
          <a:p>
            <a:pPr lvl="1"/>
            <a:r>
              <a:rPr lang="nl-NL" dirty="0" smtClean="0"/>
              <a:t>toegevoegde waarde van gegevensverwerking valoriseren &lt;-&gt; risico's op het vlak van gegevensbescherming vermijden</a:t>
            </a:r>
          </a:p>
          <a:p>
            <a:pPr lvl="1"/>
            <a:r>
              <a:rPr lang="nl-NL" dirty="0" smtClean="0"/>
              <a:t>verwerking van persoonsgegevens is transparant en voorspelbaar &lt;-&gt; regelgeving laat veranderingen toe in functie van nieuwe (wetenschappelijke) inzichten, nieuwe sociaaleconomische behoeften of technologische ontwikkeling</a:t>
            </a:r>
          </a:p>
          <a:p>
            <a:pPr lvl="1"/>
            <a:r>
              <a:rPr lang="nl-NL" dirty="0" smtClean="0"/>
              <a:t>responsabilisering van de verwerkingsverantwoordelijke &lt;-&gt; redelijke rechtszekerheid om wetenschappelijke, sociaaleconomische en technologische vooruitgang mogelijk te maken</a:t>
            </a:r>
          </a:p>
          <a:p>
            <a:r>
              <a:rPr lang="nl-NL" dirty="0" smtClean="0"/>
              <a:t>mogelijke methoden en instrumenten</a:t>
            </a:r>
          </a:p>
          <a:p>
            <a:pPr lvl="1"/>
            <a:r>
              <a:rPr lang="nl-NL" dirty="0" smtClean="0"/>
              <a:t>risicobeheer en </a:t>
            </a:r>
            <a:r>
              <a:rPr lang="nl-NL" dirty="0" err="1" smtClean="0"/>
              <a:t>gegevensbeschermingseffectbeoordeling</a:t>
            </a:r>
            <a:r>
              <a:rPr lang="nl-NL" dirty="0" smtClean="0"/>
              <a:t> (GEB)</a:t>
            </a:r>
          </a:p>
          <a:p>
            <a:pPr lvl="1"/>
            <a:r>
              <a:rPr lang="nl-NL" dirty="0" smtClean="0"/>
              <a:t>gegevensbescherming bij ontwerp en bij standaard</a:t>
            </a:r>
          </a:p>
          <a:p>
            <a:pPr lvl="1"/>
            <a:r>
              <a:rPr lang="nl-NL" dirty="0" smtClean="0"/>
              <a:t>transparantie via verschillende middelen (regelgeving, websites, etc.)</a:t>
            </a:r>
          </a:p>
          <a:p>
            <a:pPr lvl="1"/>
            <a:r>
              <a:rPr lang="nl-NL" dirty="0" smtClean="0"/>
              <a:t>multidisciplinaire benadering</a:t>
            </a:r>
          </a:p>
          <a:p>
            <a:pPr lvl="1"/>
            <a:r>
              <a:rPr lang="nl-NL" dirty="0" smtClean="0"/>
              <a:t>medebeheer door belanghebbenden</a:t>
            </a:r>
            <a:endParaRPr lang="fr-BE" dirty="0"/>
          </a:p>
        </p:txBody>
      </p:sp>
      <p:sp>
        <p:nvSpPr>
          <p:cNvPr id="4" name="Content Placeholder 3"/>
          <p:cNvSpPr>
            <a:spLocks noGrp="1"/>
          </p:cNvSpPr>
          <p:nvPr>
            <p:ph sz="quarter" idx="4"/>
          </p:nvPr>
        </p:nvSpPr>
        <p:spPr>
          <a:xfrm>
            <a:off x="6193371" y="980730"/>
            <a:ext cx="5663274" cy="5472616"/>
          </a:xfrm>
        </p:spPr>
        <p:txBody>
          <a:bodyPr>
            <a:normAutofit fontScale="92500" lnSpcReduction="20000"/>
          </a:bodyPr>
          <a:lstStyle/>
          <a:p>
            <a:r>
              <a:rPr lang="fr-BE" dirty="0" smtClean="0"/>
              <a:t>4 équilibres à trouver</a:t>
            </a:r>
          </a:p>
          <a:p>
            <a:pPr lvl="1"/>
            <a:r>
              <a:rPr lang="fr-BE" dirty="0" smtClean="0"/>
              <a:t>respect de tous les droits fondamentaux</a:t>
            </a:r>
          </a:p>
          <a:p>
            <a:pPr lvl="1"/>
            <a:r>
              <a:rPr lang="fr-BE" dirty="0" smtClean="0"/>
              <a:t>valoriser la valeur ajouté du traitement de données &lt;-&gt; éviter des risques au niveau de la protection des données</a:t>
            </a:r>
          </a:p>
          <a:p>
            <a:pPr lvl="1"/>
            <a:r>
              <a:rPr lang="fr-BE" dirty="0" smtClean="0"/>
              <a:t>traitement de données à caractère personnel est transparent et prévisible &lt;-&gt; réglementation permet des évolutions en fonction de nouvelles connaissances (scientifiques), de nouveaux besoins socio-économiques ou d’évolution technologique</a:t>
            </a:r>
          </a:p>
          <a:p>
            <a:pPr lvl="1"/>
            <a:r>
              <a:rPr lang="fr-BE" dirty="0" smtClean="0"/>
              <a:t>responsabilisation du responsable du traitement &lt;-&gt; sécurité juridique raisonnable pour permettre le progrès scientifique, socio-économique et technologique</a:t>
            </a:r>
          </a:p>
          <a:p>
            <a:pPr>
              <a:spcBef>
                <a:spcPts val="1800"/>
              </a:spcBef>
            </a:pPr>
            <a:r>
              <a:rPr lang="fr-BE" dirty="0" smtClean="0"/>
              <a:t>méthodes et instruments possibles</a:t>
            </a:r>
          </a:p>
          <a:p>
            <a:pPr lvl="1"/>
            <a:r>
              <a:rPr lang="fr-BE" dirty="0" smtClean="0"/>
              <a:t>gestion des risques et analyse d’impact relative à la protection des données (AIPD)</a:t>
            </a:r>
          </a:p>
          <a:p>
            <a:pPr lvl="1"/>
            <a:r>
              <a:rPr lang="fr-BE" dirty="0" smtClean="0"/>
              <a:t>protection des données dès la conception et par défaut</a:t>
            </a:r>
          </a:p>
          <a:p>
            <a:pPr lvl="1"/>
            <a:r>
              <a:rPr lang="fr-BE" dirty="0" smtClean="0"/>
              <a:t>transparence par différents moyens (réglementation, sites web, …)</a:t>
            </a:r>
          </a:p>
          <a:p>
            <a:pPr lvl="1"/>
            <a:r>
              <a:rPr lang="fr-BE" dirty="0" smtClean="0"/>
              <a:t>approche multidisciplinaire</a:t>
            </a:r>
          </a:p>
          <a:p>
            <a:pPr lvl="1"/>
            <a:r>
              <a:rPr lang="fr-BE" dirty="0" smtClean="0"/>
              <a:t>cogestion par les personnes prenantes</a:t>
            </a:r>
            <a:endParaRPr lang="fr-BE" dirty="0"/>
          </a:p>
        </p:txBody>
      </p:sp>
      <p:sp>
        <p:nvSpPr>
          <p:cNvPr id="5" name="Slide Number Placeholder 4"/>
          <p:cNvSpPr>
            <a:spLocks noGrp="1"/>
          </p:cNvSpPr>
          <p:nvPr>
            <p:ph type="sldNum" sz="quarter" idx="11"/>
          </p:nvPr>
        </p:nvSpPr>
        <p:spPr/>
        <p:txBody>
          <a:bodyPr/>
          <a:lstStyle/>
          <a:p>
            <a:fld id="{30A9230E-FFBB-4CCB-ABD7-198084EDE768}" type="slidenum">
              <a:rPr lang="fr-BE" smtClean="0"/>
              <a:pPr/>
              <a:t>8</a:t>
            </a:fld>
            <a:endParaRPr lang="fr-BE" dirty="0"/>
          </a:p>
        </p:txBody>
      </p:sp>
    </p:spTree>
    <p:extLst>
      <p:ext uri="{BB962C8B-B14F-4D97-AF65-F5344CB8AC3E}">
        <p14:creationId xmlns:p14="http://schemas.microsoft.com/office/powerpoint/2010/main" val="17145276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IVC – CSI</a:t>
            </a:r>
            <a:endParaRPr lang="fr-BE" dirty="0"/>
          </a:p>
        </p:txBody>
      </p:sp>
      <p:sp>
        <p:nvSpPr>
          <p:cNvPr id="3" name="Content Placeholder 2"/>
          <p:cNvSpPr>
            <a:spLocks noGrp="1"/>
          </p:cNvSpPr>
          <p:nvPr>
            <p:ph sz="half" idx="2"/>
          </p:nvPr>
        </p:nvSpPr>
        <p:spPr/>
        <p:txBody>
          <a:bodyPr/>
          <a:lstStyle/>
          <a:p>
            <a:pPr fontAlgn="base"/>
            <a:r>
              <a:rPr lang="nl-NL" dirty="0"/>
              <a:t>Het IVC behield aldus 2 opdrachten</a:t>
            </a:r>
          </a:p>
          <a:p>
            <a:pPr lvl="1" fontAlgn="base"/>
            <a:r>
              <a:rPr lang="nl-NL" dirty="0"/>
              <a:t>het </a:t>
            </a:r>
            <a:r>
              <a:rPr lang="nl-NL" b="1" i="1" dirty="0">
                <a:solidFill>
                  <a:srgbClr val="0087BE"/>
                </a:solidFill>
              </a:rPr>
              <a:t>verlenen van beraadslagingen</a:t>
            </a:r>
            <a:r>
              <a:rPr lang="nl-NL" dirty="0"/>
              <a:t> </a:t>
            </a:r>
            <a:r>
              <a:rPr lang="nl-NL" dirty="0" smtClean="0"/>
              <a:t>inzake </a:t>
            </a:r>
            <a:r>
              <a:rPr lang="nl-NL" dirty="0"/>
              <a:t>de mededeling van persoonsgegevens in de sociale sector en de sector van de gezondheidszorg rekening houdend met de basisprincipes van </a:t>
            </a:r>
            <a:r>
              <a:rPr lang="nl-NL" dirty="0" smtClean="0"/>
              <a:t>gegevens-bescherming</a:t>
            </a:r>
            <a:endParaRPr lang="nl-NL" dirty="0"/>
          </a:p>
          <a:p>
            <a:pPr lvl="2" fontAlgn="base"/>
            <a:r>
              <a:rPr lang="nl-NL" dirty="0"/>
              <a:t>het doeleinde van de mededeling van persoonsgegevens moet precies en legitiem zijn (finaliteitsprincipe)</a:t>
            </a:r>
          </a:p>
          <a:p>
            <a:pPr lvl="2" fontAlgn="base"/>
            <a:r>
              <a:rPr lang="nl-NL" dirty="0"/>
              <a:t>de gegevens die voor dit doeleinde meegedeeld worden moeten relevant zijn (proportionaliteitsprincipe)</a:t>
            </a:r>
          </a:p>
          <a:p>
            <a:pPr lvl="2" fontAlgn="base"/>
            <a:r>
              <a:rPr lang="nl-NL" dirty="0"/>
              <a:t>de mededeling moet op een veilige manier verlopen</a:t>
            </a:r>
          </a:p>
          <a:p>
            <a:pPr lvl="2" fontAlgn="base"/>
            <a:r>
              <a:rPr lang="nl-NL" dirty="0"/>
              <a:t>door de </a:t>
            </a:r>
            <a:r>
              <a:rPr lang="nl-NL" dirty="0" smtClean="0"/>
              <a:t>beraadslaging </a:t>
            </a:r>
            <a:r>
              <a:rPr lang="nl-NL" dirty="0"/>
              <a:t>bestaat er een transparantie voor de persoon van wie de gegevens meegedeeld worden</a:t>
            </a:r>
          </a:p>
          <a:p>
            <a:pPr lvl="1" fontAlgn="base"/>
            <a:r>
              <a:rPr lang="nl-NL" dirty="0"/>
              <a:t>het </a:t>
            </a:r>
            <a:r>
              <a:rPr lang="nl-NL" b="1" i="1" dirty="0">
                <a:solidFill>
                  <a:srgbClr val="0087BE"/>
                </a:solidFill>
              </a:rPr>
              <a:t>bevorderen van de gegevensbescherming en de informatieveiligheid</a:t>
            </a:r>
            <a:r>
              <a:rPr lang="nl-NL" dirty="0"/>
              <a:t>, onder meer door het organiseren van </a:t>
            </a:r>
            <a:r>
              <a:rPr lang="nl-NL" dirty="0" smtClean="0"/>
              <a:t>opleidingen</a:t>
            </a:r>
            <a:endParaRPr lang="nl-NL" dirty="0"/>
          </a:p>
          <a:p>
            <a:endParaRPr lang="fr-BE" dirty="0"/>
          </a:p>
          <a:p>
            <a:endParaRPr lang="fr-BE" dirty="0"/>
          </a:p>
        </p:txBody>
      </p:sp>
      <p:sp>
        <p:nvSpPr>
          <p:cNvPr id="4" name="Content Placeholder 3"/>
          <p:cNvSpPr>
            <a:spLocks noGrp="1"/>
          </p:cNvSpPr>
          <p:nvPr>
            <p:ph sz="quarter" idx="4"/>
          </p:nvPr>
        </p:nvSpPr>
        <p:spPr/>
        <p:txBody>
          <a:bodyPr>
            <a:normAutofit/>
          </a:bodyPr>
          <a:lstStyle/>
          <a:p>
            <a:pPr fontAlgn="base"/>
            <a:r>
              <a:rPr lang="fr-BE" dirty="0"/>
              <a:t>Le CSI a donc conservé 2 missions:</a:t>
            </a:r>
          </a:p>
          <a:p>
            <a:pPr lvl="1" fontAlgn="base"/>
            <a:r>
              <a:rPr lang="fr-BE" b="1" i="1" dirty="0">
                <a:solidFill>
                  <a:srgbClr val="0087BE"/>
                </a:solidFill>
              </a:rPr>
              <a:t>accorder des délibérations</a:t>
            </a:r>
            <a:r>
              <a:rPr lang="fr-BE" b="1" dirty="0"/>
              <a:t> </a:t>
            </a:r>
            <a:r>
              <a:rPr lang="fr-BE" dirty="0" smtClean="0"/>
              <a:t>concernant </a:t>
            </a:r>
            <a:r>
              <a:rPr lang="fr-BE" dirty="0"/>
              <a:t>la communication de données à caractère personnel dans le secteur social et le secteur des soins de santé tout en veillant au respect des principes de base de la protection des données</a:t>
            </a:r>
          </a:p>
          <a:p>
            <a:pPr lvl="2" fontAlgn="base"/>
            <a:r>
              <a:rPr lang="fr-BE" dirty="0"/>
              <a:t>la finalité de l’obtention de données à caractère personnel doit être précise et légitime (principe de finalité)</a:t>
            </a:r>
          </a:p>
          <a:p>
            <a:pPr lvl="2" fontAlgn="base"/>
            <a:r>
              <a:rPr lang="fr-BE" dirty="0"/>
              <a:t>les données communiquées pour cette finalité doivent être pertinentes (principe de proportionnalité)</a:t>
            </a:r>
          </a:p>
          <a:p>
            <a:pPr lvl="2" fontAlgn="base"/>
            <a:r>
              <a:rPr lang="fr-BE" dirty="0"/>
              <a:t>la communication doit avoir lieu en toute sécurité</a:t>
            </a:r>
          </a:p>
          <a:p>
            <a:pPr lvl="2" fontAlgn="base"/>
            <a:r>
              <a:rPr lang="fr-BE" dirty="0"/>
              <a:t>par l’autorisation, il y a une transparence pour la personne dont les données sont communiquées</a:t>
            </a:r>
          </a:p>
          <a:p>
            <a:pPr lvl="1" fontAlgn="base"/>
            <a:r>
              <a:rPr lang="fr-BE" b="1" i="1" dirty="0">
                <a:solidFill>
                  <a:srgbClr val="0087BE"/>
                </a:solidFill>
              </a:rPr>
              <a:t>promouvoir la protection des données et la sécurité de l’information</a:t>
            </a:r>
            <a:r>
              <a:rPr lang="fr-BE" dirty="0"/>
              <a:t>, notamment en organisant des formations</a:t>
            </a:r>
          </a:p>
          <a:p>
            <a:endParaRPr lang="fr-BE" dirty="0"/>
          </a:p>
          <a:p>
            <a:endParaRPr lang="fr-BE" dirty="0"/>
          </a:p>
        </p:txBody>
      </p:sp>
      <p:sp>
        <p:nvSpPr>
          <p:cNvPr id="5" name="Slide Number Placeholder 4"/>
          <p:cNvSpPr>
            <a:spLocks noGrp="1"/>
          </p:cNvSpPr>
          <p:nvPr>
            <p:ph type="sldNum" sz="quarter" idx="11"/>
          </p:nvPr>
        </p:nvSpPr>
        <p:spPr/>
        <p:txBody>
          <a:bodyPr/>
          <a:lstStyle/>
          <a:p>
            <a:fld id="{30A9230E-FFBB-4CCB-ABD7-198084EDE768}" type="slidenum">
              <a:rPr lang="fr-BE" smtClean="0"/>
              <a:pPr/>
              <a:t>80</a:t>
            </a:fld>
            <a:endParaRPr lang="fr-BE" dirty="0"/>
          </a:p>
        </p:txBody>
      </p:sp>
    </p:spTree>
    <p:extLst>
      <p:ext uri="{BB962C8B-B14F-4D97-AF65-F5344CB8AC3E}">
        <p14:creationId xmlns:p14="http://schemas.microsoft.com/office/powerpoint/2010/main" val="27389257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IVC – CSI</a:t>
            </a:r>
            <a:endParaRPr lang="en-US" dirty="0"/>
          </a:p>
        </p:txBody>
      </p:sp>
      <p:sp>
        <p:nvSpPr>
          <p:cNvPr id="3" name="Content Placeholder 2"/>
          <p:cNvSpPr>
            <a:spLocks noGrp="1"/>
          </p:cNvSpPr>
          <p:nvPr>
            <p:ph sz="half" idx="2"/>
          </p:nvPr>
        </p:nvSpPr>
        <p:spPr>
          <a:xfrm>
            <a:off x="335360" y="980728"/>
            <a:ext cx="5661157" cy="5688631"/>
          </a:xfrm>
        </p:spPr>
        <p:txBody>
          <a:bodyPr>
            <a:normAutofit fontScale="85000" lnSpcReduction="10000"/>
          </a:bodyPr>
          <a:lstStyle/>
          <a:p>
            <a:r>
              <a:rPr lang="nl-BE" dirty="0"/>
              <a:t>De beraadslagingen hebben enkel betrekking op de (elektronische) mededeling van gegevens</a:t>
            </a:r>
          </a:p>
          <a:p>
            <a:pPr lvl="1"/>
            <a:r>
              <a:rPr lang="nl-BE" dirty="0" smtClean="0"/>
              <a:t>de </a:t>
            </a:r>
            <a:r>
              <a:rPr lang="nl-BE" dirty="0"/>
              <a:t>beraadslagingen van het IVC vormen geen juridische basis voor de oorspronkelijke inzameling en verwerking van de persoonsgegevens </a:t>
            </a:r>
            <a:r>
              <a:rPr lang="nl-BE" dirty="0" smtClean="0"/>
              <a:t>door </a:t>
            </a:r>
            <a:r>
              <a:rPr lang="nl-BE" dirty="0"/>
              <a:t>de instelling die de gegevens meedeelt</a:t>
            </a:r>
          </a:p>
          <a:p>
            <a:pPr lvl="1"/>
            <a:r>
              <a:rPr lang="nl-BE" dirty="0"/>
              <a:t>de ontvangende instelling moet bovendien de persoonsgegevens verwerken </a:t>
            </a:r>
            <a:r>
              <a:rPr lang="nl-BE" dirty="0" smtClean="0"/>
              <a:t>op basis </a:t>
            </a:r>
            <a:r>
              <a:rPr lang="nl-BE" dirty="0"/>
              <a:t>van de rechtsgronden die haar ter beschikking staan</a:t>
            </a:r>
          </a:p>
          <a:p>
            <a:pPr lvl="1"/>
            <a:r>
              <a:rPr lang="nl-BE" dirty="0" smtClean="0"/>
              <a:t>de beraadslagingen vormen slechts een rechtsgrond waardoor een instantie die persoonsgegevens verwerkt op basis van wettige doeleinden deze persoonsgegevens aan andere instanties kan meedelen in het kader van wettige doeleinden waarvoor die ontvangende instanties de persoonsgegevens mogen verwerken</a:t>
            </a:r>
          </a:p>
          <a:p>
            <a:pPr lvl="1"/>
            <a:r>
              <a:rPr lang="nl-BE" dirty="0" smtClean="0"/>
              <a:t>het </a:t>
            </a:r>
            <a:r>
              <a:rPr lang="nl-BE" dirty="0"/>
              <a:t>IVC mag de verwerkingsdoeleinden van de oorspronkelijke verwerking </a:t>
            </a:r>
            <a:r>
              <a:rPr lang="nl-BE" dirty="0" smtClean="0"/>
              <a:t>door de </a:t>
            </a:r>
            <a:r>
              <a:rPr lang="nl-BE" dirty="0"/>
              <a:t>gegevensverstrekkende instantie niet uitbreiden, noch kan het een rechtsgrondslag bieden voor andere doeleinden van verwerking door de ontvangende </a:t>
            </a:r>
            <a:r>
              <a:rPr lang="nl-BE" dirty="0" smtClean="0"/>
              <a:t>instantie dan </a:t>
            </a:r>
            <a:r>
              <a:rPr lang="nl-BE" dirty="0"/>
              <a:t>die welke bij of krachtens de wet zijn voorzien</a:t>
            </a:r>
          </a:p>
          <a:p>
            <a:r>
              <a:rPr lang="nl-BE" dirty="0"/>
              <a:t>Voor meer informatie: zie </a:t>
            </a:r>
            <a:r>
              <a:rPr lang="nl-BE" dirty="0">
                <a:hlinkClick r:id="rId2"/>
              </a:rPr>
              <a:t>https://www.frankrobben.be/la-banque-carrefour-de-la-securite-sociale-et-la-plateforme-ehealth-big-brother-ou-institutions-tres-utiles</a:t>
            </a:r>
            <a:endParaRPr lang="nl-BE" dirty="0"/>
          </a:p>
          <a:p>
            <a:pPr marL="0" indent="0">
              <a:buNone/>
            </a:pPr>
            <a:endParaRPr lang="fr-FR" dirty="0" smtClean="0"/>
          </a:p>
        </p:txBody>
      </p:sp>
      <p:sp>
        <p:nvSpPr>
          <p:cNvPr id="4" name="Content Placeholder 3"/>
          <p:cNvSpPr>
            <a:spLocks noGrp="1"/>
          </p:cNvSpPr>
          <p:nvPr>
            <p:ph sz="quarter" idx="4"/>
          </p:nvPr>
        </p:nvSpPr>
        <p:spPr>
          <a:xfrm>
            <a:off x="6193371" y="980730"/>
            <a:ext cx="5663274" cy="5688630"/>
          </a:xfrm>
        </p:spPr>
        <p:txBody>
          <a:bodyPr>
            <a:normAutofit/>
          </a:bodyPr>
          <a:lstStyle/>
          <a:p>
            <a:pPr>
              <a:lnSpc>
                <a:spcPct val="90000"/>
              </a:lnSpc>
            </a:pPr>
            <a:r>
              <a:rPr lang="fr-FR" sz="1700" dirty="0"/>
              <a:t>L</a:t>
            </a:r>
            <a:r>
              <a:rPr lang="fr-FR" sz="1700" dirty="0" smtClean="0"/>
              <a:t>es </a:t>
            </a:r>
            <a:r>
              <a:rPr lang="fr-FR" sz="1700" dirty="0"/>
              <a:t>délibérations ne concernent que la communication (électronique) de données</a:t>
            </a:r>
          </a:p>
          <a:p>
            <a:pPr lvl="1">
              <a:lnSpc>
                <a:spcPct val="90000"/>
              </a:lnSpc>
            </a:pPr>
            <a:r>
              <a:rPr lang="fr-FR" sz="1500" dirty="0" smtClean="0"/>
              <a:t>les </a:t>
            </a:r>
            <a:r>
              <a:rPr lang="fr-FR" sz="1500" dirty="0"/>
              <a:t>délibérations du CSI ne constituent pas une base juridique pour la collecte et le traitement initiaux des données à caractère personnel par l’instance fournisseur des données</a:t>
            </a:r>
          </a:p>
          <a:p>
            <a:pPr lvl="1">
              <a:lnSpc>
                <a:spcPct val="90000"/>
              </a:lnSpc>
            </a:pPr>
            <a:r>
              <a:rPr lang="fr-FR" sz="1500" dirty="0"/>
              <a:t>l’instance destinatrice doit, par ailleurs, traiter les données à caractère personnel en vertu des bases juridiques dont elle dispose</a:t>
            </a:r>
          </a:p>
          <a:p>
            <a:pPr lvl="1">
              <a:lnSpc>
                <a:spcPct val="90000"/>
              </a:lnSpc>
            </a:pPr>
            <a:r>
              <a:rPr lang="fr-FR" sz="1500" dirty="0" smtClean="0"/>
              <a:t>les délibérations du CSI constituent uniquement une base juridique permettant à une instance qui traite des données à caractère personnel sur la base de finalités légitimes de communiquer ces données à caractère personnel à d’autres instances, dans le cadre de finalités légitimes pour lesquelles les instances destinatrices peuvent traiter des données à caractère personnel</a:t>
            </a:r>
          </a:p>
          <a:p>
            <a:pPr lvl="1">
              <a:lnSpc>
                <a:spcPct val="90000"/>
              </a:lnSpc>
            </a:pPr>
            <a:r>
              <a:rPr lang="fr-FR" sz="1500" dirty="0" smtClean="0"/>
              <a:t>le </a:t>
            </a:r>
            <a:r>
              <a:rPr lang="fr-FR" sz="1500" dirty="0"/>
              <a:t>CSI ne peut donc pas étendre les finalités du traitement initial par l’instance qui fournit les données, ni offrir une base juridique pour des finalités de traitement par l’instance destinatrice autres que celles qui sont prévues par ou en vertu d’une loi</a:t>
            </a:r>
          </a:p>
          <a:p>
            <a:pPr>
              <a:lnSpc>
                <a:spcPct val="90000"/>
              </a:lnSpc>
            </a:pPr>
            <a:r>
              <a:rPr lang="fr-FR" sz="1700" dirty="0"/>
              <a:t>P</a:t>
            </a:r>
            <a:r>
              <a:rPr lang="fr-FR" sz="1700" dirty="0" smtClean="0"/>
              <a:t>lus d’info </a:t>
            </a:r>
            <a:r>
              <a:rPr lang="fr-FR" sz="1700" dirty="0">
                <a:hlinkClick r:id="rId2"/>
              </a:rPr>
              <a:t>https://www.frankrobben.be/la-banque-carrefour-de-la-securite-sociale-et-la-plateforme-ehealth-big-brother-ou-institutions-tres-utiles</a:t>
            </a:r>
            <a:endParaRPr lang="fr-BE" sz="1700" dirty="0"/>
          </a:p>
        </p:txBody>
      </p:sp>
      <p:sp>
        <p:nvSpPr>
          <p:cNvPr id="6" name="Slide Number Placeholder 5"/>
          <p:cNvSpPr>
            <a:spLocks noGrp="1"/>
          </p:cNvSpPr>
          <p:nvPr>
            <p:ph type="sldNum" sz="quarter" idx="11"/>
          </p:nvPr>
        </p:nvSpPr>
        <p:spPr/>
        <p:txBody>
          <a:bodyPr/>
          <a:lstStyle/>
          <a:p>
            <a:fld id="{30A9230E-FFBB-4CCB-ABD7-198084EDE768}" type="slidenum">
              <a:rPr lang="fr-BE" smtClean="0"/>
              <a:pPr/>
              <a:t>81</a:t>
            </a:fld>
            <a:endParaRPr lang="fr-BE" dirty="0"/>
          </a:p>
        </p:txBody>
      </p:sp>
    </p:spTree>
    <p:extLst>
      <p:ext uri="{BB962C8B-B14F-4D97-AF65-F5344CB8AC3E}">
        <p14:creationId xmlns:p14="http://schemas.microsoft.com/office/powerpoint/2010/main" val="284832409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Artikel/</a:t>
            </a:r>
            <a:r>
              <a:rPr lang="nl-BE" dirty="0" err="1" smtClean="0"/>
              <a:t>article</a:t>
            </a:r>
            <a:r>
              <a:rPr lang="nl-BE" dirty="0" smtClean="0"/>
              <a:t> 39 § 1 IVC-wet/</a:t>
            </a:r>
            <a:r>
              <a:rPr lang="nl-BE" dirty="0" err="1" smtClean="0"/>
              <a:t>loi</a:t>
            </a:r>
            <a:r>
              <a:rPr lang="nl-BE" dirty="0" smtClean="0"/>
              <a:t> CSI</a:t>
            </a:r>
            <a:endParaRPr lang="en-US" dirty="0"/>
          </a:p>
        </p:txBody>
      </p:sp>
      <p:sp>
        <p:nvSpPr>
          <p:cNvPr id="3" name="Content Placeholder 2"/>
          <p:cNvSpPr>
            <a:spLocks noGrp="1"/>
          </p:cNvSpPr>
          <p:nvPr>
            <p:ph sz="half" idx="2"/>
          </p:nvPr>
        </p:nvSpPr>
        <p:spPr/>
        <p:txBody>
          <a:bodyPr>
            <a:normAutofit fontScale="55000" lnSpcReduction="20000"/>
          </a:bodyPr>
          <a:lstStyle/>
          <a:p>
            <a:pPr marL="0" indent="0">
              <a:buNone/>
            </a:pPr>
            <a:r>
              <a:rPr lang="nl-NL" sz="2200" dirty="0"/>
              <a:t>§ 1. De kamer sociale zekerheid en gezondheid van het informatieveiligheidscomité is met het oog op de bescherming van de persoonlijke levenssfeer belast met de volgende taken:</a:t>
            </a:r>
          </a:p>
          <a:p>
            <a:pPr marL="457200" indent="-457200">
              <a:buFont typeface="+mj-lt"/>
              <a:buAutoNum type="arabicPeriod"/>
            </a:pPr>
            <a:r>
              <a:rPr lang="nl-NL" sz="2200" dirty="0"/>
              <a:t>het formuleren van de goede praktijken die het nuttig acht voor de uitvoering en de naleving van deze wet en haar uitvoeringsmaatregelen en van de door of krachtens de wet vastgestelde bepalingen tot bescherming van de persoonlijke levenssfeer ten opzichte van de verwerking van persoonsgegevens die de gezondheid betreffen;</a:t>
            </a:r>
          </a:p>
          <a:p>
            <a:pPr marL="457200" indent="-457200">
              <a:buFont typeface="+mj-lt"/>
              <a:buAutoNum type="arabicPeriod"/>
            </a:pPr>
            <a:r>
              <a:rPr lang="nl-NL" sz="2200" dirty="0"/>
              <a:t>het vaststellen van de regels voor de mededeling van anonieme gegevens met toepassing van artikel 5, § 1, en het verlenen van beraadslagingen dienaangaande indien de aanvrager van de hogervermelde regels wil afwijken;</a:t>
            </a:r>
          </a:p>
          <a:p>
            <a:pPr marL="457200" indent="-457200">
              <a:buFont typeface="+mj-lt"/>
              <a:buAutoNum type="arabicPeriod"/>
            </a:pPr>
            <a:r>
              <a:rPr lang="nl-NL" sz="2200" dirty="0"/>
              <a:t>het vaststellen van de regels voor de bevraging van proefpersonen met toepassing van artikel 5, § 2, en het verlenen van beraadslagingen dienaangaande indien de aanvrager van de hogervermelde regels wil afwijken;</a:t>
            </a:r>
          </a:p>
          <a:p>
            <a:pPr marL="457200" indent="-457200">
              <a:buFont typeface="+mj-lt"/>
              <a:buAutoNum type="arabicPeriod"/>
            </a:pPr>
            <a:r>
              <a:rPr lang="nl-NL" sz="2200" dirty="0"/>
              <a:t>het vrijstellen van de instellingen van sociale zekerheid om zich tot de Kruispuntbank te richten, overeenkomstig artikel 12, tweede lid;</a:t>
            </a:r>
          </a:p>
          <a:p>
            <a:pPr marL="457200" indent="-457200">
              <a:buFont typeface="+mj-lt"/>
              <a:buAutoNum type="arabicPeriod"/>
            </a:pPr>
            <a:r>
              <a:rPr lang="nl-NL" sz="2200" dirty="0"/>
              <a:t>het verlenen van beraadslagingen voor mededelingen van sociale gegevens van persoonlijke aard, overeenkomstig artikel 15, en het bijhouden en publiceren, op de website van de Kruispuntbank, van de lijst van die beraadslagingen;</a:t>
            </a:r>
          </a:p>
          <a:p>
            <a:pPr marL="457200" indent="-457200">
              <a:buFont typeface="+mj-lt"/>
              <a:buAutoNum type="arabicPeriod"/>
            </a:pPr>
            <a:r>
              <a:rPr lang="nl-NL" sz="2200" dirty="0"/>
              <a:t>het verlenen van beraadslagingen voor de mededelingen van persoonsgegevens die de gezondheid betreffen, voor zover die beraadslagingen worden opgelegd door artikel 42 van de wet van 13 december 2006 houdende diverse bepalingen betreffende gezondheid of door een andere bepaling vastgesteld door of krachtens de wet, en het bijhouden en publiceren, op de website van het eHealth-platform, van de lijst van die beraadslagingen;</a:t>
            </a:r>
          </a:p>
          <a:p>
            <a:pPr marL="457200" indent="-457200">
              <a:buFont typeface="+mj-lt"/>
              <a:buAutoNum type="arabicPeriod"/>
            </a:pPr>
            <a:r>
              <a:rPr lang="nl-NL" sz="2200" dirty="0"/>
              <a:t>het inhoudelijk ondersteunen van de functionarissen voor gegevensbescherming, onder andere door het aanbieden van een passende voortdurende vorming en het formuleren van aanbevelingen, onder meer op het technische vlak;</a:t>
            </a:r>
          </a:p>
          <a:p>
            <a:pPr marL="457200" indent="-457200">
              <a:buFont typeface="+mj-lt"/>
              <a:buAutoNum type="arabicPeriod"/>
            </a:pPr>
            <a:r>
              <a:rPr lang="nl-NL" sz="2200" dirty="0"/>
              <a:t>het jaarlijks publiceren, op de website van de Kruispuntbank en op de website van het eHealth-platform, van een beknopt verslag over de vervulling van haar opdrachten tijdens het afgelopen jaar met bijzondere aandacht voor de dossiers waarover niet tijdig beslist kon worden.</a:t>
            </a:r>
          </a:p>
          <a:p>
            <a:pPr marL="0" indent="0">
              <a:buNone/>
            </a:pPr>
            <a:endParaRPr lang="fr-FR" dirty="0" smtClean="0"/>
          </a:p>
        </p:txBody>
      </p:sp>
      <p:sp>
        <p:nvSpPr>
          <p:cNvPr id="4" name="Content Placeholder 3"/>
          <p:cNvSpPr>
            <a:spLocks noGrp="1"/>
          </p:cNvSpPr>
          <p:nvPr>
            <p:ph sz="quarter" idx="4"/>
          </p:nvPr>
        </p:nvSpPr>
        <p:spPr/>
        <p:txBody>
          <a:bodyPr>
            <a:noAutofit/>
          </a:bodyPr>
          <a:lstStyle/>
          <a:p>
            <a:pPr marL="0" indent="0">
              <a:buNone/>
            </a:pPr>
            <a:r>
              <a:rPr lang="fr-FR" sz="1200" dirty="0"/>
              <a:t>§ 1er. La chambre sécurité sociale et santé du comité de sécurité de l'information est chargé, en vue de la protection de la vie privée, des tâches suivantes:</a:t>
            </a:r>
          </a:p>
          <a:p>
            <a:pPr marL="230188" indent="-230188">
              <a:lnSpc>
                <a:spcPct val="80000"/>
              </a:lnSpc>
              <a:buFont typeface="+mj-lt"/>
              <a:buAutoNum type="arabicPeriod"/>
            </a:pPr>
            <a:r>
              <a:rPr lang="fr-FR" sz="1200" dirty="0"/>
              <a:t>formuler les bonnes pratiques qu'elle juge utiles pour l'application et le respect de la présente loi et de ses mesures d'exécution et des dispositions fixées par ou en vertu de la loi visant à la protection de la vie privée à l'égard des traitements de données à caractère personnel relatives à la santé;</a:t>
            </a:r>
          </a:p>
          <a:p>
            <a:pPr marL="230188" indent="-230188">
              <a:lnSpc>
                <a:spcPct val="80000"/>
              </a:lnSpc>
              <a:buFont typeface="+mj-lt"/>
              <a:buAutoNum type="arabicPeriod"/>
            </a:pPr>
            <a:r>
              <a:rPr lang="fr-FR" sz="1200" dirty="0"/>
              <a:t>fixer les règles pour la communication de données anonymes en application de l'article 5, § 1er, et rendre des délibérations en la matière lorsque le demandeur souhaite déroger aux règles précitées;</a:t>
            </a:r>
          </a:p>
          <a:p>
            <a:pPr marL="230188" indent="-230188">
              <a:lnSpc>
                <a:spcPct val="80000"/>
              </a:lnSpc>
              <a:buFont typeface="+mj-lt"/>
              <a:buAutoNum type="arabicPeriod"/>
            </a:pPr>
            <a:r>
              <a:rPr lang="fr-FR" sz="1200" dirty="0"/>
              <a:t>fixer les règles pour l'interrogation des personnes d'un échantillon en application de l'article 5, § 2, et rendre des délibérations en la matière lorsque le demandeur souhaite déroger aux règles précitées;</a:t>
            </a:r>
          </a:p>
          <a:p>
            <a:pPr marL="230188" indent="-230188">
              <a:lnSpc>
                <a:spcPct val="80000"/>
              </a:lnSpc>
              <a:buFont typeface="+mj-lt"/>
              <a:buAutoNum type="arabicPeriod"/>
            </a:pPr>
            <a:r>
              <a:rPr lang="fr-FR" sz="1200" dirty="0"/>
              <a:t>dispenser les institutions de sécurité sociale de l'obligation de s'adresser à la Banque-carrefour, conformément à l'article 12, alinéa 2;</a:t>
            </a:r>
          </a:p>
          <a:p>
            <a:pPr marL="230188" indent="-230188">
              <a:lnSpc>
                <a:spcPct val="80000"/>
              </a:lnSpc>
              <a:buFont typeface="+mj-lt"/>
              <a:buAutoNum type="arabicPeriod"/>
            </a:pPr>
            <a:r>
              <a:rPr lang="fr-FR" sz="1200" dirty="0"/>
              <a:t>rendre des délibérations pour toute communication de données sociales à caractère personnel, conformément à l'article 15, et tenir à jour et publier sur le site web de la Banque-carrefour la liste de ces délibérations;</a:t>
            </a:r>
          </a:p>
          <a:p>
            <a:pPr marL="230188" indent="-230188">
              <a:lnSpc>
                <a:spcPct val="80000"/>
              </a:lnSpc>
              <a:buFont typeface="+mj-lt"/>
              <a:buAutoNum type="arabicPeriod"/>
            </a:pPr>
            <a:r>
              <a:rPr lang="fr-FR" sz="1200" dirty="0"/>
              <a:t>rendre des délibérations pour la communication de données à caractère personnel relatives à la santé, pour autant que cette délibération soit rendue obligatoire en vertu de l'article 42 de la loi du 13 décembre 2006 portant dispositions diverses en matière de santé ou d'une autre disposition fixée par ou en vertu de la loi, et tenir à jour et publier sur le site web de la Plate-forme eHealth la liste de ces délibérations;</a:t>
            </a:r>
          </a:p>
          <a:p>
            <a:pPr marL="230188" indent="-230188">
              <a:lnSpc>
                <a:spcPct val="80000"/>
              </a:lnSpc>
              <a:buFont typeface="+mj-lt"/>
              <a:buAutoNum type="arabicPeriod"/>
            </a:pPr>
            <a:r>
              <a:rPr lang="fr-FR" sz="1200" dirty="0"/>
              <a:t>soutenir les délégués à la protection des données sur le plan du contenu, entre autres en leur offrant une formation continue adéquate et en formulant des recommandations, notamment sur le plan technique;</a:t>
            </a:r>
          </a:p>
          <a:p>
            <a:pPr marL="230188" indent="-230188">
              <a:lnSpc>
                <a:spcPct val="80000"/>
              </a:lnSpc>
              <a:buFont typeface="+mj-lt"/>
              <a:buAutoNum type="arabicPeriod"/>
            </a:pPr>
            <a:r>
              <a:rPr lang="fr-FR" sz="1200" dirty="0"/>
              <a:t>publier annuellement, sur le site web de la Banque-carrefour et sur le site web de la Plate-forme eHealth, un rapport sommaire de l'accomplissement de ses missions au cours de l'année écoulée qui accordera une attention particulière aux dossiers pour lesquels une décision n'a pu être prise dans les délais</a:t>
            </a:r>
            <a:r>
              <a:rPr lang="fr-FR" sz="1200" dirty="0" smtClean="0"/>
              <a:t>.</a:t>
            </a:r>
            <a:endParaRPr lang="fr-FR" sz="1200" dirty="0"/>
          </a:p>
        </p:txBody>
      </p:sp>
      <p:sp>
        <p:nvSpPr>
          <p:cNvPr id="6" name="Slide Number Placeholder 5"/>
          <p:cNvSpPr>
            <a:spLocks noGrp="1"/>
          </p:cNvSpPr>
          <p:nvPr>
            <p:ph type="sldNum" sz="quarter" idx="11"/>
          </p:nvPr>
        </p:nvSpPr>
        <p:spPr/>
        <p:txBody>
          <a:bodyPr/>
          <a:lstStyle/>
          <a:p>
            <a:fld id="{30A9230E-FFBB-4CCB-ABD7-198084EDE768}" type="slidenum">
              <a:rPr lang="fr-BE" smtClean="0"/>
              <a:pPr/>
              <a:t>82</a:t>
            </a:fld>
            <a:endParaRPr lang="fr-BE" dirty="0"/>
          </a:p>
        </p:txBody>
      </p:sp>
    </p:spTree>
    <p:extLst>
      <p:ext uri="{BB962C8B-B14F-4D97-AF65-F5344CB8AC3E}">
        <p14:creationId xmlns:p14="http://schemas.microsoft.com/office/powerpoint/2010/main" val="40218522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Artikel/</a:t>
            </a:r>
            <a:r>
              <a:rPr lang="nl-BE" dirty="0" err="1" smtClean="0"/>
              <a:t>article</a:t>
            </a:r>
            <a:r>
              <a:rPr lang="nl-BE" dirty="0" smtClean="0"/>
              <a:t> 39 § 2 IVC-wet/</a:t>
            </a:r>
            <a:r>
              <a:rPr lang="nl-BE" dirty="0" err="1" smtClean="0"/>
              <a:t>loi</a:t>
            </a:r>
            <a:r>
              <a:rPr lang="nl-BE" dirty="0" smtClean="0"/>
              <a:t> CSI</a:t>
            </a:r>
            <a:endParaRPr lang="en-US" dirty="0"/>
          </a:p>
        </p:txBody>
      </p:sp>
      <p:sp>
        <p:nvSpPr>
          <p:cNvPr id="3" name="Content Placeholder 2"/>
          <p:cNvSpPr>
            <a:spLocks noGrp="1"/>
          </p:cNvSpPr>
          <p:nvPr>
            <p:ph sz="half" idx="2"/>
          </p:nvPr>
        </p:nvSpPr>
        <p:spPr/>
        <p:txBody>
          <a:bodyPr>
            <a:normAutofit fontScale="92500" lnSpcReduction="20000"/>
          </a:bodyPr>
          <a:lstStyle/>
          <a:p>
            <a:pPr marL="0" indent="0">
              <a:buNone/>
            </a:pPr>
            <a:r>
              <a:rPr lang="nl-BE" dirty="0" smtClean="0"/>
              <a:t>§ 2. De </a:t>
            </a:r>
            <a:r>
              <a:rPr lang="nl-BE" dirty="0"/>
              <a:t>beraadslagingen van het </a:t>
            </a:r>
            <a:r>
              <a:rPr lang="nl-BE" dirty="0" err="1" smtClean="0"/>
              <a:t>informatieveiligheids</a:t>
            </a:r>
            <a:r>
              <a:rPr lang="nl-BE" dirty="0" smtClean="0"/>
              <a:t>-comité </a:t>
            </a:r>
            <a:r>
              <a:rPr lang="nl-BE" dirty="0"/>
              <a:t>hebben een algemene bindende draagwijdte tussen partijen en jegens derden en mogen niet in strijd zijn met hogere rechtsnormen.</a:t>
            </a:r>
            <a:br>
              <a:rPr lang="nl-BE" dirty="0"/>
            </a:br>
            <a:endParaRPr lang="nl-BE" dirty="0"/>
          </a:p>
          <a:p>
            <a:pPr marL="0" indent="0">
              <a:buNone/>
            </a:pPr>
            <a:r>
              <a:rPr lang="nl-BE" dirty="0"/>
              <a:t>De Gegevensbeschermingsautoriteit kan elke beraadslaging van het informatieveiligheidscomité te allen tijde, ongeacht wanneer zij werd verleend, toetsen aan hogere rechtsnormen. Onverminderd haar andere bevoegdheden kan zij, als ze op een gemotiveerde wijze vaststelt dat een beraadslaging niet in overeenstemming is met een hogere rechtsnorm, het informatieveiligheidscomité vragen om die beraadslaging op de punten die ze aangeeft binnen de vijfenveertig dagen en uitsluitend voor de toekomst te heroverwegen.  In voorkomend geval legt het informatieveiligheidscomité de gewijzigde </a:t>
            </a:r>
            <a:r>
              <a:rPr lang="nl-BE" dirty="0" err="1" smtClean="0"/>
              <a:t>beraad-slaging</a:t>
            </a:r>
            <a:r>
              <a:rPr lang="nl-BE" dirty="0" smtClean="0"/>
              <a:t> </a:t>
            </a:r>
            <a:r>
              <a:rPr lang="nl-BE" dirty="0"/>
              <a:t>ter advies voor aan de </a:t>
            </a:r>
            <a:r>
              <a:rPr lang="nl-BE" dirty="0" smtClean="0"/>
              <a:t>Gegevens-beschermingsautoriteit</a:t>
            </a:r>
            <a:r>
              <a:rPr lang="nl-BE" dirty="0"/>
              <a:t>. Voor zover die niet binnen de vijfenveertig dagen bijkomende opmerkingen formuleert, wordt de gewijzigde beraadslaging geacht definitief te zijn.</a:t>
            </a:r>
          </a:p>
          <a:p>
            <a:pPr marL="0" indent="0">
              <a:buNone/>
            </a:pPr>
            <a:endParaRPr lang="en-US" dirty="0"/>
          </a:p>
        </p:txBody>
      </p:sp>
      <p:sp>
        <p:nvSpPr>
          <p:cNvPr id="4" name="Content Placeholder 3"/>
          <p:cNvSpPr>
            <a:spLocks noGrp="1"/>
          </p:cNvSpPr>
          <p:nvPr>
            <p:ph sz="quarter" idx="4"/>
          </p:nvPr>
        </p:nvSpPr>
        <p:spPr/>
        <p:txBody>
          <a:bodyPr>
            <a:normAutofit fontScale="92500" lnSpcReduction="20000"/>
          </a:bodyPr>
          <a:lstStyle/>
          <a:p>
            <a:pPr marL="0" indent="0">
              <a:buNone/>
            </a:pPr>
            <a:r>
              <a:rPr lang="fr-FR" dirty="0"/>
              <a:t>§ 2. Les délibérations du comité de sécurité de l'information ont une portée générale contraignante entre les parties et envers les tiers et elles ne peuvent pas être contraires aux normes juridiques supérieures.</a:t>
            </a:r>
            <a:br>
              <a:rPr lang="fr-FR" dirty="0"/>
            </a:br>
            <a:endParaRPr lang="fr-FR" dirty="0"/>
          </a:p>
          <a:p>
            <a:pPr marL="0" indent="0">
              <a:buNone/>
            </a:pPr>
            <a:r>
              <a:rPr lang="fr-FR" dirty="0"/>
              <a:t>L'Autorité de protection des données peut, à tout moment, confronter toute délibération du comité de sécurité de l'information aux normes juridiques supérieures, quel que soit le moment où elle a été rendue. Sans préjudice de ses autres compétences, elle peut demander au comité de sécurité de l'information, lorsqu'elle constate de manière motivée qu'une délibération n'est pas conforme à une norme juridique supérieure, de reconsidérer cette délibération sur les points qu'elle a indiqués, dans un délai de quarante-cinq jours et exclusivement pour le futur. Le cas échéant, le comité de sécurité de l'information soumet la délibération modifiée pour avis à l'Autorité de protection des données. Dans la mesure où cette dernière ne formule pas de remarques supplémentaires dans un délai de quarante-cinq jours, la délibération modifiée est censée être définitive.</a:t>
            </a:r>
            <a:endParaRPr lang="en-US" dirty="0"/>
          </a:p>
          <a:p>
            <a:endParaRPr lang="fr-BE" dirty="0"/>
          </a:p>
        </p:txBody>
      </p:sp>
      <p:sp>
        <p:nvSpPr>
          <p:cNvPr id="6" name="Slide Number Placeholder 5"/>
          <p:cNvSpPr>
            <a:spLocks noGrp="1"/>
          </p:cNvSpPr>
          <p:nvPr>
            <p:ph type="sldNum" sz="quarter" idx="11"/>
          </p:nvPr>
        </p:nvSpPr>
        <p:spPr/>
        <p:txBody>
          <a:bodyPr/>
          <a:lstStyle/>
          <a:p>
            <a:fld id="{30A9230E-FFBB-4CCB-ABD7-198084EDE768}" type="slidenum">
              <a:rPr lang="fr-BE" smtClean="0"/>
              <a:pPr/>
              <a:t>83</a:t>
            </a:fld>
            <a:endParaRPr lang="fr-BE" dirty="0"/>
          </a:p>
        </p:txBody>
      </p:sp>
    </p:spTree>
    <p:extLst>
      <p:ext uri="{BB962C8B-B14F-4D97-AF65-F5344CB8AC3E}">
        <p14:creationId xmlns:p14="http://schemas.microsoft.com/office/powerpoint/2010/main" val="212229311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IVC – CSI</a:t>
            </a:r>
            <a:endParaRPr lang="fr-BE" dirty="0"/>
          </a:p>
        </p:txBody>
      </p:sp>
      <p:sp>
        <p:nvSpPr>
          <p:cNvPr id="3" name="Content Placeholder 2"/>
          <p:cNvSpPr>
            <a:spLocks noGrp="1"/>
          </p:cNvSpPr>
          <p:nvPr>
            <p:ph sz="half" idx="2"/>
          </p:nvPr>
        </p:nvSpPr>
        <p:spPr/>
        <p:txBody>
          <a:bodyPr>
            <a:normAutofit fontScale="92500" lnSpcReduction="20000"/>
          </a:bodyPr>
          <a:lstStyle/>
          <a:p>
            <a:r>
              <a:rPr lang="fr-BE" dirty="0" err="1" smtClean="0"/>
              <a:t>Een</a:t>
            </a:r>
            <a:r>
              <a:rPr lang="fr-BE" dirty="0" smtClean="0"/>
              <a:t> </a:t>
            </a:r>
            <a:r>
              <a:rPr lang="fr-BE" dirty="0" err="1" smtClean="0"/>
              <a:t>recent</a:t>
            </a:r>
            <a:r>
              <a:rPr lang="fr-BE" dirty="0" smtClean="0"/>
              <a:t> </a:t>
            </a:r>
            <a:r>
              <a:rPr lang="fr-BE" dirty="0" err="1" smtClean="0">
                <a:hlinkClick r:id="rId2"/>
              </a:rPr>
              <a:t>voorstel</a:t>
            </a:r>
            <a:r>
              <a:rPr lang="fr-BE" dirty="0" smtClean="0">
                <a:hlinkClick r:id="rId2"/>
              </a:rPr>
              <a:t> van het </a:t>
            </a:r>
            <a:r>
              <a:rPr lang="fr-BE" dirty="0" err="1" smtClean="0">
                <a:hlinkClick r:id="rId2"/>
              </a:rPr>
              <a:t>Europees</a:t>
            </a:r>
            <a:r>
              <a:rPr lang="fr-BE" dirty="0" smtClean="0">
                <a:hlinkClick r:id="rId2"/>
              </a:rPr>
              <a:t> Parlement en de </a:t>
            </a:r>
            <a:r>
              <a:rPr lang="fr-BE" dirty="0" err="1" smtClean="0">
                <a:hlinkClick r:id="rId2"/>
              </a:rPr>
              <a:t>Raad</a:t>
            </a:r>
            <a:r>
              <a:rPr lang="fr-BE" dirty="0" smtClean="0">
                <a:hlinkClick r:id="rId2"/>
              </a:rPr>
              <a:t> </a:t>
            </a:r>
            <a:r>
              <a:rPr lang="fr-BE" dirty="0" err="1" smtClean="0">
                <a:hlinkClick r:id="rId2"/>
              </a:rPr>
              <a:t>betreffende</a:t>
            </a:r>
            <a:r>
              <a:rPr lang="fr-BE" dirty="0" smtClean="0">
                <a:hlinkClick r:id="rId2"/>
              </a:rPr>
              <a:t> </a:t>
            </a:r>
            <a:r>
              <a:rPr lang="fr-BE" dirty="0" err="1" smtClean="0">
                <a:hlinkClick r:id="rId2"/>
              </a:rPr>
              <a:t>Europese</a:t>
            </a:r>
            <a:r>
              <a:rPr lang="fr-BE" dirty="0" smtClean="0">
                <a:hlinkClick r:id="rId2"/>
              </a:rPr>
              <a:t> </a:t>
            </a:r>
            <a:r>
              <a:rPr lang="fr-BE" dirty="0" err="1" smtClean="0">
                <a:hlinkClick r:id="rId2"/>
              </a:rPr>
              <a:t>datagovernance</a:t>
            </a:r>
            <a:r>
              <a:rPr lang="fr-BE" dirty="0" smtClean="0"/>
              <a:t> </a:t>
            </a:r>
            <a:r>
              <a:rPr lang="fr-BE" dirty="0" err="1" smtClean="0"/>
              <a:t>erkent</a:t>
            </a:r>
            <a:r>
              <a:rPr lang="fr-BE" dirty="0" smtClean="0"/>
              <a:t> in </a:t>
            </a:r>
            <a:r>
              <a:rPr lang="fr-BE" dirty="0" err="1" smtClean="0"/>
              <a:t>zijn</a:t>
            </a:r>
            <a:r>
              <a:rPr lang="fr-BE" dirty="0" smtClean="0"/>
              <a:t> </a:t>
            </a:r>
            <a:r>
              <a:rPr lang="fr-BE" dirty="0" err="1" smtClean="0"/>
              <a:t>artikel</a:t>
            </a:r>
            <a:r>
              <a:rPr lang="fr-BE" dirty="0" smtClean="0"/>
              <a:t> 7 </a:t>
            </a:r>
            <a:r>
              <a:rPr lang="fr-BE" dirty="0" err="1" smtClean="0"/>
              <a:t>uitdrukkelijk</a:t>
            </a:r>
            <a:r>
              <a:rPr lang="fr-BE" dirty="0" smtClean="0"/>
              <a:t> de </a:t>
            </a:r>
            <a:r>
              <a:rPr lang="fr-BE" sz="2100" b="1" i="1" dirty="0" err="1">
                <a:solidFill>
                  <a:srgbClr val="0087BE"/>
                </a:solidFill>
              </a:rPr>
              <a:t>nood</a:t>
            </a:r>
            <a:r>
              <a:rPr lang="fr-BE" sz="2100" b="1" i="1" dirty="0">
                <a:solidFill>
                  <a:srgbClr val="0087BE"/>
                </a:solidFill>
              </a:rPr>
              <a:t> </a:t>
            </a:r>
            <a:r>
              <a:rPr lang="fr-BE" sz="2100" b="1" i="1" dirty="0" err="1">
                <a:solidFill>
                  <a:srgbClr val="0087BE"/>
                </a:solidFill>
              </a:rPr>
              <a:t>aan</a:t>
            </a:r>
            <a:r>
              <a:rPr lang="fr-BE" sz="2100" b="1" i="1" dirty="0">
                <a:solidFill>
                  <a:srgbClr val="0087BE"/>
                </a:solidFill>
              </a:rPr>
              <a:t> </a:t>
            </a:r>
            <a:r>
              <a:rPr lang="fr-BE" sz="2100" b="1" i="1" dirty="0" err="1">
                <a:solidFill>
                  <a:srgbClr val="0087BE"/>
                </a:solidFill>
              </a:rPr>
              <a:t>multidisciplinair</a:t>
            </a:r>
            <a:r>
              <a:rPr lang="fr-BE" sz="2100" b="1" i="1" dirty="0">
                <a:solidFill>
                  <a:srgbClr val="0087BE"/>
                </a:solidFill>
              </a:rPr>
              <a:t> </a:t>
            </a:r>
            <a:r>
              <a:rPr lang="fr-BE" sz="2100" b="1" i="1" dirty="0" err="1">
                <a:solidFill>
                  <a:srgbClr val="0087BE"/>
                </a:solidFill>
              </a:rPr>
              <a:t>samengestelde</a:t>
            </a:r>
            <a:r>
              <a:rPr lang="fr-BE" sz="2100" b="1" i="1" dirty="0">
                <a:solidFill>
                  <a:srgbClr val="0087BE"/>
                </a:solidFill>
              </a:rPr>
              <a:t> </a:t>
            </a:r>
            <a:r>
              <a:rPr lang="fr-BE" sz="2100" b="1" i="1" dirty="0" err="1">
                <a:solidFill>
                  <a:srgbClr val="0087BE"/>
                </a:solidFill>
              </a:rPr>
              <a:t>organen</a:t>
            </a:r>
            <a:r>
              <a:rPr lang="fr-BE" dirty="0" smtClean="0"/>
              <a:t>, </a:t>
            </a:r>
            <a:r>
              <a:rPr lang="fr-BE" dirty="0" err="1" smtClean="0"/>
              <a:t>zoals</a:t>
            </a:r>
            <a:r>
              <a:rPr lang="fr-BE" dirty="0" smtClean="0"/>
              <a:t> het </a:t>
            </a:r>
            <a:r>
              <a:rPr lang="fr-BE" dirty="0" err="1" smtClean="0"/>
              <a:t>Belgische</a:t>
            </a:r>
            <a:r>
              <a:rPr lang="fr-BE" dirty="0" smtClean="0"/>
              <a:t> </a:t>
            </a:r>
            <a:r>
              <a:rPr lang="fr-BE" dirty="0" err="1" smtClean="0"/>
              <a:t>Informatieveiligheids</a:t>
            </a:r>
            <a:r>
              <a:rPr lang="fr-BE" dirty="0" smtClean="0"/>
              <a:t>-comité, die </a:t>
            </a:r>
            <a:r>
              <a:rPr lang="fr-BE" dirty="0" err="1" smtClean="0"/>
              <a:t>ondersteuning</a:t>
            </a:r>
            <a:r>
              <a:rPr lang="fr-BE" dirty="0" smtClean="0"/>
              <a:t> </a:t>
            </a:r>
            <a:r>
              <a:rPr lang="fr-BE" dirty="0" err="1" smtClean="0"/>
              <a:t>bieden</a:t>
            </a:r>
            <a:r>
              <a:rPr lang="fr-BE" dirty="0" smtClean="0"/>
              <a:t> “by </a:t>
            </a:r>
            <a:r>
              <a:rPr lang="fr-BE" dirty="0" err="1" smtClean="0"/>
              <a:t>making</a:t>
            </a:r>
            <a:r>
              <a:rPr lang="fr-BE" dirty="0" smtClean="0"/>
              <a:t> </a:t>
            </a:r>
            <a:r>
              <a:rPr lang="fr-BE" dirty="0" err="1" smtClean="0"/>
              <a:t>available</a:t>
            </a:r>
            <a:r>
              <a:rPr lang="fr-BE" dirty="0" smtClean="0"/>
              <a:t> a </a:t>
            </a:r>
            <a:r>
              <a:rPr lang="fr-BE" dirty="0" err="1" smtClean="0"/>
              <a:t>secure</a:t>
            </a:r>
            <a:r>
              <a:rPr lang="fr-BE" dirty="0" smtClean="0"/>
              <a:t> </a:t>
            </a:r>
            <a:r>
              <a:rPr lang="fr-BE" dirty="0" err="1" smtClean="0"/>
              <a:t>processing</a:t>
            </a:r>
            <a:r>
              <a:rPr lang="fr-BE" dirty="0" smtClean="0"/>
              <a:t> </a:t>
            </a:r>
            <a:r>
              <a:rPr lang="fr-BE" dirty="0" err="1" smtClean="0"/>
              <a:t>environment</a:t>
            </a:r>
            <a:r>
              <a:rPr lang="fr-BE" dirty="0" smtClean="0"/>
              <a:t> for </a:t>
            </a:r>
            <a:r>
              <a:rPr lang="fr-BE" dirty="0" err="1" smtClean="0"/>
              <a:t>providing</a:t>
            </a:r>
            <a:r>
              <a:rPr lang="fr-BE" dirty="0" smtClean="0"/>
              <a:t> </a:t>
            </a:r>
            <a:r>
              <a:rPr lang="fr-BE" dirty="0" err="1" smtClean="0"/>
              <a:t>access</a:t>
            </a:r>
            <a:r>
              <a:rPr lang="fr-BE" dirty="0" smtClean="0"/>
              <a:t> for the </a:t>
            </a:r>
            <a:r>
              <a:rPr lang="fr-BE" dirty="0" err="1" smtClean="0"/>
              <a:t>re-use</a:t>
            </a:r>
            <a:r>
              <a:rPr lang="fr-BE" dirty="0" smtClean="0"/>
              <a:t> of data and by </a:t>
            </a:r>
            <a:r>
              <a:rPr lang="fr-BE" dirty="0" err="1" smtClean="0"/>
              <a:t>providing</a:t>
            </a:r>
            <a:r>
              <a:rPr lang="fr-BE" dirty="0" smtClean="0"/>
              <a:t> </a:t>
            </a:r>
            <a:r>
              <a:rPr lang="fr-BE" dirty="0" err="1" smtClean="0"/>
              <a:t>technical</a:t>
            </a:r>
            <a:r>
              <a:rPr lang="fr-BE" dirty="0" smtClean="0"/>
              <a:t> support in the application of </a:t>
            </a:r>
            <a:r>
              <a:rPr lang="fr-BE" dirty="0" err="1" smtClean="0"/>
              <a:t>tested</a:t>
            </a:r>
            <a:r>
              <a:rPr lang="fr-BE" dirty="0" smtClean="0"/>
              <a:t> techniques </a:t>
            </a:r>
            <a:r>
              <a:rPr lang="fr-BE" dirty="0" err="1" smtClean="0"/>
              <a:t>ensuring</a:t>
            </a:r>
            <a:r>
              <a:rPr lang="fr-BE" dirty="0" smtClean="0"/>
              <a:t> data </a:t>
            </a:r>
            <a:r>
              <a:rPr lang="fr-BE" dirty="0" err="1" smtClean="0"/>
              <a:t>processing</a:t>
            </a:r>
            <a:r>
              <a:rPr lang="fr-BE" dirty="0" smtClean="0"/>
              <a:t> in a </a:t>
            </a:r>
            <a:r>
              <a:rPr lang="fr-BE" dirty="0" err="1" smtClean="0"/>
              <a:t>manner</a:t>
            </a:r>
            <a:r>
              <a:rPr lang="fr-BE" dirty="0" smtClean="0"/>
              <a:t> </a:t>
            </a:r>
            <a:r>
              <a:rPr lang="fr-BE" dirty="0" err="1" smtClean="0"/>
              <a:t>that</a:t>
            </a:r>
            <a:r>
              <a:rPr lang="fr-BE" dirty="0" smtClean="0"/>
              <a:t> </a:t>
            </a:r>
            <a:r>
              <a:rPr lang="fr-BE" dirty="0" err="1" smtClean="0"/>
              <a:t>preserves</a:t>
            </a:r>
            <a:r>
              <a:rPr lang="fr-BE" dirty="0" smtClean="0"/>
              <a:t> privacy of the information </a:t>
            </a:r>
            <a:r>
              <a:rPr lang="fr-BE" dirty="0" err="1" smtClean="0"/>
              <a:t>contained</a:t>
            </a:r>
            <a:r>
              <a:rPr lang="fr-BE" dirty="0" smtClean="0"/>
              <a:t> in the data for </a:t>
            </a:r>
            <a:r>
              <a:rPr lang="fr-BE" dirty="0" err="1" smtClean="0"/>
              <a:t>which</a:t>
            </a:r>
            <a:r>
              <a:rPr lang="fr-BE" dirty="0" smtClean="0"/>
              <a:t> </a:t>
            </a:r>
            <a:r>
              <a:rPr lang="fr-BE" dirty="0" err="1" smtClean="0"/>
              <a:t>re-use</a:t>
            </a:r>
            <a:r>
              <a:rPr lang="fr-BE" dirty="0" smtClean="0"/>
              <a:t> </a:t>
            </a:r>
            <a:r>
              <a:rPr lang="fr-BE" dirty="0" err="1" smtClean="0"/>
              <a:t>is</a:t>
            </a:r>
            <a:r>
              <a:rPr lang="fr-BE" dirty="0" smtClean="0"/>
              <a:t> </a:t>
            </a:r>
            <a:r>
              <a:rPr lang="fr-BE" dirty="0" err="1" smtClean="0"/>
              <a:t>allowed</a:t>
            </a:r>
            <a:r>
              <a:rPr lang="fr-BE" dirty="0" smtClean="0"/>
              <a:t>”</a:t>
            </a:r>
          </a:p>
          <a:p>
            <a:pPr>
              <a:spcBef>
                <a:spcPts val="4200"/>
              </a:spcBef>
            </a:pPr>
            <a:r>
              <a:rPr lang="nl-NL" dirty="0" smtClean="0"/>
              <a:t>Het </a:t>
            </a:r>
            <a:r>
              <a:rPr lang="nl-NL" dirty="0" smtClean="0">
                <a:hlinkClick r:id="rId3"/>
              </a:rPr>
              <a:t>arrest 2010-029 van het Grondwettelijk Hof</a:t>
            </a:r>
            <a:r>
              <a:rPr lang="nl-NL" dirty="0" smtClean="0"/>
              <a:t> bevestigde </a:t>
            </a:r>
            <a:r>
              <a:rPr lang="nl-NL" sz="2100" dirty="0" smtClean="0"/>
              <a:t>dat de </a:t>
            </a:r>
            <a:r>
              <a:rPr lang="nl-NL" sz="2100" b="1" i="1" dirty="0">
                <a:solidFill>
                  <a:srgbClr val="0087BE"/>
                </a:solidFill>
              </a:rPr>
              <a:t>delegatie van bevoegdheden </a:t>
            </a:r>
            <a:r>
              <a:rPr lang="nl-NL" sz="2100" dirty="0" smtClean="0"/>
              <a:t>waarin voorzien wordt door de wet tot oprichting van het eHealth-platform </a:t>
            </a:r>
            <a:r>
              <a:rPr lang="nl-NL" sz="2100" b="1" i="1" dirty="0">
                <a:solidFill>
                  <a:srgbClr val="0087BE"/>
                </a:solidFill>
              </a:rPr>
              <a:t>niet strijdig </a:t>
            </a:r>
            <a:r>
              <a:rPr lang="nl-NL" sz="2100" dirty="0" smtClean="0"/>
              <a:t>is </a:t>
            </a:r>
            <a:r>
              <a:rPr lang="nl-NL" sz="2100" b="1" i="1" dirty="0">
                <a:solidFill>
                  <a:srgbClr val="0087BE"/>
                </a:solidFill>
              </a:rPr>
              <a:t>met de Grondwet</a:t>
            </a:r>
            <a:r>
              <a:rPr lang="nl-NL" sz="2100" dirty="0" smtClean="0"/>
              <a:t>; de oprichting van </a:t>
            </a:r>
            <a:r>
              <a:rPr lang="nl-NL" dirty="0" smtClean="0"/>
              <a:t>het Sectoraal Comité van de Sociale Zekerheid en van de Gezondheid, de voorganger van het Informatieveiligheidscomité, werd niet betwist</a:t>
            </a:r>
            <a:endParaRPr lang="fr-BE" dirty="0"/>
          </a:p>
        </p:txBody>
      </p:sp>
      <p:sp>
        <p:nvSpPr>
          <p:cNvPr id="4" name="Content Placeholder 3"/>
          <p:cNvSpPr>
            <a:spLocks noGrp="1"/>
          </p:cNvSpPr>
          <p:nvPr>
            <p:ph sz="quarter" idx="4"/>
          </p:nvPr>
        </p:nvSpPr>
        <p:spPr/>
        <p:txBody>
          <a:bodyPr>
            <a:normAutofit fontScale="92500" lnSpcReduction="20000"/>
          </a:bodyPr>
          <a:lstStyle/>
          <a:p>
            <a:r>
              <a:rPr lang="fr-BE" dirty="0" smtClean="0"/>
              <a:t>Une </a:t>
            </a:r>
            <a:r>
              <a:rPr lang="fr-BE" dirty="0" smtClean="0">
                <a:hlinkClick r:id="rId4"/>
              </a:rPr>
              <a:t>proposition récente du Parlement européen et du Conseil sur la gouvernance européenne des données</a:t>
            </a:r>
            <a:r>
              <a:rPr lang="fr-BE" dirty="0" smtClean="0"/>
              <a:t> reconnaît explicitement dans son article 7 la </a:t>
            </a:r>
            <a:r>
              <a:rPr lang="fr-BE" sz="2100" b="1" i="1" dirty="0">
                <a:solidFill>
                  <a:srgbClr val="0087BE"/>
                </a:solidFill>
              </a:rPr>
              <a:t>nécessité d’organes composés de façon multidisciplinaire </a:t>
            </a:r>
            <a:r>
              <a:rPr lang="fr-BE" dirty="0" smtClean="0"/>
              <a:t>tels le Comité de sécurité de l’Information belge, qui offrent « une assistance technique en mettant à disposition un environnement de traitement sécurisé pour donner accès à la réutilisation de données et à fournir un soutien technique dans l’application de techniques éprouvées garantissant le traitement des données d’une manière qui préserve la confidentialité des informations contenues dans les données dont la réutilisation est autorisée »</a:t>
            </a:r>
          </a:p>
          <a:p>
            <a:r>
              <a:rPr lang="fr-BE" dirty="0" smtClean="0"/>
              <a:t>L’</a:t>
            </a:r>
            <a:r>
              <a:rPr lang="fr-BE" dirty="0" smtClean="0">
                <a:hlinkClick r:id="rId5"/>
              </a:rPr>
              <a:t>arrêt 2010-029 de la Cour constitutionnelle</a:t>
            </a:r>
            <a:r>
              <a:rPr lang="fr-BE" dirty="0" smtClean="0"/>
              <a:t> a confirmé que les </a:t>
            </a:r>
            <a:r>
              <a:rPr lang="fr-BE" sz="2100" b="1" i="1" dirty="0">
                <a:solidFill>
                  <a:srgbClr val="0087BE"/>
                </a:solidFill>
              </a:rPr>
              <a:t>délégations de pouvoir</a:t>
            </a:r>
            <a:r>
              <a:rPr lang="fr-BE" dirty="0" smtClean="0"/>
              <a:t> prévues dans la loi instaurant la Plate-forme eHealth ne sont </a:t>
            </a:r>
            <a:r>
              <a:rPr lang="fr-BE" sz="2100" b="1" i="1" dirty="0">
                <a:solidFill>
                  <a:srgbClr val="0087BE"/>
                </a:solidFill>
              </a:rPr>
              <a:t>pas contraires à la Constitution</a:t>
            </a:r>
            <a:r>
              <a:rPr lang="fr-BE" dirty="0" smtClean="0"/>
              <a:t>; l’instauration du Comité Sectoriel de la Sécurité Sociale et de la Santé, le prédécesseur du Comité de Sécurité de l’Information, n’a pas été contestée</a:t>
            </a:r>
            <a:endParaRPr lang="fr-BE" dirty="0"/>
          </a:p>
        </p:txBody>
      </p:sp>
      <p:sp>
        <p:nvSpPr>
          <p:cNvPr id="5" name="Slide Number Placeholder 4"/>
          <p:cNvSpPr>
            <a:spLocks noGrp="1"/>
          </p:cNvSpPr>
          <p:nvPr>
            <p:ph type="sldNum" sz="quarter" idx="11"/>
          </p:nvPr>
        </p:nvSpPr>
        <p:spPr/>
        <p:txBody>
          <a:bodyPr/>
          <a:lstStyle/>
          <a:p>
            <a:fld id="{30A9230E-FFBB-4CCB-ABD7-198084EDE768}" type="slidenum">
              <a:rPr lang="fr-BE" smtClean="0"/>
              <a:pPr/>
              <a:t>84</a:t>
            </a:fld>
            <a:endParaRPr lang="fr-BE" dirty="0"/>
          </a:p>
        </p:txBody>
      </p:sp>
    </p:spTree>
    <p:extLst>
      <p:ext uri="{BB962C8B-B14F-4D97-AF65-F5344CB8AC3E}">
        <p14:creationId xmlns:p14="http://schemas.microsoft.com/office/powerpoint/2010/main" val="153610773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nl-BE" dirty="0" smtClean="0">
                <a:solidFill>
                  <a:srgbClr val="0087BE"/>
                </a:solidFill>
              </a:rPr>
              <a:t>Smals vzw</a:t>
            </a:r>
            <a:br>
              <a:rPr lang="nl-BE" dirty="0" smtClean="0">
                <a:solidFill>
                  <a:srgbClr val="0087BE"/>
                </a:solidFill>
              </a:rPr>
            </a:br>
            <a:r>
              <a:rPr lang="nl-BE" dirty="0" err="1" smtClean="0">
                <a:solidFill>
                  <a:srgbClr val="0087BE"/>
                </a:solidFill>
              </a:rPr>
              <a:t>asbl</a:t>
            </a:r>
            <a:r>
              <a:rPr lang="nl-BE" dirty="0" smtClean="0">
                <a:solidFill>
                  <a:srgbClr val="0087BE"/>
                </a:solidFill>
              </a:rPr>
              <a:t> Smals</a:t>
            </a:r>
            <a:br>
              <a:rPr lang="nl-BE" dirty="0" smtClean="0">
                <a:solidFill>
                  <a:srgbClr val="0087BE"/>
                </a:solidFill>
              </a:rPr>
            </a:br>
            <a:r>
              <a:rPr lang="nl-BE" dirty="0" smtClean="0">
                <a:solidFill>
                  <a:srgbClr val="0087BE"/>
                </a:solidFill>
              </a:rPr>
              <a:t>(2004- )</a:t>
            </a:r>
            <a:endParaRPr lang="en-US" dirty="0">
              <a:solidFill>
                <a:srgbClr val="0087BE"/>
              </a:solidFill>
            </a:endParaRPr>
          </a:p>
        </p:txBody>
      </p:sp>
      <p:sp>
        <p:nvSpPr>
          <p:cNvPr id="3" name="Slide Number Placeholder 2"/>
          <p:cNvSpPr>
            <a:spLocks noGrp="1"/>
          </p:cNvSpPr>
          <p:nvPr>
            <p:ph type="sldNum" sz="quarter" idx="10"/>
          </p:nvPr>
        </p:nvSpPr>
        <p:spPr/>
        <p:txBody>
          <a:bodyPr/>
          <a:lstStyle/>
          <a:p>
            <a:pPr>
              <a:defRPr/>
            </a:pPr>
            <a:fld id="{EF66DDCB-4F40-4F8C-A2FE-269D135B5A13}" type="slidenum">
              <a:rPr lang="en-GB" smtClean="0"/>
              <a:pPr>
                <a:defRPr/>
              </a:pPr>
              <a:t>85</a:t>
            </a:fld>
            <a:endParaRPr lang="en-GB" dirty="0"/>
          </a:p>
        </p:txBody>
      </p:sp>
    </p:spTree>
    <p:extLst>
      <p:ext uri="{BB962C8B-B14F-4D97-AF65-F5344CB8AC3E}">
        <p14:creationId xmlns:p14="http://schemas.microsoft.com/office/powerpoint/2010/main" val="329625751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smtClean="0"/>
              <a:t>Doelstellingen – Objectifs</a:t>
            </a:r>
            <a:endParaRPr lang="fr-BE" dirty="0"/>
          </a:p>
        </p:txBody>
      </p:sp>
      <p:sp>
        <p:nvSpPr>
          <p:cNvPr id="5" name="Content Placeholder 4"/>
          <p:cNvSpPr>
            <a:spLocks noGrp="1"/>
          </p:cNvSpPr>
          <p:nvPr>
            <p:ph sz="half" idx="2"/>
          </p:nvPr>
        </p:nvSpPr>
        <p:spPr/>
        <p:txBody>
          <a:bodyPr>
            <a:normAutofit lnSpcReduction="10000"/>
          </a:bodyPr>
          <a:lstStyle/>
          <a:p>
            <a:r>
              <a:rPr lang="nl-NL" dirty="0"/>
              <a:t>Zie artikel 3 van de Statuten op </a:t>
            </a:r>
            <a:r>
              <a:rPr lang="nl-NL" dirty="0">
                <a:hlinkClick r:id="rId2"/>
              </a:rPr>
              <a:t>https://</a:t>
            </a:r>
            <a:r>
              <a:rPr lang="nl-NL" dirty="0" smtClean="0">
                <a:hlinkClick r:id="rId2"/>
              </a:rPr>
              <a:t>www.smals.be/nl/content/statuten</a:t>
            </a:r>
            <a:endParaRPr lang="nl-NL" dirty="0" smtClean="0"/>
          </a:p>
          <a:p>
            <a:pPr lvl="1"/>
            <a:r>
              <a:rPr lang="nl-NL" dirty="0" smtClean="0"/>
              <a:t>de vzw Smals stelt zich tot doel haar leden te ondersteunen op het vlak van informatiebeheer en aanverwante materies ter bevordering van een geïntegreerde ICT- dienstverlening</a:t>
            </a:r>
          </a:p>
          <a:p>
            <a:pPr lvl="1"/>
            <a:r>
              <a:rPr lang="nl-NL" dirty="0" smtClean="0"/>
              <a:t>ze functioneert daarbij als een </a:t>
            </a:r>
            <a:r>
              <a:rPr lang="nl-NL" dirty="0" err="1" smtClean="0"/>
              <a:t>kostendelende</a:t>
            </a:r>
            <a:r>
              <a:rPr lang="nl-NL" dirty="0" smtClean="0"/>
              <a:t> vereniging waaraan opdrachten als </a:t>
            </a:r>
            <a:r>
              <a:rPr lang="nl-NL" dirty="0" err="1" smtClean="0"/>
              <a:t>inbesteding</a:t>
            </a:r>
            <a:r>
              <a:rPr lang="nl-NL" dirty="0" smtClean="0"/>
              <a:t> rechtstreeks kunnen worden toevertrouwd […] </a:t>
            </a:r>
          </a:p>
          <a:p>
            <a:r>
              <a:rPr lang="nl-BE" sz="1900" dirty="0"/>
              <a:t>O</a:t>
            </a:r>
            <a:r>
              <a:rPr lang="nl-BE" sz="1900" dirty="0" smtClean="0"/>
              <a:t>pgericht </a:t>
            </a:r>
            <a:r>
              <a:rPr lang="nl-BE" sz="1900" dirty="0"/>
              <a:t>in 1939 als vereniging voor shared services op het vlak van informatiebeheer door de Belgische instellingen van sociale zekerheid</a:t>
            </a:r>
          </a:p>
          <a:p>
            <a:pPr>
              <a:spcBef>
                <a:spcPts val="1800"/>
              </a:spcBef>
            </a:pPr>
            <a:r>
              <a:rPr lang="nl-BE" sz="1900" dirty="0"/>
              <a:t>D</a:t>
            </a:r>
            <a:r>
              <a:rPr lang="nl-BE" sz="1900" dirty="0" smtClean="0"/>
              <a:t>e </a:t>
            </a:r>
            <a:r>
              <a:rPr lang="nl-BE" sz="1900" dirty="0" err="1" smtClean="0"/>
              <a:t>lidinstellingen</a:t>
            </a:r>
            <a:r>
              <a:rPr lang="nl-BE" sz="1900" dirty="0" smtClean="0"/>
              <a:t> </a:t>
            </a:r>
            <a:r>
              <a:rPr lang="nl-BE" sz="1900" dirty="0"/>
              <a:t>kiezen vrij of ze al dan niet een beroep wensen te doen op de diensten van Smals (geen monopolie)</a:t>
            </a:r>
          </a:p>
          <a:p>
            <a:r>
              <a:rPr lang="nl-BE" sz="1900" dirty="0" smtClean="0"/>
              <a:t>Voor </a:t>
            </a:r>
            <a:r>
              <a:rPr lang="nl-BE" sz="1900" dirty="0"/>
              <a:t>meer informatie zie </a:t>
            </a:r>
            <a:r>
              <a:rPr lang="nl-BE" sz="1900" dirty="0">
                <a:hlinkClick r:id="rId3"/>
              </a:rPr>
              <a:t>https://www.smals.be/nl/content/missie-organisatiestructuur-en-werking-van-smals-vzw</a:t>
            </a:r>
            <a:endParaRPr lang="nl-BE" sz="1900" dirty="0"/>
          </a:p>
          <a:p>
            <a:endParaRPr lang="nl-BE" dirty="0" smtClean="0"/>
          </a:p>
          <a:p>
            <a:endParaRPr lang="fr-BE" dirty="0"/>
          </a:p>
        </p:txBody>
      </p:sp>
      <p:sp>
        <p:nvSpPr>
          <p:cNvPr id="6" name="Content Placeholder 5"/>
          <p:cNvSpPr>
            <a:spLocks noGrp="1"/>
          </p:cNvSpPr>
          <p:nvPr>
            <p:ph sz="quarter" idx="4"/>
          </p:nvPr>
        </p:nvSpPr>
        <p:spPr/>
        <p:txBody>
          <a:bodyPr>
            <a:normAutofit fontScale="92500" lnSpcReduction="10000"/>
          </a:bodyPr>
          <a:lstStyle/>
          <a:p>
            <a:r>
              <a:rPr lang="fr-FR" dirty="0"/>
              <a:t>Voir </a:t>
            </a:r>
            <a:r>
              <a:rPr lang="fr-FR" dirty="0" smtClean="0"/>
              <a:t>l’article </a:t>
            </a:r>
            <a:r>
              <a:rPr lang="fr-FR" dirty="0"/>
              <a:t>3 des </a:t>
            </a:r>
            <a:r>
              <a:rPr lang="fr-FR" dirty="0" smtClean="0"/>
              <a:t>Statuts sur </a:t>
            </a:r>
            <a:r>
              <a:rPr lang="fr-FR" dirty="0">
                <a:hlinkClick r:id="rId4"/>
              </a:rPr>
              <a:t>https://www.smals.be/fr/content/statuts</a:t>
            </a:r>
            <a:endParaRPr lang="fr-FR" dirty="0"/>
          </a:p>
          <a:p>
            <a:pPr lvl="1"/>
            <a:r>
              <a:rPr lang="fr-FR" dirty="0" err="1" smtClean="0"/>
              <a:t>l’asbl</a:t>
            </a:r>
            <a:r>
              <a:rPr lang="fr-FR" dirty="0" smtClean="0"/>
              <a:t> Smals se fixe comme objectif de soutenir ses membres en matière de gestion de l’information et questions connexes en faveur d’une prestation de services informatiques intégrée</a:t>
            </a:r>
          </a:p>
          <a:p>
            <a:pPr lvl="1"/>
            <a:r>
              <a:rPr lang="fr-FR" dirty="0" smtClean="0"/>
              <a:t>elle agit ici en association de frais à laquelle des missions peuvent être directement confiées en « internalisation » […]</a:t>
            </a:r>
          </a:p>
          <a:p>
            <a:r>
              <a:rPr lang="en-US" dirty="0" err="1" smtClean="0"/>
              <a:t>Fondée</a:t>
            </a:r>
            <a:r>
              <a:rPr lang="en-US" dirty="0" smtClean="0"/>
              <a:t> en 1939 en </a:t>
            </a:r>
            <a:r>
              <a:rPr lang="en-US" dirty="0" err="1" smtClean="0"/>
              <a:t>tant</a:t>
            </a:r>
            <a:r>
              <a:rPr lang="en-US" dirty="0" smtClean="0"/>
              <a:t> </a:t>
            </a:r>
            <a:r>
              <a:rPr lang="en-US" dirty="0" err="1" smtClean="0"/>
              <a:t>qu’association</a:t>
            </a:r>
            <a:r>
              <a:rPr lang="en-US" dirty="0" smtClean="0"/>
              <a:t> pour des </a:t>
            </a:r>
            <a:r>
              <a:rPr lang="fr-FR" dirty="0" smtClean="0"/>
              <a:t>services partagés en matière de gestion de l'information par les institutions de sécurité sociale belges</a:t>
            </a:r>
          </a:p>
          <a:p>
            <a:r>
              <a:rPr lang="en-US" dirty="0" smtClean="0"/>
              <a:t>Les </a:t>
            </a:r>
            <a:r>
              <a:rPr lang="en-US" dirty="0"/>
              <a:t>institutions </a:t>
            </a:r>
            <a:r>
              <a:rPr lang="en-US" dirty="0" err="1"/>
              <a:t>membres</a:t>
            </a:r>
            <a:r>
              <a:rPr lang="en-US" dirty="0"/>
              <a:t> </a:t>
            </a:r>
            <a:r>
              <a:rPr lang="en-US" dirty="0" err="1" smtClean="0"/>
              <a:t>choisissent</a:t>
            </a:r>
            <a:r>
              <a:rPr lang="en-US" dirty="0" smtClean="0"/>
              <a:t> </a:t>
            </a:r>
            <a:r>
              <a:rPr lang="en-US" dirty="0" err="1"/>
              <a:t>librement</a:t>
            </a:r>
            <a:r>
              <a:rPr lang="en-US" dirty="0"/>
              <a:t> </a:t>
            </a:r>
            <a:r>
              <a:rPr lang="en-US" dirty="0" err="1"/>
              <a:t>si</a:t>
            </a:r>
            <a:r>
              <a:rPr lang="en-US" dirty="0"/>
              <a:t> </a:t>
            </a:r>
            <a:r>
              <a:rPr lang="en-US" dirty="0" err="1"/>
              <a:t>elles</a:t>
            </a:r>
            <a:r>
              <a:rPr lang="en-US" dirty="0"/>
              <a:t> </a:t>
            </a:r>
            <a:r>
              <a:rPr lang="en-US" dirty="0" err="1"/>
              <a:t>souhaitent</a:t>
            </a:r>
            <a:r>
              <a:rPr lang="en-US" dirty="0"/>
              <a:t> </a:t>
            </a:r>
            <a:r>
              <a:rPr lang="en-US" dirty="0" err="1"/>
              <a:t>avoir</a:t>
            </a:r>
            <a:r>
              <a:rPr lang="en-US" dirty="0"/>
              <a:t> </a:t>
            </a:r>
            <a:r>
              <a:rPr lang="en-US" dirty="0" err="1"/>
              <a:t>recours</a:t>
            </a:r>
            <a:r>
              <a:rPr lang="en-US" dirty="0"/>
              <a:t> aux services de </a:t>
            </a:r>
            <a:r>
              <a:rPr lang="en-US" dirty="0" err="1" smtClean="0"/>
              <a:t>Smals</a:t>
            </a:r>
            <a:r>
              <a:rPr lang="en-US" dirty="0" smtClean="0"/>
              <a:t> (pas de monopole)</a:t>
            </a:r>
          </a:p>
          <a:p>
            <a:r>
              <a:rPr lang="en-US" dirty="0" smtClean="0"/>
              <a:t>Pour </a:t>
            </a:r>
            <a:r>
              <a:rPr lang="en-US" dirty="0"/>
              <a:t>plus </a:t>
            </a:r>
            <a:r>
              <a:rPr lang="en-US" dirty="0" err="1"/>
              <a:t>d’informations</a:t>
            </a:r>
            <a:r>
              <a:rPr lang="en-US" dirty="0"/>
              <a:t> </a:t>
            </a:r>
            <a:r>
              <a:rPr lang="en-US" dirty="0" err="1"/>
              <a:t>voir</a:t>
            </a:r>
            <a:r>
              <a:rPr lang="en-US" dirty="0"/>
              <a:t> </a:t>
            </a:r>
            <a:r>
              <a:rPr lang="en-US" dirty="0">
                <a:hlinkClick r:id="rId5"/>
              </a:rPr>
              <a:t>https://www.smals.be/fr/content/mission-structure-organisationnelle-et-fonctionnement-de-lasbl-smals</a:t>
            </a:r>
            <a:endParaRPr lang="en-US" dirty="0"/>
          </a:p>
          <a:p>
            <a:endParaRPr lang="en-US" dirty="0" smtClean="0"/>
          </a:p>
          <a:p>
            <a:endParaRPr lang="en-US" dirty="0"/>
          </a:p>
          <a:p>
            <a:endParaRPr lang="en-US" dirty="0" smtClean="0"/>
          </a:p>
          <a:p>
            <a:endParaRPr lang="fr-FR" dirty="0" smtClean="0"/>
          </a:p>
        </p:txBody>
      </p:sp>
      <p:sp>
        <p:nvSpPr>
          <p:cNvPr id="2" name="Slide Number Placeholder 1"/>
          <p:cNvSpPr>
            <a:spLocks noGrp="1"/>
          </p:cNvSpPr>
          <p:nvPr>
            <p:ph type="sldNum" sz="quarter" idx="11"/>
          </p:nvPr>
        </p:nvSpPr>
        <p:spPr/>
        <p:txBody>
          <a:bodyPr/>
          <a:lstStyle/>
          <a:p>
            <a:fld id="{30A9230E-FFBB-4CCB-ABD7-198084EDE768}" type="slidenum">
              <a:rPr lang="fr-BE" smtClean="0"/>
              <a:pPr/>
              <a:t>86</a:t>
            </a:fld>
            <a:endParaRPr lang="fr-BE" dirty="0"/>
          </a:p>
        </p:txBody>
      </p:sp>
    </p:spTree>
    <p:extLst>
      <p:ext uri="{BB962C8B-B14F-4D97-AF65-F5344CB8AC3E}">
        <p14:creationId xmlns:p14="http://schemas.microsoft.com/office/powerpoint/2010/main" val="87572241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smtClean="0"/>
              <a:t>Wettelijk kader – Cadre légal</a:t>
            </a:r>
            <a:endParaRPr lang="fr-BE" dirty="0"/>
          </a:p>
        </p:txBody>
      </p:sp>
      <p:sp>
        <p:nvSpPr>
          <p:cNvPr id="5" name="Content Placeholder 4"/>
          <p:cNvSpPr>
            <a:spLocks noGrp="1"/>
          </p:cNvSpPr>
          <p:nvPr>
            <p:ph sz="half" idx="2"/>
          </p:nvPr>
        </p:nvSpPr>
        <p:spPr/>
        <p:txBody>
          <a:bodyPr/>
          <a:lstStyle/>
          <a:p>
            <a:r>
              <a:rPr lang="nl-NL" dirty="0" smtClean="0"/>
              <a:t>Wetboek van vennootschappen en verenigingen</a:t>
            </a:r>
          </a:p>
          <a:p>
            <a:r>
              <a:rPr lang="nl-NL" dirty="0" smtClean="0"/>
              <a:t>Artikel 17bis KSZ-wet (voor de machtiging tot vereniging van openbare instellingen, voor de verplichte </a:t>
            </a:r>
            <a:r>
              <a:rPr lang="nl-NL" dirty="0" smtClean="0"/>
              <a:t>vzw</a:t>
            </a:r>
            <a:r>
              <a:rPr lang="nl-NL" dirty="0" smtClean="0"/>
              <a:t>-vorm</a:t>
            </a:r>
            <a:r>
              <a:rPr lang="nl-NL" dirty="0" smtClean="0"/>
              <a:t>, voor het principe van de kostendeling, voor de wettelijke toelating tot detachering van gespecialiseerd personeel, …)</a:t>
            </a:r>
          </a:p>
          <a:p>
            <a:r>
              <a:rPr lang="nl-NL" dirty="0" smtClean="0"/>
              <a:t>Artikel 30 Overheidsopdrachtenwet (voor de mogelijkheid van rechtstreekse toewijzing van opdrachten door de leden aan de </a:t>
            </a:r>
            <a:r>
              <a:rPr lang="nl-NL" dirty="0" smtClean="0"/>
              <a:t>vzw</a:t>
            </a:r>
            <a:r>
              <a:rPr lang="nl-NL" dirty="0" smtClean="0"/>
              <a:t>, </a:t>
            </a:r>
            <a:r>
              <a:rPr lang="nl-NL" dirty="0" smtClean="0"/>
              <a:t>‘</a:t>
            </a:r>
            <a:r>
              <a:rPr lang="nl-NL" dirty="0" err="1" smtClean="0"/>
              <a:t>inhouse</a:t>
            </a:r>
            <a:r>
              <a:rPr lang="nl-NL" dirty="0" smtClean="0"/>
              <a:t>’)</a:t>
            </a:r>
          </a:p>
          <a:p>
            <a:r>
              <a:rPr lang="nl-NL" dirty="0" smtClean="0"/>
              <a:t>Artikel 2, 1°, c) Overheidsopdrachtenwet (voor de onderworpenheid van Smals aan de overheidsopdrachtenwet)</a:t>
            </a:r>
          </a:p>
          <a:p>
            <a:endParaRPr lang="fr-BE" dirty="0"/>
          </a:p>
        </p:txBody>
      </p:sp>
      <p:sp>
        <p:nvSpPr>
          <p:cNvPr id="6" name="Content Placeholder 5"/>
          <p:cNvSpPr>
            <a:spLocks noGrp="1"/>
          </p:cNvSpPr>
          <p:nvPr>
            <p:ph sz="quarter" idx="4"/>
          </p:nvPr>
        </p:nvSpPr>
        <p:spPr/>
        <p:txBody>
          <a:bodyPr/>
          <a:lstStyle/>
          <a:p>
            <a:r>
              <a:rPr lang="fr-FR" dirty="0" smtClean="0"/>
              <a:t>Code des sociétés et des associations</a:t>
            </a:r>
          </a:p>
          <a:p>
            <a:r>
              <a:rPr lang="fr-FR" dirty="0" smtClean="0"/>
              <a:t>Article 17bis de la loi BCSS (pour l’autorisation d’association des instances publiques, pour la forme </a:t>
            </a:r>
            <a:r>
              <a:rPr lang="fr-FR" dirty="0" err="1" smtClean="0"/>
              <a:t>d’asbl</a:t>
            </a:r>
            <a:r>
              <a:rPr lang="fr-FR" dirty="0" smtClean="0"/>
              <a:t> obligatoire, pour le principe du partage des coûts, pour l’autorisation légale du détachement de personnel spécialisé, …)</a:t>
            </a:r>
          </a:p>
          <a:p>
            <a:r>
              <a:rPr lang="fr-FR" dirty="0" smtClean="0"/>
              <a:t>Article 30 de la loi sur les marchés publics (pour la possibilité d’attribution direct des marchés par les membres à </a:t>
            </a:r>
            <a:r>
              <a:rPr lang="fr-FR" dirty="0" err="1" smtClean="0"/>
              <a:t>l’asbl</a:t>
            </a:r>
            <a:r>
              <a:rPr lang="fr-FR" dirty="0" smtClean="0"/>
              <a:t>, ‘</a:t>
            </a:r>
            <a:r>
              <a:rPr lang="fr-FR" dirty="0" err="1" smtClean="0"/>
              <a:t>inhouse</a:t>
            </a:r>
            <a:r>
              <a:rPr lang="fr-FR" dirty="0" smtClean="0"/>
              <a:t>’)</a:t>
            </a:r>
          </a:p>
          <a:p>
            <a:r>
              <a:rPr lang="fr-FR" dirty="0" smtClean="0"/>
              <a:t>Article 2, 1°, c) de la loi sur les marchés publics (pour la soumission de </a:t>
            </a:r>
            <a:r>
              <a:rPr lang="fr-FR" dirty="0" err="1" smtClean="0"/>
              <a:t>Smals</a:t>
            </a:r>
            <a:r>
              <a:rPr lang="fr-FR" dirty="0" smtClean="0"/>
              <a:t> à la loi sur les marchés publics)</a:t>
            </a:r>
            <a:endParaRPr lang="nl-BE" dirty="0" smtClean="0"/>
          </a:p>
          <a:p>
            <a:endParaRPr lang="fr-BE" dirty="0"/>
          </a:p>
        </p:txBody>
      </p:sp>
      <p:sp>
        <p:nvSpPr>
          <p:cNvPr id="2" name="Slide Number Placeholder 1"/>
          <p:cNvSpPr>
            <a:spLocks noGrp="1"/>
          </p:cNvSpPr>
          <p:nvPr>
            <p:ph type="sldNum" sz="quarter" idx="11"/>
          </p:nvPr>
        </p:nvSpPr>
        <p:spPr/>
        <p:txBody>
          <a:bodyPr/>
          <a:lstStyle/>
          <a:p>
            <a:fld id="{30A9230E-FFBB-4CCB-ABD7-198084EDE768}" type="slidenum">
              <a:rPr lang="fr-BE" smtClean="0"/>
              <a:pPr/>
              <a:t>87</a:t>
            </a:fld>
            <a:endParaRPr lang="fr-BE" dirty="0"/>
          </a:p>
        </p:txBody>
      </p:sp>
    </p:spTree>
    <p:extLst>
      <p:ext uri="{BB962C8B-B14F-4D97-AF65-F5344CB8AC3E}">
        <p14:creationId xmlns:p14="http://schemas.microsoft.com/office/powerpoint/2010/main" val="364020525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nl-BE" dirty="0" smtClean="0"/>
              <a:t>Organen – </a:t>
            </a:r>
            <a:r>
              <a:rPr lang="nl-BE" dirty="0" err="1" smtClean="0"/>
              <a:t>Organes</a:t>
            </a:r>
            <a:endParaRPr lang="fr-BE" dirty="0"/>
          </a:p>
        </p:txBody>
      </p:sp>
      <p:sp>
        <p:nvSpPr>
          <p:cNvPr id="5" name="Content Placeholder 4"/>
          <p:cNvSpPr>
            <a:spLocks noGrp="1"/>
          </p:cNvSpPr>
          <p:nvPr>
            <p:ph sz="half" idx="2"/>
          </p:nvPr>
        </p:nvSpPr>
        <p:spPr/>
        <p:txBody>
          <a:bodyPr>
            <a:normAutofit fontScale="92500" lnSpcReduction="20000"/>
          </a:bodyPr>
          <a:lstStyle/>
          <a:p>
            <a:r>
              <a:rPr lang="nl-BE" dirty="0"/>
              <a:t>Algemene </a:t>
            </a:r>
            <a:r>
              <a:rPr lang="nl-BE" dirty="0" smtClean="0"/>
              <a:t>vergadering</a:t>
            </a:r>
          </a:p>
          <a:p>
            <a:pPr lvl="1"/>
            <a:r>
              <a:rPr lang="nl-BE" dirty="0" smtClean="0"/>
              <a:t>alle </a:t>
            </a:r>
            <a:r>
              <a:rPr lang="nl-BE" dirty="0"/>
              <a:t>309 </a:t>
            </a:r>
            <a:r>
              <a:rPr lang="nl-BE" dirty="0" smtClean="0"/>
              <a:t>leden</a:t>
            </a:r>
          </a:p>
          <a:p>
            <a:pPr lvl="1"/>
            <a:r>
              <a:rPr lang="nl-BE" dirty="0" smtClean="0"/>
              <a:t>3 categorieën </a:t>
            </a:r>
            <a:r>
              <a:rPr lang="nl-BE" dirty="0"/>
              <a:t>met degressief stemrecht in functie van belang/bijdrage</a:t>
            </a:r>
            <a:r>
              <a:rPr lang="nl-BE" dirty="0" smtClean="0"/>
              <a:t>, </a:t>
            </a:r>
            <a:r>
              <a:rPr lang="nl-BE" dirty="0" err="1" smtClean="0"/>
              <a:t>grosso</a:t>
            </a:r>
            <a:r>
              <a:rPr lang="nl-BE" dirty="0" smtClean="0"/>
              <a:t> </a:t>
            </a:r>
            <a:r>
              <a:rPr lang="nl-BE" dirty="0" err="1" smtClean="0"/>
              <a:t>modo</a:t>
            </a:r>
            <a:endParaRPr lang="nl-BE" dirty="0" smtClean="0"/>
          </a:p>
          <a:p>
            <a:pPr lvl="2"/>
            <a:r>
              <a:rPr lang="nl-BE" dirty="0" smtClean="0"/>
              <a:t>A: OISZ</a:t>
            </a:r>
          </a:p>
          <a:p>
            <a:pPr lvl="2"/>
            <a:r>
              <a:rPr lang="nl-BE" dirty="0" smtClean="0"/>
              <a:t>B: </a:t>
            </a:r>
            <a:r>
              <a:rPr lang="nl-BE" dirty="0" err="1"/>
              <a:t>FOD’s</a:t>
            </a:r>
            <a:r>
              <a:rPr lang="nl-BE" dirty="0"/>
              <a:t> &amp; </a:t>
            </a:r>
            <a:r>
              <a:rPr lang="nl-BE" dirty="0" smtClean="0"/>
              <a:t>gefedereerde entiteiten</a:t>
            </a:r>
          </a:p>
          <a:p>
            <a:pPr lvl="2"/>
            <a:r>
              <a:rPr lang="nl-BE" dirty="0" smtClean="0"/>
              <a:t>C: </a:t>
            </a:r>
            <a:r>
              <a:rPr lang="nl-BE" dirty="0" err="1" smtClean="0"/>
              <a:t>OCMW’s</a:t>
            </a:r>
            <a:endParaRPr lang="nl-BE" dirty="0"/>
          </a:p>
          <a:p>
            <a:r>
              <a:rPr lang="nl-BE" dirty="0" smtClean="0"/>
              <a:t>Bestuursorgaan</a:t>
            </a:r>
          </a:p>
          <a:p>
            <a:pPr lvl="1"/>
            <a:r>
              <a:rPr lang="nl-BE" dirty="0" smtClean="0"/>
              <a:t>20 bestuurders, waarvan voordracht door</a:t>
            </a:r>
          </a:p>
          <a:p>
            <a:pPr lvl="2"/>
            <a:r>
              <a:rPr lang="nl-BE" dirty="0" smtClean="0"/>
              <a:t>leden van categorie A, B en C: </a:t>
            </a:r>
            <a:r>
              <a:rPr lang="nl-BE" dirty="0" err="1" smtClean="0"/>
              <a:t>resp</a:t>
            </a:r>
            <a:r>
              <a:rPr lang="nl-BE" dirty="0" smtClean="0"/>
              <a:t> 11, 2 en 1 bestuurders</a:t>
            </a:r>
          </a:p>
          <a:p>
            <a:pPr lvl="2"/>
            <a:r>
              <a:rPr lang="nl-BE" dirty="0" smtClean="0"/>
              <a:t>Algemene Vergadering als geheel: 4 bestuurders</a:t>
            </a:r>
          </a:p>
          <a:p>
            <a:pPr lvl="2"/>
            <a:r>
              <a:rPr lang="nl-BE" dirty="0" smtClean="0"/>
              <a:t>Minister van Sociale Zaken: 1 bestuurder</a:t>
            </a:r>
          </a:p>
          <a:p>
            <a:pPr lvl="2"/>
            <a:r>
              <a:rPr lang="nl-BE" dirty="0" smtClean="0"/>
              <a:t>Minister van Begroting: 1 bestuurder</a:t>
            </a:r>
            <a:endParaRPr lang="nl-BE" dirty="0"/>
          </a:p>
          <a:p>
            <a:r>
              <a:rPr lang="nl-BE" dirty="0" smtClean="0"/>
              <a:t>Auditcomité, dat rapporteert aan het Bestuursorgaan</a:t>
            </a:r>
          </a:p>
          <a:p>
            <a:pPr lvl="1"/>
            <a:r>
              <a:rPr lang="nl-BE" dirty="0" smtClean="0"/>
              <a:t>6 bestuurders</a:t>
            </a:r>
          </a:p>
          <a:p>
            <a:pPr lvl="1"/>
            <a:r>
              <a:rPr lang="nl-BE" dirty="0" smtClean="0"/>
              <a:t>3 </a:t>
            </a:r>
            <a:r>
              <a:rPr lang="nl-BE" dirty="0"/>
              <a:t>externe </a:t>
            </a:r>
            <a:r>
              <a:rPr lang="nl-BE" dirty="0" smtClean="0"/>
              <a:t>leden</a:t>
            </a:r>
            <a:endParaRPr lang="nl-BE" dirty="0"/>
          </a:p>
          <a:p>
            <a:r>
              <a:rPr lang="nl-BE" dirty="0"/>
              <a:t>Strategisch </a:t>
            </a:r>
            <a:r>
              <a:rPr lang="nl-BE" dirty="0" smtClean="0"/>
              <a:t>comité</a:t>
            </a:r>
          </a:p>
          <a:p>
            <a:pPr lvl="1"/>
            <a:r>
              <a:rPr lang="nl-BE" dirty="0" smtClean="0"/>
              <a:t>11 bestuurders</a:t>
            </a:r>
          </a:p>
          <a:p>
            <a:pPr lvl="1"/>
            <a:r>
              <a:rPr lang="nl-BE" dirty="0" smtClean="0"/>
              <a:t>Directiecomité</a:t>
            </a:r>
            <a:endParaRPr lang="nl-BE" dirty="0"/>
          </a:p>
          <a:p>
            <a:endParaRPr lang="fr-BE" dirty="0"/>
          </a:p>
        </p:txBody>
      </p:sp>
      <p:sp>
        <p:nvSpPr>
          <p:cNvPr id="6" name="Content Placeholder 5"/>
          <p:cNvSpPr>
            <a:spLocks noGrp="1"/>
          </p:cNvSpPr>
          <p:nvPr>
            <p:ph sz="quarter" idx="4"/>
          </p:nvPr>
        </p:nvSpPr>
        <p:spPr>
          <a:xfrm>
            <a:off x="6193370" y="980730"/>
            <a:ext cx="5879294" cy="5317708"/>
          </a:xfrm>
        </p:spPr>
        <p:txBody>
          <a:bodyPr>
            <a:normAutofit fontScale="92500" lnSpcReduction="20000"/>
          </a:bodyPr>
          <a:lstStyle/>
          <a:p>
            <a:r>
              <a:rPr lang="nl-BE" dirty="0"/>
              <a:t>Assemblée </a:t>
            </a:r>
            <a:r>
              <a:rPr lang="nl-BE" dirty="0" smtClean="0"/>
              <a:t>générale</a:t>
            </a:r>
          </a:p>
          <a:p>
            <a:pPr lvl="1"/>
            <a:r>
              <a:rPr lang="nl-BE" dirty="0" smtClean="0"/>
              <a:t>les </a:t>
            </a:r>
            <a:r>
              <a:rPr lang="nl-BE" dirty="0"/>
              <a:t>309 </a:t>
            </a:r>
            <a:r>
              <a:rPr lang="nl-BE" dirty="0" err="1" smtClean="0"/>
              <a:t>membres</a:t>
            </a:r>
            <a:endParaRPr lang="nl-BE" dirty="0" smtClean="0"/>
          </a:p>
          <a:p>
            <a:pPr lvl="1"/>
            <a:r>
              <a:rPr lang="nl-BE" dirty="0" smtClean="0"/>
              <a:t>3 </a:t>
            </a:r>
            <a:r>
              <a:rPr lang="nl-BE" dirty="0" err="1" smtClean="0"/>
              <a:t>catégories</a:t>
            </a:r>
            <a:r>
              <a:rPr lang="nl-BE" dirty="0" smtClean="0"/>
              <a:t> </a:t>
            </a:r>
            <a:r>
              <a:rPr lang="nl-BE" dirty="0" err="1"/>
              <a:t>avec</a:t>
            </a:r>
            <a:r>
              <a:rPr lang="nl-BE" dirty="0"/>
              <a:t> </a:t>
            </a:r>
            <a:r>
              <a:rPr lang="nl-BE" dirty="0" err="1"/>
              <a:t>droit</a:t>
            </a:r>
            <a:r>
              <a:rPr lang="nl-BE" dirty="0"/>
              <a:t> de </a:t>
            </a:r>
            <a:r>
              <a:rPr lang="nl-BE" dirty="0" err="1"/>
              <a:t>vote</a:t>
            </a:r>
            <a:r>
              <a:rPr lang="nl-BE" dirty="0"/>
              <a:t> </a:t>
            </a:r>
            <a:r>
              <a:rPr lang="nl-BE" dirty="0" err="1"/>
              <a:t>dégressif</a:t>
            </a:r>
            <a:r>
              <a:rPr lang="nl-BE" dirty="0"/>
              <a:t> en </a:t>
            </a:r>
            <a:r>
              <a:rPr lang="nl-BE" dirty="0" err="1"/>
              <a:t>fonction</a:t>
            </a:r>
            <a:r>
              <a:rPr lang="nl-BE" dirty="0"/>
              <a:t> de </a:t>
            </a:r>
            <a:r>
              <a:rPr lang="nl-BE" dirty="0" err="1" smtClean="0"/>
              <a:t>l’importance</a:t>
            </a:r>
            <a:r>
              <a:rPr lang="nl-BE" dirty="0" smtClean="0"/>
              <a:t>/</a:t>
            </a:r>
            <a:r>
              <a:rPr lang="nl-BE" dirty="0" err="1" smtClean="0"/>
              <a:t>contribution</a:t>
            </a:r>
            <a:r>
              <a:rPr lang="nl-BE" dirty="0" smtClean="0"/>
              <a:t>, </a:t>
            </a:r>
            <a:r>
              <a:rPr lang="nl-BE" dirty="0" err="1" smtClean="0"/>
              <a:t>grosso</a:t>
            </a:r>
            <a:r>
              <a:rPr lang="nl-BE" dirty="0" smtClean="0"/>
              <a:t> </a:t>
            </a:r>
            <a:r>
              <a:rPr lang="nl-BE" dirty="0" err="1" smtClean="0"/>
              <a:t>modo</a:t>
            </a:r>
            <a:endParaRPr lang="nl-BE" dirty="0" smtClean="0"/>
          </a:p>
          <a:p>
            <a:pPr lvl="2"/>
            <a:r>
              <a:rPr lang="nl-BE" dirty="0" smtClean="0"/>
              <a:t>A: IPSS</a:t>
            </a:r>
          </a:p>
          <a:p>
            <a:pPr lvl="2"/>
            <a:r>
              <a:rPr lang="nl-BE" dirty="0" smtClean="0"/>
              <a:t>B: </a:t>
            </a:r>
            <a:r>
              <a:rPr lang="nl-BE" dirty="0" err="1" smtClean="0"/>
              <a:t>SPFs</a:t>
            </a:r>
            <a:r>
              <a:rPr lang="nl-BE" dirty="0" smtClean="0"/>
              <a:t> et </a:t>
            </a:r>
            <a:r>
              <a:rPr lang="nl-BE" dirty="0" err="1" smtClean="0"/>
              <a:t>entités</a:t>
            </a:r>
            <a:r>
              <a:rPr lang="nl-BE" dirty="0" smtClean="0"/>
              <a:t> </a:t>
            </a:r>
            <a:r>
              <a:rPr lang="nl-BE" dirty="0" err="1" smtClean="0"/>
              <a:t>fédérées</a:t>
            </a:r>
            <a:endParaRPr lang="nl-BE" dirty="0" smtClean="0"/>
          </a:p>
          <a:p>
            <a:pPr lvl="2"/>
            <a:r>
              <a:rPr lang="nl-BE" dirty="0" smtClean="0"/>
              <a:t>C: CPAS</a:t>
            </a:r>
            <a:endParaRPr lang="nl-BE" dirty="0"/>
          </a:p>
          <a:p>
            <a:r>
              <a:rPr lang="nl-BE" dirty="0" err="1"/>
              <a:t>Organe</a:t>
            </a:r>
            <a:r>
              <a:rPr lang="nl-BE" dirty="0"/>
              <a:t> </a:t>
            </a:r>
            <a:r>
              <a:rPr lang="nl-BE" dirty="0" err="1" smtClean="0"/>
              <a:t>d’administration</a:t>
            </a:r>
            <a:endParaRPr lang="nl-BE" dirty="0" smtClean="0"/>
          </a:p>
          <a:p>
            <a:pPr lvl="1"/>
            <a:r>
              <a:rPr lang="nl-BE" dirty="0" smtClean="0"/>
              <a:t>20 </a:t>
            </a:r>
            <a:r>
              <a:rPr lang="nl-BE" dirty="0" err="1"/>
              <a:t>membres</a:t>
            </a:r>
            <a:r>
              <a:rPr lang="nl-BE" dirty="0"/>
              <a:t>, </a:t>
            </a:r>
            <a:r>
              <a:rPr lang="nl-BE" dirty="0" err="1" smtClean="0"/>
              <a:t>dont</a:t>
            </a:r>
            <a:r>
              <a:rPr lang="nl-BE" dirty="0" smtClean="0"/>
              <a:t> la </a:t>
            </a:r>
            <a:r>
              <a:rPr lang="nl-BE" dirty="0" err="1" smtClean="0"/>
              <a:t>proposition</a:t>
            </a:r>
            <a:r>
              <a:rPr lang="nl-BE" dirty="0" smtClean="0"/>
              <a:t> </a:t>
            </a:r>
            <a:r>
              <a:rPr lang="nl-BE" dirty="0" err="1" smtClean="0"/>
              <a:t>est</a:t>
            </a:r>
            <a:r>
              <a:rPr lang="nl-BE" dirty="0" smtClean="0"/>
              <a:t> </a:t>
            </a:r>
            <a:r>
              <a:rPr lang="nl-BE" dirty="0" err="1" smtClean="0"/>
              <a:t>faite</a:t>
            </a:r>
            <a:r>
              <a:rPr lang="nl-BE" dirty="0" smtClean="0"/>
              <a:t> par</a:t>
            </a:r>
          </a:p>
          <a:p>
            <a:pPr lvl="2"/>
            <a:r>
              <a:rPr lang="nl-BE" dirty="0" err="1" smtClean="0"/>
              <a:t>membres</a:t>
            </a:r>
            <a:r>
              <a:rPr lang="nl-BE" dirty="0" smtClean="0"/>
              <a:t> </a:t>
            </a:r>
            <a:r>
              <a:rPr lang="nl-BE" dirty="0" err="1" smtClean="0"/>
              <a:t>catégories</a:t>
            </a:r>
            <a:r>
              <a:rPr lang="nl-BE" dirty="0" smtClean="0"/>
              <a:t> A</a:t>
            </a:r>
            <a:r>
              <a:rPr lang="nl-BE" dirty="0"/>
              <a:t>, </a:t>
            </a:r>
            <a:r>
              <a:rPr lang="nl-BE" dirty="0" smtClean="0"/>
              <a:t>B et C: </a:t>
            </a:r>
            <a:r>
              <a:rPr lang="nl-BE" dirty="0" err="1" smtClean="0"/>
              <a:t>resp</a:t>
            </a:r>
            <a:r>
              <a:rPr lang="nl-BE" dirty="0" smtClean="0"/>
              <a:t> 11, 2 et 1 administrateurs</a:t>
            </a:r>
          </a:p>
          <a:p>
            <a:pPr lvl="2"/>
            <a:r>
              <a:rPr lang="nl-BE" dirty="0" smtClean="0"/>
              <a:t>Assemblée générale dans </a:t>
            </a:r>
            <a:r>
              <a:rPr lang="nl-BE" dirty="0" err="1" smtClean="0"/>
              <a:t>son</a:t>
            </a:r>
            <a:r>
              <a:rPr lang="nl-BE" dirty="0" smtClean="0"/>
              <a:t> ensemble: 1 administrateur</a:t>
            </a:r>
          </a:p>
          <a:p>
            <a:pPr lvl="2"/>
            <a:r>
              <a:rPr lang="nl-BE" dirty="0" err="1" smtClean="0"/>
              <a:t>Ministre</a:t>
            </a:r>
            <a:r>
              <a:rPr lang="nl-BE" dirty="0" smtClean="0"/>
              <a:t> des Affaires </a:t>
            </a:r>
            <a:r>
              <a:rPr lang="nl-BE" dirty="0" err="1" smtClean="0"/>
              <a:t>sociales</a:t>
            </a:r>
            <a:r>
              <a:rPr lang="nl-BE" dirty="0" smtClean="0"/>
              <a:t>: 1 administrateur</a:t>
            </a:r>
          </a:p>
          <a:p>
            <a:pPr lvl="2"/>
            <a:r>
              <a:rPr lang="nl-BE" dirty="0" err="1" smtClean="0"/>
              <a:t>Ministre</a:t>
            </a:r>
            <a:r>
              <a:rPr lang="nl-BE" dirty="0" smtClean="0"/>
              <a:t> du Budget: 1 administrateur</a:t>
            </a:r>
            <a:endParaRPr lang="nl-BE" dirty="0"/>
          </a:p>
          <a:p>
            <a:r>
              <a:rPr lang="nl-BE" dirty="0"/>
              <a:t>Comité </a:t>
            </a:r>
            <a:r>
              <a:rPr lang="nl-BE" dirty="0" err="1" smtClean="0"/>
              <a:t>d’audit</a:t>
            </a:r>
            <a:r>
              <a:rPr lang="nl-BE" dirty="0" smtClean="0"/>
              <a:t>, </a:t>
            </a:r>
            <a:r>
              <a:rPr lang="nl-BE" dirty="0" err="1" smtClean="0"/>
              <a:t>rapportant</a:t>
            </a:r>
            <a:r>
              <a:rPr lang="nl-BE" dirty="0" smtClean="0"/>
              <a:t> à </a:t>
            </a:r>
            <a:r>
              <a:rPr lang="nl-BE" dirty="0" err="1" smtClean="0"/>
              <a:t>l’Organe</a:t>
            </a:r>
            <a:r>
              <a:rPr lang="nl-BE" dirty="0" smtClean="0"/>
              <a:t> </a:t>
            </a:r>
            <a:r>
              <a:rPr lang="nl-BE" dirty="0" err="1" smtClean="0"/>
              <a:t>d’administration</a:t>
            </a:r>
            <a:endParaRPr lang="nl-BE" dirty="0" smtClean="0"/>
          </a:p>
          <a:p>
            <a:pPr lvl="1"/>
            <a:r>
              <a:rPr lang="nl-BE" dirty="0" smtClean="0"/>
              <a:t>6 administrateurs</a:t>
            </a:r>
          </a:p>
          <a:p>
            <a:pPr lvl="1"/>
            <a:r>
              <a:rPr lang="nl-BE" dirty="0" smtClean="0"/>
              <a:t>3 </a:t>
            </a:r>
            <a:r>
              <a:rPr lang="nl-BE" dirty="0" err="1"/>
              <a:t>membres</a:t>
            </a:r>
            <a:r>
              <a:rPr lang="nl-BE" dirty="0"/>
              <a:t> </a:t>
            </a:r>
            <a:r>
              <a:rPr lang="nl-BE" dirty="0" err="1" smtClean="0"/>
              <a:t>externes</a:t>
            </a:r>
            <a:endParaRPr lang="nl-BE" dirty="0"/>
          </a:p>
          <a:p>
            <a:r>
              <a:rPr lang="nl-BE" dirty="0"/>
              <a:t>Comité </a:t>
            </a:r>
            <a:r>
              <a:rPr lang="nl-BE" dirty="0" err="1" smtClean="0"/>
              <a:t>stratégique</a:t>
            </a:r>
            <a:endParaRPr lang="nl-BE" dirty="0" smtClean="0"/>
          </a:p>
          <a:p>
            <a:pPr lvl="1"/>
            <a:r>
              <a:rPr lang="nl-BE" dirty="0" smtClean="0"/>
              <a:t>11 administrateurs</a:t>
            </a:r>
          </a:p>
          <a:p>
            <a:pPr lvl="1"/>
            <a:r>
              <a:rPr lang="nl-BE" dirty="0" smtClean="0"/>
              <a:t>Comité </a:t>
            </a:r>
            <a:r>
              <a:rPr lang="nl-BE" dirty="0"/>
              <a:t>de </a:t>
            </a:r>
            <a:r>
              <a:rPr lang="nl-BE" dirty="0" err="1" smtClean="0"/>
              <a:t>direction</a:t>
            </a:r>
            <a:endParaRPr lang="nl-BE" dirty="0"/>
          </a:p>
          <a:p>
            <a:endParaRPr lang="fr-BE" dirty="0"/>
          </a:p>
        </p:txBody>
      </p:sp>
      <p:sp>
        <p:nvSpPr>
          <p:cNvPr id="2" name="Slide Number Placeholder 1"/>
          <p:cNvSpPr>
            <a:spLocks noGrp="1"/>
          </p:cNvSpPr>
          <p:nvPr>
            <p:ph type="sldNum" sz="quarter" idx="11"/>
          </p:nvPr>
        </p:nvSpPr>
        <p:spPr/>
        <p:txBody>
          <a:bodyPr/>
          <a:lstStyle/>
          <a:p>
            <a:fld id="{30A9230E-FFBB-4CCB-ABD7-198084EDE768}" type="slidenum">
              <a:rPr lang="fr-BE" smtClean="0"/>
              <a:pPr/>
              <a:t>88</a:t>
            </a:fld>
            <a:endParaRPr lang="fr-BE" dirty="0"/>
          </a:p>
        </p:txBody>
      </p:sp>
    </p:spTree>
    <p:extLst>
      <p:ext uri="{BB962C8B-B14F-4D97-AF65-F5344CB8AC3E}">
        <p14:creationId xmlns:p14="http://schemas.microsoft.com/office/powerpoint/2010/main" val="36560974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Controle - Contrôle</a:t>
            </a:r>
            <a:endParaRPr lang="en-US" dirty="0"/>
          </a:p>
        </p:txBody>
      </p:sp>
      <p:sp>
        <p:nvSpPr>
          <p:cNvPr id="4" name="Content Placeholder 3"/>
          <p:cNvSpPr>
            <a:spLocks noGrp="1"/>
          </p:cNvSpPr>
          <p:nvPr>
            <p:ph sz="half" idx="2"/>
          </p:nvPr>
        </p:nvSpPr>
        <p:spPr/>
        <p:txBody>
          <a:bodyPr>
            <a:normAutofit fontScale="92500" lnSpcReduction="10000"/>
          </a:bodyPr>
          <a:lstStyle/>
          <a:p>
            <a:r>
              <a:rPr lang="nl-BE" dirty="0" smtClean="0"/>
              <a:t>De leden (essentie van ‘</a:t>
            </a:r>
            <a:r>
              <a:rPr lang="nl-BE" dirty="0" err="1" smtClean="0"/>
              <a:t>inhouse</a:t>
            </a:r>
            <a:r>
              <a:rPr lang="nl-BE" dirty="0" smtClean="0"/>
              <a:t>’)</a:t>
            </a:r>
          </a:p>
          <a:p>
            <a:pPr lvl="1"/>
            <a:r>
              <a:rPr lang="nl-BE" dirty="0" smtClean="0"/>
              <a:t>rechtstreeks via de Algemene Vergadering (benoeming bestuurders, begroting, kostprijzen, rekeningen, …)</a:t>
            </a:r>
          </a:p>
          <a:p>
            <a:pPr lvl="1"/>
            <a:r>
              <a:rPr lang="nl-BE" dirty="0" smtClean="0"/>
              <a:t>onrechtstreeks via het Bestuursorgaan</a:t>
            </a:r>
          </a:p>
          <a:p>
            <a:pPr lvl="1"/>
            <a:r>
              <a:rPr lang="nl-BE" dirty="0" smtClean="0"/>
              <a:t>zijn zelf openbare instellingen met Regeringscommissaris of overheidsdiensten onder de bevoegdheid van een minister</a:t>
            </a:r>
          </a:p>
          <a:p>
            <a:pPr>
              <a:spcBef>
                <a:spcPts val="1800"/>
              </a:spcBef>
            </a:pPr>
            <a:r>
              <a:rPr lang="nl-BE" dirty="0" smtClean="0"/>
              <a:t>De 2 ministers (via voorgedragen bestuurders)</a:t>
            </a:r>
          </a:p>
          <a:p>
            <a:r>
              <a:rPr lang="nl-BE" dirty="0" smtClean="0"/>
              <a:t>Commissaris (bedrijfsrevisor)</a:t>
            </a:r>
          </a:p>
          <a:p>
            <a:r>
              <a:rPr lang="nl-BE" dirty="0" smtClean="0"/>
              <a:t>Interne procedures, o.a.</a:t>
            </a:r>
          </a:p>
          <a:p>
            <a:pPr lvl="1"/>
            <a:r>
              <a:rPr lang="nl-BE" dirty="0" smtClean="0"/>
              <a:t>interne auditdienst</a:t>
            </a:r>
          </a:p>
          <a:p>
            <a:pPr lvl="1"/>
            <a:r>
              <a:rPr lang="nl-BE" dirty="0" smtClean="0"/>
              <a:t>risicobeheer</a:t>
            </a:r>
          </a:p>
          <a:p>
            <a:pPr lvl="1"/>
            <a:r>
              <a:rPr lang="nl-BE" dirty="0" smtClean="0"/>
              <a:t>strategische objectieven</a:t>
            </a:r>
          </a:p>
          <a:p>
            <a:r>
              <a:rPr lang="nl-BE" dirty="0" smtClean="0"/>
              <a:t>Het Rekenhof</a:t>
            </a:r>
          </a:p>
          <a:p>
            <a:pPr lvl="1"/>
            <a:r>
              <a:rPr lang="nl-BE" dirty="0" smtClean="0"/>
              <a:t>structurele samenwerking op financieel vlak en thematische onderzoeken, bv. overheidsopdrachten in Boek </a:t>
            </a:r>
            <a:r>
              <a:rPr lang="nl-NL" dirty="0" smtClean="0"/>
              <a:t>2016 over de Sociale Zekerheid</a:t>
            </a:r>
            <a:endParaRPr lang="nl-BE" dirty="0"/>
          </a:p>
        </p:txBody>
      </p:sp>
      <p:sp>
        <p:nvSpPr>
          <p:cNvPr id="6" name="Content Placeholder 5"/>
          <p:cNvSpPr>
            <a:spLocks noGrp="1"/>
          </p:cNvSpPr>
          <p:nvPr>
            <p:ph sz="quarter" idx="4"/>
          </p:nvPr>
        </p:nvSpPr>
        <p:spPr/>
        <p:txBody>
          <a:bodyPr>
            <a:normAutofit lnSpcReduction="10000"/>
          </a:bodyPr>
          <a:lstStyle/>
          <a:p>
            <a:r>
              <a:rPr lang="nl-BE" dirty="0" smtClean="0"/>
              <a:t>Les </a:t>
            </a:r>
            <a:r>
              <a:rPr lang="nl-BE" dirty="0" err="1" smtClean="0"/>
              <a:t>membres</a:t>
            </a:r>
            <a:r>
              <a:rPr lang="nl-BE" dirty="0" smtClean="0"/>
              <a:t> (essence du ‘in house’)</a:t>
            </a:r>
          </a:p>
          <a:p>
            <a:pPr lvl="1"/>
            <a:r>
              <a:rPr lang="nl-BE" dirty="0" err="1" smtClean="0"/>
              <a:t>directement</a:t>
            </a:r>
            <a:r>
              <a:rPr lang="nl-BE" dirty="0" smtClean="0"/>
              <a:t> via </a:t>
            </a:r>
            <a:r>
              <a:rPr lang="nl-BE" dirty="0" err="1" smtClean="0"/>
              <a:t>l’Assemblée</a:t>
            </a:r>
            <a:r>
              <a:rPr lang="nl-BE" dirty="0" smtClean="0"/>
              <a:t> générale (</a:t>
            </a:r>
            <a:r>
              <a:rPr lang="nl-BE" dirty="0" err="1" smtClean="0"/>
              <a:t>nomination</a:t>
            </a:r>
            <a:r>
              <a:rPr lang="nl-BE" dirty="0" smtClean="0"/>
              <a:t> des administrateurs, budget, prix, </a:t>
            </a:r>
            <a:r>
              <a:rPr lang="nl-BE" dirty="0" err="1" smtClean="0"/>
              <a:t>comptes</a:t>
            </a:r>
            <a:r>
              <a:rPr lang="nl-BE" dirty="0" smtClean="0"/>
              <a:t>, …)</a:t>
            </a:r>
          </a:p>
          <a:p>
            <a:pPr lvl="1"/>
            <a:r>
              <a:rPr lang="nl-BE" dirty="0" err="1" smtClean="0"/>
              <a:t>indirectement</a:t>
            </a:r>
            <a:r>
              <a:rPr lang="nl-BE" dirty="0" smtClean="0"/>
              <a:t> via </a:t>
            </a:r>
            <a:r>
              <a:rPr lang="nl-BE" dirty="0" err="1" smtClean="0"/>
              <a:t>l’Organe</a:t>
            </a:r>
            <a:r>
              <a:rPr lang="nl-BE" dirty="0" smtClean="0"/>
              <a:t> </a:t>
            </a:r>
            <a:r>
              <a:rPr lang="nl-BE" dirty="0" err="1" smtClean="0"/>
              <a:t>d’Administration</a:t>
            </a:r>
            <a:endParaRPr lang="nl-BE" dirty="0" smtClean="0"/>
          </a:p>
          <a:p>
            <a:pPr lvl="1"/>
            <a:r>
              <a:rPr lang="nl-BE" dirty="0" err="1" smtClean="0"/>
              <a:t>sont</a:t>
            </a:r>
            <a:r>
              <a:rPr lang="nl-BE" dirty="0" smtClean="0"/>
              <a:t> </a:t>
            </a:r>
            <a:r>
              <a:rPr lang="nl-BE" dirty="0" err="1" smtClean="0"/>
              <a:t>eux-mêmes</a:t>
            </a:r>
            <a:r>
              <a:rPr lang="nl-BE" dirty="0" smtClean="0"/>
              <a:t> des </a:t>
            </a:r>
            <a:r>
              <a:rPr lang="nl-BE" dirty="0" err="1" smtClean="0"/>
              <a:t>institutions</a:t>
            </a:r>
            <a:r>
              <a:rPr lang="nl-BE" dirty="0" smtClean="0"/>
              <a:t> </a:t>
            </a:r>
            <a:r>
              <a:rPr lang="nl-BE" dirty="0" err="1" smtClean="0"/>
              <a:t>publiques</a:t>
            </a:r>
            <a:r>
              <a:rPr lang="nl-BE" dirty="0" smtClean="0"/>
              <a:t> </a:t>
            </a:r>
            <a:r>
              <a:rPr lang="nl-BE" dirty="0" err="1" smtClean="0"/>
              <a:t>avec</a:t>
            </a:r>
            <a:r>
              <a:rPr lang="nl-BE" dirty="0" smtClean="0"/>
              <a:t> </a:t>
            </a:r>
            <a:r>
              <a:rPr lang="nl-BE" dirty="0" err="1" smtClean="0"/>
              <a:t>Commissaire</a:t>
            </a:r>
            <a:r>
              <a:rPr lang="nl-BE" dirty="0" smtClean="0"/>
              <a:t> du Gouvernement </a:t>
            </a:r>
            <a:r>
              <a:rPr lang="nl-BE" dirty="0" err="1" smtClean="0"/>
              <a:t>ou</a:t>
            </a:r>
            <a:r>
              <a:rPr lang="nl-BE" dirty="0" smtClean="0"/>
              <a:t> des services </a:t>
            </a:r>
            <a:r>
              <a:rPr lang="nl-BE" dirty="0" err="1" smtClean="0"/>
              <a:t>publics</a:t>
            </a:r>
            <a:r>
              <a:rPr lang="nl-BE" dirty="0" smtClean="0"/>
              <a:t> sous </a:t>
            </a:r>
            <a:r>
              <a:rPr lang="nl-BE" dirty="0" err="1" smtClean="0"/>
              <a:t>l’autorité</a:t>
            </a:r>
            <a:r>
              <a:rPr lang="nl-BE" dirty="0" smtClean="0"/>
              <a:t> </a:t>
            </a:r>
            <a:r>
              <a:rPr lang="nl-BE" dirty="0" err="1" smtClean="0"/>
              <a:t>d’un</a:t>
            </a:r>
            <a:r>
              <a:rPr lang="nl-BE" dirty="0" smtClean="0"/>
              <a:t> </a:t>
            </a:r>
            <a:r>
              <a:rPr lang="nl-BE" dirty="0" err="1" smtClean="0"/>
              <a:t>ministre</a:t>
            </a:r>
            <a:endParaRPr lang="nl-BE" dirty="0" smtClean="0"/>
          </a:p>
          <a:p>
            <a:r>
              <a:rPr lang="nl-BE" dirty="0" smtClean="0"/>
              <a:t>Les 2 </a:t>
            </a:r>
            <a:r>
              <a:rPr lang="nl-BE" dirty="0" err="1" smtClean="0"/>
              <a:t>ministres</a:t>
            </a:r>
            <a:r>
              <a:rPr lang="nl-BE" dirty="0" smtClean="0"/>
              <a:t> (via les administrateurs </a:t>
            </a:r>
            <a:r>
              <a:rPr lang="nl-BE" dirty="0" err="1" smtClean="0"/>
              <a:t>proposés</a:t>
            </a:r>
            <a:r>
              <a:rPr lang="nl-BE" dirty="0" smtClean="0"/>
              <a:t>)</a:t>
            </a:r>
          </a:p>
          <a:p>
            <a:r>
              <a:rPr lang="nl-BE" dirty="0" err="1" smtClean="0"/>
              <a:t>Commissaire</a:t>
            </a:r>
            <a:r>
              <a:rPr lang="nl-BE" dirty="0" smtClean="0"/>
              <a:t> (</a:t>
            </a:r>
            <a:r>
              <a:rPr lang="nl-BE" dirty="0" err="1" smtClean="0"/>
              <a:t>réviseur</a:t>
            </a:r>
            <a:r>
              <a:rPr lang="nl-BE" dirty="0" smtClean="0"/>
              <a:t> </a:t>
            </a:r>
            <a:r>
              <a:rPr lang="nl-BE" dirty="0" err="1" smtClean="0"/>
              <a:t>d’entreprise</a:t>
            </a:r>
            <a:r>
              <a:rPr lang="nl-BE" dirty="0" smtClean="0"/>
              <a:t>)</a:t>
            </a:r>
          </a:p>
          <a:p>
            <a:r>
              <a:rPr lang="nl-BE" dirty="0" smtClean="0"/>
              <a:t>Procédures </a:t>
            </a:r>
            <a:r>
              <a:rPr lang="nl-BE" dirty="0" err="1" smtClean="0"/>
              <a:t>internes</a:t>
            </a:r>
            <a:r>
              <a:rPr lang="nl-BE" dirty="0" smtClean="0"/>
              <a:t>, e.a.</a:t>
            </a:r>
          </a:p>
          <a:p>
            <a:pPr lvl="1"/>
            <a:r>
              <a:rPr lang="nl-BE" dirty="0" smtClean="0"/>
              <a:t>service </a:t>
            </a:r>
            <a:r>
              <a:rPr lang="nl-BE" dirty="0" err="1" smtClean="0"/>
              <a:t>d’audit</a:t>
            </a:r>
            <a:r>
              <a:rPr lang="nl-BE" dirty="0" smtClean="0"/>
              <a:t> interne</a:t>
            </a:r>
          </a:p>
          <a:p>
            <a:pPr lvl="1"/>
            <a:r>
              <a:rPr lang="nl-BE" dirty="0" err="1" smtClean="0"/>
              <a:t>gestion</a:t>
            </a:r>
            <a:r>
              <a:rPr lang="nl-BE" dirty="0" smtClean="0"/>
              <a:t> des </a:t>
            </a:r>
            <a:r>
              <a:rPr lang="nl-BE" dirty="0" err="1" smtClean="0"/>
              <a:t>risques</a:t>
            </a:r>
            <a:endParaRPr lang="nl-BE" dirty="0" smtClean="0"/>
          </a:p>
          <a:p>
            <a:pPr lvl="1"/>
            <a:r>
              <a:rPr lang="nl-BE" dirty="0" err="1" smtClean="0"/>
              <a:t>objectifs</a:t>
            </a:r>
            <a:r>
              <a:rPr lang="nl-BE" dirty="0" smtClean="0"/>
              <a:t> </a:t>
            </a:r>
            <a:r>
              <a:rPr lang="nl-BE" dirty="0" err="1" smtClean="0"/>
              <a:t>stratégiques</a:t>
            </a:r>
            <a:endParaRPr lang="nl-BE" dirty="0" smtClean="0"/>
          </a:p>
          <a:p>
            <a:r>
              <a:rPr lang="nl-BE" dirty="0" smtClean="0"/>
              <a:t>La Cour des </a:t>
            </a:r>
            <a:r>
              <a:rPr lang="nl-BE" dirty="0" err="1" smtClean="0"/>
              <a:t>comptes</a:t>
            </a:r>
            <a:endParaRPr lang="nl-BE" dirty="0" smtClean="0"/>
          </a:p>
          <a:p>
            <a:pPr lvl="1"/>
            <a:r>
              <a:rPr lang="nl-BE" dirty="0" err="1" smtClean="0"/>
              <a:t>collaboration</a:t>
            </a:r>
            <a:r>
              <a:rPr lang="nl-BE" dirty="0" smtClean="0"/>
              <a:t> </a:t>
            </a:r>
            <a:r>
              <a:rPr lang="nl-BE" dirty="0" err="1" smtClean="0"/>
              <a:t>structurelle</a:t>
            </a:r>
            <a:r>
              <a:rPr lang="nl-BE" dirty="0" smtClean="0"/>
              <a:t> </a:t>
            </a:r>
            <a:r>
              <a:rPr lang="nl-BE" dirty="0" err="1" smtClean="0"/>
              <a:t>sur</a:t>
            </a:r>
            <a:r>
              <a:rPr lang="nl-BE" dirty="0" smtClean="0"/>
              <a:t> </a:t>
            </a:r>
            <a:r>
              <a:rPr lang="nl-BE" dirty="0" err="1" smtClean="0"/>
              <a:t>le</a:t>
            </a:r>
            <a:r>
              <a:rPr lang="nl-BE" dirty="0" smtClean="0"/>
              <a:t> plan financier et enquêtes </a:t>
            </a:r>
            <a:r>
              <a:rPr lang="nl-BE" dirty="0" err="1" smtClean="0"/>
              <a:t>thématiques</a:t>
            </a:r>
            <a:r>
              <a:rPr lang="nl-BE" dirty="0" smtClean="0"/>
              <a:t>, </a:t>
            </a:r>
            <a:r>
              <a:rPr lang="nl-BE" dirty="0" err="1" smtClean="0"/>
              <a:t>pe</a:t>
            </a:r>
            <a:r>
              <a:rPr lang="nl-BE" dirty="0" smtClean="0"/>
              <a:t>. </a:t>
            </a:r>
            <a:r>
              <a:rPr lang="nl-BE" dirty="0" err="1" smtClean="0"/>
              <a:t>marchés</a:t>
            </a:r>
            <a:r>
              <a:rPr lang="nl-BE" dirty="0" smtClean="0"/>
              <a:t> </a:t>
            </a:r>
            <a:r>
              <a:rPr lang="nl-BE" dirty="0" err="1" smtClean="0"/>
              <a:t>publics</a:t>
            </a:r>
            <a:r>
              <a:rPr lang="nl-BE" dirty="0" smtClean="0"/>
              <a:t> dans </a:t>
            </a:r>
            <a:r>
              <a:rPr lang="nl-BE" dirty="0" err="1" smtClean="0"/>
              <a:t>le</a:t>
            </a:r>
            <a:r>
              <a:rPr lang="nl-BE" dirty="0" smtClean="0"/>
              <a:t> </a:t>
            </a:r>
            <a:r>
              <a:rPr lang="nl-BE" dirty="0" err="1" smtClean="0"/>
              <a:t>Livre</a:t>
            </a:r>
            <a:r>
              <a:rPr lang="nl-BE" dirty="0" smtClean="0"/>
              <a:t> 2016 </a:t>
            </a:r>
            <a:r>
              <a:rPr lang="nl-BE" dirty="0" err="1" smtClean="0"/>
              <a:t>sur</a:t>
            </a:r>
            <a:r>
              <a:rPr lang="nl-BE" dirty="0" smtClean="0"/>
              <a:t> la </a:t>
            </a:r>
            <a:r>
              <a:rPr lang="nl-BE" dirty="0" err="1" smtClean="0"/>
              <a:t>Sécurité</a:t>
            </a:r>
            <a:r>
              <a:rPr lang="nl-BE" dirty="0" smtClean="0"/>
              <a:t> sociale</a:t>
            </a:r>
            <a:endParaRPr lang="nl-BE" dirty="0"/>
          </a:p>
        </p:txBody>
      </p:sp>
      <p:sp>
        <p:nvSpPr>
          <p:cNvPr id="5" name="Slide Number Placeholder 4"/>
          <p:cNvSpPr>
            <a:spLocks noGrp="1"/>
          </p:cNvSpPr>
          <p:nvPr>
            <p:ph type="sldNum" sz="quarter" idx="11"/>
          </p:nvPr>
        </p:nvSpPr>
        <p:spPr/>
        <p:txBody>
          <a:bodyPr/>
          <a:lstStyle/>
          <a:p>
            <a:fld id="{30A9230E-FFBB-4CCB-ABD7-198084EDE768}" type="slidenum">
              <a:rPr lang="fr-BE" smtClean="0"/>
              <a:pPr/>
              <a:t>89</a:t>
            </a:fld>
            <a:endParaRPr lang="fr-BE" dirty="0"/>
          </a:p>
        </p:txBody>
      </p:sp>
    </p:spTree>
    <p:extLst>
      <p:ext uri="{BB962C8B-B14F-4D97-AF65-F5344CB8AC3E}">
        <p14:creationId xmlns:p14="http://schemas.microsoft.com/office/powerpoint/2010/main" val="38762277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nl-BE" dirty="0" smtClean="0">
                <a:solidFill>
                  <a:srgbClr val="0087BE"/>
                </a:solidFill>
              </a:rPr>
              <a:t>Mijn functies</a:t>
            </a:r>
            <a:br>
              <a:rPr lang="nl-BE" dirty="0" smtClean="0">
                <a:solidFill>
                  <a:srgbClr val="0087BE"/>
                </a:solidFill>
              </a:rPr>
            </a:br>
            <a:r>
              <a:rPr lang="nl-BE" dirty="0" smtClean="0">
                <a:solidFill>
                  <a:srgbClr val="0087BE"/>
                </a:solidFill>
              </a:rPr>
              <a:t>Mes </a:t>
            </a:r>
            <a:r>
              <a:rPr lang="nl-BE" dirty="0" err="1" smtClean="0">
                <a:solidFill>
                  <a:srgbClr val="0087BE"/>
                </a:solidFill>
              </a:rPr>
              <a:t>fonctions</a:t>
            </a:r>
            <a:endParaRPr lang="en-US" dirty="0">
              <a:solidFill>
                <a:srgbClr val="0087BE"/>
              </a:solidFill>
            </a:endParaRPr>
          </a:p>
        </p:txBody>
      </p:sp>
      <p:sp>
        <p:nvSpPr>
          <p:cNvPr id="3" name="Slide Number Placeholder 2"/>
          <p:cNvSpPr>
            <a:spLocks noGrp="1"/>
          </p:cNvSpPr>
          <p:nvPr>
            <p:ph type="sldNum" sz="quarter" idx="10"/>
          </p:nvPr>
        </p:nvSpPr>
        <p:spPr/>
        <p:txBody>
          <a:bodyPr/>
          <a:lstStyle/>
          <a:p>
            <a:pPr>
              <a:defRPr/>
            </a:pPr>
            <a:fld id="{EF66DDCB-4F40-4F8C-A2FE-269D135B5A13}" type="slidenum">
              <a:rPr lang="en-GB" smtClean="0"/>
              <a:pPr>
                <a:defRPr/>
              </a:pPr>
              <a:t>9</a:t>
            </a:fld>
            <a:endParaRPr lang="en-GB" dirty="0"/>
          </a:p>
        </p:txBody>
      </p:sp>
    </p:spTree>
    <p:extLst>
      <p:ext uri="{BB962C8B-B14F-4D97-AF65-F5344CB8AC3E}">
        <p14:creationId xmlns:p14="http://schemas.microsoft.com/office/powerpoint/2010/main" val="79647621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nl-BE" dirty="0" smtClean="0"/>
              <a:t>Enkele behaalde resultaten – </a:t>
            </a:r>
            <a:r>
              <a:rPr lang="nl-BE" dirty="0" err="1" smtClean="0"/>
              <a:t>Quelques</a:t>
            </a:r>
            <a:r>
              <a:rPr lang="nl-BE" dirty="0" smtClean="0"/>
              <a:t> </a:t>
            </a:r>
            <a:r>
              <a:rPr lang="nl-BE" dirty="0" err="1" smtClean="0"/>
              <a:t>résultats</a:t>
            </a:r>
            <a:r>
              <a:rPr lang="nl-BE" dirty="0" smtClean="0"/>
              <a:t> </a:t>
            </a:r>
            <a:r>
              <a:rPr lang="nl-BE" dirty="0" err="1" smtClean="0"/>
              <a:t>atteints</a:t>
            </a:r>
            <a:endParaRPr lang="fr-BE" dirty="0"/>
          </a:p>
        </p:txBody>
      </p:sp>
      <p:sp>
        <p:nvSpPr>
          <p:cNvPr id="5" name="Content Placeholder 4"/>
          <p:cNvSpPr>
            <a:spLocks noGrp="1"/>
          </p:cNvSpPr>
          <p:nvPr>
            <p:ph sz="half" idx="2"/>
          </p:nvPr>
        </p:nvSpPr>
        <p:spPr/>
        <p:txBody>
          <a:bodyPr/>
          <a:lstStyle/>
          <a:p>
            <a:r>
              <a:rPr lang="nl-BE" dirty="0"/>
              <a:t>De kostendeling vergemakkelijkt de samenwerking tussen de openbare instellingen </a:t>
            </a:r>
            <a:r>
              <a:rPr lang="nl-BE" dirty="0" smtClean="0"/>
              <a:t>(datacenters, portalen</a:t>
            </a:r>
            <a:r>
              <a:rPr lang="nl-BE" dirty="0"/>
              <a:t>, gebruikersbeheer, </a:t>
            </a:r>
            <a:r>
              <a:rPr lang="nl-BE" dirty="0" smtClean="0"/>
              <a:t>24/7 monitoring van diensten, ...).</a:t>
            </a:r>
            <a:endParaRPr lang="nl-BE" dirty="0"/>
          </a:p>
          <a:p>
            <a:r>
              <a:rPr lang="nl-BE" dirty="0"/>
              <a:t>Levert schaalvoordelen op</a:t>
            </a:r>
          </a:p>
          <a:p>
            <a:r>
              <a:rPr lang="nl-BE" dirty="0"/>
              <a:t>Draagt aanzienlijk bij tot hergebruik van software en de G-Cloud</a:t>
            </a:r>
          </a:p>
          <a:p>
            <a:r>
              <a:rPr lang="nl-BE" dirty="0"/>
              <a:t>Biedt de instellingen een moeilijk te vinden expertise op het vlak van ICT en informatieveiligheid </a:t>
            </a:r>
          </a:p>
          <a:p>
            <a:r>
              <a:rPr lang="nl-BE" dirty="0"/>
              <a:t>Biedt expertise aan op het vlak van ICT-overheidsopdrachten, waarbij de toegang van private ICT-dienstverleners tot de openbare sector vergemakkelijkt wordt</a:t>
            </a:r>
          </a:p>
          <a:p>
            <a:r>
              <a:rPr lang="nl-BE" dirty="0"/>
              <a:t>Stimuleert innovatie dankzij kleine </a:t>
            </a:r>
            <a:r>
              <a:rPr lang="nl-BE" dirty="0" smtClean="0"/>
              <a:t>R&amp;D-afdeling </a:t>
            </a:r>
            <a:r>
              <a:rPr lang="nl-BE" dirty="0"/>
              <a:t>(zie </a:t>
            </a:r>
            <a:r>
              <a:rPr lang="nl-BE" dirty="0">
                <a:hlinkClick r:id="rId2"/>
              </a:rPr>
              <a:t>https://www.smalsresearch.be</a:t>
            </a:r>
            <a:r>
              <a:rPr lang="nl-BE" dirty="0" smtClean="0">
                <a:hlinkClick r:id="rId2"/>
              </a:rPr>
              <a:t>/</a:t>
            </a:r>
            <a:r>
              <a:rPr lang="nl-BE" dirty="0" smtClean="0"/>
              <a:t>)</a:t>
            </a:r>
            <a:endParaRPr lang="nl-BE" dirty="0"/>
          </a:p>
        </p:txBody>
      </p:sp>
      <p:sp>
        <p:nvSpPr>
          <p:cNvPr id="6" name="Content Placeholder 5"/>
          <p:cNvSpPr>
            <a:spLocks noGrp="1"/>
          </p:cNvSpPr>
          <p:nvPr>
            <p:ph sz="quarter" idx="4"/>
          </p:nvPr>
        </p:nvSpPr>
        <p:spPr/>
        <p:txBody>
          <a:bodyPr/>
          <a:lstStyle/>
          <a:p>
            <a:r>
              <a:rPr lang="fr-FR" dirty="0" smtClean="0"/>
              <a:t>Le </a:t>
            </a:r>
            <a:r>
              <a:rPr lang="fr-FR" dirty="0"/>
              <a:t>partage des coûts facilite la coopération entre les institutions publiques </a:t>
            </a:r>
            <a:r>
              <a:rPr lang="fr-FR" dirty="0" smtClean="0"/>
              <a:t>(data </a:t>
            </a:r>
            <a:r>
              <a:rPr lang="fr-FR" dirty="0" err="1" smtClean="0"/>
              <a:t>centers</a:t>
            </a:r>
            <a:r>
              <a:rPr lang="fr-FR" dirty="0" smtClean="0"/>
              <a:t>, portails</a:t>
            </a:r>
            <a:r>
              <a:rPr lang="fr-FR" dirty="0"/>
              <a:t>, gestion des utilisateurs, </a:t>
            </a:r>
            <a:r>
              <a:rPr lang="fr-FR" dirty="0" smtClean="0"/>
              <a:t>monitoring 24/7 des services, </a:t>
            </a:r>
            <a:r>
              <a:rPr lang="fr-FR" dirty="0"/>
              <a:t>...).</a:t>
            </a:r>
            <a:endParaRPr lang="en-US" dirty="0"/>
          </a:p>
          <a:p>
            <a:r>
              <a:rPr lang="en-US" dirty="0" err="1" smtClean="0"/>
              <a:t>Permet</a:t>
            </a:r>
            <a:r>
              <a:rPr lang="en-US" dirty="0" smtClean="0"/>
              <a:t> </a:t>
            </a:r>
            <a:r>
              <a:rPr lang="en-US" dirty="0"/>
              <a:t>des </a:t>
            </a:r>
            <a:r>
              <a:rPr lang="en-US" dirty="0" err="1"/>
              <a:t>économies</a:t>
            </a:r>
            <a:r>
              <a:rPr lang="en-US" dirty="0"/>
              <a:t> </a:t>
            </a:r>
            <a:r>
              <a:rPr lang="en-US" dirty="0" err="1"/>
              <a:t>d’échelle</a:t>
            </a:r>
            <a:endParaRPr lang="en-US" dirty="0"/>
          </a:p>
          <a:p>
            <a:r>
              <a:rPr lang="fr-FR" dirty="0" smtClean="0"/>
              <a:t>Contribue </a:t>
            </a:r>
            <a:r>
              <a:rPr lang="fr-FR" dirty="0"/>
              <a:t>de manière significative à la réutilisation de logiciels et au </a:t>
            </a:r>
            <a:r>
              <a:rPr lang="fr-FR" dirty="0" err="1"/>
              <a:t>G-Cloud</a:t>
            </a:r>
            <a:endParaRPr lang="en-US" dirty="0"/>
          </a:p>
          <a:p>
            <a:r>
              <a:rPr lang="fr-FR" dirty="0" smtClean="0"/>
              <a:t>Offre </a:t>
            </a:r>
            <a:r>
              <a:rPr lang="fr-FR" dirty="0"/>
              <a:t>aux institutions une expertise difficile à trouver en matière de TIC et de sécurité de l'information</a:t>
            </a:r>
          </a:p>
          <a:p>
            <a:r>
              <a:rPr lang="fr-FR" dirty="0" smtClean="0"/>
              <a:t>Offre </a:t>
            </a:r>
            <a:r>
              <a:rPr lang="fr-FR" dirty="0"/>
              <a:t>une expertise dans les procédures de marchés publics liés aux TIC, facilitant l'accès des prestataires de services TIC privés au secteur public</a:t>
            </a:r>
            <a:endParaRPr lang="en-US" dirty="0"/>
          </a:p>
          <a:p>
            <a:r>
              <a:rPr lang="fr-FR" dirty="0" smtClean="0"/>
              <a:t>Stimule </a:t>
            </a:r>
            <a:r>
              <a:rPr lang="fr-FR" dirty="0"/>
              <a:t>l'innovation grâce à une petite section </a:t>
            </a:r>
            <a:r>
              <a:rPr lang="fr-FR" dirty="0" smtClean="0"/>
              <a:t>R&amp;D (voir </a:t>
            </a:r>
            <a:r>
              <a:rPr lang="nl-BE" dirty="0" smtClean="0">
                <a:hlinkClick r:id="rId2"/>
              </a:rPr>
              <a:t>https</a:t>
            </a:r>
            <a:r>
              <a:rPr lang="nl-BE" dirty="0">
                <a:hlinkClick r:id="rId2"/>
              </a:rPr>
              <a:t>://www.smalsresearch.be/</a:t>
            </a:r>
            <a:r>
              <a:rPr lang="nl-BE" dirty="0"/>
              <a:t>)</a:t>
            </a:r>
          </a:p>
          <a:p>
            <a:pPr marL="0" indent="0">
              <a:buNone/>
            </a:pPr>
            <a:endParaRPr lang="en-US" dirty="0"/>
          </a:p>
        </p:txBody>
      </p:sp>
      <p:sp>
        <p:nvSpPr>
          <p:cNvPr id="2" name="Slide Number Placeholder 1"/>
          <p:cNvSpPr>
            <a:spLocks noGrp="1"/>
          </p:cNvSpPr>
          <p:nvPr>
            <p:ph type="sldNum" sz="quarter" idx="11"/>
          </p:nvPr>
        </p:nvSpPr>
        <p:spPr/>
        <p:txBody>
          <a:bodyPr/>
          <a:lstStyle/>
          <a:p>
            <a:fld id="{30A9230E-FFBB-4CCB-ABD7-198084EDE768}" type="slidenum">
              <a:rPr lang="fr-BE" smtClean="0"/>
              <a:pPr/>
              <a:t>90</a:t>
            </a:fld>
            <a:endParaRPr lang="fr-BE" dirty="0"/>
          </a:p>
        </p:txBody>
      </p:sp>
    </p:spTree>
    <p:extLst>
      <p:ext uri="{BB962C8B-B14F-4D97-AF65-F5344CB8AC3E}">
        <p14:creationId xmlns:p14="http://schemas.microsoft.com/office/powerpoint/2010/main" val="237224358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BE" dirty="0"/>
              <a:t>Enkele behaalde resultaten – </a:t>
            </a:r>
            <a:r>
              <a:rPr lang="nl-BE" dirty="0" err="1"/>
              <a:t>Quelques</a:t>
            </a:r>
            <a:r>
              <a:rPr lang="nl-BE" dirty="0"/>
              <a:t> </a:t>
            </a:r>
            <a:r>
              <a:rPr lang="nl-BE" dirty="0" err="1"/>
              <a:t>résultats</a:t>
            </a:r>
            <a:r>
              <a:rPr lang="nl-BE" dirty="0"/>
              <a:t> </a:t>
            </a:r>
            <a:r>
              <a:rPr lang="nl-BE" dirty="0" err="1"/>
              <a:t>atteints</a:t>
            </a:r>
            <a:endParaRPr lang="en-US" dirty="0"/>
          </a:p>
        </p:txBody>
      </p:sp>
      <p:sp>
        <p:nvSpPr>
          <p:cNvPr id="7" name="Espace réservé du texte 1"/>
          <p:cNvSpPr txBox="1">
            <a:spLocks/>
          </p:cNvSpPr>
          <p:nvPr/>
        </p:nvSpPr>
        <p:spPr>
          <a:xfrm>
            <a:off x="1" y="889627"/>
            <a:ext cx="12192000" cy="530942"/>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Tx/>
              <a:buNone/>
              <a:defRPr sz="20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BE" b="1" dirty="0" smtClean="0"/>
              <a:t>RB</a:t>
            </a:r>
            <a:endParaRPr lang="fr-BE" b="1" dirty="0">
              <a:solidFill>
                <a:srgbClr val="CC0099"/>
              </a:solidFill>
            </a:endParaRPr>
          </a:p>
        </p:txBody>
      </p:sp>
      <p:sp>
        <p:nvSpPr>
          <p:cNvPr id="11" name="Rectangle 1"/>
          <p:cNvSpPr>
            <a:spLocks noChangeArrowheads="1"/>
          </p:cNvSpPr>
          <p:nvPr/>
        </p:nvSpPr>
        <p:spPr bwMode="auto">
          <a:xfrm>
            <a:off x="1456510" y="1502229"/>
            <a:ext cx="10221684" cy="3970318"/>
          </a:xfrm>
          <a:prstGeom prst="rect">
            <a:avLst/>
          </a:prstGeom>
          <a:noFill/>
          <a:ln w="9525">
            <a:noFill/>
            <a:miter lim="800000"/>
            <a:headEnd/>
            <a:tailEnd/>
          </a:ln>
        </p:spPr>
        <p:txBody>
          <a:bodyPr wrap="square">
            <a:spAutoFit/>
          </a:bodyPr>
          <a:lstStyle/>
          <a:p>
            <a:r>
              <a:rPr lang="nl-BE" dirty="0" smtClean="0">
                <a:solidFill>
                  <a:srgbClr val="09357A"/>
                </a:solidFill>
                <a:latin typeface="Arial" panose="020B0604020202020204" pitchFamily="34" charset="0"/>
                <a:cs typeface="Arial" panose="020B0604020202020204" pitchFamily="34" charset="0"/>
              </a:rPr>
              <a:t>Evolutie van de prijzen op langere termijn </a:t>
            </a:r>
            <a:r>
              <a:rPr lang="nl-BE" dirty="0" err="1" smtClean="0">
                <a:solidFill>
                  <a:srgbClr val="09357A"/>
                </a:solidFill>
                <a:latin typeface="Arial" panose="020B0604020202020204" pitchFamily="34" charset="0"/>
                <a:cs typeface="Arial" panose="020B0604020202020204" pitchFamily="34" charset="0"/>
              </a:rPr>
              <a:t>tov</a:t>
            </a:r>
            <a:r>
              <a:rPr lang="nl-BE" dirty="0" smtClean="0">
                <a:solidFill>
                  <a:srgbClr val="09357A"/>
                </a:solidFill>
                <a:latin typeface="Arial" panose="020B0604020202020204" pitchFamily="34" charset="0"/>
                <a:cs typeface="Arial" panose="020B0604020202020204" pitchFamily="34" charset="0"/>
              </a:rPr>
              <a:t> index van de lonen</a:t>
            </a:r>
          </a:p>
          <a:p>
            <a:pPr marL="285750" indent="-285750">
              <a:buFont typeface="Arial" panose="020B0604020202020204" pitchFamily="34" charset="0"/>
              <a:buChar char="•"/>
            </a:pPr>
            <a:endParaRPr lang="nl-BE" dirty="0" smtClean="0">
              <a:solidFill>
                <a:srgbClr val="09357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nl-BE" dirty="0">
              <a:solidFill>
                <a:srgbClr val="09357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nl-BE" dirty="0" smtClean="0">
              <a:solidFill>
                <a:srgbClr val="09357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nl-BE" dirty="0">
              <a:solidFill>
                <a:srgbClr val="09357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nl-BE" dirty="0" smtClean="0">
              <a:solidFill>
                <a:srgbClr val="09357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nl-BE" dirty="0">
              <a:solidFill>
                <a:srgbClr val="09357A"/>
              </a:solidFill>
              <a:latin typeface="Arial" panose="020B0604020202020204" pitchFamily="34" charset="0"/>
              <a:cs typeface="Arial" panose="020B0604020202020204" pitchFamily="34" charset="0"/>
            </a:endParaRPr>
          </a:p>
          <a:p>
            <a:endParaRPr lang="nl-BE" dirty="0" smtClean="0">
              <a:solidFill>
                <a:srgbClr val="09357A"/>
              </a:solidFill>
              <a:latin typeface="Arial" panose="020B0604020202020204" pitchFamily="34" charset="0"/>
              <a:cs typeface="Arial" panose="020B0604020202020204" pitchFamily="34" charset="0"/>
            </a:endParaRPr>
          </a:p>
          <a:p>
            <a:endParaRPr lang="nl-BE" dirty="0" smtClean="0">
              <a:solidFill>
                <a:srgbClr val="09357A"/>
              </a:solidFill>
              <a:latin typeface="Arial" panose="020B0604020202020204" pitchFamily="34" charset="0"/>
              <a:cs typeface="Arial" panose="020B0604020202020204" pitchFamily="34" charset="0"/>
            </a:endParaRPr>
          </a:p>
          <a:p>
            <a:pPr marL="285750" indent="-285750">
              <a:buFontTx/>
              <a:buChar char="-"/>
            </a:pPr>
            <a:endParaRPr lang="nl-BE" dirty="0" smtClean="0">
              <a:solidFill>
                <a:srgbClr val="09357A"/>
              </a:solidFill>
              <a:latin typeface="Arial" panose="020B0604020202020204" pitchFamily="34" charset="0"/>
              <a:cs typeface="Arial" panose="020B0604020202020204" pitchFamily="34" charset="0"/>
            </a:endParaRPr>
          </a:p>
          <a:p>
            <a:pPr marL="285750" indent="-285750">
              <a:buFontTx/>
              <a:buChar char="-"/>
            </a:pPr>
            <a:endParaRPr lang="nl-BE" dirty="0">
              <a:solidFill>
                <a:srgbClr val="09357A"/>
              </a:solidFill>
              <a:latin typeface="Arial" panose="020B0604020202020204" pitchFamily="34" charset="0"/>
              <a:cs typeface="Arial" panose="020B0604020202020204" pitchFamily="34" charset="0"/>
            </a:endParaRPr>
          </a:p>
          <a:p>
            <a:r>
              <a:rPr lang="nl-BE" dirty="0" smtClean="0">
                <a:solidFill>
                  <a:srgbClr val="09357A"/>
                </a:solidFill>
                <a:latin typeface="Arial" panose="020B0604020202020204" pitchFamily="34" charset="0"/>
                <a:cs typeface="Arial" panose="020B0604020202020204" pitchFamily="34" charset="0"/>
              </a:rPr>
              <a:t>Op een periode van 10 jaar zijn de eenheidsprijzen 16,40 % gedaald </a:t>
            </a:r>
            <a:r>
              <a:rPr lang="nl-BE" dirty="0" err="1" smtClean="0">
                <a:solidFill>
                  <a:srgbClr val="09357A"/>
                </a:solidFill>
                <a:latin typeface="Arial" panose="020B0604020202020204" pitchFamily="34" charset="0"/>
                <a:cs typeface="Arial" panose="020B0604020202020204" pitchFamily="34" charset="0"/>
              </a:rPr>
              <a:t>tov</a:t>
            </a:r>
            <a:r>
              <a:rPr lang="nl-BE" dirty="0" smtClean="0">
                <a:solidFill>
                  <a:srgbClr val="09357A"/>
                </a:solidFill>
                <a:latin typeface="Arial" panose="020B0604020202020204" pitchFamily="34" charset="0"/>
                <a:cs typeface="Arial" panose="020B0604020202020204" pitchFamily="34" charset="0"/>
              </a:rPr>
              <a:t> de evolutie van de index van de lonen omwille van schaalvoordelen en zuinig beheer</a:t>
            </a:r>
          </a:p>
          <a:p>
            <a:endParaRPr lang="nl-BE" dirty="0" smtClean="0">
              <a:solidFill>
                <a:srgbClr val="09357A"/>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873327" y="1889459"/>
            <a:ext cx="10445347" cy="2013427"/>
          </a:xfrm>
          <a:prstGeom prst="rect">
            <a:avLst/>
          </a:prstGeom>
        </p:spPr>
      </p:pic>
      <p:sp>
        <p:nvSpPr>
          <p:cNvPr id="3" name="Right Arrow 2"/>
          <p:cNvSpPr/>
          <p:nvPr/>
        </p:nvSpPr>
        <p:spPr>
          <a:xfrm rot="10800000">
            <a:off x="11009230" y="199776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0800000">
            <a:off x="11018590" y="281727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0800000">
            <a:off x="11075779" y="331804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91</a:t>
            </a:fld>
            <a:r>
              <a:rPr lang="fr-BE" smtClean="0"/>
              <a:t> </a:t>
            </a:r>
            <a:endParaRPr lang="fr-BE" dirty="0"/>
          </a:p>
        </p:txBody>
      </p:sp>
    </p:spTree>
    <p:extLst>
      <p:ext uri="{BB962C8B-B14F-4D97-AF65-F5344CB8AC3E}">
        <p14:creationId xmlns:p14="http://schemas.microsoft.com/office/powerpoint/2010/main" val="4238832500"/>
      </p:ext>
    </p:extLst>
  </p:cSld>
  <p:clrMapOvr>
    <a:masterClrMapping/>
  </p:clrMapOvr>
  <p:transition spd="slow"/>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Enkele behaalde resultaten – </a:t>
            </a:r>
            <a:r>
              <a:rPr lang="nl-BE" dirty="0" err="1"/>
              <a:t>Quelques</a:t>
            </a:r>
            <a:r>
              <a:rPr lang="nl-BE" dirty="0"/>
              <a:t> </a:t>
            </a:r>
            <a:r>
              <a:rPr lang="nl-BE" dirty="0" err="1"/>
              <a:t>résultats</a:t>
            </a:r>
            <a:r>
              <a:rPr lang="nl-BE" dirty="0"/>
              <a:t> </a:t>
            </a:r>
            <a:r>
              <a:rPr lang="nl-BE" dirty="0" err="1"/>
              <a:t>atteints</a:t>
            </a:r>
            <a:endParaRPr lang="en-US" dirty="0"/>
          </a:p>
        </p:txBody>
      </p:sp>
      <p:sp>
        <p:nvSpPr>
          <p:cNvPr id="4" name="Content Placeholder 3"/>
          <p:cNvSpPr>
            <a:spLocks noGrp="1"/>
          </p:cNvSpPr>
          <p:nvPr>
            <p:ph sz="half" idx="2"/>
          </p:nvPr>
        </p:nvSpPr>
        <p:spPr/>
        <p:txBody>
          <a:bodyPr>
            <a:normAutofit/>
          </a:bodyPr>
          <a:lstStyle/>
          <a:p>
            <a:r>
              <a:rPr lang="nl-BE" dirty="0" smtClean="0"/>
              <a:t>Hergebruik van ontwikkelde software </a:t>
            </a:r>
            <a:endParaRPr lang="nl-BE" dirty="0"/>
          </a:p>
          <a:p>
            <a:pPr lvl="1"/>
            <a:r>
              <a:rPr lang="nl-BE" dirty="0" smtClean="0"/>
              <a:t>software die reeds betaald is door een lid wordt gratis ingezet voor andere leden</a:t>
            </a:r>
          </a:p>
          <a:p>
            <a:pPr lvl="1"/>
            <a:r>
              <a:rPr lang="nl-BE" dirty="0" smtClean="0"/>
              <a:t>bewees </a:t>
            </a:r>
            <a:r>
              <a:rPr lang="nl-BE" dirty="0"/>
              <a:t>nut tijdens </a:t>
            </a:r>
            <a:r>
              <a:rPr lang="nl-BE" dirty="0" smtClean="0"/>
              <a:t>COVID-19 crisis</a:t>
            </a:r>
            <a:endParaRPr lang="nl-BE" dirty="0"/>
          </a:p>
          <a:p>
            <a:pPr lvl="1"/>
            <a:r>
              <a:rPr lang="nl-BE" dirty="0"/>
              <a:t>2020: ROI = 46%, concreet meer dan </a:t>
            </a:r>
            <a:r>
              <a:rPr lang="nl-BE" dirty="0" smtClean="0">
                <a:solidFill>
                  <a:srgbClr val="0087BE"/>
                </a:solidFill>
              </a:rPr>
              <a:t>€ </a:t>
            </a:r>
            <a:r>
              <a:rPr lang="nl-BE" dirty="0">
                <a:solidFill>
                  <a:srgbClr val="0087BE"/>
                </a:solidFill>
              </a:rPr>
              <a:t>13 </a:t>
            </a:r>
            <a:r>
              <a:rPr lang="nl-BE" dirty="0" err="1" smtClean="0">
                <a:solidFill>
                  <a:srgbClr val="0087BE"/>
                </a:solidFill>
              </a:rPr>
              <a:t>mio</a:t>
            </a:r>
            <a:endParaRPr lang="nl-BE" dirty="0">
              <a:solidFill>
                <a:srgbClr val="0087BE"/>
              </a:solidFill>
            </a:endParaRPr>
          </a:p>
          <a:p>
            <a:pPr lvl="1"/>
            <a:r>
              <a:rPr lang="nl-BE" dirty="0"/>
              <a:t>2020: op 27 projecten werd </a:t>
            </a:r>
            <a:r>
              <a:rPr lang="nl-BE" dirty="0">
                <a:solidFill>
                  <a:srgbClr val="0087BE"/>
                </a:solidFill>
              </a:rPr>
              <a:t>64% </a:t>
            </a:r>
            <a:r>
              <a:rPr lang="nl-BE" dirty="0"/>
              <a:t>van de nieuwe functionaliteit gerealiseerd dankzij hergebruik</a:t>
            </a:r>
          </a:p>
          <a:p>
            <a:pPr lvl="1"/>
            <a:r>
              <a:rPr lang="nl-BE" dirty="0" smtClean="0"/>
              <a:t>investering </a:t>
            </a:r>
            <a:r>
              <a:rPr lang="nl-BE" dirty="0"/>
              <a:t>vaak al rendabel vanaf eerste </a:t>
            </a:r>
            <a:r>
              <a:rPr lang="nl-BE" dirty="0" smtClean="0"/>
              <a:t>hergebruik</a:t>
            </a:r>
          </a:p>
          <a:p>
            <a:pPr lvl="1"/>
            <a:r>
              <a:rPr lang="nl-BE" dirty="0" smtClean="0"/>
              <a:t>zie </a:t>
            </a:r>
            <a:r>
              <a:rPr lang="nl-BE" dirty="0">
                <a:hlinkClick r:id="rId2"/>
              </a:rPr>
              <a:t>https://</a:t>
            </a:r>
            <a:r>
              <a:rPr lang="nl-BE" dirty="0" smtClean="0">
                <a:hlinkClick r:id="rId2"/>
              </a:rPr>
              <a:t>reuse.smals.be/language-selection</a:t>
            </a:r>
            <a:endParaRPr lang="nl-BE" dirty="0"/>
          </a:p>
          <a:p>
            <a:endParaRPr lang="nl-BE" dirty="0" smtClean="0"/>
          </a:p>
          <a:p>
            <a:r>
              <a:rPr lang="nl-BE" dirty="0" smtClean="0"/>
              <a:t>Schaalvoordelen inzake hardware en platformen</a:t>
            </a:r>
            <a:endParaRPr lang="nl-BE" dirty="0"/>
          </a:p>
          <a:p>
            <a:pPr lvl="1"/>
            <a:r>
              <a:rPr lang="nl-BE" dirty="0">
                <a:solidFill>
                  <a:srgbClr val="0087BE"/>
                </a:solidFill>
              </a:rPr>
              <a:t>83</a:t>
            </a:r>
            <a:r>
              <a:rPr lang="nl-BE" dirty="0"/>
              <a:t> overheidsinstellingen</a:t>
            </a:r>
          </a:p>
          <a:p>
            <a:pPr lvl="2"/>
            <a:r>
              <a:rPr lang="nl-BE" dirty="0"/>
              <a:t>waarvan </a:t>
            </a:r>
            <a:r>
              <a:rPr lang="nl-BE" dirty="0">
                <a:solidFill>
                  <a:srgbClr val="0087BE"/>
                </a:solidFill>
              </a:rPr>
              <a:t>41</a:t>
            </a:r>
            <a:r>
              <a:rPr lang="nl-BE" dirty="0"/>
              <a:t> federale organisaties </a:t>
            </a:r>
          </a:p>
          <a:p>
            <a:pPr lvl="1"/>
            <a:r>
              <a:rPr lang="nl-BE" dirty="0" smtClean="0"/>
              <a:t>aantal diensten</a:t>
            </a:r>
            <a:r>
              <a:rPr lang="nl-BE" dirty="0"/>
              <a:t>: </a:t>
            </a:r>
            <a:r>
              <a:rPr lang="nl-BE" dirty="0">
                <a:solidFill>
                  <a:srgbClr val="0087BE"/>
                </a:solidFill>
              </a:rPr>
              <a:t>23</a:t>
            </a:r>
          </a:p>
          <a:p>
            <a:pPr lvl="1"/>
            <a:r>
              <a:rPr lang="nl-BE" dirty="0" smtClean="0"/>
              <a:t>zie </a:t>
            </a:r>
            <a:r>
              <a:rPr lang="nl-BE" dirty="0"/>
              <a:t>slides over G-Cloud</a:t>
            </a:r>
          </a:p>
          <a:p>
            <a:endParaRPr lang="nl-BE" dirty="0"/>
          </a:p>
        </p:txBody>
      </p:sp>
      <p:sp>
        <p:nvSpPr>
          <p:cNvPr id="6" name="Content Placeholder 5"/>
          <p:cNvSpPr>
            <a:spLocks noGrp="1"/>
          </p:cNvSpPr>
          <p:nvPr>
            <p:ph sz="quarter" idx="4"/>
          </p:nvPr>
        </p:nvSpPr>
        <p:spPr>
          <a:xfrm>
            <a:off x="6193370" y="980730"/>
            <a:ext cx="5735277" cy="5317708"/>
          </a:xfrm>
        </p:spPr>
        <p:txBody>
          <a:bodyPr>
            <a:normAutofit/>
          </a:bodyPr>
          <a:lstStyle/>
          <a:p>
            <a:r>
              <a:rPr lang="nl-BE" dirty="0" err="1"/>
              <a:t>Réutilisation</a:t>
            </a:r>
            <a:r>
              <a:rPr lang="nl-BE" dirty="0"/>
              <a:t> </a:t>
            </a:r>
            <a:r>
              <a:rPr lang="nl-BE" dirty="0" smtClean="0"/>
              <a:t> </a:t>
            </a:r>
            <a:r>
              <a:rPr lang="nl-BE" dirty="0" err="1" smtClean="0"/>
              <a:t>le</a:t>
            </a:r>
            <a:r>
              <a:rPr lang="nl-BE" dirty="0" smtClean="0"/>
              <a:t> logiciels </a:t>
            </a:r>
            <a:r>
              <a:rPr lang="nl-BE" dirty="0" err="1" smtClean="0"/>
              <a:t>développés</a:t>
            </a:r>
            <a:endParaRPr lang="nl-BE" dirty="0"/>
          </a:p>
          <a:p>
            <a:pPr lvl="1"/>
            <a:r>
              <a:rPr lang="nl-BE" dirty="0" smtClean="0"/>
              <a:t>software déjà </a:t>
            </a:r>
            <a:r>
              <a:rPr lang="nl-BE" dirty="0" err="1" smtClean="0"/>
              <a:t>payé</a:t>
            </a:r>
            <a:r>
              <a:rPr lang="nl-BE" dirty="0" smtClean="0"/>
              <a:t> par </a:t>
            </a:r>
            <a:r>
              <a:rPr lang="nl-BE" dirty="0" err="1" smtClean="0"/>
              <a:t>un</a:t>
            </a:r>
            <a:r>
              <a:rPr lang="nl-BE" dirty="0" smtClean="0"/>
              <a:t> </a:t>
            </a:r>
            <a:r>
              <a:rPr lang="nl-BE" dirty="0" err="1" smtClean="0"/>
              <a:t>membre</a:t>
            </a:r>
            <a:r>
              <a:rPr lang="nl-BE" dirty="0" smtClean="0"/>
              <a:t> </a:t>
            </a:r>
            <a:r>
              <a:rPr lang="nl-BE" dirty="0" err="1" smtClean="0"/>
              <a:t>est</a:t>
            </a:r>
            <a:r>
              <a:rPr lang="nl-BE" dirty="0" smtClean="0"/>
              <a:t> </a:t>
            </a:r>
            <a:r>
              <a:rPr lang="nl-BE" dirty="0" err="1" smtClean="0"/>
              <a:t>gratuitement</a:t>
            </a:r>
            <a:r>
              <a:rPr lang="nl-BE" dirty="0" smtClean="0"/>
              <a:t> </a:t>
            </a:r>
            <a:r>
              <a:rPr lang="nl-BE" dirty="0" err="1" smtClean="0"/>
              <a:t>utilisé</a:t>
            </a:r>
            <a:r>
              <a:rPr lang="nl-BE" dirty="0" smtClean="0"/>
              <a:t> pour les </a:t>
            </a:r>
            <a:r>
              <a:rPr lang="nl-BE" dirty="0" err="1" smtClean="0"/>
              <a:t>autres</a:t>
            </a:r>
            <a:r>
              <a:rPr lang="nl-BE" dirty="0" smtClean="0"/>
              <a:t> </a:t>
            </a:r>
            <a:r>
              <a:rPr lang="nl-BE" dirty="0" err="1" smtClean="0"/>
              <a:t>membres</a:t>
            </a:r>
            <a:endParaRPr lang="nl-BE" dirty="0" smtClean="0"/>
          </a:p>
          <a:p>
            <a:pPr lvl="1"/>
            <a:r>
              <a:rPr lang="nl-BE" dirty="0" smtClean="0"/>
              <a:t>à </a:t>
            </a:r>
            <a:r>
              <a:rPr lang="nl-BE" dirty="0" err="1"/>
              <a:t>prouvé</a:t>
            </a:r>
            <a:r>
              <a:rPr lang="nl-BE" dirty="0"/>
              <a:t> </a:t>
            </a:r>
            <a:r>
              <a:rPr lang="nl-BE" dirty="0" err="1"/>
              <a:t>son</a:t>
            </a:r>
            <a:r>
              <a:rPr lang="nl-BE" dirty="0"/>
              <a:t> </a:t>
            </a:r>
            <a:r>
              <a:rPr lang="nl-BE" dirty="0" err="1"/>
              <a:t>utilité</a:t>
            </a:r>
            <a:r>
              <a:rPr lang="nl-BE" dirty="0"/>
              <a:t> </a:t>
            </a:r>
            <a:r>
              <a:rPr lang="nl-BE" dirty="0" smtClean="0"/>
              <a:t>d</a:t>
            </a:r>
            <a:r>
              <a:rPr lang="fr-FR" dirty="0" err="1"/>
              <a:t>urant</a:t>
            </a:r>
            <a:r>
              <a:rPr lang="fr-FR" dirty="0"/>
              <a:t> </a:t>
            </a:r>
            <a:r>
              <a:rPr lang="fr-FR" dirty="0" smtClean="0"/>
              <a:t>la </a:t>
            </a:r>
            <a:r>
              <a:rPr lang="fr-FR" dirty="0"/>
              <a:t>crise </a:t>
            </a:r>
            <a:r>
              <a:rPr lang="fr-FR" dirty="0" smtClean="0"/>
              <a:t>COVID-19</a:t>
            </a:r>
            <a:endParaRPr lang="fr-FR" dirty="0"/>
          </a:p>
          <a:p>
            <a:pPr lvl="1"/>
            <a:r>
              <a:rPr lang="nl-BE" dirty="0" smtClean="0"/>
              <a:t>2020: </a:t>
            </a:r>
            <a:r>
              <a:rPr lang="nl-BE" dirty="0"/>
              <a:t>ROI = 46%, </a:t>
            </a:r>
            <a:r>
              <a:rPr lang="nl-BE" dirty="0" err="1"/>
              <a:t>concrètement</a:t>
            </a:r>
            <a:r>
              <a:rPr lang="nl-BE" dirty="0"/>
              <a:t> plus de </a:t>
            </a:r>
            <a:r>
              <a:rPr lang="nl-BE" dirty="0" smtClean="0">
                <a:solidFill>
                  <a:srgbClr val="0087BE"/>
                </a:solidFill>
              </a:rPr>
              <a:t>€ </a:t>
            </a:r>
            <a:r>
              <a:rPr lang="nl-BE" dirty="0">
                <a:solidFill>
                  <a:srgbClr val="0087BE"/>
                </a:solidFill>
              </a:rPr>
              <a:t>13 </a:t>
            </a:r>
            <a:r>
              <a:rPr lang="nl-BE" dirty="0" err="1" smtClean="0">
                <a:solidFill>
                  <a:srgbClr val="0087BE"/>
                </a:solidFill>
              </a:rPr>
              <a:t>mio</a:t>
            </a:r>
            <a:endParaRPr lang="nl-BE" dirty="0">
              <a:solidFill>
                <a:srgbClr val="0087BE"/>
              </a:solidFill>
            </a:endParaRPr>
          </a:p>
          <a:p>
            <a:pPr lvl="1"/>
            <a:r>
              <a:rPr lang="nl-BE" dirty="0" smtClean="0"/>
              <a:t>2020: </a:t>
            </a:r>
            <a:r>
              <a:rPr lang="nl-BE" dirty="0" err="1"/>
              <a:t>sur</a:t>
            </a:r>
            <a:r>
              <a:rPr lang="nl-BE" dirty="0"/>
              <a:t> 27 </a:t>
            </a:r>
            <a:r>
              <a:rPr lang="nl-BE" dirty="0" err="1"/>
              <a:t>projets</a:t>
            </a:r>
            <a:r>
              <a:rPr lang="nl-BE" dirty="0"/>
              <a:t>, </a:t>
            </a:r>
            <a:r>
              <a:rPr lang="nl-BE" dirty="0">
                <a:solidFill>
                  <a:srgbClr val="0087BE"/>
                </a:solidFill>
              </a:rPr>
              <a:t>64% </a:t>
            </a:r>
            <a:r>
              <a:rPr lang="nl-BE" dirty="0"/>
              <a:t>des </a:t>
            </a:r>
            <a:r>
              <a:rPr lang="nl-BE" dirty="0" err="1"/>
              <a:t>nouvelles</a:t>
            </a:r>
            <a:r>
              <a:rPr lang="nl-BE" dirty="0"/>
              <a:t> </a:t>
            </a:r>
            <a:r>
              <a:rPr lang="nl-BE" dirty="0" err="1"/>
              <a:t>fonctionnalités</a:t>
            </a:r>
            <a:r>
              <a:rPr lang="nl-BE" dirty="0"/>
              <a:t> </a:t>
            </a:r>
            <a:r>
              <a:rPr lang="nl-BE" dirty="0" err="1"/>
              <a:t>réalisées</a:t>
            </a:r>
            <a:r>
              <a:rPr lang="nl-BE" dirty="0"/>
              <a:t> </a:t>
            </a:r>
            <a:r>
              <a:rPr lang="nl-BE" dirty="0" err="1"/>
              <a:t>grâce</a:t>
            </a:r>
            <a:r>
              <a:rPr lang="nl-BE" dirty="0"/>
              <a:t> à la </a:t>
            </a:r>
            <a:r>
              <a:rPr lang="nl-BE" dirty="0" err="1"/>
              <a:t>réutilisation</a:t>
            </a:r>
            <a:endParaRPr lang="nl-BE" dirty="0"/>
          </a:p>
          <a:p>
            <a:pPr lvl="1"/>
            <a:r>
              <a:rPr lang="fr-FR" dirty="0" smtClean="0"/>
              <a:t>l’investissement </a:t>
            </a:r>
            <a:r>
              <a:rPr lang="fr-FR" dirty="0"/>
              <a:t>est souvent déjà rentable dès la première </a:t>
            </a:r>
            <a:r>
              <a:rPr lang="fr-FR" dirty="0" smtClean="0"/>
              <a:t>réutilisation</a:t>
            </a:r>
          </a:p>
          <a:p>
            <a:pPr lvl="1"/>
            <a:r>
              <a:rPr lang="fr-FR" dirty="0" smtClean="0"/>
              <a:t>voir </a:t>
            </a:r>
            <a:r>
              <a:rPr lang="fr-FR" dirty="0">
                <a:hlinkClick r:id="rId2"/>
              </a:rPr>
              <a:t>https://</a:t>
            </a:r>
            <a:r>
              <a:rPr lang="fr-FR" dirty="0" smtClean="0">
                <a:hlinkClick r:id="rId2"/>
              </a:rPr>
              <a:t>reuse.smals.be/language-selection</a:t>
            </a:r>
            <a:r>
              <a:rPr lang="fr-FR" dirty="0" smtClean="0"/>
              <a:t> </a:t>
            </a:r>
            <a:endParaRPr lang="nl-BE" dirty="0"/>
          </a:p>
          <a:p>
            <a:r>
              <a:rPr lang="nl-BE" dirty="0" err="1" smtClean="0"/>
              <a:t>Avantages</a:t>
            </a:r>
            <a:r>
              <a:rPr lang="nl-BE" dirty="0" smtClean="0"/>
              <a:t> </a:t>
            </a:r>
            <a:r>
              <a:rPr lang="nl-BE" dirty="0" err="1" smtClean="0"/>
              <a:t>d’échelle</a:t>
            </a:r>
            <a:r>
              <a:rPr lang="nl-BE" dirty="0" smtClean="0"/>
              <a:t> pour hardware et </a:t>
            </a:r>
            <a:r>
              <a:rPr lang="nl-BE" dirty="0" err="1" smtClean="0"/>
              <a:t>plate-formes</a:t>
            </a:r>
            <a:endParaRPr lang="nl-BE" dirty="0"/>
          </a:p>
          <a:p>
            <a:pPr lvl="1"/>
            <a:r>
              <a:rPr lang="nl-BE" dirty="0">
                <a:solidFill>
                  <a:srgbClr val="0087BE"/>
                </a:solidFill>
              </a:rPr>
              <a:t>83</a:t>
            </a:r>
            <a:r>
              <a:rPr lang="nl-BE" dirty="0"/>
              <a:t> </a:t>
            </a:r>
            <a:r>
              <a:rPr lang="nl-BE" dirty="0" err="1"/>
              <a:t>institutions</a:t>
            </a:r>
            <a:r>
              <a:rPr lang="nl-BE" dirty="0"/>
              <a:t> </a:t>
            </a:r>
            <a:r>
              <a:rPr lang="nl-BE" dirty="0" err="1"/>
              <a:t>publiques</a:t>
            </a:r>
            <a:endParaRPr lang="nl-BE" dirty="0"/>
          </a:p>
          <a:p>
            <a:pPr lvl="2"/>
            <a:r>
              <a:rPr lang="nl-BE" dirty="0" err="1"/>
              <a:t>dont</a:t>
            </a:r>
            <a:r>
              <a:rPr lang="nl-BE" dirty="0"/>
              <a:t> </a:t>
            </a:r>
            <a:r>
              <a:rPr lang="nl-BE" dirty="0">
                <a:solidFill>
                  <a:srgbClr val="0087BE"/>
                </a:solidFill>
              </a:rPr>
              <a:t>41</a:t>
            </a:r>
            <a:r>
              <a:rPr lang="nl-BE" dirty="0"/>
              <a:t> </a:t>
            </a:r>
            <a:r>
              <a:rPr lang="nl-BE" dirty="0" err="1"/>
              <a:t>organisations</a:t>
            </a:r>
            <a:r>
              <a:rPr lang="nl-BE" dirty="0"/>
              <a:t> </a:t>
            </a:r>
            <a:r>
              <a:rPr lang="nl-BE" dirty="0" err="1"/>
              <a:t>fédérales</a:t>
            </a:r>
            <a:endParaRPr lang="nl-BE" dirty="0"/>
          </a:p>
          <a:p>
            <a:pPr lvl="1"/>
            <a:r>
              <a:rPr lang="nl-BE" dirty="0" err="1" smtClean="0"/>
              <a:t>nombre</a:t>
            </a:r>
            <a:r>
              <a:rPr lang="nl-BE" dirty="0" smtClean="0"/>
              <a:t> </a:t>
            </a:r>
            <a:r>
              <a:rPr lang="nl-BE" dirty="0"/>
              <a:t>de services </a:t>
            </a:r>
            <a:r>
              <a:rPr lang="nl-BE" dirty="0" smtClean="0"/>
              <a:t>: </a:t>
            </a:r>
            <a:r>
              <a:rPr lang="nl-BE" dirty="0">
                <a:solidFill>
                  <a:srgbClr val="0087BE"/>
                </a:solidFill>
              </a:rPr>
              <a:t>23</a:t>
            </a:r>
          </a:p>
          <a:p>
            <a:pPr lvl="1"/>
            <a:r>
              <a:rPr lang="nl-BE" dirty="0" err="1" smtClean="0"/>
              <a:t>voir</a:t>
            </a:r>
            <a:r>
              <a:rPr lang="nl-BE" dirty="0" smtClean="0"/>
              <a:t> </a:t>
            </a:r>
            <a:r>
              <a:rPr lang="nl-BE" dirty="0"/>
              <a:t>les slides </a:t>
            </a:r>
            <a:r>
              <a:rPr lang="nl-BE" dirty="0" err="1"/>
              <a:t>consacrés</a:t>
            </a:r>
            <a:r>
              <a:rPr lang="nl-BE" dirty="0"/>
              <a:t> au G-Cloud</a:t>
            </a:r>
          </a:p>
        </p:txBody>
      </p:sp>
      <p:sp>
        <p:nvSpPr>
          <p:cNvPr id="5" name="Slide Number Placeholder 4"/>
          <p:cNvSpPr>
            <a:spLocks noGrp="1"/>
          </p:cNvSpPr>
          <p:nvPr>
            <p:ph type="sldNum" sz="quarter" idx="11"/>
          </p:nvPr>
        </p:nvSpPr>
        <p:spPr/>
        <p:txBody>
          <a:bodyPr/>
          <a:lstStyle/>
          <a:p>
            <a:fld id="{30A9230E-FFBB-4CCB-ABD7-198084EDE768}" type="slidenum">
              <a:rPr lang="fr-BE" smtClean="0"/>
              <a:pPr/>
              <a:t>92</a:t>
            </a:fld>
            <a:endParaRPr lang="fr-BE" dirty="0"/>
          </a:p>
        </p:txBody>
      </p:sp>
    </p:spTree>
    <p:extLst>
      <p:ext uri="{BB962C8B-B14F-4D97-AF65-F5344CB8AC3E}">
        <p14:creationId xmlns:p14="http://schemas.microsoft.com/office/powerpoint/2010/main" val="78954476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Enkele behaalde resultaten – </a:t>
            </a:r>
            <a:r>
              <a:rPr lang="nl-BE" dirty="0" err="1"/>
              <a:t>Quelques</a:t>
            </a:r>
            <a:r>
              <a:rPr lang="nl-BE" dirty="0"/>
              <a:t> </a:t>
            </a:r>
            <a:r>
              <a:rPr lang="nl-BE" dirty="0" err="1"/>
              <a:t>résultats</a:t>
            </a:r>
            <a:r>
              <a:rPr lang="nl-BE" dirty="0"/>
              <a:t> </a:t>
            </a:r>
            <a:r>
              <a:rPr lang="nl-BE" dirty="0" err="1"/>
              <a:t>atteints</a:t>
            </a:r>
            <a:endParaRPr lang="en-US" dirty="0"/>
          </a:p>
        </p:txBody>
      </p:sp>
      <p:sp>
        <p:nvSpPr>
          <p:cNvPr id="4" name="Content Placeholder 3"/>
          <p:cNvSpPr>
            <a:spLocks noGrp="1"/>
          </p:cNvSpPr>
          <p:nvPr>
            <p:ph sz="half" idx="2"/>
          </p:nvPr>
        </p:nvSpPr>
        <p:spPr/>
        <p:txBody>
          <a:bodyPr>
            <a:normAutofit/>
          </a:bodyPr>
          <a:lstStyle/>
          <a:p>
            <a:r>
              <a:rPr lang="en-US" dirty="0" err="1" smtClean="0"/>
              <a:t>Methodologie</a:t>
            </a:r>
            <a:r>
              <a:rPr lang="en-US" dirty="0" smtClean="0"/>
              <a:t> </a:t>
            </a:r>
            <a:r>
              <a:rPr lang="en-US" dirty="0" err="1" smtClean="0"/>
              <a:t>voor</a:t>
            </a:r>
            <a:r>
              <a:rPr lang="en-US" dirty="0" smtClean="0"/>
              <a:t> </a:t>
            </a:r>
            <a:r>
              <a:rPr lang="en-US" dirty="0" err="1" smtClean="0"/>
              <a:t>ontwikkeling</a:t>
            </a:r>
            <a:r>
              <a:rPr lang="en-US" dirty="0" smtClean="0"/>
              <a:t> van </a:t>
            </a:r>
            <a:r>
              <a:rPr lang="en-US" dirty="0" err="1" smtClean="0"/>
              <a:t>nieuwe</a:t>
            </a:r>
            <a:r>
              <a:rPr lang="en-US" dirty="0" smtClean="0"/>
              <a:t> </a:t>
            </a:r>
            <a:r>
              <a:rPr lang="en-US" dirty="0" err="1" smtClean="0"/>
              <a:t>diensten</a:t>
            </a:r>
            <a:endParaRPr lang="en-US" dirty="0" smtClean="0"/>
          </a:p>
          <a:p>
            <a:pPr lvl="1"/>
            <a:r>
              <a:rPr lang="en-US" dirty="0" smtClean="0"/>
              <a:t>Smals </a:t>
            </a:r>
            <a:r>
              <a:rPr lang="en-US" dirty="0" err="1"/>
              <a:t>maakt</a:t>
            </a:r>
            <a:r>
              <a:rPr lang="en-US" dirty="0"/>
              <a:t> </a:t>
            </a:r>
            <a:r>
              <a:rPr lang="en-US" dirty="0" err="1"/>
              <a:t>gebruik</a:t>
            </a:r>
            <a:r>
              <a:rPr lang="en-US" dirty="0"/>
              <a:t> van </a:t>
            </a:r>
            <a:r>
              <a:rPr lang="en-US" dirty="0" err="1"/>
              <a:t>moderne</a:t>
            </a:r>
            <a:r>
              <a:rPr lang="en-US" dirty="0"/>
              <a:t> project management </a:t>
            </a:r>
            <a:r>
              <a:rPr lang="en-US" dirty="0" err="1"/>
              <a:t>standaarden</a:t>
            </a:r>
            <a:r>
              <a:rPr lang="en-US" dirty="0"/>
              <a:t> die “state-of-the-art” </a:t>
            </a:r>
            <a:r>
              <a:rPr lang="en-US" dirty="0" err="1" smtClean="0"/>
              <a:t>zijn</a:t>
            </a:r>
            <a:r>
              <a:rPr lang="en-US" dirty="0" smtClean="0"/>
              <a:t>, </a:t>
            </a:r>
            <a:r>
              <a:rPr lang="en-US" dirty="0" err="1"/>
              <a:t>zoals</a:t>
            </a:r>
            <a:r>
              <a:rPr lang="en-US" dirty="0"/>
              <a:t> Prince2, </a:t>
            </a:r>
            <a:r>
              <a:rPr lang="en-US" dirty="0" smtClean="0"/>
              <a:t>agile </a:t>
            </a:r>
            <a:r>
              <a:rPr lang="en-US" dirty="0" err="1" smtClean="0"/>
              <a:t>methodologieën</a:t>
            </a:r>
            <a:r>
              <a:rPr lang="en-US" dirty="0" smtClean="0"/>
              <a:t>, …</a:t>
            </a:r>
            <a:endParaRPr lang="en-US" dirty="0"/>
          </a:p>
          <a:p>
            <a:pPr lvl="1"/>
            <a:r>
              <a:rPr lang="en-US" dirty="0" err="1" smtClean="0"/>
              <a:t>dit</a:t>
            </a:r>
            <a:r>
              <a:rPr lang="en-US" dirty="0" smtClean="0"/>
              <a:t> </a:t>
            </a:r>
            <a:r>
              <a:rPr lang="en-US" dirty="0" err="1"/>
              <a:t>zorgt</a:t>
            </a:r>
            <a:r>
              <a:rPr lang="en-US" dirty="0"/>
              <a:t> </a:t>
            </a:r>
            <a:r>
              <a:rPr lang="en-US" dirty="0" err="1"/>
              <a:t>voor</a:t>
            </a:r>
            <a:r>
              <a:rPr lang="en-US" dirty="0"/>
              <a:t> </a:t>
            </a:r>
            <a:r>
              <a:rPr lang="en-US" dirty="0" err="1"/>
              <a:t>een</a:t>
            </a:r>
            <a:r>
              <a:rPr lang="en-US" dirty="0"/>
              <a:t> </a:t>
            </a:r>
            <a:r>
              <a:rPr lang="en-US" dirty="0" err="1"/>
              <a:t>professionele</a:t>
            </a:r>
            <a:r>
              <a:rPr lang="en-US" dirty="0"/>
              <a:t> </a:t>
            </a:r>
            <a:r>
              <a:rPr lang="en-US" dirty="0" err="1"/>
              <a:t>opvolging</a:t>
            </a:r>
            <a:r>
              <a:rPr lang="en-US" dirty="0"/>
              <a:t> van de </a:t>
            </a:r>
            <a:r>
              <a:rPr lang="en-US" dirty="0" err="1"/>
              <a:t>projecten</a:t>
            </a:r>
            <a:r>
              <a:rPr lang="en-US" dirty="0"/>
              <a:t> door de </a:t>
            </a:r>
            <a:r>
              <a:rPr lang="en-US" dirty="0" err="1"/>
              <a:t>verschillende</a:t>
            </a:r>
            <a:r>
              <a:rPr lang="en-US" dirty="0"/>
              <a:t> </a:t>
            </a:r>
            <a:r>
              <a:rPr lang="en-US" dirty="0" err="1"/>
              <a:t>fundamentele</a:t>
            </a:r>
            <a:r>
              <a:rPr lang="en-US" dirty="0"/>
              <a:t> </a:t>
            </a:r>
            <a:r>
              <a:rPr lang="en-US" dirty="0" err="1"/>
              <a:t>aspecten</a:t>
            </a:r>
            <a:r>
              <a:rPr lang="en-US" dirty="0"/>
              <a:t> </a:t>
            </a:r>
            <a:r>
              <a:rPr lang="en-US" dirty="0" err="1"/>
              <a:t>te</a:t>
            </a:r>
            <a:r>
              <a:rPr lang="en-US" dirty="0"/>
              <a:t> </a:t>
            </a:r>
            <a:r>
              <a:rPr lang="en-US" dirty="0" err="1"/>
              <a:t>borgen</a:t>
            </a:r>
            <a:r>
              <a:rPr lang="en-US" dirty="0"/>
              <a:t>, </a:t>
            </a:r>
            <a:r>
              <a:rPr lang="en-US" dirty="0" err="1"/>
              <a:t>zijnde</a:t>
            </a:r>
            <a:endParaRPr lang="en-US" dirty="0"/>
          </a:p>
          <a:p>
            <a:pPr lvl="2"/>
            <a:r>
              <a:rPr lang="en-US" dirty="0"/>
              <a:t>	</a:t>
            </a:r>
            <a:r>
              <a:rPr lang="en-US" dirty="0" smtClean="0"/>
              <a:t>planning</a:t>
            </a:r>
            <a:endParaRPr lang="en-US" dirty="0"/>
          </a:p>
          <a:p>
            <a:pPr lvl="2"/>
            <a:r>
              <a:rPr lang="en-US" dirty="0"/>
              <a:t>	</a:t>
            </a:r>
            <a:r>
              <a:rPr lang="en-US" dirty="0" smtClean="0"/>
              <a:t>budget</a:t>
            </a:r>
            <a:endParaRPr lang="en-US" dirty="0"/>
          </a:p>
          <a:p>
            <a:pPr lvl="2"/>
            <a:r>
              <a:rPr lang="en-US" dirty="0"/>
              <a:t>	</a:t>
            </a:r>
            <a:r>
              <a:rPr lang="en-US" dirty="0" err="1" smtClean="0"/>
              <a:t>kwaliteit</a:t>
            </a:r>
            <a:r>
              <a:rPr lang="en-US" dirty="0" smtClean="0"/>
              <a:t> </a:t>
            </a:r>
            <a:endParaRPr lang="en-US" dirty="0"/>
          </a:p>
          <a:p>
            <a:pPr lvl="2"/>
            <a:r>
              <a:rPr lang="en-US" dirty="0"/>
              <a:t>	</a:t>
            </a:r>
            <a:r>
              <a:rPr lang="en-US" dirty="0" smtClean="0"/>
              <a:t>scope </a:t>
            </a:r>
            <a:r>
              <a:rPr lang="en-US" dirty="0"/>
              <a:t>(business </a:t>
            </a:r>
            <a:r>
              <a:rPr lang="en-US" dirty="0" err="1"/>
              <a:t>toegevoegde</a:t>
            </a:r>
            <a:r>
              <a:rPr lang="en-US" dirty="0"/>
              <a:t> </a:t>
            </a:r>
            <a:r>
              <a:rPr lang="en-US" dirty="0" err="1"/>
              <a:t>waarde</a:t>
            </a:r>
            <a:r>
              <a:rPr lang="en-US" dirty="0"/>
              <a:t>)</a:t>
            </a:r>
          </a:p>
          <a:p>
            <a:pPr lvl="1"/>
            <a:r>
              <a:rPr lang="en-US" dirty="0" err="1" smtClean="0"/>
              <a:t>alle</a:t>
            </a:r>
            <a:r>
              <a:rPr lang="en-US" dirty="0" smtClean="0"/>
              <a:t> </a:t>
            </a:r>
            <a:r>
              <a:rPr lang="en-US" dirty="0" err="1"/>
              <a:t>belangrijke</a:t>
            </a:r>
            <a:r>
              <a:rPr lang="en-US" dirty="0"/>
              <a:t> </a:t>
            </a:r>
            <a:r>
              <a:rPr lang="en-US" dirty="0" err="1"/>
              <a:t>dimensies</a:t>
            </a:r>
            <a:r>
              <a:rPr lang="en-US" dirty="0"/>
              <a:t> </a:t>
            </a:r>
            <a:r>
              <a:rPr lang="en-US" dirty="0" err="1"/>
              <a:t>worden</a:t>
            </a:r>
            <a:r>
              <a:rPr lang="en-US" dirty="0"/>
              <a:t> </a:t>
            </a:r>
            <a:r>
              <a:rPr lang="en-US" dirty="0" err="1"/>
              <a:t>meegenomen</a:t>
            </a:r>
            <a:r>
              <a:rPr lang="en-US" dirty="0"/>
              <a:t> </a:t>
            </a:r>
            <a:r>
              <a:rPr lang="en-US" dirty="0" err="1"/>
              <a:t>o.a</a:t>
            </a:r>
            <a:r>
              <a:rPr lang="en-US" dirty="0"/>
              <a:t>. </a:t>
            </a:r>
            <a:r>
              <a:rPr lang="en-US" dirty="0" err="1" smtClean="0"/>
              <a:t>informatieveiligheid</a:t>
            </a:r>
            <a:r>
              <a:rPr lang="en-US" dirty="0"/>
              <a:t>, </a:t>
            </a:r>
            <a:r>
              <a:rPr lang="en-US" dirty="0" err="1"/>
              <a:t>stabiliteit</a:t>
            </a:r>
            <a:r>
              <a:rPr lang="en-US" dirty="0"/>
              <a:t>, privacy, reuse, </a:t>
            </a:r>
            <a:r>
              <a:rPr lang="en-US" dirty="0" err="1" smtClean="0"/>
              <a:t>minimalisering</a:t>
            </a:r>
            <a:r>
              <a:rPr lang="en-US" dirty="0" smtClean="0"/>
              <a:t> </a:t>
            </a:r>
            <a:r>
              <a:rPr lang="en-US" dirty="0" err="1" smtClean="0"/>
              <a:t>operationele</a:t>
            </a:r>
            <a:r>
              <a:rPr lang="en-US" dirty="0" smtClean="0"/>
              <a:t> </a:t>
            </a:r>
            <a:r>
              <a:rPr lang="en-US" dirty="0" err="1" smtClean="0"/>
              <a:t>kosten</a:t>
            </a:r>
            <a:r>
              <a:rPr lang="en-US" dirty="0" smtClean="0"/>
              <a:t>, …</a:t>
            </a:r>
          </a:p>
        </p:txBody>
      </p:sp>
      <p:sp>
        <p:nvSpPr>
          <p:cNvPr id="6" name="Content Placeholder 5"/>
          <p:cNvSpPr>
            <a:spLocks noGrp="1"/>
          </p:cNvSpPr>
          <p:nvPr>
            <p:ph sz="quarter" idx="4"/>
          </p:nvPr>
        </p:nvSpPr>
        <p:spPr/>
        <p:txBody>
          <a:bodyPr>
            <a:normAutofit/>
          </a:bodyPr>
          <a:lstStyle/>
          <a:p>
            <a:r>
              <a:rPr lang="fr-BE" dirty="0"/>
              <a:t>Méthodologie pour le développement de nouveaux services</a:t>
            </a:r>
          </a:p>
          <a:p>
            <a:pPr lvl="1"/>
            <a:r>
              <a:rPr lang="fr-BE" dirty="0"/>
              <a:t>Smals a recours à des standards de gestion de projets modernes et avancés, telles Prince2, méthodologies </a:t>
            </a:r>
            <a:r>
              <a:rPr lang="fr-BE" dirty="0" smtClean="0"/>
              <a:t>agiles, …</a:t>
            </a:r>
            <a:endParaRPr lang="fr-BE" dirty="0"/>
          </a:p>
          <a:p>
            <a:pPr lvl="1"/>
            <a:r>
              <a:rPr lang="fr-BE" dirty="0" smtClean="0"/>
              <a:t>ceci permet un suivi professionnel des projets qui garantit </a:t>
            </a:r>
            <a:r>
              <a:rPr lang="fr-BE" dirty="0"/>
              <a:t>les divers aspects fondamentaux, à savoir</a:t>
            </a:r>
          </a:p>
          <a:p>
            <a:pPr lvl="2"/>
            <a:r>
              <a:rPr lang="en-US" dirty="0"/>
              <a:t>	</a:t>
            </a:r>
            <a:r>
              <a:rPr lang="fr-BE" dirty="0"/>
              <a:t>planning</a:t>
            </a:r>
          </a:p>
          <a:p>
            <a:pPr lvl="2"/>
            <a:r>
              <a:rPr lang="en-US" dirty="0"/>
              <a:t>	</a:t>
            </a:r>
            <a:r>
              <a:rPr lang="fr-BE" dirty="0"/>
              <a:t>budget</a:t>
            </a:r>
          </a:p>
          <a:p>
            <a:pPr lvl="2"/>
            <a:r>
              <a:rPr lang="en-US" dirty="0"/>
              <a:t>	</a:t>
            </a:r>
            <a:r>
              <a:rPr lang="fr-BE" dirty="0"/>
              <a:t>qualité </a:t>
            </a:r>
          </a:p>
          <a:p>
            <a:pPr lvl="2"/>
            <a:r>
              <a:rPr lang="en-US" dirty="0"/>
              <a:t>	</a:t>
            </a:r>
            <a:r>
              <a:rPr lang="fr-BE" dirty="0"/>
              <a:t>scope (valeur ajoutée métier)</a:t>
            </a:r>
          </a:p>
          <a:p>
            <a:pPr lvl="1"/>
            <a:r>
              <a:rPr lang="fr-BE" dirty="0" smtClean="0"/>
              <a:t>tous </a:t>
            </a:r>
            <a:r>
              <a:rPr lang="fr-BE" dirty="0"/>
              <a:t>les aspects importants sont pris en compte, notamment sécurité de l’information, stabilité, protection de la vie privée, réutilisation, réduction maximale des coûts opérationnels, </a:t>
            </a:r>
            <a:r>
              <a:rPr lang="fr-BE" dirty="0" smtClean="0"/>
              <a:t>...</a:t>
            </a:r>
            <a:endParaRPr lang="fr-BE" dirty="0"/>
          </a:p>
        </p:txBody>
      </p:sp>
      <p:sp>
        <p:nvSpPr>
          <p:cNvPr id="5" name="Slide Number Placeholder 4"/>
          <p:cNvSpPr>
            <a:spLocks noGrp="1"/>
          </p:cNvSpPr>
          <p:nvPr>
            <p:ph type="sldNum" sz="quarter" idx="11"/>
          </p:nvPr>
        </p:nvSpPr>
        <p:spPr/>
        <p:txBody>
          <a:bodyPr/>
          <a:lstStyle/>
          <a:p>
            <a:fld id="{30A9230E-FFBB-4CCB-ABD7-198084EDE768}" type="slidenum">
              <a:rPr lang="fr-BE" smtClean="0"/>
              <a:pPr/>
              <a:t>93</a:t>
            </a:fld>
            <a:endParaRPr lang="fr-BE" dirty="0"/>
          </a:p>
        </p:txBody>
      </p:sp>
    </p:spTree>
    <p:extLst>
      <p:ext uri="{BB962C8B-B14F-4D97-AF65-F5344CB8AC3E}">
        <p14:creationId xmlns:p14="http://schemas.microsoft.com/office/powerpoint/2010/main" val="89680025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708" y="0"/>
            <a:ext cx="12183291" cy="908720"/>
          </a:xfrm>
        </p:spPr>
        <p:txBody>
          <a:bodyPr/>
          <a:lstStyle/>
          <a:p>
            <a:r>
              <a:rPr lang="nl-BE" dirty="0"/>
              <a:t>Enkele behaalde resultaten – </a:t>
            </a:r>
            <a:r>
              <a:rPr lang="nl-BE" dirty="0" err="1"/>
              <a:t>Quelques</a:t>
            </a:r>
            <a:r>
              <a:rPr lang="nl-BE" dirty="0"/>
              <a:t> </a:t>
            </a:r>
            <a:r>
              <a:rPr lang="nl-BE" dirty="0" err="1"/>
              <a:t>résultats</a:t>
            </a:r>
            <a:r>
              <a:rPr lang="nl-BE" dirty="0"/>
              <a:t> </a:t>
            </a:r>
            <a:r>
              <a:rPr lang="nl-BE" dirty="0" err="1"/>
              <a:t>atteints</a:t>
            </a:r>
            <a:endParaRPr lang="en-US" dirty="0"/>
          </a:p>
        </p:txBody>
      </p:sp>
      <p:pic>
        <p:nvPicPr>
          <p:cNvPr id="2" name="Content Placeholder 1"/>
          <p:cNvPicPr>
            <a:picLocks noGrp="1" noChangeAspect="1"/>
          </p:cNvPicPr>
          <p:nvPr>
            <p:ph idx="1"/>
          </p:nvPr>
        </p:nvPicPr>
        <p:blipFill>
          <a:blip r:embed="rId2"/>
          <a:stretch>
            <a:fillRect/>
          </a:stretch>
        </p:blipFill>
        <p:spPr>
          <a:xfrm>
            <a:off x="1851881" y="764704"/>
            <a:ext cx="8496944" cy="5938072"/>
          </a:xfrm>
          <a:prstGeom prst="rect">
            <a:avLst/>
          </a:prstGeom>
        </p:spPr>
      </p:pic>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94</a:t>
            </a:fld>
            <a:r>
              <a:rPr lang="fr-BE" smtClean="0"/>
              <a:t> </a:t>
            </a:r>
            <a:endParaRPr lang="fr-BE" dirty="0"/>
          </a:p>
        </p:txBody>
      </p:sp>
    </p:spTree>
    <p:extLst>
      <p:ext uri="{BB962C8B-B14F-4D97-AF65-F5344CB8AC3E}">
        <p14:creationId xmlns:p14="http://schemas.microsoft.com/office/powerpoint/2010/main" val="318415350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Enkele behaalde resultaten – Quelques résultats atteints</a:t>
            </a:r>
            <a:endParaRPr lang="en-US" dirty="0"/>
          </a:p>
        </p:txBody>
      </p:sp>
      <p:sp>
        <p:nvSpPr>
          <p:cNvPr id="4" name="Content Placeholder 3"/>
          <p:cNvSpPr>
            <a:spLocks noGrp="1"/>
          </p:cNvSpPr>
          <p:nvPr>
            <p:ph sz="half" idx="2"/>
          </p:nvPr>
        </p:nvSpPr>
        <p:spPr/>
        <p:txBody>
          <a:bodyPr/>
          <a:lstStyle/>
          <a:p>
            <a:r>
              <a:rPr lang="en-US" dirty="0" err="1" smtClean="0"/>
              <a:t>Methodologie</a:t>
            </a:r>
            <a:r>
              <a:rPr lang="en-US" dirty="0" smtClean="0"/>
              <a:t> </a:t>
            </a:r>
            <a:r>
              <a:rPr lang="en-US" dirty="0" err="1" smtClean="0"/>
              <a:t>voor</a:t>
            </a:r>
            <a:r>
              <a:rPr lang="en-US" dirty="0" smtClean="0"/>
              <a:t> service management</a:t>
            </a:r>
          </a:p>
          <a:p>
            <a:pPr lvl="1"/>
            <a:r>
              <a:rPr lang="en-US" dirty="0" smtClean="0"/>
              <a:t>ITIL® - the IT Infrastructure Library  - is de </a:t>
            </a:r>
            <a:r>
              <a:rPr lang="en-US" dirty="0" err="1" smtClean="0"/>
              <a:t>meeste</a:t>
            </a:r>
            <a:r>
              <a:rPr lang="en-US" dirty="0" smtClean="0"/>
              <a:t> </a:t>
            </a:r>
            <a:r>
              <a:rPr lang="en-US" dirty="0" err="1" smtClean="0"/>
              <a:t>gebruikte</a:t>
            </a:r>
            <a:r>
              <a:rPr lang="en-US" dirty="0" smtClean="0"/>
              <a:t> </a:t>
            </a:r>
            <a:r>
              <a:rPr lang="en-US" dirty="0" err="1" smtClean="0"/>
              <a:t>methodologie</a:t>
            </a:r>
            <a:r>
              <a:rPr lang="en-US" dirty="0" smtClean="0"/>
              <a:t> om ICT-</a:t>
            </a:r>
            <a:r>
              <a:rPr lang="en-US" dirty="0" err="1" smtClean="0"/>
              <a:t>diensten</a:t>
            </a:r>
            <a:r>
              <a:rPr lang="en-US" dirty="0" smtClean="0"/>
              <a:t> </a:t>
            </a:r>
            <a:r>
              <a:rPr lang="en-US" dirty="0" err="1" smtClean="0"/>
              <a:t>te</a:t>
            </a:r>
            <a:r>
              <a:rPr lang="en-US" dirty="0" smtClean="0"/>
              <a:t> </a:t>
            </a:r>
            <a:r>
              <a:rPr lang="en-US" dirty="0" err="1" smtClean="0"/>
              <a:t>beheren</a:t>
            </a:r>
            <a:r>
              <a:rPr lang="en-US" dirty="0" smtClean="0"/>
              <a:t>.  ITIL® </a:t>
            </a:r>
            <a:r>
              <a:rPr lang="en-US" dirty="0" err="1" smtClean="0"/>
              <a:t>helpt</a:t>
            </a:r>
            <a:r>
              <a:rPr lang="en-US" dirty="0" smtClean="0"/>
              <a:t> </a:t>
            </a:r>
            <a:r>
              <a:rPr lang="en-US" dirty="0" err="1" smtClean="0"/>
              <a:t>organisaties</a:t>
            </a:r>
            <a:r>
              <a:rPr lang="en-US" dirty="0" smtClean="0"/>
              <a:t> om </a:t>
            </a:r>
            <a:r>
              <a:rPr lang="en-US" dirty="0" err="1" smtClean="0"/>
              <a:t>hun</a:t>
            </a:r>
            <a:r>
              <a:rPr lang="en-US" dirty="0" smtClean="0"/>
              <a:t> </a:t>
            </a:r>
            <a:r>
              <a:rPr lang="en-US" dirty="0" err="1" smtClean="0"/>
              <a:t>elektronische</a:t>
            </a:r>
            <a:r>
              <a:rPr lang="en-US" dirty="0" smtClean="0"/>
              <a:t> </a:t>
            </a:r>
            <a:r>
              <a:rPr lang="en-US" dirty="0" err="1" smtClean="0"/>
              <a:t>diensten</a:t>
            </a:r>
            <a:r>
              <a:rPr lang="en-US" dirty="0" smtClean="0"/>
              <a:t> </a:t>
            </a:r>
            <a:r>
              <a:rPr lang="en-US" dirty="0" err="1" smtClean="0"/>
              <a:t>te</a:t>
            </a:r>
            <a:r>
              <a:rPr lang="en-US" dirty="0" smtClean="0"/>
              <a:t> </a:t>
            </a:r>
            <a:r>
              <a:rPr lang="en-US" dirty="0" err="1" smtClean="0"/>
              <a:t>beheren</a:t>
            </a:r>
            <a:r>
              <a:rPr lang="en-US" dirty="0" smtClean="0"/>
              <a:t> op </a:t>
            </a:r>
            <a:r>
              <a:rPr lang="en-US" dirty="0" err="1" smtClean="0"/>
              <a:t>een</a:t>
            </a:r>
            <a:r>
              <a:rPr lang="en-US" dirty="0" smtClean="0"/>
              <a:t> </a:t>
            </a:r>
            <a:r>
              <a:rPr lang="en-US" dirty="0" err="1" smtClean="0"/>
              <a:t>kwaliteitsgerichte</a:t>
            </a:r>
            <a:r>
              <a:rPr lang="en-US" dirty="0" smtClean="0"/>
              <a:t> en </a:t>
            </a:r>
            <a:r>
              <a:rPr lang="en-US" dirty="0" err="1" smtClean="0"/>
              <a:t>economische</a:t>
            </a:r>
            <a:r>
              <a:rPr lang="en-US" dirty="0" smtClean="0"/>
              <a:t> </a:t>
            </a:r>
            <a:r>
              <a:rPr lang="en-US" dirty="0" err="1" smtClean="0"/>
              <a:t>wijze</a:t>
            </a:r>
            <a:r>
              <a:rPr lang="en-US" dirty="0" smtClean="0"/>
              <a:t> </a:t>
            </a:r>
            <a:r>
              <a:rPr lang="en-US" dirty="0" err="1" smtClean="0"/>
              <a:t>waarbij</a:t>
            </a:r>
            <a:r>
              <a:rPr lang="en-US" dirty="0" smtClean="0"/>
              <a:t> de </a:t>
            </a:r>
            <a:r>
              <a:rPr lang="en-US" dirty="0" err="1" smtClean="0"/>
              <a:t>eindgebruiker</a:t>
            </a:r>
            <a:r>
              <a:rPr lang="en-US" dirty="0" smtClean="0"/>
              <a:t> </a:t>
            </a:r>
            <a:r>
              <a:rPr lang="en-US" dirty="0" err="1" smtClean="0"/>
              <a:t>centraal</a:t>
            </a:r>
            <a:r>
              <a:rPr lang="en-US" dirty="0" smtClean="0"/>
              <a:t> </a:t>
            </a:r>
            <a:r>
              <a:rPr lang="en-US" dirty="0" err="1" smtClean="0"/>
              <a:t>staat</a:t>
            </a:r>
            <a:endParaRPr lang="en-US" dirty="0" smtClean="0"/>
          </a:p>
          <a:p>
            <a:pPr lvl="1"/>
            <a:r>
              <a:rPr lang="en-US" dirty="0" smtClean="0"/>
              <a:t>het </a:t>
            </a:r>
            <a:r>
              <a:rPr lang="en-US" dirty="0" err="1" smtClean="0"/>
              <a:t>kernidee</a:t>
            </a:r>
            <a:r>
              <a:rPr lang="en-US" dirty="0" smtClean="0"/>
              <a:t> </a:t>
            </a:r>
            <a:r>
              <a:rPr lang="en-US" dirty="0" err="1" smtClean="0"/>
              <a:t>achter</a:t>
            </a:r>
            <a:r>
              <a:rPr lang="en-US" dirty="0" smtClean="0"/>
              <a:t> </a:t>
            </a:r>
            <a:r>
              <a:rPr lang="en-US" dirty="0" smtClean="0"/>
              <a:t>ITIL® </a:t>
            </a:r>
            <a:r>
              <a:rPr lang="en-US" dirty="0" smtClean="0"/>
              <a:t>is</a:t>
            </a:r>
          </a:p>
          <a:p>
            <a:pPr lvl="2"/>
            <a:r>
              <a:rPr lang="en-US" dirty="0" smtClean="0"/>
              <a:t>ICT-</a:t>
            </a:r>
            <a:r>
              <a:rPr lang="en-US" dirty="0" err="1" smtClean="0"/>
              <a:t>diensten</a:t>
            </a:r>
            <a:r>
              <a:rPr lang="en-US" dirty="0" smtClean="0"/>
              <a:t> </a:t>
            </a:r>
            <a:r>
              <a:rPr lang="en-US" dirty="0" err="1" smtClean="0"/>
              <a:t>moeten</a:t>
            </a:r>
            <a:r>
              <a:rPr lang="en-US" dirty="0" smtClean="0"/>
              <a:t> </a:t>
            </a:r>
            <a:r>
              <a:rPr lang="en-US" dirty="0" err="1" smtClean="0"/>
              <a:t>gericht</a:t>
            </a:r>
            <a:r>
              <a:rPr lang="en-US" dirty="0" smtClean="0"/>
              <a:t> </a:t>
            </a:r>
            <a:r>
              <a:rPr lang="en-US" dirty="0" err="1" smtClean="0"/>
              <a:t>zijn</a:t>
            </a:r>
            <a:r>
              <a:rPr lang="en-US" dirty="0" smtClean="0"/>
              <a:t> op de </a:t>
            </a:r>
            <a:r>
              <a:rPr lang="en-US" dirty="0" err="1" smtClean="0"/>
              <a:t>klantenbehoeften</a:t>
            </a:r>
            <a:endParaRPr lang="en-US" dirty="0" smtClean="0"/>
          </a:p>
          <a:p>
            <a:pPr lvl="2"/>
            <a:r>
              <a:rPr lang="en-US" dirty="0" err="1" smtClean="0"/>
              <a:t>leverancier</a:t>
            </a:r>
            <a:r>
              <a:rPr lang="en-US" dirty="0" smtClean="0"/>
              <a:t> en </a:t>
            </a:r>
            <a:r>
              <a:rPr lang="en-US" dirty="0" err="1" smtClean="0"/>
              <a:t>klant</a:t>
            </a:r>
            <a:r>
              <a:rPr lang="en-US" dirty="0" smtClean="0"/>
              <a:t> </a:t>
            </a:r>
            <a:r>
              <a:rPr lang="en-US" dirty="0" err="1" smtClean="0"/>
              <a:t>komen</a:t>
            </a:r>
            <a:r>
              <a:rPr lang="en-US" dirty="0" smtClean="0"/>
              <a:t> </a:t>
            </a:r>
            <a:r>
              <a:rPr lang="en-US" dirty="0" err="1" smtClean="0"/>
              <a:t>expliciet</a:t>
            </a:r>
            <a:r>
              <a:rPr lang="en-US" dirty="0" smtClean="0"/>
              <a:t> </a:t>
            </a:r>
            <a:r>
              <a:rPr lang="en-US" dirty="0" err="1" smtClean="0"/>
              <a:t>overeen</a:t>
            </a:r>
            <a:r>
              <a:rPr lang="en-US" dirty="0" smtClean="0"/>
              <a:t> </a:t>
            </a:r>
            <a:r>
              <a:rPr lang="en-US" dirty="0" err="1" smtClean="0"/>
              <a:t>welke</a:t>
            </a:r>
            <a:r>
              <a:rPr lang="en-US" dirty="0" smtClean="0"/>
              <a:t> de KPI’s van de </a:t>
            </a:r>
            <a:r>
              <a:rPr lang="en-US" dirty="0" err="1" smtClean="0"/>
              <a:t>dienstverlening</a:t>
            </a:r>
            <a:r>
              <a:rPr lang="en-US" dirty="0" smtClean="0"/>
              <a:t> </a:t>
            </a:r>
            <a:r>
              <a:rPr lang="en-US" dirty="0" err="1" smtClean="0"/>
              <a:t>moeten</a:t>
            </a:r>
            <a:r>
              <a:rPr lang="en-US" dirty="0" smtClean="0"/>
              <a:t> </a:t>
            </a:r>
            <a:r>
              <a:rPr lang="en-US" dirty="0" err="1" smtClean="0"/>
              <a:t>zijn</a:t>
            </a:r>
            <a:r>
              <a:rPr lang="en-US" dirty="0" smtClean="0"/>
              <a:t> </a:t>
            </a:r>
            <a:r>
              <a:rPr lang="en-US" dirty="0" err="1" smtClean="0"/>
              <a:t>bv</a:t>
            </a:r>
            <a:r>
              <a:rPr lang="en-US" dirty="0" smtClean="0"/>
              <a:t>. </a:t>
            </a:r>
            <a:r>
              <a:rPr lang="en-US" dirty="0" err="1" smtClean="0"/>
              <a:t>inzake</a:t>
            </a:r>
            <a:r>
              <a:rPr lang="en-US" dirty="0" smtClean="0"/>
              <a:t> </a:t>
            </a:r>
            <a:r>
              <a:rPr lang="en-US" dirty="0" err="1" smtClean="0"/>
              <a:t>beschikbaarheid</a:t>
            </a:r>
            <a:r>
              <a:rPr lang="en-US" dirty="0" smtClean="0"/>
              <a:t>, </a:t>
            </a:r>
            <a:r>
              <a:rPr lang="en-US" dirty="0" err="1" smtClean="0"/>
              <a:t>performantie</a:t>
            </a:r>
            <a:r>
              <a:rPr lang="en-US" dirty="0" smtClean="0"/>
              <a:t>, </a:t>
            </a:r>
            <a:r>
              <a:rPr lang="en-US" dirty="0" err="1" smtClean="0"/>
              <a:t>gepland</a:t>
            </a:r>
            <a:r>
              <a:rPr lang="en-US" dirty="0" smtClean="0"/>
              <a:t> </a:t>
            </a:r>
            <a:r>
              <a:rPr lang="en-US" dirty="0" err="1" smtClean="0"/>
              <a:t>onderhoud</a:t>
            </a:r>
            <a:r>
              <a:rPr lang="en-US" dirty="0" smtClean="0"/>
              <a:t>, … </a:t>
            </a:r>
          </a:p>
          <a:p>
            <a:pPr lvl="1"/>
            <a:r>
              <a:rPr lang="en-US" dirty="0" err="1" smtClean="0"/>
              <a:t>dit</a:t>
            </a:r>
            <a:r>
              <a:rPr lang="en-US" dirty="0" smtClean="0"/>
              <a:t> </a:t>
            </a:r>
            <a:r>
              <a:rPr lang="en-US" dirty="0" err="1" smtClean="0"/>
              <a:t>gaat</a:t>
            </a:r>
            <a:r>
              <a:rPr lang="en-US" dirty="0" smtClean="0"/>
              <a:t> </a:t>
            </a:r>
            <a:r>
              <a:rPr lang="en-US" dirty="0" err="1" smtClean="0"/>
              <a:t>gepaard</a:t>
            </a:r>
            <a:r>
              <a:rPr lang="en-US" dirty="0" smtClean="0"/>
              <a:t> met </a:t>
            </a:r>
            <a:r>
              <a:rPr lang="en-US" dirty="0" err="1" smtClean="0"/>
              <a:t>effectieve</a:t>
            </a:r>
            <a:r>
              <a:rPr lang="en-US" dirty="0" smtClean="0"/>
              <a:t>, </a:t>
            </a:r>
            <a:r>
              <a:rPr lang="en-US" dirty="0" err="1" smtClean="0"/>
              <a:t>efficiënte</a:t>
            </a:r>
            <a:r>
              <a:rPr lang="en-US" dirty="0" smtClean="0"/>
              <a:t> en </a:t>
            </a:r>
            <a:r>
              <a:rPr lang="en-US" dirty="0" err="1" smtClean="0"/>
              <a:t>duidelijk</a:t>
            </a:r>
            <a:r>
              <a:rPr lang="en-US" dirty="0" smtClean="0"/>
              <a:t> </a:t>
            </a:r>
            <a:r>
              <a:rPr lang="en-US" dirty="0" err="1" smtClean="0"/>
              <a:t>gedefinieerde</a:t>
            </a:r>
            <a:r>
              <a:rPr lang="en-US" dirty="0" smtClean="0"/>
              <a:t> </a:t>
            </a:r>
            <a:r>
              <a:rPr lang="en-US" dirty="0" err="1" smtClean="0"/>
              <a:t>processen</a:t>
            </a:r>
            <a:r>
              <a:rPr lang="en-US" dirty="0" smtClean="0"/>
              <a:t> </a:t>
            </a:r>
            <a:r>
              <a:rPr lang="en-US" dirty="0" err="1" smtClean="0"/>
              <a:t>binnen</a:t>
            </a:r>
            <a:r>
              <a:rPr lang="en-US" dirty="0" smtClean="0"/>
              <a:t> de ICT-</a:t>
            </a:r>
            <a:r>
              <a:rPr lang="en-US" dirty="0" err="1" smtClean="0"/>
              <a:t>organisatie</a:t>
            </a:r>
            <a:r>
              <a:rPr lang="en-US" dirty="0" smtClean="0"/>
              <a:t> </a:t>
            </a:r>
            <a:r>
              <a:rPr lang="en-US" dirty="0" err="1" smtClean="0"/>
              <a:t>teneinde</a:t>
            </a:r>
            <a:r>
              <a:rPr lang="en-US" dirty="0" smtClean="0"/>
              <a:t> </a:t>
            </a:r>
            <a:r>
              <a:rPr lang="en-US" dirty="0" err="1" smtClean="0"/>
              <a:t>deze</a:t>
            </a:r>
            <a:r>
              <a:rPr lang="en-US" dirty="0" smtClean="0"/>
              <a:t> KPI’s </a:t>
            </a:r>
            <a:r>
              <a:rPr lang="en-US" dirty="0" err="1" smtClean="0"/>
              <a:t>te</a:t>
            </a:r>
            <a:r>
              <a:rPr lang="en-US" dirty="0" smtClean="0"/>
              <a:t> </a:t>
            </a:r>
            <a:r>
              <a:rPr lang="en-US" dirty="0" err="1" smtClean="0"/>
              <a:t>bereiken</a:t>
            </a:r>
            <a:endParaRPr lang="en-US" dirty="0" smtClean="0"/>
          </a:p>
        </p:txBody>
      </p:sp>
      <p:sp>
        <p:nvSpPr>
          <p:cNvPr id="6" name="Content Placeholder 5"/>
          <p:cNvSpPr>
            <a:spLocks noGrp="1"/>
          </p:cNvSpPr>
          <p:nvPr>
            <p:ph sz="quarter" idx="4"/>
          </p:nvPr>
        </p:nvSpPr>
        <p:spPr/>
        <p:txBody>
          <a:bodyPr/>
          <a:lstStyle/>
          <a:p>
            <a:r>
              <a:rPr lang="fr-BE" dirty="0" smtClean="0"/>
              <a:t>Méthodologie de service management</a:t>
            </a:r>
          </a:p>
          <a:p>
            <a:pPr lvl="1"/>
            <a:r>
              <a:rPr lang="fr-BE" dirty="0" smtClean="0"/>
              <a:t>ITIL® - IT Infrastructure Library  - est la méthodologie la plus courante pour la gestion de services ICT.  ITIL® aide les organisations à gérer leurs services électroniques de manière qualitative et économique, en focalisant sur l’utilisateur final</a:t>
            </a:r>
          </a:p>
          <a:p>
            <a:pPr lvl="1"/>
            <a:r>
              <a:rPr lang="fr-BE" dirty="0" smtClean="0"/>
              <a:t>l’idée centrale d'</a:t>
            </a:r>
            <a:r>
              <a:rPr lang="en-US" dirty="0" smtClean="0"/>
              <a:t> ITIL®</a:t>
            </a:r>
            <a:r>
              <a:rPr lang="fr-BE" dirty="0" smtClean="0"/>
              <a:t> est que</a:t>
            </a:r>
          </a:p>
          <a:p>
            <a:pPr lvl="2"/>
            <a:r>
              <a:rPr lang="fr-BE" dirty="0" smtClean="0"/>
              <a:t>les services ICT doivent être axés sur les besoins des clients</a:t>
            </a:r>
          </a:p>
          <a:p>
            <a:pPr lvl="2"/>
            <a:r>
              <a:rPr lang="fr-BE" dirty="0" smtClean="0"/>
              <a:t>le fournisseur et le client s’accordent sur les KPI de la prestation de services en termes de disponibilité, performance, maintenance planifiée, ... </a:t>
            </a:r>
          </a:p>
          <a:p>
            <a:pPr lvl="1"/>
            <a:r>
              <a:rPr lang="fr-BE" dirty="0" smtClean="0"/>
              <a:t>ceci va de pair avec des processus effectifs, efficaces et clairement définis au sein de l’organisation ICT afin d'atteindre ces KPI</a:t>
            </a:r>
            <a:endParaRPr lang="fr-BE" dirty="0"/>
          </a:p>
        </p:txBody>
      </p:sp>
      <p:sp>
        <p:nvSpPr>
          <p:cNvPr id="5" name="Slide Number Placeholder 4"/>
          <p:cNvSpPr>
            <a:spLocks noGrp="1"/>
          </p:cNvSpPr>
          <p:nvPr>
            <p:ph type="sldNum" sz="quarter" idx="11"/>
          </p:nvPr>
        </p:nvSpPr>
        <p:spPr/>
        <p:txBody>
          <a:bodyPr/>
          <a:lstStyle/>
          <a:p>
            <a:fld id="{30A9230E-FFBB-4CCB-ABD7-198084EDE768}" type="slidenum">
              <a:rPr lang="fr-BE" smtClean="0"/>
              <a:pPr/>
              <a:t>95</a:t>
            </a:fld>
            <a:endParaRPr lang="fr-BE" dirty="0"/>
          </a:p>
        </p:txBody>
      </p:sp>
    </p:spTree>
    <p:extLst>
      <p:ext uri="{BB962C8B-B14F-4D97-AF65-F5344CB8AC3E}">
        <p14:creationId xmlns:p14="http://schemas.microsoft.com/office/powerpoint/2010/main" val="354117840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Enkele behaalde resultaten – </a:t>
            </a:r>
            <a:r>
              <a:rPr lang="nl-BE" dirty="0" err="1"/>
              <a:t>Quelques</a:t>
            </a:r>
            <a:r>
              <a:rPr lang="nl-BE" dirty="0"/>
              <a:t> </a:t>
            </a:r>
            <a:r>
              <a:rPr lang="nl-BE" dirty="0" err="1"/>
              <a:t>résultats</a:t>
            </a:r>
            <a:r>
              <a:rPr lang="nl-BE" dirty="0"/>
              <a:t> </a:t>
            </a:r>
            <a:r>
              <a:rPr lang="nl-BE" dirty="0" err="1"/>
              <a:t>atteints</a:t>
            </a:r>
            <a:endParaRPr lang="en-US" dirty="0"/>
          </a:p>
        </p:txBody>
      </p:sp>
      <p:pic>
        <p:nvPicPr>
          <p:cNvPr id="3" name="Picture 2"/>
          <p:cNvPicPr>
            <a:picLocks noChangeAspect="1"/>
          </p:cNvPicPr>
          <p:nvPr/>
        </p:nvPicPr>
        <p:blipFill>
          <a:blip r:embed="rId3"/>
          <a:stretch>
            <a:fillRect/>
          </a:stretch>
        </p:blipFill>
        <p:spPr>
          <a:xfrm>
            <a:off x="1055440" y="1106014"/>
            <a:ext cx="9845687" cy="5347322"/>
          </a:xfrm>
          <a:prstGeom prst="rect">
            <a:avLst/>
          </a:prstGeom>
        </p:spPr>
      </p:pic>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96</a:t>
            </a:fld>
            <a:r>
              <a:rPr lang="fr-BE" smtClean="0"/>
              <a:t> </a:t>
            </a:r>
            <a:endParaRPr lang="fr-BE" dirty="0"/>
          </a:p>
        </p:txBody>
      </p:sp>
    </p:spTree>
    <p:extLst>
      <p:ext uri="{BB962C8B-B14F-4D97-AF65-F5344CB8AC3E}">
        <p14:creationId xmlns:p14="http://schemas.microsoft.com/office/powerpoint/2010/main" val="151480141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Enkele behaalde resultaten – </a:t>
            </a:r>
            <a:r>
              <a:rPr lang="nl-BE" dirty="0" err="1"/>
              <a:t>Quelques</a:t>
            </a:r>
            <a:r>
              <a:rPr lang="nl-BE" dirty="0"/>
              <a:t> </a:t>
            </a:r>
            <a:r>
              <a:rPr lang="nl-BE" dirty="0" err="1"/>
              <a:t>résultats</a:t>
            </a:r>
            <a:r>
              <a:rPr lang="nl-BE" dirty="0"/>
              <a:t> </a:t>
            </a:r>
            <a:r>
              <a:rPr lang="nl-BE" dirty="0" err="1"/>
              <a:t>atteints</a:t>
            </a:r>
            <a:endParaRPr lang="en-US" dirty="0"/>
          </a:p>
        </p:txBody>
      </p:sp>
      <p:sp>
        <p:nvSpPr>
          <p:cNvPr id="4" name="Content Placeholder 3"/>
          <p:cNvSpPr>
            <a:spLocks noGrp="1"/>
          </p:cNvSpPr>
          <p:nvPr>
            <p:ph sz="half" idx="2"/>
          </p:nvPr>
        </p:nvSpPr>
        <p:spPr/>
        <p:txBody>
          <a:bodyPr>
            <a:normAutofit/>
          </a:bodyPr>
          <a:lstStyle/>
          <a:p>
            <a:r>
              <a:rPr lang="en-US" dirty="0" err="1"/>
              <a:t>Aandacht</a:t>
            </a:r>
            <a:r>
              <a:rPr lang="en-US" dirty="0"/>
              <a:t> </a:t>
            </a:r>
            <a:r>
              <a:rPr lang="en-US" dirty="0" err="1"/>
              <a:t>voor</a:t>
            </a:r>
            <a:r>
              <a:rPr lang="en-US" dirty="0"/>
              <a:t> </a:t>
            </a:r>
            <a:r>
              <a:rPr lang="en-US" dirty="0" err="1"/>
              <a:t>maatschappelijk</a:t>
            </a:r>
            <a:r>
              <a:rPr lang="en-US" dirty="0"/>
              <a:t> </a:t>
            </a:r>
            <a:r>
              <a:rPr lang="en-US" dirty="0" err="1"/>
              <a:t>verantwoord</a:t>
            </a:r>
            <a:r>
              <a:rPr lang="en-US" dirty="0"/>
              <a:t> </a:t>
            </a:r>
            <a:r>
              <a:rPr lang="en-US" dirty="0" err="1"/>
              <a:t>ondernemen</a:t>
            </a:r>
            <a:endParaRPr lang="en-US" dirty="0"/>
          </a:p>
          <a:p>
            <a:pPr lvl="1"/>
            <a:r>
              <a:rPr lang="nl-BE" dirty="0">
                <a:solidFill>
                  <a:srgbClr val="0087BE"/>
                </a:solidFill>
              </a:rPr>
              <a:t>22</a:t>
            </a:r>
            <a:r>
              <a:rPr lang="nl-BE" dirty="0"/>
              <a:t> verschillende nationaliteiten</a:t>
            </a:r>
          </a:p>
          <a:p>
            <a:pPr lvl="1"/>
            <a:r>
              <a:rPr lang="nl-BE" dirty="0" smtClean="0"/>
              <a:t>meer </a:t>
            </a:r>
            <a:r>
              <a:rPr lang="nl-BE" dirty="0"/>
              <a:t>dan </a:t>
            </a:r>
            <a:r>
              <a:rPr lang="nl-BE" dirty="0">
                <a:solidFill>
                  <a:srgbClr val="0087BE"/>
                </a:solidFill>
              </a:rPr>
              <a:t>1/6</a:t>
            </a:r>
            <a:r>
              <a:rPr lang="nl-BE" dirty="0"/>
              <a:t> ICT-specialisten en </a:t>
            </a:r>
            <a:r>
              <a:rPr lang="nl-BE" dirty="0" smtClean="0"/>
              <a:t>bijna </a:t>
            </a:r>
            <a:r>
              <a:rPr lang="nl-BE" dirty="0" smtClean="0">
                <a:solidFill>
                  <a:srgbClr val="0087BE"/>
                </a:solidFill>
              </a:rPr>
              <a:t>50</a:t>
            </a:r>
            <a:r>
              <a:rPr lang="nl-BE" dirty="0">
                <a:solidFill>
                  <a:srgbClr val="0087BE"/>
                </a:solidFill>
              </a:rPr>
              <a:t>%</a:t>
            </a:r>
            <a:r>
              <a:rPr lang="nl-BE" dirty="0"/>
              <a:t> van onze bestuurders is vrouwelijk</a:t>
            </a:r>
          </a:p>
          <a:p>
            <a:pPr lvl="1"/>
            <a:r>
              <a:rPr lang="nl-BE" dirty="0">
                <a:solidFill>
                  <a:srgbClr val="0087BE"/>
                </a:solidFill>
              </a:rPr>
              <a:t>88,7%</a:t>
            </a:r>
            <a:r>
              <a:rPr lang="nl-BE" dirty="0"/>
              <a:t> van alle medewerkers komt met het openbaar vervoer, te voet of met de fiets</a:t>
            </a:r>
          </a:p>
          <a:p>
            <a:pPr lvl="1"/>
            <a:r>
              <a:rPr lang="nl-BE" dirty="0" smtClean="0"/>
              <a:t>duurzaam </a:t>
            </a:r>
            <a:r>
              <a:rPr lang="nl-BE" dirty="0"/>
              <a:t>recycleren van ICT-materiaal met Out of </a:t>
            </a:r>
            <a:r>
              <a:rPr lang="nl-BE" dirty="0" err="1"/>
              <a:t>Use</a:t>
            </a:r>
            <a:r>
              <a:rPr lang="nl-BE" dirty="0"/>
              <a:t> ten voordele van Natuurpunt en Natagora </a:t>
            </a:r>
          </a:p>
          <a:p>
            <a:pPr lvl="1"/>
            <a:r>
              <a:rPr lang="nl-BE" dirty="0" smtClean="0"/>
              <a:t>duurzame </a:t>
            </a:r>
            <a:r>
              <a:rPr lang="nl-BE" dirty="0"/>
              <a:t>datacenters via innovatieve koelsystemen</a:t>
            </a:r>
          </a:p>
        </p:txBody>
      </p:sp>
      <p:sp>
        <p:nvSpPr>
          <p:cNvPr id="6" name="Content Placeholder 5"/>
          <p:cNvSpPr>
            <a:spLocks noGrp="1"/>
          </p:cNvSpPr>
          <p:nvPr>
            <p:ph sz="quarter" idx="4"/>
          </p:nvPr>
        </p:nvSpPr>
        <p:spPr/>
        <p:txBody>
          <a:bodyPr>
            <a:normAutofit/>
          </a:bodyPr>
          <a:lstStyle/>
          <a:p>
            <a:r>
              <a:rPr lang="en-US" dirty="0"/>
              <a:t>Attention </a:t>
            </a:r>
            <a:r>
              <a:rPr lang="en-US" dirty="0" err="1"/>
              <a:t>portée</a:t>
            </a:r>
            <a:r>
              <a:rPr lang="en-US" dirty="0"/>
              <a:t> à la </a:t>
            </a:r>
            <a:r>
              <a:rPr lang="en-US" dirty="0" err="1"/>
              <a:t>responsabilité</a:t>
            </a:r>
            <a:r>
              <a:rPr lang="en-US" dirty="0"/>
              <a:t> </a:t>
            </a:r>
            <a:r>
              <a:rPr lang="en-US" dirty="0" err="1"/>
              <a:t>sociétale</a:t>
            </a:r>
            <a:r>
              <a:rPr lang="en-US" dirty="0"/>
              <a:t> de </a:t>
            </a:r>
            <a:r>
              <a:rPr lang="en-US" dirty="0" err="1"/>
              <a:t>l’entreprise</a:t>
            </a:r>
            <a:endParaRPr lang="en-US" dirty="0"/>
          </a:p>
          <a:p>
            <a:pPr lvl="1"/>
            <a:r>
              <a:rPr lang="nl-BE" dirty="0">
                <a:solidFill>
                  <a:srgbClr val="0087BE"/>
                </a:solidFill>
              </a:rPr>
              <a:t>22</a:t>
            </a:r>
            <a:r>
              <a:rPr lang="nl-BE" dirty="0"/>
              <a:t> </a:t>
            </a:r>
            <a:r>
              <a:rPr lang="nl-BE" dirty="0" err="1"/>
              <a:t>nationalités</a:t>
            </a:r>
            <a:r>
              <a:rPr lang="nl-BE" dirty="0"/>
              <a:t> </a:t>
            </a:r>
            <a:r>
              <a:rPr lang="nl-BE" dirty="0" err="1"/>
              <a:t>différentes</a:t>
            </a:r>
            <a:endParaRPr lang="nl-BE" dirty="0"/>
          </a:p>
          <a:p>
            <a:pPr lvl="1"/>
            <a:r>
              <a:rPr lang="nl-BE" dirty="0" smtClean="0"/>
              <a:t>plus </a:t>
            </a:r>
            <a:r>
              <a:rPr lang="nl-BE" dirty="0"/>
              <a:t>de </a:t>
            </a:r>
            <a:r>
              <a:rPr lang="nl-BE" dirty="0">
                <a:solidFill>
                  <a:srgbClr val="0087BE"/>
                </a:solidFill>
              </a:rPr>
              <a:t>1/6</a:t>
            </a:r>
            <a:r>
              <a:rPr lang="nl-BE" dirty="0"/>
              <a:t> des spécialistes </a:t>
            </a:r>
            <a:r>
              <a:rPr lang="nl-BE" dirty="0" smtClean="0"/>
              <a:t>TIC </a:t>
            </a:r>
            <a:r>
              <a:rPr lang="nl-BE" dirty="0"/>
              <a:t>et </a:t>
            </a:r>
            <a:r>
              <a:rPr lang="nl-BE" dirty="0" err="1" smtClean="0"/>
              <a:t>presque</a:t>
            </a:r>
            <a:r>
              <a:rPr lang="nl-BE" dirty="0" smtClean="0"/>
              <a:t> </a:t>
            </a:r>
            <a:r>
              <a:rPr lang="nl-BE" dirty="0" smtClean="0">
                <a:solidFill>
                  <a:srgbClr val="0087BE"/>
                </a:solidFill>
              </a:rPr>
              <a:t>50</a:t>
            </a:r>
            <a:r>
              <a:rPr lang="nl-BE" dirty="0">
                <a:solidFill>
                  <a:srgbClr val="0087BE"/>
                </a:solidFill>
              </a:rPr>
              <a:t>%</a:t>
            </a:r>
            <a:r>
              <a:rPr lang="nl-BE" dirty="0"/>
              <a:t> de </a:t>
            </a:r>
            <a:r>
              <a:rPr lang="nl-BE" dirty="0" err="1"/>
              <a:t>nos</a:t>
            </a:r>
            <a:r>
              <a:rPr lang="nl-BE" dirty="0"/>
              <a:t> administrateurs </a:t>
            </a:r>
            <a:r>
              <a:rPr lang="nl-BE" dirty="0" err="1"/>
              <a:t>sont</a:t>
            </a:r>
            <a:r>
              <a:rPr lang="nl-BE" dirty="0"/>
              <a:t> des </a:t>
            </a:r>
            <a:r>
              <a:rPr lang="nl-BE" dirty="0" err="1"/>
              <a:t>femmes</a:t>
            </a:r>
            <a:endParaRPr lang="nl-BE" dirty="0"/>
          </a:p>
          <a:p>
            <a:pPr lvl="1"/>
            <a:r>
              <a:rPr lang="nl-BE" dirty="0">
                <a:solidFill>
                  <a:srgbClr val="0087BE"/>
                </a:solidFill>
              </a:rPr>
              <a:t>88,7%</a:t>
            </a:r>
            <a:r>
              <a:rPr lang="nl-BE" dirty="0"/>
              <a:t> de </a:t>
            </a:r>
            <a:r>
              <a:rPr lang="nl-BE" dirty="0" err="1"/>
              <a:t>tous</a:t>
            </a:r>
            <a:r>
              <a:rPr lang="nl-BE" dirty="0"/>
              <a:t> les collaborateurs se </a:t>
            </a:r>
            <a:r>
              <a:rPr lang="nl-BE" dirty="0" err="1"/>
              <a:t>déplacent</a:t>
            </a:r>
            <a:r>
              <a:rPr lang="nl-BE" dirty="0"/>
              <a:t> en </a:t>
            </a:r>
            <a:r>
              <a:rPr lang="nl-BE" dirty="0" err="1"/>
              <a:t>transports</a:t>
            </a:r>
            <a:r>
              <a:rPr lang="nl-BE" dirty="0"/>
              <a:t> en </a:t>
            </a:r>
            <a:r>
              <a:rPr lang="nl-BE" dirty="0" err="1"/>
              <a:t>commun</a:t>
            </a:r>
            <a:r>
              <a:rPr lang="nl-BE" dirty="0"/>
              <a:t>, à </a:t>
            </a:r>
            <a:r>
              <a:rPr lang="nl-BE" dirty="0" err="1"/>
              <a:t>pied</a:t>
            </a:r>
            <a:r>
              <a:rPr lang="nl-BE" dirty="0"/>
              <a:t> </a:t>
            </a:r>
            <a:r>
              <a:rPr lang="nl-BE" dirty="0" err="1"/>
              <a:t>ou</a:t>
            </a:r>
            <a:r>
              <a:rPr lang="nl-BE" dirty="0"/>
              <a:t> à velo</a:t>
            </a:r>
          </a:p>
          <a:p>
            <a:pPr lvl="1"/>
            <a:r>
              <a:rPr lang="en-US" altLang="en-US" dirty="0" err="1" smtClean="0"/>
              <a:t>recyclage</a:t>
            </a:r>
            <a:r>
              <a:rPr lang="en-US" altLang="en-US" dirty="0" smtClean="0"/>
              <a:t> </a:t>
            </a:r>
            <a:r>
              <a:rPr lang="en-US" altLang="en-US" dirty="0"/>
              <a:t>durable du </a:t>
            </a:r>
            <a:r>
              <a:rPr lang="en-US" altLang="en-US" dirty="0" err="1"/>
              <a:t>matériel</a:t>
            </a:r>
            <a:r>
              <a:rPr lang="en-US" altLang="en-US" dirty="0"/>
              <a:t> </a:t>
            </a:r>
            <a:r>
              <a:rPr lang="en-US" altLang="en-US" dirty="0" err="1"/>
              <a:t>informatique</a:t>
            </a:r>
            <a:r>
              <a:rPr lang="en-US" altLang="en-US" dirty="0"/>
              <a:t> via Out Of Use au profit de </a:t>
            </a:r>
            <a:r>
              <a:rPr lang="en-US" altLang="en-US" dirty="0" err="1"/>
              <a:t>Natuurpunt</a:t>
            </a:r>
            <a:r>
              <a:rPr lang="en-US" altLang="en-US" dirty="0"/>
              <a:t> et de </a:t>
            </a:r>
            <a:r>
              <a:rPr lang="en-US" altLang="en-US" dirty="0" err="1"/>
              <a:t>Natagora</a:t>
            </a:r>
            <a:endParaRPr lang="en-US" altLang="en-US" dirty="0"/>
          </a:p>
          <a:p>
            <a:pPr lvl="1"/>
            <a:r>
              <a:rPr lang="nl-BE" dirty="0" smtClean="0"/>
              <a:t>data </a:t>
            </a:r>
            <a:r>
              <a:rPr lang="nl-BE" dirty="0"/>
              <a:t>centers durables </a:t>
            </a:r>
            <a:r>
              <a:rPr lang="nl-BE" dirty="0" err="1"/>
              <a:t>grâce</a:t>
            </a:r>
            <a:r>
              <a:rPr lang="nl-BE" dirty="0"/>
              <a:t> à des </a:t>
            </a:r>
            <a:r>
              <a:rPr lang="nl-BE" dirty="0" err="1" smtClean="0"/>
              <a:t>systèmes</a:t>
            </a:r>
            <a:r>
              <a:rPr lang="nl-BE" dirty="0" smtClean="0"/>
              <a:t> </a:t>
            </a:r>
            <a:r>
              <a:rPr lang="nl-BE" dirty="0"/>
              <a:t>de </a:t>
            </a:r>
            <a:r>
              <a:rPr lang="nl-BE" dirty="0" err="1"/>
              <a:t>refroidissement</a:t>
            </a:r>
            <a:r>
              <a:rPr lang="nl-BE" dirty="0"/>
              <a:t> </a:t>
            </a:r>
            <a:r>
              <a:rPr lang="nl-BE" dirty="0" err="1"/>
              <a:t>innovants</a:t>
            </a:r>
            <a:r>
              <a:rPr lang="nl-BE" dirty="0"/>
              <a:t> </a:t>
            </a:r>
          </a:p>
        </p:txBody>
      </p:sp>
      <p:sp>
        <p:nvSpPr>
          <p:cNvPr id="5" name="Slide Number Placeholder 4"/>
          <p:cNvSpPr>
            <a:spLocks noGrp="1"/>
          </p:cNvSpPr>
          <p:nvPr>
            <p:ph type="sldNum" sz="quarter" idx="11"/>
          </p:nvPr>
        </p:nvSpPr>
        <p:spPr/>
        <p:txBody>
          <a:bodyPr/>
          <a:lstStyle/>
          <a:p>
            <a:fld id="{30A9230E-FFBB-4CCB-ABD7-198084EDE768}" type="slidenum">
              <a:rPr lang="fr-BE" smtClean="0"/>
              <a:pPr/>
              <a:t>97</a:t>
            </a:fld>
            <a:endParaRPr lang="fr-BE" dirty="0"/>
          </a:p>
        </p:txBody>
      </p:sp>
    </p:spTree>
    <p:extLst>
      <p:ext uri="{BB962C8B-B14F-4D97-AF65-F5344CB8AC3E}">
        <p14:creationId xmlns:p14="http://schemas.microsoft.com/office/powerpoint/2010/main" val="301987287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Transparantie - </a:t>
            </a:r>
            <a:r>
              <a:rPr lang="nl-BE" dirty="0" err="1"/>
              <a:t>Transparence</a:t>
            </a:r>
            <a:endParaRPr lang="en-US" dirty="0"/>
          </a:p>
        </p:txBody>
      </p:sp>
      <p:sp>
        <p:nvSpPr>
          <p:cNvPr id="4" name="Content Placeholder 3"/>
          <p:cNvSpPr>
            <a:spLocks noGrp="1"/>
          </p:cNvSpPr>
          <p:nvPr>
            <p:ph sz="half" idx="2"/>
          </p:nvPr>
        </p:nvSpPr>
        <p:spPr/>
        <p:txBody>
          <a:bodyPr>
            <a:normAutofit/>
          </a:bodyPr>
          <a:lstStyle/>
          <a:p>
            <a:r>
              <a:rPr lang="nl-BE" dirty="0"/>
              <a:t>Op </a:t>
            </a:r>
            <a:r>
              <a:rPr lang="nl-BE" dirty="0" smtClean="0">
                <a:hlinkClick r:id="rId2"/>
              </a:rPr>
              <a:t>www.smals.be</a:t>
            </a:r>
            <a:r>
              <a:rPr lang="nl-BE" dirty="0" smtClean="0"/>
              <a:t> geeft Smals uitgebreide informatie inzake haar organisatie, leden, marktconsultaties, …</a:t>
            </a:r>
          </a:p>
          <a:p>
            <a:r>
              <a:rPr lang="nl-BE" dirty="0" smtClean="0"/>
              <a:t>Het </a:t>
            </a:r>
            <a:r>
              <a:rPr lang="nl-BE" dirty="0" smtClean="0">
                <a:hlinkClick r:id="rId3"/>
              </a:rPr>
              <a:t>activiteitenverslag</a:t>
            </a:r>
            <a:r>
              <a:rPr lang="nl-BE" dirty="0" smtClean="0"/>
              <a:t> geeft meer gedetailleerde informatie over de diensten en projecten uitgevoerd voor de leden</a:t>
            </a:r>
          </a:p>
          <a:p>
            <a:r>
              <a:rPr lang="nl-BE" dirty="0" smtClean="0"/>
              <a:t>De werkzaamheden uitgevoerd voor de leden zijn gedetailleerd in bijzondere samenwerkings-modaliteiten met aanduiding van budget en serviceniveau</a:t>
            </a:r>
          </a:p>
          <a:p>
            <a:r>
              <a:rPr lang="nl-BE" dirty="0" smtClean="0"/>
              <a:t>De jaarrekeningen van Smals worden gepubliceerd bij de balanscentrale van de NBB</a:t>
            </a:r>
          </a:p>
        </p:txBody>
      </p:sp>
      <p:sp>
        <p:nvSpPr>
          <p:cNvPr id="6" name="Content Placeholder 5"/>
          <p:cNvSpPr>
            <a:spLocks noGrp="1"/>
          </p:cNvSpPr>
          <p:nvPr>
            <p:ph sz="quarter" idx="4"/>
          </p:nvPr>
        </p:nvSpPr>
        <p:spPr/>
        <p:txBody>
          <a:bodyPr>
            <a:normAutofit/>
          </a:bodyPr>
          <a:lstStyle/>
          <a:p>
            <a:r>
              <a:rPr lang="fr-BE" dirty="0"/>
              <a:t>Sur </a:t>
            </a:r>
            <a:r>
              <a:rPr lang="fr-BE" dirty="0">
                <a:hlinkClick r:id="rId2"/>
              </a:rPr>
              <a:t>www.smals.be</a:t>
            </a:r>
            <a:r>
              <a:rPr lang="fr-BE" dirty="0"/>
              <a:t> Smals fournit des informations détaillées sur son organisation, ses membres, les consultations de marché, ...</a:t>
            </a:r>
          </a:p>
          <a:p>
            <a:r>
              <a:rPr lang="fr-BE" dirty="0"/>
              <a:t>Le </a:t>
            </a:r>
            <a:r>
              <a:rPr lang="fr-BE" dirty="0">
                <a:hlinkClick r:id="rId4"/>
              </a:rPr>
              <a:t>rapport d’activité</a:t>
            </a:r>
            <a:r>
              <a:rPr lang="fr-BE" dirty="0"/>
              <a:t> donne de plus amples informations sur les services et projets réalisés pour les membres</a:t>
            </a:r>
          </a:p>
          <a:p>
            <a:r>
              <a:rPr lang="fr-BE" dirty="0"/>
              <a:t>Les travaux réalisés pour les membres sont précisés dans des modalités spéciales de collaboration avec indication du budget et du niveau de service</a:t>
            </a:r>
          </a:p>
          <a:p>
            <a:r>
              <a:rPr lang="fr-BE" dirty="0"/>
              <a:t>Les comptes annuels de Smals sont publiés auprès de la Centrale des bilans de la </a:t>
            </a:r>
            <a:r>
              <a:rPr lang="fr-BE" dirty="0" smtClean="0"/>
              <a:t>BNB</a:t>
            </a:r>
            <a:endParaRPr lang="fr-BE" dirty="0"/>
          </a:p>
        </p:txBody>
      </p:sp>
      <p:sp>
        <p:nvSpPr>
          <p:cNvPr id="5" name="Slide Number Placeholder 4"/>
          <p:cNvSpPr>
            <a:spLocks noGrp="1"/>
          </p:cNvSpPr>
          <p:nvPr>
            <p:ph type="sldNum" sz="quarter" idx="11"/>
          </p:nvPr>
        </p:nvSpPr>
        <p:spPr/>
        <p:txBody>
          <a:bodyPr/>
          <a:lstStyle/>
          <a:p>
            <a:fld id="{30A9230E-FFBB-4CCB-ABD7-198084EDE768}" type="slidenum">
              <a:rPr lang="fr-BE" smtClean="0"/>
              <a:pPr/>
              <a:t>98</a:t>
            </a:fld>
            <a:endParaRPr lang="fr-BE" dirty="0"/>
          </a:p>
        </p:txBody>
      </p:sp>
    </p:spTree>
    <p:extLst>
      <p:ext uri="{BB962C8B-B14F-4D97-AF65-F5344CB8AC3E}">
        <p14:creationId xmlns:p14="http://schemas.microsoft.com/office/powerpoint/2010/main" val="49394455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nl-BE" dirty="0" smtClean="0"/>
              <a:t>Gegevensbescherming – Protection de </a:t>
            </a:r>
            <a:r>
              <a:rPr lang="nl-BE" dirty="0" err="1" smtClean="0"/>
              <a:t>données</a:t>
            </a:r>
            <a:endParaRPr lang="fr-BE" dirty="0"/>
          </a:p>
        </p:txBody>
      </p:sp>
      <p:sp>
        <p:nvSpPr>
          <p:cNvPr id="5" name="Content Placeholder 4"/>
          <p:cNvSpPr>
            <a:spLocks noGrp="1"/>
          </p:cNvSpPr>
          <p:nvPr>
            <p:ph sz="half" idx="2"/>
          </p:nvPr>
        </p:nvSpPr>
        <p:spPr/>
        <p:txBody>
          <a:bodyPr>
            <a:normAutofit fontScale="92500" lnSpcReduction="20000"/>
          </a:bodyPr>
          <a:lstStyle/>
          <a:p>
            <a:r>
              <a:rPr lang="nl-BE" dirty="0" smtClean="0"/>
              <a:t>Smals vzw beschikt over een erkende gespecialiseerde informatieveiligheidsdienst</a:t>
            </a:r>
          </a:p>
          <a:p>
            <a:pPr lvl="1"/>
            <a:r>
              <a:rPr lang="nl-BE" dirty="0" smtClean="0"/>
              <a:t>ondersteuning van de leden inzake informatieveiligheid en gegevensbescherming</a:t>
            </a:r>
          </a:p>
          <a:p>
            <a:pPr lvl="1"/>
            <a:r>
              <a:rPr lang="nl-BE" dirty="0" smtClean="0"/>
              <a:t>interne adviserende, stimulerende, documenterende en intern controlerende functie</a:t>
            </a:r>
          </a:p>
          <a:p>
            <a:r>
              <a:rPr lang="nl-BE" dirty="0" smtClean="0"/>
              <a:t>Informatieveiligheid en gegevensbescherming zijn ingebed </a:t>
            </a:r>
            <a:r>
              <a:rPr lang="nl-BE" dirty="0"/>
              <a:t>in de methodologie voor de ontwikkeling van nieuwe elektronische diensten</a:t>
            </a:r>
          </a:p>
          <a:p>
            <a:r>
              <a:rPr lang="nl-BE" dirty="0"/>
              <a:t>Vooraleer een nieuwe </a:t>
            </a:r>
            <a:r>
              <a:rPr lang="nl-BE" dirty="0" smtClean="0"/>
              <a:t>verwerking ontwikkeld wordt of een bestaande verwerking grondig aangepast wordt</a:t>
            </a:r>
          </a:p>
          <a:p>
            <a:pPr lvl="1"/>
            <a:r>
              <a:rPr lang="nl-BE" dirty="0" smtClean="0"/>
              <a:t>wordt een basisscreening uitgevoerd op basis van een checklist om na te gaan of een </a:t>
            </a:r>
            <a:r>
              <a:rPr lang="nl-BE" dirty="0" err="1" smtClean="0"/>
              <a:t>Gegevensbeschermings</a:t>
            </a:r>
            <a:r>
              <a:rPr lang="nl-BE" dirty="0" smtClean="0"/>
              <a:t>-effectbeoordeling (GEB) nodig is</a:t>
            </a:r>
          </a:p>
          <a:p>
            <a:pPr lvl="1"/>
            <a:r>
              <a:rPr lang="nl-BE" dirty="0" smtClean="0"/>
              <a:t>steeds een ‘uniek dossier’ opgesteld en, zo nodig, voorgelegd aan het Informatieveiligheidscomité; dit ‘uniek dossier’ </a:t>
            </a:r>
            <a:r>
              <a:rPr lang="nl-BE" dirty="0"/>
              <a:t>geeft aan wat de doelstelling is van de </a:t>
            </a:r>
            <a:r>
              <a:rPr lang="nl-BE" dirty="0" smtClean="0"/>
              <a:t>verwerking, </a:t>
            </a:r>
            <a:r>
              <a:rPr lang="nl-BE" dirty="0"/>
              <a:t>welke </a:t>
            </a:r>
            <a:r>
              <a:rPr lang="nl-BE" dirty="0" smtClean="0"/>
              <a:t>soorten gegevens verwerkt worden over welke soorten personen, </a:t>
            </a:r>
            <a:r>
              <a:rPr lang="nl-BE" dirty="0"/>
              <a:t>hoe deze </a:t>
            </a:r>
            <a:r>
              <a:rPr lang="nl-BE" dirty="0" smtClean="0"/>
              <a:t>beveiligd worden, wie deelneemt aan de verwerking en wat de rechtsgrond ervan is</a:t>
            </a:r>
            <a:endParaRPr lang="nl-BE" dirty="0"/>
          </a:p>
          <a:p>
            <a:endParaRPr lang="fr-BE" dirty="0"/>
          </a:p>
        </p:txBody>
      </p:sp>
      <p:sp>
        <p:nvSpPr>
          <p:cNvPr id="6" name="Content Placeholder 5"/>
          <p:cNvSpPr>
            <a:spLocks noGrp="1"/>
          </p:cNvSpPr>
          <p:nvPr>
            <p:ph sz="quarter" idx="4"/>
          </p:nvPr>
        </p:nvSpPr>
        <p:spPr/>
        <p:txBody>
          <a:bodyPr>
            <a:normAutofit fontScale="92500" lnSpcReduction="20000"/>
          </a:bodyPr>
          <a:lstStyle/>
          <a:p>
            <a:r>
              <a:rPr lang="fr-BE" dirty="0" err="1"/>
              <a:t>L’asbl</a:t>
            </a:r>
            <a:r>
              <a:rPr lang="fr-BE" dirty="0"/>
              <a:t> Smals dispose d'un service de sécurité de l’information spécialisé agréé</a:t>
            </a:r>
          </a:p>
          <a:p>
            <a:pPr lvl="1"/>
            <a:r>
              <a:rPr lang="fr-BE" dirty="0"/>
              <a:t>soutien des membres en matière de sécurité de l’information et de protection des données</a:t>
            </a:r>
          </a:p>
          <a:p>
            <a:pPr lvl="1"/>
            <a:r>
              <a:rPr lang="fr-BE" dirty="0"/>
              <a:t>fonction interne de conseil, de stimulation, de documentation et de contrôle interne</a:t>
            </a:r>
          </a:p>
          <a:p>
            <a:r>
              <a:rPr lang="fr-BE" dirty="0"/>
              <a:t>La sécurité de l’information et la protection des données sont ancrées dans la méthodologie de développement de nouveaux services électroniques</a:t>
            </a:r>
          </a:p>
          <a:p>
            <a:r>
              <a:rPr lang="fr-BE" dirty="0"/>
              <a:t>Avant de développer un nouveau traitement ou d’adapter en profondeur un traitement existant</a:t>
            </a:r>
          </a:p>
          <a:p>
            <a:pPr lvl="1"/>
            <a:r>
              <a:rPr lang="fr-BE" dirty="0"/>
              <a:t>un contrôle de base est effectué sur la base d'une check-list afin de vérifier si une analyse d’impact relative à la protection des données (AIPD) est nécessaire</a:t>
            </a:r>
          </a:p>
          <a:p>
            <a:pPr lvl="1"/>
            <a:r>
              <a:rPr lang="fr-BE" dirty="0"/>
              <a:t>un ‘dossier unique’ est toujours constitué et, au besoin, soumis au Comité de sécurité de l’information; ce ‘dossier unique’ indique l’objectif du traitement, les types de données traitées concernant quels types de personnes, comment les données sont protégées, qui participe au traitement et la base juridique du traitement</a:t>
            </a:r>
          </a:p>
        </p:txBody>
      </p:sp>
      <p:sp>
        <p:nvSpPr>
          <p:cNvPr id="2" name="Slide Number Placeholder 1"/>
          <p:cNvSpPr>
            <a:spLocks noGrp="1"/>
          </p:cNvSpPr>
          <p:nvPr>
            <p:ph type="sldNum" sz="quarter" idx="11"/>
          </p:nvPr>
        </p:nvSpPr>
        <p:spPr/>
        <p:txBody>
          <a:bodyPr/>
          <a:lstStyle/>
          <a:p>
            <a:fld id="{30A9230E-FFBB-4CCB-ABD7-198084EDE768}" type="slidenum">
              <a:rPr lang="fr-BE" smtClean="0"/>
              <a:pPr/>
              <a:t>99</a:t>
            </a:fld>
            <a:endParaRPr lang="fr-BE" dirty="0"/>
          </a:p>
        </p:txBody>
      </p:sp>
    </p:spTree>
    <p:extLst>
      <p:ext uri="{BB962C8B-B14F-4D97-AF65-F5344CB8AC3E}">
        <p14:creationId xmlns:p14="http://schemas.microsoft.com/office/powerpoint/2010/main" val="85040435"/>
      </p:ext>
    </p:extLst>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Custom 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87BE"/>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11468</TotalTime>
  <Words>15051</Words>
  <Application>Microsoft Office PowerPoint</Application>
  <PresentationFormat>Widescreen</PresentationFormat>
  <Paragraphs>1962</Paragraphs>
  <Slides>142</Slides>
  <Notes>26</Notes>
  <HiddenSlides>5</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142</vt:i4>
      </vt:variant>
    </vt:vector>
  </HeadingPairs>
  <TitlesOfParts>
    <vt:vector size="151" baseType="lpstr">
      <vt:lpstr>MS PGothic</vt:lpstr>
      <vt:lpstr>Arial</vt:lpstr>
      <vt:lpstr>Arial Black</vt:lpstr>
      <vt:lpstr>Calibri</vt:lpstr>
      <vt:lpstr>Calibri Light</vt:lpstr>
      <vt:lpstr>Consolas</vt:lpstr>
      <vt:lpstr>Times New Roman</vt:lpstr>
      <vt:lpstr>Wingdings</vt:lpstr>
      <vt:lpstr>2_Custom Design</vt:lpstr>
      <vt:lpstr>Chambre des Représentants Kamer van Volksvertegenwoordigers  Commission Justice – Commissie Justitie</vt:lpstr>
      <vt:lpstr>Structuur – Structure</vt:lpstr>
      <vt:lpstr>Gebruikte afkortingen – Abbréviations utilisées</vt:lpstr>
      <vt:lpstr>Visie Vision</vt:lpstr>
      <vt:lpstr>Visie – Vision</vt:lpstr>
      <vt:lpstr>Visie – Vision</vt:lpstr>
      <vt:lpstr>Visie – Vision</vt:lpstr>
      <vt:lpstr>Visie – Vision</vt:lpstr>
      <vt:lpstr>Mijn functies Mes fonctions</vt:lpstr>
      <vt:lpstr>Mijn functies – Mes fonctions</vt:lpstr>
      <vt:lpstr>Mijn functies – Mes fonctions</vt:lpstr>
      <vt:lpstr>Mijn functies – Mes fonctions</vt:lpstr>
      <vt:lpstr> RIO GBA – ROI APD</vt:lpstr>
      <vt:lpstr>Kruispuntbank van de Sociale Zekerheid Banque Carrefour de la Sécurité Sociale (1991- ) (Dehaene – Busquin)</vt:lpstr>
      <vt:lpstr>Doelstellingen – Objectifs</vt:lpstr>
      <vt:lpstr>Wettelijk kader – Cadre légal</vt:lpstr>
      <vt:lpstr>Organen – Organes</vt:lpstr>
      <vt:lpstr>Enkele behaalde resultaten – Quelques résultats atteints</vt:lpstr>
      <vt:lpstr>Enkele behaalde resultaten – Quelques résultats atteints</vt:lpstr>
      <vt:lpstr>Enkele behaalde resultaten – Quelques résultats atteints</vt:lpstr>
      <vt:lpstr>Enkele behaalde resultaten – Quelques résultats atteints</vt:lpstr>
      <vt:lpstr>Enkele behaalde resultaten – Quelques résultats atteints</vt:lpstr>
      <vt:lpstr>Enkele behaalde resultaten – Quelques résultats atteints</vt:lpstr>
      <vt:lpstr>Enkele behaalde resultaten – Quelques résultats atteints</vt:lpstr>
      <vt:lpstr>Enkele behaalde resultaten – Quelques résultats atteints</vt:lpstr>
      <vt:lpstr>Enkele behaalde resultaten – Quelques résultats atteints</vt:lpstr>
      <vt:lpstr>Transparantie – Transparence</vt:lpstr>
      <vt:lpstr>Transparantie – Transparence</vt:lpstr>
      <vt:lpstr>Transparantie – Transparence</vt:lpstr>
      <vt:lpstr>Transparantie – Transparence</vt:lpstr>
      <vt:lpstr>Transparantie – Transparence</vt:lpstr>
      <vt:lpstr>Transparantie – Transparence</vt:lpstr>
      <vt:lpstr>Transparantie – Transparence</vt:lpstr>
      <vt:lpstr>Transparantie – Transparence</vt:lpstr>
      <vt:lpstr>Transparantie – Transparence</vt:lpstr>
      <vt:lpstr>Transparantie – Transparence</vt:lpstr>
      <vt:lpstr>Gegevensbescherming – Protection de données</vt:lpstr>
      <vt:lpstr>Gegevensbescherming – Protection de données</vt:lpstr>
      <vt:lpstr>Gegevensbescherming – Protection de données</vt:lpstr>
      <vt:lpstr>Gegevensbescherming – Protection de données</vt:lpstr>
      <vt:lpstr>Gegevensbescherming – Protection de données</vt:lpstr>
      <vt:lpstr>Gegevensbescherming – Protection de données</vt:lpstr>
      <vt:lpstr>(Inter)nationale erkenning – Reconnaissance (inter)nationale</vt:lpstr>
      <vt:lpstr>Multifunctionele aangiften Déclarations multifonctionnelles (1996-2003) (Dehaene –  De Galan – Vandenbroucke)</vt:lpstr>
      <vt:lpstr>Elektronische identiteitskaart Carte d’identité électronique (2000-2003) (Vandenbossche – Verhofstadt – Duquesne)</vt:lpstr>
      <vt:lpstr>Kruispuntbank Ondernemingen Banque Carrefour des Entreprises (2000-2004) (Vandenbossche – Gabriëls – Daems – Moerman)</vt:lpstr>
      <vt:lpstr>eHealth-platform Plate-forme eHealth (2009- ) (Onkelinx – De Block)</vt:lpstr>
      <vt:lpstr>Doelstellingen – Objectifs</vt:lpstr>
      <vt:lpstr>Wettelijk kader – Cadre légal</vt:lpstr>
      <vt:lpstr>Organen – Organes</vt:lpstr>
      <vt:lpstr>Enkele behaalde resultaten – Quelques résultats atteints</vt:lpstr>
      <vt:lpstr>Enkele behaalde resultaten – Quelques résultats atteints</vt:lpstr>
      <vt:lpstr>Enkele behaalde resultaten – Quelques résultats atteints</vt:lpstr>
      <vt:lpstr>Enkele behaalde resultaten – Quelques résultats atteints</vt:lpstr>
      <vt:lpstr>Transparantie – Transparence</vt:lpstr>
      <vt:lpstr>Transparantie – Transparence</vt:lpstr>
      <vt:lpstr>Transparantie – Transparence</vt:lpstr>
      <vt:lpstr>Gegevensbescherming – Protection de données</vt:lpstr>
      <vt:lpstr>Gegevensbescherming – Protection de données</vt:lpstr>
      <vt:lpstr>Gegevensbescherming – Protection de données</vt:lpstr>
      <vt:lpstr>Gebruikers- &amp; toegangsbeheer – Gestion des utilisateurs et des accès</vt:lpstr>
      <vt:lpstr>Gebruikers- &amp; toegangsbeheer – Gestion des utilisateurs et des accès</vt:lpstr>
      <vt:lpstr>End-to-end vercijfering – Chiffrement de boût en boût</vt:lpstr>
      <vt:lpstr>Gekende bestemmeling – Destinateur connu</vt:lpstr>
      <vt:lpstr>Gekende bestemmeling – Destinateur connu</vt:lpstr>
      <vt:lpstr>Niet-gekende bestemmeling – Destinataire non connu</vt:lpstr>
      <vt:lpstr>Timestamping – Datation électronique</vt:lpstr>
      <vt:lpstr>Timestamping – Datation électronique</vt:lpstr>
      <vt:lpstr>Verwijzingsrepertorium – Répertoire de références</vt:lpstr>
      <vt:lpstr>Verwijzingsrepertorium – Répertoire de références</vt:lpstr>
      <vt:lpstr>Gezondheidskluizen – Coffres fort de santé</vt:lpstr>
      <vt:lpstr>eHealthBox</vt:lpstr>
      <vt:lpstr>Ziekenhuizen &amp; labo’s – Hôpitaux &amp; labos</vt:lpstr>
      <vt:lpstr>Ziekenhuizen &amp; labo’s – Hôpitaux &amp; labos</vt:lpstr>
      <vt:lpstr>(Inter)nationale erkenning – Reconnaissance (inter)nationale</vt:lpstr>
      <vt:lpstr>Informatieveiligheidscomité (IVC) Comité de Sécurité de l’Information (CSI)</vt:lpstr>
      <vt:lpstr>IVC – CSI</vt:lpstr>
      <vt:lpstr>Artikelen/article 6, 2 &amp; 9, 4 AVG/RGPD </vt:lpstr>
      <vt:lpstr>IVC – CSI</vt:lpstr>
      <vt:lpstr>IVC – CSI</vt:lpstr>
      <vt:lpstr>IVC – CSI</vt:lpstr>
      <vt:lpstr>Artikel/article 39 § 1 IVC-wet/loi CSI</vt:lpstr>
      <vt:lpstr>Artikel/article 39 § 2 IVC-wet/loi CSI</vt:lpstr>
      <vt:lpstr>IVC – CSI</vt:lpstr>
      <vt:lpstr>Smals vzw asbl Smals (2004- )</vt:lpstr>
      <vt:lpstr>Doelstellingen – Objectifs</vt:lpstr>
      <vt:lpstr>Wettelijk kader – Cadre légal</vt:lpstr>
      <vt:lpstr>Organen – Organes</vt:lpstr>
      <vt:lpstr>Controle - Contrôle</vt:lpstr>
      <vt:lpstr>Enkele behaalde resultaten – Quelques résultats atteints</vt:lpstr>
      <vt:lpstr>Enkele behaalde resultaten – Quelques résultats atteints</vt:lpstr>
      <vt:lpstr>Enkele behaalde resultaten – Quelques résultats atteints</vt:lpstr>
      <vt:lpstr>Enkele behaalde resultaten – Quelques résultats atteints</vt:lpstr>
      <vt:lpstr>Enkele behaalde resultaten – Quelques résultats atteints</vt:lpstr>
      <vt:lpstr>Enkele behaalde resultaten – Quelques résultats atteints</vt:lpstr>
      <vt:lpstr>Enkele behaalde resultaten – Quelques résultats atteints</vt:lpstr>
      <vt:lpstr>Enkele behaalde resultaten – Quelques résultats atteints</vt:lpstr>
      <vt:lpstr>Transparantie - Transparence</vt:lpstr>
      <vt:lpstr>Gegevensbescherming – Protection de données</vt:lpstr>
      <vt:lpstr>GEB – AIPD – DPIA</vt:lpstr>
      <vt:lpstr>DPIA: as from start up of project to delivery</vt:lpstr>
      <vt:lpstr>Template: list of risks based on GDPR</vt:lpstr>
      <vt:lpstr>Template: risk evaluation</vt:lpstr>
      <vt:lpstr>Template: intermediate result</vt:lpstr>
      <vt:lpstr>Template: end result</vt:lpstr>
      <vt:lpstr>(Inter)nationale erkenning – Reconnaissance (inter)nationale</vt:lpstr>
      <vt:lpstr>G-Cloud (2015- ) (De Croo – De Backer)</vt:lpstr>
      <vt:lpstr>Doelstellingen – Objectifs</vt:lpstr>
      <vt:lpstr>Wettelijk kader – Cadre légal</vt:lpstr>
      <vt:lpstr>Organen – Organes</vt:lpstr>
      <vt:lpstr>Enkele behaalde resultaten – Quelques résultats atteints</vt:lpstr>
      <vt:lpstr>Enkele behaalde resultaten – Quelques résultats atteints</vt:lpstr>
      <vt:lpstr>Transparantie – Transparence</vt:lpstr>
      <vt:lpstr> Gegevensbescherming – Protection de données</vt:lpstr>
      <vt:lpstr>Gegevensbescherming – Protection de données</vt:lpstr>
      <vt:lpstr>Gegevensbescherming – Protection de données</vt:lpstr>
      <vt:lpstr>Gegevensbescherming – Protection de données</vt:lpstr>
      <vt:lpstr>(Inter)nationale erkenning – Reconnaissance (inter)nationale</vt:lpstr>
      <vt:lpstr>Informatiesystemen voor bestrijding COVID-19 Systèmes d’information pour la lutte contre COVID-19 (2020- ) (De Block – De Backer – Vandenbroucke – Beke – Morreale – Maron – Antoniadis) </vt:lpstr>
      <vt:lpstr>Doelstellingen - Objectifs</vt:lpstr>
      <vt:lpstr>Wettelijk kader – Cadre légal</vt:lpstr>
      <vt:lpstr>Organen - Organes</vt:lpstr>
      <vt:lpstr>Enkele behaalde resultaten – Quelques résultats atteints</vt:lpstr>
      <vt:lpstr>Enkele behaalde resultaten – Quelques résultats atteints</vt:lpstr>
      <vt:lpstr>Enkele behaalde resultaten – Quelques résultats atteints</vt:lpstr>
      <vt:lpstr>Enkele behaalde resultaten – Quelques résultats atteints</vt:lpstr>
      <vt:lpstr>Enkele behaalde resultaten – Quelques résultats atteints</vt:lpstr>
      <vt:lpstr>Enkele behaalde resultaten – Quelques résultats atteints</vt:lpstr>
      <vt:lpstr>Transparantie - Transparence</vt:lpstr>
      <vt:lpstr>Transparantie - Transparence</vt:lpstr>
      <vt:lpstr>Transparantie – Transparence</vt:lpstr>
      <vt:lpstr>Gegevensbescherming – Protection de données</vt:lpstr>
      <vt:lpstr>PowerPoint Presentation</vt:lpstr>
      <vt:lpstr>Gegevensbescherming – Protection de données</vt:lpstr>
      <vt:lpstr>Voorbeeld – Exemple</vt:lpstr>
      <vt:lpstr>(Inter)nationale erkenning – Reconnaissance (inter)nationale</vt:lpstr>
      <vt:lpstr>Besluit Conclusion</vt:lpstr>
      <vt:lpstr>Besluit – Conclusion</vt:lpstr>
      <vt:lpstr>Besluit – Conclusion</vt:lpstr>
      <vt:lpstr>Besluit – Conclusion</vt:lpstr>
      <vt:lpstr>Besluit – Conclusion</vt:lpstr>
      <vt:lpstr>PowerPoint Presentation</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Antwoord</cp:lastModifiedBy>
  <cp:revision>947</cp:revision>
  <cp:lastPrinted>2017-12-08T10:25:32Z</cp:lastPrinted>
  <dcterms:created xsi:type="dcterms:W3CDTF">2013-03-05T07:37:33Z</dcterms:created>
  <dcterms:modified xsi:type="dcterms:W3CDTF">2021-05-05T05:15:47Z</dcterms:modified>
</cp:coreProperties>
</file>