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916" r:id="rId2"/>
  </p:sldMasterIdLst>
  <p:notesMasterIdLst>
    <p:notesMasterId r:id="rId89"/>
  </p:notesMasterIdLst>
  <p:handoutMasterIdLst>
    <p:handoutMasterId r:id="rId90"/>
  </p:handoutMasterIdLst>
  <p:sldIdLst>
    <p:sldId id="576" r:id="rId3"/>
    <p:sldId id="724" r:id="rId4"/>
    <p:sldId id="725" r:id="rId5"/>
    <p:sldId id="726" r:id="rId6"/>
    <p:sldId id="803" r:id="rId7"/>
    <p:sldId id="656" r:id="rId8"/>
    <p:sldId id="727" r:id="rId9"/>
    <p:sldId id="655" r:id="rId10"/>
    <p:sldId id="677" r:id="rId11"/>
    <p:sldId id="767" r:id="rId12"/>
    <p:sldId id="766" r:id="rId13"/>
    <p:sldId id="728" r:id="rId14"/>
    <p:sldId id="433" r:id="rId15"/>
    <p:sldId id="800" r:id="rId16"/>
    <p:sldId id="559" r:id="rId17"/>
    <p:sldId id="745" r:id="rId18"/>
    <p:sldId id="798" r:id="rId19"/>
    <p:sldId id="672" r:id="rId20"/>
    <p:sldId id="775" r:id="rId21"/>
    <p:sldId id="662" r:id="rId22"/>
    <p:sldId id="490" r:id="rId23"/>
    <p:sldId id="793" r:id="rId24"/>
    <p:sldId id="804" r:id="rId25"/>
    <p:sldId id="806" r:id="rId26"/>
    <p:sldId id="785" r:id="rId27"/>
    <p:sldId id="788" r:id="rId28"/>
    <p:sldId id="660" r:id="rId29"/>
    <p:sldId id="885" r:id="rId30"/>
    <p:sldId id="886" r:id="rId31"/>
    <p:sldId id="791" r:id="rId32"/>
    <p:sldId id="884" r:id="rId33"/>
    <p:sldId id="784" r:id="rId34"/>
    <p:sldId id="615" r:id="rId35"/>
    <p:sldId id="777" r:id="rId36"/>
    <p:sldId id="778" r:id="rId37"/>
    <p:sldId id="787" r:id="rId38"/>
    <p:sldId id="651" r:id="rId39"/>
    <p:sldId id="781" r:id="rId40"/>
    <p:sldId id="779" r:id="rId41"/>
    <p:sldId id="783" r:id="rId42"/>
    <p:sldId id="782" r:id="rId43"/>
    <p:sldId id="625" r:id="rId44"/>
    <p:sldId id="513" r:id="rId45"/>
    <p:sldId id="888" r:id="rId46"/>
    <p:sldId id="887" r:id="rId47"/>
    <p:sldId id="636" r:id="rId48"/>
    <p:sldId id="891" r:id="rId49"/>
    <p:sldId id="773" r:id="rId50"/>
    <p:sldId id="774" r:id="rId51"/>
    <p:sldId id="360" r:id="rId52"/>
    <p:sldId id="595" r:id="rId53"/>
    <p:sldId id="889" r:id="rId54"/>
    <p:sldId id="632" r:id="rId55"/>
    <p:sldId id="759" r:id="rId56"/>
    <p:sldId id="765" r:id="rId57"/>
    <p:sldId id="764" r:id="rId58"/>
    <p:sldId id="761" r:id="rId59"/>
    <p:sldId id="762" r:id="rId60"/>
    <p:sldId id="890" r:id="rId61"/>
    <p:sldId id="723" r:id="rId62"/>
    <p:sldId id="561" r:id="rId63"/>
    <p:sldId id="818" r:id="rId64"/>
    <p:sldId id="824" r:id="rId65"/>
    <p:sldId id="768" r:id="rId66"/>
    <p:sldId id="802" r:id="rId67"/>
    <p:sldId id="820" r:id="rId68"/>
    <p:sldId id="758" r:id="rId69"/>
    <p:sldId id="821" r:id="rId70"/>
    <p:sldId id="825" r:id="rId71"/>
    <p:sldId id="892" r:id="rId72"/>
    <p:sldId id="861" r:id="rId73"/>
    <p:sldId id="881" r:id="rId74"/>
    <p:sldId id="882" r:id="rId75"/>
    <p:sldId id="815" r:id="rId76"/>
    <p:sldId id="865" r:id="rId77"/>
    <p:sldId id="852" r:id="rId78"/>
    <p:sldId id="855" r:id="rId79"/>
    <p:sldId id="856" r:id="rId80"/>
    <p:sldId id="850" r:id="rId81"/>
    <p:sldId id="883" r:id="rId82"/>
    <p:sldId id="857" r:id="rId83"/>
    <p:sldId id="858" r:id="rId84"/>
    <p:sldId id="878" r:id="rId85"/>
    <p:sldId id="879" r:id="rId86"/>
    <p:sldId id="880" r:id="rId87"/>
    <p:sldId id="440" r:id="rId88"/>
  </p:sldIdLst>
  <p:sldSz cx="9144000" cy="6858000" type="screen4x3"/>
  <p:notesSz cx="6797675" cy="9926638"/>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0000"/>
    <a:srgbClr val="0070C0"/>
    <a:srgbClr val="78B832"/>
    <a:srgbClr val="000000"/>
    <a:srgbClr val="EA0000"/>
    <a:srgbClr val="F5A70B"/>
    <a:srgbClr val="FF6699"/>
    <a:srgbClr val="185266"/>
    <a:srgbClr val="123B54"/>
    <a:srgbClr val="1D2F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082" autoAdjust="0"/>
    <p:restoredTop sz="93848" autoAdjust="0"/>
  </p:normalViewPr>
  <p:slideViewPr>
    <p:cSldViewPr>
      <p:cViewPr varScale="1">
        <p:scale>
          <a:sx n="88" d="100"/>
          <a:sy n="88" d="100"/>
        </p:scale>
        <p:origin x="1608" y="62"/>
      </p:cViewPr>
      <p:guideLst>
        <p:guide orient="horz" pos="2160"/>
        <p:guide pos="2880"/>
      </p:guideLst>
    </p:cSldViewPr>
  </p:slideViewPr>
  <p:notesTextViewPr>
    <p:cViewPr>
      <p:scale>
        <a:sx n="1" d="1"/>
        <a:sy n="1" d="1"/>
      </p:scale>
      <p:origin x="0" y="0"/>
    </p:cViewPr>
  </p:notesTextViewPr>
  <p:sorterViewPr>
    <p:cViewPr>
      <p:scale>
        <a:sx n="69" d="100"/>
        <a:sy n="69" d="100"/>
      </p:scale>
      <p:origin x="0" y="-466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handoutMaster" Target="handoutMasters/handout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Map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Map2"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bar"/>
        <c:grouping val="clustered"/>
        <c:varyColors val="0"/>
        <c:ser>
          <c:idx val="4"/>
          <c:order val="4"/>
          <c:spPr>
            <a:solidFill>
              <a:schemeClr val="accent2">
                <a:shade val="53000"/>
              </a:schemeClr>
            </a:solidFill>
            <a:ln>
              <a:noFill/>
            </a:ln>
            <a:effectLst/>
          </c:spPr>
          <c:invertIfNegative val="0"/>
          <c:dPt>
            <c:idx val="0"/>
            <c:invertIfNegative val="0"/>
            <c:bubble3D val="0"/>
            <c:spPr>
              <a:solidFill>
                <a:srgbClr val="EA0000"/>
              </a:solidFill>
              <a:ln>
                <a:noFill/>
              </a:ln>
              <a:effectLst/>
            </c:spPr>
            <c:extLst>
              <c:ext xmlns:c16="http://schemas.microsoft.com/office/drawing/2014/chart" uri="{C3380CC4-5D6E-409C-BE32-E72D297353CC}">
                <c16:uniqueId val="{00000001-E2F1-431E-B6CE-48027E8A773B}"/>
              </c:ext>
            </c:extLst>
          </c:dPt>
          <c:dPt>
            <c:idx val="1"/>
            <c:invertIfNegative val="0"/>
            <c:bubble3D val="0"/>
            <c:spPr>
              <a:solidFill>
                <a:srgbClr val="EA0000"/>
              </a:solidFill>
              <a:ln>
                <a:noFill/>
              </a:ln>
              <a:effectLst/>
            </c:spPr>
            <c:extLst>
              <c:ext xmlns:c16="http://schemas.microsoft.com/office/drawing/2014/chart" uri="{C3380CC4-5D6E-409C-BE32-E72D297353CC}">
                <c16:uniqueId val="{00000003-E2F1-431E-B6CE-48027E8A773B}"/>
              </c:ext>
            </c:extLst>
          </c:dPt>
          <c:dPt>
            <c:idx val="2"/>
            <c:invertIfNegative val="0"/>
            <c:bubble3D val="0"/>
            <c:spPr>
              <a:solidFill>
                <a:srgbClr val="EA0000"/>
              </a:solidFill>
              <a:ln>
                <a:noFill/>
              </a:ln>
              <a:effectLst/>
            </c:spPr>
            <c:extLst>
              <c:ext xmlns:c16="http://schemas.microsoft.com/office/drawing/2014/chart" uri="{C3380CC4-5D6E-409C-BE32-E72D297353CC}">
                <c16:uniqueId val="{00000005-E2F1-431E-B6CE-48027E8A773B}"/>
              </c:ext>
            </c:extLst>
          </c:dPt>
          <c:dPt>
            <c:idx val="3"/>
            <c:invertIfNegative val="0"/>
            <c:bubble3D val="0"/>
            <c:spPr>
              <a:solidFill>
                <a:srgbClr val="EA0000"/>
              </a:solidFill>
              <a:ln>
                <a:noFill/>
              </a:ln>
              <a:effectLst/>
            </c:spPr>
            <c:extLst>
              <c:ext xmlns:c16="http://schemas.microsoft.com/office/drawing/2014/chart" uri="{C3380CC4-5D6E-409C-BE32-E72D297353CC}">
                <c16:uniqueId val="{00000007-E2F1-431E-B6CE-48027E8A773B}"/>
              </c:ext>
            </c:extLst>
          </c:dPt>
          <c:dPt>
            <c:idx val="4"/>
            <c:invertIfNegative val="0"/>
            <c:bubble3D val="0"/>
            <c:spPr>
              <a:solidFill>
                <a:srgbClr val="EA0000"/>
              </a:solidFill>
              <a:ln>
                <a:noFill/>
              </a:ln>
              <a:effectLst/>
            </c:spPr>
            <c:extLst>
              <c:ext xmlns:c16="http://schemas.microsoft.com/office/drawing/2014/chart" uri="{C3380CC4-5D6E-409C-BE32-E72D297353CC}">
                <c16:uniqueId val="{00000009-E2F1-431E-B6CE-48027E8A773B}"/>
              </c:ext>
            </c:extLst>
          </c:dPt>
          <c:cat>
            <c:strRef>
              <c:f>Blad1!$A$1:$A$5</c:f>
              <c:strCache>
                <c:ptCount val="5"/>
                <c:pt idx="0">
                  <c:v>Federaal/OISZ (64)</c:v>
                </c:pt>
                <c:pt idx="1">
                  <c:v>Brusselse Overheid - Gouvernement Bruxellois (18)</c:v>
                </c:pt>
                <c:pt idx="2">
                  <c:v>Gouvernement Wallon (10)</c:v>
                </c:pt>
                <c:pt idx="3">
                  <c:v>Vlaamse Overheid (29)</c:v>
                </c:pt>
                <c:pt idx="4">
                  <c:v>Interregionaal (1)</c:v>
                </c:pt>
              </c:strCache>
            </c:strRef>
          </c:cat>
          <c:val>
            <c:numRef>
              <c:f>Blad1!$F$1:$F$5</c:f>
              <c:numCache>
                <c:formatCode>General</c:formatCode>
                <c:ptCount val="5"/>
                <c:pt idx="0">
                  <c:v>64</c:v>
                </c:pt>
                <c:pt idx="1">
                  <c:v>18</c:v>
                </c:pt>
                <c:pt idx="2">
                  <c:v>10</c:v>
                </c:pt>
                <c:pt idx="3">
                  <c:v>29</c:v>
                </c:pt>
                <c:pt idx="4">
                  <c:v>1</c:v>
                </c:pt>
              </c:numCache>
            </c:numRef>
          </c:val>
          <c:extLst>
            <c:ext xmlns:c16="http://schemas.microsoft.com/office/drawing/2014/chart" uri="{C3380CC4-5D6E-409C-BE32-E72D297353CC}">
              <c16:uniqueId val="{0000000A-E2F1-431E-B6CE-48027E8A773B}"/>
            </c:ext>
          </c:extLst>
        </c:ser>
        <c:dLbls>
          <c:showLegendKey val="0"/>
          <c:showVal val="0"/>
          <c:showCatName val="0"/>
          <c:showSerName val="0"/>
          <c:showPercent val="0"/>
          <c:showBubbleSize val="0"/>
        </c:dLbls>
        <c:gapWidth val="182"/>
        <c:axId val="1086168136"/>
        <c:axId val="1086167808"/>
        <c:extLst>
          <c:ext xmlns:c15="http://schemas.microsoft.com/office/drawing/2012/chart" uri="{02D57815-91ED-43cb-92C2-25804820EDAC}">
            <c15:filteredBarSeries>
              <c15:ser>
                <c:idx val="0"/>
                <c:order val="0"/>
                <c:spPr>
                  <a:solidFill>
                    <a:schemeClr val="accent2">
                      <a:tint val="54000"/>
                    </a:schemeClr>
                  </a:solidFill>
                  <a:ln>
                    <a:noFill/>
                  </a:ln>
                  <a:effectLst/>
                </c:spPr>
                <c:invertIfNegative val="0"/>
                <c:cat>
                  <c:strRef>
                    <c:extLst>
                      <c:ext uri="{02D57815-91ED-43cb-92C2-25804820EDAC}">
                        <c15:formulaRef>
                          <c15:sqref>Blad1!$A$1:$A$5</c15:sqref>
                        </c15:formulaRef>
                      </c:ext>
                    </c:extLst>
                    <c:strCache>
                      <c:ptCount val="5"/>
                      <c:pt idx="0">
                        <c:v>Federaal/OISZ (64)</c:v>
                      </c:pt>
                      <c:pt idx="1">
                        <c:v>Brusselse Overheid - Gouvernement Bruxellois (18)</c:v>
                      </c:pt>
                      <c:pt idx="2">
                        <c:v>Gouvernement Wallon (10)</c:v>
                      </c:pt>
                      <c:pt idx="3">
                        <c:v>Vlaamse Overheid (29)</c:v>
                      </c:pt>
                      <c:pt idx="4">
                        <c:v>Interregionaal (1)</c:v>
                      </c:pt>
                    </c:strCache>
                  </c:strRef>
                </c:cat>
                <c:val>
                  <c:numRef>
                    <c:extLst>
                      <c:ext uri="{02D57815-91ED-43cb-92C2-25804820EDAC}">
                        <c15:formulaRef>
                          <c15:sqref>Blad1!$B$1:$B$5</c15:sqref>
                        </c15:formulaRef>
                      </c:ext>
                    </c:extLst>
                    <c:numCache>
                      <c:formatCode>General</c:formatCode>
                      <c:ptCount val="5"/>
                    </c:numCache>
                  </c:numRef>
                </c:val>
                <c:extLst>
                  <c:ext xmlns:c16="http://schemas.microsoft.com/office/drawing/2014/chart" uri="{C3380CC4-5D6E-409C-BE32-E72D297353CC}">
                    <c16:uniqueId val="{0000000B-E2F1-431E-B6CE-48027E8A773B}"/>
                  </c:ext>
                </c:extLst>
              </c15:ser>
            </c15:filteredBarSeries>
            <c15:filteredBarSeries>
              <c15:ser>
                <c:idx val="1"/>
                <c:order val="1"/>
                <c:spPr>
                  <a:solidFill>
                    <a:schemeClr val="accent2">
                      <a:tint val="77000"/>
                    </a:schemeClr>
                  </a:solidFill>
                  <a:ln>
                    <a:noFill/>
                  </a:ln>
                  <a:effectLst/>
                </c:spPr>
                <c:invertIfNegative val="0"/>
                <c:cat>
                  <c:strRef>
                    <c:extLst xmlns:c15="http://schemas.microsoft.com/office/drawing/2012/chart">
                      <c:ext xmlns:c15="http://schemas.microsoft.com/office/drawing/2012/chart" uri="{02D57815-91ED-43cb-92C2-25804820EDAC}">
                        <c15:formulaRef>
                          <c15:sqref>Blad1!$A$1:$A$5</c15:sqref>
                        </c15:formulaRef>
                      </c:ext>
                    </c:extLst>
                    <c:strCache>
                      <c:ptCount val="5"/>
                      <c:pt idx="0">
                        <c:v>Federaal/OISZ (64)</c:v>
                      </c:pt>
                      <c:pt idx="1">
                        <c:v>Brusselse Overheid - Gouvernement Bruxellois (18)</c:v>
                      </c:pt>
                      <c:pt idx="2">
                        <c:v>Gouvernement Wallon (10)</c:v>
                      </c:pt>
                      <c:pt idx="3">
                        <c:v>Vlaamse Overheid (29)</c:v>
                      </c:pt>
                      <c:pt idx="4">
                        <c:v>Interregionaal (1)</c:v>
                      </c:pt>
                    </c:strCache>
                  </c:strRef>
                </c:cat>
                <c:val>
                  <c:numRef>
                    <c:extLst xmlns:c15="http://schemas.microsoft.com/office/drawing/2012/chart">
                      <c:ext xmlns:c15="http://schemas.microsoft.com/office/drawing/2012/chart" uri="{02D57815-91ED-43cb-92C2-25804820EDAC}">
                        <c15:formulaRef>
                          <c15:sqref>Blad1!$C$1:$C$5</c15:sqref>
                        </c15:formulaRef>
                      </c:ext>
                    </c:extLst>
                    <c:numCache>
                      <c:formatCode>General</c:formatCode>
                      <c:ptCount val="5"/>
                    </c:numCache>
                  </c:numRef>
                </c:val>
                <c:extLst xmlns:c15="http://schemas.microsoft.com/office/drawing/2012/chart">
                  <c:ext xmlns:c16="http://schemas.microsoft.com/office/drawing/2014/chart" uri="{C3380CC4-5D6E-409C-BE32-E72D297353CC}">
                    <c16:uniqueId val="{0000000C-E2F1-431E-B6CE-48027E8A773B}"/>
                  </c:ext>
                </c:extLst>
              </c15:ser>
            </c15:filteredBarSeries>
            <c15:filteredBarSeries>
              <c15:ser>
                <c:idx val="2"/>
                <c:order val="2"/>
                <c:spPr>
                  <a:solidFill>
                    <a:schemeClr val="accent2"/>
                  </a:solidFill>
                  <a:ln>
                    <a:noFill/>
                  </a:ln>
                  <a:effectLst/>
                </c:spPr>
                <c:invertIfNegative val="0"/>
                <c:cat>
                  <c:strRef>
                    <c:extLst xmlns:c15="http://schemas.microsoft.com/office/drawing/2012/chart">
                      <c:ext xmlns:c15="http://schemas.microsoft.com/office/drawing/2012/chart" uri="{02D57815-91ED-43cb-92C2-25804820EDAC}">
                        <c15:formulaRef>
                          <c15:sqref>Blad1!$A$1:$A$5</c15:sqref>
                        </c15:formulaRef>
                      </c:ext>
                    </c:extLst>
                    <c:strCache>
                      <c:ptCount val="5"/>
                      <c:pt idx="0">
                        <c:v>Federaal/OISZ (64)</c:v>
                      </c:pt>
                      <c:pt idx="1">
                        <c:v>Brusselse Overheid - Gouvernement Bruxellois (18)</c:v>
                      </c:pt>
                      <c:pt idx="2">
                        <c:v>Gouvernement Wallon (10)</c:v>
                      </c:pt>
                      <c:pt idx="3">
                        <c:v>Vlaamse Overheid (29)</c:v>
                      </c:pt>
                      <c:pt idx="4">
                        <c:v>Interregionaal (1)</c:v>
                      </c:pt>
                    </c:strCache>
                  </c:strRef>
                </c:cat>
                <c:val>
                  <c:numRef>
                    <c:extLst xmlns:c15="http://schemas.microsoft.com/office/drawing/2012/chart">
                      <c:ext xmlns:c15="http://schemas.microsoft.com/office/drawing/2012/chart" uri="{02D57815-91ED-43cb-92C2-25804820EDAC}">
                        <c15:formulaRef>
                          <c15:sqref>Blad1!$D$1:$D$5</c15:sqref>
                        </c15:formulaRef>
                      </c:ext>
                    </c:extLst>
                    <c:numCache>
                      <c:formatCode>General</c:formatCode>
                      <c:ptCount val="5"/>
                    </c:numCache>
                  </c:numRef>
                </c:val>
                <c:extLst xmlns:c15="http://schemas.microsoft.com/office/drawing/2012/chart">
                  <c:ext xmlns:c16="http://schemas.microsoft.com/office/drawing/2014/chart" uri="{C3380CC4-5D6E-409C-BE32-E72D297353CC}">
                    <c16:uniqueId val="{0000000D-E2F1-431E-B6CE-48027E8A773B}"/>
                  </c:ext>
                </c:extLst>
              </c15:ser>
            </c15:filteredBarSeries>
            <c15:filteredBarSeries>
              <c15:ser>
                <c:idx val="3"/>
                <c:order val="3"/>
                <c:spPr>
                  <a:solidFill>
                    <a:schemeClr val="accent2">
                      <a:shade val="76000"/>
                    </a:schemeClr>
                  </a:solidFill>
                  <a:ln>
                    <a:noFill/>
                  </a:ln>
                  <a:effectLst/>
                </c:spPr>
                <c:invertIfNegative val="0"/>
                <c:cat>
                  <c:strRef>
                    <c:extLst xmlns:c15="http://schemas.microsoft.com/office/drawing/2012/chart">
                      <c:ext xmlns:c15="http://schemas.microsoft.com/office/drawing/2012/chart" uri="{02D57815-91ED-43cb-92C2-25804820EDAC}">
                        <c15:formulaRef>
                          <c15:sqref>Blad1!$A$1:$A$5</c15:sqref>
                        </c15:formulaRef>
                      </c:ext>
                    </c:extLst>
                    <c:strCache>
                      <c:ptCount val="5"/>
                      <c:pt idx="0">
                        <c:v>Federaal/OISZ (64)</c:v>
                      </c:pt>
                      <c:pt idx="1">
                        <c:v>Brusselse Overheid - Gouvernement Bruxellois (18)</c:v>
                      </c:pt>
                      <c:pt idx="2">
                        <c:v>Gouvernement Wallon (10)</c:v>
                      </c:pt>
                      <c:pt idx="3">
                        <c:v>Vlaamse Overheid (29)</c:v>
                      </c:pt>
                      <c:pt idx="4">
                        <c:v>Interregionaal (1)</c:v>
                      </c:pt>
                    </c:strCache>
                  </c:strRef>
                </c:cat>
                <c:val>
                  <c:numRef>
                    <c:extLst xmlns:c15="http://schemas.microsoft.com/office/drawing/2012/chart">
                      <c:ext xmlns:c15="http://schemas.microsoft.com/office/drawing/2012/chart" uri="{02D57815-91ED-43cb-92C2-25804820EDAC}">
                        <c15:formulaRef>
                          <c15:sqref>Blad1!$E$1:$E$5</c15:sqref>
                        </c15:formulaRef>
                      </c:ext>
                    </c:extLst>
                    <c:numCache>
                      <c:formatCode>General</c:formatCode>
                      <c:ptCount val="5"/>
                    </c:numCache>
                  </c:numRef>
                </c:val>
                <c:extLst xmlns:c15="http://schemas.microsoft.com/office/drawing/2012/chart">
                  <c:ext xmlns:c16="http://schemas.microsoft.com/office/drawing/2014/chart" uri="{C3380CC4-5D6E-409C-BE32-E72D297353CC}">
                    <c16:uniqueId val="{0000000E-E2F1-431E-B6CE-48027E8A773B}"/>
                  </c:ext>
                </c:extLst>
              </c15:ser>
            </c15:filteredBarSeries>
          </c:ext>
        </c:extLst>
      </c:barChart>
      <c:catAx>
        <c:axId val="1086168136"/>
        <c:scaling>
          <c:orientation val="minMax"/>
        </c:scaling>
        <c:delete val="1"/>
        <c:axPos val="l"/>
        <c:numFmt formatCode="General" sourceLinked="1"/>
        <c:majorTickMark val="none"/>
        <c:minorTickMark val="none"/>
        <c:tickLblPos val="nextTo"/>
        <c:crossAx val="1086167808"/>
        <c:crosses val="autoZero"/>
        <c:auto val="1"/>
        <c:lblAlgn val="ctr"/>
        <c:lblOffset val="100"/>
        <c:noMultiLvlLbl val="0"/>
      </c:catAx>
      <c:valAx>
        <c:axId val="108616780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861681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w="25400">
          <a:noFill/>
        </a:ln>
        <a:effectLst/>
        <a:sp3d/>
      </c:spPr>
    </c:sideWall>
    <c:backWall>
      <c:thickness val="0"/>
      <c:spPr>
        <a:noFill/>
        <a:ln w="25400">
          <a:noFill/>
        </a:ln>
        <a:effectLst/>
        <a:sp3d/>
      </c:spPr>
    </c:backWall>
    <c:plotArea>
      <c:layout>
        <c:manualLayout>
          <c:layoutTarget val="inner"/>
          <c:xMode val="edge"/>
          <c:yMode val="edge"/>
          <c:x val="0.14686001749781277"/>
          <c:y val="0.16708333333333336"/>
          <c:w val="0.8225844269466317"/>
          <c:h val="0.40691200058326044"/>
        </c:manualLayout>
      </c:layout>
      <c:bar3DChart>
        <c:barDir val="col"/>
        <c:grouping val="stacked"/>
        <c:varyColors val="0"/>
        <c:ser>
          <c:idx val="0"/>
          <c:order val="0"/>
          <c:spPr>
            <a:solidFill>
              <a:schemeClr val="accent1"/>
            </a:solidFill>
            <a:ln>
              <a:noFill/>
            </a:ln>
            <a:effectLst/>
            <a:sp3d/>
          </c:spPr>
          <c:invertIfNegative val="0"/>
          <c:cat>
            <c:strRef>
              <c:f>Blad1!$A$12:$A$17</c:f>
              <c:strCache>
                <c:ptCount val="6"/>
                <c:pt idx="0">
                  <c:v>Mye-Box Portal (1.005.574)</c:v>
                </c:pt>
                <c:pt idx="1">
                  <c:v>Doccle (437.888)</c:v>
                </c:pt>
                <c:pt idx="2">
                  <c:v>Mijn Burgerprofiel (47.640)</c:v>
                </c:pt>
                <c:pt idx="3">
                  <c:v>KBC-ESS (26.710)</c:v>
                </c:pt>
                <c:pt idx="4">
                  <c:v>Bpost (4.342)</c:v>
                </c:pt>
                <c:pt idx="5">
                  <c:v>TrustO (114)</c:v>
                </c:pt>
              </c:strCache>
            </c:strRef>
          </c:cat>
          <c:val>
            <c:numRef>
              <c:f>Blad1!$B$12:$B$17</c:f>
              <c:numCache>
                <c:formatCode>General</c:formatCode>
                <c:ptCount val="6"/>
              </c:numCache>
            </c:numRef>
          </c:val>
          <c:extLst>
            <c:ext xmlns:c16="http://schemas.microsoft.com/office/drawing/2014/chart" uri="{C3380CC4-5D6E-409C-BE32-E72D297353CC}">
              <c16:uniqueId val="{00000000-5D73-4E1A-BA6C-07EB4F4CD943}"/>
            </c:ext>
          </c:extLst>
        </c:ser>
        <c:ser>
          <c:idx val="1"/>
          <c:order val="1"/>
          <c:spPr>
            <a:solidFill>
              <a:schemeClr val="accent3"/>
            </a:solidFill>
            <a:ln>
              <a:noFill/>
            </a:ln>
            <a:effectLst/>
            <a:sp3d/>
          </c:spPr>
          <c:invertIfNegative val="0"/>
          <c:cat>
            <c:strRef>
              <c:f>Blad1!$A$12:$A$17</c:f>
              <c:strCache>
                <c:ptCount val="6"/>
                <c:pt idx="0">
                  <c:v>Mye-Box Portal (1.005.574)</c:v>
                </c:pt>
                <c:pt idx="1">
                  <c:v>Doccle (437.888)</c:v>
                </c:pt>
                <c:pt idx="2">
                  <c:v>Mijn Burgerprofiel (47.640)</c:v>
                </c:pt>
                <c:pt idx="3">
                  <c:v>KBC-ESS (26.710)</c:v>
                </c:pt>
                <c:pt idx="4">
                  <c:v>Bpost (4.342)</c:v>
                </c:pt>
                <c:pt idx="5">
                  <c:v>TrustO (114)</c:v>
                </c:pt>
              </c:strCache>
            </c:strRef>
          </c:cat>
          <c:val>
            <c:numRef>
              <c:f>Blad1!$C$12:$C$17</c:f>
              <c:numCache>
                <c:formatCode>General</c:formatCode>
                <c:ptCount val="6"/>
              </c:numCache>
            </c:numRef>
          </c:val>
          <c:extLst>
            <c:ext xmlns:c16="http://schemas.microsoft.com/office/drawing/2014/chart" uri="{C3380CC4-5D6E-409C-BE32-E72D297353CC}">
              <c16:uniqueId val="{00000001-5D73-4E1A-BA6C-07EB4F4CD943}"/>
            </c:ext>
          </c:extLst>
        </c:ser>
        <c:ser>
          <c:idx val="2"/>
          <c:order val="2"/>
          <c:spPr>
            <a:solidFill>
              <a:srgbClr val="E20000"/>
            </a:solidFill>
            <a:ln>
              <a:noFill/>
            </a:ln>
            <a:effectLst/>
            <a:sp3d/>
          </c:spPr>
          <c:invertIfNegative val="0"/>
          <c:cat>
            <c:strRef>
              <c:f>Blad1!$A$12:$A$17</c:f>
              <c:strCache>
                <c:ptCount val="6"/>
                <c:pt idx="0">
                  <c:v>Mye-Box Portal (1.005.574)</c:v>
                </c:pt>
                <c:pt idx="1">
                  <c:v>Doccle (437.888)</c:v>
                </c:pt>
                <c:pt idx="2">
                  <c:v>Mijn Burgerprofiel (47.640)</c:v>
                </c:pt>
                <c:pt idx="3">
                  <c:v>KBC-ESS (26.710)</c:v>
                </c:pt>
                <c:pt idx="4">
                  <c:v>Bpost (4.342)</c:v>
                </c:pt>
                <c:pt idx="5">
                  <c:v>TrustO (114)</c:v>
                </c:pt>
              </c:strCache>
            </c:strRef>
          </c:cat>
          <c:val>
            <c:numRef>
              <c:f>Blad1!$D$12:$D$17</c:f>
              <c:numCache>
                <c:formatCode>#,##0</c:formatCode>
                <c:ptCount val="6"/>
                <c:pt idx="0">
                  <c:v>1005574</c:v>
                </c:pt>
                <c:pt idx="1">
                  <c:v>437888</c:v>
                </c:pt>
                <c:pt idx="2">
                  <c:v>47640</c:v>
                </c:pt>
                <c:pt idx="3">
                  <c:v>26710</c:v>
                </c:pt>
                <c:pt idx="4">
                  <c:v>4342</c:v>
                </c:pt>
                <c:pt idx="5">
                  <c:v>114</c:v>
                </c:pt>
              </c:numCache>
            </c:numRef>
          </c:val>
          <c:extLst>
            <c:ext xmlns:c16="http://schemas.microsoft.com/office/drawing/2014/chart" uri="{C3380CC4-5D6E-409C-BE32-E72D297353CC}">
              <c16:uniqueId val="{00000002-5D73-4E1A-BA6C-07EB4F4CD943}"/>
            </c:ext>
          </c:extLst>
        </c:ser>
        <c:dLbls>
          <c:showLegendKey val="0"/>
          <c:showVal val="0"/>
          <c:showCatName val="0"/>
          <c:showSerName val="0"/>
          <c:showPercent val="0"/>
          <c:showBubbleSize val="0"/>
        </c:dLbls>
        <c:gapWidth val="150"/>
        <c:shape val="box"/>
        <c:axId val="520415032"/>
        <c:axId val="520407816"/>
        <c:axId val="0"/>
      </c:bar3DChart>
      <c:catAx>
        <c:axId val="52041503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0407816"/>
        <c:crosses val="autoZero"/>
        <c:auto val="1"/>
        <c:lblAlgn val="ctr"/>
        <c:lblOffset val="100"/>
        <c:noMultiLvlLbl val="0"/>
      </c:catAx>
      <c:valAx>
        <c:axId val="5204078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04150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2">
  <a:schemeClr val="accent2"/>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27B49A-3D98-4F5C-9613-C9054377A637}"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91027660-44EB-4A41-9966-6B81B96650D1}">
      <dgm:prSet phldrT="[Text]" custT="1"/>
      <dgm:spPr/>
      <dgm:t>
        <a:bodyPr/>
        <a:lstStyle/>
        <a:p>
          <a:r>
            <a:rPr lang="fr-BE" sz="2000" dirty="0" smtClean="0"/>
            <a:t>confiance</a:t>
          </a:r>
          <a:endParaRPr lang="en-US" sz="2000" dirty="0"/>
        </a:p>
      </dgm:t>
    </dgm:pt>
    <dgm:pt modelId="{7EE07BAA-DD9F-4D9F-A3B1-3AEEDD8251C9}" type="parTrans" cxnId="{84F5BF3A-39D4-451E-A5FC-AE7C9C37DFC0}">
      <dgm:prSet/>
      <dgm:spPr/>
      <dgm:t>
        <a:bodyPr/>
        <a:lstStyle/>
        <a:p>
          <a:endParaRPr lang="en-US"/>
        </a:p>
      </dgm:t>
    </dgm:pt>
    <dgm:pt modelId="{091E8D74-2E4D-412D-AD3A-6FB2B0CF0CAA}" type="sibTrans" cxnId="{84F5BF3A-39D4-451E-A5FC-AE7C9C37DFC0}">
      <dgm:prSet/>
      <dgm:spPr>
        <a:solidFill>
          <a:schemeClr val="tx1">
            <a:lumMod val="50000"/>
            <a:lumOff val="50000"/>
          </a:schemeClr>
        </a:solidFill>
      </dgm:spPr>
      <dgm:t>
        <a:bodyPr/>
        <a:lstStyle/>
        <a:p>
          <a:endParaRPr lang="en-US"/>
        </a:p>
      </dgm:t>
    </dgm:pt>
    <dgm:pt modelId="{301700F0-AE55-43BC-B1D8-CA0C1910E0EA}">
      <dgm:prSet phldrT="[Text]" custT="1"/>
      <dgm:spPr/>
      <dgm:t>
        <a:bodyPr/>
        <a:lstStyle/>
        <a:p>
          <a:r>
            <a:rPr lang="fr-BE" sz="2000" dirty="0" smtClean="0"/>
            <a:t>intégrité</a:t>
          </a:r>
          <a:endParaRPr lang="en-US" sz="2000" dirty="0"/>
        </a:p>
      </dgm:t>
    </dgm:pt>
    <dgm:pt modelId="{62E8E82C-C853-4719-B39E-FB321ECB1CEF}" type="parTrans" cxnId="{40447659-BA0F-49A2-8A45-F342707BF0AD}">
      <dgm:prSet/>
      <dgm:spPr/>
      <dgm:t>
        <a:bodyPr/>
        <a:lstStyle/>
        <a:p>
          <a:endParaRPr lang="en-US"/>
        </a:p>
      </dgm:t>
    </dgm:pt>
    <dgm:pt modelId="{B4CF192F-DE3A-49D8-94D8-285D993253A6}" type="sibTrans" cxnId="{40447659-BA0F-49A2-8A45-F342707BF0AD}">
      <dgm:prSet/>
      <dgm:spPr>
        <a:solidFill>
          <a:schemeClr val="tx1">
            <a:lumMod val="50000"/>
            <a:lumOff val="50000"/>
          </a:schemeClr>
        </a:solidFill>
      </dgm:spPr>
      <dgm:t>
        <a:bodyPr/>
        <a:lstStyle/>
        <a:p>
          <a:endParaRPr lang="en-US"/>
        </a:p>
      </dgm:t>
    </dgm:pt>
    <dgm:pt modelId="{3F6F0B58-D595-449B-A522-400E4681E838}">
      <dgm:prSet phldrT="[Text]" custT="1"/>
      <dgm:spPr/>
      <dgm:t>
        <a:bodyPr/>
        <a:lstStyle/>
        <a:p>
          <a:r>
            <a:rPr lang="fr-BE" sz="2000" dirty="0" smtClean="0"/>
            <a:t>recherche de l’excellence</a:t>
          </a:r>
          <a:endParaRPr lang="en-US" sz="2000" dirty="0"/>
        </a:p>
      </dgm:t>
    </dgm:pt>
    <dgm:pt modelId="{1B03CC2F-85D6-4A08-8A2A-A7F9E31EB722}" type="parTrans" cxnId="{D7C56333-84ED-400C-9B52-2F63AD5D7E32}">
      <dgm:prSet/>
      <dgm:spPr/>
      <dgm:t>
        <a:bodyPr/>
        <a:lstStyle/>
        <a:p>
          <a:endParaRPr lang="en-US"/>
        </a:p>
      </dgm:t>
    </dgm:pt>
    <dgm:pt modelId="{536692E6-DC29-4510-8848-3B57A8196B08}" type="sibTrans" cxnId="{D7C56333-84ED-400C-9B52-2F63AD5D7E32}">
      <dgm:prSet/>
      <dgm:spPr>
        <a:solidFill>
          <a:schemeClr val="tx1">
            <a:lumMod val="50000"/>
            <a:lumOff val="50000"/>
          </a:schemeClr>
        </a:solidFill>
      </dgm:spPr>
      <dgm:t>
        <a:bodyPr/>
        <a:lstStyle/>
        <a:p>
          <a:endParaRPr lang="en-US"/>
        </a:p>
      </dgm:t>
    </dgm:pt>
    <dgm:pt modelId="{C9B4C7A9-C96B-4AB7-8BD4-26C65416A7B4}">
      <dgm:prSet phldrT="[Text]"/>
      <dgm:spPr/>
      <dgm:t>
        <a:bodyPr/>
        <a:lstStyle/>
        <a:p>
          <a:r>
            <a:rPr lang="fr-BE" dirty="0" smtClean="0"/>
            <a:t>respect</a:t>
          </a:r>
          <a:endParaRPr lang="en-US" dirty="0"/>
        </a:p>
      </dgm:t>
    </dgm:pt>
    <dgm:pt modelId="{A0C2624F-EABF-4EFC-9618-C61FB1852FFD}" type="parTrans" cxnId="{F6D015A1-0C88-4B62-B2BA-2C047711E2C0}">
      <dgm:prSet/>
      <dgm:spPr/>
      <dgm:t>
        <a:bodyPr/>
        <a:lstStyle/>
        <a:p>
          <a:endParaRPr lang="en-US"/>
        </a:p>
      </dgm:t>
    </dgm:pt>
    <dgm:pt modelId="{C25328D0-DDD2-4789-ACDC-2DBA7EAC53DF}" type="sibTrans" cxnId="{F6D015A1-0C88-4B62-B2BA-2C047711E2C0}">
      <dgm:prSet/>
      <dgm:spPr>
        <a:solidFill>
          <a:schemeClr val="tx1">
            <a:lumMod val="50000"/>
            <a:lumOff val="50000"/>
          </a:schemeClr>
        </a:solidFill>
      </dgm:spPr>
      <dgm:t>
        <a:bodyPr/>
        <a:lstStyle/>
        <a:p>
          <a:endParaRPr lang="en-US"/>
        </a:p>
      </dgm:t>
    </dgm:pt>
    <dgm:pt modelId="{89FAA5C0-BE2C-45A9-90D1-7B82568CA442}">
      <dgm:prSet phldrT="[Text]"/>
      <dgm:spPr/>
      <dgm:t>
        <a:bodyPr/>
        <a:lstStyle/>
        <a:p>
          <a:r>
            <a:rPr lang="fr-BE" dirty="0" smtClean="0"/>
            <a:t>travail d’équipe</a:t>
          </a:r>
          <a:endParaRPr lang="en-US" dirty="0"/>
        </a:p>
      </dgm:t>
    </dgm:pt>
    <dgm:pt modelId="{4556B39C-515C-4F60-987F-B32911B3D066}" type="parTrans" cxnId="{16A3DA06-A365-40FD-9967-DA4F75B100BA}">
      <dgm:prSet/>
      <dgm:spPr/>
      <dgm:t>
        <a:bodyPr/>
        <a:lstStyle/>
        <a:p>
          <a:endParaRPr lang="en-US"/>
        </a:p>
      </dgm:t>
    </dgm:pt>
    <dgm:pt modelId="{CC69E79E-39FF-4290-B807-F73CD42C56C5}" type="sibTrans" cxnId="{16A3DA06-A365-40FD-9967-DA4F75B100BA}">
      <dgm:prSet/>
      <dgm:spPr>
        <a:solidFill>
          <a:schemeClr val="tx1">
            <a:lumMod val="50000"/>
            <a:lumOff val="50000"/>
          </a:schemeClr>
        </a:solidFill>
      </dgm:spPr>
      <dgm:t>
        <a:bodyPr/>
        <a:lstStyle/>
        <a:p>
          <a:endParaRPr lang="en-US"/>
        </a:p>
      </dgm:t>
    </dgm:pt>
    <dgm:pt modelId="{8276FEA3-C3EF-431F-8E3B-4AB54C5BD574}">
      <dgm:prSet phldrT="[Text]" custT="1"/>
      <dgm:spPr/>
      <dgm:t>
        <a:bodyPr/>
        <a:lstStyle/>
        <a:p>
          <a:r>
            <a:rPr lang="fr-BE" sz="2000" dirty="0" smtClean="0"/>
            <a:t>crédibilité</a:t>
          </a:r>
          <a:endParaRPr lang="en-US" sz="2000" dirty="0"/>
        </a:p>
      </dgm:t>
    </dgm:pt>
    <dgm:pt modelId="{7AECCB1D-E9D2-45A0-A1FA-024244C52809}" type="parTrans" cxnId="{4D4D166D-FF2F-4AA2-A804-A38F23E9E5E8}">
      <dgm:prSet/>
      <dgm:spPr/>
      <dgm:t>
        <a:bodyPr/>
        <a:lstStyle/>
        <a:p>
          <a:endParaRPr lang="en-US"/>
        </a:p>
      </dgm:t>
    </dgm:pt>
    <dgm:pt modelId="{3E3BCEB1-3F63-4AC5-95CC-5CC61817D221}" type="sibTrans" cxnId="{4D4D166D-FF2F-4AA2-A804-A38F23E9E5E8}">
      <dgm:prSet/>
      <dgm:spPr>
        <a:solidFill>
          <a:schemeClr val="tx1">
            <a:lumMod val="50000"/>
            <a:lumOff val="50000"/>
          </a:schemeClr>
        </a:solidFill>
      </dgm:spPr>
      <dgm:t>
        <a:bodyPr/>
        <a:lstStyle/>
        <a:p>
          <a:endParaRPr lang="en-US"/>
        </a:p>
      </dgm:t>
    </dgm:pt>
    <dgm:pt modelId="{B5D96399-EE0D-485F-AC43-D3C8B7574BE8}">
      <dgm:prSet phldrT="[Text]" custT="1"/>
      <dgm:spPr/>
      <dgm:t>
        <a:bodyPr/>
        <a:lstStyle/>
        <a:p>
          <a:r>
            <a:rPr lang="fr-BE" sz="2000" dirty="0" err="1" smtClean="0"/>
            <a:t>empowerment</a:t>
          </a:r>
          <a:endParaRPr lang="en-US" sz="2000" dirty="0"/>
        </a:p>
      </dgm:t>
    </dgm:pt>
    <dgm:pt modelId="{82E8C75C-54CF-47EF-AC5D-2BC581D84E49}" type="parTrans" cxnId="{8A920F87-53EB-4D13-87A3-4E75EC7A41EB}">
      <dgm:prSet/>
      <dgm:spPr/>
      <dgm:t>
        <a:bodyPr/>
        <a:lstStyle/>
        <a:p>
          <a:endParaRPr lang="en-US"/>
        </a:p>
      </dgm:t>
    </dgm:pt>
    <dgm:pt modelId="{9C933D0C-D5D7-4E14-A8D9-A3296FC8D7AA}" type="sibTrans" cxnId="{8A920F87-53EB-4D13-87A3-4E75EC7A41EB}">
      <dgm:prSet/>
      <dgm:spPr>
        <a:solidFill>
          <a:schemeClr val="tx1">
            <a:lumMod val="50000"/>
            <a:lumOff val="50000"/>
          </a:schemeClr>
        </a:solidFill>
      </dgm:spPr>
      <dgm:t>
        <a:bodyPr/>
        <a:lstStyle/>
        <a:p>
          <a:endParaRPr lang="en-US"/>
        </a:p>
      </dgm:t>
    </dgm:pt>
    <dgm:pt modelId="{2DE246A2-C70F-45EB-B3B5-21D1E1CBDCD0}" type="pres">
      <dgm:prSet presAssocID="{DD27B49A-3D98-4F5C-9613-C9054377A637}" presName="cycle" presStyleCnt="0">
        <dgm:presLayoutVars>
          <dgm:dir/>
          <dgm:resizeHandles val="exact"/>
        </dgm:presLayoutVars>
      </dgm:prSet>
      <dgm:spPr/>
      <dgm:t>
        <a:bodyPr/>
        <a:lstStyle/>
        <a:p>
          <a:endParaRPr lang="en-US"/>
        </a:p>
      </dgm:t>
    </dgm:pt>
    <dgm:pt modelId="{AB8157E6-EBC3-4C0E-BF5F-419FE51E7FEE}" type="pres">
      <dgm:prSet presAssocID="{91027660-44EB-4A41-9966-6B81B96650D1}" presName="dummy" presStyleCnt="0"/>
      <dgm:spPr/>
    </dgm:pt>
    <dgm:pt modelId="{E86B55A4-D6D5-4426-BA8A-330A94B49E36}" type="pres">
      <dgm:prSet presAssocID="{91027660-44EB-4A41-9966-6B81B96650D1}" presName="node" presStyleLbl="revTx" presStyleIdx="0" presStyleCnt="7" custScaleX="133644">
        <dgm:presLayoutVars>
          <dgm:bulletEnabled val="1"/>
        </dgm:presLayoutVars>
      </dgm:prSet>
      <dgm:spPr/>
      <dgm:t>
        <a:bodyPr/>
        <a:lstStyle/>
        <a:p>
          <a:endParaRPr lang="en-US"/>
        </a:p>
      </dgm:t>
    </dgm:pt>
    <dgm:pt modelId="{D56CF236-F7C7-4C8C-BF31-FB59A65A0857}" type="pres">
      <dgm:prSet presAssocID="{091E8D74-2E4D-412D-AD3A-6FB2B0CF0CAA}" presName="sibTrans" presStyleLbl="node1" presStyleIdx="0" presStyleCnt="7"/>
      <dgm:spPr/>
      <dgm:t>
        <a:bodyPr/>
        <a:lstStyle/>
        <a:p>
          <a:endParaRPr lang="en-US"/>
        </a:p>
      </dgm:t>
    </dgm:pt>
    <dgm:pt modelId="{D5FC6E2B-B6DC-444D-B9B0-E17872D41D4A}" type="pres">
      <dgm:prSet presAssocID="{8276FEA3-C3EF-431F-8E3B-4AB54C5BD574}" presName="dummy" presStyleCnt="0"/>
      <dgm:spPr/>
    </dgm:pt>
    <dgm:pt modelId="{17B18DC5-C49C-4657-B8F5-B7233E889A54}" type="pres">
      <dgm:prSet presAssocID="{8276FEA3-C3EF-431F-8E3B-4AB54C5BD574}" presName="node" presStyleLbl="revTx" presStyleIdx="1" presStyleCnt="7" custScaleX="135124">
        <dgm:presLayoutVars>
          <dgm:bulletEnabled val="1"/>
        </dgm:presLayoutVars>
      </dgm:prSet>
      <dgm:spPr/>
      <dgm:t>
        <a:bodyPr/>
        <a:lstStyle/>
        <a:p>
          <a:endParaRPr lang="en-US"/>
        </a:p>
      </dgm:t>
    </dgm:pt>
    <dgm:pt modelId="{3A5C322D-0F12-4526-9B52-9BFE79B8C350}" type="pres">
      <dgm:prSet presAssocID="{3E3BCEB1-3F63-4AC5-95CC-5CC61817D221}" presName="sibTrans" presStyleLbl="node1" presStyleIdx="1" presStyleCnt="7"/>
      <dgm:spPr/>
      <dgm:t>
        <a:bodyPr/>
        <a:lstStyle/>
        <a:p>
          <a:endParaRPr lang="en-US"/>
        </a:p>
      </dgm:t>
    </dgm:pt>
    <dgm:pt modelId="{95ED1781-6677-48B8-80D9-A8499F569C08}" type="pres">
      <dgm:prSet presAssocID="{B5D96399-EE0D-485F-AC43-D3C8B7574BE8}" presName="dummy" presStyleCnt="0"/>
      <dgm:spPr/>
    </dgm:pt>
    <dgm:pt modelId="{EC24A043-872B-4AFD-864F-595063D1F011}" type="pres">
      <dgm:prSet presAssocID="{B5D96399-EE0D-485F-AC43-D3C8B7574BE8}" presName="node" presStyleLbl="revTx" presStyleIdx="2" presStyleCnt="7" custScaleX="169360">
        <dgm:presLayoutVars>
          <dgm:bulletEnabled val="1"/>
        </dgm:presLayoutVars>
      </dgm:prSet>
      <dgm:spPr/>
      <dgm:t>
        <a:bodyPr/>
        <a:lstStyle/>
        <a:p>
          <a:endParaRPr lang="en-US"/>
        </a:p>
      </dgm:t>
    </dgm:pt>
    <dgm:pt modelId="{A6DFDA0A-C4AB-4AD9-BB13-4157021C838B}" type="pres">
      <dgm:prSet presAssocID="{9C933D0C-D5D7-4E14-A8D9-A3296FC8D7AA}" presName="sibTrans" presStyleLbl="node1" presStyleIdx="2" presStyleCnt="7"/>
      <dgm:spPr/>
      <dgm:t>
        <a:bodyPr/>
        <a:lstStyle/>
        <a:p>
          <a:endParaRPr lang="en-US"/>
        </a:p>
      </dgm:t>
    </dgm:pt>
    <dgm:pt modelId="{6C42218F-7954-4694-8985-DDC7A5139792}" type="pres">
      <dgm:prSet presAssocID="{301700F0-AE55-43BC-B1D8-CA0C1910E0EA}" presName="dummy" presStyleCnt="0"/>
      <dgm:spPr/>
    </dgm:pt>
    <dgm:pt modelId="{F3A6E500-DA01-4766-95C5-69900C0425E3}" type="pres">
      <dgm:prSet presAssocID="{301700F0-AE55-43BC-B1D8-CA0C1910E0EA}" presName="node" presStyleLbl="revTx" presStyleIdx="3" presStyleCnt="7" custScaleX="126904" custRadScaleRad="111039" custRadScaleInc="-2607">
        <dgm:presLayoutVars>
          <dgm:bulletEnabled val="1"/>
        </dgm:presLayoutVars>
      </dgm:prSet>
      <dgm:spPr/>
      <dgm:t>
        <a:bodyPr/>
        <a:lstStyle/>
        <a:p>
          <a:endParaRPr lang="en-US"/>
        </a:p>
      </dgm:t>
    </dgm:pt>
    <dgm:pt modelId="{E24D9150-71CB-4A8C-A741-7C5BAC44E639}" type="pres">
      <dgm:prSet presAssocID="{B4CF192F-DE3A-49D8-94D8-285D993253A6}" presName="sibTrans" presStyleLbl="node1" presStyleIdx="3" presStyleCnt="7"/>
      <dgm:spPr/>
      <dgm:t>
        <a:bodyPr/>
        <a:lstStyle/>
        <a:p>
          <a:endParaRPr lang="en-US"/>
        </a:p>
      </dgm:t>
    </dgm:pt>
    <dgm:pt modelId="{940EAC15-FBB2-43DA-9476-96680ED4B9CE}" type="pres">
      <dgm:prSet presAssocID="{3F6F0B58-D595-449B-A522-400E4681E838}" presName="dummy" presStyleCnt="0"/>
      <dgm:spPr/>
    </dgm:pt>
    <dgm:pt modelId="{FC8B61A2-6B4E-4500-964C-38686355D71C}" type="pres">
      <dgm:prSet presAssocID="{3F6F0B58-D595-449B-A522-400E4681E838}" presName="node" presStyleLbl="revTx" presStyleIdx="4" presStyleCnt="7" custScaleX="187312">
        <dgm:presLayoutVars>
          <dgm:bulletEnabled val="1"/>
        </dgm:presLayoutVars>
      </dgm:prSet>
      <dgm:spPr/>
      <dgm:t>
        <a:bodyPr/>
        <a:lstStyle/>
        <a:p>
          <a:endParaRPr lang="en-US"/>
        </a:p>
      </dgm:t>
    </dgm:pt>
    <dgm:pt modelId="{07C9051E-0AB5-42C7-90B1-59BC92CE4CAA}" type="pres">
      <dgm:prSet presAssocID="{536692E6-DC29-4510-8848-3B57A8196B08}" presName="sibTrans" presStyleLbl="node1" presStyleIdx="4" presStyleCnt="7"/>
      <dgm:spPr/>
      <dgm:t>
        <a:bodyPr/>
        <a:lstStyle/>
        <a:p>
          <a:endParaRPr lang="en-US"/>
        </a:p>
      </dgm:t>
    </dgm:pt>
    <dgm:pt modelId="{D9484F13-572C-4EF8-8DCD-6E2CE21FC51C}" type="pres">
      <dgm:prSet presAssocID="{C9B4C7A9-C96B-4AB7-8BD4-26C65416A7B4}" presName="dummy" presStyleCnt="0"/>
      <dgm:spPr/>
    </dgm:pt>
    <dgm:pt modelId="{0281D4BB-9D14-47A7-96AF-B5C450D8237F}" type="pres">
      <dgm:prSet presAssocID="{C9B4C7A9-C96B-4AB7-8BD4-26C65416A7B4}" presName="node" presStyleLbl="revTx" presStyleIdx="5" presStyleCnt="7">
        <dgm:presLayoutVars>
          <dgm:bulletEnabled val="1"/>
        </dgm:presLayoutVars>
      </dgm:prSet>
      <dgm:spPr/>
      <dgm:t>
        <a:bodyPr/>
        <a:lstStyle/>
        <a:p>
          <a:endParaRPr lang="en-US"/>
        </a:p>
      </dgm:t>
    </dgm:pt>
    <dgm:pt modelId="{C46191E2-7D77-4301-ACF1-596BF373627F}" type="pres">
      <dgm:prSet presAssocID="{C25328D0-DDD2-4789-ACDC-2DBA7EAC53DF}" presName="sibTrans" presStyleLbl="node1" presStyleIdx="5" presStyleCnt="7"/>
      <dgm:spPr/>
      <dgm:t>
        <a:bodyPr/>
        <a:lstStyle/>
        <a:p>
          <a:endParaRPr lang="en-US"/>
        </a:p>
      </dgm:t>
    </dgm:pt>
    <dgm:pt modelId="{B93369C6-06B0-4160-8EDE-CBCD769B69CB}" type="pres">
      <dgm:prSet presAssocID="{89FAA5C0-BE2C-45A9-90D1-7B82568CA442}" presName="dummy" presStyleCnt="0"/>
      <dgm:spPr/>
    </dgm:pt>
    <dgm:pt modelId="{CA7B3329-D459-4134-A030-2105F5453220}" type="pres">
      <dgm:prSet presAssocID="{89FAA5C0-BE2C-45A9-90D1-7B82568CA442}" presName="node" presStyleLbl="revTx" presStyleIdx="6" presStyleCnt="7">
        <dgm:presLayoutVars>
          <dgm:bulletEnabled val="1"/>
        </dgm:presLayoutVars>
      </dgm:prSet>
      <dgm:spPr/>
      <dgm:t>
        <a:bodyPr/>
        <a:lstStyle/>
        <a:p>
          <a:endParaRPr lang="en-US"/>
        </a:p>
      </dgm:t>
    </dgm:pt>
    <dgm:pt modelId="{35D1AE3F-9666-45B8-81BC-AA92348459D1}" type="pres">
      <dgm:prSet presAssocID="{CC69E79E-39FF-4290-B807-F73CD42C56C5}" presName="sibTrans" presStyleLbl="node1" presStyleIdx="6" presStyleCnt="7"/>
      <dgm:spPr/>
      <dgm:t>
        <a:bodyPr/>
        <a:lstStyle/>
        <a:p>
          <a:endParaRPr lang="en-US"/>
        </a:p>
      </dgm:t>
    </dgm:pt>
  </dgm:ptLst>
  <dgm:cxnLst>
    <dgm:cxn modelId="{40447659-BA0F-49A2-8A45-F342707BF0AD}" srcId="{DD27B49A-3D98-4F5C-9613-C9054377A637}" destId="{301700F0-AE55-43BC-B1D8-CA0C1910E0EA}" srcOrd="3" destOrd="0" parTransId="{62E8E82C-C853-4719-B39E-FB321ECB1CEF}" sibTransId="{B4CF192F-DE3A-49D8-94D8-285D993253A6}"/>
    <dgm:cxn modelId="{16A3DA06-A365-40FD-9967-DA4F75B100BA}" srcId="{DD27B49A-3D98-4F5C-9613-C9054377A637}" destId="{89FAA5C0-BE2C-45A9-90D1-7B82568CA442}" srcOrd="6" destOrd="0" parTransId="{4556B39C-515C-4F60-987F-B32911B3D066}" sibTransId="{CC69E79E-39FF-4290-B807-F73CD42C56C5}"/>
    <dgm:cxn modelId="{79C9F96C-BD7B-43BF-983F-BBF544749F2C}" type="presOf" srcId="{B4CF192F-DE3A-49D8-94D8-285D993253A6}" destId="{E24D9150-71CB-4A8C-A741-7C5BAC44E639}" srcOrd="0" destOrd="0" presId="urn:microsoft.com/office/officeart/2005/8/layout/cycle1"/>
    <dgm:cxn modelId="{6DB4B5B5-4694-4CE2-AE47-833D0ED2E83D}" type="presOf" srcId="{536692E6-DC29-4510-8848-3B57A8196B08}" destId="{07C9051E-0AB5-42C7-90B1-59BC92CE4CAA}" srcOrd="0" destOrd="0" presId="urn:microsoft.com/office/officeart/2005/8/layout/cycle1"/>
    <dgm:cxn modelId="{8A920F87-53EB-4D13-87A3-4E75EC7A41EB}" srcId="{DD27B49A-3D98-4F5C-9613-C9054377A637}" destId="{B5D96399-EE0D-485F-AC43-D3C8B7574BE8}" srcOrd="2" destOrd="0" parTransId="{82E8C75C-54CF-47EF-AC5D-2BC581D84E49}" sibTransId="{9C933D0C-D5D7-4E14-A8D9-A3296FC8D7AA}"/>
    <dgm:cxn modelId="{F6D015A1-0C88-4B62-B2BA-2C047711E2C0}" srcId="{DD27B49A-3D98-4F5C-9613-C9054377A637}" destId="{C9B4C7A9-C96B-4AB7-8BD4-26C65416A7B4}" srcOrd="5" destOrd="0" parTransId="{A0C2624F-EABF-4EFC-9618-C61FB1852FFD}" sibTransId="{C25328D0-DDD2-4789-ACDC-2DBA7EAC53DF}"/>
    <dgm:cxn modelId="{4D4D166D-FF2F-4AA2-A804-A38F23E9E5E8}" srcId="{DD27B49A-3D98-4F5C-9613-C9054377A637}" destId="{8276FEA3-C3EF-431F-8E3B-4AB54C5BD574}" srcOrd="1" destOrd="0" parTransId="{7AECCB1D-E9D2-45A0-A1FA-024244C52809}" sibTransId="{3E3BCEB1-3F63-4AC5-95CC-5CC61817D221}"/>
    <dgm:cxn modelId="{83ED04D3-386F-4C2B-8C66-3F7602665C64}" type="presOf" srcId="{3E3BCEB1-3F63-4AC5-95CC-5CC61817D221}" destId="{3A5C322D-0F12-4526-9B52-9BFE79B8C350}" srcOrd="0" destOrd="0" presId="urn:microsoft.com/office/officeart/2005/8/layout/cycle1"/>
    <dgm:cxn modelId="{14360A47-2B71-475A-AE92-1D28F2FBE0C7}" type="presOf" srcId="{8276FEA3-C3EF-431F-8E3B-4AB54C5BD574}" destId="{17B18DC5-C49C-4657-B8F5-B7233E889A54}" srcOrd="0" destOrd="0" presId="urn:microsoft.com/office/officeart/2005/8/layout/cycle1"/>
    <dgm:cxn modelId="{3357D8D6-AF00-44D7-A9D0-BBA9C9457472}" type="presOf" srcId="{C25328D0-DDD2-4789-ACDC-2DBA7EAC53DF}" destId="{C46191E2-7D77-4301-ACF1-596BF373627F}" srcOrd="0" destOrd="0" presId="urn:microsoft.com/office/officeart/2005/8/layout/cycle1"/>
    <dgm:cxn modelId="{5753C1D6-A136-4693-AC78-6F20CD7B15C7}" type="presOf" srcId="{C9B4C7A9-C96B-4AB7-8BD4-26C65416A7B4}" destId="{0281D4BB-9D14-47A7-96AF-B5C450D8237F}" srcOrd="0" destOrd="0" presId="urn:microsoft.com/office/officeart/2005/8/layout/cycle1"/>
    <dgm:cxn modelId="{6CE833C3-6B7A-41FD-A8C3-C8005913824D}" type="presOf" srcId="{301700F0-AE55-43BC-B1D8-CA0C1910E0EA}" destId="{F3A6E500-DA01-4766-95C5-69900C0425E3}" srcOrd="0" destOrd="0" presId="urn:microsoft.com/office/officeart/2005/8/layout/cycle1"/>
    <dgm:cxn modelId="{37A5F0CB-4AE5-4109-A0DA-34213F0CD6B5}" type="presOf" srcId="{CC69E79E-39FF-4290-B807-F73CD42C56C5}" destId="{35D1AE3F-9666-45B8-81BC-AA92348459D1}" srcOrd="0" destOrd="0" presId="urn:microsoft.com/office/officeart/2005/8/layout/cycle1"/>
    <dgm:cxn modelId="{84F5BF3A-39D4-451E-A5FC-AE7C9C37DFC0}" srcId="{DD27B49A-3D98-4F5C-9613-C9054377A637}" destId="{91027660-44EB-4A41-9966-6B81B96650D1}" srcOrd="0" destOrd="0" parTransId="{7EE07BAA-DD9F-4D9F-A3B1-3AEEDD8251C9}" sibTransId="{091E8D74-2E4D-412D-AD3A-6FB2B0CF0CAA}"/>
    <dgm:cxn modelId="{43831B62-E93C-40AE-A1A6-86CD3A8E6B2F}" type="presOf" srcId="{091E8D74-2E4D-412D-AD3A-6FB2B0CF0CAA}" destId="{D56CF236-F7C7-4C8C-BF31-FB59A65A0857}" srcOrd="0" destOrd="0" presId="urn:microsoft.com/office/officeart/2005/8/layout/cycle1"/>
    <dgm:cxn modelId="{E6F05304-4FB4-42A4-AA17-E70E8A658B21}" type="presOf" srcId="{89FAA5C0-BE2C-45A9-90D1-7B82568CA442}" destId="{CA7B3329-D459-4134-A030-2105F5453220}" srcOrd="0" destOrd="0" presId="urn:microsoft.com/office/officeart/2005/8/layout/cycle1"/>
    <dgm:cxn modelId="{E0002D19-DFED-431B-AAD4-58537F634D4C}" type="presOf" srcId="{B5D96399-EE0D-485F-AC43-D3C8B7574BE8}" destId="{EC24A043-872B-4AFD-864F-595063D1F011}" srcOrd="0" destOrd="0" presId="urn:microsoft.com/office/officeart/2005/8/layout/cycle1"/>
    <dgm:cxn modelId="{1D019BBC-C40C-4C97-BF63-6237B038A358}" type="presOf" srcId="{DD27B49A-3D98-4F5C-9613-C9054377A637}" destId="{2DE246A2-C70F-45EB-B3B5-21D1E1CBDCD0}" srcOrd="0" destOrd="0" presId="urn:microsoft.com/office/officeart/2005/8/layout/cycle1"/>
    <dgm:cxn modelId="{7CB8DB81-B5D6-423B-B4E9-69D6FA451FE1}" type="presOf" srcId="{9C933D0C-D5D7-4E14-A8D9-A3296FC8D7AA}" destId="{A6DFDA0A-C4AB-4AD9-BB13-4157021C838B}" srcOrd="0" destOrd="0" presId="urn:microsoft.com/office/officeart/2005/8/layout/cycle1"/>
    <dgm:cxn modelId="{7B238621-0805-403E-8C61-22FB443975C4}" type="presOf" srcId="{3F6F0B58-D595-449B-A522-400E4681E838}" destId="{FC8B61A2-6B4E-4500-964C-38686355D71C}" srcOrd="0" destOrd="0" presId="urn:microsoft.com/office/officeart/2005/8/layout/cycle1"/>
    <dgm:cxn modelId="{FF48FD93-F2BF-40AA-AD27-42042131F3AC}" type="presOf" srcId="{91027660-44EB-4A41-9966-6B81B96650D1}" destId="{E86B55A4-D6D5-4426-BA8A-330A94B49E36}" srcOrd="0" destOrd="0" presId="urn:microsoft.com/office/officeart/2005/8/layout/cycle1"/>
    <dgm:cxn modelId="{D7C56333-84ED-400C-9B52-2F63AD5D7E32}" srcId="{DD27B49A-3D98-4F5C-9613-C9054377A637}" destId="{3F6F0B58-D595-449B-A522-400E4681E838}" srcOrd="4" destOrd="0" parTransId="{1B03CC2F-85D6-4A08-8A2A-A7F9E31EB722}" sibTransId="{536692E6-DC29-4510-8848-3B57A8196B08}"/>
    <dgm:cxn modelId="{E9DAFCF4-30E6-42DD-BD20-361E1B1324FF}" type="presParOf" srcId="{2DE246A2-C70F-45EB-B3B5-21D1E1CBDCD0}" destId="{AB8157E6-EBC3-4C0E-BF5F-419FE51E7FEE}" srcOrd="0" destOrd="0" presId="urn:microsoft.com/office/officeart/2005/8/layout/cycle1"/>
    <dgm:cxn modelId="{F195E54B-9C0F-46BF-8779-6A4763C6717C}" type="presParOf" srcId="{2DE246A2-C70F-45EB-B3B5-21D1E1CBDCD0}" destId="{E86B55A4-D6D5-4426-BA8A-330A94B49E36}" srcOrd="1" destOrd="0" presId="urn:microsoft.com/office/officeart/2005/8/layout/cycle1"/>
    <dgm:cxn modelId="{94AF6FFC-7604-49C5-A6D2-B8ACCB2E69FB}" type="presParOf" srcId="{2DE246A2-C70F-45EB-B3B5-21D1E1CBDCD0}" destId="{D56CF236-F7C7-4C8C-BF31-FB59A65A0857}" srcOrd="2" destOrd="0" presId="urn:microsoft.com/office/officeart/2005/8/layout/cycle1"/>
    <dgm:cxn modelId="{E75CE4B5-E149-4492-9C6D-51FEE759A548}" type="presParOf" srcId="{2DE246A2-C70F-45EB-B3B5-21D1E1CBDCD0}" destId="{D5FC6E2B-B6DC-444D-B9B0-E17872D41D4A}" srcOrd="3" destOrd="0" presId="urn:microsoft.com/office/officeart/2005/8/layout/cycle1"/>
    <dgm:cxn modelId="{FC703A8C-0B9B-450E-A1B3-407B73A64736}" type="presParOf" srcId="{2DE246A2-C70F-45EB-B3B5-21D1E1CBDCD0}" destId="{17B18DC5-C49C-4657-B8F5-B7233E889A54}" srcOrd="4" destOrd="0" presId="urn:microsoft.com/office/officeart/2005/8/layout/cycle1"/>
    <dgm:cxn modelId="{E11B5220-88C9-4E47-9707-E62D4163A170}" type="presParOf" srcId="{2DE246A2-C70F-45EB-B3B5-21D1E1CBDCD0}" destId="{3A5C322D-0F12-4526-9B52-9BFE79B8C350}" srcOrd="5" destOrd="0" presId="urn:microsoft.com/office/officeart/2005/8/layout/cycle1"/>
    <dgm:cxn modelId="{5028D50F-8728-4150-A603-B6B316D78101}" type="presParOf" srcId="{2DE246A2-C70F-45EB-B3B5-21D1E1CBDCD0}" destId="{95ED1781-6677-48B8-80D9-A8499F569C08}" srcOrd="6" destOrd="0" presId="urn:microsoft.com/office/officeart/2005/8/layout/cycle1"/>
    <dgm:cxn modelId="{42C00448-FAAC-4CD8-B432-B466FC0AEB07}" type="presParOf" srcId="{2DE246A2-C70F-45EB-B3B5-21D1E1CBDCD0}" destId="{EC24A043-872B-4AFD-864F-595063D1F011}" srcOrd="7" destOrd="0" presId="urn:microsoft.com/office/officeart/2005/8/layout/cycle1"/>
    <dgm:cxn modelId="{B2F0A4E9-77FD-4A34-9EB8-34918343756F}" type="presParOf" srcId="{2DE246A2-C70F-45EB-B3B5-21D1E1CBDCD0}" destId="{A6DFDA0A-C4AB-4AD9-BB13-4157021C838B}" srcOrd="8" destOrd="0" presId="urn:microsoft.com/office/officeart/2005/8/layout/cycle1"/>
    <dgm:cxn modelId="{DBC8E44D-811C-4AA2-8CCE-7591B3D3FF85}" type="presParOf" srcId="{2DE246A2-C70F-45EB-B3B5-21D1E1CBDCD0}" destId="{6C42218F-7954-4694-8985-DDC7A5139792}" srcOrd="9" destOrd="0" presId="urn:microsoft.com/office/officeart/2005/8/layout/cycle1"/>
    <dgm:cxn modelId="{B9505FCF-2CFC-48DC-BE41-44F953C31B85}" type="presParOf" srcId="{2DE246A2-C70F-45EB-B3B5-21D1E1CBDCD0}" destId="{F3A6E500-DA01-4766-95C5-69900C0425E3}" srcOrd="10" destOrd="0" presId="urn:microsoft.com/office/officeart/2005/8/layout/cycle1"/>
    <dgm:cxn modelId="{D502C6EC-5BA7-41C3-88D2-994AE4ACCFD9}" type="presParOf" srcId="{2DE246A2-C70F-45EB-B3B5-21D1E1CBDCD0}" destId="{E24D9150-71CB-4A8C-A741-7C5BAC44E639}" srcOrd="11" destOrd="0" presId="urn:microsoft.com/office/officeart/2005/8/layout/cycle1"/>
    <dgm:cxn modelId="{B123178E-8DD9-4447-86A2-5AE18251AEAF}" type="presParOf" srcId="{2DE246A2-C70F-45EB-B3B5-21D1E1CBDCD0}" destId="{940EAC15-FBB2-43DA-9476-96680ED4B9CE}" srcOrd="12" destOrd="0" presId="urn:microsoft.com/office/officeart/2005/8/layout/cycle1"/>
    <dgm:cxn modelId="{567A7B46-6E2B-4B25-ABAB-A9A767310294}" type="presParOf" srcId="{2DE246A2-C70F-45EB-B3B5-21D1E1CBDCD0}" destId="{FC8B61A2-6B4E-4500-964C-38686355D71C}" srcOrd="13" destOrd="0" presId="urn:microsoft.com/office/officeart/2005/8/layout/cycle1"/>
    <dgm:cxn modelId="{9F2D7956-04CE-4C73-95AC-48894CFCD1B4}" type="presParOf" srcId="{2DE246A2-C70F-45EB-B3B5-21D1E1CBDCD0}" destId="{07C9051E-0AB5-42C7-90B1-59BC92CE4CAA}" srcOrd="14" destOrd="0" presId="urn:microsoft.com/office/officeart/2005/8/layout/cycle1"/>
    <dgm:cxn modelId="{F66088A0-23EC-49DA-AAB8-435C32834255}" type="presParOf" srcId="{2DE246A2-C70F-45EB-B3B5-21D1E1CBDCD0}" destId="{D9484F13-572C-4EF8-8DCD-6E2CE21FC51C}" srcOrd="15" destOrd="0" presId="urn:microsoft.com/office/officeart/2005/8/layout/cycle1"/>
    <dgm:cxn modelId="{03352B12-0976-43FA-BB8C-2B2728361538}" type="presParOf" srcId="{2DE246A2-C70F-45EB-B3B5-21D1E1CBDCD0}" destId="{0281D4BB-9D14-47A7-96AF-B5C450D8237F}" srcOrd="16" destOrd="0" presId="urn:microsoft.com/office/officeart/2005/8/layout/cycle1"/>
    <dgm:cxn modelId="{4CE6F57F-63C6-49FE-ACC8-C1CFE378C2FA}" type="presParOf" srcId="{2DE246A2-C70F-45EB-B3B5-21D1E1CBDCD0}" destId="{C46191E2-7D77-4301-ACF1-596BF373627F}" srcOrd="17" destOrd="0" presId="urn:microsoft.com/office/officeart/2005/8/layout/cycle1"/>
    <dgm:cxn modelId="{2ACF1A58-C8B4-4DF2-8B4B-83B89D1407B1}" type="presParOf" srcId="{2DE246A2-C70F-45EB-B3B5-21D1E1CBDCD0}" destId="{B93369C6-06B0-4160-8EDE-CBCD769B69CB}" srcOrd="18" destOrd="0" presId="urn:microsoft.com/office/officeart/2005/8/layout/cycle1"/>
    <dgm:cxn modelId="{B16E5FC0-403C-4932-B55D-BEDD1258C756}" type="presParOf" srcId="{2DE246A2-C70F-45EB-B3B5-21D1E1CBDCD0}" destId="{CA7B3329-D459-4134-A030-2105F5453220}" srcOrd="19" destOrd="0" presId="urn:microsoft.com/office/officeart/2005/8/layout/cycle1"/>
    <dgm:cxn modelId="{161F3583-5B3C-4C61-9892-6E76168B90E6}" type="presParOf" srcId="{2DE246A2-C70F-45EB-B3B5-21D1E1CBDCD0}" destId="{35D1AE3F-9666-45B8-81BC-AA92348459D1}" srcOrd="20"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6B55A4-D6D5-4426-BA8A-330A94B49E36}">
      <dsp:nvSpPr>
        <dsp:cNvPr id="0" name=""/>
        <dsp:cNvSpPr/>
      </dsp:nvSpPr>
      <dsp:spPr>
        <a:xfrm>
          <a:off x="3944514" y="599"/>
          <a:ext cx="1281933" cy="9592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fr-BE" sz="2000" kern="1200" dirty="0" smtClean="0"/>
            <a:t>confiance</a:t>
          </a:r>
          <a:endParaRPr lang="en-US" sz="2000" kern="1200" dirty="0"/>
        </a:p>
      </dsp:txBody>
      <dsp:txXfrm>
        <a:off x="3944514" y="599"/>
        <a:ext cx="1281933" cy="959215"/>
      </dsp:txXfrm>
    </dsp:sp>
    <dsp:sp modelId="{D56CF236-F7C7-4C8C-BF31-FB59A65A0857}">
      <dsp:nvSpPr>
        <dsp:cNvPr id="0" name=""/>
        <dsp:cNvSpPr/>
      </dsp:nvSpPr>
      <dsp:spPr>
        <a:xfrm>
          <a:off x="1108080" y="51401"/>
          <a:ext cx="4972955" cy="4972955"/>
        </a:xfrm>
        <a:prstGeom prst="circularArrow">
          <a:avLst>
            <a:gd name="adj1" fmla="val 3761"/>
            <a:gd name="adj2" fmla="val 234672"/>
            <a:gd name="adj3" fmla="val 19827668"/>
            <a:gd name="adj4" fmla="val 18936313"/>
            <a:gd name="adj5" fmla="val 4388"/>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B18DC5-C49C-4657-B8F5-B7233E889A54}">
      <dsp:nvSpPr>
        <dsp:cNvPr id="0" name=""/>
        <dsp:cNvSpPr/>
      </dsp:nvSpPr>
      <dsp:spPr>
        <a:xfrm>
          <a:off x="5173076" y="1550068"/>
          <a:ext cx="1296129" cy="9592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fr-BE" sz="2000" kern="1200" dirty="0" smtClean="0"/>
            <a:t>crédibilité</a:t>
          </a:r>
          <a:endParaRPr lang="en-US" sz="2000" kern="1200" dirty="0"/>
        </a:p>
      </dsp:txBody>
      <dsp:txXfrm>
        <a:off x="5173076" y="1550068"/>
        <a:ext cx="1296129" cy="959215"/>
      </dsp:txXfrm>
    </dsp:sp>
    <dsp:sp modelId="{3A5C322D-0F12-4526-9B52-9BFE79B8C350}">
      <dsp:nvSpPr>
        <dsp:cNvPr id="0" name=""/>
        <dsp:cNvSpPr/>
      </dsp:nvSpPr>
      <dsp:spPr>
        <a:xfrm>
          <a:off x="1108080" y="51401"/>
          <a:ext cx="4972955" cy="4972955"/>
        </a:xfrm>
        <a:prstGeom prst="circularArrow">
          <a:avLst>
            <a:gd name="adj1" fmla="val 3761"/>
            <a:gd name="adj2" fmla="val 234672"/>
            <a:gd name="adj3" fmla="val 1230782"/>
            <a:gd name="adj4" fmla="val 21556956"/>
            <a:gd name="adj5" fmla="val 4388"/>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24A043-872B-4AFD-864F-595063D1F011}">
      <dsp:nvSpPr>
        <dsp:cNvPr id="0" name=""/>
        <dsp:cNvSpPr/>
      </dsp:nvSpPr>
      <dsp:spPr>
        <a:xfrm>
          <a:off x="4567876" y="3482224"/>
          <a:ext cx="1624526" cy="9592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fr-BE" sz="2000" kern="1200" dirty="0" err="1" smtClean="0"/>
            <a:t>empowerment</a:t>
          </a:r>
          <a:endParaRPr lang="en-US" sz="2000" kern="1200" dirty="0"/>
        </a:p>
      </dsp:txBody>
      <dsp:txXfrm>
        <a:off x="4567876" y="3482224"/>
        <a:ext cx="1624526" cy="959215"/>
      </dsp:txXfrm>
    </dsp:sp>
    <dsp:sp modelId="{A6DFDA0A-C4AB-4AD9-BB13-4157021C838B}">
      <dsp:nvSpPr>
        <dsp:cNvPr id="0" name=""/>
        <dsp:cNvSpPr/>
      </dsp:nvSpPr>
      <dsp:spPr>
        <a:xfrm>
          <a:off x="1106190" y="52655"/>
          <a:ext cx="4972955" cy="4972955"/>
        </a:xfrm>
        <a:prstGeom prst="circularArrow">
          <a:avLst>
            <a:gd name="adj1" fmla="val 3761"/>
            <a:gd name="adj2" fmla="val 234672"/>
            <a:gd name="adj3" fmla="val 4204076"/>
            <a:gd name="adj4" fmla="val 3384120"/>
            <a:gd name="adj5" fmla="val 4388"/>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A6E500-DA01-4766-95C5-69900C0425E3}">
      <dsp:nvSpPr>
        <dsp:cNvPr id="0" name=""/>
        <dsp:cNvSpPr/>
      </dsp:nvSpPr>
      <dsp:spPr>
        <a:xfrm>
          <a:off x="3005698" y="4342714"/>
          <a:ext cx="1217282" cy="9592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fr-BE" sz="2000" kern="1200" dirty="0" smtClean="0"/>
            <a:t>intégrité</a:t>
          </a:r>
          <a:endParaRPr lang="en-US" sz="2000" kern="1200" dirty="0"/>
        </a:p>
      </dsp:txBody>
      <dsp:txXfrm>
        <a:off x="3005698" y="4342714"/>
        <a:ext cx="1217282" cy="959215"/>
      </dsp:txXfrm>
    </dsp:sp>
    <dsp:sp modelId="{E24D9150-71CB-4A8C-A741-7C5BAC44E639}">
      <dsp:nvSpPr>
        <dsp:cNvPr id="0" name=""/>
        <dsp:cNvSpPr/>
      </dsp:nvSpPr>
      <dsp:spPr>
        <a:xfrm>
          <a:off x="1109870" y="52588"/>
          <a:ext cx="4972955" cy="4972955"/>
        </a:xfrm>
        <a:prstGeom prst="circularArrow">
          <a:avLst>
            <a:gd name="adj1" fmla="val 3761"/>
            <a:gd name="adj2" fmla="val 234672"/>
            <a:gd name="adj3" fmla="val 7181025"/>
            <a:gd name="adj4" fmla="val 6299295"/>
            <a:gd name="adj5" fmla="val 4388"/>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8B61A2-6B4E-4500-964C-38686355D71C}">
      <dsp:nvSpPr>
        <dsp:cNvPr id="0" name=""/>
        <dsp:cNvSpPr/>
      </dsp:nvSpPr>
      <dsp:spPr>
        <a:xfrm>
          <a:off x="910615" y="3482224"/>
          <a:ext cx="1796724" cy="9592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fr-BE" sz="2000" kern="1200" dirty="0" smtClean="0"/>
            <a:t>recherche de l’excellence</a:t>
          </a:r>
          <a:endParaRPr lang="en-US" sz="2000" kern="1200" dirty="0"/>
        </a:p>
      </dsp:txBody>
      <dsp:txXfrm>
        <a:off x="910615" y="3482224"/>
        <a:ext cx="1796724" cy="959215"/>
      </dsp:txXfrm>
    </dsp:sp>
    <dsp:sp modelId="{07C9051E-0AB5-42C7-90B1-59BC92CE4CAA}">
      <dsp:nvSpPr>
        <dsp:cNvPr id="0" name=""/>
        <dsp:cNvSpPr/>
      </dsp:nvSpPr>
      <dsp:spPr>
        <a:xfrm>
          <a:off x="1108080" y="51401"/>
          <a:ext cx="4972955" cy="4972955"/>
        </a:xfrm>
        <a:prstGeom prst="circularArrow">
          <a:avLst>
            <a:gd name="adj1" fmla="val 3761"/>
            <a:gd name="adj2" fmla="val 234672"/>
            <a:gd name="adj3" fmla="val 10608372"/>
            <a:gd name="adj4" fmla="val 9334546"/>
            <a:gd name="adj5" fmla="val 4388"/>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81D4BB-9D14-47A7-96AF-B5C450D8237F}">
      <dsp:nvSpPr>
        <dsp:cNvPr id="0" name=""/>
        <dsp:cNvSpPr/>
      </dsp:nvSpPr>
      <dsp:spPr>
        <a:xfrm>
          <a:off x="888368" y="1550068"/>
          <a:ext cx="959215" cy="9592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fr-BE" sz="2000" kern="1200" dirty="0" smtClean="0"/>
            <a:t>respect</a:t>
          </a:r>
          <a:endParaRPr lang="en-US" sz="2000" kern="1200" dirty="0"/>
        </a:p>
      </dsp:txBody>
      <dsp:txXfrm>
        <a:off x="888368" y="1550068"/>
        <a:ext cx="959215" cy="959215"/>
      </dsp:txXfrm>
    </dsp:sp>
    <dsp:sp modelId="{C46191E2-7D77-4301-ACF1-596BF373627F}">
      <dsp:nvSpPr>
        <dsp:cNvPr id="0" name=""/>
        <dsp:cNvSpPr/>
      </dsp:nvSpPr>
      <dsp:spPr>
        <a:xfrm>
          <a:off x="1108080" y="51401"/>
          <a:ext cx="4972955" cy="4972955"/>
        </a:xfrm>
        <a:prstGeom prst="circularArrow">
          <a:avLst>
            <a:gd name="adj1" fmla="val 3761"/>
            <a:gd name="adj2" fmla="val 234672"/>
            <a:gd name="adj3" fmla="val 13560405"/>
            <a:gd name="adj4" fmla="val 12337660"/>
            <a:gd name="adj5" fmla="val 4388"/>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7B3329-D459-4134-A030-2105F5453220}">
      <dsp:nvSpPr>
        <dsp:cNvPr id="0" name=""/>
        <dsp:cNvSpPr/>
      </dsp:nvSpPr>
      <dsp:spPr>
        <a:xfrm>
          <a:off x="2124028" y="599"/>
          <a:ext cx="959215" cy="9592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fr-BE" sz="2000" kern="1200" dirty="0" smtClean="0"/>
            <a:t>travail d’équipe</a:t>
          </a:r>
          <a:endParaRPr lang="en-US" sz="2000" kern="1200" dirty="0"/>
        </a:p>
      </dsp:txBody>
      <dsp:txXfrm>
        <a:off x="2124028" y="599"/>
        <a:ext cx="959215" cy="959215"/>
      </dsp:txXfrm>
    </dsp:sp>
    <dsp:sp modelId="{35D1AE3F-9666-45B8-81BC-AA92348459D1}">
      <dsp:nvSpPr>
        <dsp:cNvPr id="0" name=""/>
        <dsp:cNvSpPr/>
      </dsp:nvSpPr>
      <dsp:spPr>
        <a:xfrm>
          <a:off x="1108080" y="51401"/>
          <a:ext cx="4972955" cy="4972955"/>
        </a:xfrm>
        <a:prstGeom prst="circularArrow">
          <a:avLst>
            <a:gd name="adj1" fmla="val 3761"/>
            <a:gd name="adj2" fmla="val 234672"/>
            <a:gd name="adj3" fmla="val 16494181"/>
            <a:gd name="adj4" fmla="val 15423766"/>
            <a:gd name="adj5" fmla="val 4388"/>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C2CF0DD7-B5FF-448D-A8CD-D054F37DE594}" type="datetimeFigureOut">
              <a:rPr lang="en-US" smtClean="0"/>
              <a:t>1/26/2021</a:t>
            </a:fld>
            <a:endParaRPr lang="en-US"/>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DB8556FA-A32A-4806-B18A-CCB0C6BE3AD6}" type="slidenum">
              <a:rPr lang="en-US" smtClean="0"/>
              <a:t>‹#›</a:t>
            </a:fld>
            <a:endParaRPr lang="en-US"/>
          </a:p>
        </p:txBody>
      </p:sp>
    </p:spTree>
    <p:extLst>
      <p:ext uri="{BB962C8B-B14F-4D97-AF65-F5344CB8AC3E}">
        <p14:creationId xmlns:p14="http://schemas.microsoft.com/office/powerpoint/2010/main" val="7435568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pPr>
              <a:defRPr/>
            </a:pPr>
            <a:fld id="{EB10C3BF-ECB0-489F-B314-CB507064E6C4}" type="datetimeFigureOut">
              <a:rPr lang="en-US"/>
              <a:pPr>
                <a:defRPr/>
              </a:pPr>
              <a:t>1/26/2021</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pPr>
              <a:defRPr/>
            </a:pPr>
            <a:fld id="{856D307B-0156-4A5F-B2EC-9D722360EEB4}" type="slidenum">
              <a:rPr lang="en-US"/>
              <a:pPr>
                <a:defRPr/>
              </a:pPr>
              <a:t>‹#›</a:t>
            </a:fld>
            <a:endParaRPr lang="en-US"/>
          </a:p>
        </p:txBody>
      </p:sp>
    </p:spTree>
    <p:extLst>
      <p:ext uri="{BB962C8B-B14F-4D97-AF65-F5344CB8AC3E}">
        <p14:creationId xmlns:p14="http://schemas.microsoft.com/office/powerpoint/2010/main" val="11675841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pPr>
              <a:defRPr/>
            </a:pPr>
            <a:fld id="{856D307B-0156-4A5F-B2EC-9D722360EEB4}" type="slidenum">
              <a:rPr lang="en-US" smtClean="0"/>
              <a:pPr>
                <a:defRPr/>
              </a:pPr>
              <a:t>8</a:t>
            </a:fld>
            <a:endParaRPr lang="en-US"/>
          </a:p>
        </p:txBody>
      </p:sp>
    </p:spTree>
    <p:extLst>
      <p:ext uri="{BB962C8B-B14F-4D97-AF65-F5344CB8AC3E}">
        <p14:creationId xmlns:p14="http://schemas.microsoft.com/office/powerpoint/2010/main" val="357466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56D307B-0156-4A5F-B2EC-9D722360EEB4}" type="slidenum">
              <a:rPr lang="en-US" smtClean="0"/>
              <a:pPr>
                <a:defRPr/>
              </a:pPr>
              <a:t>11</a:t>
            </a:fld>
            <a:endParaRPr lang="en-US"/>
          </a:p>
        </p:txBody>
      </p:sp>
    </p:spTree>
    <p:extLst>
      <p:ext uri="{BB962C8B-B14F-4D97-AF65-F5344CB8AC3E}">
        <p14:creationId xmlns:p14="http://schemas.microsoft.com/office/powerpoint/2010/main" val="1258066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56D307B-0156-4A5F-B2EC-9D722360EEB4}" type="slidenum">
              <a:rPr lang="en-US" smtClean="0"/>
              <a:pPr>
                <a:defRPr/>
              </a:pPr>
              <a:t>16</a:t>
            </a:fld>
            <a:endParaRPr lang="en-US"/>
          </a:p>
        </p:txBody>
      </p:sp>
    </p:spTree>
    <p:extLst>
      <p:ext uri="{BB962C8B-B14F-4D97-AF65-F5344CB8AC3E}">
        <p14:creationId xmlns:p14="http://schemas.microsoft.com/office/powerpoint/2010/main" val="3954169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56D307B-0156-4A5F-B2EC-9D722360EEB4}" type="slidenum">
              <a:rPr lang="en-US" smtClean="0"/>
              <a:pPr>
                <a:defRPr/>
              </a:pPr>
              <a:t>26</a:t>
            </a:fld>
            <a:endParaRPr lang="en-US"/>
          </a:p>
        </p:txBody>
      </p:sp>
    </p:spTree>
    <p:extLst>
      <p:ext uri="{BB962C8B-B14F-4D97-AF65-F5344CB8AC3E}">
        <p14:creationId xmlns:p14="http://schemas.microsoft.com/office/powerpoint/2010/main" val="410676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56D307B-0156-4A5F-B2EC-9D722360EEB4}" type="slidenum">
              <a:rPr lang="en-US" smtClean="0"/>
              <a:pPr>
                <a:defRPr/>
              </a:pPr>
              <a:t>27</a:t>
            </a:fld>
            <a:endParaRPr lang="en-US"/>
          </a:p>
        </p:txBody>
      </p:sp>
    </p:spTree>
    <p:extLst>
      <p:ext uri="{BB962C8B-B14F-4D97-AF65-F5344CB8AC3E}">
        <p14:creationId xmlns:p14="http://schemas.microsoft.com/office/powerpoint/2010/main" val="3542184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pPr>
              <a:defRPr/>
            </a:pPr>
            <a:fld id="{856D307B-0156-4A5F-B2EC-9D722360EEB4}" type="slidenum">
              <a:rPr lang="en-US" smtClean="0"/>
              <a:pPr>
                <a:defRPr/>
              </a:pPr>
              <a:t>37</a:t>
            </a:fld>
            <a:endParaRPr lang="en-US"/>
          </a:p>
        </p:txBody>
      </p:sp>
    </p:spTree>
    <p:extLst>
      <p:ext uri="{BB962C8B-B14F-4D97-AF65-F5344CB8AC3E}">
        <p14:creationId xmlns:p14="http://schemas.microsoft.com/office/powerpoint/2010/main" val="3086788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56D307B-0156-4A5F-B2EC-9D722360EEB4}" type="slidenum">
              <a:rPr lang="en-US" smtClean="0"/>
              <a:pPr>
                <a:defRPr/>
              </a:pPr>
              <a:t>86</a:t>
            </a:fld>
            <a:endParaRPr lang="en-US"/>
          </a:p>
        </p:txBody>
      </p:sp>
    </p:spTree>
    <p:extLst>
      <p:ext uri="{BB962C8B-B14F-4D97-AF65-F5344CB8AC3E}">
        <p14:creationId xmlns:p14="http://schemas.microsoft.com/office/powerpoint/2010/main" val="27680999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5" name="Picture 2" descr="logo"/>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50825" y="188913"/>
            <a:ext cx="2663825" cy="10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556792"/>
            <a:ext cx="7772400" cy="1470025"/>
          </a:xfrm>
        </p:spPr>
        <p:txBody>
          <a:bodyPr/>
          <a:lstStyle>
            <a:lvl1pPr>
              <a:defRPr sz="4000" b="0"/>
            </a:lvl1pPr>
          </a:lstStyle>
          <a:p>
            <a:r>
              <a:rPr lang="en-US" smtClean="0"/>
              <a:t>Click to edit Master title style</a:t>
            </a:r>
            <a:endParaRPr lang="en-GB"/>
          </a:p>
        </p:txBody>
      </p:sp>
      <p:sp>
        <p:nvSpPr>
          <p:cNvPr id="3" name="Subtitle 2"/>
          <p:cNvSpPr>
            <a:spLocks noGrp="1"/>
          </p:cNvSpPr>
          <p:nvPr>
            <p:ph type="subTitle" idx="1"/>
          </p:nvPr>
        </p:nvSpPr>
        <p:spPr>
          <a:xfrm>
            <a:off x="1371600" y="2996952"/>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6" name="Date Placeholder 3"/>
          <p:cNvSpPr>
            <a:spLocks noGrp="1"/>
          </p:cNvSpPr>
          <p:nvPr>
            <p:ph type="dt" sz="half" idx="10"/>
          </p:nvPr>
        </p:nvSpPr>
        <p:spPr>
          <a:xfrm>
            <a:off x="6911975" y="6453188"/>
            <a:ext cx="2133600" cy="293687"/>
          </a:xfrm>
          <a:prstGeom prst="rect">
            <a:avLst/>
          </a:prstGeom>
        </p:spPr>
        <p:txBody>
          <a:bodyPr/>
          <a:lstStyle>
            <a:lvl1pPr algn="r" fontAlgn="auto">
              <a:spcBef>
                <a:spcPts val="0"/>
              </a:spcBef>
              <a:spcAft>
                <a:spcPts val="0"/>
              </a:spcAft>
              <a:defRPr sz="1000">
                <a:solidFill>
                  <a:schemeClr val="bg1">
                    <a:lumMod val="50000"/>
                  </a:schemeClr>
                </a:solidFill>
                <a:latin typeface="+mn-lt"/>
                <a:cs typeface="+mn-cs"/>
              </a:defRPr>
            </a:lvl1pPr>
          </a:lstStyle>
          <a:p>
            <a:pPr>
              <a:defRPr/>
            </a:pPr>
            <a:endParaRPr lang="en-GB" dirty="0"/>
          </a:p>
        </p:txBody>
      </p:sp>
    </p:spTree>
    <p:extLst>
      <p:ext uri="{BB962C8B-B14F-4D97-AF65-F5344CB8AC3E}">
        <p14:creationId xmlns:p14="http://schemas.microsoft.com/office/powerpoint/2010/main" val="1748702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32656"/>
            <a:ext cx="8229600" cy="864096"/>
          </a:xfrm>
        </p:spPr>
        <p:txBody>
          <a:bodyPr/>
          <a:lstStyle/>
          <a:p>
            <a:r>
              <a:rPr lang="en-US" smtClean="0"/>
              <a:t>Click to edit Master title style</a:t>
            </a:r>
            <a:endParaRPr lang="fr-BE"/>
          </a:p>
        </p:txBody>
      </p:sp>
      <p:sp>
        <p:nvSpPr>
          <p:cNvPr id="3" name="Content Placeholder 2"/>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4" name="Date Placeholder 3"/>
          <p:cNvSpPr>
            <a:spLocks noGrp="1"/>
          </p:cNvSpPr>
          <p:nvPr>
            <p:ph type="dt" sz="half" idx="10"/>
          </p:nvPr>
        </p:nvSpPr>
        <p:spPr/>
        <p:txBody>
          <a:bodyPr/>
          <a:lstStyle/>
          <a:p>
            <a:endParaRPr lang="fr-BE" dirty="0">
              <a:solidFill>
                <a:prstClr val="black">
                  <a:tint val="75000"/>
                </a:prstClr>
              </a:solidFill>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0A9230E-FFBB-4CCB-ABD7-198084EDE768}" type="slidenum">
              <a:rPr kumimoji="0" lang="fr-B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fr-B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9809016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4" name="Content Placeholder 3"/>
          <p:cNvSpPr>
            <a:spLocks noGrp="1"/>
          </p:cNvSpPr>
          <p:nvPr>
            <p:ph sz="half" idx="2"/>
          </p:nvPr>
        </p:nvSpPr>
        <p:spPr>
          <a:xfrm>
            <a:off x="4648200" y="1600200"/>
            <a:ext cx="403860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5" name="Date Placeholder 4"/>
          <p:cNvSpPr>
            <a:spLocks noGrp="1"/>
          </p:cNvSpPr>
          <p:nvPr>
            <p:ph type="dt" sz="half" idx="10"/>
          </p:nvPr>
        </p:nvSpPr>
        <p:spPr/>
        <p:txBody>
          <a:bodyPr/>
          <a:lstStyle/>
          <a:p>
            <a:endParaRPr lang="fr-BE" dirty="0">
              <a:solidFill>
                <a:prstClr val="black">
                  <a:tint val="75000"/>
                </a:prstClr>
              </a:solidFill>
            </a:endParaRPr>
          </a:p>
        </p:txBody>
      </p:sp>
      <p:sp>
        <p:nvSpPr>
          <p:cNvPr id="7" name="Slide Number Placeholder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0A9230E-FFBB-4CCB-ABD7-198084EDE768}" type="slidenum">
              <a:rPr kumimoji="0" lang="fr-B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fr-B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7483210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openingsslide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0C10F843-D42A-4F37-A001-A17029F8261F}"/>
              </a:ext>
            </a:extLst>
          </p:cNvPr>
          <p:cNvSpPr>
            <a:spLocks noGrp="1"/>
          </p:cNvSpPr>
          <p:nvPr>
            <p:ph type="title" hasCustomPrompt="1"/>
          </p:nvPr>
        </p:nvSpPr>
        <p:spPr>
          <a:xfrm>
            <a:off x="3696519" y="890399"/>
            <a:ext cx="5284470" cy="1465096"/>
          </a:xfrm>
        </p:spPr>
        <p:txBody>
          <a:bodyPr anchor="t" anchorCtr="0">
            <a:noAutofit/>
          </a:bodyPr>
          <a:lstStyle>
            <a:lvl1pPr>
              <a:defRPr sz="4000" b="1">
                <a:solidFill>
                  <a:schemeClr val="bg1"/>
                </a:solidFill>
              </a:defRPr>
            </a:lvl1pPr>
          </a:lstStyle>
          <a:p>
            <a:r>
              <a:rPr lang="nl-BE" dirty="0"/>
              <a:t>Nummer Sessie</a:t>
            </a:r>
            <a:br>
              <a:rPr lang="nl-BE" dirty="0"/>
            </a:br>
            <a:r>
              <a:rPr lang="nl-BE" dirty="0"/>
              <a:t>Titel van de sessie</a:t>
            </a:r>
            <a:endParaRPr lang="en-US" dirty="0"/>
          </a:p>
        </p:txBody>
      </p:sp>
    </p:spTree>
    <p:extLst>
      <p:ext uri="{BB962C8B-B14F-4D97-AF65-F5344CB8AC3E}">
        <p14:creationId xmlns:p14="http://schemas.microsoft.com/office/powerpoint/2010/main" val="14499055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46FAB5E-EEF3-4B16-A7EE-8FB433E0D2E3}"/>
              </a:ext>
            </a:extLst>
          </p:cNvPr>
          <p:cNvSpPr>
            <a:spLocks noGrp="1"/>
          </p:cNvSpPr>
          <p:nvPr>
            <p:ph type="dt" sz="half" idx="10"/>
          </p:nvPr>
        </p:nvSpPr>
        <p:spPr/>
        <p:txBody>
          <a:bodyPr/>
          <a:lstStyle/>
          <a:p>
            <a:endParaRPr lang="en-US" dirty="0"/>
          </a:p>
        </p:txBody>
      </p:sp>
      <p:sp>
        <p:nvSpPr>
          <p:cNvPr id="5" name="Slide Number Placeholder 4">
            <a:extLst>
              <a:ext uri="{FF2B5EF4-FFF2-40B4-BE49-F238E27FC236}">
                <a16:creationId xmlns:a16="http://schemas.microsoft.com/office/drawing/2014/main" id="{C1F1C33C-7B79-4302-A4C2-6FBCC51CBC72}"/>
              </a:ext>
            </a:extLst>
          </p:cNvPr>
          <p:cNvSpPr>
            <a:spLocks noGrp="1"/>
          </p:cNvSpPr>
          <p:nvPr>
            <p:ph type="sldNum" sz="quarter" idx="12"/>
          </p:nvPr>
        </p:nvSpPr>
        <p:spPr/>
        <p:txBody>
          <a:bodyPr/>
          <a:lstStyle>
            <a:lvl1pPr>
              <a:defRPr>
                <a:solidFill>
                  <a:schemeClr val="bg1"/>
                </a:solidFill>
              </a:defRPr>
            </a:lvl1pPr>
          </a:lstStyle>
          <a:p>
            <a:fld id="{EE59EE50-A274-451B-BD3B-F5017D8BAC32}" type="slidenum">
              <a:rPr lang="en-US" smtClean="0"/>
              <a:pPr/>
              <a:t>‹#›</a:t>
            </a:fld>
            <a:endParaRPr lang="en-US" dirty="0"/>
          </a:p>
        </p:txBody>
      </p:sp>
    </p:spTree>
    <p:extLst>
      <p:ext uri="{BB962C8B-B14F-4D97-AF65-F5344CB8AC3E}">
        <p14:creationId xmlns:p14="http://schemas.microsoft.com/office/powerpoint/2010/main" val="3011575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67544" y="188640"/>
            <a:ext cx="8229600" cy="922114"/>
          </a:xfrm>
          <a:prstGeom prst="rect">
            <a:avLst/>
          </a:prstGeom>
        </p:spPr>
        <p:txBody>
          <a:bodyPr rtlCol="0">
            <a:normAutofit/>
          </a:bodyPr>
          <a:lstStyle>
            <a:lvl1pPr>
              <a:defRPr sz="4000" b="0">
                <a:solidFill>
                  <a:srgbClr val="0087BE"/>
                </a:solidFill>
              </a:defRPr>
            </a:lvl1pPr>
          </a:lstStyle>
          <a:p>
            <a:r>
              <a:rPr lang="en-US" dirty="0" smtClean="0"/>
              <a:t>Click to edit Master title style</a:t>
            </a:r>
            <a:endParaRPr lang="en-GB" dirty="0"/>
          </a:p>
        </p:txBody>
      </p:sp>
      <p:sp>
        <p:nvSpPr>
          <p:cNvPr id="8" name="Text Placeholder 2"/>
          <p:cNvSpPr>
            <a:spLocks noGrp="1"/>
          </p:cNvSpPr>
          <p:nvPr>
            <p:ph idx="1"/>
          </p:nvPr>
        </p:nvSpPr>
        <p:spPr>
          <a:xfrm>
            <a:off x="457200" y="1196752"/>
            <a:ext cx="8229600" cy="5112568"/>
          </a:xfrm>
          <a:prstGeom prst="rect">
            <a:avLst/>
          </a:prstGeom>
        </p:spPr>
        <p:txBody>
          <a:bodyPr rtlCol="0">
            <a:normAutofit/>
          </a:bodyPr>
          <a:lstStyle>
            <a:lvl1pPr marL="177800" indent="-177800">
              <a:defRPr sz="2400"/>
            </a:lvl1pPr>
            <a:lvl2pPr marL="449263" indent="-177800">
              <a:buFont typeface="Calibri" panose="020F0502020204030204" pitchFamily="34" charset="0"/>
              <a:buChar char="-"/>
              <a:defRPr sz="2000"/>
            </a:lvl2pPr>
            <a:lvl3pPr marL="719138" indent="-177800">
              <a:defRPr sz="1600"/>
            </a:lvl3pPr>
            <a:lvl4pPr marL="982663" indent="-177800">
              <a:buFont typeface="Calibri" panose="020F0502020204030204" pitchFamily="34" charset="0"/>
              <a:buChar char="-"/>
              <a:tabLst/>
              <a:defRPr sz="1600"/>
            </a:lvl4pPr>
            <a:lvl5pPr marL="1252538" indent="-177800">
              <a:defRPr sz="1600"/>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GB" noProof="0" dirty="0" smtClean="0"/>
          </a:p>
        </p:txBody>
      </p:sp>
      <p:sp>
        <p:nvSpPr>
          <p:cNvPr id="4" name="Slide Number Placeholder 5"/>
          <p:cNvSpPr>
            <a:spLocks noGrp="1"/>
          </p:cNvSpPr>
          <p:nvPr>
            <p:ph type="sldNum" sz="quarter" idx="10"/>
          </p:nvPr>
        </p:nvSpPr>
        <p:spPr/>
        <p:txBody>
          <a:bodyPr/>
          <a:lstStyle>
            <a:lvl1pPr>
              <a:defRPr/>
            </a:lvl1pPr>
          </a:lstStyle>
          <a:p>
            <a:pPr>
              <a:defRPr/>
            </a:pPr>
            <a:fld id="{7A7F1E79-8225-48A0-95BD-5254C3720E2D}" type="slidenum">
              <a:rPr lang="en-GB"/>
              <a:pPr>
                <a:defRPr/>
              </a:pPr>
              <a:t>‹#›</a:t>
            </a:fld>
            <a:endParaRPr lang="en-GB" dirty="0"/>
          </a:p>
        </p:txBody>
      </p:sp>
      <p:sp>
        <p:nvSpPr>
          <p:cNvPr id="5" name="Date Placeholder 1"/>
          <p:cNvSpPr>
            <a:spLocks noGrp="1"/>
          </p:cNvSpPr>
          <p:nvPr>
            <p:ph type="dt" sz="half" idx="11"/>
          </p:nvPr>
        </p:nvSpPr>
        <p:spPr>
          <a:xfrm>
            <a:off x="468313" y="6381750"/>
            <a:ext cx="2133600" cy="365125"/>
          </a:xfrm>
          <a:prstGeom prst="rect">
            <a:avLst/>
          </a:prstGeom>
        </p:spPr>
        <p:txBody>
          <a:bodyPr/>
          <a:lstStyle>
            <a:lvl1pPr fontAlgn="auto">
              <a:spcBef>
                <a:spcPts val="0"/>
              </a:spcBef>
              <a:spcAft>
                <a:spcPts val="0"/>
              </a:spcAft>
              <a:defRPr sz="1200">
                <a:latin typeface="+mn-lt"/>
                <a:cs typeface="+mn-cs"/>
              </a:defRPr>
            </a:lvl1pPr>
          </a:lstStyle>
          <a:p>
            <a:pPr>
              <a:defRPr/>
            </a:pPr>
            <a:endParaRPr lang="en-GB"/>
          </a:p>
        </p:txBody>
      </p:sp>
    </p:spTree>
    <p:extLst>
      <p:ext uri="{BB962C8B-B14F-4D97-AF65-F5344CB8AC3E}">
        <p14:creationId xmlns:p14="http://schemas.microsoft.com/office/powerpoint/2010/main" val="900590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defRPr/>
            </a:lvl1pPr>
          </a:lstStyle>
          <a:p>
            <a:pPr>
              <a:defRPr/>
            </a:pPr>
            <a:fld id="{2FC2FE2F-7D45-439B-A76C-7ED3EBF3ADED}" type="slidenum">
              <a:rPr lang="en-GB"/>
              <a:pPr>
                <a:defRPr/>
              </a:pPr>
              <a:t>‹#›</a:t>
            </a:fld>
            <a:endParaRPr lang="en-GB"/>
          </a:p>
        </p:txBody>
      </p:sp>
      <p:sp>
        <p:nvSpPr>
          <p:cNvPr id="3" name="Date Placeholder 1"/>
          <p:cNvSpPr>
            <a:spLocks noGrp="1"/>
          </p:cNvSpPr>
          <p:nvPr>
            <p:ph type="dt" sz="half" idx="11"/>
          </p:nvPr>
        </p:nvSpPr>
        <p:spPr>
          <a:xfrm>
            <a:off x="468313" y="6381750"/>
            <a:ext cx="2133600" cy="365125"/>
          </a:xfrm>
          <a:prstGeom prst="rect">
            <a:avLst/>
          </a:prstGeom>
        </p:spPr>
        <p:txBody>
          <a:bodyPr/>
          <a:lstStyle>
            <a:lvl1pPr fontAlgn="auto">
              <a:spcBef>
                <a:spcPts val="0"/>
              </a:spcBef>
              <a:spcAft>
                <a:spcPts val="0"/>
              </a:spcAft>
              <a:defRPr sz="1200">
                <a:latin typeface="+mn-lt"/>
                <a:cs typeface="+mn-cs"/>
              </a:defRPr>
            </a:lvl1pPr>
          </a:lstStyle>
          <a:p>
            <a:pPr>
              <a:defRPr/>
            </a:pPr>
            <a:endParaRPr lang="en-GB"/>
          </a:p>
        </p:txBody>
      </p:sp>
    </p:spTree>
    <p:extLst>
      <p:ext uri="{BB962C8B-B14F-4D97-AF65-F5344CB8AC3E}">
        <p14:creationId xmlns:p14="http://schemas.microsoft.com/office/powerpoint/2010/main" val="546052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68760"/>
            <a:ext cx="4038600"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8200" y="1268760"/>
            <a:ext cx="4038600"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Title Placeholder 1"/>
          <p:cNvSpPr>
            <a:spLocks noGrp="1"/>
          </p:cNvSpPr>
          <p:nvPr>
            <p:ph type="title"/>
          </p:nvPr>
        </p:nvSpPr>
        <p:spPr>
          <a:xfrm>
            <a:off x="467544" y="188640"/>
            <a:ext cx="8229600" cy="922114"/>
          </a:xfrm>
          <a:prstGeom prst="rect">
            <a:avLst/>
          </a:prstGeom>
        </p:spPr>
        <p:txBody>
          <a:bodyPr rtlCol="0">
            <a:normAutofit/>
          </a:bodyPr>
          <a:lstStyle>
            <a:lvl1pPr>
              <a:defRPr sz="4000" b="0">
                <a:solidFill>
                  <a:srgbClr val="0087BE"/>
                </a:solidFill>
              </a:defRPr>
            </a:lvl1pPr>
          </a:lstStyle>
          <a:p>
            <a:r>
              <a:rPr lang="en-US" dirty="0" smtClean="0"/>
              <a:t>Click to edit Master title style</a:t>
            </a:r>
            <a:endParaRPr lang="en-GB" dirty="0"/>
          </a:p>
        </p:txBody>
      </p:sp>
      <p:sp>
        <p:nvSpPr>
          <p:cNvPr id="5" name="Slide Number Placeholder 6"/>
          <p:cNvSpPr>
            <a:spLocks noGrp="1"/>
          </p:cNvSpPr>
          <p:nvPr>
            <p:ph type="sldNum" sz="quarter" idx="10"/>
          </p:nvPr>
        </p:nvSpPr>
        <p:spPr/>
        <p:txBody>
          <a:bodyPr/>
          <a:lstStyle>
            <a:lvl1pPr>
              <a:defRPr/>
            </a:lvl1pPr>
          </a:lstStyle>
          <a:p>
            <a:pPr>
              <a:defRPr/>
            </a:pPr>
            <a:fld id="{D353B685-A2AB-4518-B31A-1C8B277EB988}" type="slidenum">
              <a:rPr lang="en-GB"/>
              <a:pPr>
                <a:defRPr/>
              </a:pPr>
              <a:t>‹#›</a:t>
            </a:fld>
            <a:endParaRPr lang="en-GB"/>
          </a:p>
        </p:txBody>
      </p:sp>
      <p:sp>
        <p:nvSpPr>
          <p:cNvPr id="6" name="Date Placeholder 1"/>
          <p:cNvSpPr>
            <a:spLocks noGrp="1"/>
          </p:cNvSpPr>
          <p:nvPr>
            <p:ph type="dt" sz="half" idx="11"/>
          </p:nvPr>
        </p:nvSpPr>
        <p:spPr>
          <a:xfrm>
            <a:off x="468313" y="6381750"/>
            <a:ext cx="2133600" cy="365125"/>
          </a:xfrm>
          <a:prstGeom prst="rect">
            <a:avLst/>
          </a:prstGeom>
        </p:spPr>
        <p:txBody>
          <a:bodyPr/>
          <a:lstStyle>
            <a:lvl1pPr fontAlgn="auto">
              <a:spcBef>
                <a:spcPts val="0"/>
              </a:spcBef>
              <a:spcAft>
                <a:spcPts val="0"/>
              </a:spcAft>
              <a:defRPr sz="1200">
                <a:latin typeface="+mn-lt"/>
                <a:cs typeface="+mn-cs"/>
              </a:defRPr>
            </a:lvl1pPr>
          </a:lstStyle>
          <a:p>
            <a:pPr>
              <a:defRPr/>
            </a:pPr>
            <a:endParaRPr lang="en-GB"/>
          </a:p>
        </p:txBody>
      </p:sp>
    </p:spTree>
    <p:extLst>
      <p:ext uri="{BB962C8B-B14F-4D97-AF65-F5344CB8AC3E}">
        <p14:creationId xmlns:p14="http://schemas.microsoft.com/office/powerpoint/2010/main" val="4059349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ussentitel">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900113" y="1341438"/>
            <a:ext cx="7416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defRPr/>
            </a:pPr>
            <a:endParaRPr lang="en-US" altLang="en-US" smtClean="0"/>
          </a:p>
        </p:txBody>
      </p:sp>
      <p:sp>
        <p:nvSpPr>
          <p:cNvPr id="5" name="Content Placeholder 2"/>
          <p:cNvSpPr>
            <a:spLocks noGrp="1"/>
          </p:cNvSpPr>
          <p:nvPr>
            <p:ph idx="1"/>
          </p:nvPr>
        </p:nvSpPr>
        <p:spPr>
          <a:xfrm>
            <a:off x="467544" y="2276872"/>
            <a:ext cx="8219256" cy="1296144"/>
          </a:xfrm>
          <a:ln w="19050">
            <a:solidFill>
              <a:srgbClr val="0082B8"/>
            </a:solidFill>
          </a:ln>
        </p:spPr>
        <p:txBody>
          <a:bodyPr/>
          <a:lstStyle>
            <a:lvl1pPr marL="0" indent="0" algn="ctr">
              <a:buNone/>
              <a:defRPr lang="en-US" altLang="en-US" sz="3200" kern="1200" dirty="0" smtClean="0">
                <a:solidFill>
                  <a:srgbClr val="0078B2"/>
                </a:solidFill>
                <a:latin typeface="+mn-lt"/>
                <a:ea typeface="+mn-ea"/>
                <a:cs typeface="+mn-cs"/>
              </a:defRPr>
            </a:lvl1pPr>
          </a:lstStyle>
          <a:p>
            <a:pPr lvl="0"/>
            <a:endParaRPr lang="en-US" altLang="en-US" dirty="0" smtClean="0"/>
          </a:p>
        </p:txBody>
      </p:sp>
      <p:sp>
        <p:nvSpPr>
          <p:cNvPr id="4" name="Slide Number Placeholder 2"/>
          <p:cNvSpPr>
            <a:spLocks noGrp="1"/>
          </p:cNvSpPr>
          <p:nvPr>
            <p:ph type="sldNum" sz="quarter" idx="10"/>
          </p:nvPr>
        </p:nvSpPr>
        <p:spPr/>
        <p:txBody>
          <a:bodyPr/>
          <a:lstStyle>
            <a:lvl1pPr>
              <a:defRPr/>
            </a:lvl1pPr>
          </a:lstStyle>
          <a:p>
            <a:pPr>
              <a:defRPr/>
            </a:pPr>
            <a:fld id="{7A581544-C7E5-4496-85B9-B0A4BDFE3E45}" type="slidenum">
              <a:rPr lang="en-GB"/>
              <a:pPr>
                <a:defRPr/>
              </a:pPr>
              <a:t>‹#›</a:t>
            </a:fld>
            <a:endParaRPr lang="en-GB" dirty="0"/>
          </a:p>
        </p:txBody>
      </p:sp>
    </p:spTree>
    <p:extLst>
      <p:ext uri="{BB962C8B-B14F-4D97-AF65-F5344CB8AC3E}">
        <p14:creationId xmlns:p14="http://schemas.microsoft.com/office/powerpoint/2010/main" val="3602802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2" name="Group 9"/>
          <p:cNvGrpSpPr>
            <a:grpSpLocks/>
          </p:cNvGrpSpPr>
          <p:nvPr userDrawn="1"/>
        </p:nvGrpSpPr>
        <p:grpSpPr bwMode="auto">
          <a:xfrm>
            <a:off x="4398963" y="1597025"/>
            <a:ext cx="4268787" cy="2800350"/>
            <a:chOff x="4407024" y="1916832"/>
            <a:chExt cx="4269432" cy="2800767"/>
          </a:xfrm>
        </p:grpSpPr>
        <p:pic>
          <p:nvPicPr>
            <p:cNvPr id="3" name="Picture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07024" y="2869540"/>
              <a:ext cx="381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423817" y="3392438"/>
              <a:ext cx="381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2"/>
            <p:cNvSpPr txBox="1">
              <a:spLocks noChangeArrowheads="1"/>
            </p:cNvSpPr>
            <p:nvPr userDrawn="1"/>
          </p:nvSpPr>
          <p:spPr bwMode="auto">
            <a:xfrm>
              <a:off x="4788082" y="1916832"/>
              <a:ext cx="3888374"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fr-BE" sz="1600" dirty="0" smtClean="0">
                  <a:solidFill>
                    <a:srgbClr val="0D0D0D"/>
                  </a:solidFill>
                  <a:sym typeface="Arial" charset="0"/>
                </a:rPr>
                <a:t>Frank </a:t>
              </a:r>
              <a:r>
                <a:rPr lang="fr-BE" sz="1600" dirty="0" err="1" smtClean="0">
                  <a:solidFill>
                    <a:srgbClr val="0D0D0D"/>
                  </a:solidFill>
                  <a:sym typeface="Arial" charset="0"/>
                </a:rPr>
                <a:t>Robben</a:t>
              </a:r>
              <a:endParaRPr lang="fr-BE" sz="1600" dirty="0" smtClean="0">
                <a:solidFill>
                  <a:srgbClr val="0D0D0D"/>
                </a:solidFill>
                <a:sym typeface="Arial" charset="0"/>
              </a:endParaRPr>
            </a:p>
            <a:p>
              <a:pPr>
                <a:defRPr/>
              </a:pPr>
              <a:r>
                <a:rPr lang="fr-BE" sz="1600" dirty="0" smtClean="0">
                  <a:solidFill>
                    <a:srgbClr val="7F7F7F"/>
                  </a:solidFill>
                  <a:sym typeface="Arial" charset="0"/>
                </a:rPr>
                <a:t>Administrateur général  </a:t>
              </a:r>
            </a:p>
            <a:p>
              <a:pPr>
                <a:defRPr/>
              </a:pPr>
              <a:r>
                <a:rPr lang="fr-BE" sz="1600" dirty="0" smtClean="0">
                  <a:solidFill>
                    <a:srgbClr val="7F7F7F"/>
                  </a:solidFill>
                  <a:sym typeface="Arial" charset="0"/>
                </a:rPr>
                <a:t>Banque Carrefour de la Sécurité Sociale</a:t>
              </a:r>
            </a:p>
            <a:p>
              <a:pPr>
                <a:defRPr/>
              </a:pPr>
              <a:endParaRPr lang="fr-BE" sz="1600" dirty="0" smtClean="0">
                <a:solidFill>
                  <a:srgbClr val="7F7F7F"/>
                </a:solidFill>
                <a:sym typeface="Arial" charset="0"/>
              </a:endParaRPr>
            </a:p>
            <a:p>
              <a:pPr>
                <a:defRPr/>
              </a:pPr>
              <a:r>
                <a:rPr lang="en-US" sz="1600" dirty="0" smtClean="0">
                  <a:solidFill>
                    <a:srgbClr val="0D0D0D"/>
                  </a:solidFill>
                </a:rPr>
                <a:t>frank.robben@ksz-bcss.fgov.be </a:t>
              </a:r>
            </a:p>
            <a:p>
              <a:pPr>
                <a:defRPr/>
              </a:pPr>
              <a:endParaRPr lang="en-US" sz="1600" dirty="0" smtClean="0">
                <a:solidFill>
                  <a:srgbClr val="0D0D0D"/>
                </a:solidFill>
                <a:sym typeface="Arial" charset="0"/>
              </a:endParaRPr>
            </a:p>
            <a:p>
              <a:pPr>
                <a:defRPr/>
              </a:pPr>
              <a:r>
                <a:rPr lang="fr-BE" sz="1600" dirty="0" smtClean="0">
                  <a:solidFill>
                    <a:srgbClr val="0D0D0D"/>
                  </a:solidFill>
                  <a:sym typeface="Arial" charset="0"/>
                </a:rPr>
                <a:t>@</a:t>
              </a:r>
              <a:r>
                <a:rPr lang="fr-BE" sz="1600" dirty="0" err="1" smtClean="0">
                  <a:solidFill>
                    <a:srgbClr val="0D0D0D"/>
                  </a:solidFill>
                  <a:sym typeface="Arial" charset="0"/>
                </a:rPr>
                <a:t>FrRobben</a:t>
              </a:r>
              <a:endParaRPr lang="fr-BE" sz="1600" dirty="0" smtClean="0">
                <a:solidFill>
                  <a:srgbClr val="0D0D0D"/>
                </a:solidFill>
                <a:sym typeface="Arial" charset="0"/>
              </a:endParaRPr>
            </a:p>
            <a:p>
              <a:pPr>
                <a:defRPr/>
              </a:pPr>
              <a:endParaRPr lang="en-US" sz="1600" dirty="0" smtClean="0">
                <a:solidFill>
                  <a:srgbClr val="0D0D0D"/>
                </a:solidFill>
                <a:sym typeface="Arial" charset="0"/>
              </a:endParaRPr>
            </a:p>
            <a:p>
              <a:pPr>
                <a:defRPr/>
              </a:pPr>
              <a:r>
                <a:rPr lang="en-US" sz="1600" dirty="0" smtClean="0">
                  <a:solidFill>
                    <a:srgbClr val="7F7F7F"/>
                  </a:solidFill>
                  <a:sym typeface="Arial" charset="0"/>
                </a:rPr>
                <a:t>http://www.bcss.fgov.be</a:t>
              </a:r>
              <a:endParaRPr lang="fr-BE" sz="1600" dirty="0" smtClean="0">
                <a:solidFill>
                  <a:srgbClr val="7F7F7F"/>
                </a:solidFill>
                <a:sym typeface="Arial" charset="0"/>
              </a:endParaRPr>
            </a:p>
            <a:p>
              <a:pPr>
                <a:defRPr/>
              </a:pPr>
              <a:r>
                <a:rPr lang="en-US" sz="1600" dirty="0" smtClean="0">
                  <a:solidFill>
                    <a:srgbClr val="7F7F7F"/>
                  </a:solidFill>
                  <a:sym typeface="Arial" charset="0"/>
                </a:rPr>
                <a:t>https://www.socialsecurity.be</a:t>
              </a:r>
            </a:p>
            <a:p>
              <a:pPr>
                <a:defRPr/>
              </a:pPr>
              <a:r>
                <a:rPr lang="en-US" sz="1600" dirty="0" smtClean="0">
                  <a:solidFill>
                    <a:srgbClr val="7F7F7F"/>
                  </a:solidFill>
                  <a:sym typeface="Arial" charset="0"/>
                </a:rPr>
                <a:t>http://www.frankrobben.be</a:t>
              </a:r>
              <a:endParaRPr lang="en-GB" sz="1600" dirty="0" smtClean="0">
                <a:solidFill>
                  <a:srgbClr val="7F7F7F"/>
                </a:solidFill>
              </a:endParaRPr>
            </a:p>
          </p:txBody>
        </p:sp>
      </p:grpSp>
      <p:pic>
        <p:nvPicPr>
          <p:cNvPr id="6" name="Picture 2" descr="http://fr.hdyo.org/assets/ask-question-2-ce96e3e01c85a38a0d39c61cfae6d42c.jpg"/>
          <p:cNvPicPr>
            <a:picLocks noChangeAspect="1" noChangeArrowheads="1"/>
          </p:cNvPicPr>
          <p:nvPr userDrawn="1"/>
        </p:nvPicPr>
        <p:blipFill>
          <a:blip r:embed="rId4">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47226" y="908720"/>
            <a:ext cx="4176464" cy="4176464"/>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5"/>
          <p:cNvSpPr>
            <a:spLocks noGrp="1"/>
          </p:cNvSpPr>
          <p:nvPr>
            <p:ph type="sldNum" sz="quarter" idx="10"/>
          </p:nvPr>
        </p:nvSpPr>
        <p:spPr/>
        <p:txBody>
          <a:bodyPr/>
          <a:lstStyle>
            <a:lvl1pPr>
              <a:defRPr/>
            </a:lvl1pPr>
          </a:lstStyle>
          <a:p>
            <a:pPr>
              <a:defRPr/>
            </a:pPr>
            <a:fld id="{DC70997E-C732-4EF4-9679-8436FE3692AD}" type="slidenum">
              <a:rPr lang="en-GB"/>
              <a:pPr>
                <a:defRPr/>
              </a:pPr>
              <a:t>‹#›</a:t>
            </a:fld>
            <a:endParaRPr lang="en-GB"/>
          </a:p>
        </p:txBody>
      </p:sp>
    </p:spTree>
    <p:extLst>
      <p:ext uri="{BB962C8B-B14F-4D97-AF65-F5344CB8AC3E}">
        <p14:creationId xmlns:p14="http://schemas.microsoft.com/office/powerpoint/2010/main" val="35493661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0" y="6536343"/>
            <a:ext cx="836561" cy="216000"/>
          </a:xfrm>
          <a:prstGeom prst="rect">
            <a:avLst/>
          </a:prstGeom>
        </p:spPr>
        <p:txBody>
          <a:bodyPr/>
          <a:lstStyle/>
          <a:p>
            <a:endParaRPr lang="nl-BE" dirty="0"/>
          </a:p>
        </p:txBody>
      </p:sp>
      <p:sp>
        <p:nvSpPr>
          <p:cNvPr id="5" name="Footer Placeholder 4"/>
          <p:cNvSpPr>
            <a:spLocks noGrp="1"/>
          </p:cNvSpPr>
          <p:nvPr>
            <p:ph type="ftr" sz="quarter" idx="11"/>
          </p:nvPr>
        </p:nvSpPr>
        <p:spPr>
          <a:xfrm>
            <a:off x="909340" y="6536343"/>
            <a:ext cx="7407075" cy="216000"/>
          </a:xfrm>
          <a:prstGeom prst="rect">
            <a:avLst/>
          </a:prstGeom>
        </p:spPr>
        <p:txBody>
          <a:bodyPr/>
          <a:lstStyle/>
          <a:p>
            <a:endParaRPr lang="nl-BE" dirty="0"/>
          </a:p>
        </p:txBody>
      </p:sp>
      <p:sp>
        <p:nvSpPr>
          <p:cNvPr id="6" name="Slide Number Placeholder 5"/>
          <p:cNvSpPr>
            <a:spLocks noGrp="1"/>
          </p:cNvSpPr>
          <p:nvPr>
            <p:ph type="sldNum" sz="quarter" idx="12"/>
          </p:nvPr>
        </p:nvSpPr>
        <p:spPr/>
        <p:txBody>
          <a:bodyPr/>
          <a:lstStyle/>
          <a:p>
            <a:pPr>
              <a:defRPr/>
            </a:pPr>
            <a:endParaRPr lang="en-GB" dirty="0"/>
          </a:p>
        </p:txBody>
      </p:sp>
    </p:spTree>
    <p:extLst>
      <p:ext uri="{BB962C8B-B14F-4D97-AF65-F5344CB8AC3E}">
        <p14:creationId xmlns:p14="http://schemas.microsoft.com/office/powerpoint/2010/main" val="3360444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ustom - 2 col left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73C9B24-F1A3-7C43-9D8C-114820AF1796}"/>
              </a:ext>
            </a:extLst>
          </p:cNvPr>
          <p:cNvSpPr/>
          <p:nvPr userDrawn="1"/>
        </p:nvSpPr>
        <p:spPr>
          <a:xfrm>
            <a:off x="-1" y="0"/>
            <a:ext cx="9144001" cy="1219200"/>
          </a:xfrm>
          <a:prstGeom prst="rect">
            <a:avLst/>
          </a:prstGeom>
          <a:gradFill>
            <a:gsLst>
              <a:gs pos="100000">
                <a:srgbClr val="0C6EAA"/>
              </a:gs>
              <a:gs pos="10000">
                <a:srgbClr val="4BA0D2"/>
              </a:gs>
            </a:gsLst>
            <a:lin ang="0" scaled="0"/>
          </a:gradFill>
          <a:ln w="28575">
            <a:no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a:endParaRPr lang="en-US" dirty="0" err="1">
              <a:solidFill>
                <a:schemeClr val="tx1"/>
              </a:solidFill>
            </a:endParaRPr>
          </a:p>
        </p:txBody>
      </p:sp>
      <p:sp>
        <p:nvSpPr>
          <p:cNvPr id="9" name="Content Placeholder 14">
            <a:extLst>
              <a:ext uri="{FF2B5EF4-FFF2-40B4-BE49-F238E27FC236}">
                <a16:creationId xmlns:a16="http://schemas.microsoft.com/office/drawing/2014/main" id="{5CB5A0A6-E63B-BC41-8540-D1E4EA5237ED}"/>
              </a:ext>
            </a:extLst>
          </p:cNvPr>
          <p:cNvSpPr>
            <a:spLocks noGrp="1"/>
          </p:cNvSpPr>
          <p:nvPr>
            <p:ph sz="quarter" idx="14"/>
          </p:nvPr>
        </p:nvSpPr>
        <p:spPr>
          <a:xfrm>
            <a:off x="299259" y="1379914"/>
            <a:ext cx="8528963" cy="5255487"/>
          </a:xfrm>
        </p:spPr>
        <p:txBody>
          <a:bodyPr>
            <a:normAutofit/>
          </a:bodyPr>
          <a:lstStyle>
            <a:lvl1pPr marL="257175" indent="-257175">
              <a:lnSpc>
                <a:spcPct val="100000"/>
              </a:lnSpc>
              <a:buFont typeface="Arial" panose="020B0604020202020204" pitchFamily="34" charset="0"/>
              <a:buChar char="•"/>
              <a:defRPr sz="2100">
                <a:solidFill>
                  <a:schemeClr val="tx1"/>
                </a:solidFill>
                <a:latin typeface="+mn-lt"/>
                <a:ea typeface="Roboto" panose="02000000000000000000" pitchFamily="2" charset="0"/>
              </a:defRPr>
            </a:lvl1pPr>
            <a:lvl2pPr>
              <a:defRPr sz="1800">
                <a:solidFill>
                  <a:schemeClr val="tx1"/>
                </a:solidFill>
              </a:defRPr>
            </a:lvl2pPr>
            <a:lvl3pPr>
              <a:defRPr sz="1500">
                <a:solidFill>
                  <a:schemeClr val="tx1"/>
                </a:solidFill>
              </a:defRPr>
            </a:lvl3pPr>
            <a:lvl4pPr>
              <a:defRPr sz="1350">
                <a:solidFill>
                  <a:schemeClr val="tx1"/>
                </a:solidFill>
              </a:defRPr>
            </a:lvl4pPr>
            <a:lvl5pPr>
              <a:defRPr sz="135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BA2CD1E3-FD4F-0743-AAEC-069ECD9D1EA2}"/>
              </a:ext>
            </a:extLst>
          </p:cNvPr>
          <p:cNvSpPr>
            <a:spLocks noGrp="1"/>
          </p:cNvSpPr>
          <p:nvPr>
            <p:ph type="title" hasCustomPrompt="1"/>
          </p:nvPr>
        </p:nvSpPr>
        <p:spPr>
          <a:xfrm>
            <a:off x="254576" y="17927"/>
            <a:ext cx="8573645" cy="1129556"/>
          </a:xfrm>
          <a:prstGeom prst="rect">
            <a:avLst/>
          </a:prstGeom>
        </p:spPr>
        <p:txBody>
          <a:bodyPr>
            <a:normAutofit/>
          </a:bodyPr>
          <a:lstStyle>
            <a:lvl1pPr>
              <a:defRPr sz="2250">
                <a:solidFill>
                  <a:schemeClr val="bg1"/>
                </a:solidFill>
              </a:defRPr>
            </a:lvl1pPr>
          </a:lstStyle>
          <a:p>
            <a:r>
              <a:rPr lang="en-US" dirty="0"/>
              <a:t>Two column layout — option 1 left image</a:t>
            </a:r>
          </a:p>
        </p:txBody>
      </p:sp>
      <p:sp>
        <p:nvSpPr>
          <p:cNvPr id="12" name="Slide Number Placeholder 5">
            <a:extLst>
              <a:ext uri="{FF2B5EF4-FFF2-40B4-BE49-F238E27FC236}">
                <a16:creationId xmlns:a16="http://schemas.microsoft.com/office/drawing/2014/main" id="{0C467AD2-1A83-534E-A2AD-35C51302E734}"/>
              </a:ext>
            </a:extLst>
          </p:cNvPr>
          <p:cNvSpPr>
            <a:spLocks noGrp="1"/>
          </p:cNvSpPr>
          <p:nvPr>
            <p:ph type="sldNum" sz="quarter" idx="12"/>
          </p:nvPr>
        </p:nvSpPr>
        <p:spPr>
          <a:xfrm>
            <a:off x="6770821" y="6270276"/>
            <a:ext cx="2057400" cy="365125"/>
          </a:xfrm>
          <a:prstGeom prst="rect">
            <a:avLst/>
          </a:prstGeom>
        </p:spPr>
        <p:txBody>
          <a:bodyPr/>
          <a:lstStyle/>
          <a:p>
            <a:fld id="{D45B42A2-12DC-D04A-88D3-A93CC82DF348}" type="slidenum">
              <a:rPr lang="en-US" smtClean="0"/>
              <a:t>‹#›</a:t>
            </a:fld>
            <a:endParaRPr lang="en-US" dirty="0"/>
          </a:p>
        </p:txBody>
      </p:sp>
    </p:spTree>
    <p:extLst>
      <p:ext uri="{BB962C8B-B14F-4D97-AF65-F5344CB8AC3E}">
        <p14:creationId xmlns:p14="http://schemas.microsoft.com/office/powerpoint/2010/main" val="38513254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t="19551"/>
          <a:stretch/>
        </p:blipFill>
        <p:spPr>
          <a:xfrm>
            <a:off x="0" y="1340768"/>
            <a:ext cx="9144000" cy="5517232"/>
          </a:xfrm>
          <a:prstGeom prst="rect">
            <a:avLst/>
          </a:prstGeom>
        </p:spPr>
      </p:pic>
      <p:sp>
        <p:nvSpPr>
          <p:cNvPr id="2" name="Title 1"/>
          <p:cNvSpPr>
            <a:spLocks noGrp="1"/>
          </p:cNvSpPr>
          <p:nvPr>
            <p:ph type="ctrTitle"/>
          </p:nvPr>
        </p:nvSpPr>
        <p:spPr>
          <a:xfrm>
            <a:off x="685800" y="2130425"/>
            <a:ext cx="7772400" cy="1470025"/>
          </a:xfrm>
        </p:spPr>
        <p:txBody>
          <a:bodyPr/>
          <a:lstStyle>
            <a:lvl1pPr algn="ctr">
              <a:defRPr/>
            </a:lvl1pPr>
          </a:lstStyle>
          <a:p>
            <a:r>
              <a:rPr lang="en-US" dirty="0" smtClean="0"/>
              <a:t>Click to edit Master title style</a:t>
            </a:r>
            <a:endParaRPr lang="fr-BE"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fr-BE" dirty="0"/>
          </a:p>
        </p:txBody>
      </p:sp>
      <p:sp>
        <p:nvSpPr>
          <p:cNvPr id="4" name="Date Placeholder 3"/>
          <p:cNvSpPr>
            <a:spLocks noGrp="1"/>
          </p:cNvSpPr>
          <p:nvPr>
            <p:ph type="dt" sz="half" idx="10"/>
          </p:nvPr>
        </p:nvSpPr>
        <p:spPr/>
        <p:txBody>
          <a:bodyPr/>
          <a:lstStyle/>
          <a:p>
            <a:endParaRPr lang="fr-BE" dirty="0">
              <a:solidFill>
                <a:prstClr val="black">
                  <a:tint val="75000"/>
                </a:prstClr>
              </a:solidFill>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0A9230E-FFBB-4CCB-ABD7-198084EDE768}" type="slidenum">
              <a:rPr kumimoji="0" lang="fr-B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fr-B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6"/>
          <p:cNvPicPr>
            <a:picLocks noChangeAspect="1"/>
          </p:cNvPicPr>
          <p:nvPr userDrawn="1"/>
        </p:nvPicPr>
        <p:blipFill>
          <a:blip r:embed="rId3"/>
          <a:stretch>
            <a:fillRect/>
          </a:stretch>
        </p:blipFill>
        <p:spPr>
          <a:xfrm>
            <a:off x="298044" y="188640"/>
            <a:ext cx="2147112" cy="866378"/>
          </a:xfrm>
          <a:prstGeom prst="rect">
            <a:avLst/>
          </a:prstGeom>
        </p:spPr>
      </p:pic>
      <p:pic>
        <p:nvPicPr>
          <p:cNvPr id="8" name="Picture 7"/>
          <p:cNvPicPr>
            <a:picLocks noChangeAspect="1"/>
          </p:cNvPicPr>
          <p:nvPr userDrawn="1"/>
        </p:nvPicPr>
        <p:blipFill rotWithShape="1">
          <a:blip r:embed="rId4"/>
          <a:srcRect r="83072" b="90946"/>
          <a:stretch/>
        </p:blipFill>
        <p:spPr>
          <a:xfrm>
            <a:off x="6353828" y="90554"/>
            <a:ext cx="2757654" cy="1106198"/>
          </a:xfrm>
          <a:prstGeom prst="rect">
            <a:avLst/>
          </a:prstGeom>
        </p:spPr>
      </p:pic>
    </p:spTree>
    <p:extLst>
      <p:ext uri="{BB962C8B-B14F-4D97-AF65-F5344CB8AC3E}">
        <p14:creationId xmlns:p14="http://schemas.microsoft.com/office/powerpoint/2010/main" val="144740567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1.xml"/><Relationship Id="rId7" Type="http://schemas.openxmlformats.org/officeDocument/2006/relationships/image" Target="../media/image6.jp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2.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pic>
        <p:nvPicPr>
          <p:cNvPr id="1028" name="Picture 6"/>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834390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TextBox 7"/>
          <p:cNvSpPr txBox="1">
            <a:spLocks noChangeArrowheads="1"/>
          </p:cNvSpPr>
          <p:nvPr userDrawn="1"/>
        </p:nvSpPr>
        <p:spPr bwMode="auto">
          <a:xfrm>
            <a:off x="468313" y="6678613"/>
            <a:ext cx="7559675" cy="179387"/>
          </a:xfrm>
          <a:prstGeom prst="rect">
            <a:avLst/>
          </a:prstGeom>
          <a:solidFill>
            <a:srgbClr val="0080B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endParaRPr lang="en-US" smtClean="0"/>
          </a:p>
        </p:txBody>
      </p:sp>
      <p:sp>
        <p:nvSpPr>
          <p:cNvPr id="6" name="Slide Number Placeholder 5"/>
          <p:cNvSpPr>
            <a:spLocks noGrp="1"/>
          </p:cNvSpPr>
          <p:nvPr>
            <p:ph type="sldNum" sz="quarter" idx="4"/>
          </p:nvPr>
        </p:nvSpPr>
        <p:spPr>
          <a:xfrm>
            <a:off x="8343900" y="6489700"/>
            <a:ext cx="750888" cy="365125"/>
          </a:xfrm>
          <a:prstGeom prst="rect">
            <a:avLst/>
          </a:prstGeom>
        </p:spPr>
        <p:txBody>
          <a:bodyPr vert="horz" lIns="91440" tIns="45720" rIns="91440" bIns="45720" rtlCol="0" anchor="ctr"/>
          <a:lstStyle>
            <a:lvl1pPr algn="r" fontAlgn="auto">
              <a:spcBef>
                <a:spcPts val="0"/>
              </a:spcBef>
              <a:spcAft>
                <a:spcPts val="0"/>
              </a:spcAft>
              <a:defRPr sz="1000">
                <a:solidFill>
                  <a:schemeClr val="bg1">
                    <a:lumMod val="50000"/>
                  </a:schemeClr>
                </a:solidFill>
                <a:latin typeface="+mn-lt"/>
                <a:cs typeface="+mn-cs"/>
              </a:defRPr>
            </a:lvl1pPr>
          </a:lstStyle>
          <a:p>
            <a:pPr>
              <a:defRPr/>
            </a:pPr>
            <a:fld id="{14676CE1-14E3-46A9-BAE8-13AD1D1AD5EB}" type="slidenum">
              <a:rPr lang="en-GB"/>
              <a:pPr>
                <a:defRPr/>
              </a:pPr>
              <a:t>‹#›</a:t>
            </a:fld>
            <a:endParaRPr lang="en-GB" dirty="0"/>
          </a:p>
        </p:txBody>
      </p:sp>
    </p:spTree>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22" r:id="rId8"/>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l" rtl="0" fontAlgn="base">
        <a:spcBef>
          <a:spcPct val="0"/>
        </a:spcBef>
        <a:spcAft>
          <a:spcPct val="0"/>
        </a:spcAft>
        <a:defRPr sz="4400" b="1">
          <a:solidFill>
            <a:schemeClr val="tx1"/>
          </a:solidFill>
          <a:latin typeface="Calibri" pitchFamily="34" charset="0"/>
        </a:defRPr>
      </a:lvl6pPr>
      <a:lvl7pPr marL="914400" algn="l" rtl="0" fontAlgn="base">
        <a:spcBef>
          <a:spcPct val="0"/>
        </a:spcBef>
        <a:spcAft>
          <a:spcPct val="0"/>
        </a:spcAft>
        <a:defRPr sz="4400" b="1">
          <a:solidFill>
            <a:schemeClr val="tx1"/>
          </a:solidFill>
          <a:latin typeface="Calibri" pitchFamily="34" charset="0"/>
        </a:defRPr>
      </a:lvl7pPr>
      <a:lvl8pPr marL="1371600" algn="l" rtl="0" fontAlgn="base">
        <a:spcBef>
          <a:spcPct val="0"/>
        </a:spcBef>
        <a:spcAft>
          <a:spcPct val="0"/>
        </a:spcAft>
        <a:defRPr sz="4400" b="1">
          <a:solidFill>
            <a:schemeClr val="tx1"/>
          </a:solidFill>
          <a:latin typeface="Calibri" pitchFamily="34" charset="0"/>
        </a:defRPr>
      </a:lvl8pPr>
      <a:lvl9pPr marL="1828800" algn="l" rtl="0" fontAlgn="base">
        <a:spcBef>
          <a:spcPct val="0"/>
        </a:spcBef>
        <a:spcAft>
          <a:spcPct val="0"/>
        </a:spcAft>
        <a:defRPr sz="4400" b="1">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7">
            <a:extLst>
              <a:ext uri="{28A0092B-C50C-407E-A947-70E740481C1C}">
                <a14:useLocalDpi xmlns:a14="http://schemas.microsoft.com/office/drawing/2010/main" val="0"/>
              </a:ext>
            </a:extLst>
          </a:blip>
          <a:srcRect t="20601"/>
          <a:stretch/>
        </p:blipFill>
        <p:spPr>
          <a:xfrm>
            <a:off x="0" y="980728"/>
            <a:ext cx="9144000" cy="5877272"/>
          </a:xfrm>
          <a:prstGeom prst="rect">
            <a:avLst/>
          </a:prstGeom>
        </p:spPr>
      </p:pic>
      <p:sp>
        <p:nvSpPr>
          <p:cNvPr id="2" name="Title Placeholder 1"/>
          <p:cNvSpPr>
            <a:spLocks noGrp="1"/>
          </p:cNvSpPr>
          <p:nvPr>
            <p:ph type="title"/>
          </p:nvPr>
        </p:nvSpPr>
        <p:spPr>
          <a:xfrm>
            <a:off x="457200" y="332656"/>
            <a:ext cx="8229600" cy="864096"/>
          </a:xfrm>
          <a:prstGeom prst="rect">
            <a:avLst/>
          </a:prstGeom>
        </p:spPr>
        <p:txBody>
          <a:bodyPr vert="horz" lIns="91440" tIns="45720" rIns="91440" bIns="45720" rtlCol="0" anchor="ctr">
            <a:normAutofit/>
          </a:bodyPr>
          <a:lstStyle/>
          <a:p>
            <a:r>
              <a:rPr lang="en-US" dirty="0" smtClean="0"/>
              <a:t>Click to edit Master title style</a:t>
            </a:r>
            <a:endParaRPr lang="fr-BE" dirty="0"/>
          </a:p>
        </p:txBody>
      </p:sp>
      <p:sp>
        <p:nvSpPr>
          <p:cNvPr id="3" name="Text Placeholder 2"/>
          <p:cNvSpPr>
            <a:spLocks noGrp="1"/>
          </p:cNvSpPr>
          <p:nvPr>
            <p:ph type="body" idx="1"/>
          </p:nvPr>
        </p:nvSpPr>
        <p:spPr>
          <a:xfrm>
            <a:off x="457200" y="1143314"/>
            <a:ext cx="8229600" cy="516600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level&gt;	</a:t>
            </a:r>
            <a:endParaRPr lang="fr-BE" dirty="0"/>
          </a:p>
        </p:txBody>
      </p:sp>
      <p:sp>
        <p:nvSpPr>
          <p:cNvPr id="4" name="Date Placeholder 3"/>
          <p:cNvSpPr>
            <a:spLocks noGrp="1"/>
          </p:cNvSpPr>
          <p:nvPr>
            <p:ph type="dt" sz="half" idx="2"/>
          </p:nvPr>
        </p:nvSpPr>
        <p:spPr>
          <a:xfrm>
            <a:off x="457200" y="64482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BE" dirty="0">
              <a:solidFill>
                <a:prstClr val="black">
                  <a:tint val="75000"/>
                </a:prstClr>
              </a:solidFill>
            </a:endParaRPr>
          </a:p>
        </p:txBody>
      </p:sp>
      <p:sp>
        <p:nvSpPr>
          <p:cNvPr id="6" name="Slide Number Placeholder 5"/>
          <p:cNvSpPr>
            <a:spLocks noGrp="1"/>
          </p:cNvSpPr>
          <p:nvPr>
            <p:ph type="sldNum" sz="quarter" idx="4"/>
          </p:nvPr>
        </p:nvSpPr>
        <p:spPr>
          <a:xfrm>
            <a:off x="3518520" y="6453336"/>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dirty="0" smtClean="0">
                <a:ln>
                  <a:noFill/>
                </a:ln>
                <a:solidFill>
                  <a:prstClr val="black">
                    <a:tint val="75000"/>
                  </a:prstClr>
                </a:solidFill>
                <a:effectLst/>
                <a:uLnTx/>
                <a:uFillTx/>
                <a:latin typeface="Calibri"/>
                <a:ea typeface="+mn-ea"/>
                <a:cs typeface="+mn-cs"/>
              </a:rPr>
              <a:t>- </a:t>
            </a:r>
            <a:fld id="{30A9230E-FFBB-4CCB-ABD7-198084EDE768}" type="slidenum">
              <a:rPr kumimoji="0" lang="fr-B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r>
              <a:rPr kumimoji="0" lang="fr-BE" sz="1200" b="0" i="0" u="none" strike="noStrike" kern="1200" cap="none" spc="0" normalizeH="0" baseline="0" noProof="0" dirty="0" smtClean="0">
                <a:ln>
                  <a:noFill/>
                </a:ln>
                <a:solidFill>
                  <a:prstClr val="black">
                    <a:tint val="75000"/>
                  </a:prstClr>
                </a:solidFill>
                <a:effectLst/>
                <a:uLnTx/>
                <a:uFillTx/>
                <a:latin typeface="Calibri"/>
                <a:ea typeface="+mn-ea"/>
                <a:cs typeface="+mn-cs"/>
              </a:rPr>
              <a:t> -</a:t>
            </a:r>
            <a:endParaRPr kumimoji="0" lang="fr-BE"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5" name="Picture 4"/>
          <p:cNvPicPr>
            <a:picLocks noChangeAspect="1"/>
          </p:cNvPicPr>
          <p:nvPr userDrawn="1"/>
        </p:nvPicPr>
        <p:blipFill>
          <a:blip r:embed="rId8"/>
          <a:stretch>
            <a:fillRect/>
          </a:stretch>
        </p:blipFill>
        <p:spPr>
          <a:xfrm>
            <a:off x="107504" y="104588"/>
            <a:ext cx="1043881" cy="418030"/>
          </a:xfrm>
          <a:prstGeom prst="rect">
            <a:avLst/>
          </a:prstGeom>
        </p:spPr>
      </p:pic>
      <p:pic>
        <p:nvPicPr>
          <p:cNvPr id="7" name="Picture 6"/>
          <p:cNvPicPr>
            <a:picLocks noChangeAspect="1"/>
          </p:cNvPicPr>
          <p:nvPr userDrawn="1"/>
        </p:nvPicPr>
        <p:blipFill>
          <a:blip r:embed="rId9"/>
          <a:stretch>
            <a:fillRect/>
          </a:stretch>
        </p:blipFill>
        <p:spPr>
          <a:xfrm>
            <a:off x="7524328" y="22965"/>
            <a:ext cx="1475360" cy="548688"/>
          </a:xfrm>
          <a:prstGeom prst="rect">
            <a:avLst/>
          </a:prstGeom>
        </p:spPr>
      </p:pic>
    </p:spTree>
    <p:extLst>
      <p:ext uri="{BB962C8B-B14F-4D97-AF65-F5344CB8AC3E}">
        <p14:creationId xmlns:p14="http://schemas.microsoft.com/office/powerpoint/2010/main" val="3283515423"/>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Lst>
  <p:timing>
    <p:tnLst>
      <p:par>
        <p:cTn id="1" dur="indefinite" restart="never" nodeType="tmRoot"/>
      </p:par>
    </p:tnLst>
  </p:timing>
  <p:hf hdr="0" ftr="0" dt="0"/>
  <p:txStyles>
    <p:titleStyle>
      <a:lvl1pPr algn="ctr" defTabSz="914400" rtl="0" eaLnBrk="1" latinLnBrk="0" hangingPunct="1">
        <a:spcBef>
          <a:spcPct val="0"/>
        </a:spcBef>
        <a:buNone/>
        <a:defRPr sz="3600" kern="1200">
          <a:solidFill>
            <a:schemeClr val="tx1">
              <a:lumMod val="65000"/>
              <a:lumOff val="35000"/>
            </a:schemeClr>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hyperlink" Target="https://www.ksz-bcss.fgov.be/nl/over-de-ksz/comites/algemeen-coordinatiecomite"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tiff"/><Relationship Id="rId3" Type="http://schemas.openxmlformats.org/officeDocument/2006/relationships/image" Target="../media/image30.jpe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image" Target="../media/image29.png"/><Relationship Id="rId16"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33.jpeg"/><Relationship Id="rId11" Type="http://schemas.openxmlformats.org/officeDocument/2006/relationships/image" Target="../media/image38.png"/><Relationship Id="rId5" Type="http://schemas.openxmlformats.org/officeDocument/2006/relationships/image" Target="../media/image32.jpeg"/><Relationship Id="rId15" Type="http://schemas.openxmlformats.org/officeDocument/2006/relationships/image" Target="../media/image42.tiff"/><Relationship Id="rId10" Type="http://schemas.openxmlformats.org/officeDocument/2006/relationships/image" Target="../media/image37.png"/><Relationship Id="rId4" Type="http://schemas.openxmlformats.org/officeDocument/2006/relationships/image" Target="../media/image31.jpeg"/><Relationship Id="rId9" Type="http://schemas.openxmlformats.org/officeDocument/2006/relationships/image" Target="../media/image36.png"/><Relationship Id="rId1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https://settlinginbelgium.be/"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5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hyperlink" Target="https://gcloudbelgium.sharepoint.com/sites/BeConnected/KszEHRM/SitePages/Home.aspx" TargetMode="Externa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www.ksz-bcss.fgov.be/nl/diensten-en-support/diensten/gss-ocmws" TargetMode="External"/><Relationship Id="rId2" Type="http://schemas.openxmlformats.org/officeDocument/2006/relationships/hyperlink" Target="https://www.ksz-bcss.fgov.be/nl/diensten-en-support/diensten/gss-gemeenten-en-provincies"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www.corona-tracking.info/" TargetMode="External"/><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coronalert.be/en/" TargetMode="External"/><Relationship Id="rId1" Type="http://schemas.openxmlformats.org/officeDocument/2006/relationships/slideLayout" Target="../slideLayouts/slideLayout2.xml"/><Relationship Id="rId4" Type="http://schemas.openxmlformats.org/officeDocument/2006/relationships/hyperlink" Target="https://coronalert.be/"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s://www.youtube-nocookie.com/embed/hH5KQrKMUHg?ap=%2526fmt%3D22&amp;autoplay=1" TargetMode="External"/><Relationship Id="rId2" Type="http://schemas.openxmlformats.org/officeDocument/2006/relationships/hyperlink" Target="https://travel.info-coronavirus.be/fr/public-health-passenger-locator-form"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0.emf"/></Relationships>
</file>

<file path=ppt/slides/_rels/slide8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ttps://www.info-coronavirus.be/" TargetMode="External"/><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8" Type="http://schemas.openxmlformats.org/officeDocument/2006/relationships/hyperlink" Target="https://www.mijngezondheid.belgie.be/" TargetMode="External"/><Relationship Id="rId3" Type="http://schemas.openxmlformats.org/officeDocument/2006/relationships/hyperlink" Target="https://masante.belgique.be/#/" TargetMode="External"/><Relationship Id="rId7" Type="http://schemas.openxmlformats.org/officeDocument/2006/relationships/hyperlink" Target="https://masante.belgique.be/" TargetMode="External"/><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8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214" y="-2660"/>
            <a:ext cx="9185397" cy="2502681"/>
          </a:xfr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r="24454"/>
          <a:stretch/>
        </p:blipFill>
        <p:spPr>
          <a:xfrm>
            <a:off x="-12214" y="2560570"/>
            <a:ext cx="9156214" cy="4294256"/>
          </a:xfrm>
          <a:prstGeom prst="rect">
            <a:avLst/>
          </a:prstGeom>
        </p:spPr>
      </p:pic>
      <p:sp>
        <p:nvSpPr>
          <p:cNvPr id="8" name="Rectangle 7"/>
          <p:cNvSpPr/>
          <p:nvPr/>
        </p:nvSpPr>
        <p:spPr>
          <a:xfrm>
            <a:off x="395536" y="3645024"/>
            <a:ext cx="6696744" cy="1938992"/>
          </a:xfrm>
          <a:prstGeom prst="rect">
            <a:avLst/>
          </a:prstGeom>
        </p:spPr>
        <p:txBody>
          <a:bodyPr wrap="square">
            <a:spAutoFit/>
          </a:bodyPr>
          <a:lstStyle/>
          <a:p>
            <a:pPr eaLnBrk="1" hangingPunct="1">
              <a:defRPr/>
            </a:pPr>
            <a:r>
              <a:rPr lang="fr-BE" sz="3000" dirty="0" smtClean="0">
                <a:solidFill>
                  <a:schemeClr val="bg1"/>
                </a:solidFill>
                <a:latin typeface="+mj-lt"/>
              </a:rPr>
              <a:t>2020 - 2021</a:t>
            </a:r>
          </a:p>
          <a:p>
            <a:pPr eaLnBrk="1" hangingPunct="1">
              <a:defRPr/>
            </a:pPr>
            <a:r>
              <a:rPr lang="fr-BE" sz="3000" dirty="0" err="1" smtClean="0">
                <a:solidFill>
                  <a:schemeClr val="bg1"/>
                </a:solidFill>
                <a:latin typeface="+mj-lt"/>
              </a:rPr>
              <a:t>Facts</a:t>
            </a:r>
            <a:r>
              <a:rPr lang="fr-BE" sz="3000" dirty="0" smtClean="0">
                <a:solidFill>
                  <a:schemeClr val="bg1"/>
                </a:solidFill>
                <a:latin typeface="+mj-lt"/>
              </a:rPr>
              <a:t> </a:t>
            </a:r>
            <a:r>
              <a:rPr lang="fr-BE" sz="3000" dirty="0">
                <a:solidFill>
                  <a:schemeClr val="bg1"/>
                </a:solidFill>
                <a:latin typeface="+mj-lt"/>
              </a:rPr>
              <a:t>&amp; </a:t>
            </a:r>
            <a:r>
              <a:rPr lang="fr-BE" sz="3000" dirty="0" smtClean="0">
                <a:solidFill>
                  <a:schemeClr val="bg1"/>
                </a:solidFill>
                <a:latin typeface="+mj-lt"/>
              </a:rPr>
              <a:t>Figures</a:t>
            </a:r>
          </a:p>
          <a:p>
            <a:pPr eaLnBrk="1" hangingPunct="1">
              <a:defRPr/>
            </a:pPr>
            <a:r>
              <a:rPr lang="fr-BE" sz="3000" dirty="0" smtClean="0">
                <a:solidFill>
                  <a:schemeClr val="bg1"/>
                </a:solidFill>
                <a:latin typeface="+mj-lt"/>
              </a:rPr>
              <a:t>Balans &amp; </a:t>
            </a:r>
            <a:r>
              <a:rPr lang="fr-BE" sz="3000" dirty="0" err="1">
                <a:solidFill>
                  <a:schemeClr val="bg1"/>
                </a:solidFill>
                <a:latin typeface="+mj-lt"/>
              </a:rPr>
              <a:t>P</a:t>
            </a:r>
            <a:r>
              <a:rPr lang="fr-BE" sz="3000" dirty="0" err="1" smtClean="0">
                <a:solidFill>
                  <a:schemeClr val="bg1"/>
                </a:solidFill>
                <a:latin typeface="+mj-lt"/>
              </a:rPr>
              <a:t>erspectieven</a:t>
            </a:r>
            <a:r>
              <a:rPr lang="fr-BE" sz="3000" dirty="0" smtClean="0">
                <a:solidFill>
                  <a:schemeClr val="bg1"/>
                </a:solidFill>
                <a:latin typeface="+mj-lt"/>
              </a:rPr>
              <a:t> </a:t>
            </a:r>
            <a:endParaRPr lang="fr-BE" altLang="en-US" sz="3000" dirty="0" smtClean="0">
              <a:solidFill>
                <a:schemeClr val="bg1"/>
              </a:solidFill>
              <a:latin typeface="+mj-lt"/>
            </a:endParaRPr>
          </a:p>
          <a:p>
            <a:pPr eaLnBrk="1" hangingPunct="1">
              <a:defRPr/>
            </a:pPr>
            <a:r>
              <a:rPr lang="fr-BE" altLang="en-US" sz="3000" dirty="0" err="1" smtClean="0">
                <a:solidFill>
                  <a:schemeClr val="bg1"/>
                </a:solidFill>
                <a:latin typeface="+mj-lt"/>
              </a:rPr>
              <a:t>Coronacrisis</a:t>
            </a:r>
            <a:r>
              <a:rPr lang="fr-BE" altLang="en-US" sz="3000" dirty="0" smtClean="0">
                <a:solidFill>
                  <a:schemeClr val="bg1"/>
                </a:solidFill>
                <a:latin typeface="+mj-lt"/>
              </a:rPr>
              <a:t> </a:t>
            </a:r>
            <a:endParaRPr lang="en-US" sz="3000" dirty="0">
              <a:solidFill>
                <a:schemeClr val="bg1"/>
              </a:solidFill>
              <a:latin typeface="+mj-lt"/>
            </a:endParaRPr>
          </a:p>
        </p:txBody>
      </p:sp>
      <p:sp>
        <p:nvSpPr>
          <p:cNvPr id="9" name="Rectangle 8"/>
          <p:cNvSpPr/>
          <p:nvPr/>
        </p:nvSpPr>
        <p:spPr>
          <a:xfrm>
            <a:off x="395536" y="1794882"/>
            <a:ext cx="6192688" cy="553998"/>
          </a:xfrm>
          <a:prstGeom prst="rect">
            <a:avLst/>
          </a:prstGeom>
        </p:spPr>
        <p:txBody>
          <a:bodyPr wrap="square">
            <a:spAutoFit/>
          </a:bodyPr>
          <a:lstStyle/>
          <a:p>
            <a:pPr eaLnBrk="1" hangingPunct="1">
              <a:defRPr/>
            </a:pPr>
            <a:r>
              <a:rPr lang="fr-BE" sz="3000" b="1" dirty="0" err="1" smtClean="0">
                <a:solidFill>
                  <a:schemeClr val="bg1"/>
                </a:solidFill>
                <a:latin typeface="Calibri Light" panose="020F0302020204030204" pitchFamily="34" charset="0"/>
              </a:rPr>
              <a:t>Jaarlijkse</a:t>
            </a:r>
            <a:r>
              <a:rPr lang="fr-BE" sz="3000" b="1" dirty="0" smtClean="0">
                <a:solidFill>
                  <a:schemeClr val="bg1"/>
                </a:solidFill>
                <a:latin typeface="Calibri Light" panose="020F0302020204030204" pitchFamily="34" charset="0"/>
              </a:rPr>
              <a:t> </a:t>
            </a:r>
            <a:r>
              <a:rPr lang="fr-BE" sz="3000" b="1" dirty="0" err="1" smtClean="0">
                <a:solidFill>
                  <a:schemeClr val="bg1"/>
                </a:solidFill>
                <a:latin typeface="Calibri Light" panose="020F0302020204030204" pitchFamily="34" charset="0"/>
              </a:rPr>
              <a:t>presentatie</a:t>
            </a:r>
            <a:r>
              <a:rPr lang="fr-BE" sz="3000" b="1" dirty="0" smtClean="0">
                <a:solidFill>
                  <a:schemeClr val="bg1"/>
                </a:solidFill>
                <a:latin typeface="Calibri Light" panose="020F0302020204030204" pitchFamily="34" charset="0"/>
              </a:rPr>
              <a:t> - 22 </a:t>
            </a:r>
            <a:r>
              <a:rPr lang="fr-BE" sz="3000" b="1" dirty="0" err="1" smtClean="0">
                <a:solidFill>
                  <a:schemeClr val="bg1"/>
                </a:solidFill>
                <a:latin typeface="Calibri Light" panose="020F0302020204030204" pitchFamily="34" charset="0"/>
              </a:rPr>
              <a:t>januari</a:t>
            </a:r>
            <a:r>
              <a:rPr lang="fr-BE" sz="3000" b="1" dirty="0" smtClean="0">
                <a:solidFill>
                  <a:schemeClr val="bg1"/>
                </a:solidFill>
                <a:latin typeface="Calibri Light" panose="020F0302020204030204" pitchFamily="34" charset="0"/>
              </a:rPr>
              <a:t> 2021</a:t>
            </a:r>
            <a:endParaRPr lang="en-US" sz="3000" b="1" dirty="0">
              <a:solidFill>
                <a:schemeClr val="bg1"/>
              </a:solidFill>
              <a:latin typeface="Calibri Light" panose="020F0302020204030204" pitchFamily="34"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218629"/>
            <a:ext cx="2331717" cy="1122139"/>
          </a:xfrm>
          <a:prstGeom prst="rect">
            <a:avLst/>
          </a:prstGeom>
        </p:spPr>
      </p:pic>
      <p:sp>
        <p:nvSpPr>
          <p:cNvPr id="4" name="Slide Number Placeholder 3"/>
          <p:cNvSpPr>
            <a:spLocks noGrp="1"/>
          </p:cNvSpPr>
          <p:nvPr>
            <p:ph type="sldNum" sz="quarter" idx="10"/>
          </p:nvPr>
        </p:nvSpPr>
        <p:spPr/>
        <p:txBody>
          <a:bodyPr/>
          <a:lstStyle/>
          <a:p>
            <a:pPr>
              <a:defRPr/>
            </a:pPr>
            <a:fld id="{7A7F1E79-8225-48A0-95BD-5254C3720E2D}" type="slidenum">
              <a:rPr lang="en-GB" smtClean="0"/>
              <a:pPr>
                <a:defRPr/>
              </a:pPr>
              <a:t>1</a:t>
            </a:fld>
            <a:endParaRPr lang="en-GB" dirty="0"/>
          </a:p>
        </p:txBody>
      </p:sp>
    </p:spTree>
    <p:extLst>
      <p:ext uri="{BB962C8B-B14F-4D97-AF65-F5344CB8AC3E}">
        <p14:creationId xmlns:p14="http://schemas.microsoft.com/office/powerpoint/2010/main" val="37946129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A7F1E79-8225-48A0-95BD-5254C3720E2D}" type="slidenum">
              <a:rPr lang="en-GB" smtClean="0"/>
              <a:pPr>
                <a:defRPr/>
              </a:pPr>
              <a:t>10</a:t>
            </a:fld>
            <a:endParaRPr lang="en-GB" dirty="0"/>
          </a:p>
        </p:txBody>
      </p:sp>
      <p:grpSp>
        <p:nvGrpSpPr>
          <p:cNvPr id="3" name="Group 2"/>
          <p:cNvGrpSpPr/>
          <p:nvPr/>
        </p:nvGrpSpPr>
        <p:grpSpPr>
          <a:xfrm>
            <a:off x="-43815" y="-243408"/>
            <a:ext cx="9187815" cy="7101408"/>
            <a:chOff x="-43815" y="-243408"/>
            <a:chExt cx="9187815" cy="7101408"/>
          </a:xfrm>
        </p:grpSpPr>
        <p:grpSp>
          <p:nvGrpSpPr>
            <p:cNvPr id="7" name="Group 6"/>
            <p:cNvGrpSpPr/>
            <p:nvPr/>
          </p:nvGrpSpPr>
          <p:grpSpPr>
            <a:xfrm>
              <a:off x="-43815" y="-243408"/>
              <a:ext cx="9187815" cy="7101408"/>
              <a:chOff x="-43815" y="-243408"/>
              <a:chExt cx="9187815" cy="7101408"/>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592" t="-4418" r="592" b="17492"/>
              <a:stretch/>
            </p:blipFill>
            <p:spPr>
              <a:xfrm>
                <a:off x="-43815" y="-243408"/>
                <a:ext cx="9187815" cy="447600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28809"/>
                <a:ext cx="9144000" cy="2929191"/>
              </a:xfrm>
              <a:prstGeom prst="rect">
                <a:avLst/>
              </a:prstGeom>
            </p:spPr>
          </p:pic>
        </p:grpSp>
        <p:sp>
          <p:nvSpPr>
            <p:cNvPr id="2" name="TextBox 1"/>
            <p:cNvSpPr txBox="1"/>
            <p:nvPr/>
          </p:nvSpPr>
          <p:spPr>
            <a:xfrm>
              <a:off x="179512" y="2958043"/>
              <a:ext cx="6624736" cy="892552"/>
            </a:xfrm>
            <a:prstGeom prst="rect">
              <a:avLst/>
            </a:prstGeom>
            <a:noFill/>
          </p:spPr>
          <p:txBody>
            <a:bodyPr wrap="square" rtlCol="0">
              <a:spAutoFit/>
            </a:bodyPr>
            <a:lstStyle/>
            <a:p>
              <a:r>
                <a:rPr lang="en-US" sz="2600" b="1" dirty="0" smtClean="0">
                  <a:solidFill>
                    <a:schemeClr val="bg1"/>
                  </a:solidFill>
                  <a:latin typeface="Calibri Light" panose="020F0302020204030204" pitchFamily="34" charset="0"/>
                  <a:cs typeface="Calibri Light" panose="020F0302020204030204" pitchFamily="34" charset="0"/>
                </a:rPr>
                <a:t>3 </a:t>
              </a:r>
              <a:r>
                <a:rPr lang="en-US" sz="2600" b="1" dirty="0" err="1" smtClean="0">
                  <a:solidFill>
                    <a:schemeClr val="bg1"/>
                  </a:solidFill>
                  <a:latin typeface="Calibri Light" panose="020F0302020204030204" pitchFamily="34" charset="0"/>
                  <a:cs typeface="Calibri Light" panose="020F0302020204030204" pitchFamily="34" charset="0"/>
                </a:rPr>
                <a:t>december</a:t>
              </a:r>
              <a:r>
                <a:rPr lang="en-US" sz="2600" b="1" dirty="0" smtClean="0">
                  <a:solidFill>
                    <a:schemeClr val="bg1"/>
                  </a:solidFill>
                  <a:latin typeface="Calibri Light" panose="020F0302020204030204" pitchFamily="34" charset="0"/>
                  <a:cs typeface="Calibri Light" panose="020F0302020204030204" pitchFamily="34" charset="0"/>
                </a:rPr>
                <a:t> 2020</a:t>
              </a:r>
              <a:br>
                <a:rPr lang="en-US" sz="2600" b="1" dirty="0" smtClean="0">
                  <a:solidFill>
                    <a:schemeClr val="bg1"/>
                  </a:solidFill>
                  <a:latin typeface="Calibri Light" panose="020F0302020204030204" pitchFamily="34" charset="0"/>
                  <a:cs typeface="Calibri Light" panose="020F0302020204030204" pitchFamily="34" charset="0"/>
                </a:rPr>
              </a:br>
              <a:r>
                <a:rPr lang="fr-FR" sz="2600" b="1" dirty="0" smtClean="0">
                  <a:solidFill>
                    <a:schemeClr val="bg1"/>
                  </a:solidFill>
                  <a:latin typeface="Calibri Light" panose="020F0302020204030204" pitchFamily="34" charset="0"/>
                  <a:cs typeface="Calibri Light" panose="020F0302020204030204" pitchFamily="34" charset="0"/>
                </a:rPr>
                <a:t>17</a:t>
              </a:r>
              <a:r>
                <a:rPr lang="fr-FR" sz="2600" b="1" baseline="30000" dirty="0" smtClean="0">
                  <a:solidFill>
                    <a:schemeClr val="bg1"/>
                  </a:solidFill>
                  <a:latin typeface="Calibri Light" panose="020F0302020204030204" pitchFamily="34" charset="0"/>
                  <a:cs typeface="Calibri Light" panose="020F0302020204030204" pitchFamily="34" charset="0"/>
                </a:rPr>
                <a:t>de</a:t>
              </a:r>
              <a:r>
                <a:rPr lang="fr-FR" sz="2600" b="1" dirty="0" smtClean="0">
                  <a:solidFill>
                    <a:schemeClr val="bg1"/>
                  </a:solidFill>
                  <a:latin typeface="Calibri Light" panose="020F0302020204030204" pitchFamily="34" charset="0"/>
                  <a:cs typeface="Calibri Light" panose="020F0302020204030204" pitchFamily="34" charset="0"/>
                </a:rPr>
                <a:t> </a:t>
              </a:r>
              <a:r>
                <a:rPr lang="fr-FR" sz="2600" b="1" dirty="0" err="1" smtClean="0">
                  <a:solidFill>
                    <a:schemeClr val="bg1"/>
                  </a:solidFill>
                  <a:latin typeface="Calibri Light" panose="020F0302020204030204" pitchFamily="34" charset="0"/>
                  <a:cs typeface="Calibri Light" panose="020F0302020204030204" pitchFamily="34" charset="0"/>
                </a:rPr>
                <a:t>editie</a:t>
              </a:r>
              <a:r>
                <a:rPr lang="fr-FR" sz="2600" b="1" dirty="0" smtClean="0">
                  <a:solidFill>
                    <a:schemeClr val="bg1"/>
                  </a:solidFill>
                  <a:latin typeface="Calibri Light" panose="020F0302020204030204" pitchFamily="34" charset="0"/>
                  <a:cs typeface="Calibri Light" panose="020F0302020204030204" pitchFamily="34" charset="0"/>
                </a:rPr>
                <a:t> van de </a:t>
              </a:r>
              <a:r>
                <a:rPr lang="fr-FR" sz="2600" b="1" dirty="0" err="1">
                  <a:solidFill>
                    <a:schemeClr val="bg1"/>
                  </a:solidFill>
                  <a:latin typeface="Calibri Light" panose="020F0302020204030204" pitchFamily="34" charset="0"/>
                  <a:cs typeface="Calibri Light" panose="020F0302020204030204" pitchFamily="34" charset="0"/>
                </a:rPr>
                <a:t>Agoria</a:t>
              </a:r>
              <a:r>
                <a:rPr lang="fr-FR" sz="2600" b="1" dirty="0">
                  <a:solidFill>
                    <a:schemeClr val="bg1"/>
                  </a:solidFill>
                  <a:latin typeface="Calibri Light" panose="020F0302020204030204" pitchFamily="34" charset="0"/>
                  <a:cs typeface="Calibri Light" panose="020F0302020204030204" pitchFamily="34" charset="0"/>
                </a:rPr>
                <a:t> e-</a:t>
              </a:r>
              <a:r>
                <a:rPr lang="fr-FR" sz="2600" b="1" dirty="0" err="1">
                  <a:solidFill>
                    <a:schemeClr val="bg1"/>
                  </a:solidFill>
                  <a:latin typeface="Calibri Light" panose="020F0302020204030204" pitchFamily="34" charset="0"/>
                  <a:cs typeface="Calibri Light" panose="020F0302020204030204" pitchFamily="34" charset="0"/>
                </a:rPr>
                <a:t>gov</a:t>
              </a:r>
              <a:r>
                <a:rPr lang="fr-FR" sz="2600" b="1" dirty="0">
                  <a:solidFill>
                    <a:schemeClr val="bg1"/>
                  </a:solidFill>
                  <a:latin typeface="Calibri Light" panose="020F0302020204030204" pitchFamily="34" charset="0"/>
                  <a:cs typeface="Calibri Light" panose="020F0302020204030204" pitchFamily="34" charset="0"/>
                </a:rPr>
                <a:t> </a:t>
              </a:r>
              <a:r>
                <a:rPr lang="fr-FR" sz="2600" b="1" dirty="0" smtClean="0">
                  <a:solidFill>
                    <a:schemeClr val="bg1"/>
                  </a:solidFill>
                  <a:latin typeface="Calibri Light" panose="020F0302020204030204" pitchFamily="34" charset="0"/>
                  <a:cs typeface="Calibri Light" panose="020F0302020204030204" pitchFamily="34" charset="0"/>
                </a:rPr>
                <a:t>Awards …</a:t>
              </a:r>
              <a:endParaRPr lang="en-US" sz="2600" b="1" dirty="0">
                <a:solidFill>
                  <a:schemeClr val="bg1"/>
                </a:solidFill>
                <a:latin typeface="Calibri Light" panose="020F0302020204030204" pitchFamily="34" charset="0"/>
                <a:cs typeface="Calibri Light" panose="020F0302020204030204" pitchFamily="34" charset="0"/>
              </a:endParaRPr>
            </a:p>
          </p:txBody>
        </p:sp>
      </p:grpSp>
    </p:spTree>
    <p:extLst>
      <p:ext uri="{BB962C8B-B14F-4D97-AF65-F5344CB8AC3E}">
        <p14:creationId xmlns:p14="http://schemas.microsoft.com/office/powerpoint/2010/main" val="37661672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4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3" name="Rectangle 2"/>
          <p:cNvSpPr/>
          <p:nvPr/>
        </p:nvSpPr>
        <p:spPr>
          <a:xfrm>
            <a:off x="5535" y="5577052"/>
            <a:ext cx="4411401" cy="1263998"/>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0"/>
          </p:nvPr>
        </p:nvSpPr>
        <p:spPr/>
        <p:txBody>
          <a:bodyPr/>
          <a:lstStyle/>
          <a:p>
            <a:pPr>
              <a:defRPr/>
            </a:pPr>
            <a:fld id="{7A7F1E79-8225-48A0-95BD-5254C3720E2D}" type="slidenum">
              <a:rPr lang="en-GB" smtClean="0"/>
              <a:pPr>
                <a:defRPr/>
              </a:pPr>
              <a:t>11</a:t>
            </a:fld>
            <a:endParaRPr lang="en-GB" dirty="0"/>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b="20621"/>
          <a:stretch/>
        </p:blipFill>
        <p:spPr>
          <a:xfrm>
            <a:off x="774700" y="-27384"/>
            <a:ext cx="7594600" cy="3528392"/>
          </a:xfrm>
          <a:prstGeom prst="rect">
            <a:avLst/>
          </a:prstGeom>
        </p:spPr>
      </p:pic>
      <p:grpSp>
        <p:nvGrpSpPr>
          <p:cNvPr id="16" name="Group 15"/>
          <p:cNvGrpSpPr/>
          <p:nvPr/>
        </p:nvGrpSpPr>
        <p:grpSpPr>
          <a:xfrm>
            <a:off x="5535" y="3343944"/>
            <a:ext cx="9138465" cy="508374"/>
            <a:chOff x="5535" y="3815326"/>
            <a:chExt cx="9138465" cy="508374"/>
          </a:xfrm>
        </p:grpSpPr>
        <p:sp>
          <p:nvSpPr>
            <p:cNvPr id="13" name="Rectangle 12"/>
            <p:cNvSpPr/>
            <p:nvPr/>
          </p:nvSpPr>
          <p:spPr>
            <a:xfrm>
              <a:off x="5535" y="3815326"/>
              <a:ext cx="9138465" cy="50837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TextBox 13"/>
            <p:cNvSpPr txBox="1"/>
            <p:nvPr/>
          </p:nvSpPr>
          <p:spPr>
            <a:xfrm>
              <a:off x="553761" y="3884847"/>
              <a:ext cx="8122695" cy="400110"/>
            </a:xfrm>
            <a:prstGeom prst="rect">
              <a:avLst/>
            </a:prstGeom>
            <a:noFill/>
          </p:spPr>
          <p:txBody>
            <a:bodyPr wrap="square" rtlCol="0">
              <a:spAutoFit/>
            </a:bodyPr>
            <a:lstStyle/>
            <a:p>
              <a:pPr algn="ctr"/>
              <a:r>
                <a:rPr lang="nl-NL" sz="2000" dirty="0">
                  <a:solidFill>
                    <a:schemeClr val="bg1"/>
                  </a:solidFill>
                </a:rPr>
                <a:t>‘beste </a:t>
              </a:r>
              <a:r>
                <a:rPr lang="nl-NL" sz="2000" dirty="0" err="1">
                  <a:solidFill>
                    <a:schemeClr val="bg1"/>
                  </a:solidFill>
                </a:rPr>
                <a:t>eGov</a:t>
              </a:r>
              <a:r>
                <a:rPr lang="nl-NL" sz="2000" dirty="0">
                  <a:solidFill>
                    <a:schemeClr val="bg1"/>
                  </a:solidFill>
                </a:rPr>
                <a:t>-project’, alle categorieën samen, voor de app </a:t>
              </a:r>
              <a:r>
                <a:rPr lang="nl-NL" sz="2000" dirty="0" err="1">
                  <a:solidFill>
                    <a:schemeClr val="bg1"/>
                  </a:solidFill>
                </a:rPr>
                <a:t>Coronalert</a:t>
              </a:r>
              <a:r>
                <a:rPr lang="nl-NL" sz="2000" dirty="0">
                  <a:solidFill>
                    <a:schemeClr val="bg1"/>
                  </a:solidFill>
                </a:rPr>
                <a:t> </a:t>
              </a:r>
              <a:endParaRPr lang="en-US" sz="2000" dirty="0">
                <a:solidFill>
                  <a:schemeClr val="bg1"/>
                </a:solidFill>
              </a:endParaRPr>
            </a:p>
          </p:txBody>
        </p:sp>
      </p:grpSp>
      <p:grpSp>
        <p:nvGrpSpPr>
          <p:cNvPr id="21" name="Group 20"/>
          <p:cNvGrpSpPr/>
          <p:nvPr/>
        </p:nvGrpSpPr>
        <p:grpSpPr>
          <a:xfrm>
            <a:off x="4614993" y="3934887"/>
            <a:ext cx="4558968" cy="2947322"/>
            <a:chOff x="4505118" y="4139540"/>
            <a:chExt cx="4660179" cy="2457812"/>
          </a:xfrm>
        </p:grpSpPr>
        <p:grpSp>
          <p:nvGrpSpPr>
            <p:cNvPr id="19" name="Group 18"/>
            <p:cNvGrpSpPr/>
            <p:nvPr/>
          </p:nvGrpSpPr>
          <p:grpSpPr>
            <a:xfrm>
              <a:off x="4505118" y="4139540"/>
              <a:ext cx="4660179" cy="2457812"/>
              <a:chOff x="4505118" y="4139540"/>
              <a:chExt cx="4660179" cy="1298469"/>
            </a:xfrm>
          </p:grpSpPr>
          <p:sp>
            <p:nvSpPr>
              <p:cNvPr id="17" name="Rectangle 16"/>
              <p:cNvSpPr/>
              <p:nvPr/>
            </p:nvSpPr>
            <p:spPr>
              <a:xfrm>
                <a:off x="4505118" y="4139540"/>
                <a:ext cx="4660179" cy="1298469"/>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TextBox 17"/>
              <p:cNvSpPr txBox="1"/>
              <p:nvPr/>
            </p:nvSpPr>
            <p:spPr>
              <a:xfrm>
                <a:off x="4698633" y="4159766"/>
                <a:ext cx="4126962" cy="596612"/>
              </a:xfrm>
              <a:prstGeom prst="rect">
                <a:avLst/>
              </a:prstGeom>
              <a:noFill/>
            </p:spPr>
            <p:txBody>
              <a:bodyPr wrap="square" rtlCol="0">
                <a:spAutoFit/>
              </a:bodyPr>
              <a:lstStyle/>
              <a:p>
                <a:pPr algn="ctr"/>
                <a:r>
                  <a:rPr lang="en-US" sz="1000" dirty="0" smtClean="0"/>
                  <a:t> </a:t>
                </a:r>
                <a:r>
                  <a:rPr lang="en-US" dirty="0" smtClean="0"/>
                  <a:t/>
                </a:r>
                <a:br>
                  <a:rPr lang="en-US" dirty="0" smtClean="0"/>
                </a:br>
                <a:r>
                  <a:rPr lang="nl-NL" dirty="0"/>
                  <a:t>Award in de categorie </a:t>
                </a:r>
                <a:r>
                  <a:rPr lang="nl-NL" dirty="0" smtClean="0"/>
                  <a:t>‘rendabiliteit’ </a:t>
                </a:r>
                <a:r>
                  <a:rPr lang="nl-NL" dirty="0"/>
                  <a:t>voor het HVW-project </a:t>
                </a:r>
                <a:r>
                  <a:rPr lang="nl-NL" dirty="0" smtClean="0"/>
                  <a:t>‘RPA-bots </a:t>
                </a:r>
                <a:r>
                  <a:rPr lang="nl-NL" dirty="0"/>
                  <a:t>tegen corona: uitbetaling van de uitkeringen voor tijdelijke </a:t>
                </a:r>
                <a:r>
                  <a:rPr lang="nl-NL" dirty="0" smtClean="0"/>
                  <a:t>werkloosheid’</a:t>
                </a:r>
                <a:endParaRPr lang="en-US" dirty="0"/>
              </a:p>
            </p:txBody>
          </p:sp>
        </p:gr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85025" y="5377664"/>
              <a:ext cx="1524000" cy="1143000"/>
            </a:xfrm>
            <a:prstGeom prst="rect">
              <a:avLst/>
            </a:prstGeom>
          </p:spPr>
        </p:pic>
      </p:grpSp>
      <p:sp>
        <p:nvSpPr>
          <p:cNvPr id="28" name="Rectangle 27"/>
          <p:cNvSpPr/>
          <p:nvPr/>
        </p:nvSpPr>
        <p:spPr>
          <a:xfrm>
            <a:off x="0" y="3942264"/>
            <a:ext cx="4614993" cy="2939945"/>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9" name="Rectangle 28"/>
          <p:cNvSpPr/>
          <p:nvPr/>
        </p:nvSpPr>
        <p:spPr>
          <a:xfrm>
            <a:off x="4577008" y="3934887"/>
            <a:ext cx="75969" cy="2939945"/>
          </a:xfrm>
          <a:prstGeom prst="rect">
            <a:avLst/>
          </a:prstGeom>
          <a:solidFill>
            <a:srgbClr val="C0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30" name="Picture 29"/>
          <p:cNvPicPr>
            <a:picLocks noChangeAspect="1"/>
          </p:cNvPicPr>
          <p:nvPr/>
        </p:nvPicPr>
        <p:blipFill rotWithShape="1">
          <a:blip r:embed="rId5" cstate="print">
            <a:extLst>
              <a:ext uri="{28A0092B-C50C-407E-A947-70E740481C1C}">
                <a14:useLocalDpi xmlns:a14="http://schemas.microsoft.com/office/drawing/2010/main" val="0"/>
              </a:ext>
            </a:extLst>
          </a:blip>
          <a:srcRect l="3689" t="12290" r="9947" b="10071"/>
          <a:stretch/>
        </p:blipFill>
        <p:spPr>
          <a:xfrm>
            <a:off x="937005" y="4027352"/>
            <a:ext cx="2484304" cy="1260128"/>
          </a:xfrm>
          <a:prstGeom prst="rect">
            <a:avLst/>
          </a:prstGeom>
        </p:spPr>
      </p:pic>
      <p:sp>
        <p:nvSpPr>
          <p:cNvPr id="31" name="TextBox 30"/>
          <p:cNvSpPr txBox="1"/>
          <p:nvPr/>
        </p:nvSpPr>
        <p:spPr>
          <a:xfrm>
            <a:off x="221204" y="5363722"/>
            <a:ext cx="4393788" cy="1477328"/>
          </a:xfrm>
          <a:prstGeom prst="rect">
            <a:avLst/>
          </a:prstGeom>
          <a:noFill/>
        </p:spPr>
        <p:txBody>
          <a:bodyPr wrap="square" rtlCol="0">
            <a:spAutoFit/>
          </a:bodyPr>
          <a:lstStyle/>
          <a:p>
            <a:r>
              <a:rPr lang="nl-NL" dirty="0"/>
              <a:t>Award in de categorie </a:t>
            </a:r>
            <a:r>
              <a:rPr lang="nl-NL" dirty="0" smtClean="0"/>
              <a:t>‘samenwerking’ </a:t>
            </a:r>
            <a:r>
              <a:rPr lang="nl-NL" dirty="0"/>
              <a:t>voor </a:t>
            </a:r>
            <a:r>
              <a:rPr lang="nl-NL" dirty="0" err="1"/>
              <a:t>Paloma</a:t>
            </a:r>
            <a:r>
              <a:rPr lang="nl-NL" dirty="0"/>
              <a:t>: formulier en backoffice-toepassing ontwikkeld op vraag van het </a:t>
            </a:r>
            <a:r>
              <a:rPr lang="nl-NL" dirty="0" err="1"/>
              <a:t>Interfederaal</a:t>
            </a:r>
            <a:r>
              <a:rPr lang="nl-NL" dirty="0"/>
              <a:t> Comité voor </a:t>
            </a:r>
            <a:r>
              <a:rPr lang="nl-NL" dirty="0" err="1"/>
              <a:t>Testing</a:t>
            </a:r>
            <a:r>
              <a:rPr lang="nl-NL" dirty="0"/>
              <a:t> &amp; </a:t>
            </a:r>
            <a:r>
              <a:rPr lang="nl-NL" dirty="0" err="1"/>
              <a:t>Tracing</a:t>
            </a:r>
            <a:r>
              <a:rPr lang="nl-NL" dirty="0"/>
              <a:t> (IFC) in het kader van de coronacrisis</a:t>
            </a:r>
            <a:endParaRPr lang="en-US" dirty="0"/>
          </a:p>
        </p:txBody>
      </p:sp>
    </p:spTree>
    <p:extLst>
      <p:ext uri="{BB962C8B-B14F-4D97-AF65-F5344CB8AC3E}">
        <p14:creationId xmlns:p14="http://schemas.microsoft.com/office/powerpoint/2010/main" val="33256322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noFill/>
        </p:spPr>
        <p:txBody>
          <a:bodyPr/>
          <a:lstStyle/>
          <a:p>
            <a:r>
              <a:rPr lang="fr-BE" altLang="en-US" dirty="0" err="1" smtClean="0"/>
              <a:t>Facts</a:t>
            </a:r>
            <a:r>
              <a:rPr lang="fr-BE" altLang="en-US" dirty="0" smtClean="0"/>
              <a:t> &amp; Figures 2020 </a:t>
            </a:r>
            <a:endParaRPr lang="en-US" altLang="en-US" dirty="0"/>
          </a:p>
        </p:txBody>
      </p:sp>
      <p:sp>
        <p:nvSpPr>
          <p:cNvPr id="22531" name="Content Placeholder 2"/>
          <p:cNvSpPr>
            <a:spLocks noGrp="1"/>
          </p:cNvSpPr>
          <p:nvPr>
            <p:ph idx="1"/>
          </p:nvPr>
        </p:nvSpPr>
        <p:spPr/>
        <p:txBody>
          <a:bodyPr>
            <a:normAutofit lnSpcReduction="10000"/>
          </a:bodyPr>
          <a:lstStyle/>
          <a:p>
            <a:r>
              <a:rPr lang="nl-BE" altLang="en-US" dirty="0" smtClean="0"/>
              <a:t>Informatieveiligheidscomité (IVC)</a:t>
            </a:r>
          </a:p>
          <a:p>
            <a:pPr lvl="1"/>
            <a:r>
              <a:rPr lang="nl-BE" altLang="en-US" dirty="0" smtClean="0"/>
              <a:t> </a:t>
            </a:r>
            <a:r>
              <a:rPr lang="nl-BE" altLang="en-US" dirty="0" smtClean="0">
                <a:solidFill>
                  <a:srgbClr val="0070C0"/>
                </a:solidFill>
              </a:rPr>
              <a:t>156</a:t>
            </a:r>
            <a:r>
              <a:rPr lang="nl-BE" altLang="en-US" dirty="0" smtClean="0"/>
              <a:t> behandelde dossiers (139 in 2019) </a:t>
            </a:r>
          </a:p>
          <a:p>
            <a:pPr lvl="1"/>
            <a:endParaRPr lang="nl-BE" altLang="en-US" sz="600" dirty="0" smtClean="0"/>
          </a:p>
          <a:p>
            <a:r>
              <a:rPr lang="nl-BE" altLang="en-US" dirty="0" smtClean="0"/>
              <a:t>Algemeen Coördinatiecomité en werkgroepen</a:t>
            </a:r>
          </a:p>
          <a:p>
            <a:pPr lvl="1"/>
            <a:r>
              <a:rPr lang="nl-BE" altLang="en-US" dirty="0" smtClean="0"/>
              <a:t> </a:t>
            </a:r>
            <a:r>
              <a:rPr lang="nl-BE" altLang="en-US" dirty="0" smtClean="0">
                <a:solidFill>
                  <a:srgbClr val="0070C0"/>
                </a:solidFill>
              </a:rPr>
              <a:t>70</a:t>
            </a:r>
            <a:r>
              <a:rPr lang="nl-BE" altLang="en-US" dirty="0" smtClean="0"/>
              <a:t>-tal vergaderingen (</a:t>
            </a:r>
            <a:r>
              <a:rPr lang="nl-BE" altLang="en-US" dirty="0"/>
              <a:t>70-tal </a:t>
            </a:r>
            <a:r>
              <a:rPr lang="nl-BE" altLang="en-US" dirty="0" smtClean="0"/>
              <a:t>in 2019) </a:t>
            </a:r>
          </a:p>
          <a:p>
            <a:pPr lvl="1"/>
            <a:endParaRPr lang="nl-BE" altLang="en-US" sz="600" dirty="0" smtClean="0"/>
          </a:p>
          <a:p>
            <a:r>
              <a:rPr lang="nl-NL" altLang="en-US" dirty="0" smtClean="0"/>
              <a:t> </a:t>
            </a:r>
            <a:r>
              <a:rPr lang="nl-NL" altLang="en-US" dirty="0">
                <a:solidFill>
                  <a:srgbClr val="0070C0"/>
                </a:solidFill>
              </a:rPr>
              <a:t>32</a:t>
            </a:r>
            <a:r>
              <a:rPr lang="nl-NL" altLang="en-US" dirty="0" smtClean="0"/>
              <a:t> </a:t>
            </a:r>
            <a:r>
              <a:rPr lang="nl-NL" altLang="en-US" dirty="0"/>
              <a:t>vergaderingen van en voor het </a:t>
            </a:r>
            <a:r>
              <a:rPr lang="nl-NL" altLang="en-US" dirty="0" smtClean="0"/>
              <a:t>College</a:t>
            </a:r>
          </a:p>
          <a:p>
            <a:endParaRPr lang="nl-BE" altLang="en-US" sz="600" dirty="0" smtClean="0"/>
          </a:p>
          <a:p>
            <a:r>
              <a:rPr lang="nl-BE" altLang="en-US" dirty="0" smtClean="0"/>
              <a:t> </a:t>
            </a:r>
            <a:r>
              <a:rPr lang="nl-BE" altLang="en-US" dirty="0" smtClean="0">
                <a:solidFill>
                  <a:srgbClr val="0070C0"/>
                </a:solidFill>
              </a:rPr>
              <a:t>15</a:t>
            </a:r>
            <a:r>
              <a:rPr lang="nl-BE" altLang="en-US" dirty="0" smtClean="0"/>
              <a:t> parlementaire vragen (7 in 2019) </a:t>
            </a:r>
          </a:p>
          <a:p>
            <a:endParaRPr lang="nl-BE" altLang="en-US" sz="600" dirty="0" smtClean="0"/>
          </a:p>
          <a:p>
            <a:r>
              <a:rPr lang="nl-NL" altLang="en-US" dirty="0" smtClean="0"/>
              <a:t> </a:t>
            </a:r>
            <a:r>
              <a:rPr lang="nl-NL" altLang="en-US" dirty="0" smtClean="0">
                <a:solidFill>
                  <a:srgbClr val="0070C0"/>
                </a:solidFill>
              </a:rPr>
              <a:t>66</a:t>
            </a:r>
            <a:r>
              <a:rPr lang="nl-NL" altLang="en-US" dirty="0" smtClean="0"/>
              <a:t> dossiers inzake statistiekaanvragen werden behandeld (53 in 2019)</a:t>
            </a:r>
          </a:p>
          <a:p>
            <a:pPr lvl="1"/>
            <a:r>
              <a:rPr lang="nl-NL" altLang="en-US" dirty="0"/>
              <a:t>nieuwe bronnen werden opgenomen in </a:t>
            </a:r>
            <a:r>
              <a:rPr lang="nl-NL" altLang="en-US" dirty="0" smtClean="0"/>
              <a:t>DWH: </a:t>
            </a:r>
            <a:r>
              <a:rPr lang="nl-NL" altLang="en-US" dirty="0"/>
              <a:t>gegevens m.b.t. de internationale </a:t>
            </a:r>
            <a:r>
              <a:rPr lang="nl-NL" altLang="en-US" dirty="0" smtClean="0"/>
              <a:t>tewerkstelling </a:t>
            </a:r>
            <a:r>
              <a:rPr lang="nl-NL" altLang="en-US" dirty="0"/>
              <a:t>betreffende de werknemers van </a:t>
            </a:r>
            <a:r>
              <a:rPr lang="nl-NL" altLang="en-US" dirty="0" smtClean="0"/>
              <a:t>EU</a:t>
            </a:r>
            <a:r>
              <a:rPr lang="nl-NL" altLang="en-US" dirty="0"/>
              <a:t>, </a:t>
            </a:r>
            <a:r>
              <a:rPr lang="nl-NL" altLang="en-US" dirty="0" smtClean="0"/>
              <a:t>NAVO</a:t>
            </a:r>
            <a:r>
              <a:rPr lang="nl-NL" altLang="en-US" dirty="0"/>
              <a:t>, ambassades, enz.  </a:t>
            </a:r>
            <a:endParaRPr lang="nl-NL" altLang="en-US" dirty="0" smtClean="0"/>
          </a:p>
          <a:p>
            <a:pPr lvl="1"/>
            <a:r>
              <a:rPr lang="nl-NL" altLang="en-US" dirty="0"/>
              <a:t>een aantal bestanden </a:t>
            </a:r>
            <a:r>
              <a:rPr lang="nl-NL" altLang="en-US" dirty="0" smtClean="0"/>
              <a:t>werden ingeladen </a:t>
            </a:r>
            <a:r>
              <a:rPr lang="nl-NL" altLang="en-US" dirty="0"/>
              <a:t>in </a:t>
            </a:r>
            <a:r>
              <a:rPr lang="nl-NL" altLang="en-US" dirty="0" smtClean="0"/>
              <a:t>DWH met </a:t>
            </a:r>
            <a:r>
              <a:rPr lang="nl-NL" altLang="en-US" dirty="0"/>
              <a:t>de bedoeling om snel te kunnen antwoorden op </a:t>
            </a:r>
            <a:r>
              <a:rPr lang="nl-NL" altLang="en-US" dirty="0" smtClean="0"/>
              <a:t>beleidsvragen in verband met </a:t>
            </a:r>
            <a:r>
              <a:rPr lang="nl-NL" altLang="en-US" dirty="0"/>
              <a:t>coronacrisis</a:t>
            </a:r>
            <a:endParaRPr lang="nl-BE" altLang="en-US" dirty="0" smtClean="0"/>
          </a:p>
        </p:txBody>
      </p:sp>
      <p:sp>
        <p:nvSpPr>
          <p:cNvPr id="4" name="Slide Number Placeholder 3"/>
          <p:cNvSpPr>
            <a:spLocks noGrp="1"/>
          </p:cNvSpPr>
          <p:nvPr>
            <p:ph type="sldNum" sz="quarter" idx="10"/>
          </p:nvPr>
        </p:nvSpPr>
        <p:spPr/>
        <p:txBody>
          <a:bodyPr/>
          <a:lstStyle/>
          <a:p>
            <a:fld id="{33EB56E7-7BE6-4063-BC65-FDE3F4819DE3}" type="slidenum">
              <a:rPr lang="en-GB" smtClean="0"/>
              <a:pPr/>
              <a:t>12</a:t>
            </a:fld>
            <a:endParaRPr lang="en-GB" dirty="0"/>
          </a:p>
        </p:txBody>
      </p:sp>
    </p:spTree>
    <p:extLst>
      <p:ext uri="{BB962C8B-B14F-4D97-AF65-F5344CB8AC3E}">
        <p14:creationId xmlns:p14="http://schemas.microsoft.com/office/powerpoint/2010/main" val="6635798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9144001" cy="2578996"/>
          </a:xfr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r="29037"/>
          <a:stretch/>
        </p:blipFill>
        <p:spPr>
          <a:xfrm>
            <a:off x="-1" y="2628627"/>
            <a:ext cx="9180513" cy="4256757"/>
          </a:xfrm>
          <a:prstGeom prst="rect">
            <a:avLst/>
          </a:prstGeom>
        </p:spPr>
      </p:pic>
      <p:sp>
        <p:nvSpPr>
          <p:cNvPr id="8" name="Rectangle 7"/>
          <p:cNvSpPr/>
          <p:nvPr/>
        </p:nvSpPr>
        <p:spPr>
          <a:xfrm>
            <a:off x="755576" y="3861048"/>
            <a:ext cx="5760640" cy="1323439"/>
          </a:xfrm>
          <a:prstGeom prst="rect">
            <a:avLst/>
          </a:prstGeom>
        </p:spPr>
        <p:txBody>
          <a:bodyPr wrap="square">
            <a:spAutoFit/>
          </a:bodyPr>
          <a:lstStyle/>
          <a:p>
            <a:pPr eaLnBrk="1" hangingPunct="1">
              <a:defRPr/>
            </a:pPr>
            <a:r>
              <a:rPr lang="fr-BE" sz="4000" dirty="0" smtClean="0">
                <a:solidFill>
                  <a:schemeClr val="bg1"/>
                </a:solidFill>
                <a:latin typeface="+mj-lt"/>
              </a:rPr>
              <a:t>2020-2021</a:t>
            </a:r>
          </a:p>
          <a:p>
            <a:pPr eaLnBrk="1" hangingPunct="1">
              <a:defRPr/>
            </a:pPr>
            <a:r>
              <a:rPr lang="fr-BE" sz="4000" dirty="0" smtClean="0">
                <a:solidFill>
                  <a:schemeClr val="bg1"/>
                </a:solidFill>
                <a:latin typeface="+mj-lt"/>
              </a:rPr>
              <a:t>Balans &amp; </a:t>
            </a:r>
            <a:r>
              <a:rPr lang="fr-BE" sz="4000" dirty="0" err="1">
                <a:solidFill>
                  <a:schemeClr val="bg1"/>
                </a:solidFill>
                <a:latin typeface="+mj-lt"/>
              </a:rPr>
              <a:t>P</a:t>
            </a:r>
            <a:r>
              <a:rPr lang="fr-BE" sz="4000" dirty="0" err="1" smtClean="0">
                <a:solidFill>
                  <a:schemeClr val="bg1"/>
                </a:solidFill>
                <a:latin typeface="+mj-lt"/>
              </a:rPr>
              <a:t>erspectieven</a:t>
            </a:r>
            <a:r>
              <a:rPr lang="fr-BE" sz="4000" dirty="0" smtClean="0">
                <a:solidFill>
                  <a:schemeClr val="bg1"/>
                </a:solidFill>
                <a:latin typeface="+mj-lt"/>
              </a:rPr>
              <a:t> </a:t>
            </a:r>
            <a:endParaRPr lang="fr-BE" sz="4000" dirty="0">
              <a:solidFill>
                <a:schemeClr val="bg1"/>
              </a:solidFill>
              <a:latin typeface="+mj-lt"/>
            </a:endParaRPr>
          </a:p>
        </p:txBody>
      </p:sp>
      <p:sp>
        <p:nvSpPr>
          <p:cNvPr id="4" name="Slide Number Placeholder 3"/>
          <p:cNvSpPr>
            <a:spLocks noGrp="1"/>
          </p:cNvSpPr>
          <p:nvPr>
            <p:ph type="sldNum" sz="quarter" idx="10"/>
          </p:nvPr>
        </p:nvSpPr>
        <p:spPr/>
        <p:txBody>
          <a:bodyPr/>
          <a:lstStyle/>
          <a:p>
            <a:pPr>
              <a:defRPr/>
            </a:pPr>
            <a:fld id="{7A7F1E79-8225-48A0-95BD-5254C3720E2D}" type="slidenum">
              <a:rPr lang="en-GB" smtClean="0"/>
              <a:pPr>
                <a:defRPr/>
              </a:pPr>
              <a:t>13</a:t>
            </a:fld>
            <a:endParaRPr lang="en-GB" dirty="0"/>
          </a:p>
        </p:txBody>
      </p:sp>
    </p:spTree>
    <p:extLst>
      <p:ext uri="{BB962C8B-B14F-4D97-AF65-F5344CB8AC3E}">
        <p14:creationId xmlns:p14="http://schemas.microsoft.com/office/powerpoint/2010/main" val="10665130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noFill/>
        </p:spPr>
        <p:txBody>
          <a:bodyPr/>
          <a:lstStyle/>
          <a:p>
            <a:r>
              <a:rPr lang="fr-BE" altLang="en-US" dirty="0"/>
              <a:t>Programma</a:t>
            </a:r>
            <a:r>
              <a:rPr lang="fr-BE" altLang="en-US" dirty="0" smtClean="0"/>
              <a:t> en </a:t>
            </a:r>
            <a:r>
              <a:rPr lang="fr-BE" altLang="en-US" dirty="0" err="1" smtClean="0"/>
              <a:t>projecten</a:t>
            </a:r>
            <a:endParaRPr lang="en-US" altLang="en-US" dirty="0"/>
          </a:p>
        </p:txBody>
      </p:sp>
      <p:sp>
        <p:nvSpPr>
          <p:cNvPr id="22531" name="Content Placeholder 2"/>
          <p:cNvSpPr>
            <a:spLocks noGrp="1"/>
          </p:cNvSpPr>
          <p:nvPr>
            <p:ph idx="1"/>
          </p:nvPr>
        </p:nvSpPr>
        <p:spPr>
          <a:xfrm>
            <a:off x="457200" y="1196752"/>
            <a:ext cx="8229600" cy="5112568"/>
          </a:xfrm>
        </p:spPr>
        <p:txBody>
          <a:bodyPr>
            <a:normAutofit/>
          </a:bodyPr>
          <a:lstStyle/>
          <a:p>
            <a:r>
              <a:rPr lang="nl-NL" altLang="en-US" sz="2200" dirty="0"/>
              <a:t>de coronacrisis heeft een impact op onze business </a:t>
            </a:r>
            <a:r>
              <a:rPr lang="nl-NL" altLang="en-US" sz="2200" dirty="0" smtClean="0"/>
              <a:t/>
            </a:r>
            <a:br>
              <a:rPr lang="nl-NL" altLang="en-US" sz="2200" dirty="0" smtClean="0"/>
            </a:br>
            <a:r>
              <a:rPr lang="nl-NL" altLang="en-US" sz="2200" dirty="0" smtClean="0">
                <a:sym typeface="Wingdings" panose="05000000000000000000" pitchFamily="2" charset="2"/>
              </a:rPr>
              <a:t></a:t>
            </a:r>
            <a:r>
              <a:rPr lang="nl-NL" altLang="en-US" sz="2200" dirty="0" smtClean="0"/>
              <a:t>zie </a:t>
            </a:r>
            <a:r>
              <a:rPr lang="nl-NL" altLang="en-US" sz="2200" dirty="0"/>
              <a:t>hierover deel </a:t>
            </a:r>
            <a:r>
              <a:rPr lang="nl-NL" altLang="en-US" sz="2200" dirty="0" smtClean="0"/>
              <a:t>3</a:t>
            </a:r>
          </a:p>
          <a:p>
            <a:endParaRPr lang="nl-NL" altLang="en-US" sz="600" dirty="0" smtClean="0"/>
          </a:p>
          <a:p>
            <a:r>
              <a:rPr lang="fr-FR" altLang="en-US" sz="2200" dirty="0" smtClean="0"/>
              <a:t>&gt; </a:t>
            </a:r>
            <a:r>
              <a:rPr lang="nl-NL" altLang="en-US" sz="2200" dirty="0">
                <a:solidFill>
                  <a:srgbClr val="0070C0"/>
                </a:solidFill>
              </a:rPr>
              <a:t>360</a:t>
            </a:r>
            <a:r>
              <a:rPr lang="nl-NL" altLang="en-US" sz="2200" dirty="0"/>
              <a:t> prioritaire projectaanvragen en change </a:t>
            </a:r>
            <a:r>
              <a:rPr lang="nl-NL" altLang="en-US" sz="2200" dirty="0" err="1"/>
              <a:t>requests</a:t>
            </a:r>
            <a:r>
              <a:rPr lang="nl-NL" altLang="en-US" sz="2200" dirty="0"/>
              <a:t> werden </a:t>
            </a:r>
            <a:r>
              <a:rPr lang="nl-NL" altLang="en-US" sz="2200" dirty="0" smtClean="0"/>
              <a:t>uitgevoerd in 2020</a:t>
            </a:r>
            <a:endParaRPr lang="nl-NL" altLang="en-US" sz="2200" dirty="0"/>
          </a:p>
          <a:p>
            <a:pPr marL="0" indent="0">
              <a:buNone/>
            </a:pPr>
            <a:endParaRPr lang="nl-NL" altLang="en-US" sz="600" dirty="0" smtClean="0"/>
          </a:p>
          <a:p>
            <a:r>
              <a:rPr lang="nl-NL" altLang="en-US" sz="2200" dirty="0" smtClean="0"/>
              <a:t>prioriteiten 2021</a:t>
            </a:r>
            <a:endParaRPr lang="nl-NL" altLang="en-US" sz="2200" dirty="0"/>
          </a:p>
          <a:p>
            <a:pPr lvl="1"/>
            <a:r>
              <a:rPr lang="nl-NL" altLang="en-US" sz="1800" dirty="0"/>
              <a:t>geconsolideerd portfolio van </a:t>
            </a:r>
            <a:r>
              <a:rPr lang="nl-NL" altLang="en-US" sz="1800" dirty="0" smtClean="0">
                <a:solidFill>
                  <a:srgbClr val="0070C0"/>
                </a:solidFill>
              </a:rPr>
              <a:t>122</a:t>
            </a:r>
            <a:r>
              <a:rPr lang="nl-NL" altLang="en-US" sz="1800" dirty="0" smtClean="0"/>
              <a:t> aanvragen</a:t>
            </a:r>
          </a:p>
          <a:p>
            <a:pPr lvl="1"/>
            <a:r>
              <a:rPr lang="nl-NL" altLang="en-US" sz="1800" dirty="0" smtClean="0"/>
              <a:t>beschikbaar op </a:t>
            </a:r>
            <a:r>
              <a:rPr lang="nl-NL" altLang="en-US" sz="1800" dirty="0"/>
              <a:t>de pagina </a:t>
            </a:r>
            <a:r>
              <a:rPr lang="nl-NL" altLang="en-US" sz="1800" dirty="0">
                <a:hlinkClick r:id="rId2"/>
              </a:rPr>
              <a:t>Algemeen Coördinatiecomité </a:t>
            </a:r>
            <a:r>
              <a:rPr lang="fr-FR" altLang="en-US" dirty="0" smtClean="0"/>
              <a:t/>
            </a:r>
            <a:br>
              <a:rPr lang="fr-FR" altLang="en-US" dirty="0" smtClean="0"/>
            </a:br>
            <a:endParaRPr lang="nl-NL" altLang="en-US" dirty="0"/>
          </a:p>
        </p:txBody>
      </p:sp>
      <p:sp>
        <p:nvSpPr>
          <p:cNvPr id="3" name="Slide Number Placeholder 2"/>
          <p:cNvSpPr>
            <a:spLocks noGrp="1"/>
          </p:cNvSpPr>
          <p:nvPr>
            <p:ph type="sldNum" sz="quarter" idx="10"/>
          </p:nvPr>
        </p:nvSpPr>
        <p:spPr/>
        <p:txBody>
          <a:bodyPr/>
          <a:lstStyle/>
          <a:p>
            <a:pPr>
              <a:defRPr/>
            </a:pPr>
            <a:fld id="{7A7F1E79-8225-48A0-95BD-5254C3720E2D}" type="slidenum">
              <a:rPr lang="en-GB" smtClean="0"/>
              <a:pPr>
                <a:defRPr/>
              </a:pPr>
              <a:t>14</a:t>
            </a:fld>
            <a:endParaRPr lang="en-GB" dirty="0"/>
          </a:p>
        </p:txBody>
      </p:sp>
      <p:grpSp>
        <p:nvGrpSpPr>
          <p:cNvPr id="5" name="Group 4"/>
          <p:cNvGrpSpPr>
            <a:grpSpLocks noChangeAspect="1"/>
          </p:cNvGrpSpPr>
          <p:nvPr/>
        </p:nvGrpSpPr>
        <p:grpSpPr>
          <a:xfrm>
            <a:off x="1259631" y="3692992"/>
            <a:ext cx="6108207" cy="2688336"/>
            <a:chOff x="1691675" y="3592221"/>
            <a:chExt cx="6232863" cy="2743200"/>
          </a:xfrm>
        </p:grpSpPr>
        <p:grpSp>
          <p:nvGrpSpPr>
            <p:cNvPr id="6" name="Group 5"/>
            <p:cNvGrpSpPr/>
            <p:nvPr/>
          </p:nvGrpSpPr>
          <p:grpSpPr>
            <a:xfrm>
              <a:off x="1691675" y="3844137"/>
              <a:ext cx="1898773" cy="2098006"/>
              <a:chOff x="683565" y="4104252"/>
              <a:chExt cx="1726157" cy="1907278"/>
            </a:xfrm>
          </p:grpSpPr>
          <p:sp>
            <p:nvSpPr>
              <p:cNvPr id="8" name="TextBox 7"/>
              <p:cNvSpPr txBox="1"/>
              <p:nvPr/>
            </p:nvSpPr>
            <p:spPr>
              <a:xfrm>
                <a:off x="683565" y="5309443"/>
                <a:ext cx="1509873" cy="285507"/>
              </a:xfrm>
              <a:prstGeom prst="rect">
                <a:avLst/>
              </a:prstGeom>
              <a:noFill/>
            </p:spPr>
            <p:txBody>
              <a:bodyPr wrap="square" rtlCol="0">
                <a:spAutoFit/>
              </a:bodyPr>
              <a:lstStyle/>
              <a:p>
                <a:r>
                  <a:rPr lang="fr-BE" sz="1400" dirty="0" smtClean="0"/>
                  <a:t>Brussels (18)</a:t>
                </a:r>
                <a:endParaRPr lang="en-US" sz="1400" dirty="0"/>
              </a:p>
            </p:txBody>
          </p:sp>
          <p:sp>
            <p:nvSpPr>
              <p:cNvPr id="9" name="TextBox 8"/>
              <p:cNvSpPr txBox="1"/>
              <p:nvPr/>
            </p:nvSpPr>
            <p:spPr>
              <a:xfrm>
                <a:off x="683566" y="4892862"/>
                <a:ext cx="1726156" cy="285507"/>
              </a:xfrm>
              <a:prstGeom prst="rect">
                <a:avLst/>
              </a:prstGeom>
              <a:noFill/>
            </p:spPr>
            <p:txBody>
              <a:bodyPr wrap="square" rtlCol="0">
                <a:spAutoFit/>
              </a:bodyPr>
              <a:lstStyle/>
              <a:p>
                <a:r>
                  <a:rPr lang="fr-BE" sz="1400" dirty="0" err="1" smtClean="0"/>
                  <a:t>Waalse</a:t>
                </a:r>
                <a:r>
                  <a:rPr lang="fr-BE" sz="1400" dirty="0" smtClean="0"/>
                  <a:t> </a:t>
                </a:r>
                <a:r>
                  <a:rPr lang="fr-BE" sz="1400" dirty="0" err="1" smtClean="0"/>
                  <a:t>Gewest</a:t>
                </a:r>
                <a:r>
                  <a:rPr lang="fr-BE" sz="1400" dirty="0" smtClean="0"/>
                  <a:t> (</a:t>
                </a:r>
                <a:r>
                  <a:rPr lang="fr-BE" sz="1400" dirty="0" smtClean="0">
                    <a:solidFill>
                      <a:srgbClr val="0070C0"/>
                    </a:solidFill>
                  </a:rPr>
                  <a:t>10</a:t>
                </a:r>
                <a:r>
                  <a:rPr lang="fr-BE" sz="1400" dirty="0" smtClean="0"/>
                  <a:t>)</a:t>
                </a:r>
                <a:endParaRPr lang="en-US" sz="1400" dirty="0"/>
              </a:p>
            </p:txBody>
          </p:sp>
          <p:sp>
            <p:nvSpPr>
              <p:cNvPr id="10" name="TextBox 9"/>
              <p:cNvSpPr txBox="1"/>
              <p:nvPr/>
            </p:nvSpPr>
            <p:spPr>
              <a:xfrm>
                <a:off x="683565" y="4476281"/>
                <a:ext cx="1509873" cy="285507"/>
              </a:xfrm>
              <a:prstGeom prst="rect">
                <a:avLst/>
              </a:prstGeom>
              <a:noFill/>
            </p:spPr>
            <p:txBody>
              <a:bodyPr wrap="square" rtlCol="0">
                <a:spAutoFit/>
              </a:bodyPr>
              <a:lstStyle/>
              <a:p>
                <a:r>
                  <a:rPr lang="fr-BE" sz="1400" dirty="0" err="1" smtClean="0"/>
                  <a:t>Vlaanderen</a:t>
                </a:r>
                <a:r>
                  <a:rPr lang="fr-BE" sz="1400" dirty="0" smtClean="0"/>
                  <a:t> (</a:t>
                </a:r>
                <a:r>
                  <a:rPr lang="fr-BE" sz="1400" dirty="0" smtClean="0">
                    <a:solidFill>
                      <a:srgbClr val="0070C0"/>
                    </a:solidFill>
                  </a:rPr>
                  <a:t>29</a:t>
                </a:r>
                <a:r>
                  <a:rPr lang="fr-BE" sz="1400" dirty="0" smtClean="0"/>
                  <a:t>)</a:t>
                </a:r>
                <a:endParaRPr lang="en-US" sz="1400" dirty="0"/>
              </a:p>
            </p:txBody>
          </p:sp>
          <p:sp>
            <p:nvSpPr>
              <p:cNvPr id="11" name="TextBox 10"/>
              <p:cNvSpPr txBox="1"/>
              <p:nvPr/>
            </p:nvSpPr>
            <p:spPr>
              <a:xfrm>
                <a:off x="683565" y="4104252"/>
                <a:ext cx="1509873" cy="285507"/>
              </a:xfrm>
              <a:prstGeom prst="rect">
                <a:avLst/>
              </a:prstGeom>
              <a:noFill/>
            </p:spPr>
            <p:txBody>
              <a:bodyPr wrap="square" rtlCol="0">
                <a:spAutoFit/>
              </a:bodyPr>
              <a:lstStyle/>
              <a:p>
                <a:r>
                  <a:rPr lang="fr-BE" sz="1400" dirty="0" err="1" smtClean="0"/>
                  <a:t>Interregionaal</a:t>
                </a:r>
                <a:r>
                  <a:rPr lang="fr-BE" sz="1400" dirty="0" smtClean="0"/>
                  <a:t> (</a:t>
                </a:r>
                <a:r>
                  <a:rPr lang="fr-BE" sz="1400" dirty="0" smtClean="0">
                    <a:solidFill>
                      <a:srgbClr val="0070C0"/>
                    </a:solidFill>
                  </a:rPr>
                  <a:t>1</a:t>
                </a:r>
                <a:r>
                  <a:rPr lang="fr-BE" sz="1400" dirty="0" smtClean="0"/>
                  <a:t>)</a:t>
                </a:r>
                <a:endParaRPr lang="en-US" sz="1400" dirty="0"/>
              </a:p>
            </p:txBody>
          </p:sp>
          <p:sp>
            <p:nvSpPr>
              <p:cNvPr id="12" name="TextBox 11"/>
              <p:cNvSpPr txBox="1"/>
              <p:nvPr/>
            </p:nvSpPr>
            <p:spPr>
              <a:xfrm>
                <a:off x="683565" y="5726023"/>
                <a:ext cx="1509873" cy="285507"/>
              </a:xfrm>
              <a:prstGeom prst="rect">
                <a:avLst/>
              </a:prstGeom>
              <a:noFill/>
            </p:spPr>
            <p:txBody>
              <a:bodyPr wrap="square" rtlCol="0">
                <a:spAutoFit/>
              </a:bodyPr>
              <a:lstStyle/>
              <a:p>
                <a:r>
                  <a:rPr lang="fr-BE" sz="1400" dirty="0" err="1" smtClean="0"/>
                  <a:t>Federaal</a:t>
                </a:r>
                <a:r>
                  <a:rPr lang="fr-BE" sz="1400" dirty="0" smtClean="0"/>
                  <a:t> / OISZ (</a:t>
                </a:r>
                <a:r>
                  <a:rPr lang="fr-BE" sz="1400" dirty="0" smtClean="0">
                    <a:solidFill>
                      <a:srgbClr val="0070C0"/>
                    </a:solidFill>
                  </a:rPr>
                  <a:t>64</a:t>
                </a:r>
                <a:r>
                  <a:rPr lang="fr-BE" sz="1400" dirty="0" smtClean="0"/>
                  <a:t>)</a:t>
                </a:r>
                <a:endParaRPr lang="en-US" sz="1400" dirty="0"/>
              </a:p>
            </p:txBody>
          </p:sp>
        </p:grpSp>
        <p:graphicFrame>
          <p:nvGraphicFramePr>
            <p:cNvPr id="7" name="Grafiek 20"/>
            <p:cNvGraphicFramePr>
              <a:graphicFrameLocks/>
            </p:cNvGraphicFramePr>
            <p:nvPr>
              <p:extLst>
                <p:ext uri="{D42A27DB-BD31-4B8C-83A1-F6EECF244321}">
                  <p14:modId xmlns:p14="http://schemas.microsoft.com/office/powerpoint/2010/main" val="1151400210"/>
                </p:ext>
              </p:extLst>
            </p:nvPr>
          </p:nvGraphicFramePr>
          <p:xfrm>
            <a:off x="3352538" y="3592221"/>
            <a:ext cx="4572000" cy="2743200"/>
          </p:xfrm>
          <a:graphic>
            <a:graphicData uri="http://schemas.openxmlformats.org/drawingml/2006/chart">
              <c:chart xmlns:c="http://schemas.openxmlformats.org/drawingml/2006/chart" xmlns:r="http://schemas.openxmlformats.org/officeDocument/2006/relationships" r:id="rId3"/>
            </a:graphicData>
          </a:graphic>
        </p:graphicFrame>
      </p:grpSp>
    </p:spTree>
    <p:extLst>
      <p:ext uri="{BB962C8B-B14F-4D97-AF65-F5344CB8AC3E}">
        <p14:creationId xmlns:p14="http://schemas.microsoft.com/office/powerpoint/2010/main" val="1468178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A7F1E79-8225-48A0-95BD-5254C3720E2D}" type="slidenum">
              <a:rPr lang="en-GB" smtClean="0"/>
              <a:pPr>
                <a:defRPr/>
              </a:pPr>
              <a:t>15</a:t>
            </a:fld>
            <a:endParaRPr lang="en-GB" dirty="0"/>
          </a:p>
        </p:txBody>
      </p:sp>
      <p:sp>
        <p:nvSpPr>
          <p:cNvPr id="3" name="Title 2"/>
          <p:cNvSpPr>
            <a:spLocks noGrp="1"/>
          </p:cNvSpPr>
          <p:nvPr>
            <p:ph type="title"/>
          </p:nvPr>
        </p:nvSpPr>
        <p:spPr>
          <a:noFill/>
        </p:spPr>
        <p:txBody>
          <a:bodyPr/>
          <a:lstStyle/>
          <a:p>
            <a:r>
              <a:rPr lang="fr-BE" altLang="en-US" dirty="0" err="1" smtClean="0"/>
              <a:t>Prioriteiten</a:t>
            </a:r>
            <a:r>
              <a:rPr lang="fr-BE" altLang="en-US" dirty="0" smtClean="0"/>
              <a:t> 2021</a:t>
            </a:r>
            <a:endParaRPr lang="en-US" dirty="0"/>
          </a:p>
        </p:txBody>
      </p:sp>
      <p:pic>
        <p:nvPicPr>
          <p:cNvPr id="6" name="Afbeelding 1"/>
          <p:cNvPicPr>
            <a:picLocks noChangeAspect="1"/>
          </p:cNvPicPr>
          <p:nvPr/>
        </p:nvPicPr>
        <p:blipFill rotWithShape="1">
          <a:blip r:embed="rId2"/>
          <a:srcRect t="11654"/>
          <a:stretch/>
        </p:blipFill>
        <p:spPr>
          <a:xfrm>
            <a:off x="107504" y="1556792"/>
            <a:ext cx="8953318" cy="4680520"/>
          </a:xfrm>
          <a:prstGeom prst="rect">
            <a:avLst/>
          </a:prstGeom>
        </p:spPr>
      </p:pic>
    </p:spTree>
    <p:extLst>
      <p:ext uri="{BB962C8B-B14F-4D97-AF65-F5344CB8AC3E}">
        <p14:creationId xmlns:p14="http://schemas.microsoft.com/office/powerpoint/2010/main" val="754909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nl-BE" dirty="0" smtClean="0"/>
              <a:t>Prioriteiten 2021</a:t>
            </a:r>
            <a:endParaRPr lang="nl-BE" dirty="0"/>
          </a:p>
        </p:txBody>
      </p:sp>
      <p:sp>
        <p:nvSpPr>
          <p:cNvPr id="3" name="Content Placeholder 2"/>
          <p:cNvSpPr>
            <a:spLocks noGrp="1"/>
          </p:cNvSpPr>
          <p:nvPr>
            <p:ph idx="1"/>
          </p:nvPr>
        </p:nvSpPr>
        <p:spPr>
          <a:xfrm>
            <a:off x="457200" y="1268760"/>
            <a:ext cx="8229600" cy="5112568"/>
          </a:xfrm>
        </p:spPr>
        <p:txBody>
          <a:bodyPr>
            <a:normAutofit/>
          </a:bodyPr>
          <a:lstStyle/>
          <a:p>
            <a:r>
              <a:rPr lang="nl-NL" dirty="0" smtClean="0"/>
              <a:t>de </a:t>
            </a:r>
            <a:r>
              <a:rPr lang="nl-NL" dirty="0"/>
              <a:t>KSZ heeft </a:t>
            </a:r>
            <a:r>
              <a:rPr lang="nl-NL" dirty="0" smtClean="0"/>
              <a:t>prioritaire </a:t>
            </a:r>
            <a:r>
              <a:rPr lang="nl-NL" dirty="0"/>
              <a:t>projecten naar voren </a:t>
            </a:r>
            <a:r>
              <a:rPr lang="nl-NL" dirty="0" smtClean="0"/>
              <a:t>geschoven o</a:t>
            </a:r>
            <a:r>
              <a:rPr lang="fr-BE" dirty="0" smtClean="0"/>
              <a:t>.a.</a:t>
            </a:r>
          </a:p>
          <a:p>
            <a:pPr lvl="1"/>
            <a:r>
              <a:rPr lang="nl-NL" dirty="0" smtClean="0"/>
              <a:t>uitwerken van een actuele inkomensnotie (fiscaal + parafiscaal)</a:t>
            </a:r>
          </a:p>
          <a:p>
            <a:pPr lvl="1"/>
            <a:r>
              <a:rPr lang="nl-NL" dirty="0" smtClean="0"/>
              <a:t>coördinatie </a:t>
            </a:r>
            <a:r>
              <a:rPr lang="nl-NL" dirty="0"/>
              <a:t>bij het ter beschikking stellen van een authentieke bron met contactgegevens van de </a:t>
            </a:r>
            <a:r>
              <a:rPr lang="nl-NL" dirty="0" smtClean="0"/>
              <a:t>burger</a:t>
            </a:r>
          </a:p>
          <a:p>
            <a:pPr lvl="1"/>
            <a:endParaRPr lang="nl-NL" sz="600" dirty="0">
              <a:solidFill>
                <a:srgbClr val="EA0000"/>
              </a:solidFill>
            </a:endParaRPr>
          </a:p>
          <a:p>
            <a:r>
              <a:rPr lang="fr-BE" dirty="0" err="1" smtClean="0"/>
              <a:t>verdere</a:t>
            </a:r>
            <a:r>
              <a:rPr lang="fr-BE" dirty="0" smtClean="0"/>
              <a:t> </a:t>
            </a:r>
            <a:r>
              <a:rPr lang="fr-BE" dirty="0" err="1"/>
              <a:t>uitbreiding</a:t>
            </a:r>
            <a:r>
              <a:rPr lang="fr-BE" dirty="0"/>
              <a:t> </a:t>
            </a:r>
            <a:r>
              <a:rPr lang="fr-BE" dirty="0" smtClean="0"/>
              <a:t>‘</a:t>
            </a:r>
            <a:r>
              <a:rPr lang="fr-BE" dirty="0" err="1"/>
              <a:t>vereenvoudigingsuniversum</a:t>
            </a:r>
            <a:r>
              <a:rPr lang="fr-BE" dirty="0"/>
              <a:t>’ </a:t>
            </a:r>
          </a:p>
          <a:p>
            <a:pPr lvl="1"/>
            <a:r>
              <a:rPr lang="fr-BE" dirty="0" err="1" smtClean="0"/>
              <a:t>regio’s</a:t>
            </a:r>
            <a:r>
              <a:rPr lang="fr-BE" dirty="0" smtClean="0"/>
              <a:t> </a:t>
            </a:r>
          </a:p>
          <a:p>
            <a:pPr lvl="2"/>
            <a:r>
              <a:rPr lang="nl-NL" dirty="0"/>
              <a:t>staan in voor de helft van de prioritaire aanvragen</a:t>
            </a:r>
          </a:p>
          <a:p>
            <a:pPr lvl="2"/>
            <a:r>
              <a:rPr lang="fr-BE" dirty="0" err="1"/>
              <a:t>wederkerigheid</a:t>
            </a:r>
            <a:r>
              <a:rPr lang="fr-BE" dirty="0"/>
              <a:t> (handicap, </a:t>
            </a:r>
            <a:r>
              <a:rPr lang="fr-BE" dirty="0" err="1"/>
              <a:t>kinderbijslag</a:t>
            </a:r>
            <a:r>
              <a:rPr lang="fr-BE" dirty="0"/>
              <a:t>, </a:t>
            </a:r>
            <a:r>
              <a:rPr lang="fr-BE" dirty="0" err="1" smtClean="0"/>
              <a:t>inspectie</a:t>
            </a:r>
            <a:r>
              <a:rPr lang="fr-BE" dirty="0" smtClean="0"/>
              <a:t>, </a:t>
            </a:r>
            <a:r>
              <a:rPr lang="fr-BE" dirty="0" err="1" smtClean="0"/>
              <a:t>onderwijs</a:t>
            </a:r>
            <a:r>
              <a:rPr lang="fr-BE" dirty="0" smtClean="0"/>
              <a:t>)</a:t>
            </a:r>
          </a:p>
          <a:p>
            <a:pPr lvl="1"/>
            <a:r>
              <a:rPr lang="fr-BE" dirty="0"/>
              <a:t>FOD </a:t>
            </a:r>
            <a:r>
              <a:rPr lang="fr-BE" dirty="0" err="1" smtClean="0"/>
              <a:t>Justitie</a:t>
            </a:r>
            <a:r>
              <a:rPr lang="fr-BE" dirty="0" smtClean="0"/>
              <a:t> </a:t>
            </a:r>
            <a:endParaRPr lang="fr-BE" dirty="0"/>
          </a:p>
          <a:p>
            <a:pPr lvl="2"/>
            <a:r>
              <a:rPr lang="nl-NL" dirty="0"/>
              <a:t>openstellen van het Centraal </a:t>
            </a:r>
            <a:r>
              <a:rPr lang="nl-NL" dirty="0" smtClean="0"/>
              <a:t>Strafregister </a:t>
            </a:r>
            <a:r>
              <a:rPr lang="nl-NL" dirty="0"/>
              <a:t>voor de instellingen van het netwerk</a:t>
            </a:r>
            <a:endParaRPr lang="fr-BE" sz="400" dirty="0"/>
          </a:p>
          <a:p>
            <a:pPr lvl="1"/>
            <a:r>
              <a:rPr lang="fr-FR" dirty="0" err="1"/>
              <a:t>b</a:t>
            </a:r>
            <a:r>
              <a:rPr lang="fr-FR" dirty="0" err="1" smtClean="0"/>
              <a:t>elangrijke</a:t>
            </a:r>
            <a:r>
              <a:rPr lang="fr-FR" dirty="0" smtClean="0"/>
              <a:t> </a:t>
            </a:r>
            <a:r>
              <a:rPr lang="fr-FR" dirty="0" err="1" smtClean="0"/>
              <a:t>rol</a:t>
            </a:r>
            <a:r>
              <a:rPr lang="fr-FR" dirty="0"/>
              <a:t> </a:t>
            </a:r>
            <a:r>
              <a:rPr lang="fr-FR" dirty="0" err="1" smtClean="0"/>
              <a:t>voor</a:t>
            </a:r>
            <a:r>
              <a:rPr lang="fr-FR" dirty="0" smtClean="0"/>
              <a:t> FOD </a:t>
            </a:r>
            <a:r>
              <a:rPr lang="fr-FR" dirty="0" err="1"/>
              <a:t>Financiën</a:t>
            </a:r>
            <a:r>
              <a:rPr lang="fr-FR" dirty="0"/>
              <a:t> </a:t>
            </a:r>
            <a:endParaRPr lang="fr-FR" dirty="0" smtClean="0"/>
          </a:p>
          <a:p>
            <a:pPr lvl="1"/>
            <a:r>
              <a:rPr lang="fr-FR" dirty="0" smtClean="0"/>
              <a:t>…</a:t>
            </a:r>
            <a:endParaRPr lang="fr-FR" dirty="0"/>
          </a:p>
          <a:p>
            <a:pPr lvl="1"/>
            <a:endParaRPr lang="fr-BE" sz="400" dirty="0" smtClean="0"/>
          </a:p>
          <a:p>
            <a:pPr lvl="1"/>
            <a:endParaRPr lang="fr-BE" sz="400" dirty="0" smtClean="0"/>
          </a:p>
          <a:p>
            <a:pPr lvl="1"/>
            <a:endParaRPr lang="nl-NL" dirty="0" smtClean="0"/>
          </a:p>
          <a:p>
            <a:pPr lvl="1"/>
            <a:endParaRPr lang="nl-NL" dirty="0" smtClean="0"/>
          </a:p>
          <a:p>
            <a:pPr lvl="1"/>
            <a:endParaRPr lang="nl-NL" dirty="0" smtClean="0"/>
          </a:p>
          <a:p>
            <a:pPr lvl="1"/>
            <a:endParaRPr lang="en-US" dirty="0"/>
          </a:p>
        </p:txBody>
      </p:sp>
      <p:sp>
        <p:nvSpPr>
          <p:cNvPr id="4" name="Slide Number Placeholder 3"/>
          <p:cNvSpPr>
            <a:spLocks noGrp="1"/>
          </p:cNvSpPr>
          <p:nvPr>
            <p:ph type="sldNum" sz="quarter" idx="10"/>
          </p:nvPr>
        </p:nvSpPr>
        <p:spPr/>
        <p:txBody>
          <a:bodyPr/>
          <a:lstStyle/>
          <a:p>
            <a:fld id="{7A7F1E79-8225-48A0-95BD-5254C3720E2D}" type="slidenum">
              <a:rPr lang="en-GB" smtClean="0"/>
              <a:pPr/>
              <a:t>16</a:t>
            </a:fld>
            <a:endParaRPr lang="en-GB" smtClean="0"/>
          </a:p>
        </p:txBody>
      </p:sp>
    </p:spTree>
    <p:extLst>
      <p:ext uri="{BB962C8B-B14F-4D97-AF65-F5344CB8AC3E}">
        <p14:creationId xmlns:p14="http://schemas.microsoft.com/office/powerpoint/2010/main" val="14430917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smtClean="0"/>
              <a:t>SSH DB/online</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2020 </a:t>
            </a:r>
          </a:p>
          <a:p>
            <a:pPr lvl="1"/>
            <a:r>
              <a:rPr lang="en-US" sz="1900" dirty="0" smtClean="0"/>
              <a:t> </a:t>
            </a:r>
            <a:r>
              <a:rPr lang="en-US" sz="1900" dirty="0" smtClean="0">
                <a:solidFill>
                  <a:srgbClr val="0070C0"/>
                </a:solidFill>
              </a:rPr>
              <a:t>80</a:t>
            </a:r>
            <a:r>
              <a:rPr lang="en-US" sz="1900" dirty="0" smtClean="0"/>
              <a:t> </a:t>
            </a:r>
            <a:r>
              <a:rPr lang="en-US" sz="1900" dirty="0" err="1" smtClean="0"/>
              <a:t>nouvelles</a:t>
            </a:r>
            <a:r>
              <a:rPr lang="en-US" sz="1900" dirty="0" smtClean="0"/>
              <a:t> communes </a:t>
            </a:r>
            <a:r>
              <a:rPr lang="en-US" sz="1900" dirty="0" err="1" smtClean="0"/>
              <a:t>ont</a:t>
            </a:r>
            <a:r>
              <a:rPr lang="en-US" sz="1900" dirty="0" smtClean="0"/>
              <a:t> </a:t>
            </a:r>
            <a:r>
              <a:rPr lang="en-US" sz="1900" dirty="0" err="1" smtClean="0"/>
              <a:t>rejoint</a:t>
            </a:r>
            <a:r>
              <a:rPr lang="en-US" sz="1900" dirty="0" smtClean="0"/>
              <a:t> le </a:t>
            </a:r>
            <a:r>
              <a:rPr lang="en-US" sz="1900" dirty="0" err="1" smtClean="0"/>
              <a:t>projet</a:t>
            </a:r>
            <a:r>
              <a:rPr lang="en-US" sz="1900" dirty="0" smtClean="0"/>
              <a:t> SSH </a:t>
            </a:r>
            <a:r>
              <a:rPr lang="en-US" sz="1900" dirty="0" err="1" smtClean="0"/>
              <a:t>en</a:t>
            </a:r>
            <a:r>
              <a:rPr lang="en-US" sz="1900" dirty="0" smtClean="0"/>
              <a:t> 2020 (hors corona)</a:t>
            </a:r>
          </a:p>
          <a:p>
            <a:pPr lvl="1"/>
            <a:r>
              <a:rPr lang="en-US" sz="1900" dirty="0" err="1" smtClean="0"/>
              <a:t>Bruxelles</a:t>
            </a:r>
            <a:r>
              <a:rPr lang="en-US" sz="1900" dirty="0" smtClean="0"/>
              <a:t> </a:t>
            </a:r>
            <a:r>
              <a:rPr lang="en-US" sz="1900" dirty="0" err="1"/>
              <a:t>fiscalité</a:t>
            </a:r>
            <a:r>
              <a:rPr lang="en-US" sz="1900" dirty="0"/>
              <a:t> </a:t>
            </a:r>
            <a:r>
              <a:rPr lang="en-US" sz="1900" dirty="0" smtClean="0"/>
              <a:t>pour </a:t>
            </a:r>
            <a:r>
              <a:rPr lang="en-US" sz="1900" dirty="0" err="1" smtClean="0"/>
              <a:t>l’exonération</a:t>
            </a:r>
            <a:r>
              <a:rPr lang="en-US" sz="1900" dirty="0" smtClean="0"/>
              <a:t> de la </a:t>
            </a:r>
            <a:r>
              <a:rPr lang="en-US" sz="1900" dirty="0" err="1" smtClean="0"/>
              <a:t>taxe</a:t>
            </a:r>
            <a:r>
              <a:rPr lang="en-US" sz="1900" dirty="0" smtClean="0"/>
              <a:t> de circulation </a:t>
            </a:r>
            <a:r>
              <a:rPr lang="en-US" sz="1900" dirty="0"/>
              <a:t>et de </a:t>
            </a:r>
            <a:r>
              <a:rPr lang="en-US" sz="1900" dirty="0" err="1"/>
              <a:t>mise</a:t>
            </a:r>
            <a:r>
              <a:rPr lang="en-US" sz="1900" dirty="0"/>
              <a:t> </a:t>
            </a:r>
            <a:r>
              <a:rPr lang="en-US" sz="1900" dirty="0" err="1"/>
              <a:t>en</a:t>
            </a:r>
            <a:r>
              <a:rPr lang="en-US" sz="1900" dirty="0"/>
              <a:t> </a:t>
            </a:r>
            <a:r>
              <a:rPr lang="en-US" sz="1900" dirty="0" smtClean="0"/>
              <a:t>circulation</a:t>
            </a:r>
          </a:p>
          <a:p>
            <a:pPr lvl="1"/>
            <a:r>
              <a:rPr lang="en-US" sz="1900" dirty="0"/>
              <a:t>WSE (</a:t>
            </a:r>
            <a:r>
              <a:rPr lang="en-US" sz="1900" dirty="0" err="1"/>
              <a:t>Werk</a:t>
            </a:r>
            <a:r>
              <a:rPr lang="en-US" sz="1900" dirty="0"/>
              <a:t> &amp; </a:t>
            </a:r>
            <a:r>
              <a:rPr lang="en-US" sz="1900" dirty="0" err="1"/>
              <a:t>Sociale</a:t>
            </a:r>
            <a:r>
              <a:rPr lang="en-US" sz="1900" dirty="0"/>
              <a:t> </a:t>
            </a:r>
            <a:r>
              <a:rPr lang="en-US" sz="1900" dirty="0" err="1" smtClean="0"/>
              <a:t>Economie</a:t>
            </a:r>
            <a:r>
              <a:rPr lang="en-US" sz="1900" dirty="0" smtClean="0"/>
              <a:t>) pour les </a:t>
            </a:r>
            <a:r>
              <a:rPr lang="en-US" sz="1900" dirty="0" err="1" smtClean="0"/>
              <a:t>tarifs</a:t>
            </a:r>
            <a:r>
              <a:rPr lang="en-US" sz="1900" dirty="0" smtClean="0"/>
              <a:t> </a:t>
            </a:r>
            <a:r>
              <a:rPr lang="en-US" sz="1900" dirty="0" err="1"/>
              <a:t>préférentiels</a:t>
            </a:r>
            <a:r>
              <a:rPr lang="en-US" sz="1900" dirty="0"/>
              <a:t> </a:t>
            </a:r>
            <a:r>
              <a:rPr lang="en-US" sz="1900" dirty="0" smtClean="0"/>
              <a:t>des </a:t>
            </a:r>
            <a:r>
              <a:rPr lang="en-US" sz="1900" dirty="0" err="1"/>
              <a:t>titres</a:t>
            </a:r>
            <a:r>
              <a:rPr lang="en-US" sz="1900" dirty="0"/>
              <a:t> services </a:t>
            </a:r>
            <a:r>
              <a:rPr lang="en-US" sz="1900" dirty="0" err="1" smtClean="0"/>
              <a:t>destinés</a:t>
            </a:r>
            <a:r>
              <a:rPr lang="en-US" sz="1900" dirty="0" smtClean="0"/>
              <a:t> aux </a:t>
            </a:r>
            <a:r>
              <a:rPr lang="en-US" sz="1900" dirty="0" err="1"/>
              <a:t>personnes</a:t>
            </a:r>
            <a:r>
              <a:rPr lang="en-US" sz="1900" dirty="0"/>
              <a:t> </a:t>
            </a:r>
            <a:r>
              <a:rPr lang="en-US" sz="1900" dirty="0" err="1"/>
              <a:t>handicapées</a:t>
            </a:r>
            <a:r>
              <a:rPr lang="en-US" sz="1900" dirty="0"/>
              <a:t> </a:t>
            </a:r>
            <a:r>
              <a:rPr lang="en-US" sz="1900" dirty="0" smtClean="0"/>
              <a:t>(online)</a:t>
            </a:r>
          </a:p>
          <a:p>
            <a:pPr lvl="1"/>
            <a:endParaRPr lang="en-US" sz="600" dirty="0" smtClean="0"/>
          </a:p>
          <a:p>
            <a:r>
              <a:rPr lang="en-US" dirty="0"/>
              <a:t>2021</a:t>
            </a:r>
          </a:p>
          <a:p>
            <a:pPr lvl="1"/>
            <a:r>
              <a:rPr lang="en-US" sz="1900" dirty="0" err="1"/>
              <a:t>a</a:t>
            </a:r>
            <a:r>
              <a:rPr lang="en-US" sz="1900" dirty="0" err="1" smtClean="0"/>
              <a:t>jout</a:t>
            </a:r>
            <a:r>
              <a:rPr lang="en-US" sz="1900" dirty="0" smtClean="0"/>
              <a:t> des </a:t>
            </a:r>
            <a:r>
              <a:rPr lang="en-US" sz="1900" dirty="0" err="1" smtClean="0"/>
              <a:t>nouvelles</a:t>
            </a:r>
            <a:r>
              <a:rPr lang="en-US" sz="1900" dirty="0" smtClean="0"/>
              <a:t> sources </a:t>
            </a:r>
            <a:r>
              <a:rPr lang="en-US" sz="1900" dirty="0" err="1" smtClean="0"/>
              <a:t>authentiques</a:t>
            </a:r>
            <a:r>
              <a:rPr lang="en-US" sz="1900" dirty="0" smtClean="0"/>
              <a:t> </a:t>
            </a:r>
            <a:r>
              <a:rPr lang="en-US" sz="1900" dirty="0" err="1" smtClean="0"/>
              <a:t>autorisées</a:t>
            </a:r>
            <a:r>
              <a:rPr lang="en-US" sz="1900" dirty="0" smtClean="0"/>
              <a:t> </a:t>
            </a:r>
          </a:p>
          <a:p>
            <a:pPr lvl="1"/>
            <a:r>
              <a:rPr lang="en-US" sz="1900" dirty="0" err="1" smtClean="0"/>
              <a:t>préparation</a:t>
            </a:r>
            <a:r>
              <a:rPr lang="en-US" sz="1900" dirty="0" smtClean="0"/>
              <a:t> </a:t>
            </a:r>
            <a:r>
              <a:rPr lang="en-US" sz="1900" dirty="0"/>
              <a:t>de </a:t>
            </a:r>
            <a:r>
              <a:rPr lang="en-US" sz="1900" dirty="0" err="1"/>
              <a:t>l’ajout</a:t>
            </a:r>
            <a:r>
              <a:rPr lang="en-US" sz="1900" dirty="0"/>
              <a:t> de </a:t>
            </a:r>
            <a:r>
              <a:rPr lang="en-US" sz="1900" dirty="0" err="1"/>
              <a:t>Fedris</a:t>
            </a:r>
            <a:r>
              <a:rPr lang="en-US" sz="1900" dirty="0"/>
              <a:t> </a:t>
            </a:r>
            <a:r>
              <a:rPr lang="en-US" sz="1900" dirty="0" err="1"/>
              <a:t>en</a:t>
            </a:r>
            <a:r>
              <a:rPr lang="en-US" sz="1900" dirty="0"/>
              <a:t> </a:t>
            </a:r>
            <a:r>
              <a:rPr lang="en-US" sz="1900" dirty="0" err="1"/>
              <a:t>tant</a:t>
            </a:r>
            <a:r>
              <a:rPr lang="en-US" sz="1900" dirty="0"/>
              <a:t> que nouvelle source </a:t>
            </a:r>
            <a:r>
              <a:rPr lang="en-US" sz="1900" dirty="0" err="1"/>
              <a:t>authentique</a:t>
            </a:r>
            <a:r>
              <a:rPr lang="en-US" sz="1900" dirty="0"/>
              <a:t> </a:t>
            </a:r>
            <a:r>
              <a:rPr lang="en-US" sz="1900" dirty="0" smtClean="0"/>
              <a:t>et de </a:t>
            </a:r>
            <a:r>
              <a:rPr lang="en-US" sz="1900" dirty="0" err="1"/>
              <a:t>l’invalidité</a:t>
            </a:r>
            <a:r>
              <a:rPr lang="en-US" sz="1900" dirty="0"/>
              <a:t> </a:t>
            </a:r>
            <a:r>
              <a:rPr lang="en-US" sz="1900" dirty="0" err="1"/>
              <a:t>comme</a:t>
            </a:r>
            <a:r>
              <a:rPr lang="en-US" sz="1900" dirty="0"/>
              <a:t> nouveau </a:t>
            </a:r>
            <a:r>
              <a:rPr lang="en-US" sz="1900" dirty="0" err="1"/>
              <a:t>statut</a:t>
            </a:r>
            <a:r>
              <a:rPr lang="en-US" sz="1900" dirty="0"/>
              <a:t> (CIN-INAMI)</a:t>
            </a:r>
          </a:p>
          <a:p>
            <a:pPr lvl="1"/>
            <a:r>
              <a:rPr lang="en-US" sz="1900" dirty="0" err="1"/>
              <a:t>p</a:t>
            </a:r>
            <a:r>
              <a:rPr lang="en-US" sz="1900" dirty="0" err="1" smtClean="0"/>
              <a:t>aspartoe</a:t>
            </a:r>
            <a:r>
              <a:rPr lang="en-US" sz="1900" dirty="0" smtClean="0"/>
              <a:t> </a:t>
            </a:r>
            <a:r>
              <a:rPr lang="en-US" sz="1900" dirty="0"/>
              <a:t>op </a:t>
            </a:r>
            <a:r>
              <a:rPr lang="en-US" sz="1900" dirty="0" err="1"/>
              <a:t>kanstarief</a:t>
            </a:r>
            <a:r>
              <a:rPr lang="en-US" sz="1900" dirty="0"/>
              <a:t> </a:t>
            </a:r>
            <a:r>
              <a:rPr lang="en-US" sz="1900" dirty="0" smtClean="0"/>
              <a:t>de la </a:t>
            </a:r>
            <a:r>
              <a:rPr lang="en-US" sz="1900" dirty="0" err="1" smtClean="0"/>
              <a:t>Vlaamse</a:t>
            </a:r>
            <a:r>
              <a:rPr lang="en-US" sz="1900" dirty="0" smtClean="0"/>
              <a:t> </a:t>
            </a:r>
            <a:r>
              <a:rPr lang="en-US" sz="1900" dirty="0" err="1"/>
              <a:t>Gemeenschapscommissie</a:t>
            </a:r>
            <a:r>
              <a:rPr lang="en-US" sz="1900" dirty="0"/>
              <a:t> (VGC</a:t>
            </a:r>
            <a:r>
              <a:rPr lang="en-US" sz="1900" dirty="0" smtClean="0"/>
              <a:t>)</a:t>
            </a:r>
            <a:endParaRPr lang="en-US" sz="1900" dirty="0"/>
          </a:p>
          <a:p>
            <a:pPr lvl="1"/>
            <a:r>
              <a:rPr lang="en-US" sz="1900" dirty="0" smtClean="0"/>
              <a:t>carte </a:t>
            </a:r>
            <a:r>
              <a:rPr lang="en-US" sz="1900" dirty="0" err="1"/>
              <a:t>accompagnateur</a:t>
            </a:r>
            <a:r>
              <a:rPr lang="en-US" sz="1900" dirty="0"/>
              <a:t> train </a:t>
            </a:r>
            <a:r>
              <a:rPr lang="en-US" sz="1900" dirty="0" err="1"/>
              <a:t>en</a:t>
            </a:r>
            <a:r>
              <a:rPr lang="en-US" sz="1900" dirty="0"/>
              <a:t> production </a:t>
            </a:r>
            <a:r>
              <a:rPr lang="en-US" sz="1900" dirty="0" smtClean="0"/>
              <a:t>(SNCB)</a:t>
            </a:r>
            <a:endParaRPr lang="en-US" sz="1900" dirty="0"/>
          </a:p>
          <a:p>
            <a:pPr lvl="1"/>
            <a:r>
              <a:rPr lang="en-US" sz="1900" dirty="0" err="1" smtClean="0"/>
              <a:t>octroi</a:t>
            </a:r>
            <a:r>
              <a:rPr lang="en-US" sz="1900" dirty="0" smtClean="0"/>
              <a:t> d’un </a:t>
            </a:r>
            <a:r>
              <a:rPr lang="en-US" sz="1900" dirty="0" err="1" smtClean="0"/>
              <a:t>supplément</a:t>
            </a:r>
            <a:r>
              <a:rPr lang="en-US" sz="1900" dirty="0" smtClean="0"/>
              <a:t> aux allocations </a:t>
            </a:r>
            <a:r>
              <a:rPr lang="en-US" sz="1900" dirty="0" err="1"/>
              <a:t>familiales</a:t>
            </a:r>
            <a:r>
              <a:rPr lang="en-US" sz="1900" dirty="0"/>
              <a:t> </a:t>
            </a:r>
            <a:r>
              <a:rPr lang="en-US" sz="1900" dirty="0" smtClean="0"/>
              <a:t>(</a:t>
            </a:r>
            <a:r>
              <a:rPr lang="en-US" sz="1900" dirty="0" err="1" smtClean="0"/>
              <a:t>Région</a:t>
            </a:r>
            <a:r>
              <a:rPr lang="en-US" sz="1900" dirty="0" smtClean="0"/>
              <a:t> </a:t>
            </a:r>
            <a:r>
              <a:rPr lang="en-US" sz="1900" dirty="0" err="1" smtClean="0"/>
              <a:t>Wallonne</a:t>
            </a:r>
            <a:r>
              <a:rPr lang="en-US" sz="1900" dirty="0" smtClean="0"/>
              <a:t>)</a:t>
            </a:r>
            <a:endParaRPr lang="en-US" sz="1900" dirty="0"/>
          </a:p>
          <a:p>
            <a:pPr lvl="1"/>
            <a:r>
              <a:rPr lang="en-US" sz="1900" dirty="0" err="1" smtClean="0"/>
              <a:t>octroi</a:t>
            </a:r>
            <a:r>
              <a:rPr lang="en-US" sz="1900" dirty="0" smtClean="0"/>
              <a:t> </a:t>
            </a:r>
            <a:r>
              <a:rPr lang="en-US" sz="1900" dirty="0"/>
              <a:t>prime </a:t>
            </a:r>
            <a:r>
              <a:rPr lang="en-US" sz="1900" dirty="0" err="1"/>
              <a:t>Bruxell’air</a:t>
            </a:r>
            <a:r>
              <a:rPr lang="en-US" sz="1900" dirty="0"/>
              <a:t> </a:t>
            </a:r>
            <a:r>
              <a:rPr lang="en-US" sz="1900" dirty="0" smtClean="0"/>
              <a:t>(</a:t>
            </a:r>
            <a:r>
              <a:rPr lang="en-US" sz="1900" dirty="0" err="1" smtClean="0"/>
              <a:t>Région</a:t>
            </a:r>
            <a:r>
              <a:rPr lang="en-US" sz="1900" dirty="0" smtClean="0"/>
              <a:t> de </a:t>
            </a:r>
            <a:r>
              <a:rPr lang="en-US" sz="1900" dirty="0" err="1" smtClean="0"/>
              <a:t>Bruxelles</a:t>
            </a:r>
            <a:r>
              <a:rPr lang="en-US" sz="1900" dirty="0" smtClean="0"/>
              <a:t> </a:t>
            </a:r>
            <a:r>
              <a:rPr lang="en-US" sz="1900" dirty="0" err="1" smtClean="0"/>
              <a:t>Capitale</a:t>
            </a:r>
            <a:r>
              <a:rPr lang="en-US" sz="1900" dirty="0" smtClean="0"/>
              <a:t> - </a:t>
            </a:r>
            <a:r>
              <a:rPr lang="en-US" sz="1900" dirty="0" err="1"/>
              <a:t>environnement</a:t>
            </a:r>
            <a:r>
              <a:rPr lang="en-US" sz="1900" dirty="0"/>
              <a:t>)</a:t>
            </a:r>
          </a:p>
          <a:p>
            <a:pPr lvl="1"/>
            <a:r>
              <a:rPr lang="en-US" sz="1900" dirty="0" err="1" smtClean="0"/>
              <a:t>analyse</a:t>
            </a:r>
            <a:r>
              <a:rPr lang="en-US" sz="1900" dirty="0" smtClean="0"/>
              <a:t> </a:t>
            </a:r>
            <a:r>
              <a:rPr lang="en-US" sz="1900" dirty="0" err="1"/>
              <a:t>octroi</a:t>
            </a:r>
            <a:r>
              <a:rPr lang="en-US" sz="1900" dirty="0"/>
              <a:t> </a:t>
            </a:r>
            <a:r>
              <a:rPr lang="en-US" sz="1900" dirty="0" smtClean="0"/>
              <a:t>d’un </a:t>
            </a:r>
            <a:r>
              <a:rPr lang="en-US" sz="1900" dirty="0" err="1" smtClean="0"/>
              <a:t>tarif</a:t>
            </a:r>
            <a:r>
              <a:rPr lang="en-US" sz="1900" dirty="0" smtClean="0"/>
              <a:t> </a:t>
            </a:r>
            <a:r>
              <a:rPr lang="en-US" sz="1900" dirty="0"/>
              <a:t>social pour </a:t>
            </a:r>
            <a:r>
              <a:rPr lang="en-US" sz="1900" dirty="0" err="1"/>
              <a:t>l’eau</a:t>
            </a:r>
            <a:r>
              <a:rPr lang="en-US" sz="1900" dirty="0"/>
              <a:t> à </a:t>
            </a:r>
            <a:r>
              <a:rPr lang="en-US" sz="1900" dirty="0" err="1" smtClean="0"/>
              <a:t>Bruxelles</a:t>
            </a:r>
            <a:r>
              <a:rPr lang="en-US" sz="1900" dirty="0" smtClean="0"/>
              <a:t> </a:t>
            </a:r>
            <a:r>
              <a:rPr lang="en-US" sz="1900" dirty="0"/>
              <a:t>(</a:t>
            </a:r>
            <a:r>
              <a:rPr lang="en-US" sz="1900" dirty="0" err="1"/>
              <a:t>Vivaqua</a:t>
            </a:r>
            <a:r>
              <a:rPr lang="en-US" sz="1900" dirty="0"/>
              <a:t>)</a:t>
            </a:r>
          </a:p>
          <a:p>
            <a:pPr lvl="1"/>
            <a:r>
              <a:rPr lang="en-US" sz="1900" dirty="0" err="1"/>
              <a:t>nouvelles</a:t>
            </a:r>
            <a:r>
              <a:rPr lang="en-US" sz="1900" dirty="0"/>
              <a:t> </a:t>
            </a:r>
            <a:r>
              <a:rPr lang="en-US" sz="1900" dirty="0" err="1"/>
              <a:t>demandes</a:t>
            </a:r>
            <a:r>
              <a:rPr lang="en-US" sz="1900" dirty="0"/>
              <a:t> </a:t>
            </a:r>
            <a:r>
              <a:rPr lang="en-US" sz="1900" dirty="0" err="1" smtClean="0"/>
              <a:t>liées</a:t>
            </a:r>
            <a:r>
              <a:rPr lang="en-US" sz="1900" dirty="0" smtClean="0"/>
              <a:t> à la </a:t>
            </a:r>
            <a:r>
              <a:rPr lang="en-US" sz="1900" dirty="0" err="1" smtClean="0"/>
              <a:t>crise</a:t>
            </a:r>
            <a:r>
              <a:rPr lang="en-US" sz="1900" dirty="0" smtClean="0"/>
              <a:t> corona</a:t>
            </a:r>
            <a:endParaRPr lang="en-US" sz="1900" dirty="0"/>
          </a:p>
          <a:p>
            <a:pPr lvl="1"/>
            <a:r>
              <a:rPr lang="en-US" sz="1900" dirty="0" smtClean="0"/>
              <a:t>…</a:t>
            </a:r>
            <a:endParaRPr lang="en-US" sz="1900" dirty="0"/>
          </a:p>
          <a:p>
            <a:pPr lvl="1"/>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7A7F1E79-8225-48A0-95BD-5254C3720E2D}" type="slidenum">
              <a:rPr lang="en-GB" smtClean="0"/>
              <a:pPr>
                <a:defRPr/>
              </a:pPr>
              <a:t>17</a:t>
            </a:fld>
            <a:endParaRPr lang="en-GB" dirty="0"/>
          </a:p>
        </p:txBody>
      </p:sp>
    </p:spTree>
    <p:extLst>
      <p:ext uri="{BB962C8B-B14F-4D97-AF65-F5344CB8AC3E}">
        <p14:creationId xmlns:p14="http://schemas.microsoft.com/office/powerpoint/2010/main" val="20429619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noFill/>
        </p:spPr>
        <p:txBody>
          <a:bodyPr>
            <a:normAutofit/>
          </a:bodyPr>
          <a:lstStyle/>
          <a:p>
            <a:r>
              <a:rPr lang="fr-BE" altLang="en-US" dirty="0" err="1" smtClean="0">
                <a:sym typeface="Arial" charset="0"/>
              </a:rPr>
              <a:t>MyBEnefits</a:t>
            </a:r>
            <a:endParaRPr lang="fr-BE" dirty="0" smtClean="0"/>
          </a:p>
        </p:txBody>
      </p:sp>
      <p:sp>
        <p:nvSpPr>
          <p:cNvPr id="2" name="Content Placeholder 1"/>
          <p:cNvSpPr>
            <a:spLocks noGrp="1"/>
          </p:cNvSpPr>
          <p:nvPr>
            <p:ph idx="1"/>
          </p:nvPr>
        </p:nvSpPr>
        <p:spPr/>
        <p:txBody>
          <a:bodyPr>
            <a:normAutofit fontScale="92500" lnSpcReduction="20000"/>
          </a:bodyPr>
          <a:lstStyle/>
          <a:p>
            <a:r>
              <a:rPr lang="fr-FR" dirty="0" smtClean="0"/>
              <a:t>2020 </a:t>
            </a:r>
          </a:p>
          <a:p>
            <a:pPr lvl="1"/>
            <a:r>
              <a:rPr lang="fr-FR" sz="1900" dirty="0" smtClean="0"/>
              <a:t>élaboration de tableaux des </a:t>
            </a:r>
            <a:r>
              <a:rPr lang="fr-FR" sz="1900" dirty="0"/>
              <a:t>droits complémentaires les plus </a:t>
            </a:r>
            <a:r>
              <a:rPr lang="fr-FR" sz="1900" dirty="0" smtClean="0"/>
              <a:t>importants</a:t>
            </a:r>
          </a:p>
          <a:p>
            <a:pPr lvl="2"/>
            <a:r>
              <a:rPr lang="fr-FR" sz="1700" dirty="0"/>
              <a:t>p</a:t>
            </a:r>
            <a:r>
              <a:rPr lang="fr-FR" sz="1700" dirty="0" smtClean="0"/>
              <a:t>our le niveau </a:t>
            </a:r>
            <a:r>
              <a:rPr lang="fr-FR" sz="1700" dirty="0"/>
              <a:t>fédéral </a:t>
            </a:r>
            <a:endParaRPr lang="fr-FR" sz="1700" dirty="0" smtClean="0"/>
          </a:p>
          <a:p>
            <a:pPr lvl="2"/>
            <a:r>
              <a:rPr lang="fr-FR" sz="1700" dirty="0" smtClean="0"/>
              <a:t>pour les différentes régions</a:t>
            </a:r>
          </a:p>
          <a:p>
            <a:pPr lvl="1"/>
            <a:r>
              <a:rPr lang="fr-BE" sz="1900" dirty="0" smtClean="0"/>
              <a:t>lien contextuel vers le site de référence pour chaque droit complémentaire présenté</a:t>
            </a:r>
          </a:p>
          <a:p>
            <a:pPr lvl="1"/>
            <a:r>
              <a:rPr lang="fr-BE" sz="1900" dirty="0"/>
              <a:t>a</a:t>
            </a:r>
            <a:r>
              <a:rPr lang="fr-BE" sz="1900" dirty="0" smtClean="0"/>
              <a:t>nalyse et développement des services propres à la V2</a:t>
            </a:r>
          </a:p>
          <a:p>
            <a:pPr lvl="2"/>
            <a:r>
              <a:rPr lang="fr-FR" sz="1700" dirty="0"/>
              <a:t>obtenir pour le citoyen un aperçu des droits dans le secteur de la culture, des loisirs, du sport qui sont les domaines dans lesquels </a:t>
            </a:r>
            <a:r>
              <a:rPr lang="fr-FR" sz="1700" dirty="0" err="1"/>
              <a:t>MyBEnefits</a:t>
            </a:r>
            <a:r>
              <a:rPr lang="fr-FR" sz="1700" dirty="0"/>
              <a:t> est le plus susceptible d’être utilisé</a:t>
            </a:r>
          </a:p>
          <a:p>
            <a:pPr lvl="2"/>
            <a:r>
              <a:rPr lang="fr-FR" sz="1700" dirty="0"/>
              <a:t>permettre aux professionnels et aux citoyens de faire connaître les droits complémentaires et conditions d’octroi dont ils ont connaissance ou qu’ils accordent (culture, loisir, sport</a:t>
            </a:r>
            <a:r>
              <a:rPr lang="fr-FR" sz="1700" dirty="0" smtClean="0"/>
              <a:t>)</a:t>
            </a:r>
            <a:endParaRPr lang="fr-BE" sz="1700" dirty="0" smtClean="0"/>
          </a:p>
          <a:p>
            <a:pPr lvl="1"/>
            <a:endParaRPr lang="fr-BE" sz="600" dirty="0" smtClean="0"/>
          </a:p>
          <a:p>
            <a:r>
              <a:rPr lang="fr-BE" dirty="0" smtClean="0"/>
              <a:t>2021</a:t>
            </a:r>
          </a:p>
          <a:p>
            <a:pPr lvl="1"/>
            <a:r>
              <a:rPr lang="fr-BE" sz="1900" dirty="0"/>
              <a:t>en interne développement </a:t>
            </a:r>
            <a:r>
              <a:rPr lang="fr-BE" sz="1900" dirty="0" smtClean="0"/>
              <a:t>de nouvelles fonctionnalités dans la </a:t>
            </a:r>
            <a:r>
              <a:rPr lang="fr-BE" sz="1900" dirty="0" err="1"/>
              <a:t>webapp</a:t>
            </a:r>
            <a:r>
              <a:rPr lang="fr-BE" sz="1900" dirty="0"/>
              <a:t> pour la gestion du projet SSH/</a:t>
            </a:r>
            <a:r>
              <a:rPr lang="fr-BE" sz="1900" dirty="0" err="1"/>
              <a:t>MyBEnefits</a:t>
            </a:r>
            <a:r>
              <a:rPr lang="fr-BE" sz="1900" dirty="0"/>
              <a:t> en vue de valider les avantages proposés par les citoyens/professionnels</a:t>
            </a:r>
          </a:p>
          <a:p>
            <a:pPr lvl="1"/>
            <a:r>
              <a:rPr lang="fr-FR" sz="1900" dirty="0" smtClean="0"/>
              <a:t>tests et mise en production V2</a:t>
            </a:r>
          </a:p>
          <a:p>
            <a:pPr lvl="1"/>
            <a:r>
              <a:rPr lang="fr-FR" sz="1900" dirty="0" smtClean="0"/>
              <a:t>développer l’aspect collaboratif de l’application</a:t>
            </a:r>
          </a:p>
          <a:p>
            <a:pPr lvl="2"/>
            <a:endParaRPr lang="fr-FR" sz="2000" dirty="0"/>
          </a:p>
        </p:txBody>
      </p:sp>
      <p:sp>
        <p:nvSpPr>
          <p:cNvPr id="14341" name="AutoShape 5"/>
          <p:cNvSpPr>
            <a:spLocks noChangeAspect="1" noChangeArrowheads="1"/>
          </p:cNvSpPr>
          <p:nvPr/>
        </p:nvSpPr>
        <p:spPr bwMode="auto">
          <a:xfrm>
            <a:off x="0" y="1125538"/>
            <a:ext cx="7705725"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BE" altLang="fr-FR" sz="1800"/>
          </a:p>
        </p:txBody>
      </p:sp>
      <p:sp>
        <p:nvSpPr>
          <p:cNvPr id="4" name="Slide Number Placeholder 3"/>
          <p:cNvSpPr>
            <a:spLocks noGrp="1"/>
          </p:cNvSpPr>
          <p:nvPr>
            <p:ph type="sldNum" sz="quarter" idx="10"/>
          </p:nvPr>
        </p:nvSpPr>
        <p:spPr/>
        <p:txBody>
          <a:bodyPr/>
          <a:lstStyle/>
          <a:p>
            <a:pPr>
              <a:defRPr/>
            </a:pPr>
            <a:fld id="{7A7F1E79-8225-48A0-95BD-5254C3720E2D}" type="slidenum">
              <a:rPr lang="en-GB" smtClean="0"/>
              <a:pPr>
                <a:defRPr/>
              </a:pPr>
              <a:t>18</a:t>
            </a:fld>
            <a:endParaRPr lang="en-GB" dirty="0"/>
          </a:p>
        </p:txBody>
      </p:sp>
    </p:spTree>
    <p:extLst>
      <p:ext uri="{BB962C8B-B14F-4D97-AF65-F5344CB8AC3E}">
        <p14:creationId xmlns:p14="http://schemas.microsoft.com/office/powerpoint/2010/main" val="23589785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fr-FR" dirty="0" smtClean="0"/>
              <a:t>Vue droits </a:t>
            </a:r>
            <a:r>
              <a:rPr lang="fr-FR" dirty="0"/>
              <a:t>complémentaires </a:t>
            </a:r>
            <a:endParaRPr lang="en-US" dirty="0"/>
          </a:p>
        </p:txBody>
      </p:sp>
      <p:sp>
        <p:nvSpPr>
          <p:cNvPr id="4" name="Slide Number Placeholder 3"/>
          <p:cNvSpPr>
            <a:spLocks noGrp="1"/>
          </p:cNvSpPr>
          <p:nvPr>
            <p:ph type="sldNum" sz="quarter" idx="10"/>
          </p:nvPr>
        </p:nvSpPr>
        <p:spPr/>
        <p:txBody>
          <a:bodyPr/>
          <a:lstStyle/>
          <a:p>
            <a:pPr>
              <a:defRPr/>
            </a:pPr>
            <a:fld id="{7A7F1E79-8225-48A0-95BD-5254C3720E2D}" type="slidenum">
              <a:rPr lang="en-GB" smtClean="0"/>
              <a:pPr>
                <a:defRPr/>
              </a:pPr>
              <a:t>19</a:t>
            </a:fld>
            <a:endParaRPr lang="en-GB" dirty="0"/>
          </a:p>
        </p:txBody>
      </p:sp>
      <p:grpSp>
        <p:nvGrpSpPr>
          <p:cNvPr id="6" name="Group 5"/>
          <p:cNvGrpSpPr/>
          <p:nvPr/>
        </p:nvGrpSpPr>
        <p:grpSpPr>
          <a:xfrm>
            <a:off x="0" y="1331476"/>
            <a:ext cx="9144000" cy="4401780"/>
            <a:chOff x="0" y="971436"/>
            <a:chExt cx="9144000" cy="4401780"/>
          </a:xfrm>
        </p:grpSpPr>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t="8115"/>
            <a:stretch/>
          </p:blipFill>
          <p:spPr>
            <a:xfrm>
              <a:off x="0" y="1340768"/>
              <a:ext cx="9144000" cy="4032448"/>
            </a:xfrm>
            <a:prstGeom prst="rect">
              <a:avLst/>
            </a:prstGeom>
          </p:spPr>
        </p:pic>
        <p:sp>
          <p:nvSpPr>
            <p:cNvPr id="11" name="TextBox 10"/>
            <p:cNvSpPr txBox="1"/>
            <p:nvPr/>
          </p:nvSpPr>
          <p:spPr>
            <a:xfrm>
              <a:off x="107504" y="971436"/>
              <a:ext cx="3096344" cy="369332"/>
            </a:xfrm>
            <a:prstGeom prst="rect">
              <a:avLst/>
            </a:prstGeom>
            <a:noFill/>
          </p:spPr>
          <p:txBody>
            <a:bodyPr wrap="square" rtlCol="0">
              <a:spAutoFit/>
            </a:bodyPr>
            <a:lstStyle/>
            <a:p>
              <a:r>
                <a:rPr lang="en-US" dirty="0" err="1" smtClean="0">
                  <a:solidFill>
                    <a:srgbClr val="C00000"/>
                  </a:solidFill>
                </a:rPr>
                <a:t>Etat</a:t>
              </a:r>
              <a:r>
                <a:rPr lang="en-US" dirty="0" smtClean="0">
                  <a:solidFill>
                    <a:srgbClr val="C00000"/>
                  </a:solidFill>
                </a:rPr>
                <a:t> </a:t>
              </a:r>
              <a:r>
                <a:rPr lang="en-US" dirty="0" err="1" smtClean="0">
                  <a:solidFill>
                    <a:srgbClr val="C00000"/>
                  </a:solidFill>
                </a:rPr>
                <a:t>fédéral</a:t>
              </a:r>
              <a:endParaRPr lang="en-US" dirty="0">
                <a:solidFill>
                  <a:srgbClr val="C00000"/>
                </a:solidFill>
              </a:endParaRPr>
            </a:p>
          </p:txBody>
        </p:sp>
      </p:grpSp>
    </p:spTree>
    <p:extLst>
      <p:ext uri="{BB962C8B-B14F-4D97-AF65-F5344CB8AC3E}">
        <p14:creationId xmlns:p14="http://schemas.microsoft.com/office/powerpoint/2010/main" val="40468269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noFill/>
        </p:spPr>
        <p:txBody>
          <a:bodyPr/>
          <a:lstStyle/>
          <a:p>
            <a:r>
              <a:rPr lang="fr-BE" altLang="en-US" dirty="0" err="1" smtClean="0">
                <a:solidFill>
                  <a:srgbClr val="0082B8"/>
                </a:solidFill>
              </a:rPr>
              <a:t>Facts</a:t>
            </a:r>
            <a:r>
              <a:rPr lang="fr-BE" altLang="en-US" dirty="0" smtClean="0"/>
              <a:t> &amp; Figures 2020</a:t>
            </a:r>
            <a:endParaRPr lang="en-US" altLang="en-US" dirty="0"/>
          </a:p>
        </p:txBody>
      </p:sp>
      <p:sp>
        <p:nvSpPr>
          <p:cNvPr id="3" name="Content Placeholder 2"/>
          <p:cNvSpPr>
            <a:spLocks noGrp="1"/>
          </p:cNvSpPr>
          <p:nvPr>
            <p:ph idx="1"/>
          </p:nvPr>
        </p:nvSpPr>
        <p:spPr>
          <a:xfrm>
            <a:off x="457200" y="1124744"/>
            <a:ext cx="8229600" cy="5112568"/>
          </a:xfrm>
        </p:spPr>
        <p:txBody>
          <a:bodyPr/>
          <a:lstStyle/>
          <a:p>
            <a:r>
              <a:rPr lang="fr-BE" dirty="0" smtClean="0"/>
              <a:t>disponibilité des services  (norme: 98%)</a:t>
            </a:r>
            <a:endParaRPr lang="fr-FR" dirty="0" smtClean="0"/>
          </a:p>
          <a:p>
            <a:pPr lvl="1"/>
            <a:r>
              <a:rPr lang="fr-FR" dirty="0" smtClean="0"/>
              <a:t> </a:t>
            </a:r>
            <a:r>
              <a:rPr lang="fr-BE" dirty="0" smtClean="0">
                <a:solidFill>
                  <a:srgbClr val="0070C0"/>
                </a:solidFill>
              </a:rPr>
              <a:t>99,87 </a:t>
            </a:r>
            <a:r>
              <a:rPr lang="fr-BE" dirty="0">
                <a:solidFill>
                  <a:srgbClr val="0070C0"/>
                </a:solidFill>
              </a:rPr>
              <a:t>%</a:t>
            </a:r>
            <a:r>
              <a:rPr lang="fr-BE" dirty="0" smtClean="0">
                <a:solidFill>
                  <a:srgbClr val="0082B8"/>
                </a:solidFill>
              </a:rPr>
              <a:t>  </a:t>
            </a:r>
            <a:r>
              <a:rPr lang="fr-BE" dirty="0" smtClean="0"/>
              <a:t>de disponibilité du système informatique de la BCSS </a:t>
            </a:r>
          </a:p>
          <a:p>
            <a:pPr lvl="1"/>
            <a:r>
              <a:rPr lang="fr-BE" dirty="0" smtClean="0"/>
              <a:t> </a:t>
            </a:r>
            <a:r>
              <a:rPr lang="fr-BE" dirty="0" smtClean="0">
                <a:solidFill>
                  <a:srgbClr val="0070C0"/>
                </a:solidFill>
              </a:rPr>
              <a:t>99,88 </a:t>
            </a:r>
            <a:r>
              <a:rPr lang="fr-BE" dirty="0">
                <a:solidFill>
                  <a:srgbClr val="0070C0"/>
                </a:solidFill>
              </a:rPr>
              <a:t>%</a:t>
            </a:r>
            <a:r>
              <a:rPr lang="fr-BE" b="1" dirty="0">
                <a:solidFill>
                  <a:srgbClr val="5591C3"/>
                </a:solidFill>
              </a:rPr>
              <a:t> </a:t>
            </a:r>
            <a:r>
              <a:rPr lang="fr-BE" dirty="0" smtClean="0"/>
              <a:t>de disponibilité pour les services du Registre national </a:t>
            </a:r>
          </a:p>
          <a:p>
            <a:pPr lvl="1"/>
            <a:r>
              <a:rPr lang="fr-BE" dirty="0" smtClean="0"/>
              <a:t> </a:t>
            </a:r>
            <a:r>
              <a:rPr lang="fr-BE" dirty="0" smtClean="0">
                <a:solidFill>
                  <a:srgbClr val="0070C0"/>
                </a:solidFill>
              </a:rPr>
              <a:t>99,76 </a:t>
            </a:r>
            <a:r>
              <a:rPr lang="fr-BE" dirty="0">
                <a:solidFill>
                  <a:srgbClr val="0070C0"/>
                </a:solidFill>
              </a:rPr>
              <a:t>%</a:t>
            </a:r>
            <a:r>
              <a:rPr lang="fr-BE" dirty="0" smtClean="0">
                <a:solidFill>
                  <a:srgbClr val="0082B8"/>
                </a:solidFill>
              </a:rPr>
              <a:t> </a:t>
            </a:r>
            <a:r>
              <a:rPr lang="fr-BE" dirty="0" smtClean="0"/>
              <a:t>de disponibilité pour les services de l’ONSS</a:t>
            </a:r>
          </a:p>
          <a:p>
            <a:pPr lvl="1"/>
            <a:endParaRPr lang="fr-BE" sz="600" dirty="0" smtClean="0"/>
          </a:p>
          <a:p>
            <a:r>
              <a:rPr lang="fr-BE" dirty="0" smtClean="0"/>
              <a:t>délais de traitement (normes: 90% - 95%) </a:t>
            </a:r>
          </a:p>
          <a:p>
            <a:pPr lvl="1"/>
            <a:r>
              <a:rPr lang="fr-BE" dirty="0" smtClean="0"/>
              <a:t>délai maximal de 1 seconde dans </a:t>
            </a:r>
            <a:r>
              <a:rPr lang="fr-BE" dirty="0" smtClean="0">
                <a:solidFill>
                  <a:srgbClr val="0070C0"/>
                </a:solidFill>
              </a:rPr>
              <a:t>99,76</a:t>
            </a:r>
            <a:r>
              <a:rPr lang="fr-BE" b="1" dirty="0" smtClean="0">
                <a:solidFill>
                  <a:srgbClr val="5591C3"/>
                </a:solidFill>
              </a:rPr>
              <a:t> </a:t>
            </a:r>
            <a:r>
              <a:rPr lang="fr-BE" dirty="0">
                <a:solidFill>
                  <a:srgbClr val="0070C0"/>
                </a:solidFill>
              </a:rPr>
              <a:t>%</a:t>
            </a:r>
            <a:r>
              <a:rPr lang="fr-BE" dirty="0" smtClean="0">
                <a:solidFill>
                  <a:srgbClr val="0082B8"/>
                </a:solidFill>
              </a:rPr>
              <a:t> </a:t>
            </a:r>
            <a:r>
              <a:rPr lang="fr-BE" dirty="0" smtClean="0"/>
              <a:t>des cas</a:t>
            </a:r>
          </a:p>
          <a:p>
            <a:pPr lvl="1"/>
            <a:r>
              <a:rPr lang="fr-BE" dirty="0" smtClean="0"/>
              <a:t>délai maximal de 2 secondes dans </a:t>
            </a:r>
            <a:r>
              <a:rPr lang="fr-BE" dirty="0" smtClean="0">
                <a:solidFill>
                  <a:srgbClr val="0070C0"/>
                </a:solidFill>
              </a:rPr>
              <a:t>99,92</a:t>
            </a:r>
            <a:r>
              <a:rPr lang="fr-BE" b="1" dirty="0" smtClean="0">
                <a:solidFill>
                  <a:srgbClr val="5591C3"/>
                </a:solidFill>
              </a:rPr>
              <a:t> </a:t>
            </a:r>
            <a:r>
              <a:rPr lang="fr-BE" dirty="0">
                <a:solidFill>
                  <a:srgbClr val="0070C0"/>
                </a:solidFill>
              </a:rPr>
              <a:t>%</a:t>
            </a:r>
            <a:r>
              <a:rPr lang="fr-BE" dirty="0" smtClean="0">
                <a:solidFill>
                  <a:srgbClr val="0082B8"/>
                </a:solidFill>
              </a:rPr>
              <a:t>  </a:t>
            </a:r>
            <a:r>
              <a:rPr lang="fr-BE" dirty="0" smtClean="0"/>
              <a:t>des cas </a:t>
            </a:r>
          </a:p>
          <a:p>
            <a:pPr lvl="1"/>
            <a:r>
              <a:rPr lang="fr-BE" dirty="0" smtClean="0"/>
              <a:t> </a:t>
            </a:r>
            <a:r>
              <a:rPr lang="fr-BE" dirty="0" smtClean="0">
                <a:solidFill>
                  <a:srgbClr val="0070C0"/>
                </a:solidFill>
              </a:rPr>
              <a:t>99,24</a:t>
            </a:r>
            <a:r>
              <a:rPr lang="fr-BE" b="1" dirty="0" smtClean="0">
                <a:solidFill>
                  <a:srgbClr val="5591C3"/>
                </a:solidFill>
              </a:rPr>
              <a:t> </a:t>
            </a:r>
            <a:r>
              <a:rPr lang="fr-BE" dirty="0">
                <a:solidFill>
                  <a:srgbClr val="0070C0"/>
                </a:solidFill>
              </a:rPr>
              <a:t>%</a:t>
            </a:r>
            <a:r>
              <a:rPr lang="fr-BE" dirty="0" smtClean="0">
                <a:solidFill>
                  <a:srgbClr val="0082B8"/>
                </a:solidFill>
              </a:rPr>
              <a:t> </a:t>
            </a:r>
            <a:r>
              <a:rPr lang="fr-BE" dirty="0" smtClean="0"/>
              <a:t>des services traités en mode batch dans les 4 jours calendrier</a:t>
            </a:r>
          </a:p>
          <a:p>
            <a:pPr lvl="1"/>
            <a:r>
              <a:rPr lang="fr-BE" dirty="0" smtClean="0"/>
              <a:t>travaux batch exceptionnels : </a:t>
            </a:r>
            <a:r>
              <a:rPr lang="fr-BE" dirty="0">
                <a:solidFill>
                  <a:srgbClr val="0070C0"/>
                </a:solidFill>
              </a:rPr>
              <a:t>100</a:t>
            </a:r>
            <a:r>
              <a:rPr lang="fr-BE" b="1" dirty="0" smtClean="0">
                <a:solidFill>
                  <a:srgbClr val="5591C3"/>
                </a:solidFill>
              </a:rPr>
              <a:t> </a:t>
            </a:r>
            <a:r>
              <a:rPr lang="fr-BE" dirty="0">
                <a:solidFill>
                  <a:srgbClr val="0070C0"/>
                </a:solidFill>
              </a:rPr>
              <a:t>%</a:t>
            </a:r>
            <a:r>
              <a:rPr lang="fr-BE" b="1" dirty="0">
                <a:solidFill>
                  <a:srgbClr val="5591C3"/>
                </a:solidFill>
              </a:rPr>
              <a:t> </a:t>
            </a:r>
            <a:r>
              <a:rPr lang="fr-BE" dirty="0" smtClean="0"/>
              <a:t>des services traités dans les délais convenus avec les institutions</a:t>
            </a:r>
          </a:p>
          <a:p>
            <a:pPr lvl="1"/>
            <a:endParaRPr lang="fr-BE" dirty="0" smtClean="0"/>
          </a:p>
          <a:p>
            <a:endParaRPr lang="fr-BE" dirty="0"/>
          </a:p>
        </p:txBody>
      </p:sp>
      <p:sp>
        <p:nvSpPr>
          <p:cNvPr id="4" name="Slide Number Placeholder 3"/>
          <p:cNvSpPr>
            <a:spLocks noGrp="1"/>
          </p:cNvSpPr>
          <p:nvPr>
            <p:ph type="sldNum" sz="quarter" idx="10"/>
          </p:nvPr>
        </p:nvSpPr>
        <p:spPr/>
        <p:txBody>
          <a:bodyPr/>
          <a:lstStyle/>
          <a:p>
            <a:fld id="{EF4B86D7-EDDD-4D11-90D5-B63D2F676D03}" type="slidenum">
              <a:rPr lang="en-GB" smtClean="0"/>
              <a:pPr/>
              <a:t>2</a:t>
            </a:fld>
            <a:endParaRPr lang="en-GB" dirty="0"/>
          </a:p>
        </p:txBody>
      </p:sp>
    </p:spTree>
    <p:extLst>
      <p:ext uri="{BB962C8B-B14F-4D97-AF65-F5344CB8AC3E}">
        <p14:creationId xmlns:p14="http://schemas.microsoft.com/office/powerpoint/2010/main" val="29907574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noFill/>
        </p:spPr>
        <p:txBody>
          <a:bodyPr>
            <a:normAutofit/>
          </a:bodyPr>
          <a:lstStyle/>
          <a:p>
            <a:r>
              <a:rPr lang="fr-BE" altLang="en-US" dirty="0" err="1" smtClean="0"/>
              <a:t>eBox</a:t>
            </a:r>
            <a:r>
              <a:rPr lang="fr-BE" altLang="en-US" dirty="0" smtClean="0"/>
              <a:t> burger </a:t>
            </a:r>
            <a:endParaRPr lang="en-US" altLang="en-US" dirty="0" smtClean="0"/>
          </a:p>
        </p:txBody>
      </p:sp>
      <p:sp>
        <p:nvSpPr>
          <p:cNvPr id="61443" name="Content Placeholder 2"/>
          <p:cNvSpPr>
            <a:spLocks noGrp="1"/>
          </p:cNvSpPr>
          <p:nvPr>
            <p:ph idx="1"/>
          </p:nvPr>
        </p:nvSpPr>
        <p:spPr/>
        <p:txBody>
          <a:bodyPr>
            <a:normAutofit/>
          </a:bodyPr>
          <a:lstStyle/>
          <a:p>
            <a:r>
              <a:rPr lang="nl-NL" altLang="en-US" dirty="0" smtClean="0"/>
              <a:t>wet van 27 februari 2019 –  inzake de elektronische uitwisseling van berichten via de </a:t>
            </a:r>
            <a:r>
              <a:rPr lang="nl-NL" altLang="en-US" dirty="0" err="1" smtClean="0"/>
              <a:t>eBox</a:t>
            </a:r>
            <a:r>
              <a:rPr lang="nl-NL" altLang="en-US" dirty="0" smtClean="0"/>
              <a:t> legt verantwoordelijkheden vast</a:t>
            </a:r>
          </a:p>
          <a:p>
            <a:pPr lvl="1"/>
            <a:r>
              <a:rPr lang="nl-NL" altLang="en-US" sz="1800" dirty="0" smtClean="0"/>
              <a:t>FOD bevoegd voor Digitale Agenda wordt belast met het aanbieden van een </a:t>
            </a:r>
            <a:r>
              <a:rPr lang="nl-NL" altLang="en-US" sz="1800" dirty="0" err="1" smtClean="0"/>
              <a:t>eBox</a:t>
            </a:r>
            <a:r>
              <a:rPr lang="nl-NL" altLang="en-US" sz="1800" dirty="0" smtClean="0"/>
              <a:t> voor natuurlijke personen</a:t>
            </a:r>
            <a:endParaRPr lang="nl-NL" altLang="en-US" dirty="0" smtClean="0"/>
          </a:p>
          <a:p>
            <a:pPr lvl="1"/>
            <a:r>
              <a:rPr lang="nl-NL" altLang="en-US" sz="1800" dirty="0" smtClean="0"/>
              <a:t>RSZ belast met het aanbieden van een </a:t>
            </a:r>
            <a:r>
              <a:rPr lang="nl-NL" altLang="en-US" sz="1800" dirty="0" err="1" smtClean="0"/>
              <a:t>eBox</a:t>
            </a:r>
            <a:r>
              <a:rPr lang="nl-NL" altLang="en-US" sz="1800" dirty="0" smtClean="0"/>
              <a:t> voor houders van een ondernemingsnummer</a:t>
            </a:r>
            <a:endParaRPr lang="nl-NL" altLang="en-US" dirty="0" smtClean="0"/>
          </a:p>
          <a:p>
            <a:pPr lvl="1"/>
            <a:endParaRPr lang="nl-NL" altLang="en-US" sz="600" dirty="0" smtClean="0"/>
          </a:p>
          <a:p>
            <a:r>
              <a:rPr lang="nl-NL" altLang="en-US" dirty="0" smtClean="0"/>
              <a:t>rol </a:t>
            </a:r>
            <a:r>
              <a:rPr lang="nl-NL" altLang="en-US" dirty="0"/>
              <a:t>KSZ</a:t>
            </a:r>
          </a:p>
          <a:p>
            <a:pPr lvl="1"/>
            <a:r>
              <a:rPr lang="nl-NL" altLang="en-US" sz="1800" dirty="0"/>
              <a:t>treedt op als Document Provider voor </a:t>
            </a:r>
            <a:r>
              <a:rPr lang="nl-NL" altLang="en-US" sz="1800" dirty="0">
                <a:solidFill>
                  <a:srgbClr val="0070C0"/>
                </a:solidFill>
              </a:rPr>
              <a:t>23</a:t>
            </a:r>
            <a:r>
              <a:rPr lang="nl-NL" altLang="en-US" sz="1800" dirty="0"/>
              <a:t> instellingen binnen de domeinen van de sociale zekerheid en de gezondheid, recent ook voor de regionale gezondheidsinspecteurs (attest van quarantaine)</a:t>
            </a:r>
          </a:p>
          <a:p>
            <a:pPr lvl="1"/>
            <a:r>
              <a:rPr lang="nl-NL" altLang="en-US" sz="1800" dirty="0"/>
              <a:t>actieve deelname aan overlegorganen tot uitbouw van het </a:t>
            </a:r>
            <a:r>
              <a:rPr lang="nl-NL" altLang="en-US" sz="1800" dirty="0" err="1"/>
              <a:t>eBox</a:t>
            </a:r>
            <a:r>
              <a:rPr lang="nl-NL" altLang="en-US" sz="1800" dirty="0"/>
              <a:t>-ecosysteem</a:t>
            </a:r>
          </a:p>
          <a:p>
            <a:pPr lvl="1"/>
            <a:r>
              <a:rPr lang="nl-NL" altLang="en-US" sz="1800" dirty="0"/>
              <a:t>promoot het gebruik van de </a:t>
            </a:r>
            <a:r>
              <a:rPr lang="nl-NL" altLang="en-US" sz="1800" dirty="0" err="1"/>
              <a:t>eBox</a:t>
            </a:r>
            <a:r>
              <a:rPr lang="nl-NL" altLang="en-US" sz="1800" dirty="0"/>
              <a:t> tot afschaffen van papieren communicatie met de burger o.a. via de recent heropgestarte plenaire </a:t>
            </a:r>
            <a:r>
              <a:rPr lang="nl-NL" altLang="en-US" sz="1800" dirty="0" err="1"/>
              <a:t>werkgroepvergaderingen</a:t>
            </a:r>
            <a:r>
              <a:rPr lang="nl-NL" altLang="en-US" sz="1800" dirty="0"/>
              <a:t> met actuele en potentiële verzendende instellingen</a:t>
            </a:r>
          </a:p>
          <a:p>
            <a:pPr lvl="1"/>
            <a:endParaRPr lang="nl-NL" altLang="en-US" dirty="0"/>
          </a:p>
        </p:txBody>
      </p:sp>
      <p:sp>
        <p:nvSpPr>
          <p:cNvPr id="2" name="Slide Number Placeholder 1"/>
          <p:cNvSpPr>
            <a:spLocks noGrp="1"/>
          </p:cNvSpPr>
          <p:nvPr>
            <p:ph type="sldNum" sz="quarter" idx="10"/>
          </p:nvPr>
        </p:nvSpPr>
        <p:spPr/>
        <p:txBody>
          <a:bodyPr/>
          <a:lstStyle/>
          <a:p>
            <a:pPr>
              <a:defRPr/>
            </a:pPr>
            <a:fld id="{7A7F1E79-8225-48A0-95BD-5254C3720E2D}" type="slidenum">
              <a:rPr lang="en-GB" smtClean="0"/>
              <a:pPr>
                <a:defRPr/>
              </a:pPr>
              <a:t>20</a:t>
            </a:fld>
            <a:endParaRPr lang="en-GB" dirty="0"/>
          </a:p>
        </p:txBody>
      </p:sp>
    </p:spTree>
    <p:extLst>
      <p:ext uri="{BB962C8B-B14F-4D97-AF65-F5344CB8AC3E}">
        <p14:creationId xmlns:p14="http://schemas.microsoft.com/office/powerpoint/2010/main" val="31254924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noFill/>
        </p:spPr>
        <p:txBody>
          <a:bodyPr/>
          <a:lstStyle/>
          <a:p>
            <a:r>
              <a:rPr lang="fr-BE" altLang="en-US" dirty="0" err="1" smtClean="0"/>
              <a:t>eBox</a:t>
            </a:r>
            <a:r>
              <a:rPr lang="fr-BE" altLang="en-US" dirty="0" smtClean="0"/>
              <a:t> burger </a:t>
            </a:r>
            <a:endParaRPr lang="en-US" altLang="en-US" dirty="0" smtClean="0"/>
          </a:p>
        </p:txBody>
      </p:sp>
      <p:sp>
        <p:nvSpPr>
          <p:cNvPr id="61443" name="Content Placeholder 2"/>
          <p:cNvSpPr>
            <a:spLocks noGrp="1"/>
          </p:cNvSpPr>
          <p:nvPr>
            <p:ph idx="1"/>
          </p:nvPr>
        </p:nvSpPr>
        <p:spPr/>
        <p:txBody>
          <a:bodyPr/>
          <a:lstStyle/>
          <a:p>
            <a:r>
              <a:rPr lang="nl-BE" altLang="en-US" dirty="0" smtClean="0"/>
              <a:t>elektronische brievenbus waarin de burger op een geïntegreerde manier officiële documenten kan ontvangen</a:t>
            </a:r>
            <a:r>
              <a:rPr lang="fr-FR" altLang="en-US" dirty="0" smtClean="0"/>
              <a:t> </a:t>
            </a:r>
          </a:p>
          <a:p>
            <a:endParaRPr lang="fr-FR" altLang="en-US" sz="600" dirty="0" smtClean="0"/>
          </a:p>
          <a:p>
            <a:r>
              <a:rPr lang="nl-BE" altLang="en-US" dirty="0" smtClean="0"/>
              <a:t>de tool is zo ontworpen dat de burger</a:t>
            </a:r>
          </a:p>
          <a:p>
            <a:pPr lvl="1"/>
            <a:r>
              <a:rPr lang="nl-BE" altLang="en-US" dirty="0" smtClean="0"/>
              <a:t>zich eenmalig aanmeldt (single </a:t>
            </a:r>
            <a:r>
              <a:rPr lang="nl-BE" altLang="en-US" dirty="0" err="1" smtClean="0"/>
              <a:t>sign</a:t>
            </a:r>
            <a:r>
              <a:rPr lang="nl-BE" altLang="en-US" dirty="0" smtClean="0"/>
              <a:t> on)</a:t>
            </a:r>
          </a:p>
          <a:p>
            <a:pPr lvl="1"/>
            <a:r>
              <a:rPr lang="nl-BE" altLang="en-US" dirty="0" smtClean="0"/>
              <a:t>en daarna via zijn PC/tablet/smartphone toegang heeft tot </a:t>
            </a:r>
          </a:p>
          <a:p>
            <a:pPr lvl="2"/>
            <a:r>
              <a:rPr lang="nl-BE" altLang="en-US" dirty="0" smtClean="0"/>
              <a:t>de documenten die voor hem zijn bestemd, ongeacht waar deze documenten opgeslagen zijn, via de interface van zijn keuze </a:t>
            </a:r>
          </a:p>
          <a:p>
            <a:pPr lvl="2"/>
            <a:r>
              <a:rPr lang="nl-BE" altLang="en-US" dirty="0" smtClean="0"/>
              <a:t>elektronische transacties via </a:t>
            </a:r>
            <a:r>
              <a:rPr lang="nl-BE" altLang="en-US" dirty="0" err="1" smtClean="0"/>
              <a:t>webtoepassingen</a:t>
            </a:r>
            <a:r>
              <a:rPr lang="nl-BE" altLang="en-US" dirty="0" smtClean="0"/>
              <a:t> of apps </a:t>
            </a:r>
          </a:p>
          <a:p>
            <a:pPr lvl="2"/>
            <a:endParaRPr lang="nl-BE" altLang="en-US" sz="600" dirty="0" smtClean="0"/>
          </a:p>
          <a:p>
            <a:r>
              <a:rPr lang="fr-BE" altLang="en-US" dirty="0" err="1" smtClean="0"/>
              <a:t>cijfers</a:t>
            </a:r>
            <a:r>
              <a:rPr lang="fr-BE" altLang="en-US" dirty="0" smtClean="0"/>
              <a:t> </a:t>
            </a:r>
            <a:r>
              <a:rPr lang="fr-BE" altLang="en-US" dirty="0" err="1" smtClean="0"/>
              <a:t>eBox</a:t>
            </a:r>
            <a:r>
              <a:rPr lang="fr-BE" altLang="en-US" dirty="0" smtClean="0"/>
              <a:t> burger op 31/12/2020</a:t>
            </a:r>
          </a:p>
          <a:p>
            <a:pPr lvl="1"/>
            <a:r>
              <a:rPr lang="nl-NL" altLang="en-US" dirty="0" smtClean="0"/>
              <a:t> </a:t>
            </a:r>
            <a:r>
              <a:rPr lang="nl-NL" altLang="en-US" dirty="0">
                <a:solidFill>
                  <a:srgbClr val="0070C0"/>
                </a:solidFill>
              </a:rPr>
              <a:t>71.023.886</a:t>
            </a:r>
            <a:r>
              <a:rPr lang="nl-NL" altLang="en-US" dirty="0" smtClean="0"/>
              <a:t> gepubliceerde documenten via de KSZ als document provider (55.150.402 op 31/12/2019) </a:t>
            </a:r>
          </a:p>
          <a:p>
            <a:pPr lvl="1"/>
            <a:r>
              <a:rPr lang="nl-NL" altLang="en-US" dirty="0" smtClean="0"/>
              <a:t> </a:t>
            </a:r>
            <a:r>
              <a:rPr lang="nl-NL" altLang="en-US" dirty="0">
                <a:solidFill>
                  <a:srgbClr val="0070C0"/>
                </a:solidFill>
              </a:rPr>
              <a:t>1.522.268 </a:t>
            </a:r>
            <a:r>
              <a:rPr lang="nl-NL" altLang="en-US" dirty="0" smtClean="0"/>
              <a:t>digitale </a:t>
            </a:r>
            <a:r>
              <a:rPr lang="nl-NL" altLang="en-US" dirty="0" err="1" smtClean="0"/>
              <a:t>consents</a:t>
            </a:r>
            <a:r>
              <a:rPr lang="nl-NL" altLang="en-US" dirty="0" smtClean="0"/>
              <a:t> </a:t>
            </a:r>
            <a:r>
              <a:rPr lang="nl-NL" altLang="en-US" sz="2800" baseline="-25000" dirty="0" smtClean="0"/>
              <a:t>~</a:t>
            </a:r>
            <a:r>
              <a:rPr lang="nl-NL" altLang="en-US" dirty="0" smtClean="0"/>
              <a:t>= geactiveerde elektronische brievenbussen </a:t>
            </a:r>
            <a:r>
              <a:rPr lang="nl-NL" altLang="en-US" dirty="0"/>
              <a:t>(832.916 </a:t>
            </a:r>
            <a:r>
              <a:rPr lang="nl-NL" altLang="en-US" dirty="0" smtClean="0"/>
              <a:t>op 31/12/2019) </a:t>
            </a:r>
          </a:p>
        </p:txBody>
      </p:sp>
      <p:sp>
        <p:nvSpPr>
          <p:cNvPr id="2" name="Slide Number Placeholder 1"/>
          <p:cNvSpPr>
            <a:spLocks noGrp="1"/>
          </p:cNvSpPr>
          <p:nvPr>
            <p:ph type="sldNum" sz="quarter" idx="10"/>
          </p:nvPr>
        </p:nvSpPr>
        <p:spPr/>
        <p:txBody>
          <a:bodyPr/>
          <a:lstStyle/>
          <a:p>
            <a:pPr>
              <a:defRPr/>
            </a:pPr>
            <a:fld id="{7A7F1E79-8225-48A0-95BD-5254C3720E2D}" type="slidenum">
              <a:rPr lang="en-GB" smtClean="0"/>
              <a:pPr>
                <a:defRPr/>
              </a:pPr>
              <a:t>21</a:t>
            </a:fld>
            <a:endParaRPr lang="en-GB" dirty="0"/>
          </a:p>
        </p:txBody>
      </p:sp>
    </p:spTree>
    <p:extLst>
      <p:ext uri="{BB962C8B-B14F-4D97-AF65-F5344CB8AC3E}">
        <p14:creationId xmlns:p14="http://schemas.microsoft.com/office/powerpoint/2010/main" val="22370798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noFill/>
        </p:spPr>
        <p:txBody>
          <a:bodyPr/>
          <a:lstStyle/>
          <a:p>
            <a:r>
              <a:rPr lang="fr-BE" altLang="en-US" dirty="0" err="1" smtClean="0"/>
              <a:t>eBox</a:t>
            </a:r>
            <a:r>
              <a:rPr lang="fr-BE" altLang="en-US" dirty="0" smtClean="0"/>
              <a:t> burger </a:t>
            </a:r>
            <a:endParaRPr lang="en-US" altLang="en-US" dirty="0" smtClean="0"/>
          </a:p>
        </p:txBody>
      </p:sp>
      <p:sp>
        <p:nvSpPr>
          <p:cNvPr id="3" name="Slide Number Placeholder 2"/>
          <p:cNvSpPr>
            <a:spLocks noGrp="1"/>
          </p:cNvSpPr>
          <p:nvPr>
            <p:ph type="sldNum" sz="quarter" idx="10"/>
          </p:nvPr>
        </p:nvSpPr>
        <p:spPr/>
        <p:txBody>
          <a:bodyPr/>
          <a:lstStyle/>
          <a:p>
            <a:pPr>
              <a:defRPr/>
            </a:pPr>
            <a:fld id="{7A7F1E79-8225-48A0-95BD-5254C3720E2D}" type="slidenum">
              <a:rPr lang="en-GB" smtClean="0"/>
              <a:pPr>
                <a:defRPr/>
              </a:pPr>
              <a:t>22</a:t>
            </a:fld>
            <a:endParaRPr lang="en-GB" dirty="0"/>
          </a:p>
        </p:txBody>
      </p:sp>
      <p:grpSp>
        <p:nvGrpSpPr>
          <p:cNvPr id="2" name="Group 1"/>
          <p:cNvGrpSpPr>
            <a:grpSpLocks noChangeAspect="1"/>
          </p:cNvGrpSpPr>
          <p:nvPr/>
        </p:nvGrpSpPr>
        <p:grpSpPr>
          <a:xfrm>
            <a:off x="-1404664" y="1268760"/>
            <a:ext cx="11457914" cy="4903087"/>
            <a:chOff x="-1188640" y="1700808"/>
            <a:chExt cx="11017224" cy="4714507"/>
          </a:xfrm>
        </p:grpSpPr>
        <p:graphicFrame>
          <p:nvGraphicFramePr>
            <p:cNvPr id="7" name="Grafiek 6"/>
            <p:cNvGraphicFramePr>
              <a:graphicFrameLocks noChangeAspect="1"/>
            </p:cNvGraphicFramePr>
            <p:nvPr>
              <p:extLst>
                <p:ext uri="{D42A27DB-BD31-4B8C-83A1-F6EECF244321}">
                  <p14:modId xmlns:p14="http://schemas.microsoft.com/office/powerpoint/2010/main" val="2996252947"/>
                </p:ext>
              </p:extLst>
            </p:nvPr>
          </p:nvGraphicFramePr>
          <p:xfrm>
            <a:off x="-1188640" y="1700808"/>
            <a:ext cx="11017224" cy="471450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1"/>
            <p:cNvSpPr txBox="1"/>
            <p:nvPr/>
          </p:nvSpPr>
          <p:spPr>
            <a:xfrm>
              <a:off x="265368" y="5370623"/>
              <a:ext cx="7992888" cy="43464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nl-NL" sz="2000" dirty="0" smtClean="0">
                  <a:solidFill>
                    <a:srgbClr val="0070C0"/>
                  </a:solidFill>
                </a:rPr>
                <a:t>1.522.268</a:t>
              </a:r>
              <a:r>
                <a:rPr lang="nl-NL" sz="2000" dirty="0" smtClean="0"/>
                <a:t> ‘digitale </a:t>
              </a:r>
              <a:r>
                <a:rPr lang="nl-NL" sz="2000" dirty="0" err="1" smtClean="0"/>
                <a:t>consents</a:t>
              </a:r>
              <a:r>
                <a:rPr lang="nl-NL" sz="2000" dirty="0" smtClean="0"/>
                <a:t>’ </a:t>
              </a:r>
              <a:r>
                <a:rPr lang="nl-NL" sz="2000" dirty="0"/>
                <a:t>- verdeling per Human Interface </a:t>
              </a:r>
              <a:r>
                <a:rPr lang="nl-NL" sz="2000" dirty="0" smtClean="0"/>
                <a:t>Provider</a:t>
              </a:r>
              <a:endParaRPr lang="en-US" sz="2000" dirty="0"/>
            </a:p>
          </p:txBody>
        </p:sp>
      </p:grpSp>
    </p:spTree>
    <p:extLst>
      <p:ext uri="{BB962C8B-B14F-4D97-AF65-F5344CB8AC3E}">
        <p14:creationId xmlns:p14="http://schemas.microsoft.com/office/powerpoint/2010/main" val="25187098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fr-BE" altLang="en-US" dirty="0" err="1"/>
              <a:t>eBox</a:t>
            </a:r>
            <a:r>
              <a:rPr lang="fr-BE" altLang="en-US" dirty="0"/>
              <a:t> burger </a:t>
            </a:r>
            <a:endParaRPr lang="en-US" dirty="0"/>
          </a:p>
        </p:txBody>
      </p:sp>
      <p:sp>
        <p:nvSpPr>
          <p:cNvPr id="4" name="Slide Number Placeholder 3"/>
          <p:cNvSpPr>
            <a:spLocks noGrp="1"/>
          </p:cNvSpPr>
          <p:nvPr>
            <p:ph type="sldNum" sz="quarter" idx="10"/>
          </p:nvPr>
        </p:nvSpPr>
        <p:spPr/>
        <p:txBody>
          <a:bodyPr/>
          <a:lstStyle/>
          <a:p>
            <a:pPr>
              <a:defRPr/>
            </a:pPr>
            <a:fld id="{7A7F1E79-8225-48A0-95BD-5254C3720E2D}" type="slidenum">
              <a:rPr lang="en-GB" smtClean="0"/>
              <a:pPr>
                <a:defRPr/>
              </a:pPr>
              <a:t>23</a:t>
            </a:fld>
            <a:endParaRPr lang="en-GB" dirty="0"/>
          </a:p>
        </p:txBody>
      </p:sp>
      <p:grpSp>
        <p:nvGrpSpPr>
          <p:cNvPr id="6" name="Group 5"/>
          <p:cNvGrpSpPr>
            <a:grpSpLocks noChangeAspect="1"/>
          </p:cNvGrpSpPr>
          <p:nvPr/>
        </p:nvGrpSpPr>
        <p:grpSpPr>
          <a:xfrm>
            <a:off x="323528" y="1391882"/>
            <a:ext cx="8523303" cy="5277478"/>
            <a:chOff x="491588" y="1280989"/>
            <a:chExt cx="8040852" cy="4978753"/>
          </a:xfrm>
        </p:grpSpPr>
        <p:sp>
          <p:nvSpPr>
            <p:cNvPr id="7" name="Rectangle 24">
              <a:extLst>
                <a:ext uri="{FF2B5EF4-FFF2-40B4-BE49-F238E27FC236}">
                  <a16:creationId xmlns:a16="http://schemas.microsoft.com/office/drawing/2014/main" id="{861A4077-779F-40A5-A5FD-A2EE04236B88}"/>
                </a:ext>
              </a:extLst>
            </p:cNvPr>
            <p:cNvSpPr/>
            <p:nvPr/>
          </p:nvSpPr>
          <p:spPr>
            <a:xfrm>
              <a:off x="2177159" y="5285889"/>
              <a:ext cx="1003015" cy="665147"/>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49">
                <a:defRPr/>
              </a:pPr>
              <a:endParaRPr lang="en-US">
                <a:solidFill>
                  <a:prstClr val="white"/>
                </a:solidFill>
                <a:latin typeface="Calibri" panose="020F0502020204030204"/>
              </a:endParaRPr>
            </a:p>
          </p:txBody>
        </p:sp>
        <p:sp>
          <p:nvSpPr>
            <p:cNvPr id="8" name="Rectangle 24">
              <a:extLst>
                <a:ext uri="{FF2B5EF4-FFF2-40B4-BE49-F238E27FC236}">
                  <a16:creationId xmlns:a16="http://schemas.microsoft.com/office/drawing/2014/main" id="{1CBC03DC-08FC-4FB9-A02F-E48F8DB72659}"/>
                </a:ext>
              </a:extLst>
            </p:cNvPr>
            <p:cNvSpPr/>
            <p:nvPr/>
          </p:nvSpPr>
          <p:spPr>
            <a:xfrm>
              <a:off x="2173935" y="2509694"/>
              <a:ext cx="1006240" cy="27136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49">
                <a:defRPr/>
              </a:pPr>
              <a:endParaRPr lang="en-US">
                <a:solidFill>
                  <a:prstClr val="white"/>
                </a:solidFill>
                <a:latin typeface="Calibri" panose="020F0502020204030204"/>
              </a:endParaRPr>
            </a:p>
          </p:txBody>
        </p:sp>
        <p:pic>
          <p:nvPicPr>
            <p:cNvPr id="9" name="Picture 1" descr="image00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61846" y="2060814"/>
              <a:ext cx="1276003" cy="1072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6"/>
            <p:cNvSpPr/>
            <p:nvPr/>
          </p:nvSpPr>
          <p:spPr>
            <a:xfrm>
              <a:off x="491588" y="2539424"/>
              <a:ext cx="864096" cy="5921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49">
                <a:defRPr/>
              </a:pPr>
              <a:endParaRPr lang="en-US">
                <a:solidFill>
                  <a:prstClr val="white"/>
                </a:solidFill>
                <a:latin typeface="Calibri" panose="020F0502020204030204"/>
              </a:endParaRPr>
            </a:p>
          </p:txBody>
        </p:sp>
        <p:sp>
          <p:nvSpPr>
            <p:cNvPr id="11" name="TextBox 13"/>
            <p:cNvSpPr txBox="1"/>
            <p:nvPr/>
          </p:nvSpPr>
          <p:spPr bwMode="auto">
            <a:xfrm>
              <a:off x="491588" y="2441124"/>
              <a:ext cx="864096" cy="707886"/>
            </a:xfrm>
            <a:prstGeom prst="rect">
              <a:avLst/>
            </a:prstGeom>
            <a:noFill/>
            <a:ln w="9525">
              <a:solidFill>
                <a:schemeClr val="tx1"/>
              </a:solidFill>
              <a:miter lim="800000"/>
              <a:headEnd/>
              <a:tailEnd/>
            </a:ln>
          </p:spPr>
          <p:txBody>
            <a:bodyPr wrap="square" rtlCol="0">
              <a:spAutoFit/>
            </a:bodyPr>
            <a:lstStyle/>
            <a:p>
              <a:pPr algn="ctr" defTabSz="685749">
                <a:defRPr/>
              </a:pPr>
              <a:r>
                <a:rPr lang="en-US" sz="1000" b="1" dirty="0">
                  <a:solidFill>
                    <a:srgbClr val="185266"/>
                  </a:solidFill>
                  <a:latin typeface="Calibri"/>
                  <a:cs typeface="Calibri"/>
                </a:rPr>
                <a:t>IOSZ</a:t>
              </a:r>
            </a:p>
            <a:p>
              <a:pPr algn="ctr" defTabSz="685749">
                <a:defRPr/>
              </a:pPr>
              <a:r>
                <a:rPr lang="en-US" sz="1000" b="1" dirty="0">
                  <a:solidFill>
                    <a:srgbClr val="185266"/>
                  </a:solidFill>
                  <a:latin typeface="Calibri"/>
                  <a:cs typeface="Calibri"/>
                </a:rPr>
                <a:t>IONs</a:t>
              </a:r>
            </a:p>
            <a:p>
              <a:pPr algn="ctr" defTabSz="685749">
                <a:defRPr/>
              </a:pPr>
              <a:r>
                <a:rPr lang="en-US" sz="1000" b="1" dirty="0">
                  <a:solidFill>
                    <a:srgbClr val="185266"/>
                  </a:solidFill>
                  <a:latin typeface="Calibri"/>
                  <a:cs typeface="Calibri"/>
                </a:rPr>
                <a:t>FODS</a:t>
              </a:r>
              <a:r>
                <a:rPr lang="en-US" sz="750" b="1" dirty="0">
                  <a:solidFill>
                    <a:srgbClr val="185266"/>
                  </a:solidFill>
                  <a:latin typeface="Calibri"/>
                  <a:cs typeface="Calibri"/>
                </a:rPr>
                <a:t> </a:t>
              </a:r>
            </a:p>
            <a:p>
              <a:pPr algn="ctr" defTabSz="685749">
                <a:defRPr/>
              </a:pPr>
              <a:r>
                <a:rPr lang="en-US" sz="1000" b="1" dirty="0">
                  <a:solidFill>
                    <a:srgbClr val="185266"/>
                  </a:solidFill>
                  <a:latin typeface="Calibri"/>
                  <a:cs typeface="Calibri"/>
                </a:rPr>
                <a:t>PODs</a:t>
              </a:r>
            </a:p>
          </p:txBody>
        </p:sp>
        <p:sp>
          <p:nvSpPr>
            <p:cNvPr id="12" name="TextBox 26"/>
            <p:cNvSpPr txBox="1"/>
            <p:nvPr/>
          </p:nvSpPr>
          <p:spPr bwMode="auto">
            <a:xfrm>
              <a:off x="2245007" y="5301208"/>
              <a:ext cx="864096" cy="646331"/>
            </a:xfrm>
            <a:prstGeom prst="rect">
              <a:avLst/>
            </a:prstGeom>
            <a:noFill/>
            <a:ln w="9525">
              <a:noFill/>
              <a:miter lim="800000"/>
              <a:headEnd/>
              <a:tailEnd/>
            </a:ln>
          </p:spPr>
          <p:txBody>
            <a:bodyPr wrap="square" rtlCol="0">
              <a:spAutoFit/>
            </a:bodyPr>
            <a:lstStyle>
              <a:defPPr>
                <a:defRPr lang="en-US"/>
              </a:defPPr>
              <a:lvl1pPr algn="ctr" defTabSz="685749">
                <a:defRPr sz="1200" b="1">
                  <a:solidFill>
                    <a:srgbClr val="185266"/>
                  </a:solidFill>
                  <a:latin typeface="Calibri"/>
                  <a:cs typeface="Calibri"/>
                </a:defRPr>
              </a:lvl1pPr>
            </a:lstStyle>
            <a:p>
              <a:r>
                <a:rPr lang="en-US" dirty="0"/>
                <a:t>OTHER </a:t>
              </a:r>
              <a:br>
                <a:rPr lang="en-US" dirty="0"/>
              </a:br>
              <a:r>
                <a:rPr lang="en-US" dirty="0"/>
                <a:t>(subcontractors)</a:t>
              </a:r>
            </a:p>
          </p:txBody>
        </p:sp>
        <p:cxnSp>
          <p:nvCxnSpPr>
            <p:cNvPr id="13" name="Straight Connector 35"/>
            <p:cNvCxnSpPr/>
            <p:nvPr/>
          </p:nvCxnSpPr>
          <p:spPr>
            <a:xfrm>
              <a:off x="3686282" y="2917465"/>
              <a:ext cx="0" cy="702078"/>
            </a:xfrm>
            <a:prstGeom prst="line">
              <a:avLst/>
            </a:prstGeom>
            <a:ln w="12700" cmpd="sng">
              <a:solidFill>
                <a:srgbClr val="185266"/>
              </a:solidFill>
              <a:prstDash val="sysDash"/>
            </a:ln>
            <a:effectLst/>
          </p:spPr>
          <p:style>
            <a:lnRef idx="2">
              <a:schemeClr val="accent1"/>
            </a:lnRef>
            <a:fillRef idx="0">
              <a:schemeClr val="accent1"/>
            </a:fillRef>
            <a:effectRef idx="1">
              <a:schemeClr val="accent1"/>
            </a:effectRef>
            <a:fontRef idx="minor">
              <a:schemeClr val="tx1"/>
            </a:fontRef>
          </p:style>
        </p:cxnSp>
        <p:sp>
          <p:nvSpPr>
            <p:cNvPr id="14" name="Rectangle 24"/>
            <p:cNvSpPr/>
            <p:nvPr/>
          </p:nvSpPr>
          <p:spPr>
            <a:xfrm>
              <a:off x="3510599" y="3219508"/>
              <a:ext cx="378042" cy="19442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49">
                <a:defRPr/>
              </a:pPr>
              <a:endParaRPr lang="en-US">
                <a:solidFill>
                  <a:prstClr val="white"/>
                </a:solidFill>
                <a:latin typeface="Calibri" panose="020F0502020204030204"/>
              </a:endParaRPr>
            </a:p>
          </p:txBody>
        </p:sp>
        <p:sp>
          <p:nvSpPr>
            <p:cNvPr id="15" name="TextBox 34"/>
            <p:cNvSpPr txBox="1"/>
            <p:nvPr/>
          </p:nvSpPr>
          <p:spPr bwMode="auto">
            <a:xfrm rot="16200000">
              <a:off x="2879078" y="4059033"/>
              <a:ext cx="1652193" cy="400110"/>
            </a:xfrm>
            <a:prstGeom prst="rect">
              <a:avLst/>
            </a:prstGeom>
            <a:noFill/>
            <a:ln w="9525">
              <a:noFill/>
              <a:miter lim="800000"/>
              <a:headEnd/>
              <a:tailEnd/>
            </a:ln>
          </p:spPr>
          <p:txBody>
            <a:bodyPr wrap="square" rtlCol="0">
              <a:spAutoFit/>
            </a:bodyPr>
            <a:lstStyle/>
            <a:p>
              <a:pPr algn="ctr" defTabSz="685749">
                <a:defRPr/>
              </a:pPr>
              <a:r>
                <a:rPr lang="en-US" sz="1000" b="1" dirty="0" err="1">
                  <a:solidFill>
                    <a:srgbClr val="185266"/>
                  </a:solidFill>
                  <a:latin typeface="Calibri"/>
                  <a:cs typeface="Calibri"/>
                </a:rPr>
                <a:t>MyE</a:t>
              </a:r>
              <a:r>
                <a:rPr lang="en-US" sz="1000" b="1" dirty="0">
                  <a:solidFill>
                    <a:srgbClr val="185266"/>
                  </a:solidFill>
                  <a:latin typeface="Calibri"/>
                  <a:cs typeface="Calibri"/>
                </a:rPr>
                <a:t>-box “PULL” AP </a:t>
              </a:r>
              <a:br>
                <a:rPr lang="en-US" sz="1000" b="1" dirty="0">
                  <a:solidFill>
                    <a:srgbClr val="185266"/>
                  </a:solidFill>
                  <a:latin typeface="Calibri"/>
                  <a:cs typeface="Calibri"/>
                </a:rPr>
              </a:br>
              <a:r>
                <a:rPr lang="en-US" sz="1000" b="1" dirty="0">
                  <a:solidFill>
                    <a:srgbClr val="185266"/>
                  </a:solidFill>
                  <a:latin typeface="Calibri"/>
                  <a:cs typeface="Calibri"/>
                </a:rPr>
                <a:t>(FEDERATED VIEW)</a:t>
              </a:r>
            </a:p>
          </p:txBody>
        </p:sp>
        <p:sp>
          <p:nvSpPr>
            <p:cNvPr id="16" name="Rectangle 26"/>
            <p:cNvSpPr/>
            <p:nvPr/>
          </p:nvSpPr>
          <p:spPr>
            <a:xfrm>
              <a:off x="3294575" y="2515205"/>
              <a:ext cx="864096" cy="6163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49">
                <a:defRPr/>
              </a:pPr>
              <a:endParaRPr lang="en-US">
                <a:solidFill>
                  <a:prstClr val="white"/>
                </a:solidFill>
                <a:latin typeface="Calibri" panose="020F0502020204030204"/>
              </a:endParaRPr>
            </a:p>
          </p:txBody>
        </p:sp>
        <p:sp>
          <p:nvSpPr>
            <p:cNvPr id="17" name="TextBox 32"/>
            <p:cNvSpPr txBox="1"/>
            <p:nvPr/>
          </p:nvSpPr>
          <p:spPr bwMode="auto">
            <a:xfrm>
              <a:off x="3294575" y="2500228"/>
              <a:ext cx="864096" cy="861774"/>
            </a:xfrm>
            <a:prstGeom prst="rect">
              <a:avLst/>
            </a:prstGeom>
            <a:solidFill>
              <a:schemeClr val="tx2">
                <a:lumMod val="20000"/>
                <a:lumOff val="80000"/>
              </a:schemeClr>
            </a:solidFill>
            <a:ln w="9525">
              <a:noFill/>
              <a:miter lim="800000"/>
              <a:headEnd/>
              <a:tailEnd/>
            </a:ln>
          </p:spPr>
          <p:txBody>
            <a:bodyPr wrap="square" rtlCol="0">
              <a:spAutoFit/>
            </a:bodyPr>
            <a:lstStyle/>
            <a:p>
              <a:pPr algn="ctr" defTabSz="685749">
                <a:defRPr/>
              </a:pPr>
              <a:r>
                <a:rPr lang="en-US" sz="1000" b="1" dirty="0">
                  <a:solidFill>
                    <a:srgbClr val="185266"/>
                  </a:solidFill>
                  <a:latin typeface="Calibri"/>
                  <a:cs typeface="Calibri"/>
                </a:rPr>
                <a:t>Events </a:t>
              </a:r>
            </a:p>
            <a:p>
              <a:pPr algn="ctr" defTabSz="685749">
                <a:defRPr/>
              </a:pPr>
              <a:r>
                <a:rPr lang="en-US" sz="1000" b="1" dirty="0">
                  <a:solidFill>
                    <a:srgbClr val="185266"/>
                  </a:solidFill>
                  <a:latin typeface="Calibri"/>
                  <a:cs typeface="Calibri"/>
                </a:rPr>
                <a:t>Notifications</a:t>
              </a:r>
            </a:p>
            <a:p>
              <a:pPr algn="ctr" defTabSz="685749">
                <a:defRPr/>
              </a:pPr>
              <a:r>
                <a:rPr lang="en-US" sz="1000" b="1" dirty="0">
                  <a:solidFill>
                    <a:srgbClr val="185266"/>
                  </a:solidFill>
                  <a:latin typeface="Calibri"/>
                  <a:cs typeface="Calibri"/>
                </a:rPr>
                <a:t>Consents</a:t>
              </a:r>
            </a:p>
            <a:p>
              <a:pPr algn="ctr" defTabSz="685749">
                <a:defRPr/>
              </a:pPr>
              <a:endParaRPr lang="en-US" sz="1000" b="1" dirty="0">
                <a:solidFill>
                  <a:srgbClr val="185266"/>
                </a:solidFill>
                <a:latin typeface="Calibri"/>
                <a:cs typeface="Calibri"/>
              </a:endParaRPr>
            </a:p>
            <a:p>
              <a:pPr algn="ctr" defTabSz="685749">
                <a:defRPr/>
              </a:pPr>
              <a:r>
                <a:rPr lang="en-US" sz="1000" b="1" dirty="0">
                  <a:solidFill>
                    <a:srgbClr val="185266"/>
                  </a:solidFill>
                  <a:latin typeface="Calibri"/>
                  <a:cs typeface="Calibri"/>
                </a:rPr>
                <a:t> </a:t>
              </a:r>
            </a:p>
          </p:txBody>
        </p:sp>
        <p:sp>
          <p:nvSpPr>
            <p:cNvPr id="18" name="Rectangle 34"/>
            <p:cNvSpPr/>
            <p:nvPr/>
          </p:nvSpPr>
          <p:spPr>
            <a:xfrm>
              <a:off x="4412286" y="3789040"/>
              <a:ext cx="864096" cy="4320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49">
                <a:defRPr/>
              </a:pPr>
              <a:endParaRPr lang="en-US">
                <a:solidFill>
                  <a:prstClr val="white"/>
                </a:solidFill>
                <a:latin typeface="Calibri" panose="020F0502020204030204"/>
              </a:endParaRPr>
            </a:p>
          </p:txBody>
        </p:sp>
        <p:cxnSp>
          <p:nvCxnSpPr>
            <p:cNvPr id="19" name="Straight Connector 50"/>
            <p:cNvCxnSpPr/>
            <p:nvPr/>
          </p:nvCxnSpPr>
          <p:spPr>
            <a:xfrm flipV="1">
              <a:off x="4158671" y="2647285"/>
              <a:ext cx="1590786" cy="152"/>
            </a:xfrm>
            <a:prstGeom prst="line">
              <a:avLst/>
            </a:prstGeom>
            <a:ln w="22225" cmpd="sng">
              <a:solidFill>
                <a:srgbClr val="185266"/>
              </a:solidFill>
              <a:prstDash val="sysDash"/>
            </a:ln>
            <a:effectLst/>
          </p:spPr>
          <p:style>
            <a:lnRef idx="2">
              <a:schemeClr val="accent1"/>
            </a:lnRef>
            <a:fillRef idx="0">
              <a:schemeClr val="accent1"/>
            </a:fillRef>
            <a:effectRef idx="1">
              <a:schemeClr val="accent1"/>
            </a:effectRef>
            <a:fontRef idx="minor">
              <a:schemeClr val="tx1"/>
            </a:fontRef>
          </p:style>
        </p:cxnSp>
        <p:sp>
          <p:nvSpPr>
            <p:cNvPr id="20" name="Right Arrow 71"/>
            <p:cNvSpPr/>
            <p:nvPr/>
          </p:nvSpPr>
          <p:spPr>
            <a:xfrm>
              <a:off x="5607087" y="2555727"/>
              <a:ext cx="261057" cy="183112"/>
            </a:xfrm>
            <a:prstGeom prst="rightArrow">
              <a:avLst/>
            </a:prstGeom>
            <a:solidFill>
              <a:srgbClr val="18526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49">
                <a:defRPr/>
              </a:pPr>
              <a:endParaRPr lang="en-US">
                <a:solidFill>
                  <a:prstClr val="white"/>
                </a:solidFill>
                <a:latin typeface="Calibri" panose="020F0502020204030204"/>
              </a:endParaRPr>
            </a:p>
          </p:txBody>
        </p:sp>
        <p:sp>
          <p:nvSpPr>
            <p:cNvPr id="21" name="Rectangle 3">
              <a:extLst>
                <a:ext uri="{FF2B5EF4-FFF2-40B4-BE49-F238E27FC236}">
                  <a16:creationId xmlns:a16="http://schemas.microsoft.com/office/drawing/2014/main" id="{9393475C-03F4-42C7-A4F6-A1222224BD35}"/>
                </a:ext>
              </a:extLst>
            </p:cNvPr>
            <p:cNvSpPr/>
            <p:nvPr/>
          </p:nvSpPr>
          <p:spPr>
            <a:xfrm>
              <a:off x="503768" y="3288144"/>
              <a:ext cx="864096" cy="122801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49">
                <a:defRPr/>
              </a:pPr>
              <a:endParaRPr lang="en-US">
                <a:solidFill>
                  <a:prstClr val="white"/>
                </a:solidFill>
                <a:latin typeface="Calibri" panose="020F0502020204030204"/>
              </a:endParaRPr>
            </a:p>
          </p:txBody>
        </p:sp>
        <p:pic>
          <p:nvPicPr>
            <p:cNvPr id="22" name="Picture 73"/>
            <p:cNvPicPr>
              <a:picLocks noChangeAspect="1"/>
            </p:cNvPicPr>
            <p:nvPr/>
          </p:nvPicPr>
          <p:blipFill rotWithShape="1">
            <a:blip r:embed="rId3"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759156" y="3506383"/>
              <a:ext cx="337699" cy="200612"/>
            </a:xfrm>
            <a:prstGeom prst="rect">
              <a:avLst/>
            </a:prstGeom>
          </p:spPr>
        </p:pic>
        <p:grpSp>
          <p:nvGrpSpPr>
            <p:cNvPr id="23" name="Group 22"/>
            <p:cNvGrpSpPr/>
            <p:nvPr/>
          </p:nvGrpSpPr>
          <p:grpSpPr>
            <a:xfrm>
              <a:off x="581878" y="3356992"/>
              <a:ext cx="695309" cy="1086358"/>
              <a:chOff x="581878" y="3256563"/>
              <a:chExt cx="695309" cy="1086358"/>
            </a:xfrm>
          </p:grpSpPr>
          <p:pic>
            <p:nvPicPr>
              <p:cNvPr id="57" name="Picture 72"/>
              <p:cNvPicPr>
                <a:picLocks noChangeAspect="1"/>
              </p:cNvPicPr>
              <p:nvPr/>
            </p:nvPicPr>
            <p:blipFill>
              <a:blip r:embed="rId4"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52840" y="3256563"/>
                <a:ext cx="353387" cy="269458"/>
              </a:xfrm>
              <a:prstGeom prst="rect">
                <a:avLst/>
              </a:prstGeom>
            </p:spPr>
          </p:pic>
          <p:pic>
            <p:nvPicPr>
              <p:cNvPr id="58" name="Picture 74"/>
              <p:cNvPicPr>
                <a:picLocks noChangeAspect="1"/>
              </p:cNvPicPr>
              <p:nvPr/>
            </p:nvPicPr>
            <p:blipFill>
              <a:blip r:embed="rId5"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581878" y="4072131"/>
                <a:ext cx="695309" cy="270790"/>
              </a:xfrm>
              <a:prstGeom prst="rect">
                <a:avLst/>
              </a:prstGeom>
            </p:spPr>
          </p:pic>
          <p:pic>
            <p:nvPicPr>
              <p:cNvPr id="59" name="Picture 75"/>
              <p:cNvPicPr>
                <a:picLocks noChangeAspect="1"/>
              </p:cNvPicPr>
              <p:nvPr/>
            </p:nvPicPr>
            <p:blipFill>
              <a:blip r:embed="rId6"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97624" y="3771193"/>
                <a:ext cx="235971" cy="255104"/>
              </a:xfrm>
              <a:prstGeom prst="rect">
                <a:avLst/>
              </a:prstGeom>
            </p:spPr>
          </p:pic>
        </p:grpSp>
        <p:sp>
          <p:nvSpPr>
            <p:cNvPr id="24" name="Rectangle 20"/>
            <p:cNvSpPr/>
            <p:nvPr/>
          </p:nvSpPr>
          <p:spPr>
            <a:xfrm>
              <a:off x="2202514" y="3588259"/>
              <a:ext cx="864096" cy="36784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49">
                <a:defRPr/>
              </a:pPr>
              <a:endParaRPr lang="en-US" dirty="0">
                <a:solidFill>
                  <a:prstClr val="white"/>
                </a:solidFill>
                <a:latin typeface="Calibri" panose="020F0502020204030204"/>
              </a:endParaRPr>
            </a:p>
          </p:txBody>
        </p:sp>
        <p:sp>
          <p:nvSpPr>
            <p:cNvPr id="25" name="Rectangle 21"/>
            <p:cNvSpPr/>
            <p:nvPr/>
          </p:nvSpPr>
          <p:spPr>
            <a:xfrm>
              <a:off x="2192879" y="4312993"/>
              <a:ext cx="864096" cy="3058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49">
                <a:defRPr/>
              </a:pPr>
              <a:endParaRPr lang="en-US">
                <a:solidFill>
                  <a:prstClr val="white"/>
                </a:solidFill>
                <a:latin typeface="Calibri" panose="020F0502020204030204"/>
              </a:endParaRPr>
            </a:p>
          </p:txBody>
        </p:sp>
        <p:sp>
          <p:nvSpPr>
            <p:cNvPr id="26" name="Rectangle 22"/>
            <p:cNvSpPr/>
            <p:nvPr/>
          </p:nvSpPr>
          <p:spPr>
            <a:xfrm>
              <a:off x="2202398" y="3237372"/>
              <a:ext cx="864096" cy="3292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49">
                <a:defRPr/>
              </a:pPr>
              <a:endParaRPr lang="en-US">
                <a:solidFill>
                  <a:prstClr val="white"/>
                </a:solidFill>
                <a:latin typeface="Calibri" panose="020F0502020204030204"/>
              </a:endParaRPr>
            </a:p>
          </p:txBody>
        </p:sp>
        <p:sp>
          <p:nvSpPr>
            <p:cNvPr id="27" name="Rectangle 32"/>
            <p:cNvSpPr/>
            <p:nvPr/>
          </p:nvSpPr>
          <p:spPr>
            <a:xfrm>
              <a:off x="4413219" y="3290920"/>
              <a:ext cx="864096" cy="4320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49">
                <a:defRPr/>
              </a:pPr>
              <a:endParaRPr lang="en-US">
                <a:solidFill>
                  <a:prstClr val="white"/>
                </a:solidFill>
                <a:latin typeface="Calibri" panose="020F0502020204030204"/>
              </a:endParaRPr>
            </a:p>
          </p:txBody>
        </p:sp>
        <p:sp>
          <p:nvSpPr>
            <p:cNvPr id="28" name="Tekstvak 63"/>
            <p:cNvSpPr txBox="1"/>
            <p:nvPr/>
          </p:nvSpPr>
          <p:spPr>
            <a:xfrm>
              <a:off x="491588" y="1280989"/>
              <a:ext cx="994212" cy="551675"/>
            </a:xfrm>
            <a:prstGeom prst="rect">
              <a:avLst/>
            </a:prstGeom>
            <a:noFill/>
          </p:spPr>
          <p:txBody>
            <a:bodyPr wrap="square" rtlCol="0">
              <a:spAutoFit/>
            </a:bodyPr>
            <a:lstStyle/>
            <a:p>
              <a:pPr algn="ctr" defTabSz="685749">
                <a:defRPr/>
              </a:pPr>
              <a:r>
                <a:rPr lang="en-US" sz="1600" dirty="0">
                  <a:solidFill>
                    <a:srgbClr val="185266"/>
                  </a:solidFill>
                  <a:latin typeface="Calibri" panose="020F0502020204030204"/>
                </a:rPr>
                <a:t>Document Senders</a:t>
              </a:r>
              <a:endParaRPr lang="en-GB" sz="1600" dirty="0">
                <a:solidFill>
                  <a:srgbClr val="185266"/>
                </a:solidFill>
                <a:latin typeface="Calibri" panose="020F0502020204030204"/>
              </a:endParaRPr>
            </a:p>
          </p:txBody>
        </p:sp>
        <p:sp>
          <p:nvSpPr>
            <p:cNvPr id="29" name="Tekstvak 64"/>
            <p:cNvSpPr txBox="1"/>
            <p:nvPr/>
          </p:nvSpPr>
          <p:spPr>
            <a:xfrm>
              <a:off x="2119353" y="1280989"/>
              <a:ext cx="1012487" cy="551675"/>
            </a:xfrm>
            <a:prstGeom prst="rect">
              <a:avLst/>
            </a:prstGeom>
            <a:noFill/>
          </p:spPr>
          <p:txBody>
            <a:bodyPr wrap="square" rtlCol="0">
              <a:spAutoFit/>
            </a:bodyPr>
            <a:lstStyle/>
            <a:p>
              <a:pPr algn="ctr" defTabSz="685749">
                <a:defRPr/>
              </a:pPr>
              <a:r>
                <a:rPr lang="en-US" sz="1600" dirty="0">
                  <a:solidFill>
                    <a:srgbClr val="185266"/>
                  </a:solidFill>
                  <a:latin typeface="Calibri" panose="020F0502020204030204"/>
                </a:rPr>
                <a:t>Document Providers</a:t>
              </a:r>
              <a:endParaRPr lang="en-GB" sz="1600" dirty="0">
                <a:solidFill>
                  <a:srgbClr val="185266"/>
                </a:solidFill>
                <a:latin typeface="Calibri" panose="020F0502020204030204"/>
              </a:endParaRPr>
            </a:p>
          </p:txBody>
        </p:sp>
        <p:sp>
          <p:nvSpPr>
            <p:cNvPr id="30" name="Tekstvak 65"/>
            <p:cNvSpPr txBox="1"/>
            <p:nvPr/>
          </p:nvSpPr>
          <p:spPr>
            <a:xfrm>
              <a:off x="3206932" y="1280989"/>
              <a:ext cx="1012487" cy="1016243"/>
            </a:xfrm>
            <a:prstGeom prst="rect">
              <a:avLst/>
            </a:prstGeom>
            <a:noFill/>
          </p:spPr>
          <p:txBody>
            <a:bodyPr wrap="square" rtlCol="0">
              <a:spAutoFit/>
            </a:bodyPr>
            <a:lstStyle/>
            <a:p>
              <a:pPr algn="ctr" defTabSz="685749">
                <a:defRPr/>
              </a:pPr>
              <a:r>
                <a:rPr lang="en-US" sz="1600" dirty="0" err="1">
                  <a:solidFill>
                    <a:srgbClr val="185266"/>
                  </a:solidFill>
                  <a:latin typeface="Calibri" panose="020F0502020204030204"/>
                </a:rPr>
                <a:t>Federaal</a:t>
              </a:r>
              <a:r>
                <a:rPr lang="en-US" sz="1600" dirty="0">
                  <a:solidFill>
                    <a:srgbClr val="185266"/>
                  </a:solidFill>
                  <a:latin typeface="Calibri" panose="020F0502020204030204"/>
                </a:rPr>
                <a:t> </a:t>
              </a:r>
              <a:r>
                <a:rPr lang="en-US" sz="1600" dirty="0" err="1">
                  <a:solidFill>
                    <a:srgbClr val="185266"/>
                  </a:solidFill>
                  <a:latin typeface="Calibri" panose="020F0502020204030204"/>
                </a:rPr>
                <a:t>overzicht</a:t>
              </a:r>
              <a:endParaRPr lang="en-US" sz="1600" dirty="0">
                <a:solidFill>
                  <a:srgbClr val="185266"/>
                </a:solidFill>
                <a:latin typeface="Calibri" panose="020F0502020204030204"/>
              </a:endParaRPr>
            </a:p>
            <a:p>
              <a:pPr algn="ctr" defTabSz="685749">
                <a:defRPr/>
              </a:pPr>
              <a:r>
                <a:rPr lang="en-US" sz="1600" dirty="0">
                  <a:solidFill>
                    <a:srgbClr val="185266"/>
                  </a:solidFill>
                  <a:latin typeface="Calibri" panose="020F0502020204030204"/>
                </a:rPr>
                <a:t>(</a:t>
              </a:r>
              <a:r>
                <a:rPr lang="en-US" sz="1600" dirty="0" err="1">
                  <a:solidFill>
                    <a:srgbClr val="185266"/>
                  </a:solidFill>
                  <a:latin typeface="Calibri" panose="020F0502020204030204"/>
                </a:rPr>
                <a:t>sorteer</a:t>
              </a:r>
              <a:r>
                <a:rPr lang="en-US" sz="1600" dirty="0">
                  <a:solidFill>
                    <a:srgbClr val="185266"/>
                  </a:solidFill>
                  <a:latin typeface="Calibri" panose="020F0502020204030204"/>
                </a:rPr>
                <a:t>-centrum)</a:t>
              </a:r>
              <a:endParaRPr lang="en-GB" sz="1600" dirty="0">
                <a:solidFill>
                  <a:srgbClr val="185266"/>
                </a:solidFill>
                <a:latin typeface="Calibri" panose="020F0502020204030204"/>
              </a:endParaRPr>
            </a:p>
          </p:txBody>
        </p:sp>
        <p:sp>
          <p:nvSpPr>
            <p:cNvPr id="31" name="Tekstvak 66"/>
            <p:cNvSpPr txBox="1"/>
            <p:nvPr/>
          </p:nvSpPr>
          <p:spPr>
            <a:xfrm>
              <a:off x="4495617" y="1280989"/>
              <a:ext cx="1012487" cy="551675"/>
            </a:xfrm>
            <a:prstGeom prst="rect">
              <a:avLst/>
            </a:prstGeom>
            <a:noFill/>
          </p:spPr>
          <p:txBody>
            <a:bodyPr wrap="square" rtlCol="0">
              <a:spAutoFit/>
            </a:bodyPr>
            <a:lstStyle/>
            <a:p>
              <a:pPr algn="ctr" defTabSz="685749">
                <a:defRPr/>
              </a:pPr>
              <a:r>
                <a:rPr lang="en-US" sz="1600" dirty="0">
                  <a:solidFill>
                    <a:srgbClr val="185266"/>
                  </a:solidFill>
                  <a:latin typeface="Calibri" panose="020F0502020204030204"/>
                </a:rPr>
                <a:t>Interface</a:t>
              </a:r>
            </a:p>
            <a:p>
              <a:pPr algn="ctr" defTabSz="685749">
                <a:defRPr/>
              </a:pPr>
              <a:r>
                <a:rPr lang="en-US" sz="1600" dirty="0" err="1">
                  <a:solidFill>
                    <a:srgbClr val="185266"/>
                  </a:solidFill>
                  <a:latin typeface="Calibri" panose="020F0502020204030204"/>
                </a:rPr>
                <a:t>gebruiker</a:t>
              </a:r>
              <a:endParaRPr lang="en-GB" sz="1600" dirty="0">
                <a:solidFill>
                  <a:srgbClr val="185266"/>
                </a:solidFill>
                <a:latin typeface="Calibri" panose="020F0502020204030204"/>
              </a:endParaRPr>
            </a:p>
          </p:txBody>
        </p:sp>
        <p:sp>
          <p:nvSpPr>
            <p:cNvPr id="32" name="Tekstvak 67"/>
            <p:cNvSpPr txBox="1"/>
            <p:nvPr/>
          </p:nvSpPr>
          <p:spPr>
            <a:xfrm>
              <a:off x="6744479" y="1280989"/>
              <a:ext cx="1787961" cy="551675"/>
            </a:xfrm>
            <a:prstGeom prst="rect">
              <a:avLst/>
            </a:prstGeom>
            <a:noFill/>
          </p:spPr>
          <p:txBody>
            <a:bodyPr wrap="square" rtlCol="0">
              <a:spAutoFit/>
            </a:bodyPr>
            <a:lstStyle/>
            <a:p>
              <a:pPr algn="ctr" defTabSz="685749">
                <a:defRPr/>
              </a:pPr>
              <a:r>
                <a:rPr lang="en-US" sz="1600" dirty="0">
                  <a:solidFill>
                    <a:srgbClr val="185266"/>
                  </a:solidFill>
                  <a:latin typeface="Calibri" panose="020F0502020204030204"/>
                </a:rPr>
                <a:t>Burgers</a:t>
              </a:r>
              <a:br>
                <a:rPr lang="en-US" sz="1600" dirty="0">
                  <a:solidFill>
                    <a:srgbClr val="185266"/>
                  </a:solidFill>
                  <a:latin typeface="Calibri" panose="020F0502020204030204"/>
                </a:rPr>
              </a:br>
              <a:r>
                <a:rPr lang="en-US" sz="1600" dirty="0" err="1">
                  <a:solidFill>
                    <a:srgbClr val="185266"/>
                  </a:solidFill>
                  <a:latin typeface="Calibri" panose="020F0502020204030204"/>
                </a:rPr>
                <a:t>Bedrijven</a:t>
              </a:r>
              <a:endParaRPr lang="en-GB" sz="1600" dirty="0">
                <a:solidFill>
                  <a:srgbClr val="185266"/>
                </a:solidFill>
                <a:latin typeface="Calibri" panose="020F0502020204030204"/>
              </a:endParaRPr>
            </a:p>
          </p:txBody>
        </p:sp>
        <p:pic>
          <p:nvPicPr>
            <p:cNvPr id="33" name="Picture 32">
              <a:extLst>
                <a:ext uri="{FF2B5EF4-FFF2-40B4-BE49-F238E27FC236}">
                  <a16:creationId xmlns:a16="http://schemas.microsoft.com/office/drawing/2014/main" id="{28A51B37-B8F4-4AA3-B6B4-9104336C605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44479" y="2563130"/>
              <a:ext cx="1787961" cy="3696612"/>
            </a:xfrm>
            <a:prstGeom prst="rect">
              <a:avLst/>
            </a:prstGeom>
          </p:spPr>
        </p:pic>
        <p:pic>
          <p:nvPicPr>
            <p:cNvPr id="34" name="Picture 33">
              <a:extLst>
                <a:ext uri="{FF2B5EF4-FFF2-40B4-BE49-F238E27FC236}">
                  <a16:creationId xmlns:a16="http://schemas.microsoft.com/office/drawing/2014/main" id="{6DD769B4-C836-4A92-BED3-B88532E074A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492431" y="3671810"/>
              <a:ext cx="305840" cy="305840"/>
            </a:xfrm>
            <a:prstGeom prst="rect">
              <a:avLst/>
            </a:prstGeom>
          </p:spPr>
        </p:pic>
        <p:pic>
          <p:nvPicPr>
            <p:cNvPr id="35" name="Picture 34"/>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414603" y="2983711"/>
              <a:ext cx="447581" cy="397075"/>
            </a:xfrm>
            <a:prstGeom prst="rect">
              <a:avLst/>
            </a:prstGeom>
          </p:spPr>
        </p:pic>
        <p:sp>
          <p:nvSpPr>
            <p:cNvPr id="36" name="Right Arrow 69"/>
            <p:cNvSpPr/>
            <p:nvPr/>
          </p:nvSpPr>
          <p:spPr>
            <a:xfrm>
              <a:off x="3236429" y="3341237"/>
              <a:ext cx="1092919" cy="375795"/>
            </a:xfrm>
            <a:prstGeom prst="rightArrow">
              <a:avLst/>
            </a:prstGeom>
            <a:solidFill>
              <a:srgbClr val="E9844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49"/>
              <a:r>
                <a:rPr lang="en-US" sz="1200" dirty="0">
                  <a:solidFill>
                    <a:prstClr val="white"/>
                  </a:solidFill>
                  <a:latin typeface="Calibri Light" panose="020F0302020204030204"/>
                </a:rPr>
                <a:t>Read </a:t>
              </a:r>
              <a:r>
                <a:rPr lang="en-US" sz="1200" dirty="0" err="1">
                  <a:solidFill>
                    <a:prstClr val="white"/>
                  </a:solidFill>
                  <a:latin typeface="Calibri Light" panose="020F0302020204030204"/>
                </a:rPr>
                <a:t>api</a:t>
              </a:r>
              <a:endParaRPr lang="en-US" sz="1200" dirty="0">
                <a:solidFill>
                  <a:prstClr val="white"/>
                </a:solidFill>
                <a:latin typeface="Calibri Light" panose="020F0302020204030204"/>
              </a:endParaRPr>
            </a:p>
          </p:txBody>
        </p:sp>
        <p:pic>
          <p:nvPicPr>
            <p:cNvPr id="37" name="Picture 3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491880" y="3068960"/>
              <a:ext cx="477420" cy="150491"/>
            </a:xfrm>
            <a:prstGeom prst="rect">
              <a:avLst/>
            </a:prstGeom>
          </p:spPr>
        </p:pic>
        <p:sp>
          <p:nvSpPr>
            <p:cNvPr id="38" name="TextBox 26"/>
            <p:cNvSpPr txBox="1"/>
            <p:nvPr/>
          </p:nvSpPr>
          <p:spPr bwMode="auto">
            <a:xfrm>
              <a:off x="4454502" y="5345035"/>
              <a:ext cx="864096" cy="207749"/>
            </a:xfrm>
            <a:prstGeom prst="rect">
              <a:avLst/>
            </a:prstGeom>
            <a:noFill/>
            <a:ln w="9525">
              <a:noFill/>
              <a:miter lim="800000"/>
              <a:headEnd/>
              <a:tailEnd/>
            </a:ln>
          </p:spPr>
          <p:txBody>
            <a:bodyPr wrap="square" rtlCol="0">
              <a:spAutoFit/>
            </a:bodyPr>
            <a:lstStyle/>
            <a:p>
              <a:pPr algn="ctr" defTabSz="685749">
                <a:defRPr/>
              </a:pPr>
              <a:r>
                <a:rPr lang="en-US" sz="750" b="1" dirty="0">
                  <a:solidFill>
                    <a:prstClr val="white"/>
                  </a:solidFill>
                  <a:latin typeface="Calibri"/>
                  <a:cs typeface="Calibri"/>
                </a:rPr>
                <a:t>OTHER</a:t>
              </a:r>
            </a:p>
          </p:txBody>
        </p:sp>
        <p:sp>
          <p:nvSpPr>
            <p:cNvPr id="39" name="Right Arrow 69"/>
            <p:cNvSpPr/>
            <p:nvPr/>
          </p:nvSpPr>
          <p:spPr>
            <a:xfrm>
              <a:off x="1453246" y="2364895"/>
              <a:ext cx="886604" cy="407549"/>
            </a:xfrm>
            <a:prstGeom prst="rightArrow">
              <a:avLst/>
            </a:prstGeom>
            <a:solidFill>
              <a:srgbClr val="E9844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49">
                <a:defRPr/>
              </a:pPr>
              <a:r>
                <a:rPr lang="en-US" sz="1200" dirty="0">
                  <a:solidFill>
                    <a:prstClr val="white"/>
                  </a:solidFill>
                  <a:latin typeface="Calibri Light" panose="020F0302020204030204"/>
                </a:rPr>
                <a:t>Write</a:t>
              </a:r>
              <a:r>
                <a:rPr lang="en-US" sz="1000" dirty="0">
                  <a:solidFill>
                    <a:prstClr val="white"/>
                  </a:solidFill>
                  <a:latin typeface="Calibri Light" panose="020F0302020204030204"/>
                </a:rPr>
                <a:t> </a:t>
              </a:r>
              <a:r>
                <a:rPr lang="en-US" sz="1000" dirty="0" err="1">
                  <a:solidFill>
                    <a:prstClr val="white"/>
                  </a:solidFill>
                  <a:latin typeface="Calibri Light" panose="020F0302020204030204"/>
                </a:rPr>
                <a:t>api</a:t>
              </a:r>
              <a:endParaRPr lang="en-US" sz="1000" dirty="0">
                <a:solidFill>
                  <a:prstClr val="white"/>
                </a:solidFill>
                <a:latin typeface="Calibri Light" panose="020F0302020204030204"/>
              </a:endParaRPr>
            </a:p>
          </p:txBody>
        </p:sp>
        <p:sp>
          <p:nvSpPr>
            <p:cNvPr id="40" name="Rectangle 24">
              <a:extLst>
                <a:ext uri="{FF2B5EF4-FFF2-40B4-BE49-F238E27FC236}">
                  <a16:creationId xmlns:a16="http://schemas.microsoft.com/office/drawing/2014/main" id="{36F1F638-54A9-4269-BDC2-FCB9646F56E6}"/>
                </a:ext>
              </a:extLst>
            </p:cNvPr>
            <p:cNvSpPr/>
            <p:nvPr/>
          </p:nvSpPr>
          <p:spPr>
            <a:xfrm>
              <a:off x="1545139" y="2770911"/>
              <a:ext cx="543577" cy="1501192"/>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49">
                <a:defRPr/>
              </a:pPr>
              <a:endParaRPr lang="en-US">
                <a:solidFill>
                  <a:prstClr val="white"/>
                </a:solidFill>
                <a:latin typeface="Calibri" panose="020F0502020204030204"/>
              </a:endParaRPr>
            </a:p>
          </p:txBody>
        </p:sp>
        <p:sp>
          <p:nvSpPr>
            <p:cNvPr id="41" name="TextBox 34">
              <a:extLst>
                <a:ext uri="{FF2B5EF4-FFF2-40B4-BE49-F238E27FC236}">
                  <a16:creationId xmlns:a16="http://schemas.microsoft.com/office/drawing/2014/main" id="{B4FDB288-D3BE-482E-820E-CE92C1D65552}"/>
                </a:ext>
              </a:extLst>
            </p:cNvPr>
            <p:cNvSpPr txBox="1"/>
            <p:nvPr/>
          </p:nvSpPr>
          <p:spPr bwMode="auto">
            <a:xfrm rot="16200000">
              <a:off x="1050984" y="3219335"/>
              <a:ext cx="1501191" cy="646331"/>
            </a:xfrm>
            <a:prstGeom prst="rect">
              <a:avLst/>
            </a:prstGeom>
            <a:noFill/>
            <a:ln w="9525">
              <a:noFill/>
              <a:miter lim="800000"/>
              <a:headEnd/>
              <a:tailEnd/>
            </a:ln>
          </p:spPr>
          <p:txBody>
            <a:bodyPr wrap="square" rtlCol="0">
              <a:spAutoFit/>
            </a:bodyPr>
            <a:lstStyle/>
            <a:p>
              <a:pPr algn="ctr" defTabSz="685749">
                <a:defRPr/>
              </a:pPr>
              <a:r>
                <a:rPr lang="en-US" sz="1200" b="1" dirty="0">
                  <a:solidFill>
                    <a:srgbClr val="185266"/>
                  </a:solidFill>
                  <a:latin typeface="Calibri"/>
                  <a:cs typeface="Calibri"/>
                </a:rPr>
                <a:t>Document service providers</a:t>
              </a:r>
            </a:p>
            <a:p>
              <a:pPr algn="ctr" defTabSz="685749">
                <a:defRPr/>
              </a:pPr>
              <a:r>
                <a:rPr lang="en-US" sz="1200" b="1" dirty="0">
                  <a:solidFill>
                    <a:srgbClr val="185266"/>
                  </a:solidFill>
                  <a:latin typeface="Calibri"/>
                  <a:cs typeface="Calibri"/>
                </a:rPr>
                <a:t>(subcontractors)</a:t>
              </a:r>
            </a:p>
          </p:txBody>
        </p:sp>
        <p:sp>
          <p:nvSpPr>
            <p:cNvPr id="42" name="Rectangle 16">
              <a:extLst>
                <a:ext uri="{FF2B5EF4-FFF2-40B4-BE49-F238E27FC236}">
                  <a16:creationId xmlns:a16="http://schemas.microsoft.com/office/drawing/2014/main" id="{96216E52-E014-4FD3-9A2C-6D15EE3AB96F}"/>
                </a:ext>
              </a:extLst>
            </p:cNvPr>
            <p:cNvSpPr/>
            <p:nvPr/>
          </p:nvSpPr>
          <p:spPr>
            <a:xfrm>
              <a:off x="503034" y="4655289"/>
              <a:ext cx="865564" cy="933951"/>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49">
                <a:defRPr/>
              </a:pPr>
              <a:endParaRPr lang="en-US">
                <a:solidFill>
                  <a:prstClr val="white"/>
                </a:solidFill>
                <a:latin typeface="Calibri" panose="020F0502020204030204"/>
              </a:endParaRPr>
            </a:p>
          </p:txBody>
        </p:sp>
        <p:grpSp>
          <p:nvGrpSpPr>
            <p:cNvPr id="43" name="Group 42"/>
            <p:cNvGrpSpPr/>
            <p:nvPr/>
          </p:nvGrpSpPr>
          <p:grpSpPr>
            <a:xfrm>
              <a:off x="491588" y="4786222"/>
              <a:ext cx="864096" cy="1312011"/>
              <a:chOff x="491588" y="4543846"/>
              <a:chExt cx="864096" cy="1312011"/>
            </a:xfrm>
          </p:grpSpPr>
          <p:sp>
            <p:nvSpPr>
              <p:cNvPr id="55" name="TextBox 24"/>
              <p:cNvSpPr txBox="1"/>
              <p:nvPr/>
            </p:nvSpPr>
            <p:spPr bwMode="auto">
              <a:xfrm>
                <a:off x="491588" y="5455747"/>
                <a:ext cx="864096" cy="400110"/>
              </a:xfrm>
              <a:prstGeom prst="rect">
                <a:avLst/>
              </a:prstGeom>
              <a:noFill/>
              <a:ln w="9525">
                <a:noFill/>
                <a:miter lim="800000"/>
                <a:headEnd/>
                <a:tailEnd/>
              </a:ln>
            </p:spPr>
            <p:txBody>
              <a:bodyPr wrap="square" rtlCol="0">
                <a:spAutoFit/>
              </a:bodyPr>
              <a:lstStyle/>
              <a:p>
                <a:pPr algn="ctr" defTabSz="685749">
                  <a:defRPr/>
                </a:pPr>
                <a:r>
                  <a:rPr lang="en-US" sz="1000" b="1" dirty="0">
                    <a:latin typeface="Calibri"/>
                    <a:cs typeface="Calibri"/>
                  </a:rPr>
                  <a:t>OTHER</a:t>
                </a:r>
                <a:br>
                  <a:rPr lang="en-US" sz="1000" b="1" dirty="0">
                    <a:latin typeface="Calibri"/>
                    <a:cs typeface="Calibri"/>
                  </a:rPr>
                </a:br>
                <a:r>
                  <a:rPr lang="en-US" sz="1000" b="1" dirty="0">
                    <a:latin typeface="Calibri"/>
                    <a:cs typeface="Calibri"/>
                  </a:rPr>
                  <a:t>SENDER(S)</a:t>
                </a:r>
              </a:p>
            </p:txBody>
          </p:sp>
          <p:pic>
            <p:nvPicPr>
              <p:cNvPr id="56" name="Picture 55" descr="Verkeersbord BelgiÃ« serie f aanwijzingsborden F1bv">
                <a:extLst>
                  <a:ext uri="{FF2B5EF4-FFF2-40B4-BE49-F238E27FC236}">
                    <a16:creationId xmlns:a16="http://schemas.microsoft.com/office/drawing/2014/main" id="{2BAD52AB-0474-4845-9DD1-D92E73D8CA10}"/>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flipH="1">
                <a:off x="715327" y="4543846"/>
                <a:ext cx="426692" cy="657152"/>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44" name="Rectangle 21">
              <a:extLst>
                <a:ext uri="{FF2B5EF4-FFF2-40B4-BE49-F238E27FC236}">
                  <a16:creationId xmlns:a16="http://schemas.microsoft.com/office/drawing/2014/main" id="{0B3C4D8E-4506-4362-ADF2-7F1D26CD30CE}"/>
                </a:ext>
              </a:extLst>
            </p:cNvPr>
            <p:cNvSpPr/>
            <p:nvPr/>
          </p:nvSpPr>
          <p:spPr>
            <a:xfrm>
              <a:off x="2187076" y="4683559"/>
              <a:ext cx="864096" cy="3058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49">
                <a:defRPr/>
              </a:pPr>
              <a:endParaRPr lang="en-US">
                <a:solidFill>
                  <a:prstClr val="white"/>
                </a:solidFill>
                <a:latin typeface="Calibri" panose="020F0502020204030204"/>
              </a:endParaRPr>
            </a:p>
          </p:txBody>
        </p:sp>
        <p:pic>
          <p:nvPicPr>
            <p:cNvPr id="45" name="Picture 44">
              <a:extLst>
                <a:ext uri="{FF2B5EF4-FFF2-40B4-BE49-F238E27FC236}">
                  <a16:creationId xmlns:a16="http://schemas.microsoft.com/office/drawing/2014/main" id="{2DBC250C-E2DF-4CB7-8199-7F54FF17051A}"/>
                </a:ext>
              </a:extLst>
            </p:cNvPr>
            <p:cNvPicPr>
              <a:picLocks noChangeAspect="1"/>
            </p:cNvPicPr>
            <p:nvPr/>
          </p:nvPicPr>
          <p:blipFill>
            <a:blip r:embed="rId12"/>
            <a:stretch>
              <a:fillRect/>
            </a:stretch>
          </p:blipFill>
          <p:spPr>
            <a:xfrm>
              <a:off x="2375560" y="4147334"/>
              <a:ext cx="552092" cy="619168"/>
            </a:xfrm>
            <a:prstGeom prst="rect">
              <a:avLst/>
            </a:prstGeom>
          </p:spPr>
        </p:pic>
        <p:sp>
          <p:nvSpPr>
            <p:cNvPr id="46" name="Rectangle 24">
              <a:extLst>
                <a:ext uri="{FF2B5EF4-FFF2-40B4-BE49-F238E27FC236}">
                  <a16:creationId xmlns:a16="http://schemas.microsoft.com/office/drawing/2014/main" id="{9972C24C-E4E2-4CD6-B6C2-AF6E156A7AF7}"/>
                </a:ext>
              </a:extLst>
            </p:cNvPr>
            <p:cNvSpPr/>
            <p:nvPr/>
          </p:nvSpPr>
          <p:spPr>
            <a:xfrm>
              <a:off x="1552697" y="4416301"/>
              <a:ext cx="378042" cy="7846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49">
                <a:defRPr/>
              </a:pPr>
              <a:endParaRPr lang="en-US">
                <a:solidFill>
                  <a:prstClr val="white"/>
                </a:solidFill>
                <a:latin typeface="Calibri" panose="020F0502020204030204"/>
              </a:endParaRPr>
            </a:p>
          </p:txBody>
        </p:sp>
        <p:sp>
          <p:nvSpPr>
            <p:cNvPr id="47" name="TextBox 34">
              <a:extLst>
                <a:ext uri="{FF2B5EF4-FFF2-40B4-BE49-F238E27FC236}">
                  <a16:creationId xmlns:a16="http://schemas.microsoft.com/office/drawing/2014/main" id="{52B3965D-33FC-48EB-938F-AB0B06B7891E}"/>
                </a:ext>
              </a:extLst>
            </p:cNvPr>
            <p:cNvSpPr txBox="1"/>
            <p:nvPr/>
          </p:nvSpPr>
          <p:spPr bwMode="auto">
            <a:xfrm rot="16200000">
              <a:off x="1271328" y="4747738"/>
              <a:ext cx="1086870" cy="523220"/>
            </a:xfrm>
            <a:prstGeom prst="rect">
              <a:avLst/>
            </a:prstGeom>
            <a:noFill/>
            <a:ln w="9525">
              <a:solidFill>
                <a:schemeClr val="tx1"/>
              </a:solidFill>
              <a:miter lim="800000"/>
              <a:headEnd/>
              <a:tailEnd/>
            </a:ln>
          </p:spPr>
          <p:txBody>
            <a:bodyPr wrap="square" rtlCol="0">
              <a:spAutoFit/>
            </a:bodyPr>
            <a:lstStyle/>
            <a:p>
              <a:pPr algn="ctr" defTabSz="685749">
                <a:defRPr/>
              </a:pPr>
              <a:r>
                <a:rPr lang="en-US" sz="1100" b="1" dirty="0" err="1">
                  <a:solidFill>
                    <a:srgbClr val="185266"/>
                  </a:solidFill>
                  <a:latin typeface="Calibri"/>
                  <a:cs typeface="Calibri"/>
                </a:rPr>
                <a:t>Vlaamse</a:t>
              </a:r>
              <a:r>
                <a:rPr lang="en-US" sz="1100" b="1" dirty="0">
                  <a:solidFill>
                    <a:srgbClr val="185266"/>
                  </a:solidFill>
                  <a:latin typeface="Calibri"/>
                  <a:cs typeface="Calibri"/>
                </a:rPr>
                <a:t> </a:t>
              </a:r>
              <a:r>
                <a:rPr lang="en-US" sz="1100" b="1" dirty="0" err="1" smtClean="0">
                  <a:solidFill>
                    <a:srgbClr val="185266"/>
                  </a:solidFill>
                  <a:latin typeface="Calibri"/>
                  <a:cs typeface="Calibri"/>
                </a:rPr>
                <a:t>verzenddienst</a:t>
              </a:r>
              <a:endParaRPr lang="en-US" sz="1100" b="1" dirty="0" smtClean="0">
                <a:solidFill>
                  <a:srgbClr val="185266"/>
                </a:solidFill>
                <a:latin typeface="Calibri"/>
                <a:cs typeface="Calibri"/>
              </a:endParaRPr>
            </a:p>
            <a:p>
              <a:pPr algn="ctr" defTabSz="685749">
                <a:defRPr/>
              </a:pPr>
              <a:endParaRPr lang="en-US" sz="600" b="1" dirty="0">
                <a:solidFill>
                  <a:srgbClr val="185266"/>
                </a:solidFill>
                <a:latin typeface="Calibri"/>
                <a:cs typeface="Calibri"/>
              </a:endParaRPr>
            </a:p>
          </p:txBody>
        </p:sp>
        <p:grpSp>
          <p:nvGrpSpPr>
            <p:cNvPr id="48" name="Group 47"/>
            <p:cNvGrpSpPr/>
            <p:nvPr/>
          </p:nvGrpSpPr>
          <p:grpSpPr>
            <a:xfrm>
              <a:off x="4533298" y="3196285"/>
              <a:ext cx="864096" cy="2248939"/>
              <a:chOff x="4410947" y="3196285"/>
              <a:chExt cx="864096" cy="2248939"/>
            </a:xfrm>
          </p:grpSpPr>
          <p:sp>
            <p:nvSpPr>
              <p:cNvPr id="51" name="Rectangle 50"/>
              <p:cNvSpPr/>
              <p:nvPr/>
            </p:nvSpPr>
            <p:spPr>
              <a:xfrm>
                <a:off x="4410947" y="5057808"/>
                <a:ext cx="864096" cy="3874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nl-BE" dirty="0">
                  <a:solidFill>
                    <a:prstClr val="black"/>
                  </a:solidFill>
                  <a:latin typeface="Calibri" panose="020F0502020204030204"/>
                </a:endParaRPr>
              </a:p>
            </p:txBody>
          </p:sp>
          <p:pic>
            <p:nvPicPr>
              <p:cNvPr id="52" name="Picture 51">
                <a:extLst>
                  <a:ext uri="{FF2B5EF4-FFF2-40B4-BE49-F238E27FC236}">
                    <a16:creationId xmlns:a16="http://schemas.microsoft.com/office/drawing/2014/main" id="{62FCFB3B-F2E8-41AB-B07B-1C7A2B0B5D18}"/>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4476532" y="3671810"/>
                <a:ext cx="765205" cy="280575"/>
              </a:xfrm>
              <a:prstGeom prst="rect">
                <a:avLst/>
              </a:prstGeom>
            </p:spPr>
          </p:pic>
          <p:pic>
            <p:nvPicPr>
              <p:cNvPr id="53" name="Picture 52">
                <a:extLst>
                  <a:ext uri="{FF2B5EF4-FFF2-40B4-BE49-F238E27FC236}">
                    <a16:creationId xmlns:a16="http://schemas.microsoft.com/office/drawing/2014/main" id="{12FF7A9F-52C2-4731-A664-B7D482797839}"/>
                  </a:ext>
                </a:extLst>
              </p:cNvPr>
              <p:cNvPicPr>
                <a:picLocks/>
              </p:cNvPicPr>
              <p:nvPr/>
            </p:nvPicPr>
            <p:blipFill>
              <a:blip r:embed="rId14" cstate="print">
                <a:extLst>
                  <a:ext uri="{28A0092B-C50C-407E-A947-70E740481C1C}">
                    <a14:useLocalDpi xmlns:a14="http://schemas.microsoft.com/office/drawing/2010/main"/>
                  </a:ext>
                </a:extLst>
              </a:blip>
              <a:stretch>
                <a:fillRect/>
              </a:stretch>
            </p:blipFill>
            <p:spPr>
              <a:xfrm>
                <a:off x="4449649" y="3196285"/>
                <a:ext cx="790250" cy="303845"/>
              </a:xfrm>
              <a:prstGeom prst="rect">
                <a:avLst/>
              </a:prstGeom>
            </p:spPr>
          </p:pic>
          <p:pic>
            <p:nvPicPr>
              <p:cNvPr id="54" name="Picture 53">
                <a:extLst>
                  <a:ext uri="{FF2B5EF4-FFF2-40B4-BE49-F238E27FC236}">
                    <a16:creationId xmlns:a16="http://schemas.microsoft.com/office/drawing/2014/main" id="{3845F32B-E3D3-4179-828D-0B8DE8D15956}"/>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4481198" y="4147334"/>
                <a:ext cx="760539" cy="657730"/>
              </a:xfrm>
              <a:prstGeom prst="rect">
                <a:avLst/>
              </a:prstGeom>
            </p:spPr>
          </p:pic>
        </p:grpSp>
        <p:pic>
          <p:nvPicPr>
            <p:cNvPr id="49" name="Picture 4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74830" y="2477549"/>
              <a:ext cx="685002" cy="274001"/>
            </a:xfrm>
            <a:prstGeom prst="rect">
              <a:avLst/>
            </a:prstGeom>
          </p:spPr>
        </p:pic>
        <p:pic>
          <p:nvPicPr>
            <p:cNvPr id="50" name="Afbeelding 6">
              <a:extLst>
                <a:ext uri="{FF2B5EF4-FFF2-40B4-BE49-F238E27FC236}">
                  <a16:creationId xmlns:a16="http://schemas.microsoft.com/office/drawing/2014/main" id="{130C563D-B3A8-4809-82DA-7763C0E8EDBB}"/>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4572000" y="2794627"/>
              <a:ext cx="836716" cy="274333"/>
            </a:xfrm>
            <a:prstGeom prst="rect">
              <a:avLst/>
            </a:prstGeom>
          </p:spPr>
        </p:pic>
      </p:grpSp>
    </p:spTree>
    <p:extLst>
      <p:ext uri="{BB962C8B-B14F-4D97-AF65-F5344CB8AC3E}">
        <p14:creationId xmlns:p14="http://schemas.microsoft.com/office/powerpoint/2010/main" val="2184491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fr-BE" altLang="en-US" dirty="0" err="1"/>
              <a:t>eBox</a:t>
            </a:r>
            <a:r>
              <a:rPr lang="fr-BE" altLang="en-US" dirty="0"/>
              <a:t> burger </a:t>
            </a:r>
            <a:endParaRPr lang="en-US" dirty="0"/>
          </a:p>
        </p:txBody>
      </p:sp>
      <p:sp>
        <p:nvSpPr>
          <p:cNvPr id="3" name="Content Placeholder 2"/>
          <p:cNvSpPr>
            <a:spLocks noGrp="1"/>
          </p:cNvSpPr>
          <p:nvPr>
            <p:ph idx="1"/>
          </p:nvPr>
        </p:nvSpPr>
        <p:spPr/>
        <p:txBody>
          <a:bodyPr/>
          <a:lstStyle/>
          <a:p>
            <a:r>
              <a:rPr lang="nl-NL" sz="2200" dirty="0" smtClean="0"/>
              <a:t>technische </a:t>
            </a:r>
            <a:r>
              <a:rPr lang="nl-NL" sz="2200" dirty="0"/>
              <a:t>migratie van SOAP-dienst naar REST-API </a:t>
            </a:r>
            <a:r>
              <a:rPr lang="nl-NL" sz="2200" dirty="0" err="1" smtClean="0"/>
              <a:t>ongoing</a:t>
            </a:r>
            <a:endParaRPr lang="nl-NL" sz="2200" dirty="0" smtClean="0"/>
          </a:p>
          <a:p>
            <a:endParaRPr lang="nl-NL" dirty="0"/>
          </a:p>
          <a:p>
            <a:endParaRPr lang="nl-NL" dirty="0" smtClean="0"/>
          </a:p>
          <a:p>
            <a:endParaRPr lang="nl-NL" dirty="0"/>
          </a:p>
          <a:p>
            <a:endParaRPr lang="nl-NL" dirty="0" smtClean="0"/>
          </a:p>
          <a:p>
            <a:endParaRPr lang="nl-NL" dirty="0"/>
          </a:p>
          <a:p>
            <a:endParaRPr lang="nl-NL" sz="1000" dirty="0" smtClean="0"/>
          </a:p>
          <a:p>
            <a:endParaRPr lang="nl-NL" sz="1000" dirty="0" smtClean="0"/>
          </a:p>
          <a:p>
            <a:r>
              <a:rPr lang="nl-NL" sz="2200" dirty="0" smtClean="0"/>
              <a:t>REST-API </a:t>
            </a:r>
            <a:r>
              <a:rPr lang="nl-NL" sz="2200" dirty="0"/>
              <a:t>biedt bi-</a:t>
            </a:r>
            <a:r>
              <a:rPr lang="nl-NL" sz="2200" dirty="0" err="1"/>
              <a:t>directionaliteit</a:t>
            </a:r>
            <a:r>
              <a:rPr lang="nl-NL" sz="2200" dirty="0"/>
              <a:t> in communicatie met de burger aan</a:t>
            </a:r>
          </a:p>
          <a:p>
            <a:endParaRPr lang="nl-NL" dirty="0"/>
          </a:p>
          <a:p>
            <a:pPr marL="0" indent="0">
              <a:buNone/>
            </a:pPr>
            <a:endParaRPr lang="en-US" dirty="0"/>
          </a:p>
        </p:txBody>
      </p:sp>
      <p:sp>
        <p:nvSpPr>
          <p:cNvPr id="4" name="Slide Number Placeholder 3"/>
          <p:cNvSpPr>
            <a:spLocks noGrp="1"/>
          </p:cNvSpPr>
          <p:nvPr>
            <p:ph type="sldNum" sz="quarter" idx="10"/>
          </p:nvPr>
        </p:nvSpPr>
        <p:spPr/>
        <p:txBody>
          <a:bodyPr/>
          <a:lstStyle/>
          <a:p>
            <a:pPr>
              <a:defRPr/>
            </a:pPr>
            <a:fld id="{7A7F1E79-8225-48A0-95BD-5254C3720E2D}" type="slidenum">
              <a:rPr lang="en-GB" smtClean="0"/>
              <a:pPr>
                <a:defRPr/>
              </a:pPr>
              <a:t>24</a:t>
            </a:fld>
            <a:endParaRPr lang="en-GB" dirty="0"/>
          </a:p>
        </p:txBody>
      </p:sp>
      <p:grpSp>
        <p:nvGrpSpPr>
          <p:cNvPr id="15" name="Group 14"/>
          <p:cNvGrpSpPr/>
          <p:nvPr/>
        </p:nvGrpSpPr>
        <p:grpSpPr>
          <a:xfrm>
            <a:off x="124613" y="1700808"/>
            <a:ext cx="8894773" cy="5163369"/>
            <a:chOff x="124613" y="1700808"/>
            <a:chExt cx="8894773" cy="5163369"/>
          </a:xfrm>
        </p:grpSpPr>
        <p:grpSp>
          <p:nvGrpSpPr>
            <p:cNvPr id="11" name="Group 10"/>
            <p:cNvGrpSpPr/>
            <p:nvPr/>
          </p:nvGrpSpPr>
          <p:grpSpPr>
            <a:xfrm>
              <a:off x="179512" y="1700808"/>
              <a:ext cx="8699758" cy="1949938"/>
              <a:chOff x="179512" y="2666649"/>
              <a:chExt cx="8699758" cy="1949938"/>
            </a:xfrm>
          </p:grpSpPr>
          <p:pic>
            <p:nvPicPr>
              <p:cNvPr id="5" name="Afbeelding 2"/>
              <p:cNvPicPr>
                <a:picLocks noChangeAspect="1"/>
              </p:cNvPicPr>
              <p:nvPr/>
            </p:nvPicPr>
            <p:blipFill rotWithShape="1">
              <a:blip r:embed="rId2"/>
              <a:srcRect t="51120"/>
              <a:stretch/>
            </p:blipFill>
            <p:spPr>
              <a:xfrm>
                <a:off x="179512" y="3170705"/>
                <a:ext cx="8699758" cy="1445882"/>
              </a:xfrm>
              <a:prstGeom prst="rect">
                <a:avLst/>
              </a:prstGeom>
            </p:spPr>
          </p:pic>
          <p:grpSp>
            <p:nvGrpSpPr>
              <p:cNvPr id="10" name="Group 9"/>
              <p:cNvGrpSpPr/>
              <p:nvPr/>
            </p:nvGrpSpPr>
            <p:grpSpPr>
              <a:xfrm>
                <a:off x="323528" y="2666649"/>
                <a:ext cx="8496944" cy="474318"/>
                <a:chOff x="713249" y="1988840"/>
                <a:chExt cx="5887610" cy="474318"/>
              </a:xfrm>
            </p:grpSpPr>
            <p:sp>
              <p:nvSpPr>
                <p:cNvPr id="6" name="TextBox 5"/>
                <p:cNvSpPr txBox="1"/>
                <p:nvPr/>
              </p:nvSpPr>
              <p:spPr>
                <a:xfrm>
                  <a:off x="4106108" y="2001494"/>
                  <a:ext cx="2494751" cy="430887"/>
                </a:xfrm>
                <a:prstGeom prst="rect">
                  <a:avLst/>
                </a:prstGeom>
                <a:solidFill>
                  <a:schemeClr val="bg1">
                    <a:lumMod val="85000"/>
                  </a:schemeClr>
                </a:solidFill>
              </p:spPr>
              <p:txBody>
                <a:bodyPr wrap="square" rtlCol="0">
                  <a:spAutoFit/>
                </a:bodyPr>
                <a:lstStyle/>
                <a:p>
                  <a:pPr algn="ctr"/>
                  <a:r>
                    <a:rPr lang="en-US" sz="2200" dirty="0" smtClean="0"/>
                    <a:t>write REST API</a:t>
                  </a:r>
                  <a:endParaRPr lang="en-US" sz="2200" dirty="0"/>
                </a:p>
              </p:txBody>
            </p:sp>
            <p:sp>
              <p:nvSpPr>
                <p:cNvPr id="8" name="TextBox 7"/>
                <p:cNvSpPr txBox="1"/>
                <p:nvPr/>
              </p:nvSpPr>
              <p:spPr>
                <a:xfrm>
                  <a:off x="713249" y="1988840"/>
                  <a:ext cx="2565736" cy="430887"/>
                </a:xfrm>
                <a:prstGeom prst="rect">
                  <a:avLst/>
                </a:prstGeom>
                <a:solidFill>
                  <a:schemeClr val="bg1">
                    <a:lumMod val="85000"/>
                  </a:schemeClr>
                </a:solidFill>
              </p:spPr>
              <p:txBody>
                <a:bodyPr wrap="square" rtlCol="0">
                  <a:spAutoFit/>
                </a:bodyPr>
                <a:lstStyle/>
                <a:p>
                  <a:pPr algn="ctr"/>
                  <a:r>
                    <a:rPr lang="en-US" sz="2200" dirty="0"/>
                    <a:t>w</a:t>
                  </a:r>
                  <a:r>
                    <a:rPr lang="en-US" sz="2200" dirty="0" smtClean="0"/>
                    <a:t>rite SOAP API</a:t>
                  </a:r>
                  <a:endParaRPr lang="en-US" sz="2200" dirty="0"/>
                </a:p>
              </p:txBody>
            </p:sp>
            <p:sp>
              <p:nvSpPr>
                <p:cNvPr id="9" name="TextBox 8"/>
                <p:cNvSpPr txBox="1"/>
                <p:nvPr/>
              </p:nvSpPr>
              <p:spPr>
                <a:xfrm>
                  <a:off x="3371608" y="2001493"/>
                  <a:ext cx="570892" cy="461665"/>
                </a:xfrm>
                <a:prstGeom prst="rect">
                  <a:avLst/>
                </a:prstGeom>
                <a:noFill/>
              </p:spPr>
              <p:txBody>
                <a:bodyPr wrap="square" rtlCol="0">
                  <a:spAutoFit/>
                </a:bodyPr>
                <a:lstStyle/>
                <a:p>
                  <a:pPr algn="ctr"/>
                  <a:r>
                    <a:rPr lang="en-US" sz="2400" dirty="0" smtClean="0"/>
                    <a:t>vs</a:t>
                  </a:r>
                  <a:endParaRPr lang="en-US" sz="2400" dirty="0"/>
                </a:p>
              </p:txBody>
            </p:sp>
          </p:grpSp>
        </p:grpSp>
        <p:pic>
          <p:nvPicPr>
            <p:cNvPr id="12" name="Afbeelding 3"/>
            <p:cNvPicPr>
              <a:picLocks noChangeAspect="1"/>
            </p:cNvPicPr>
            <p:nvPr/>
          </p:nvPicPr>
          <p:blipFill rotWithShape="1">
            <a:blip r:embed="rId3"/>
            <a:srcRect t="25932"/>
            <a:stretch/>
          </p:blipFill>
          <p:spPr>
            <a:xfrm>
              <a:off x="124613" y="5013176"/>
              <a:ext cx="8894773" cy="1851001"/>
            </a:xfrm>
            <a:prstGeom prst="rect">
              <a:avLst/>
            </a:prstGeom>
          </p:spPr>
        </p:pic>
        <p:grpSp>
          <p:nvGrpSpPr>
            <p:cNvPr id="7" name="Group 6"/>
            <p:cNvGrpSpPr/>
            <p:nvPr/>
          </p:nvGrpSpPr>
          <p:grpSpPr>
            <a:xfrm>
              <a:off x="323528" y="4713651"/>
              <a:ext cx="8496944" cy="443541"/>
              <a:chOff x="323528" y="4065579"/>
              <a:chExt cx="8496944" cy="443541"/>
            </a:xfrm>
          </p:grpSpPr>
          <p:sp>
            <p:nvSpPr>
              <p:cNvPr id="13" name="TextBox 12"/>
              <p:cNvSpPr txBox="1"/>
              <p:nvPr/>
            </p:nvSpPr>
            <p:spPr>
              <a:xfrm>
                <a:off x="5220071" y="4078233"/>
                <a:ext cx="3600401" cy="430887"/>
              </a:xfrm>
              <a:prstGeom prst="rect">
                <a:avLst/>
              </a:prstGeom>
              <a:solidFill>
                <a:schemeClr val="bg1">
                  <a:lumMod val="85000"/>
                </a:schemeClr>
              </a:solidFill>
            </p:spPr>
            <p:txBody>
              <a:bodyPr wrap="square" rtlCol="0">
                <a:spAutoFit/>
              </a:bodyPr>
              <a:lstStyle/>
              <a:p>
                <a:pPr algn="ctr"/>
                <a:r>
                  <a:rPr lang="en-US" sz="2200" dirty="0"/>
                  <a:t>e</a:t>
                </a:r>
                <a:r>
                  <a:rPr lang="en-US" sz="2200" dirty="0" smtClean="0"/>
                  <a:t>-version</a:t>
                </a:r>
                <a:endParaRPr lang="en-US" sz="2200" dirty="0"/>
              </a:p>
            </p:txBody>
          </p:sp>
          <p:sp>
            <p:nvSpPr>
              <p:cNvPr id="14" name="TextBox 13"/>
              <p:cNvSpPr txBox="1"/>
              <p:nvPr/>
            </p:nvSpPr>
            <p:spPr>
              <a:xfrm>
                <a:off x="323528" y="4065579"/>
                <a:ext cx="3702846" cy="430887"/>
              </a:xfrm>
              <a:prstGeom prst="rect">
                <a:avLst/>
              </a:prstGeom>
              <a:solidFill>
                <a:schemeClr val="bg1">
                  <a:lumMod val="85000"/>
                </a:schemeClr>
              </a:solidFill>
            </p:spPr>
            <p:txBody>
              <a:bodyPr wrap="square" rtlCol="0">
                <a:spAutoFit/>
              </a:bodyPr>
              <a:lstStyle/>
              <a:p>
                <a:pPr algn="ctr"/>
                <a:r>
                  <a:rPr lang="en-US" sz="2200" dirty="0" smtClean="0"/>
                  <a:t>standard</a:t>
                </a:r>
                <a:endParaRPr lang="en-US" sz="2200" dirty="0"/>
              </a:p>
            </p:txBody>
          </p:sp>
        </p:grpSp>
      </p:grpSp>
    </p:spTree>
    <p:extLst>
      <p:ext uri="{BB962C8B-B14F-4D97-AF65-F5344CB8AC3E}">
        <p14:creationId xmlns:p14="http://schemas.microsoft.com/office/powerpoint/2010/main" val="6776238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noFill/>
        </p:spPr>
        <p:txBody>
          <a:bodyPr/>
          <a:lstStyle/>
          <a:p>
            <a:r>
              <a:rPr lang="fr-BE" altLang="en-US" dirty="0" err="1" smtClean="0"/>
              <a:t>Regionalisering</a:t>
            </a:r>
            <a:r>
              <a:rPr lang="fr-BE" altLang="en-US" dirty="0" smtClean="0"/>
              <a:t> </a:t>
            </a:r>
            <a:endParaRPr lang="en-US" altLang="en-US" dirty="0" smtClean="0"/>
          </a:p>
        </p:txBody>
      </p:sp>
      <p:sp>
        <p:nvSpPr>
          <p:cNvPr id="22531" name="Content Placeholder 2"/>
          <p:cNvSpPr>
            <a:spLocks noGrp="1"/>
          </p:cNvSpPr>
          <p:nvPr>
            <p:ph idx="1"/>
          </p:nvPr>
        </p:nvSpPr>
        <p:spPr/>
        <p:txBody>
          <a:bodyPr>
            <a:normAutofit/>
          </a:bodyPr>
          <a:lstStyle/>
          <a:p>
            <a:r>
              <a:rPr lang="nl-NL" altLang="en-US" dirty="0"/>
              <a:t>domeinen inzake personen met </a:t>
            </a:r>
            <a:r>
              <a:rPr lang="nl-NL" altLang="en-US" dirty="0" smtClean="0"/>
              <a:t>handicap</a:t>
            </a:r>
            <a:endParaRPr lang="nl-NL" altLang="en-US" dirty="0"/>
          </a:p>
          <a:p>
            <a:pPr lvl="1"/>
            <a:r>
              <a:rPr lang="nl-NL" altLang="en-US" dirty="0"/>
              <a:t>i</a:t>
            </a:r>
            <a:r>
              <a:rPr lang="nl-NL" altLang="en-US" dirty="0" smtClean="0"/>
              <a:t>n 2020 integratie </a:t>
            </a:r>
            <a:r>
              <a:rPr lang="nl-NL" altLang="en-US" dirty="0"/>
              <a:t>van </a:t>
            </a:r>
            <a:r>
              <a:rPr lang="nl-NL" altLang="en-US" dirty="0" err="1"/>
              <a:t>Iriscare</a:t>
            </a:r>
            <a:r>
              <a:rPr lang="nl-NL" altLang="en-US" dirty="0"/>
              <a:t> en van de Waalse Verzekeringsinstellingen als partners van het (uitgebreid) netwerk van sociale </a:t>
            </a:r>
            <a:r>
              <a:rPr lang="nl-NL" altLang="en-US" dirty="0" smtClean="0"/>
              <a:t>zekerheid</a:t>
            </a:r>
          </a:p>
          <a:p>
            <a:pPr lvl="2"/>
            <a:r>
              <a:rPr lang="nl-NL" altLang="en-US" sz="1800" dirty="0" err="1" smtClean="0"/>
              <a:t>Iriscare</a:t>
            </a:r>
            <a:r>
              <a:rPr lang="nl-NL" altLang="en-US" sz="1800" dirty="0" smtClean="0"/>
              <a:t> </a:t>
            </a:r>
            <a:r>
              <a:rPr lang="nl-NL" altLang="en-US" sz="1800" dirty="0"/>
              <a:t>is de instantie voor bijstand aan oudere personen en personen met een handicap, rusthuizen en verzorgingstehuizen, opvangcentra, hulp en zorg aan huis, rolstoelen, eerstelijnszorg, … in </a:t>
            </a:r>
            <a:r>
              <a:rPr lang="nl-NL" altLang="en-US" sz="1800" dirty="0" smtClean="0"/>
              <a:t>Brussel</a:t>
            </a:r>
          </a:p>
          <a:p>
            <a:pPr lvl="2"/>
            <a:r>
              <a:rPr lang="nl-NL" altLang="en-US" sz="1800" dirty="0"/>
              <a:t>d</a:t>
            </a:r>
            <a:r>
              <a:rPr lang="nl-NL" altLang="en-US" sz="1800" dirty="0" smtClean="0"/>
              <a:t>e </a:t>
            </a:r>
            <a:r>
              <a:rPr lang="nl-NL" altLang="en-US" sz="1800" dirty="0"/>
              <a:t>Waalse Verzekeringsinstelling zullen de bevoegdheid inzake THAB (tegemoetkoming hulp aan </a:t>
            </a:r>
            <a:r>
              <a:rPr lang="nl-NL" altLang="en-US" sz="1800" dirty="0" smtClean="0"/>
              <a:t>bejaarden) </a:t>
            </a:r>
            <a:r>
              <a:rPr lang="nl-NL" altLang="en-US" sz="1800" dirty="0"/>
              <a:t>in Wallonië volledig </a:t>
            </a:r>
            <a:r>
              <a:rPr lang="nl-NL" altLang="en-US" sz="1800" dirty="0" smtClean="0"/>
              <a:t>overnemen</a:t>
            </a:r>
          </a:p>
          <a:p>
            <a:pPr lvl="1"/>
            <a:r>
              <a:rPr lang="nl-NL" altLang="en-US" dirty="0" smtClean="0"/>
              <a:t>vanaf </a:t>
            </a:r>
            <a:r>
              <a:rPr lang="nl-NL" altLang="en-US" dirty="0"/>
              <a:t>1 januari </a:t>
            </a:r>
            <a:r>
              <a:rPr lang="nl-NL" altLang="en-US" dirty="0" smtClean="0"/>
              <a:t>2021 : voorbereiding </a:t>
            </a:r>
            <a:r>
              <a:rPr lang="nl-NL" altLang="en-US" dirty="0"/>
              <a:t>van de toekenning van het recht en de betaling van </a:t>
            </a:r>
            <a:r>
              <a:rPr lang="nl-NL" altLang="en-US" dirty="0" smtClean="0"/>
              <a:t>THAB </a:t>
            </a:r>
          </a:p>
          <a:p>
            <a:pPr lvl="2"/>
            <a:r>
              <a:rPr lang="nl-NL" altLang="en-US" sz="1800" dirty="0" smtClean="0"/>
              <a:t>door </a:t>
            </a:r>
            <a:r>
              <a:rPr lang="nl-NL" altLang="en-US" sz="1800" dirty="0" err="1"/>
              <a:t>Iriscare</a:t>
            </a:r>
            <a:r>
              <a:rPr lang="nl-NL" altLang="en-US" sz="1800" dirty="0"/>
              <a:t> in Brussel  </a:t>
            </a:r>
            <a:endParaRPr lang="nl-NL" altLang="en-US" sz="1800" dirty="0" smtClean="0"/>
          </a:p>
          <a:p>
            <a:pPr lvl="2"/>
            <a:r>
              <a:rPr lang="nl-NL" altLang="en-US" sz="1800" dirty="0" smtClean="0"/>
              <a:t>door </a:t>
            </a:r>
            <a:r>
              <a:rPr lang="nl-NL" altLang="en-US" sz="1800" dirty="0"/>
              <a:t>de Waalse Verzekeringsinstellingen in </a:t>
            </a:r>
            <a:r>
              <a:rPr lang="nl-NL" altLang="en-US" sz="1800" dirty="0" smtClean="0"/>
              <a:t>Wallonië</a:t>
            </a:r>
          </a:p>
          <a:p>
            <a:pPr lvl="1"/>
            <a:r>
              <a:rPr lang="nl-NL" altLang="en-US" dirty="0" smtClean="0"/>
              <a:t>de </a:t>
            </a:r>
            <a:r>
              <a:rPr lang="nl-NL" altLang="en-US" dirty="0"/>
              <a:t>Waalse Verzekeringsinstellingen zullen bovendien ook voor de erkenning van de handicap </a:t>
            </a:r>
            <a:r>
              <a:rPr lang="nl-NL" altLang="en-US" dirty="0" smtClean="0"/>
              <a:t>instaan</a:t>
            </a:r>
            <a:endParaRPr lang="nl-NL" sz="1000" dirty="0"/>
          </a:p>
        </p:txBody>
      </p:sp>
      <p:sp>
        <p:nvSpPr>
          <p:cNvPr id="3" name="Slide Number Placeholder 2"/>
          <p:cNvSpPr>
            <a:spLocks noGrp="1"/>
          </p:cNvSpPr>
          <p:nvPr>
            <p:ph type="sldNum" sz="quarter" idx="10"/>
          </p:nvPr>
        </p:nvSpPr>
        <p:spPr/>
        <p:txBody>
          <a:bodyPr/>
          <a:lstStyle/>
          <a:p>
            <a:pPr>
              <a:defRPr/>
            </a:pPr>
            <a:fld id="{7A7F1E79-8225-48A0-95BD-5254C3720E2D}" type="slidenum">
              <a:rPr lang="en-GB" smtClean="0"/>
              <a:pPr>
                <a:defRPr/>
              </a:pPr>
              <a:t>25</a:t>
            </a:fld>
            <a:endParaRPr lang="en-GB" dirty="0"/>
          </a:p>
        </p:txBody>
      </p:sp>
    </p:spTree>
    <p:extLst>
      <p:ext uri="{BB962C8B-B14F-4D97-AF65-F5344CB8AC3E}">
        <p14:creationId xmlns:p14="http://schemas.microsoft.com/office/powerpoint/2010/main" val="37213970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err="1"/>
              <a:t>Regionalisering</a:t>
            </a:r>
            <a:endParaRPr lang="en-US" dirty="0"/>
          </a:p>
        </p:txBody>
      </p:sp>
      <p:sp>
        <p:nvSpPr>
          <p:cNvPr id="3" name="Content Placeholder 2"/>
          <p:cNvSpPr>
            <a:spLocks noGrp="1"/>
          </p:cNvSpPr>
          <p:nvPr>
            <p:ph idx="1"/>
          </p:nvPr>
        </p:nvSpPr>
        <p:spPr/>
        <p:txBody>
          <a:bodyPr>
            <a:normAutofit/>
          </a:bodyPr>
          <a:lstStyle/>
          <a:p>
            <a:r>
              <a:rPr lang="nl-NL" dirty="0"/>
              <a:t>domeinen inzake personen met </a:t>
            </a:r>
            <a:r>
              <a:rPr lang="nl-NL" dirty="0" smtClean="0"/>
              <a:t>handicap in 2021</a:t>
            </a:r>
            <a:endParaRPr lang="nl-NL" dirty="0"/>
          </a:p>
          <a:p>
            <a:pPr lvl="1"/>
            <a:r>
              <a:rPr lang="nl-NL" dirty="0" smtClean="0"/>
              <a:t>integratie </a:t>
            </a:r>
            <a:r>
              <a:rPr lang="nl-NL" dirty="0"/>
              <a:t>van DSL (Dienststelle </a:t>
            </a:r>
            <a:r>
              <a:rPr lang="nl-NL" dirty="0" err="1"/>
              <a:t>für</a:t>
            </a:r>
            <a:r>
              <a:rPr lang="nl-NL" dirty="0"/>
              <a:t> </a:t>
            </a:r>
            <a:r>
              <a:rPr lang="nl-NL" dirty="0" err="1"/>
              <a:t>Selbstbestimmtes</a:t>
            </a:r>
            <a:r>
              <a:rPr lang="nl-NL" dirty="0"/>
              <a:t> Leben) als partner van het uitgebreid netwerk van de sociale </a:t>
            </a:r>
            <a:r>
              <a:rPr lang="nl-NL" dirty="0" smtClean="0"/>
              <a:t>zekerheid</a:t>
            </a:r>
          </a:p>
          <a:p>
            <a:pPr lvl="1"/>
            <a:r>
              <a:rPr lang="nl-NL" dirty="0" smtClean="0"/>
              <a:t>vanaf </a:t>
            </a:r>
            <a:r>
              <a:rPr lang="nl-NL" dirty="0"/>
              <a:t>01/07/2021 </a:t>
            </a:r>
            <a:endParaRPr lang="nl-NL" dirty="0" smtClean="0"/>
          </a:p>
          <a:p>
            <a:pPr lvl="2"/>
            <a:r>
              <a:rPr lang="nl-NL" dirty="0" smtClean="0"/>
              <a:t>erkenning </a:t>
            </a:r>
            <a:r>
              <a:rPr lang="nl-NL" dirty="0"/>
              <a:t>van de handicap van kinderen en van THAB-aanvragers door DSL in de Duitstalige Gemeenschap</a:t>
            </a:r>
          </a:p>
          <a:p>
            <a:pPr lvl="2"/>
            <a:r>
              <a:rPr lang="nl-NL" dirty="0" smtClean="0"/>
              <a:t>erkenning </a:t>
            </a:r>
            <a:r>
              <a:rPr lang="nl-NL" dirty="0"/>
              <a:t>van de handicap van de kinderen door </a:t>
            </a:r>
            <a:r>
              <a:rPr lang="nl-NL" dirty="0" err="1"/>
              <a:t>AViQ</a:t>
            </a:r>
            <a:r>
              <a:rPr lang="nl-NL" dirty="0"/>
              <a:t> in </a:t>
            </a:r>
            <a:r>
              <a:rPr lang="nl-NL" dirty="0" smtClean="0"/>
              <a:t>Wallonië</a:t>
            </a:r>
          </a:p>
          <a:p>
            <a:pPr lvl="1"/>
            <a:r>
              <a:rPr lang="nl-NL" dirty="0" smtClean="0"/>
              <a:t>de </a:t>
            </a:r>
            <a:r>
              <a:rPr lang="nl-NL" dirty="0"/>
              <a:t>regionale </a:t>
            </a:r>
            <a:r>
              <a:rPr lang="nl-NL" dirty="0" smtClean="0"/>
              <a:t>instellingen begeleiden </a:t>
            </a:r>
            <a:r>
              <a:rPr lang="nl-NL" dirty="0"/>
              <a:t>om akkoorden over de </a:t>
            </a:r>
            <a:r>
              <a:rPr lang="nl-NL" dirty="0" err="1" smtClean="0"/>
              <a:t>beslissingsname</a:t>
            </a:r>
            <a:r>
              <a:rPr lang="nl-NL" dirty="0" smtClean="0"/>
              <a:t> </a:t>
            </a:r>
            <a:r>
              <a:rPr lang="nl-NL" dirty="0"/>
              <a:t>bij migraties van dossiers </a:t>
            </a:r>
            <a:r>
              <a:rPr lang="nl-NL" dirty="0" smtClean="0"/>
              <a:t>af </a:t>
            </a:r>
            <a:r>
              <a:rPr lang="nl-NL" dirty="0"/>
              <a:t>te </a:t>
            </a:r>
            <a:r>
              <a:rPr lang="nl-NL" dirty="0" smtClean="0"/>
              <a:t>sluiten</a:t>
            </a:r>
          </a:p>
          <a:p>
            <a:pPr lvl="1"/>
            <a:r>
              <a:rPr lang="nl-NL" dirty="0" smtClean="0"/>
              <a:t>implementatie </a:t>
            </a:r>
            <a:r>
              <a:rPr lang="nl-NL" dirty="0"/>
              <a:t>van notificaties die een beslissing inzake handicap </a:t>
            </a:r>
            <a:r>
              <a:rPr lang="nl-NL" dirty="0" smtClean="0"/>
              <a:t>meedelen</a:t>
            </a:r>
          </a:p>
          <a:p>
            <a:pPr lvl="1"/>
            <a:r>
              <a:rPr lang="nl-NL" dirty="0" smtClean="0"/>
              <a:t>evolutie </a:t>
            </a:r>
            <a:r>
              <a:rPr lang="nl-NL" dirty="0"/>
              <a:t>van </a:t>
            </a:r>
            <a:r>
              <a:rPr lang="nl-NL" dirty="0" err="1"/>
              <a:t>Handiservice</a:t>
            </a:r>
            <a:r>
              <a:rPr lang="nl-NL" dirty="0"/>
              <a:t> die moet toelaten met één enkel </a:t>
            </a:r>
            <a:r>
              <a:rPr lang="nl-NL" dirty="0" err="1"/>
              <a:t>request</a:t>
            </a:r>
            <a:r>
              <a:rPr lang="nl-NL" dirty="0"/>
              <a:t> alle authentieke bronnen van de handicap te raadplegen, waarbij betrokkene een actief dossier in de gevraagde periode </a:t>
            </a:r>
            <a:r>
              <a:rPr lang="nl-NL" dirty="0" smtClean="0"/>
              <a:t>heeft</a:t>
            </a:r>
            <a:endParaRPr lang="nl-NL" dirty="0"/>
          </a:p>
          <a:p>
            <a:endParaRPr lang="en-US" dirty="0"/>
          </a:p>
        </p:txBody>
      </p:sp>
      <p:sp>
        <p:nvSpPr>
          <p:cNvPr id="4" name="Slide Number Placeholder 3"/>
          <p:cNvSpPr>
            <a:spLocks noGrp="1"/>
          </p:cNvSpPr>
          <p:nvPr>
            <p:ph type="sldNum" sz="quarter" idx="10"/>
          </p:nvPr>
        </p:nvSpPr>
        <p:spPr/>
        <p:txBody>
          <a:bodyPr/>
          <a:lstStyle/>
          <a:p>
            <a:pPr>
              <a:defRPr/>
            </a:pPr>
            <a:fld id="{7A7F1E79-8225-48A0-95BD-5254C3720E2D}" type="slidenum">
              <a:rPr lang="en-GB" smtClean="0"/>
              <a:pPr>
                <a:defRPr/>
              </a:pPr>
              <a:t>26</a:t>
            </a:fld>
            <a:endParaRPr lang="en-GB" dirty="0"/>
          </a:p>
        </p:txBody>
      </p:sp>
    </p:spTree>
    <p:extLst>
      <p:ext uri="{BB962C8B-B14F-4D97-AF65-F5344CB8AC3E}">
        <p14:creationId xmlns:p14="http://schemas.microsoft.com/office/powerpoint/2010/main" val="24292179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7A7F1E79-8225-48A0-95BD-5254C3720E2D}" type="slidenum">
              <a:rPr lang="en-GB" smtClean="0"/>
              <a:pPr>
                <a:defRPr/>
              </a:pPr>
              <a:t>27</a:t>
            </a:fld>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38557681"/>
              </p:ext>
            </p:extLst>
          </p:nvPr>
        </p:nvGraphicFramePr>
        <p:xfrm>
          <a:off x="0" y="9744"/>
          <a:ext cx="9143999" cy="6845082"/>
        </p:xfrm>
        <a:graphic>
          <a:graphicData uri="http://schemas.openxmlformats.org/drawingml/2006/table">
            <a:tbl>
              <a:tblPr firstRow="1" bandRow="1">
                <a:tableStyleId>{1FECB4D8-DB02-4DC6-A0A2-4F2EBAE1DC90}</a:tableStyleId>
              </a:tblPr>
              <a:tblGrid>
                <a:gridCol w="1524000">
                  <a:extLst>
                    <a:ext uri="{9D8B030D-6E8A-4147-A177-3AD203B41FA5}">
                      <a16:colId xmlns:a16="http://schemas.microsoft.com/office/drawing/2014/main" val="2901049027"/>
                    </a:ext>
                  </a:extLst>
                </a:gridCol>
                <a:gridCol w="1524000">
                  <a:extLst>
                    <a:ext uri="{9D8B030D-6E8A-4147-A177-3AD203B41FA5}">
                      <a16:colId xmlns:a16="http://schemas.microsoft.com/office/drawing/2014/main" val="2323332585"/>
                    </a:ext>
                  </a:extLst>
                </a:gridCol>
                <a:gridCol w="3912773">
                  <a:extLst>
                    <a:ext uri="{9D8B030D-6E8A-4147-A177-3AD203B41FA5}">
                      <a16:colId xmlns:a16="http://schemas.microsoft.com/office/drawing/2014/main" val="3975725054"/>
                    </a:ext>
                  </a:extLst>
                </a:gridCol>
                <a:gridCol w="2183226">
                  <a:extLst>
                    <a:ext uri="{9D8B030D-6E8A-4147-A177-3AD203B41FA5}">
                      <a16:colId xmlns:a16="http://schemas.microsoft.com/office/drawing/2014/main" val="2276799462"/>
                    </a:ext>
                  </a:extLst>
                </a:gridCol>
              </a:tblGrid>
              <a:tr h="338976">
                <a:tc gridSpan="2">
                  <a:txBody>
                    <a:bodyPr/>
                    <a:lstStyle/>
                    <a:p>
                      <a:pPr algn="ctr"/>
                      <a:r>
                        <a:rPr lang="fr-BE" sz="1600" dirty="0" smtClean="0"/>
                        <a:t>Fournisseurs de données</a:t>
                      </a:r>
                      <a:endParaRPr lang="en-US" sz="1600" dirty="0"/>
                    </a:p>
                  </a:txBody>
                  <a:tcPr>
                    <a:lnL w="9525" cap="flat" cmpd="sng" algn="ctr">
                      <a:solidFill>
                        <a:schemeClr val="accent1">
                          <a:lumMod val="75000"/>
                        </a:schemeClr>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75000"/>
                      </a:schemeClr>
                    </a:solidFill>
                  </a:tcPr>
                </a:tc>
                <a:tc hMerge="1">
                  <a:txBody>
                    <a:bodyPr/>
                    <a:lstStyle/>
                    <a:p>
                      <a:endParaRPr lang="fr-BE"/>
                    </a:p>
                  </a:txBody>
                  <a:tcPr/>
                </a:tc>
                <a:tc>
                  <a:txBody>
                    <a:bodyPr/>
                    <a:lstStyle/>
                    <a:p>
                      <a:pPr algn="ctr"/>
                      <a:r>
                        <a:rPr lang="fr-BE" sz="1600" dirty="0" smtClean="0"/>
                        <a:t>Législations</a:t>
                      </a:r>
                      <a:endParaRPr lang="en-US" sz="1600"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75000"/>
                      </a:schemeClr>
                    </a:solidFill>
                  </a:tcPr>
                </a:tc>
                <a:tc>
                  <a:txBody>
                    <a:bodyPr/>
                    <a:lstStyle/>
                    <a:p>
                      <a:pPr algn="ctr"/>
                      <a:r>
                        <a:rPr lang="fr-BE" sz="1600" dirty="0" smtClean="0"/>
                        <a:t>Fonctionnalités</a:t>
                      </a:r>
                      <a:endParaRPr lang="en-US" sz="1600" dirty="0"/>
                    </a:p>
                  </a:txBody>
                  <a:tcPr>
                    <a:lnL w="28575" cap="flat" cmpd="sng" algn="ctr">
                      <a:solidFill>
                        <a:schemeClr val="bg1"/>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3191798515"/>
                  </a:ext>
                </a:extLst>
              </a:tr>
              <a:tr h="462240">
                <a:tc gridSpan="2">
                  <a:txBody>
                    <a:bodyPr/>
                    <a:lstStyle/>
                    <a:p>
                      <a:r>
                        <a:rPr lang="fr-BE" sz="1200" dirty="0" err="1" smtClean="0"/>
                        <a:t>Agentschap</a:t>
                      </a:r>
                      <a:r>
                        <a:rPr lang="fr-BE" sz="1200" dirty="0" smtClean="0"/>
                        <a:t> </a:t>
                      </a:r>
                      <a:r>
                        <a:rPr lang="fr-BE" sz="1200" dirty="0" err="1" smtClean="0"/>
                        <a:t>Opgroeien</a:t>
                      </a:r>
                      <a:r>
                        <a:rPr lang="fr-BE" sz="1200" dirty="0" smtClean="0"/>
                        <a:t> / </a:t>
                      </a:r>
                      <a:r>
                        <a:rPr lang="fr-BE" sz="1200" dirty="0" err="1" smtClean="0"/>
                        <a:t>Kind</a:t>
                      </a:r>
                      <a:r>
                        <a:rPr lang="fr-BE" sz="1200" dirty="0" smtClean="0"/>
                        <a:t> en </a:t>
                      </a:r>
                      <a:r>
                        <a:rPr lang="fr-BE" sz="1200" dirty="0" err="1" smtClean="0"/>
                        <a:t>Gezin</a:t>
                      </a:r>
                      <a:r>
                        <a:rPr lang="fr-BE" sz="1200" dirty="0" smtClean="0"/>
                        <a:t> </a:t>
                      </a:r>
                    </a:p>
                    <a:p>
                      <a:r>
                        <a:rPr lang="fr-BE" sz="1200" dirty="0" err="1" smtClean="0"/>
                        <a:t>àpd</a:t>
                      </a:r>
                      <a:r>
                        <a:rPr lang="fr-BE" sz="1200" dirty="0" smtClean="0"/>
                        <a:t> 01/01/2019</a:t>
                      </a:r>
                      <a:endParaRPr lang="en-US" sz="1200" dirty="0"/>
                    </a:p>
                  </a:txBody>
                  <a:tcPr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28575" cap="flat" cmpd="sng" algn="ctr">
                      <a:solidFill>
                        <a:schemeClr val="bg1"/>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hMerge="1">
                  <a:txBody>
                    <a:bodyPr/>
                    <a:lstStyle/>
                    <a:p>
                      <a:endParaRPr lang="fr-BE"/>
                    </a:p>
                  </a:txBody>
                  <a:tcPr/>
                </a:tc>
                <a:tc>
                  <a:txBody>
                    <a:bodyPr/>
                    <a:lstStyle/>
                    <a:p>
                      <a:r>
                        <a:rPr lang="fr-BE" sz="1200" dirty="0" smtClean="0"/>
                        <a:t>nouveau régime enfant</a:t>
                      </a:r>
                      <a:r>
                        <a:rPr lang="fr-BE" sz="1200" baseline="0" dirty="0" smtClean="0"/>
                        <a:t> handicapé – Flandre </a:t>
                      </a:r>
                      <a:endParaRPr lang="en-US" sz="1200" dirty="0"/>
                    </a:p>
                  </a:txBody>
                  <a:tcPr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28575" cap="flat" cmpd="sng" algn="ctr">
                      <a:solidFill>
                        <a:schemeClr val="bg1"/>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fr-BE" sz="1200" dirty="0" smtClean="0"/>
                        <a:t>reconnaissance handicap</a:t>
                      </a:r>
                      <a:endParaRPr lang="en-US" sz="1200" dirty="0"/>
                    </a:p>
                  </a:txBody>
                  <a:tcPr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28575" cap="flat" cmpd="sng" algn="ctr">
                      <a:solidFill>
                        <a:schemeClr val="bg1"/>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012977115"/>
                  </a:ext>
                </a:extLst>
              </a:tr>
              <a:tr h="462240">
                <a:tc rowSpan="2">
                  <a:txBody>
                    <a:bodyPr/>
                    <a:lstStyle/>
                    <a:p>
                      <a:r>
                        <a:rPr lang="fr-BE" sz="1200" dirty="0" smtClean="0"/>
                        <a:t>IRISCARE </a:t>
                      </a:r>
                    </a:p>
                  </a:txBody>
                  <a:tcPr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200" dirty="0" err="1" smtClean="0"/>
                        <a:t>àpd</a:t>
                      </a:r>
                      <a:r>
                        <a:rPr lang="fr-BE" sz="1200" dirty="0" smtClean="0"/>
                        <a:t> 01/01/2021</a:t>
                      </a:r>
                      <a:endParaRPr lang="en-US" sz="1200" dirty="0" smtClean="0"/>
                    </a:p>
                    <a:p>
                      <a:endParaRPr lang="en-US" sz="1200" dirty="0"/>
                    </a:p>
                  </a:txBody>
                  <a:tcPr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tcPr>
                </a:tc>
                <a:tc>
                  <a:txBody>
                    <a:bodyPr/>
                    <a:lstStyle/>
                    <a:p>
                      <a:r>
                        <a:rPr lang="fr-BE" sz="1200" baseline="0" dirty="0" smtClean="0"/>
                        <a:t>AAPA (Allocation d’Aide à la Personne Agée) – Région Bruxelles-Capitale </a:t>
                      </a:r>
                      <a:endParaRPr lang="en-US" sz="1200" dirty="0"/>
                    </a:p>
                  </a:txBody>
                  <a:tcPr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tcPr>
                </a:tc>
                <a:tc>
                  <a:txBody>
                    <a:bodyPr/>
                    <a:lstStyle/>
                    <a:p>
                      <a:pPr algn="ctr"/>
                      <a:r>
                        <a:rPr lang="fr-BE" sz="1200" dirty="0" smtClean="0"/>
                        <a:t>droit et paiement AAPA</a:t>
                      </a:r>
                      <a:endParaRPr lang="en-US" sz="1200" dirty="0"/>
                    </a:p>
                  </a:txBody>
                  <a:tcPr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424790397"/>
                  </a:ext>
                </a:extLst>
              </a:tr>
              <a:tr h="832032">
                <a:tc vMerge="1">
                  <a:txBody>
                    <a:bodyPr/>
                    <a:lstStyle/>
                    <a:p>
                      <a:endParaRPr lang="fr-BE"/>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200" dirty="0" err="1" smtClean="0"/>
                        <a:t>àpd</a:t>
                      </a:r>
                      <a:r>
                        <a:rPr lang="fr-BE" sz="1200" dirty="0" smtClean="0"/>
                        <a:t> 01/01/202</a:t>
                      </a:r>
                      <a:r>
                        <a:rPr lang="en-US" sz="1200" dirty="0" smtClean="0"/>
                        <a:t>2</a:t>
                      </a:r>
                    </a:p>
                    <a:p>
                      <a:endParaRPr lang="en-US" sz="1200" dirty="0"/>
                    </a:p>
                  </a:txBody>
                  <a:tcPr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200" dirty="0" smtClean="0"/>
                        <a:t>nouveau régime enfant</a:t>
                      </a:r>
                      <a:r>
                        <a:rPr lang="fr-BE" sz="1200" baseline="0" dirty="0" smtClean="0"/>
                        <a:t> handicapé – Région Bruxelles-Capitale</a:t>
                      </a:r>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baseline="0" dirty="0" smtClean="0"/>
                        <a:t>AAPA (Allocation d’Aide à la Personne Agée) – Région Bruxelles-Capitale </a:t>
                      </a:r>
                      <a:endParaRPr lang="en-US" sz="1200" dirty="0" smtClean="0"/>
                    </a:p>
                  </a:txBody>
                  <a:tcPr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solidFill>
                      <a:schemeClr val="bg1"/>
                    </a:solidFill>
                  </a:tcPr>
                </a:tc>
                <a:tc>
                  <a:txBody>
                    <a:bodyPr/>
                    <a:lstStyle/>
                    <a:p>
                      <a:pPr marL="177800" marR="0" lvl="0" indent="0" algn="l" defTabSz="914400" rtl="0" eaLnBrk="1" fontAlgn="auto" latinLnBrk="0" hangingPunct="1">
                        <a:lnSpc>
                          <a:spcPct val="100000"/>
                        </a:lnSpc>
                        <a:spcBef>
                          <a:spcPts val="0"/>
                        </a:spcBef>
                        <a:spcAft>
                          <a:spcPts val="0"/>
                        </a:spcAft>
                        <a:buClrTx/>
                        <a:buSzTx/>
                        <a:buFontTx/>
                        <a:buNone/>
                        <a:tabLst/>
                        <a:defRPr/>
                      </a:pPr>
                      <a:r>
                        <a:rPr lang="fr-BE" sz="1200" dirty="0" smtClean="0"/>
                        <a:t>reconnaissance handicap</a:t>
                      </a:r>
                      <a:endParaRPr lang="en-US" sz="1200" dirty="0" smtClean="0"/>
                    </a:p>
                    <a:p>
                      <a:endParaRPr lang="fr-BE" dirty="0"/>
                    </a:p>
                  </a:txBody>
                  <a:tcPr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06885242"/>
                  </a:ext>
                </a:extLst>
              </a:tr>
              <a:tr h="647136">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smtClean="0"/>
                        <a:t>Dienststelle für Selbstbestimmtes  Leben (DSL)</a:t>
                      </a:r>
                      <a:r>
                        <a:rPr lang="fr-BE" sz="1200" dirty="0" smtClean="0"/>
                        <a:t> </a:t>
                      </a:r>
                      <a:r>
                        <a:rPr lang="fr-BE" sz="1200" dirty="0" err="1" smtClean="0"/>
                        <a:t>àpd</a:t>
                      </a:r>
                      <a:r>
                        <a:rPr lang="fr-BE" sz="1200" dirty="0" smtClean="0"/>
                        <a:t> 01/07/2021</a:t>
                      </a:r>
                      <a:endParaRPr lang="en-US" sz="1200" dirty="0" smtClean="0"/>
                    </a:p>
                  </a:txBody>
                  <a:tcPr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hMerge="1">
                  <a:txBody>
                    <a:bodyPr/>
                    <a:lstStyle/>
                    <a:p>
                      <a:endParaRPr lang="fr-BE"/>
                    </a:p>
                  </a:txBody>
                  <a:tcPr/>
                </a:tc>
                <a:tc>
                  <a:txBody>
                    <a:bodyPr/>
                    <a:lstStyle/>
                    <a:p>
                      <a:r>
                        <a:rPr lang="fr-BE" sz="1200" dirty="0" smtClean="0"/>
                        <a:t>nouveau régime enfant</a:t>
                      </a:r>
                      <a:r>
                        <a:rPr lang="fr-BE" sz="1200" baseline="0" dirty="0" smtClean="0"/>
                        <a:t> handicapé</a:t>
                      </a:r>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baseline="0" dirty="0" smtClean="0"/>
                        <a:t>AAPA – </a:t>
                      </a:r>
                      <a:r>
                        <a:rPr lang="fr-BE" sz="1200" dirty="0" smtClean="0"/>
                        <a:t>Communauté germanophone</a:t>
                      </a:r>
                      <a:endParaRPr lang="en-US" sz="1200" dirty="0"/>
                    </a:p>
                  </a:txBody>
                  <a:tcPr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BE" sz="1200" dirty="0" smtClean="0"/>
                        <a:t>reconnaissance handicap</a:t>
                      </a:r>
                      <a:endParaRPr lang="en-US" sz="1200" dirty="0" smtClean="0"/>
                    </a:p>
                    <a:p>
                      <a:pPr marL="0" marR="0" lvl="0" indent="0" algn="ctr" defTabSz="914400" rtl="0" eaLnBrk="1" fontAlgn="auto" latinLnBrk="0" hangingPunct="1">
                        <a:lnSpc>
                          <a:spcPct val="100000"/>
                        </a:lnSpc>
                        <a:spcBef>
                          <a:spcPts val="0"/>
                        </a:spcBef>
                        <a:spcAft>
                          <a:spcPts val="0"/>
                        </a:spcAft>
                        <a:buClrTx/>
                        <a:buSzTx/>
                        <a:buFontTx/>
                        <a:buNone/>
                        <a:tabLst/>
                        <a:defRPr/>
                      </a:pPr>
                      <a:r>
                        <a:rPr lang="fr-BE" sz="1200" dirty="0" smtClean="0"/>
                        <a:t>droits et paiement AAPA</a:t>
                      </a:r>
                      <a:endParaRPr lang="en-US" sz="1200" dirty="0" smtClean="0"/>
                    </a:p>
                    <a:p>
                      <a:pPr algn="ctr"/>
                      <a:endParaRPr lang="en-US" sz="1200" dirty="0"/>
                    </a:p>
                  </a:txBody>
                  <a:tcPr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39127750"/>
                  </a:ext>
                </a:extLst>
              </a:tr>
              <a:tr h="462240">
                <a:tc gridSpan="2">
                  <a:txBody>
                    <a:bodyPr/>
                    <a:lstStyle/>
                    <a:p>
                      <a:r>
                        <a:rPr lang="fr-BE" sz="1200" dirty="0" smtClean="0"/>
                        <a:t>AVIQ </a:t>
                      </a:r>
                    </a:p>
                    <a:p>
                      <a:r>
                        <a:rPr lang="fr-BE" sz="1200" dirty="0" err="1" smtClean="0"/>
                        <a:t>àpd</a:t>
                      </a:r>
                      <a:r>
                        <a:rPr lang="fr-BE" sz="1200" dirty="0" smtClean="0"/>
                        <a:t> 01/07/2021</a:t>
                      </a:r>
                      <a:endParaRPr lang="en-US" sz="1200" dirty="0"/>
                    </a:p>
                  </a:txBody>
                  <a:tcPr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tcPr>
                </a:tc>
                <a:tc hMerge="1">
                  <a:txBody>
                    <a:bodyPr/>
                    <a:lstStyle/>
                    <a:p>
                      <a:endParaRPr lang="fr-BE"/>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200" dirty="0" smtClean="0"/>
                        <a:t>nouveau régime enfant</a:t>
                      </a:r>
                      <a:r>
                        <a:rPr lang="fr-BE" sz="1200" baseline="0" dirty="0" smtClean="0"/>
                        <a:t> handicapé – Région wallonne </a:t>
                      </a:r>
                      <a:endParaRPr lang="en-US" sz="1200" dirty="0" smtClean="0"/>
                    </a:p>
                    <a:p>
                      <a:endParaRPr lang="en-US" sz="1200" dirty="0"/>
                    </a:p>
                  </a:txBody>
                  <a:tcPr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BE" sz="1200" dirty="0" smtClean="0"/>
                        <a:t>reconnaissance handicap</a:t>
                      </a:r>
                      <a:endParaRPr lang="en-US" sz="1200" dirty="0" smtClean="0"/>
                    </a:p>
                    <a:p>
                      <a:pPr algn="ctr"/>
                      <a:endParaRPr lang="en-US" sz="1200" dirty="0"/>
                    </a:p>
                  </a:txBody>
                  <a:tcPr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613371530"/>
                  </a:ext>
                </a:extLst>
              </a:tr>
              <a:tr h="462240">
                <a:tc gridSpan="2">
                  <a:txBody>
                    <a:bodyPr/>
                    <a:lstStyle/>
                    <a:p>
                      <a:r>
                        <a:rPr lang="fr-BE" sz="1200" dirty="0" smtClean="0"/>
                        <a:t>VSB</a:t>
                      </a:r>
                    </a:p>
                    <a:p>
                      <a:r>
                        <a:rPr lang="fr-BE" sz="1200" dirty="0" err="1" smtClean="0"/>
                        <a:t>àpd</a:t>
                      </a:r>
                      <a:r>
                        <a:rPr lang="fr-BE" sz="1200" dirty="0" smtClean="0"/>
                        <a:t> 01/07/2017</a:t>
                      </a:r>
                      <a:endParaRPr lang="en-US" sz="1200" dirty="0"/>
                    </a:p>
                  </a:txBody>
                  <a:tcPr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hMerge="1">
                  <a:txBody>
                    <a:bodyPr/>
                    <a:lstStyle/>
                    <a:p>
                      <a:endParaRPr lang="fr-BE"/>
                    </a:p>
                  </a:txBody>
                  <a:tcPr/>
                </a:tc>
                <a:tc>
                  <a:txBody>
                    <a:bodyPr/>
                    <a:lstStyle/>
                    <a:p>
                      <a:r>
                        <a:rPr lang="fr-BE" sz="1200" dirty="0" smtClean="0"/>
                        <a:t>ZBO (</a:t>
                      </a:r>
                      <a:r>
                        <a:rPr lang="fr-BE" sz="1200" dirty="0" err="1" smtClean="0"/>
                        <a:t>Zorgbudget</a:t>
                      </a:r>
                      <a:r>
                        <a:rPr lang="fr-BE" sz="1200" dirty="0" smtClean="0"/>
                        <a:t> </a:t>
                      </a:r>
                      <a:r>
                        <a:rPr lang="fr-BE" sz="1200" dirty="0" err="1" smtClean="0"/>
                        <a:t>Voor</a:t>
                      </a:r>
                      <a:r>
                        <a:rPr lang="fr-BE" sz="1200" dirty="0" smtClean="0"/>
                        <a:t> </a:t>
                      </a:r>
                      <a:r>
                        <a:rPr lang="fr-BE" sz="1200" dirty="0" err="1" smtClean="0"/>
                        <a:t>Ouderen</a:t>
                      </a:r>
                      <a:r>
                        <a:rPr lang="fr-BE" sz="1200" dirty="0" smtClean="0"/>
                        <a:t> met </a:t>
                      </a:r>
                      <a:r>
                        <a:rPr lang="fr-BE" sz="1200" dirty="0" err="1" smtClean="0"/>
                        <a:t>Zorgnood</a:t>
                      </a:r>
                      <a:r>
                        <a:rPr lang="fr-BE" sz="1200" dirty="0" smtClean="0"/>
                        <a:t>) – Flandre </a:t>
                      </a:r>
                      <a:endParaRPr lang="en-US" sz="1200" dirty="0"/>
                    </a:p>
                  </a:txBody>
                  <a:tcPr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fr-BE" sz="1200" dirty="0" smtClean="0"/>
                        <a:t>droit et paiement AAPA</a:t>
                      </a:r>
                    </a:p>
                  </a:txBody>
                  <a:tcPr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627035645"/>
                  </a:ext>
                </a:extLst>
              </a:tr>
              <a:tr h="647136">
                <a:tc gridSpan="2">
                  <a:txBody>
                    <a:bodyPr/>
                    <a:lstStyle/>
                    <a:p>
                      <a:r>
                        <a:rPr lang="fr-BE" sz="1200" dirty="0" smtClean="0"/>
                        <a:t>Organismes Assureurs</a:t>
                      </a:r>
                      <a:r>
                        <a:rPr lang="fr-BE" sz="1200" baseline="0" dirty="0" smtClean="0"/>
                        <a:t> </a:t>
                      </a:r>
                      <a:r>
                        <a:rPr lang="fr-BE" sz="1200" baseline="0" dirty="0" smtClean="0"/>
                        <a:t>Wallons </a:t>
                      </a:r>
                      <a:r>
                        <a:rPr lang="fr-BE" sz="1200" dirty="0" err="1" smtClean="0"/>
                        <a:t>àpd</a:t>
                      </a:r>
                      <a:r>
                        <a:rPr lang="fr-BE" sz="1200" dirty="0" smtClean="0"/>
                        <a:t> </a:t>
                      </a:r>
                      <a:r>
                        <a:rPr lang="fr-BE" sz="1200" dirty="0" smtClean="0"/>
                        <a:t>01/01/2021</a:t>
                      </a:r>
                      <a:endParaRPr lang="en-US" sz="1200" dirty="0"/>
                    </a:p>
                  </a:txBody>
                  <a:tcPr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tcPr>
                </a:tc>
                <a:tc hMerge="1">
                  <a:txBody>
                    <a:bodyPr/>
                    <a:lstStyle/>
                    <a:p>
                      <a:endParaRPr lang="fr-BE"/>
                    </a:p>
                  </a:txBody>
                  <a:tcPr/>
                </a:tc>
                <a:tc>
                  <a:txBody>
                    <a:bodyPr/>
                    <a:lstStyle/>
                    <a:p>
                      <a:r>
                        <a:rPr lang="fr-BE" sz="1200" dirty="0" smtClean="0"/>
                        <a:t>AAPA – </a:t>
                      </a:r>
                      <a:r>
                        <a:rPr lang="fr-BE" sz="1200" baseline="0" dirty="0" smtClean="0"/>
                        <a:t>Région wallonne </a:t>
                      </a:r>
                      <a:endParaRPr lang="en-US" sz="1200" dirty="0"/>
                    </a:p>
                  </a:txBody>
                  <a:tcPr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BE" sz="1200" dirty="0" smtClean="0"/>
                        <a:t>reconnaissance droit et paiement AAPA</a:t>
                      </a:r>
                    </a:p>
                    <a:p>
                      <a:pPr algn="ctr"/>
                      <a:endParaRPr lang="en-US" sz="1200" dirty="0"/>
                    </a:p>
                  </a:txBody>
                  <a:tcPr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422830424"/>
                  </a:ext>
                </a:extLst>
              </a:tr>
              <a:tr h="462240">
                <a:tc rowSpan="5" gridSpan="2">
                  <a:txBody>
                    <a:bodyPr/>
                    <a:lstStyle/>
                    <a:p>
                      <a:r>
                        <a:rPr lang="fr-BE" sz="1200" dirty="0" smtClean="0"/>
                        <a:t>DGPH</a:t>
                      </a:r>
                      <a:endParaRPr lang="en-US" sz="1200" dirty="0"/>
                    </a:p>
                  </a:txBody>
                  <a:tcPr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rowSpan="5" hMerge="1">
                  <a:txBody>
                    <a:bodyPr/>
                    <a:lstStyle/>
                    <a:p>
                      <a:endParaRPr lang="fr-BE"/>
                    </a:p>
                  </a:txBody>
                  <a:tcPr/>
                </a:tc>
                <a:tc>
                  <a:txBody>
                    <a:bodyPr/>
                    <a:lstStyle/>
                    <a:p>
                      <a:r>
                        <a:rPr lang="fr-BE" sz="1200" dirty="0" smtClean="0"/>
                        <a:t>ARR (</a:t>
                      </a:r>
                      <a:r>
                        <a:rPr lang="fr-FR" sz="1200" dirty="0" smtClean="0"/>
                        <a:t>Allocation de Remplacement de Revenus)</a:t>
                      </a:r>
                      <a:r>
                        <a:rPr lang="fr-BE" sz="1200" dirty="0" smtClean="0"/>
                        <a:t>, AI (Allocation d’Intégration) – Belgique </a:t>
                      </a:r>
                    </a:p>
                  </a:txBody>
                  <a:tcPr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row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BE" sz="1200" dirty="0" smtClean="0"/>
                        <a:t>reconnaissance, </a:t>
                      </a:r>
                      <a:r>
                        <a:rPr lang="fr-BE" sz="1200" baseline="0" dirty="0" smtClean="0"/>
                        <a:t>droits et paiements</a:t>
                      </a:r>
                    </a:p>
                    <a:p>
                      <a:pPr marL="0" marR="0" lvl="0" indent="0" algn="ctr" defTabSz="914400" rtl="0" eaLnBrk="1" fontAlgn="auto" latinLnBrk="0" hangingPunct="1">
                        <a:lnSpc>
                          <a:spcPct val="100000"/>
                        </a:lnSpc>
                        <a:spcBef>
                          <a:spcPts val="0"/>
                        </a:spcBef>
                        <a:spcAft>
                          <a:spcPts val="0"/>
                        </a:spcAft>
                        <a:buClrTx/>
                        <a:buSzTx/>
                        <a:buFontTx/>
                        <a:buNone/>
                        <a:tabLst/>
                        <a:defRPr/>
                      </a:pPr>
                      <a:r>
                        <a:rPr lang="fr-BE" sz="1200" baseline="0" dirty="0" smtClean="0"/>
                        <a:t>+ cartes sociales</a:t>
                      </a:r>
                      <a:endParaRPr lang="en-US" sz="1200" dirty="0" smtClean="0"/>
                    </a:p>
                    <a:p>
                      <a:pPr algn="ctr"/>
                      <a:endParaRPr lang="en-US" sz="1200" dirty="0"/>
                    </a:p>
                  </a:txBody>
                  <a:tcPr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290561906"/>
                  </a:ext>
                </a:extLst>
              </a:tr>
              <a:tr h="1016928">
                <a:tc gridSpan="2" vMerge="1">
                  <a:txBody>
                    <a:bodyPr/>
                    <a:lstStyle/>
                    <a:p>
                      <a:endParaRPr lang="en-US"/>
                    </a:p>
                  </a:txBody>
                  <a:tcPr/>
                </a:tc>
                <a:tc hMerge="1" vMerge="1">
                  <a:txBody>
                    <a:bodyPr/>
                    <a:lstStyle/>
                    <a:p>
                      <a:endParaRPr lang="fr-BE"/>
                    </a:p>
                  </a:txBody>
                  <a:tcPr/>
                </a:tc>
                <a:tc>
                  <a:txBody>
                    <a:bodyPr/>
                    <a:lstStyle/>
                    <a:p>
                      <a:r>
                        <a:rPr lang="fr-BE" sz="1200" dirty="0" smtClean="0"/>
                        <a:t>AAPA (reconnaissance Région Bruxelles-Capitale</a:t>
                      </a:r>
                    </a:p>
                    <a:p>
                      <a:r>
                        <a:rPr lang="fr-BE" sz="1200" dirty="0" smtClean="0"/>
                        <a:t>et Flandre) </a:t>
                      </a:r>
                    </a:p>
                    <a:p>
                      <a:r>
                        <a:rPr lang="fr-BE" sz="1200" dirty="0" smtClean="0"/>
                        <a:t>Régime enfant jusqu’au 31/12/2020</a:t>
                      </a:r>
                      <a:r>
                        <a:rPr lang="fr-BE" sz="1200" baseline="0" dirty="0" smtClean="0"/>
                        <a:t> – Région wallonne, </a:t>
                      </a:r>
                      <a:r>
                        <a:rPr lang="fr-FR" sz="1200" dirty="0" smtClean="0"/>
                        <a:t> Région Bruxelles-Capitale et Communauté Germanophone</a:t>
                      </a:r>
                      <a:endParaRPr lang="en-US" sz="1200" dirty="0"/>
                    </a:p>
                  </a:txBody>
                  <a:tcPr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vMerge="1">
                  <a:txBody>
                    <a:bodyPr/>
                    <a:lstStyle/>
                    <a:p>
                      <a:endParaRPr lang="en-US"/>
                    </a:p>
                  </a:txBody>
                  <a:tcPr/>
                </a:tc>
                <a:extLst>
                  <a:ext uri="{0D108BD9-81ED-4DB2-BD59-A6C34878D82A}">
                    <a16:rowId xmlns:a16="http://schemas.microsoft.com/office/drawing/2014/main" val="503671216"/>
                  </a:ext>
                </a:extLst>
              </a:tr>
              <a:tr h="277344">
                <a:tc gridSpan="2" vMerge="1">
                  <a:txBody>
                    <a:bodyPr/>
                    <a:lstStyle/>
                    <a:p>
                      <a:endParaRPr lang="en-US"/>
                    </a:p>
                  </a:txBody>
                  <a:tcPr/>
                </a:tc>
                <a:tc hMerge="1" vMerge="1">
                  <a:txBody>
                    <a:bodyPr/>
                    <a:lstStyle/>
                    <a:p>
                      <a:endParaRPr lang="fr-BE"/>
                    </a:p>
                  </a:txBody>
                  <a:tcPr/>
                </a:tc>
                <a:tc>
                  <a:txBody>
                    <a:bodyPr/>
                    <a:lstStyle/>
                    <a:p>
                      <a:r>
                        <a:rPr lang="fr-BE" sz="1200" dirty="0" smtClean="0"/>
                        <a:t>avantages</a:t>
                      </a:r>
                      <a:r>
                        <a:rPr lang="fr-BE" sz="1200" baseline="0" dirty="0" smtClean="0"/>
                        <a:t> fiscaux – Belgique </a:t>
                      </a:r>
                      <a:endParaRPr lang="en-US" sz="1200" dirty="0"/>
                    </a:p>
                  </a:txBody>
                  <a:tcPr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vMerge="1">
                  <a:txBody>
                    <a:bodyPr/>
                    <a:lstStyle/>
                    <a:p>
                      <a:endParaRPr lang="en-US"/>
                    </a:p>
                  </a:txBody>
                  <a:tcPr/>
                </a:tc>
                <a:extLst>
                  <a:ext uri="{0D108BD9-81ED-4DB2-BD59-A6C34878D82A}">
                    <a16:rowId xmlns:a16="http://schemas.microsoft.com/office/drawing/2014/main" val="1214052395"/>
                  </a:ext>
                </a:extLst>
              </a:tr>
              <a:tr h="462240">
                <a:tc gridSpan="2" vMerge="1">
                  <a:txBody>
                    <a:bodyPr/>
                    <a:lstStyle/>
                    <a:p>
                      <a:endParaRPr lang="en-US"/>
                    </a:p>
                  </a:txBody>
                  <a:tcPr/>
                </a:tc>
                <a:tc hMerge="1" vMerge="1">
                  <a:txBody>
                    <a:bodyPr/>
                    <a:lstStyle/>
                    <a:p>
                      <a:endParaRPr lang="fr-BE"/>
                    </a:p>
                  </a:txBody>
                  <a:tcPr/>
                </a:tc>
                <a:tc>
                  <a:txBody>
                    <a:bodyPr/>
                    <a:lstStyle/>
                    <a:p>
                      <a:r>
                        <a:rPr lang="fr-BE" sz="1200" baseline="0" dirty="0" smtClean="0"/>
                        <a:t>communication du droit à l’intervention majorée dans les soins de santé – Belgique (en discussion)</a:t>
                      </a:r>
                      <a:endParaRPr lang="en-US" sz="1200" dirty="0"/>
                    </a:p>
                  </a:txBody>
                  <a:tcPr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vMerge="1">
                  <a:txBody>
                    <a:bodyPr/>
                    <a:lstStyle/>
                    <a:p>
                      <a:endParaRPr lang="en-US"/>
                    </a:p>
                  </a:txBody>
                  <a:tcPr/>
                </a:tc>
                <a:extLst>
                  <a:ext uri="{0D108BD9-81ED-4DB2-BD59-A6C34878D82A}">
                    <a16:rowId xmlns:a16="http://schemas.microsoft.com/office/drawing/2014/main" val="1093344480"/>
                  </a:ext>
                </a:extLst>
              </a:tr>
              <a:tr h="312090">
                <a:tc gridSpan="2" vMerge="1">
                  <a:txBody>
                    <a:bodyPr/>
                    <a:lstStyle/>
                    <a:p>
                      <a:endParaRPr lang="en-US"/>
                    </a:p>
                  </a:txBody>
                  <a:tcPr/>
                </a:tc>
                <a:tc hMerge="1" vMerge="1">
                  <a:txBody>
                    <a:bodyPr/>
                    <a:lstStyle/>
                    <a:p>
                      <a:endParaRPr lang="fr-BE"/>
                    </a:p>
                  </a:txBody>
                  <a:tcPr/>
                </a:tc>
                <a:tc>
                  <a:txBody>
                    <a:bodyPr/>
                    <a:lstStyle/>
                    <a:p>
                      <a:r>
                        <a:rPr lang="fr-BE" sz="1200" baseline="0" dirty="0" smtClean="0"/>
                        <a:t>cartes sociales – Belgique </a:t>
                      </a:r>
                      <a:endParaRPr lang="en-US" sz="1400" dirty="0"/>
                    </a:p>
                  </a:txBody>
                  <a:tcPr anchor="ctr">
                    <a:lnL w="9525" cap="flat" cmpd="sng" algn="ctr">
                      <a:solidFill>
                        <a:schemeClr val="accent1">
                          <a:lumMod val="75000"/>
                        </a:schemeClr>
                      </a:solidFill>
                      <a:prstDash val="solid"/>
                      <a:round/>
                      <a:headEnd type="none" w="med" len="med"/>
                      <a:tailEnd type="none" w="med" len="med"/>
                    </a:lnL>
                    <a:lnR w="9525" cap="flat" cmpd="sng" algn="ctr">
                      <a:solidFill>
                        <a:schemeClr val="accent1">
                          <a:lumMod val="75000"/>
                        </a:schemeClr>
                      </a:solidFill>
                      <a:prstDash val="solid"/>
                      <a:round/>
                      <a:headEnd type="none" w="med" len="med"/>
                      <a:tailEnd type="none" w="med" len="med"/>
                    </a:lnR>
                    <a:lnT w="9525" cap="flat" cmpd="sng" algn="ctr">
                      <a:solidFill>
                        <a:schemeClr val="accent1">
                          <a:lumMod val="75000"/>
                        </a:schemeClr>
                      </a:solidFill>
                      <a:prstDash val="solid"/>
                      <a:round/>
                      <a:headEnd type="none" w="med" len="med"/>
                      <a:tailEnd type="none" w="med" len="med"/>
                    </a:lnT>
                    <a:lnB w="9525"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vMerge="1">
                  <a:txBody>
                    <a:bodyPr/>
                    <a:lstStyle/>
                    <a:p>
                      <a:endParaRPr lang="en-US"/>
                    </a:p>
                  </a:txBody>
                  <a:tcPr/>
                </a:tc>
                <a:extLst>
                  <a:ext uri="{0D108BD9-81ED-4DB2-BD59-A6C34878D82A}">
                    <a16:rowId xmlns:a16="http://schemas.microsoft.com/office/drawing/2014/main" val="1034050131"/>
                  </a:ext>
                </a:extLst>
              </a:tr>
            </a:tbl>
          </a:graphicData>
        </a:graphic>
      </p:graphicFrame>
    </p:spTree>
    <p:extLst>
      <p:ext uri="{BB962C8B-B14F-4D97-AF65-F5344CB8AC3E}">
        <p14:creationId xmlns:p14="http://schemas.microsoft.com/office/powerpoint/2010/main" val="40588901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altLang="en-US" dirty="0"/>
              <a:t>Régionalisation</a:t>
            </a:r>
            <a:endParaRPr lang="en-US" dirty="0"/>
          </a:p>
        </p:txBody>
      </p:sp>
      <p:sp>
        <p:nvSpPr>
          <p:cNvPr id="3" name="Content Placeholder 2"/>
          <p:cNvSpPr>
            <a:spLocks noGrp="1"/>
          </p:cNvSpPr>
          <p:nvPr>
            <p:ph idx="1"/>
          </p:nvPr>
        </p:nvSpPr>
        <p:spPr/>
        <p:txBody>
          <a:bodyPr/>
          <a:lstStyle/>
          <a:p>
            <a:r>
              <a:rPr lang="fr-FR" dirty="0"/>
              <a:t>allocations familiales</a:t>
            </a:r>
          </a:p>
          <a:p>
            <a:pPr lvl="1"/>
            <a:r>
              <a:rPr lang="fr-FR" dirty="0"/>
              <a:t>depuis le 1er janvier 2020, </a:t>
            </a:r>
            <a:r>
              <a:rPr lang="fr-FR" dirty="0" err="1"/>
              <a:t>Iriscare</a:t>
            </a:r>
            <a:r>
              <a:rPr lang="fr-FR" dirty="0"/>
              <a:t> est responsable à Bruxelles de la politique en matière d’allocations familiales régionales et gère la nouvelle caisse publique d’allocations familiales bruxelloise </a:t>
            </a:r>
            <a:r>
              <a:rPr lang="fr-FR" dirty="0" err="1" smtClean="0"/>
              <a:t>Famiris</a:t>
            </a:r>
            <a:endParaRPr lang="fr-FR" dirty="0" smtClean="0"/>
          </a:p>
          <a:p>
            <a:pPr lvl="1"/>
            <a:r>
              <a:rPr lang="fr-FR" dirty="0" smtClean="0"/>
              <a:t>lutte </a:t>
            </a:r>
            <a:r>
              <a:rPr lang="fr-FR" dirty="0"/>
              <a:t>active contre le non-recours aux droits en matière d’allocations familiales dans toutes les </a:t>
            </a:r>
            <a:r>
              <a:rPr lang="fr-FR" dirty="0" smtClean="0"/>
              <a:t>régions</a:t>
            </a:r>
          </a:p>
          <a:p>
            <a:pPr lvl="1"/>
            <a:r>
              <a:rPr lang="fr-FR" dirty="0" smtClean="0"/>
              <a:t>extension </a:t>
            </a:r>
            <a:r>
              <a:rPr lang="fr-FR" dirty="0"/>
              <a:t>du nombre de flux de données électroniques dans le cadre du ‘</a:t>
            </a:r>
            <a:r>
              <a:rPr lang="fr-FR" dirty="0" err="1"/>
              <a:t>Groeipakket</a:t>
            </a:r>
            <a:r>
              <a:rPr lang="fr-FR" dirty="0"/>
              <a:t>’ flamand</a:t>
            </a:r>
          </a:p>
          <a:p>
            <a:endParaRPr lang="en-US" dirty="0"/>
          </a:p>
        </p:txBody>
      </p:sp>
      <p:sp>
        <p:nvSpPr>
          <p:cNvPr id="4" name="Slide Number Placeholder 3"/>
          <p:cNvSpPr>
            <a:spLocks noGrp="1"/>
          </p:cNvSpPr>
          <p:nvPr>
            <p:ph type="sldNum" sz="quarter" idx="10"/>
          </p:nvPr>
        </p:nvSpPr>
        <p:spPr/>
        <p:txBody>
          <a:bodyPr/>
          <a:lstStyle/>
          <a:p>
            <a:pPr>
              <a:defRPr/>
            </a:pPr>
            <a:fld id="{7A7F1E79-8225-48A0-95BD-5254C3720E2D}" type="slidenum">
              <a:rPr lang="en-GB" smtClean="0"/>
              <a:pPr>
                <a:defRPr/>
              </a:pPr>
              <a:t>28</a:t>
            </a:fld>
            <a:endParaRPr lang="en-GB" dirty="0"/>
          </a:p>
        </p:txBody>
      </p:sp>
    </p:spTree>
    <p:extLst>
      <p:ext uri="{BB962C8B-B14F-4D97-AF65-F5344CB8AC3E}">
        <p14:creationId xmlns:p14="http://schemas.microsoft.com/office/powerpoint/2010/main" val="30737438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altLang="en-US" dirty="0"/>
              <a:t>Régionalisation</a:t>
            </a:r>
            <a:endParaRPr lang="en-US" dirty="0"/>
          </a:p>
        </p:txBody>
      </p:sp>
      <p:sp>
        <p:nvSpPr>
          <p:cNvPr id="3" name="Content Placeholder 2"/>
          <p:cNvSpPr>
            <a:spLocks noGrp="1"/>
          </p:cNvSpPr>
          <p:nvPr>
            <p:ph idx="1"/>
          </p:nvPr>
        </p:nvSpPr>
        <p:spPr/>
        <p:txBody>
          <a:bodyPr>
            <a:normAutofit fontScale="92500"/>
          </a:bodyPr>
          <a:lstStyle/>
          <a:p>
            <a:r>
              <a:rPr lang="fr-FR" dirty="0"/>
              <a:t>(contrôle du) financement de divers types de structures de soins</a:t>
            </a:r>
          </a:p>
          <a:p>
            <a:pPr lvl="1"/>
            <a:r>
              <a:rPr lang="fr-FR" sz="1900" dirty="0"/>
              <a:t>lancement de l’échange de données entre VAZG et le SPF Finances à l’intervention de la BCSS (extension </a:t>
            </a:r>
            <a:r>
              <a:rPr lang="fr-FR" sz="1900" dirty="0" err="1"/>
              <a:t>Medattest</a:t>
            </a:r>
            <a:r>
              <a:rPr lang="fr-FR" sz="1900" dirty="0" smtClean="0"/>
              <a:t>)</a:t>
            </a:r>
          </a:p>
          <a:p>
            <a:pPr lvl="1"/>
            <a:r>
              <a:rPr lang="fr-FR" sz="1900" dirty="0" smtClean="0"/>
              <a:t>transmission </a:t>
            </a:r>
            <a:r>
              <a:rPr lang="fr-FR" sz="1900" dirty="0"/>
              <a:t>des données relatives au salaire et au temps de travail (ONSS) des maisons de repos et de soins à VAZG et </a:t>
            </a:r>
            <a:r>
              <a:rPr lang="fr-FR" sz="1900" dirty="0" err="1" smtClean="0"/>
              <a:t>Iriscare</a:t>
            </a:r>
            <a:endParaRPr lang="fr-FR" sz="1900" dirty="0" smtClean="0"/>
          </a:p>
          <a:p>
            <a:pPr lvl="1"/>
            <a:endParaRPr lang="fr-FR" sz="600" dirty="0"/>
          </a:p>
          <a:p>
            <a:r>
              <a:rPr lang="fr-FR" dirty="0"/>
              <a:t>migration économique</a:t>
            </a:r>
          </a:p>
          <a:p>
            <a:pPr lvl="1"/>
            <a:r>
              <a:rPr lang="fr-FR" sz="1900" dirty="0"/>
              <a:t>cartes de travail et cartes </a:t>
            </a:r>
            <a:r>
              <a:rPr lang="fr-FR" sz="1900" dirty="0" smtClean="0"/>
              <a:t>professionnelles</a:t>
            </a:r>
          </a:p>
          <a:p>
            <a:pPr lvl="1"/>
            <a:endParaRPr lang="fr-FR" sz="600" dirty="0"/>
          </a:p>
          <a:p>
            <a:r>
              <a:rPr lang="fr-FR" dirty="0" smtClean="0"/>
              <a:t>titres-services</a:t>
            </a:r>
          </a:p>
          <a:p>
            <a:endParaRPr lang="fr-FR" sz="600" dirty="0"/>
          </a:p>
          <a:p>
            <a:r>
              <a:rPr lang="fr-FR" dirty="0"/>
              <a:t>congé éducatif payé et chèques </a:t>
            </a:r>
            <a:r>
              <a:rPr lang="fr-FR" dirty="0" smtClean="0"/>
              <a:t>formation</a:t>
            </a:r>
          </a:p>
          <a:p>
            <a:endParaRPr lang="fr-FR" sz="600" dirty="0"/>
          </a:p>
          <a:p>
            <a:r>
              <a:rPr lang="fr-FR" dirty="0"/>
              <a:t>intégration de nouveaux piliers dans la protection sociale </a:t>
            </a:r>
            <a:r>
              <a:rPr lang="fr-FR" dirty="0" smtClean="0"/>
              <a:t>flamande</a:t>
            </a:r>
          </a:p>
          <a:p>
            <a:endParaRPr lang="fr-FR" sz="600" dirty="0"/>
          </a:p>
          <a:p>
            <a:r>
              <a:rPr lang="fr-FR" dirty="0"/>
              <a:t>préparation de la révision des subventions service social mutualités en </a:t>
            </a:r>
            <a:r>
              <a:rPr lang="fr-FR" dirty="0" smtClean="0"/>
              <a:t>Flandre</a:t>
            </a:r>
            <a:endParaRPr lang="fr-FR" dirty="0"/>
          </a:p>
        </p:txBody>
      </p:sp>
      <p:sp>
        <p:nvSpPr>
          <p:cNvPr id="4" name="Slide Number Placeholder 3"/>
          <p:cNvSpPr>
            <a:spLocks noGrp="1"/>
          </p:cNvSpPr>
          <p:nvPr>
            <p:ph type="sldNum" sz="quarter" idx="10"/>
          </p:nvPr>
        </p:nvSpPr>
        <p:spPr/>
        <p:txBody>
          <a:bodyPr/>
          <a:lstStyle/>
          <a:p>
            <a:pPr>
              <a:defRPr/>
            </a:pPr>
            <a:fld id="{7A7F1E79-8225-48A0-95BD-5254C3720E2D}" type="slidenum">
              <a:rPr lang="en-GB" smtClean="0"/>
              <a:pPr>
                <a:defRPr/>
              </a:pPr>
              <a:t>29</a:t>
            </a:fld>
            <a:endParaRPr lang="en-GB" dirty="0"/>
          </a:p>
        </p:txBody>
      </p:sp>
    </p:spTree>
    <p:extLst>
      <p:ext uri="{BB962C8B-B14F-4D97-AF65-F5344CB8AC3E}">
        <p14:creationId xmlns:p14="http://schemas.microsoft.com/office/powerpoint/2010/main" val="18595475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noFill/>
        </p:spPr>
        <p:txBody>
          <a:bodyPr/>
          <a:lstStyle/>
          <a:p>
            <a:r>
              <a:rPr lang="fr-BE" altLang="en-US" dirty="0" err="1" smtClean="0"/>
              <a:t>Facts</a:t>
            </a:r>
            <a:r>
              <a:rPr lang="fr-BE" altLang="en-US" dirty="0" smtClean="0"/>
              <a:t> &amp; Figures </a:t>
            </a:r>
            <a:r>
              <a:rPr lang="fr-BE" altLang="en-US" dirty="0"/>
              <a:t>2020</a:t>
            </a:r>
            <a:endParaRPr lang="en-US" altLang="en-US" dirty="0"/>
          </a:p>
        </p:txBody>
      </p:sp>
      <p:sp>
        <p:nvSpPr>
          <p:cNvPr id="16387" name="Content Placeholder 2"/>
          <p:cNvSpPr>
            <a:spLocks noGrp="1"/>
          </p:cNvSpPr>
          <p:nvPr>
            <p:ph idx="1"/>
          </p:nvPr>
        </p:nvSpPr>
        <p:spPr/>
        <p:txBody>
          <a:bodyPr>
            <a:normAutofit lnSpcReduction="10000"/>
          </a:bodyPr>
          <a:lstStyle/>
          <a:p>
            <a:r>
              <a:rPr lang="fr-BE" altLang="en-US" dirty="0"/>
              <a:t>c</a:t>
            </a:r>
            <a:r>
              <a:rPr lang="fr-BE" altLang="en-US" dirty="0" smtClean="0"/>
              <a:t>ellule </a:t>
            </a:r>
            <a:r>
              <a:rPr lang="fr-BE" altLang="en-US" dirty="0"/>
              <a:t>i</a:t>
            </a:r>
            <a:r>
              <a:rPr lang="fr-BE" altLang="en-US" dirty="0" smtClean="0"/>
              <a:t>dentification</a:t>
            </a:r>
          </a:p>
          <a:p>
            <a:pPr lvl="1"/>
            <a:r>
              <a:rPr lang="fr-BE" altLang="en-US" dirty="0" smtClean="0"/>
              <a:t>update Bis : </a:t>
            </a:r>
            <a:r>
              <a:rPr lang="fr-BE" altLang="en-US" sz="2200" dirty="0" smtClean="0">
                <a:solidFill>
                  <a:srgbClr val="0070C0"/>
                </a:solidFill>
              </a:rPr>
              <a:t>16.441</a:t>
            </a:r>
            <a:r>
              <a:rPr lang="fr-BE" altLang="en-US" dirty="0" smtClean="0"/>
              <a:t> </a:t>
            </a:r>
            <a:r>
              <a:rPr lang="fr-BE" altLang="en-US" dirty="0"/>
              <a:t>(14.531 </a:t>
            </a:r>
            <a:r>
              <a:rPr lang="fr-BE" altLang="en-US" dirty="0" smtClean="0"/>
              <a:t>en 2019)</a:t>
            </a:r>
          </a:p>
          <a:p>
            <a:pPr lvl="1"/>
            <a:r>
              <a:rPr lang="fr-BE" altLang="en-US" dirty="0" smtClean="0"/>
              <a:t>update RAD : </a:t>
            </a:r>
            <a:r>
              <a:rPr lang="fr-BE" altLang="en-US" sz="2200" dirty="0" smtClean="0">
                <a:solidFill>
                  <a:srgbClr val="0070C0"/>
                </a:solidFill>
              </a:rPr>
              <a:t>21.161</a:t>
            </a:r>
            <a:r>
              <a:rPr lang="fr-BE" altLang="en-US" dirty="0" smtClean="0"/>
              <a:t> </a:t>
            </a:r>
            <a:r>
              <a:rPr lang="fr-BE" altLang="en-US" dirty="0"/>
              <a:t>(22.209 </a:t>
            </a:r>
            <a:r>
              <a:rPr lang="fr-BE" altLang="en-US" dirty="0" smtClean="0"/>
              <a:t>en 2019)</a:t>
            </a:r>
          </a:p>
          <a:p>
            <a:pPr lvl="1"/>
            <a:r>
              <a:rPr lang="fr-BE" altLang="en-US" dirty="0" smtClean="0"/>
              <a:t>adresses provisoires RAD : </a:t>
            </a:r>
            <a:r>
              <a:rPr lang="fr-BE" altLang="en-US" sz="2200" dirty="0" smtClean="0">
                <a:solidFill>
                  <a:srgbClr val="0070C0"/>
                </a:solidFill>
              </a:rPr>
              <a:t>43.537</a:t>
            </a:r>
            <a:r>
              <a:rPr lang="fr-BE" altLang="en-US" dirty="0" smtClean="0"/>
              <a:t> </a:t>
            </a:r>
            <a:r>
              <a:rPr lang="fr-BE" altLang="en-US" dirty="0"/>
              <a:t>(60.587 </a:t>
            </a:r>
            <a:r>
              <a:rPr lang="fr-BE" altLang="en-US" dirty="0" smtClean="0"/>
              <a:t>en 2019)</a:t>
            </a:r>
          </a:p>
          <a:p>
            <a:pPr lvl="1"/>
            <a:r>
              <a:rPr lang="fr-BE" altLang="en-US" dirty="0" smtClean="0"/>
              <a:t>remplacements : </a:t>
            </a:r>
            <a:r>
              <a:rPr lang="fr-BE" altLang="en-US" sz="2200" dirty="0" smtClean="0">
                <a:solidFill>
                  <a:srgbClr val="0070C0"/>
                </a:solidFill>
              </a:rPr>
              <a:t>11.651</a:t>
            </a:r>
            <a:r>
              <a:rPr lang="fr-BE" altLang="en-US" dirty="0" smtClean="0"/>
              <a:t> </a:t>
            </a:r>
            <a:r>
              <a:rPr lang="fr-BE" altLang="en-US" dirty="0"/>
              <a:t>(8.528 </a:t>
            </a:r>
            <a:r>
              <a:rPr lang="fr-BE" altLang="en-US" dirty="0" smtClean="0"/>
              <a:t>en 2019)</a:t>
            </a:r>
          </a:p>
          <a:p>
            <a:pPr lvl="1"/>
            <a:r>
              <a:rPr lang="fr-BE" altLang="en-US" dirty="0" smtClean="0"/>
              <a:t>remplacements NI (</a:t>
            </a:r>
            <a:r>
              <a:rPr lang="fr-BE" altLang="en-US" dirty="0" err="1" smtClean="0"/>
              <a:t>NouvellesInscriptions</a:t>
            </a:r>
            <a:r>
              <a:rPr lang="fr-BE" altLang="en-US" dirty="0" smtClean="0"/>
              <a:t>) : </a:t>
            </a:r>
            <a:r>
              <a:rPr lang="fr-BE" altLang="en-US" sz="2200" dirty="0" smtClean="0">
                <a:solidFill>
                  <a:srgbClr val="0070C0"/>
                </a:solidFill>
              </a:rPr>
              <a:t>39.004</a:t>
            </a:r>
            <a:r>
              <a:rPr lang="fr-BE" altLang="en-US" dirty="0" smtClean="0"/>
              <a:t> </a:t>
            </a:r>
            <a:r>
              <a:rPr lang="fr-BE" altLang="en-US" dirty="0"/>
              <a:t>(54.243 </a:t>
            </a:r>
            <a:r>
              <a:rPr lang="fr-BE" altLang="en-US" dirty="0" smtClean="0"/>
              <a:t>en 2019)</a:t>
            </a:r>
          </a:p>
          <a:p>
            <a:pPr lvl="1"/>
            <a:endParaRPr lang="fr-BE" altLang="en-US" sz="600" dirty="0" smtClean="0"/>
          </a:p>
          <a:p>
            <a:r>
              <a:rPr lang="fr-BE" altLang="en-US" dirty="0" smtClean="0"/>
              <a:t>gestion des programmes</a:t>
            </a:r>
          </a:p>
          <a:p>
            <a:pPr lvl="1"/>
            <a:r>
              <a:rPr lang="en-US" altLang="en-US" dirty="0" smtClean="0"/>
              <a:t> </a:t>
            </a:r>
            <a:r>
              <a:rPr lang="en-US" dirty="0" smtClean="0">
                <a:solidFill>
                  <a:srgbClr val="0070C0"/>
                </a:solidFill>
              </a:rPr>
              <a:t>23.708.053</a:t>
            </a:r>
            <a:r>
              <a:rPr lang="en-US" altLang="en-US" dirty="0" smtClean="0"/>
              <a:t> </a:t>
            </a:r>
            <a:r>
              <a:rPr lang="fr-FR" altLang="en-US" dirty="0" smtClean="0"/>
              <a:t>personnes différentes dans le répertoire des références </a:t>
            </a:r>
            <a:r>
              <a:rPr lang="en-US" altLang="en-US" dirty="0"/>
              <a:t>(23.110.902 </a:t>
            </a:r>
            <a:r>
              <a:rPr lang="en-US" altLang="en-US" dirty="0" err="1" smtClean="0"/>
              <a:t>en</a:t>
            </a:r>
            <a:r>
              <a:rPr lang="en-US" altLang="en-US" dirty="0" smtClean="0"/>
              <a:t> 2019)</a:t>
            </a:r>
            <a:r>
              <a:rPr lang="fr-FR" altLang="en-US" dirty="0" smtClean="0"/>
              <a:t> </a:t>
            </a:r>
          </a:p>
          <a:p>
            <a:pPr lvl="1"/>
            <a:r>
              <a:rPr lang="fr-FR" altLang="en-US" dirty="0" smtClean="0"/>
              <a:t>en moyenne toute personne est connue dans </a:t>
            </a:r>
            <a:r>
              <a:rPr lang="fr-FR" altLang="en-US" dirty="0" smtClean="0">
                <a:solidFill>
                  <a:srgbClr val="0070C0"/>
                </a:solidFill>
              </a:rPr>
              <a:t>13,92</a:t>
            </a:r>
            <a:r>
              <a:rPr lang="fr-FR" altLang="en-US" dirty="0" smtClean="0"/>
              <a:t> secteurs </a:t>
            </a:r>
            <a:r>
              <a:rPr lang="fr-FR" altLang="en-US" dirty="0"/>
              <a:t>(13,13 </a:t>
            </a:r>
            <a:r>
              <a:rPr lang="fr-FR" altLang="en-US" dirty="0" smtClean="0"/>
              <a:t>en 2019) </a:t>
            </a:r>
          </a:p>
          <a:p>
            <a:pPr lvl="1"/>
            <a:r>
              <a:rPr lang="fr-FR" altLang="en-US" dirty="0" smtClean="0"/>
              <a:t> </a:t>
            </a:r>
            <a:r>
              <a:rPr lang="en-US" altLang="en-US" dirty="0" smtClean="0">
                <a:solidFill>
                  <a:srgbClr val="0070C0"/>
                </a:solidFill>
              </a:rPr>
              <a:t>332.103.565</a:t>
            </a:r>
            <a:r>
              <a:rPr lang="fr-FR" altLang="en-US" dirty="0" smtClean="0">
                <a:solidFill>
                  <a:srgbClr val="0070C0"/>
                </a:solidFill>
              </a:rPr>
              <a:t> </a:t>
            </a:r>
            <a:r>
              <a:rPr lang="fr-FR" altLang="en-US" dirty="0" smtClean="0"/>
              <a:t>‘dossiers actifs’ dans le répertoire des personnes </a:t>
            </a:r>
            <a:r>
              <a:rPr lang="fr-FR" altLang="en-US" dirty="0"/>
              <a:t>(285.612.327 </a:t>
            </a:r>
            <a:r>
              <a:rPr lang="fr-FR" altLang="en-US" dirty="0" smtClean="0"/>
              <a:t>en 2019)</a:t>
            </a:r>
            <a:br>
              <a:rPr lang="fr-FR" altLang="en-US" dirty="0" smtClean="0"/>
            </a:br>
            <a:endParaRPr lang="fr-FR" altLang="en-US" dirty="0"/>
          </a:p>
        </p:txBody>
      </p:sp>
      <p:sp>
        <p:nvSpPr>
          <p:cNvPr id="4" name="Slide Number Placeholder 3"/>
          <p:cNvSpPr>
            <a:spLocks noGrp="1"/>
          </p:cNvSpPr>
          <p:nvPr>
            <p:ph type="sldNum" sz="quarter" idx="10"/>
          </p:nvPr>
        </p:nvSpPr>
        <p:spPr/>
        <p:txBody>
          <a:bodyPr/>
          <a:lstStyle/>
          <a:p>
            <a:fld id="{14BDAAAA-7080-4706-9A75-5C60FD0F9F6B}" type="slidenum">
              <a:rPr lang="en-GB" smtClean="0"/>
              <a:pPr/>
              <a:t>3</a:t>
            </a:fld>
            <a:endParaRPr lang="en-GB" dirty="0"/>
          </a:p>
        </p:txBody>
      </p:sp>
    </p:spTree>
    <p:extLst>
      <p:ext uri="{BB962C8B-B14F-4D97-AF65-F5344CB8AC3E}">
        <p14:creationId xmlns:p14="http://schemas.microsoft.com/office/powerpoint/2010/main" val="234285955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smtClean="0"/>
              <a:t>CPAS</a:t>
            </a:r>
            <a:endParaRPr lang="en-US" strike="sngStrike" dirty="0"/>
          </a:p>
        </p:txBody>
      </p:sp>
      <p:sp>
        <p:nvSpPr>
          <p:cNvPr id="3" name="Content Placeholder 2"/>
          <p:cNvSpPr>
            <a:spLocks noGrp="1"/>
          </p:cNvSpPr>
          <p:nvPr>
            <p:ph idx="1"/>
          </p:nvPr>
        </p:nvSpPr>
        <p:spPr/>
        <p:txBody>
          <a:bodyPr/>
          <a:lstStyle/>
          <a:p>
            <a:r>
              <a:rPr lang="nl-NL" sz="2200" dirty="0" err="1" smtClean="0"/>
              <a:t>implémentation</a:t>
            </a:r>
            <a:r>
              <a:rPr lang="nl-NL" sz="2200" dirty="0" smtClean="0"/>
              <a:t> de </a:t>
            </a:r>
            <a:r>
              <a:rPr lang="nl-NL" sz="2200" dirty="0" smtClean="0"/>
              <a:t>NOVA+</a:t>
            </a:r>
            <a:r>
              <a:rPr lang="nl-NL" dirty="0" smtClean="0"/>
              <a:t> </a:t>
            </a:r>
            <a:endParaRPr lang="nl-NL" dirty="0"/>
          </a:p>
          <a:p>
            <a:pPr lvl="1"/>
            <a:r>
              <a:rPr lang="fr-FR" dirty="0"/>
              <a:t>l</a:t>
            </a:r>
            <a:r>
              <a:rPr lang="fr-FR" dirty="0" smtClean="0"/>
              <a:t>e </a:t>
            </a:r>
            <a:r>
              <a:rPr lang="fr-FR" dirty="0"/>
              <a:t>statut du demandeur </a:t>
            </a:r>
            <a:r>
              <a:rPr lang="fr-FR" dirty="0" smtClean="0"/>
              <a:t>qui sollicite l’aide </a:t>
            </a:r>
            <a:r>
              <a:rPr lang="fr-FR" dirty="0"/>
              <a:t>d’un CPAS </a:t>
            </a:r>
            <a:r>
              <a:rPr lang="fr-FR" dirty="0" smtClean="0"/>
              <a:t>est </a:t>
            </a:r>
            <a:r>
              <a:rPr lang="fr-FR" dirty="0"/>
              <a:t>communiqué dans la demande d’intervention financière adressée au </a:t>
            </a:r>
            <a:r>
              <a:rPr lang="fr-FR" dirty="0" smtClean="0"/>
              <a:t>SPP IS</a:t>
            </a:r>
          </a:p>
          <a:p>
            <a:pPr lvl="1"/>
            <a:endParaRPr lang="fr-FR" sz="600" dirty="0"/>
          </a:p>
          <a:p>
            <a:pPr lvl="1"/>
            <a:r>
              <a:rPr lang="fr-FR" dirty="0" smtClean="0"/>
              <a:t>le </a:t>
            </a:r>
            <a:r>
              <a:rPr lang="fr-FR" dirty="0"/>
              <a:t>taux de rejet actuel pour cause de statut incorrect est de 40% </a:t>
            </a:r>
            <a:endParaRPr lang="fr-FR" dirty="0" smtClean="0"/>
          </a:p>
          <a:p>
            <a:pPr lvl="1"/>
            <a:endParaRPr lang="fr-FR" sz="600" dirty="0"/>
          </a:p>
          <a:p>
            <a:pPr lvl="1"/>
            <a:r>
              <a:rPr lang="fr-FR" dirty="0"/>
              <a:t>avec </a:t>
            </a:r>
            <a:r>
              <a:rPr lang="fr-FR" dirty="0" smtClean="0"/>
              <a:t>NOVA+, </a:t>
            </a:r>
            <a:r>
              <a:rPr lang="fr-FR" dirty="0"/>
              <a:t>le SPP IS met un service WEB </a:t>
            </a:r>
            <a:r>
              <a:rPr lang="fr-FR" dirty="0" smtClean="0"/>
              <a:t>à disposition du CPAS qui introduit </a:t>
            </a:r>
            <a:r>
              <a:rPr lang="fr-FR" dirty="0"/>
              <a:t>les éléments de base </a:t>
            </a:r>
            <a:r>
              <a:rPr lang="fr-FR" dirty="0" smtClean="0"/>
              <a:t>et reçoit </a:t>
            </a:r>
            <a:r>
              <a:rPr lang="fr-FR" dirty="0"/>
              <a:t>le bon statut déterminé par le SPP IS </a:t>
            </a:r>
            <a:endParaRPr lang="en-US" dirty="0"/>
          </a:p>
        </p:txBody>
      </p:sp>
      <p:sp>
        <p:nvSpPr>
          <p:cNvPr id="4" name="Slide Number Placeholder 3"/>
          <p:cNvSpPr>
            <a:spLocks noGrp="1"/>
          </p:cNvSpPr>
          <p:nvPr>
            <p:ph type="sldNum" sz="quarter" idx="10"/>
          </p:nvPr>
        </p:nvSpPr>
        <p:spPr/>
        <p:txBody>
          <a:bodyPr/>
          <a:lstStyle/>
          <a:p>
            <a:pPr>
              <a:defRPr/>
            </a:pPr>
            <a:fld id="{7A7F1E79-8225-48A0-95BD-5254C3720E2D}" type="slidenum">
              <a:rPr lang="en-GB" smtClean="0"/>
              <a:pPr>
                <a:defRPr/>
              </a:pPr>
              <a:t>30</a:t>
            </a:fld>
            <a:endParaRPr lang="en-GB" dirty="0"/>
          </a:p>
        </p:txBody>
      </p:sp>
      <p:pic>
        <p:nvPicPr>
          <p:cNvPr id="6" name="Content Placeholder 4"/>
          <p:cNvPicPr>
            <a:picLocks noChangeAspect="1"/>
          </p:cNvPicPr>
          <p:nvPr/>
        </p:nvPicPr>
        <p:blipFill>
          <a:blip r:embed="rId2"/>
          <a:stretch>
            <a:fillRect/>
          </a:stretch>
        </p:blipFill>
        <p:spPr bwMode="auto">
          <a:xfrm>
            <a:off x="2193896" y="3728444"/>
            <a:ext cx="5258424" cy="27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88451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CPAS</a:t>
            </a:r>
            <a:endParaRPr lang="en-US" dirty="0"/>
          </a:p>
        </p:txBody>
      </p:sp>
      <p:sp>
        <p:nvSpPr>
          <p:cNvPr id="3" name="Content Placeholder 2"/>
          <p:cNvSpPr>
            <a:spLocks noGrp="1"/>
          </p:cNvSpPr>
          <p:nvPr>
            <p:ph idx="1"/>
          </p:nvPr>
        </p:nvSpPr>
        <p:spPr/>
        <p:txBody>
          <a:bodyPr/>
          <a:lstStyle/>
          <a:p>
            <a:r>
              <a:rPr lang="fr-FR" dirty="0"/>
              <a:t>préparation de la consultation de </a:t>
            </a:r>
            <a:r>
              <a:rPr lang="fr-FR" dirty="0" err="1"/>
              <a:t>BelRAI</a:t>
            </a:r>
            <a:r>
              <a:rPr lang="fr-FR" dirty="0"/>
              <a:t> </a:t>
            </a:r>
            <a:r>
              <a:rPr lang="fr-FR" dirty="0" err="1"/>
              <a:t>Vlaanderen</a:t>
            </a:r>
            <a:endParaRPr lang="fr-FR" dirty="0"/>
          </a:p>
          <a:p>
            <a:pPr lvl="1"/>
            <a:r>
              <a:rPr lang="fr-FR" dirty="0"/>
              <a:t>fournir les relations de soins de clients de CPAS et d’associations d’aide sociale à l’application </a:t>
            </a:r>
            <a:r>
              <a:rPr lang="fr-FR" dirty="0" err="1"/>
              <a:t>BelRAI</a:t>
            </a:r>
            <a:r>
              <a:rPr lang="fr-FR" dirty="0"/>
              <a:t> </a:t>
            </a:r>
            <a:r>
              <a:rPr lang="fr-FR" dirty="0" err="1"/>
              <a:t>Vlaanderen</a:t>
            </a:r>
            <a:endParaRPr lang="fr-FR" dirty="0"/>
          </a:p>
          <a:p>
            <a:pPr lvl="1"/>
            <a:r>
              <a:rPr lang="fr-FR" dirty="0"/>
              <a:t>ces relations de soins permettent de faire le lien entre un demandeur de soins et un CPAS ou une association d’aide sociale</a:t>
            </a:r>
          </a:p>
          <a:p>
            <a:pPr lvl="1"/>
            <a:r>
              <a:rPr lang="fr-FR" dirty="0"/>
              <a:t>ainsi, </a:t>
            </a:r>
            <a:r>
              <a:rPr lang="fr-FR" dirty="0" err="1"/>
              <a:t>BelRAI</a:t>
            </a:r>
            <a:r>
              <a:rPr lang="fr-FR" dirty="0"/>
              <a:t> </a:t>
            </a:r>
            <a:r>
              <a:rPr lang="fr-FR" dirty="0" err="1"/>
              <a:t>Vlaanderen</a:t>
            </a:r>
            <a:r>
              <a:rPr lang="fr-FR" dirty="0"/>
              <a:t> est en mesure de fournir à ces deux instances des informations sur l’autonomie de leurs clients</a:t>
            </a:r>
          </a:p>
          <a:p>
            <a:r>
              <a:rPr lang="nl-NL" dirty="0"/>
              <a:t>mise à </a:t>
            </a:r>
            <a:r>
              <a:rPr lang="nl-NL" dirty="0" err="1"/>
              <a:t>disposition</a:t>
            </a:r>
            <a:r>
              <a:rPr lang="nl-NL" dirty="0"/>
              <a:t> de </a:t>
            </a:r>
            <a:r>
              <a:rPr lang="nl-NL" dirty="0" err="1"/>
              <a:t>nouvelles</a:t>
            </a:r>
            <a:r>
              <a:rPr lang="nl-NL" dirty="0"/>
              <a:t> sources </a:t>
            </a:r>
            <a:r>
              <a:rPr lang="nl-NL" dirty="0" err="1"/>
              <a:t>authentiques</a:t>
            </a:r>
            <a:r>
              <a:rPr lang="nl-NL" dirty="0"/>
              <a:t> </a:t>
            </a:r>
          </a:p>
          <a:p>
            <a:pPr lvl="1"/>
            <a:r>
              <a:rPr lang="fr-FR" dirty="0"/>
              <a:t>incapacité de travail auprès des mutuelles</a:t>
            </a:r>
          </a:p>
          <a:p>
            <a:pPr lvl="1"/>
            <a:r>
              <a:rPr lang="nl-NL" dirty="0"/>
              <a:t>accident du </a:t>
            </a:r>
            <a:r>
              <a:rPr lang="nl-NL" dirty="0" err="1"/>
              <a:t>travail</a:t>
            </a:r>
            <a:endParaRPr lang="nl-NL" dirty="0"/>
          </a:p>
          <a:p>
            <a:pPr lvl="1"/>
            <a:r>
              <a:rPr lang="nl-NL" dirty="0" err="1"/>
              <a:t>pécule</a:t>
            </a:r>
            <a:r>
              <a:rPr lang="nl-NL" dirty="0"/>
              <a:t> de </a:t>
            </a:r>
            <a:r>
              <a:rPr lang="nl-NL" dirty="0" err="1"/>
              <a:t>vacances</a:t>
            </a:r>
            <a:r>
              <a:rPr lang="nl-NL" dirty="0"/>
              <a:t> </a:t>
            </a:r>
          </a:p>
          <a:p>
            <a:pPr lvl="1"/>
            <a:r>
              <a:rPr lang="nl-NL" dirty="0" err="1"/>
              <a:t>bourses</a:t>
            </a:r>
            <a:r>
              <a:rPr lang="nl-NL" dirty="0"/>
              <a:t> </a:t>
            </a:r>
            <a:r>
              <a:rPr lang="nl-NL" dirty="0" err="1"/>
              <a:t>d’études</a:t>
            </a:r>
            <a:r>
              <a:rPr lang="nl-NL" dirty="0"/>
              <a:t> en </a:t>
            </a:r>
            <a:r>
              <a:rPr lang="nl-NL" dirty="0" err="1"/>
              <a:t>Flandre</a:t>
            </a:r>
            <a:endParaRPr lang="nl-NL" dirty="0"/>
          </a:p>
          <a:p>
            <a:pPr lvl="1"/>
            <a:r>
              <a:rPr lang="nl-NL" dirty="0" err="1"/>
              <a:t>diplômes</a:t>
            </a:r>
            <a:r>
              <a:rPr lang="nl-NL" dirty="0"/>
              <a:t> en </a:t>
            </a:r>
            <a:r>
              <a:rPr lang="nl-NL" dirty="0" err="1"/>
              <a:t>Wallonie</a:t>
            </a:r>
            <a:endParaRPr lang="nl-NL" dirty="0"/>
          </a:p>
          <a:p>
            <a:pPr lvl="1"/>
            <a:r>
              <a:rPr lang="nl-NL" dirty="0"/>
              <a:t>etc</a:t>
            </a:r>
            <a:r>
              <a:rPr lang="nl-NL" dirty="0" smtClean="0"/>
              <a:t>.</a:t>
            </a:r>
            <a:endParaRPr lang="nl-NL" dirty="0"/>
          </a:p>
        </p:txBody>
      </p:sp>
      <p:sp>
        <p:nvSpPr>
          <p:cNvPr id="4" name="Slide Number Placeholder 3"/>
          <p:cNvSpPr>
            <a:spLocks noGrp="1"/>
          </p:cNvSpPr>
          <p:nvPr>
            <p:ph type="sldNum" sz="quarter" idx="10"/>
          </p:nvPr>
        </p:nvSpPr>
        <p:spPr/>
        <p:txBody>
          <a:bodyPr/>
          <a:lstStyle/>
          <a:p>
            <a:pPr>
              <a:defRPr/>
            </a:pPr>
            <a:fld id="{7A7F1E79-8225-48A0-95BD-5254C3720E2D}" type="slidenum">
              <a:rPr lang="en-GB" smtClean="0"/>
              <a:pPr>
                <a:defRPr/>
              </a:pPr>
              <a:t>31</a:t>
            </a:fld>
            <a:endParaRPr lang="en-GB" dirty="0"/>
          </a:p>
        </p:txBody>
      </p:sp>
    </p:spTree>
    <p:extLst>
      <p:ext uri="{BB962C8B-B14F-4D97-AF65-F5344CB8AC3E}">
        <p14:creationId xmlns:p14="http://schemas.microsoft.com/office/powerpoint/2010/main" val="38452590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smtClean="0"/>
              <a:t>Finances</a:t>
            </a:r>
            <a:endParaRPr lang="en-US" dirty="0"/>
          </a:p>
        </p:txBody>
      </p:sp>
      <p:sp>
        <p:nvSpPr>
          <p:cNvPr id="3" name="Content Placeholder 2"/>
          <p:cNvSpPr>
            <a:spLocks noGrp="1"/>
          </p:cNvSpPr>
          <p:nvPr>
            <p:ph idx="1"/>
          </p:nvPr>
        </p:nvSpPr>
        <p:spPr/>
        <p:txBody>
          <a:bodyPr>
            <a:normAutofit/>
          </a:bodyPr>
          <a:lstStyle/>
          <a:p>
            <a:r>
              <a:rPr lang="nl-NL" altLang="en-US" dirty="0" smtClean="0"/>
              <a:t>2020</a:t>
            </a:r>
          </a:p>
          <a:p>
            <a:pPr lvl="1">
              <a:tabLst>
                <a:tab pos="914400" algn="l"/>
              </a:tabLst>
            </a:pPr>
            <a:r>
              <a:rPr lang="fr-BE" dirty="0"/>
              <a:t>développement échanges de données avec le SPF Finances</a:t>
            </a:r>
            <a:endParaRPr lang="en-US" dirty="0"/>
          </a:p>
          <a:p>
            <a:pPr lvl="1">
              <a:tabLst>
                <a:tab pos="914400" algn="l"/>
              </a:tabLst>
            </a:pPr>
            <a:r>
              <a:rPr lang="fr-BE" dirty="0"/>
              <a:t>connexion de nouveaux partenaires aux services patrimoniaux visant à supprimer les attestations papier</a:t>
            </a:r>
            <a:endParaRPr lang="en-US" dirty="0"/>
          </a:p>
          <a:p>
            <a:pPr lvl="1">
              <a:tabLst>
                <a:tab pos="914400" algn="l"/>
              </a:tabLst>
            </a:pPr>
            <a:r>
              <a:rPr lang="fr-BE" dirty="0"/>
              <a:t>échange de données avec VLABEL dans le cadre des droits de succession (régionalisés)</a:t>
            </a:r>
            <a:endParaRPr lang="en-US" dirty="0"/>
          </a:p>
          <a:p>
            <a:pPr lvl="1"/>
            <a:endParaRPr lang="nl-NL" altLang="en-US" sz="600" dirty="0"/>
          </a:p>
          <a:p>
            <a:r>
              <a:rPr lang="fr-FR" dirty="0" smtClean="0"/>
              <a:t>2021</a:t>
            </a:r>
          </a:p>
          <a:p>
            <a:pPr lvl="1"/>
            <a:r>
              <a:rPr lang="fr-FR" dirty="0" smtClean="0"/>
              <a:t>rôle </a:t>
            </a:r>
            <a:r>
              <a:rPr lang="fr-FR" dirty="0" smtClean="0"/>
              <a:t>important pour </a:t>
            </a:r>
            <a:r>
              <a:rPr lang="fr-FR" dirty="0"/>
              <a:t>le SPF </a:t>
            </a:r>
            <a:r>
              <a:rPr lang="fr-FR" dirty="0" smtClean="0"/>
              <a:t>Finances en 2021</a:t>
            </a:r>
            <a:endParaRPr lang="fr-FR" dirty="0"/>
          </a:p>
          <a:p>
            <a:pPr lvl="1"/>
            <a:r>
              <a:rPr lang="fr-BE" dirty="0"/>
              <a:t>banque de données des patrimoines – nouvelles fonctionnalités/transactions</a:t>
            </a:r>
          </a:p>
          <a:p>
            <a:pPr lvl="1"/>
            <a:r>
              <a:rPr lang="fr-BE" dirty="0"/>
              <a:t>avertissement extrait de rôle et BELCOTAX</a:t>
            </a:r>
          </a:p>
          <a:p>
            <a:pPr lvl="1"/>
            <a:r>
              <a:rPr lang="en-US" dirty="0" err="1" smtClean="0"/>
              <a:t>échanges</a:t>
            </a:r>
            <a:r>
              <a:rPr lang="en-US" dirty="0" smtClean="0"/>
              <a:t> </a:t>
            </a:r>
            <a:r>
              <a:rPr lang="en-US" dirty="0" err="1" smtClean="0"/>
              <a:t>dans</a:t>
            </a:r>
            <a:r>
              <a:rPr lang="en-US" dirty="0" smtClean="0"/>
              <a:t> le cadre de la </a:t>
            </a:r>
            <a:r>
              <a:rPr lang="en-US" dirty="0" err="1" smtClean="0"/>
              <a:t>lutte</a:t>
            </a:r>
            <a:r>
              <a:rPr lang="en-US" dirty="0" smtClean="0"/>
              <a:t> </a:t>
            </a:r>
            <a:r>
              <a:rPr lang="en-US" dirty="0" err="1" smtClean="0"/>
              <a:t>contre</a:t>
            </a:r>
            <a:r>
              <a:rPr lang="en-US" dirty="0" smtClean="0"/>
              <a:t> la </a:t>
            </a:r>
            <a:r>
              <a:rPr lang="en-US" dirty="0" err="1" smtClean="0"/>
              <a:t>fraude</a:t>
            </a:r>
            <a:r>
              <a:rPr lang="en-US" dirty="0" smtClean="0"/>
              <a:t> </a:t>
            </a:r>
            <a:r>
              <a:rPr lang="en-US" dirty="0" err="1" smtClean="0"/>
              <a:t>sociale</a:t>
            </a:r>
            <a:r>
              <a:rPr lang="en-US" dirty="0" smtClean="0"/>
              <a:t> et </a:t>
            </a:r>
            <a:r>
              <a:rPr lang="en-US" dirty="0" err="1" smtClean="0"/>
              <a:t>fiscale</a:t>
            </a:r>
            <a:endParaRPr lang="en-US" dirty="0"/>
          </a:p>
        </p:txBody>
      </p:sp>
      <p:sp>
        <p:nvSpPr>
          <p:cNvPr id="4" name="Slide Number Placeholder 3"/>
          <p:cNvSpPr>
            <a:spLocks noGrp="1"/>
          </p:cNvSpPr>
          <p:nvPr>
            <p:ph type="sldNum" sz="quarter" idx="10"/>
          </p:nvPr>
        </p:nvSpPr>
        <p:spPr/>
        <p:txBody>
          <a:bodyPr/>
          <a:lstStyle/>
          <a:p>
            <a:pPr>
              <a:defRPr/>
            </a:pPr>
            <a:fld id="{7A7F1E79-8225-48A0-95BD-5254C3720E2D}" type="slidenum">
              <a:rPr lang="en-GB" smtClean="0"/>
              <a:pPr>
                <a:defRPr/>
              </a:pPr>
              <a:t>32</a:t>
            </a:fld>
            <a:endParaRPr lang="en-GB" dirty="0"/>
          </a:p>
        </p:txBody>
      </p:sp>
    </p:spTree>
    <p:extLst>
      <p:ext uri="{BB962C8B-B14F-4D97-AF65-F5344CB8AC3E}">
        <p14:creationId xmlns:p14="http://schemas.microsoft.com/office/powerpoint/2010/main" val="110877967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noFill/>
        </p:spPr>
        <p:txBody>
          <a:bodyPr/>
          <a:lstStyle/>
          <a:p>
            <a:r>
              <a:rPr lang="fr-BE" altLang="en-US" dirty="0" err="1" smtClean="0"/>
              <a:t>Fraudebestrijding</a:t>
            </a:r>
            <a:r>
              <a:rPr lang="fr-BE" altLang="en-US" dirty="0" smtClean="0"/>
              <a:t> </a:t>
            </a:r>
            <a:endParaRPr lang="en-US" altLang="en-US" dirty="0"/>
          </a:p>
        </p:txBody>
      </p:sp>
      <p:sp>
        <p:nvSpPr>
          <p:cNvPr id="22531" name="Content Placeholder 2"/>
          <p:cNvSpPr>
            <a:spLocks noGrp="1"/>
          </p:cNvSpPr>
          <p:nvPr>
            <p:ph idx="1"/>
          </p:nvPr>
        </p:nvSpPr>
        <p:spPr/>
        <p:txBody>
          <a:bodyPr>
            <a:normAutofit/>
          </a:bodyPr>
          <a:lstStyle/>
          <a:p>
            <a:r>
              <a:rPr lang="en-US" dirty="0" smtClean="0"/>
              <a:t>My </a:t>
            </a:r>
            <a:r>
              <a:rPr lang="en-US" dirty="0"/>
              <a:t>Digital Inspection Assistant (</a:t>
            </a:r>
            <a:r>
              <a:rPr lang="en-US" dirty="0" err="1"/>
              <a:t>MyDIA</a:t>
            </a:r>
            <a:r>
              <a:rPr lang="en-US" dirty="0"/>
              <a:t>)</a:t>
            </a:r>
          </a:p>
          <a:p>
            <a:pPr lvl="1"/>
            <a:r>
              <a:rPr lang="nl-NL" dirty="0"/>
              <a:t>één van de </a:t>
            </a:r>
            <a:r>
              <a:rPr lang="nl-NL" dirty="0" smtClean="0"/>
              <a:t>‘9 Werven’ </a:t>
            </a:r>
            <a:r>
              <a:rPr lang="nl-NL" dirty="0"/>
              <a:t>tot verbetering van de samenwerking tussen de inspectiediensten in de strijd tegen de sociale fraude </a:t>
            </a:r>
          </a:p>
          <a:p>
            <a:pPr lvl="1"/>
            <a:r>
              <a:rPr lang="nl-NL" dirty="0"/>
              <a:t>mobiele applicatie voor de inspectiediensten tot het raadplegen van de identificatiegegevens bij </a:t>
            </a:r>
            <a:endParaRPr lang="nl-NL" dirty="0" smtClean="0"/>
          </a:p>
          <a:p>
            <a:pPr lvl="2"/>
            <a:r>
              <a:rPr lang="nl-NL" dirty="0" smtClean="0"/>
              <a:t>het </a:t>
            </a:r>
            <a:r>
              <a:rPr lang="nl-NL" dirty="0"/>
              <a:t>Rijksregister en de </a:t>
            </a:r>
            <a:r>
              <a:rPr lang="nl-NL" dirty="0" smtClean="0"/>
              <a:t>KSZ-registers</a:t>
            </a:r>
            <a:endParaRPr lang="nl-NL" dirty="0"/>
          </a:p>
          <a:p>
            <a:pPr lvl="2"/>
            <a:r>
              <a:rPr lang="nl-NL" dirty="0" smtClean="0"/>
              <a:t>het Personeelsbestand</a:t>
            </a:r>
          </a:p>
          <a:p>
            <a:pPr lvl="2"/>
            <a:r>
              <a:rPr lang="nl-NL" dirty="0" smtClean="0"/>
              <a:t>de werkloosheidsgegevens</a:t>
            </a:r>
          </a:p>
          <a:p>
            <a:pPr lvl="2"/>
            <a:r>
              <a:rPr lang="nl-NL" dirty="0" smtClean="0"/>
              <a:t>de </a:t>
            </a:r>
            <a:r>
              <a:rPr lang="nl-NL" dirty="0"/>
              <a:t>gegevens m.b.t. het </a:t>
            </a:r>
            <a:r>
              <a:rPr lang="nl-NL" dirty="0" smtClean="0"/>
              <a:t>leefloon</a:t>
            </a:r>
          </a:p>
          <a:p>
            <a:pPr lvl="2"/>
            <a:r>
              <a:rPr lang="nl-NL" dirty="0" smtClean="0"/>
              <a:t>de </a:t>
            </a:r>
            <a:r>
              <a:rPr lang="nl-NL" dirty="0"/>
              <a:t>gegevensbank der </a:t>
            </a:r>
            <a:r>
              <a:rPr lang="nl-NL" dirty="0" smtClean="0"/>
              <a:t>zelfstandigen</a:t>
            </a:r>
          </a:p>
          <a:p>
            <a:pPr lvl="2"/>
            <a:r>
              <a:rPr lang="nl-NL" dirty="0" smtClean="0"/>
              <a:t>de </a:t>
            </a:r>
            <a:r>
              <a:rPr lang="nl-NL" dirty="0"/>
              <a:t>Aanwezigheidsregistraties (</a:t>
            </a:r>
            <a:r>
              <a:rPr lang="nl-NL" dirty="0" err="1"/>
              <a:t>Ckeckin@Work</a:t>
            </a:r>
            <a:r>
              <a:rPr lang="nl-NL" dirty="0" smtClean="0"/>
              <a:t>)</a:t>
            </a:r>
          </a:p>
          <a:p>
            <a:pPr lvl="2"/>
            <a:r>
              <a:rPr lang="nl-NL" dirty="0" smtClean="0"/>
              <a:t>de </a:t>
            </a:r>
            <a:r>
              <a:rPr lang="nl-NL" dirty="0"/>
              <a:t>verplichte voorafgaande Aangifte van Werken (AVW</a:t>
            </a:r>
            <a:r>
              <a:rPr lang="nl-NL" dirty="0" smtClean="0"/>
              <a:t>) </a:t>
            </a:r>
          </a:p>
          <a:p>
            <a:pPr lvl="2"/>
            <a:r>
              <a:rPr lang="nl-NL" dirty="0" smtClean="0"/>
              <a:t>het LIMOSA-register</a:t>
            </a:r>
          </a:p>
          <a:p>
            <a:pPr lvl="2"/>
            <a:r>
              <a:rPr lang="nl-NL" dirty="0" smtClean="0"/>
              <a:t>het Werkgeversrepertorium </a:t>
            </a:r>
          </a:p>
          <a:p>
            <a:pPr lvl="2"/>
            <a:r>
              <a:rPr lang="nl-NL" dirty="0" smtClean="0"/>
              <a:t>de </a:t>
            </a:r>
            <a:r>
              <a:rPr lang="nl-NL" dirty="0"/>
              <a:t>Kruispuntbank Ondernemingen (</a:t>
            </a:r>
            <a:r>
              <a:rPr lang="nl-NL" dirty="0" smtClean="0"/>
              <a:t>KBO)</a:t>
            </a:r>
          </a:p>
          <a:p>
            <a:pPr lvl="2"/>
            <a:r>
              <a:rPr lang="nl-NL" dirty="0" smtClean="0"/>
              <a:t>de </a:t>
            </a:r>
            <a:r>
              <a:rPr lang="nl-NL" dirty="0"/>
              <a:t>FOD Mobiliteit (nummerplaten</a:t>
            </a:r>
            <a:r>
              <a:rPr lang="nl-NL" dirty="0" smtClean="0"/>
              <a:t>)</a:t>
            </a:r>
            <a:endParaRPr lang="nl-NL" dirty="0"/>
          </a:p>
        </p:txBody>
      </p:sp>
      <p:sp>
        <p:nvSpPr>
          <p:cNvPr id="3" name="Slide Number Placeholder 2"/>
          <p:cNvSpPr>
            <a:spLocks noGrp="1"/>
          </p:cNvSpPr>
          <p:nvPr>
            <p:ph type="sldNum" sz="quarter" idx="10"/>
          </p:nvPr>
        </p:nvSpPr>
        <p:spPr/>
        <p:txBody>
          <a:bodyPr/>
          <a:lstStyle/>
          <a:p>
            <a:pPr>
              <a:defRPr/>
            </a:pPr>
            <a:fld id="{7A7F1E79-8225-48A0-95BD-5254C3720E2D}" type="slidenum">
              <a:rPr lang="en-GB" smtClean="0"/>
              <a:pPr>
                <a:defRPr/>
              </a:pPr>
              <a:t>33</a:t>
            </a:fld>
            <a:endParaRPr lang="en-GB" dirty="0"/>
          </a:p>
        </p:txBody>
      </p:sp>
    </p:spTree>
    <p:extLst>
      <p:ext uri="{BB962C8B-B14F-4D97-AF65-F5344CB8AC3E}">
        <p14:creationId xmlns:p14="http://schemas.microsoft.com/office/powerpoint/2010/main" val="19897178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Content Placeholder 2"/>
          <p:cNvSpPr>
            <a:spLocks noGrp="1"/>
          </p:cNvSpPr>
          <p:nvPr>
            <p:ph idx="1"/>
          </p:nvPr>
        </p:nvSpPr>
        <p:spPr/>
        <p:txBody>
          <a:bodyPr>
            <a:normAutofit lnSpcReduction="10000"/>
          </a:bodyPr>
          <a:lstStyle/>
          <a:p>
            <a:r>
              <a:rPr lang="en-US" dirty="0" smtClean="0"/>
              <a:t>My </a:t>
            </a:r>
            <a:r>
              <a:rPr lang="en-US" dirty="0"/>
              <a:t>Digital Inspection Assistant (</a:t>
            </a:r>
            <a:r>
              <a:rPr lang="en-US" dirty="0" err="1"/>
              <a:t>MyDIA</a:t>
            </a:r>
            <a:r>
              <a:rPr lang="en-US" dirty="0" smtClean="0"/>
              <a:t>)</a:t>
            </a:r>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a:p>
          <a:p>
            <a:pPr lvl="1"/>
            <a:r>
              <a:rPr lang="nl-NL" dirty="0" smtClean="0"/>
              <a:t>aanbieden </a:t>
            </a:r>
            <a:r>
              <a:rPr lang="nl-NL" dirty="0"/>
              <a:t>van een </a:t>
            </a:r>
            <a:r>
              <a:rPr lang="nl-NL" dirty="0" err="1"/>
              <a:t>webservice</a:t>
            </a:r>
            <a:r>
              <a:rPr lang="nl-NL" dirty="0"/>
              <a:t> </a:t>
            </a:r>
            <a:r>
              <a:rPr lang="nl-NL" dirty="0" err="1"/>
              <a:t>FieldInpectionService</a:t>
            </a:r>
            <a:r>
              <a:rPr lang="nl-NL" dirty="0"/>
              <a:t> tot delen met andere inspecteurs van de metadata m.b.t. een uitgevoerde controle </a:t>
            </a:r>
          </a:p>
          <a:p>
            <a:pPr lvl="1"/>
            <a:r>
              <a:rPr lang="nl-NL" dirty="0"/>
              <a:t>integratie met de </a:t>
            </a:r>
            <a:r>
              <a:rPr lang="nl-NL" dirty="0" err="1"/>
              <a:t>eBox</a:t>
            </a:r>
            <a:r>
              <a:rPr lang="nl-NL" dirty="0"/>
              <a:t> professional</a:t>
            </a:r>
          </a:p>
        </p:txBody>
      </p:sp>
      <p:sp>
        <p:nvSpPr>
          <p:cNvPr id="22530" name="Title 1"/>
          <p:cNvSpPr>
            <a:spLocks noGrp="1"/>
          </p:cNvSpPr>
          <p:nvPr>
            <p:ph type="title"/>
          </p:nvPr>
        </p:nvSpPr>
        <p:spPr>
          <a:noFill/>
        </p:spPr>
        <p:txBody>
          <a:bodyPr/>
          <a:lstStyle/>
          <a:p>
            <a:r>
              <a:rPr lang="fr-BE" altLang="en-US" dirty="0" err="1" smtClean="0"/>
              <a:t>Fraudebestrijding</a:t>
            </a:r>
            <a:r>
              <a:rPr lang="fr-BE" altLang="en-US" dirty="0" smtClean="0"/>
              <a:t> </a:t>
            </a:r>
            <a:endParaRPr lang="en-US" altLang="en-US" dirty="0"/>
          </a:p>
        </p:txBody>
      </p:sp>
      <p:sp>
        <p:nvSpPr>
          <p:cNvPr id="3" name="Slide Number Placeholder 2"/>
          <p:cNvSpPr>
            <a:spLocks noGrp="1"/>
          </p:cNvSpPr>
          <p:nvPr>
            <p:ph type="sldNum" sz="quarter" idx="10"/>
          </p:nvPr>
        </p:nvSpPr>
        <p:spPr/>
        <p:txBody>
          <a:bodyPr/>
          <a:lstStyle/>
          <a:p>
            <a:pPr>
              <a:defRPr/>
            </a:pPr>
            <a:fld id="{7A7F1E79-8225-48A0-95BD-5254C3720E2D}" type="slidenum">
              <a:rPr lang="en-GB" smtClean="0"/>
              <a:pPr>
                <a:defRPr/>
              </a:pPr>
              <a:t>34</a:t>
            </a:fld>
            <a:endParaRPr lang="en-GB" dirty="0"/>
          </a:p>
        </p:txBody>
      </p:sp>
      <p:pic>
        <p:nvPicPr>
          <p:cNvPr id="5" name="Tijdelijke aanduiding voor inhoud 1"/>
          <p:cNvPicPr>
            <a:picLocks noChangeAspect="1"/>
          </p:cNvPicPr>
          <p:nvPr/>
        </p:nvPicPr>
        <p:blipFill>
          <a:blip r:embed="rId2"/>
          <a:stretch>
            <a:fillRect/>
          </a:stretch>
        </p:blipFill>
        <p:spPr bwMode="auto">
          <a:xfrm>
            <a:off x="455902" y="1628800"/>
            <a:ext cx="8426477" cy="3447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73821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noFill/>
        </p:spPr>
        <p:txBody>
          <a:bodyPr/>
          <a:lstStyle/>
          <a:p>
            <a:r>
              <a:rPr lang="fr-BE" altLang="en-US" dirty="0" err="1" smtClean="0"/>
              <a:t>Fraudebestrijding</a:t>
            </a:r>
            <a:r>
              <a:rPr lang="fr-BE" altLang="en-US" dirty="0" smtClean="0"/>
              <a:t> </a:t>
            </a:r>
            <a:endParaRPr lang="en-US" altLang="en-US" dirty="0"/>
          </a:p>
        </p:txBody>
      </p:sp>
      <p:sp>
        <p:nvSpPr>
          <p:cNvPr id="22531" name="Content Placeholder 2"/>
          <p:cNvSpPr>
            <a:spLocks noGrp="1"/>
          </p:cNvSpPr>
          <p:nvPr>
            <p:ph idx="1"/>
          </p:nvPr>
        </p:nvSpPr>
        <p:spPr/>
        <p:txBody>
          <a:bodyPr>
            <a:normAutofit/>
          </a:bodyPr>
          <a:lstStyle/>
          <a:p>
            <a:r>
              <a:rPr lang="nl-NL" altLang="en-US" dirty="0" smtClean="0"/>
              <a:t>voorbereiding </a:t>
            </a:r>
            <a:r>
              <a:rPr lang="nl-NL" altLang="en-US" dirty="0"/>
              <a:t>Wave 9 DOLSIS</a:t>
            </a:r>
          </a:p>
          <a:p>
            <a:pPr lvl="1"/>
            <a:r>
              <a:rPr lang="nl-NL" sz="2200" dirty="0"/>
              <a:t>ontsluiting van meerdere gegevensbronnen via unieke </a:t>
            </a:r>
            <a:r>
              <a:rPr lang="nl-NL" sz="2200" dirty="0" err="1"/>
              <a:t>webinterface</a:t>
            </a:r>
            <a:endParaRPr lang="nl-NL" sz="2200" dirty="0"/>
          </a:p>
          <a:p>
            <a:pPr lvl="1"/>
            <a:r>
              <a:rPr lang="nl-NL" sz="2200" dirty="0"/>
              <a:t>aanvankelijk ontwikkeld voor klassieke inspectiediensten en intussen meer dan </a:t>
            </a:r>
            <a:r>
              <a:rPr lang="nl-NL" sz="2200" dirty="0">
                <a:solidFill>
                  <a:srgbClr val="0070C0"/>
                </a:solidFill>
              </a:rPr>
              <a:t>90</a:t>
            </a:r>
            <a:r>
              <a:rPr lang="nl-NL" sz="2200" dirty="0"/>
              <a:t> gebruikende instellingen</a:t>
            </a:r>
          </a:p>
          <a:p>
            <a:pPr lvl="1"/>
            <a:r>
              <a:rPr lang="nl-NL" sz="2200" dirty="0"/>
              <a:t>met Wave 9 worden treden bijkomende klantinstellingen toe en worden er bijkomend authentieke bronnen ontsloten o.a</a:t>
            </a:r>
            <a:r>
              <a:rPr lang="nl-NL" sz="2200" dirty="0" smtClean="0"/>
              <a:t>.</a:t>
            </a:r>
            <a:endParaRPr lang="nl-NL" sz="2200" dirty="0"/>
          </a:p>
          <a:p>
            <a:pPr lvl="2"/>
            <a:r>
              <a:rPr lang="nl-NL" sz="2000" dirty="0"/>
              <a:t>toetreden van meer dan </a:t>
            </a:r>
            <a:r>
              <a:rPr lang="nl-NL" sz="2000" dirty="0">
                <a:solidFill>
                  <a:srgbClr val="0070C0"/>
                </a:solidFill>
              </a:rPr>
              <a:t>60</a:t>
            </a:r>
            <a:r>
              <a:rPr lang="nl-NL" sz="2000" dirty="0"/>
              <a:t> fondsen voor bestaanszekerheid</a:t>
            </a:r>
          </a:p>
          <a:p>
            <a:pPr lvl="2"/>
            <a:r>
              <a:rPr lang="nl-NL" sz="2000" dirty="0"/>
              <a:t>bijkomend ontsluiten van het Pensioenkadaster en de gegevensbank met arbeidsongevallenpolissen</a:t>
            </a:r>
          </a:p>
        </p:txBody>
      </p:sp>
      <p:sp>
        <p:nvSpPr>
          <p:cNvPr id="3" name="Slide Number Placeholder 2"/>
          <p:cNvSpPr>
            <a:spLocks noGrp="1"/>
          </p:cNvSpPr>
          <p:nvPr>
            <p:ph type="sldNum" sz="quarter" idx="10"/>
          </p:nvPr>
        </p:nvSpPr>
        <p:spPr/>
        <p:txBody>
          <a:bodyPr/>
          <a:lstStyle/>
          <a:p>
            <a:pPr>
              <a:defRPr/>
            </a:pPr>
            <a:fld id="{7A7F1E79-8225-48A0-95BD-5254C3720E2D}" type="slidenum">
              <a:rPr lang="en-GB" smtClean="0"/>
              <a:pPr>
                <a:defRPr/>
              </a:pPr>
              <a:t>35</a:t>
            </a:fld>
            <a:endParaRPr lang="en-GB" dirty="0"/>
          </a:p>
        </p:txBody>
      </p:sp>
    </p:spTree>
    <p:extLst>
      <p:ext uri="{BB962C8B-B14F-4D97-AF65-F5344CB8AC3E}">
        <p14:creationId xmlns:p14="http://schemas.microsoft.com/office/powerpoint/2010/main" val="41136260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err="1" smtClean="0"/>
              <a:t>Fraudebestrijding</a:t>
            </a:r>
            <a:endParaRPr lang="en-US" dirty="0"/>
          </a:p>
        </p:txBody>
      </p:sp>
      <p:sp>
        <p:nvSpPr>
          <p:cNvPr id="3" name="Content Placeholder 2"/>
          <p:cNvSpPr>
            <a:spLocks noGrp="1"/>
          </p:cNvSpPr>
          <p:nvPr>
            <p:ph idx="1"/>
          </p:nvPr>
        </p:nvSpPr>
        <p:spPr/>
        <p:txBody>
          <a:bodyPr>
            <a:normAutofit/>
          </a:bodyPr>
          <a:lstStyle/>
          <a:p>
            <a:r>
              <a:rPr lang="nl-NL" dirty="0" smtClean="0"/>
              <a:t>2021</a:t>
            </a:r>
          </a:p>
          <a:p>
            <a:pPr lvl="1"/>
            <a:r>
              <a:rPr lang="nl-NL" dirty="0" smtClean="0"/>
              <a:t>actieve </a:t>
            </a:r>
            <a:r>
              <a:rPr lang="nl-NL" dirty="0"/>
              <a:t>deelname aan het vernieuwd College voor de strijd tegen de fiscale en sociale fraude onder de bevoegdheid van de </a:t>
            </a:r>
            <a:r>
              <a:rPr lang="nl-NL" dirty="0" smtClean="0"/>
              <a:t>minister </a:t>
            </a:r>
            <a:r>
              <a:rPr lang="nl-NL" dirty="0"/>
              <a:t>van Financiën</a:t>
            </a:r>
          </a:p>
          <a:p>
            <a:pPr lvl="1"/>
            <a:r>
              <a:rPr lang="nl-NL" dirty="0"/>
              <a:t>opzetten van sector overschrijdende gegevensmededelingen (</a:t>
            </a:r>
            <a:r>
              <a:rPr lang="nl-NL" dirty="0" err="1"/>
              <a:t>FOD’s</a:t>
            </a:r>
            <a:r>
              <a:rPr lang="nl-NL" dirty="0"/>
              <a:t> - OISZ)</a:t>
            </a:r>
          </a:p>
          <a:p>
            <a:pPr lvl="1"/>
            <a:r>
              <a:rPr lang="nl-NL" dirty="0"/>
              <a:t>inzetten op technieken van Big Data Analytics, Artificiële Intelligentie en Datamining</a:t>
            </a:r>
          </a:p>
          <a:p>
            <a:pPr lvl="1"/>
            <a:r>
              <a:rPr lang="nl-NL" dirty="0"/>
              <a:t>opnemen van de coördinatie bij het uitvoeren van een GAP-analyse van de beschikbare databanken t.a.v. de </a:t>
            </a:r>
            <a:r>
              <a:rPr lang="nl-NL" dirty="0" err="1"/>
              <a:t>behoeftenanalyse</a:t>
            </a:r>
            <a:r>
              <a:rPr lang="nl-NL" dirty="0"/>
              <a:t> sociale fraudebestrijding in uitvoering van het Actieplan </a:t>
            </a:r>
            <a:r>
              <a:rPr lang="nl-NL" dirty="0" smtClean="0"/>
              <a:t>‘Strijd </a:t>
            </a:r>
            <a:r>
              <a:rPr lang="nl-NL" dirty="0"/>
              <a:t>tegen sociale fraude en sociale </a:t>
            </a:r>
            <a:r>
              <a:rPr lang="nl-NL" dirty="0" smtClean="0"/>
              <a:t>dumping’ </a:t>
            </a:r>
            <a:r>
              <a:rPr lang="nl-NL" dirty="0"/>
              <a:t>opgesteld door de </a:t>
            </a:r>
            <a:r>
              <a:rPr lang="nl-NL" dirty="0" smtClean="0"/>
              <a:t>Sociale Inlichtingen- en Opsporingsdienst (SIOD) </a:t>
            </a:r>
            <a:endParaRPr lang="en-US" dirty="0"/>
          </a:p>
        </p:txBody>
      </p:sp>
      <p:sp>
        <p:nvSpPr>
          <p:cNvPr id="4" name="Slide Number Placeholder 3"/>
          <p:cNvSpPr>
            <a:spLocks noGrp="1"/>
          </p:cNvSpPr>
          <p:nvPr>
            <p:ph type="sldNum" sz="quarter" idx="10"/>
          </p:nvPr>
        </p:nvSpPr>
        <p:spPr/>
        <p:txBody>
          <a:bodyPr/>
          <a:lstStyle/>
          <a:p>
            <a:pPr>
              <a:defRPr/>
            </a:pPr>
            <a:fld id="{7A7F1E79-8225-48A0-95BD-5254C3720E2D}" type="slidenum">
              <a:rPr lang="en-GB" smtClean="0"/>
              <a:pPr>
                <a:defRPr/>
              </a:pPr>
              <a:t>36</a:t>
            </a:fld>
            <a:endParaRPr lang="en-GB" dirty="0"/>
          </a:p>
        </p:txBody>
      </p:sp>
    </p:spTree>
    <p:extLst>
      <p:ext uri="{BB962C8B-B14F-4D97-AF65-F5344CB8AC3E}">
        <p14:creationId xmlns:p14="http://schemas.microsoft.com/office/powerpoint/2010/main" val="36245116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fr-BE" altLang="en-US" dirty="0" err="1"/>
              <a:t>Portaal</a:t>
            </a:r>
            <a:r>
              <a:rPr lang="fr-BE" altLang="en-US" dirty="0"/>
              <a:t> sociale </a:t>
            </a:r>
            <a:r>
              <a:rPr lang="fr-BE" altLang="en-US" dirty="0" err="1"/>
              <a:t>zekerheid</a:t>
            </a:r>
            <a:endParaRPr lang="fr-BE" strike="sngStrike" dirty="0"/>
          </a:p>
        </p:txBody>
      </p:sp>
      <p:sp>
        <p:nvSpPr>
          <p:cNvPr id="3" name="Content Placeholder 2"/>
          <p:cNvSpPr>
            <a:spLocks noGrp="1"/>
          </p:cNvSpPr>
          <p:nvPr>
            <p:ph idx="1"/>
          </p:nvPr>
        </p:nvSpPr>
        <p:spPr/>
        <p:txBody>
          <a:bodyPr>
            <a:normAutofit/>
          </a:bodyPr>
          <a:lstStyle/>
          <a:p>
            <a:r>
              <a:rPr lang="nl-NL" dirty="0" smtClean="0"/>
              <a:t>2020</a:t>
            </a:r>
          </a:p>
          <a:p>
            <a:pPr lvl="1"/>
            <a:r>
              <a:rPr lang="nl-NL" dirty="0" smtClean="0"/>
              <a:t>actualisering </a:t>
            </a:r>
            <a:r>
              <a:rPr lang="nl-NL" dirty="0"/>
              <a:t>en uitbouw van het portaal van de sociale zekerheid</a:t>
            </a:r>
          </a:p>
          <a:p>
            <a:pPr lvl="1"/>
            <a:r>
              <a:rPr lang="nl-NL" dirty="0"/>
              <a:t>gebruikersenquête uitgevoerd</a:t>
            </a:r>
          </a:p>
          <a:p>
            <a:pPr lvl="1"/>
            <a:r>
              <a:rPr lang="nl-NL" dirty="0"/>
              <a:t>publiceren van nieuwe transacties bv. </a:t>
            </a:r>
            <a:r>
              <a:rPr lang="nl-NL" dirty="0" err="1"/>
              <a:t>BelgianIDPro</a:t>
            </a:r>
            <a:r>
              <a:rPr lang="nl-NL" dirty="0"/>
              <a:t> voor de creatie van een INSZ-nummer voor buitenlandse </a:t>
            </a:r>
            <a:r>
              <a:rPr lang="nl-NL" dirty="0" smtClean="0"/>
              <a:t>werknemers</a:t>
            </a:r>
          </a:p>
          <a:p>
            <a:pPr lvl="1"/>
            <a:endParaRPr lang="nl-NL" sz="600" dirty="0"/>
          </a:p>
          <a:p>
            <a:r>
              <a:rPr lang="en-US" dirty="0" smtClean="0"/>
              <a:t>2021</a:t>
            </a:r>
          </a:p>
          <a:p>
            <a:pPr lvl="1"/>
            <a:r>
              <a:rPr lang="nl-NL" dirty="0"/>
              <a:t>vernieuwen van het burgerportaal </a:t>
            </a:r>
            <a:r>
              <a:rPr lang="nl-NL" dirty="0" smtClean="0"/>
              <a:t>in functie van </a:t>
            </a:r>
            <a:r>
              <a:rPr lang="nl-NL" dirty="0"/>
              <a:t>de resultaten van de afgenomen gebruikersenquête</a:t>
            </a:r>
          </a:p>
          <a:p>
            <a:pPr lvl="1"/>
            <a:r>
              <a:rPr lang="nl-NL" dirty="0"/>
              <a:t>SDG-compliant maken van de aangeboden transacties o.a. </a:t>
            </a:r>
            <a:r>
              <a:rPr lang="nl-NL" dirty="0" err="1"/>
              <a:t>eIDAS</a:t>
            </a:r>
            <a:r>
              <a:rPr lang="nl-NL" dirty="0"/>
              <a:t>-integratie</a:t>
            </a:r>
          </a:p>
          <a:p>
            <a:pPr lvl="1"/>
            <a:r>
              <a:rPr lang="nl-NL" dirty="0"/>
              <a:t>herwerken van de onderliggende structuur van het internationale luik van het portaal sociale zekerheid in functie van</a:t>
            </a:r>
            <a:r>
              <a:rPr lang="nl-NL" dirty="0" smtClean="0"/>
              <a:t> </a:t>
            </a:r>
            <a:r>
              <a:rPr lang="nl-NL" dirty="0"/>
              <a:t>de integratie van het uniek loket tot aanvraag van de gecombineerde werk- en verblijfsvergunning voor niet-Europeanen (Single Permit</a:t>
            </a:r>
            <a:r>
              <a:rPr lang="nl-NL" dirty="0" smtClean="0"/>
              <a:t>)</a:t>
            </a:r>
            <a:endParaRPr lang="nl-NL" dirty="0"/>
          </a:p>
        </p:txBody>
      </p:sp>
      <p:sp>
        <p:nvSpPr>
          <p:cNvPr id="4" name="Slide Number Placeholder 3"/>
          <p:cNvSpPr>
            <a:spLocks noGrp="1"/>
          </p:cNvSpPr>
          <p:nvPr>
            <p:ph type="sldNum" sz="quarter" idx="10"/>
          </p:nvPr>
        </p:nvSpPr>
        <p:spPr/>
        <p:txBody>
          <a:bodyPr/>
          <a:lstStyle/>
          <a:p>
            <a:pPr>
              <a:defRPr/>
            </a:pPr>
            <a:fld id="{7A7F1E79-8225-48A0-95BD-5254C3720E2D}" type="slidenum">
              <a:rPr lang="en-GB" smtClean="0"/>
              <a:pPr>
                <a:defRPr/>
              </a:pPr>
              <a:t>37</a:t>
            </a:fld>
            <a:endParaRPr lang="en-GB" dirty="0"/>
          </a:p>
        </p:txBody>
      </p:sp>
    </p:spTree>
    <p:extLst>
      <p:ext uri="{BB962C8B-B14F-4D97-AF65-F5344CB8AC3E}">
        <p14:creationId xmlns:p14="http://schemas.microsoft.com/office/powerpoint/2010/main" val="354316425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noFill/>
        </p:spPr>
        <p:txBody>
          <a:bodyPr/>
          <a:lstStyle/>
          <a:p>
            <a:r>
              <a:rPr lang="fr-BE" altLang="en-US" dirty="0"/>
              <a:t>Single Digital Gateway (</a:t>
            </a:r>
            <a:r>
              <a:rPr lang="fr-BE" altLang="en-US" dirty="0" smtClean="0"/>
              <a:t>SDG)</a:t>
            </a:r>
            <a:endParaRPr lang="fr-BE" altLang="en-US" dirty="0"/>
          </a:p>
        </p:txBody>
      </p:sp>
      <p:sp>
        <p:nvSpPr>
          <p:cNvPr id="22531" name="Content Placeholder 2"/>
          <p:cNvSpPr>
            <a:spLocks noGrp="1"/>
          </p:cNvSpPr>
          <p:nvPr>
            <p:ph idx="1"/>
          </p:nvPr>
        </p:nvSpPr>
        <p:spPr/>
        <p:txBody>
          <a:bodyPr>
            <a:normAutofit/>
          </a:bodyPr>
          <a:lstStyle/>
          <a:p>
            <a:r>
              <a:rPr lang="nl-BE" dirty="0" smtClean="0"/>
              <a:t>oprichting </a:t>
            </a:r>
            <a:r>
              <a:rPr lang="nl-BE" dirty="0"/>
              <a:t>van één digitale toegangspoort </a:t>
            </a:r>
            <a:endParaRPr lang="nl-BE" dirty="0" smtClean="0"/>
          </a:p>
          <a:p>
            <a:r>
              <a:rPr lang="nl-BE" dirty="0" smtClean="0"/>
              <a:t>waar </a:t>
            </a:r>
            <a:r>
              <a:rPr lang="nl-BE" dirty="0"/>
              <a:t>alle burgers en ondernemingen uit een EU-land informatie, online procedures en diensten voor ondersteuning en oplossing van problemen van een ander EU-land kunnen </a:t>
            </a:r>
            <a:r>
              <a:rPr lang="nl-BE" dirty="0" smtClean="0"/>
              <a:t>vinden</a:t>
            </a:r>
          </a:p>
          <a:p>
            <a:r>
              <a:rPr lang="nl-BE" dirty="0" smtClean="0"/>
              <a:t>doel</a:t>
            </a:r>
            <a:endParaRPr lang="nl-BE" dirty="0"/>
          </a:p>
          <a:p>
            <a:pPr lvl="1"/>
            <a:r>
              <a:rPr lang="nl-BE" dirty="0"/>
              <a:t>de administratieve lasten te verminderen voor de burgers en de ondernemingen</a:t>
            </a:r>
            <a:endParaRPr lang="en-US" dirty="0"/>
          </a:p>
          <a:p>
            <a:pPr lvl="1"/>
            <a:r>
              <a:rPr lang="nl-BE" dirty="0"/>
              <a:t>d</a:t>
            </a:r>
            <a:r>
              <a:rPr lang="nl-BE" dirty="0" smtClean="0"/>
              <a:t>e werking </a:t>
            </a:r>
            <a:r>
              <a:rPr lang="nl-BE" dirty="0"/>
              <a:t>van de interne markt te verbeteren</a:t>
            </a:r>
            <a:endParaRPr lang="en-US" dirty="0"/>
          </a:p>
          <a:p>
            <a:pPr lvl="1"/>
            <a:r>
              <a:rPr lang="nl-BE" dirty="0"/>
              <a:t>d</a:t>
            </a:r>
            <a:r>
              <a:rPr lang="nl-BE" dirty="0" smtClean="0"/>
              <a:t>e discriminatie </a:t>
            </a:r>
            <a:r>
              <a:rPr lang="nl-BE" dirty="0"/>
              <a:t>weg te werken</a:t>
            </a:r>
            <a:endParaRPr lang="en-US" dirty="0"/>
          </a:p>
          <a:p>
            <a:r>
              <a:rPr lang="en-US" dirty="0" err="1" smtClean="0"/>
              <a:t>bron</a:t>
            </a:r>
            <a:endParaRPr lang="en-US" dirty="0"/>
          </a:p>
          <a:p>
            <a:pPr lvl="1"/>
            <a:r>
              <a:rPr lang="nl-NL" dirty="0" smtClean="0"/>
              <a:t>Europese </a:t>
            </a:r>
            <a:r>
              <a:rPr lang="nl-NL" dirty="0"/>
              <a:t>Verordening 2018/1724 van het Europees Parlement en de Raad van 2 oktober 2018 </a:t>
            </a:r>
            <a:endParaRPr lang="nl-NL" altLang="en-US" dirty="0"/>
          </a:p>
        </p:txBody>
      </p:sp>
      <p:sp>
        <p:nvSpPr>
          <p:cNvPr id="3" name="Slide Number Placeholder 2"/>
          <p:cNvSpPr>
            <a:spLocks noGrp="1"/>
          </p:cNvSpPr>
          <p:nvPr>
            <p:ph type="sldNum" sz="quarter" idx="10"/>
          </p:nvPr>
        </p:nvSpPr>
        <p:spPr/>
        <p:txBody>
          <a:bodyPr/>
          <a:lstStyle/>
          <a:p>
            <a:pPr>
              <a:defRPr/>
            </a:pPr>
            <a:fld id="{7A7F1E79-8225-48A0-95BD-5254C3720E2D}" type="slidenum">
              <a:rPr lang="en-GB" smtClean="0"/>
              <a:pPr>
                <a:defRPr/>
              </a:pPr>
              <a:t>38</a:t>
            </a:fld>
            <a:endParaRPr lang="en-GB" dirty="0"/>
          </a:p>
        </p:txBody>
      </p:sp>
    </p:spTree>
    <p:extLst>
      <p:ext uri="{BB962C8B-B14F-4D97-AF65-F5344CB8AC3E}">
        <p14:creationId xmlns:p14="http://schemas.microsoft.com/office/powerpoint/2010/main" val="332425837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noFill/>
        </p:spPr>
        <p:txBody>
          <a:bodyPr/>
          <a:lstStyle/>
          <a:p>
            <a:r>
              <a:rPr lang="fr-BE" altLang="en-US" dirty="0"/>
              <a:t>Single Digital Gateway (</a:t>
            </a:r>
            <a:r>
              <a:rPr lang="fr-BE" altLang="en-US" dirty="0" smtClean="0"/>
              <a:t>SDG)</a:t>
            </a:r>
            <a:endParaRPr lang="fr-BE" altLang="en-US" dirty="0"/>
          </a:p>
        </p:txBody>
      </p:sp>
      <p:sp>
        <p:nvSpPr>
          <p:cNvPr id="22531" name="Content Placeholder 2"/>
          <p:cNvSpPr>
            <a:spLocks noGrp="1"/>
          </p:cNvSpPr>
          <p:nvPr>
            <p:ph idx="1"/>
          </p:nvPr>
        </p:nvSpPr>
        <p:spPr/>
        <p:txBody>
          <a:bodyPr>
            <a:normAutofit/>
          </a:bodyPr>
          <a:lstStyle/>
          <a:p>
            <a:r>
              <a:rPr lang="en-US" dirty="0" err="1" smtClean="0"/>
              <a:t>opgebouwd</a:t>
            </a:r>
            <a:r>
              <a:rPr lang="en-US" dirty="0" smtClean="0"/>
              <a:t> </a:t>
            </a:r>
            <a:r>
              <a:rPr lang="en-US" dirty="0" err="1"/>
              <a:t>rond</a:t>
            </a:r>
            <a:r>
              <a:rPr lang="en-US" dirty="0"/>
              <a:t> </a:t>
            </a:r>
            <a:r>
              <a:rPr lang="en-US" dirty="0">
                <a:solidFill>
                  <a:srgbClr val="0070C0"/>
                </a:solidFill>
              </a:rPr>
              <a:t>17</a:t>
            </a:r>
            <a:r>
              <a:rPr lang="en-US" dirty="0"/>
              <a:t> </a:t>
            </a:r>
            <a:r>
              <a:rPr lang="en-US" dirty="0" err="1"/>
              <a:t>informatiegebieden</a:t>
            </a:r>
            <a:r>
              <a:rPr lang="en-US" dirty="0"/>
              <a:t> </a:t>
            </a:r>
            <a:r>
              <a:rPr lang="en-US" dirty="0" err="1" smtClean="0"/>
              <a:t>o.a</a:t>
            </a:r>
            <a:r>
              <a:rPr lang="en-US" dirty="0"/>
              <a:t>. </a:t>
            </a:r>
            <a:endParaRPr lang="en-US" dirty="0" smtClean="0"/>
          </a:p>
          <a:p>
            <a:pPr lvl="1"/>
            <a:r>
              <a:rPr lang="en-US" dirty="0" err="1" smtClean="0"/>
              <a:t>werk</a:t>
            </a:r>
            <a:r>
              <a:rPr lang="en-US" dirty="0" smtClean="0"/>
              <a:t> </a:t>
            </a:r>
            <a:r>
              <a:rPr lang="en-US" dirty="0" err="1"/>
              <a:t>en</a:t>
            </a:r>
            <a:r>
              <a:rPr lang="en-US" dirty="0"/>
              <a:t> </a:t>
            </a:r>
            <a:r>
              <a:rPr lang="en-US" dirty="0" err="1"/>
              <a:t>pensionering</a:t>
            </a:r>
            <a:r>
              <a:rPr lang="en-US" dirty="0"/>
              <a:t> </a:t>
            </a:r>
            <a:r>
              <a:rPr lang="en-US" dirty="0" err="1"/>
              <a:t>binnen</a:t>
            </a:r>
            <a:r>
              <a:rPr lang="en-US" dirty="0"/>
              <a:t> de </a:t>
            </a:r>
            <a:r>
              <a:rPr lang="en-US" dirty="0" smtClean="0"/>
              <a:t>EU</a:t>
            </a:r>
          </a:p>
          <a:p>
            <a:pPr lvl="1"/>
            <a:r>
              <a:rPr lang="en-US" dirty="0" err="1"/>
              <a:t>g</a:t>
            </a:r>
            <a:r>
              <a:rPr lang="en-US" dirty="0" err="1" smtClean="0"/>
              <a:t>ezondheidszorg</a:t>
            </a:r>
            <a:endParaRPr lang="en-US" dirty="0" smtClean="0"/>
          </a:p>
          <a:p>
            <a:pPr lvl="1"/>
            <a:r>
              <a:rPr lang="en-US" dirty="0" err="1" smtClean="0"/>
              <a:t>verblijf</a:t>
            </a:r>
            <a:r>
              <a:rPr lang="en-US" dirty="0" smtClean="0"/>
              <a:t> </a:t>
            </a:r>
            <a:r>
              <a:rPr lang="en-US" dirty="0"/>
              <a:t>in </a:t>
            </a:r>
            <a:r>
              <a:rPr lang="en-US" dirty="0" err="1"/>
              <a:t>een</a:t>
            </a:r>
            <a:r>
              <a:rPr lang="en-US" dirty="0"/>
              <a:t> </a:t>
            </a:r>
            <a:r>
              <a:rPr lang="en-US" dirty="0" err="1"/>
              <a:t>andere</a:t>
            </a:r>
            <a:r>
              <a:rPr lang="en-US" dirty="0"/>
              <a:t> </a:t>
            </a:r>
            <a:r>
              <a:rPr lang="en-US" dirty="0" err="1" smtClean="0"/>
              <a:t>lidstaat</a:t>
            </a:r>
            <a:r>
              <a:rPr lang="en-US" dirty="0" smtClean="0"/>
              <a:t> </a:t>
            </a:r>
            <a:r>
              <a:rPr lang="en-US" dirty="0" err="1"/>
              <a:t>en</a:t>
            </a:r>
            <a:r>
              <a:rPr lang="en-US" dirty="0"/>
              <a:t> procedures m.b.t. 7 “life </a:t>
            </a:r>
            <a:r>
              <a:rPr lang="en-US" dirty="0" smtClean="0"/>
              <a:t>events” (</a:t>
            </a:r>
            <a:r>
              <a:rPr lang="en-US" dirty="0" err="1" smtClean="0"/>
              <a:t>geboorte</a:t>
            </a:r>
            <a:r>
              <a:rPr lang="en-US" dirty="0" smtClean="0"/>
              <a:t>, </a:t>
            </a:r>
            <a:r>
              <a:rPr lang="en-US" dirty="0" err="1" smtClean="0"/>
              <a:t>verblijf</a:t>
            </a:r>
            <a:r>
              <a:rPr lang="en-US" dirty="0"/>
              <a:t>, </a:t>
            </a:r>
            <a:r>
              <a:rPr lang="en-US" dirty="0" err="1"/>
              <a:t>s</a:t>
            </a:r>
            <a:r>
              <a:rPr lang="en-US" dirty="0" err="1" smtClean="0"/>
              <a:t>tudie</a:t>
            </a:r>
            <a:r>
              <a:rPr lang="en-US" dirty="0"/>
              <a:t>, </a:t>
            </a:r>
            <a:r>
              <a:rPr lang="en-US" dirty="0" err="1" smtClean="0"/>
              <a:t>werk</a:t>
            </a:r>
            <a:r>
              <a:rPr lang="en-US" dirty="0"/>
              <a:t>, </a:t>
            </a:r>
            <a:r>
              <a:rPr lang="en-US" dirty="0" err="1" smtClean="0"/>
              <a:t>verhuizing</a:t>
            </a:r>
            <a:r>
              <a:rPr lang="en-US" dirty="0"/>
              <a:t>, </a:t>
            </a:r>
            <a:r>
              <a:rPr lang="en-US" dirty="0" err="1" smtClean="0"/>
              <a:t>pensionering</a:t>
            </a:r>
            <a:r>
              <a:rPr lang="en-US" dirty="0"/>
              <a:t>, </a:t>
            </a:r>
            <a:r>
              <a:rPr lang="en-US" dirty="0" err="1" smtClean="0"/>
              <a:t>starten</a:t>
            </a:r>
            <a:r>
              <a:rPr lang="en-US" dirty="0"/>
              <a:t>, </a:t>
            </a:r>
            <a:r>
              <a:rPr lang="en-US" dirty="0" err="1"/>
              <a:t>exploiteren</a:t>
            </a:r>
            <a:r>
              <a:rPr lang="en-US" dirty="0"/>
              <a:t> </a:t>
            </a:r>
            <a:r>
              <a:rPr lang="en-US" dirty="0" err="1"/>
              <a:t>en</a:t>
            </a:r>
            <a:r>
              <a:rPr lang="en-US" dirty="0"/>
              <a:t> </a:t>
            </a:r>
            <a:r>
              <a:rPr lang="en-US" dirty="0" err="1"/>
              <a:t>sluiten</a:t>
            </a:r>
            <a:r>
              <a:rPr lang="en-US" dirty="0"/>
              <a:t> van </a:t>
            </a:r>
            <a:r>
              <a:rPr lang="en-US" dirty="0" err="1"/>
              <a:t>een</a:t>
            </a:r>
            <a:r>
              <a:rPr lang="en-US" dirty="0"/>
              <a:t> </a:t>
            </a:r>
            <a:r>
              <a:rPr lang="en-US" dirty="0" err="1"/>
              <a:t>bedrijf</a:t>
            </a:r>
            <a:r>
              <a:rPr lang="en-US" dirty="0" smtClean="0"/>
              <a:t>)</a:t>
            </a:r>
          </a:p>
          <a:p>
            <a:pPr lvl="1"/>
            <a:endParaRPr lang="en-US" sz="600" dirty="0"/>
          </a:p>
          <a:p>
            <a:r>
              <a:rPr lang="en-US" dirty="0"/>
              <a:t>KSZ </a:t>
            </a:r>
            <a:r>
              <a:rPr lang="en-US" dirty="0" err="1"/>
              <a:t>en</a:t>
            </a:r>
            <a:r>
              <a:rPr lang="en-US" dirty="0"/>
              <a:t> RSZ </a:t>
            </a:r>
            <a:r>
              <a:rPr lang="en-US" dirty="0" err="1"/>
              <a:t>piloteren</a:t>
            </a:r>
            <a:r>
              <a:rPr lang="en-US" dirty="0"/>
              <a:t> de </a:t>
            </a:r>
            <a:r>
              <a:rPr lang="en-US" dirty="0" err="1"/>
              <a:t>sociale</a:t>
            </a:r>
            <a:r>
              <a:rPr lang="en-US" dirty="0"/>
              <a:t> </a:t>
            </a:r>
            <a:r>
              <a:rPr lang="en-US" dirty="0" err="1"/>
              <a:t>zekerheidsdomeinen</a:t>
            </a:r>
            <a:endParaRPr lang="en-US" dirty="0"/>
          </a:p>
          <a:p>
            <a:r>
              <a:rPr lang="nl-NL" altLang="en-US" dirty="0"/>
              <a:t>geïntegreerd binnen het internationale luik van het portaal van de sociale zekerheid</a:t>
            </a:r>
          </a:p>
          <a:p>
            <a:r>
              <a:rPr lang="nl-NL" altLang="en-US" dirty="0"/>
              <a:t>dynamisch linken vanuit het </a:t>
            </a:r>
            <a:r>
              <a:rPr lang="nl-NL" altLang="en-US" dirty="0" err="1"/>
              <a:t>YourEurope</a:t>
            </a:r>
            <a:r>
              <a:rPr lang="nl-NL" altLang="en-US" dirty="0"/>
              <a:t>-portaal</a:t>
            </a:r>
          </a:p>
          <a:p>
            <a:r>
              <a:rPr lang="nl-NL" altLang="en-US" dirty="0">
                <a:hlinkClick r:id="rId2"/>
              </a:rPr>
              <a:t>https://settlinginbelgium.be/</a:t>
            </a:r>
            <a:endParaRPr lang="nl-NL" altLang="en-US" dirty="0"/>
          </a:p>
        </p:txBody>
      </p:sp>
      <p:sp>
        <p:nvSpPr>
          <p:cNvPr id="3" name="Slide Number Placeholder 2"/>
          <p:cNvSpPr>
            <a:spLocks noGrp="1"/>
          </p:cNvSpPr>
          <p:nvPr>
            <p:ph type="sldNum" sz="quarter" idx="10"/>
          </p:nvPr>
        </p:nvSpPr>
        <p:spPr/>
        <p:txBody>
          <a:bodyPr/>
          <a:lstStyle/>
          <a:p>
            <a:pPr>
              <a:defRPr/>
            </a:pPr>
            <a:fld id="{7A7F1E79-8225-48A0-95BD-5254C3720E2D}" type="slidenum">
              <a:rPr lang="en-GB" smtClean="0"/>
              <a:pPr>
                <a:defRPr/>
              </a:pPr>
              <a:t>39</a:t>
            </a:fld>
            <a:endParaRPr lang="en-GB" dirty="0"/>
          </a:p>
        </p:txBody>
      </p:sp>
    </p:spTree>
    <p:extLst>
      <p:ext uri="{BB962C8B-B14F-4D97-AF65-F5344CB8AC3E}">
        <p14:creationId xmlns:p14="http://schemas.microsoft.com/office/powerpoint/2010/main" val="28896236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fr-BE" altLang="en-US" dirty="0"/>
              <a:t>Facts &amp; </a:t>
            </a:r>
            <a:r>
              <a:rPr lang="fr-BE" altLang="en-US" dirty="0" smtClean="0"/>
              <a:t>Figures 2020</a:t>
            </a:r>
            <a:endParaRPr lang="fr-BE" dirty="0">
              <a:solidFill>
                <a:srgbClr val="FF0000"/>
              </a:solidFill>
            </a:endParaRPr>
          </a:p>
        </p:txBody>
      </p:sp>
      <p:sp>
        <p:nvSpPr>
          <p:cNvPr id="4" name="Slide Number Placeholder 3"/>
          <p:cNvSpPr>
            <a:spLocks noGrp="1"/>
          </p:cNvSpPr>
          <p:nvPr>
            <p:ph type="sldNum" sz="quarter" idx="10"/>
          </p:nvPr>
        </p:nvSpPr>
        <p:spPr/>
        <p:txBody>
          <a:bodyPr/>
          <a:lstStyle/>
          <a:p>
            <a:pPr>
              <a:defRPr/>
            </a:pPr>
            <a:fld id="{7A7F1E79-8225-48A0-95BD-5254C3720E2D}" type="slidenum">
              <a:rPr lang="en-GB" smtClean="0"/>
              <a:pPr>
                <a:defRPr/>
              </a:pPr>
              <a:t>4</a:t>
            </a:fld>
            <a:endParaRPr lang="en-GB" dirty="0"/>
          </a:p>
        </p:txBody>
      </p:sp>
      <p:grpSp>
        <p:nvGrpSpPr>
          <p:cNvPr id="3" name="Group 2"/>
          <p:cNvGrpSpPr/>
          <p:nvPr/>
        </p:nvGrpSpPr>
        <p:grpSpPr>
          <a:xfrm>
            <a:off x="683568" y="1679548"/>
            <a:ext cx="7367045" cy="4557764"/>
            <a:chOff x="683568" y="1679548"/>
            <a:chExt cx="7367045" cy="4557764"/>
          </a:xfrm>
        </p:grpSpPr>
        <p:pic>
          <p:nvPicPr>
            <p:cNvPr id="5" name="Picture 4"/>
            <p:cNvPicPr>
              <a:picLocks noChangeAspect="1"/>
            </p:cNvPicPr>
            <p:nvPr/>
          </p:nvPicPr>
          <p:blipFill>
            <a:blip r:embed="rId2"/>
            <a:stretch>
              <a:fillRect/>
            </a:stretch>
          </p:blipFill>
          <p:spPr>
            <a:xfrm>
              <a:off x="683568" y="1679548"/>
              <a:ext cx="7367045" cy="4557764"/>
            </a:xfrm>
            <a:prstGeom prst="rect">
              <a:avLst/>
            </a:prstGeom>
          </p:spPr>
        </p:pic>
        <p:sp>
          <p:nvSpPr>
            <p:cNvPr id="7" name="TextBox 6"/>
            <p:cNvSpPr txBox="1"/>
            <p:nvPr/>
          </p:nvSpPr>
          <p:spPr>
            <a:xfrm>
              <a:off x="6228184" y="2420888"/>
              <a:ext cx="1008112" cy="400110"/>
            </a:xfrm>
            <a:prstGeom prst="rect">
              <a:avLst/>
            </a:prstGeom>
            <a:noFill/>
          </p:spPr>
          <p:txBody>
            <a:bodyPr wrap="square" rtlCol="0">
              <a:spAutoFit/>
            </a:bodyPr>
            <a:lstStyle/>
            <a:p>
              <a:r>
                <a:rPr lang="en-US" sz="2000" dirty="0" smtClean="0">
                  <a:solidFill>
                    <a:srgbClr val="0070C0"/>
                  </a:solidFill>
                </a:rPr>
                <a:t>+14%</a:t>
              </a:r>
              <a:endParaRPr lang="en-US" sz="2000" dirty="0">
                <a:solidFill>
                  <a:srgbClr val="0070C0"/>
                </a:solidFill>
              </a:endParaRPr>
            </a:p>
          </p:txBody>
        </p:sp>
      </p:grpSp>
    </p:spTree>
    <p:extLst>
      <p:ext uri="{BB962C8B-B14F-4D97-AF65-F5344CB8AC3E}">
        <p14:creationId xmlns:p14="http://schemas.microsoft.com/office/powerpoint/2010/main" val="18259753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noFill/>
        </p:spPr>
        <p:txBody>
          <a:bodyPr/>
          <a:lstStyle/>
          <a:p>
            <a:r>
              <a:rPr lang="fr-BE" altLang="en-US" dirty="0"/>
              <a:t>Single Digital Gateway (</a:t>
            </a:r>
            <a:r>
              <a:rPr lang="fr-BE" altLang="en-US" dirty="0" smtClean="0"/>
              <a:t>SDG)</a:t>
            </a:r>
            <a:endParaRPr lang="fr-BE" altLang="en-US" dirty="0"/>
          </a:p>
        </p:txBody>
      </p:sp>
      <p:sp>
        <p:nvSpPr>
          <p:cNvPr id="3" name="Slide Number Placeholder 2"/>
          <p:cNvSpPr>
            <a:spLocks noGrp="1"/>
          </p:cNvSpPr>
          <p:nvPr>
            <p:ph type="sldNum" sz="quarter" idx="10"/>
          </p:nvPr>
        </p:nvSpPr>
        <p:spPr/>
        <p:txBody>
          <a:bodyPr/>
          <a:lstStyle/>
          <a:p>
            <a:pPr>
              <a:defRPr/>
            </a:pPr>
            <a:fld id="{7A7F1E79-8225-48A0-95BD-5254C3720E2D}" type="slidenum">
              <a:rPr lang="en-GB" smtClean="0"/>
              <a:pPr>
                <a:defRPr/>
              </a:pPr>
              <a:t>40</a:t>
            </a:fld>
            <a:endParaRPr lang="en-GB" dirty="0"/>
          </a:p>
        </p:txBody>
      </p:sp>
      <p:pic>
        <p:nvPicPr>
          <p:cNvPr id="6" name="Afbeelding 3"/>
          <p:cNvPicPr>
            <a:picLocks noChangeAspect="1"/>
          </p:cNvPicPr>
          <p:nvPr/>
        </p:nvPicPr>
        <p:blipFill rotWithShape="1">
          <a:blip r:embed="rId2"/>
          <a:srcRect l="1588"/>
          <a:stretch/>
        </p:blipFill>
        <p:spPr>
          <a:xfrm>
            <a:off x="107504" y="1484784"/>
            <a:ext cx="8926561" cy="5004916"/>
          </a:xfrm>
          <a:prstGeom prst="rect">
            <a:avLst/>
          </a:prstGeom>
        </p:spPr>
      </p:pic>
    </p:spTree>
    <p:extLst>
      <p:ext uri="{BB962C8B-B14F-4D97-AF65-F5344CB8AC3E}">
        <p14:creationId xmlns:p14="http://schemas.microsoft.com/office/powerpoint/2010/main" val="394337362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smtClean="0"/>
              <a:t>EESSI</a:t>
            </a:r>
            <a:endParaRPr lang="en-US" dirty="0"/>
          </a:p>
        </p:txBody>
      </p:sp>
      <p:sp>
        <p:nvSpPr>
          <p:cNvPr id="3" name="Content Placeholder 2"/>
          <p:cNvSpPr>
            <a:spLocks noGrp="1"/>
          </p:cNvSpPr>
          <p:nvPr>
            <p:ph idx="1"/>
          </p:nvPr>
        </p:nvSpPr>
        <p:spPr/>
        <p:txBody>
          <a:bodyPr/>
          <a:lstStyle/>
          <a:p>
            <a:r>
              <a:rPr lang="en-US" dirty="0"/>
              <a:t>Electronic Exchange of </a:t>
            </a:r>
            <a:r>
              <a:rPr lang="en-US" dirty="0" err="1"/>
              <a:t>Sociale</a:t>
            </a:r>
            <a:r>
              <a:rPr lang="en-US" dirty="0"/>
              <a:t> Security Information</a:t>
            </a:r>
          </a:p>
          <a:p>
            <a:pPr lvl="1"/>
            <a:r>
              <a:rPr lang="nl-NL" dirty="0"/>
              <a:t>verdere uitrol van Business </a:t>
            </a:r>
            <a:r>
              <a:rPr lang="nl-NL" dirty="0" err="1"/>
              <a:t>Use</a:t>
            </a:r>
            <a:r>
              <a:rPr lang="nl-NL" dirty="0"/>
              <a:t> Cases (scenario’s) in de domeinen van </a:t>
            </a:r>
            <a:endParaRPr lang="nl-NL" dirty="0" smtClean="0"/>
          </a:p>
          <a:p>
            <a:pPr lvl="2"/>
            <a:r>
              <a:rPr lang="nl-NL" sz="2000" dirty="0"/>
              <a:t>g</a:t>
            </a:r>
            <a:r>
              <a:rPr lang="nl-NL" sz="2000" dirty="0" smtClean="0"/>
              <a:t>ezinsbijslag</a:t>
            </a:r>
          </a:p>
          <a:p>
            <a:pPr lvl="2"/>
            <a:r>
              <a:rPr lang="nl-NL" sz="2000" dirty="0" smtClean="0"/>
              <a:t>ziekte </a:t>
            </a:r>
            <a:r>
              <a:rPr lang="nl-NL" sz="2000" dirty="0"/>
              <a:t>en </a:t>
            </a:r>
            <a:r>
              <a:rPr lang="nl-NL" sz="2000" dirty="0" smtClean="0"/>
              <a:t>invaliditeit</a:t>
            </a:r>
          </a:p>
          <a:p>
            <a:pPr lvl="2"/>
            <a:r>
              <a:rPr lang="nl-NL" sz="2000" dirty="0" smtClean="0"/>
              <a:t>pensioenen </a:t>
            </a:r>
            <a:r>
              <a:rPr lang="nl-NL" sz="2000" dirty="0"/>
              <a:t>en  toepasselijke wetgeving</a:t>
            </a:r>
          </a:p>
          <a:p>
            <a:pPr lvl="1"/>
            <a:r>
              <a:rPr lang="nl-NL" dirty="0"/>
              <a:t>gesprekken met de Europese Commissie tot het aanbieden van een gratis webapplicatie voor de uitwisseling van kleine volumes</a:t>
            </a:r>
          </a:p>
          <a:p>
            <a:endParaRPr lang="en-US" dirty="0"/>
          </a:p>
        </p:txBody>
      </p:sp>
      <p:sp>
        <p:nvSpPr>
          <p:cNvPr id="4" name="Slide Number Placeholder 3"/>
          <p:cNvSpPr>
            <a:spLocks noGrp="1"/>
          </p:cNvSpPr>
          <p:nvPr>
            <p:ph type="sldNum" sz="quarter" idx="10"/>
          </p:nvPr>
        </p:nvSpPr>
        <p:spPr/>
        <p:txBody>
          <a:bodyPr/>
          <a:lstStyle/>
          <a:p>
            <a:pPr>
              <a:defRPr/>
            </a:pPr>
            <a:fld id="{7A7F1E79-8225-48A0-95BD-5254C3720E2D}" type="slidenum">
              <a:rPr lang="en-GB" smtClean="0"/>
              <a:pPr>
                <a:defRPr/>
              </a:pPr>
              <a:t>41</a:t>
            </a:fld>
            <a:endParaRPr lang="en-GB" dirty="0"/>
          </a:p>
        </p:txBody>
      </p:sp>
    </p:spTree>
    <p:extLst>
      <p:ext uri="{BB962C8B-B14F-4D97-AF65-F5344CB8AC3E}">
        <p14:creationId xmlns:p14="http://schemas.microsoft.com/office/powerpoint/2010/main" val="14948642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fr-BE" altLang="en-US" dirty="0" smtClean="0"/>
              <a:t>Registres</a:t>
            </a:r>
            <a:endParaRPr lang="fr-BE" altLang="en-US" dirty="0"/>
          </a:p>
        </p:txBody>
      </p:sp>
      <p:sp>
        <p:nvSpPr>
          <p:cNvPr id="3" name="Content Placeholder 2"/>
          <p:cNvSpPr>
            <a:spLocks noGrp="1"/>
          </p:cNvSpPr>
          <p:nvPr>
            <p:ph idx="1"/>
          </p:nvPr>
        </p:nvSpPr>
        <p:spPr/>
        <p:txBody>
          <a:bodyPr>
            <a:normAutofit/>
          </a:bodyPr>
          <a:lstStyle/>
          <a:p>
            <a:pPr lvl="0"/>
            <a:r>
              <a:rPr lang="fr-FR" dirty="0" smtClean="0"/>
              <a:t>2020</a:t>
            </a:r>
          </a:p>
          <a:p>
            <a:pPr lvl="1"/>
            <a:r>
              <a:rPr lang="fr-FR" dirty="0" smtClean="0"/>
              <a:t>migration de nombreux partenaires </a:t>
            </a:r>
            <a:r>
              <a:rPr lang="fr-FR" dirty="0"/>
              <a:t>vers la </a:t>
            </a:r>
            <a:r>
              <a:rPr lang="fr-FR" dirty="0" smtClean="0"/>
              <a:t>V4 </a:t>
            </a:r>
            <a:r>
              <a:rPr lang="fr-FR" dirty="0"/>
              <a:t>des services Person </a:t>
            </a:r>
            <a:endParaRPr lang="fr-FR" dirty="0" smtClean="0"/>
          </a:p>
          <a:p>
            <a:pPr lvl="1"/>
            <a:r>
              <a:rPr lang="fr-FR" dirty="0" smtClean="0"/>
              <a:t>mise </a:t>
            </a:r>
            <a:r>
              <a:rPr lang="fr-FR" dirty="0"/>
              <a:t>à disposition d’un nouveau service de consultation de la </a:t>
            </a:r>
            <a:r>
              <a:rPr lang="fr-FR" dirty="0" smtClean="0"/>
              <a:t>photo</a:t>
            </a:r>
          </a:p>
          <a:p>
            <a:pPr lvl="1"/>
            <a:r>
              <a:rPr lang="fr-FR" dirty="0" smtClean="0"/>
              <a:t>ajout </a:t>
            </a:r>
            <a:r>
              <a:rPr lang="fr-FR" dirty="0"/>
              <a:t>d’un niveau de confiance aux données des registres </a:t>
            </a:r>
            <a:r>
              <a:rPr lang="fr-FR" dirty="0" smtClean="0"/>
              <a:t>BCSS : finalisation </a:t>
            </a:r>
            <a:r>
              <a:rPr lang="fr-FR" dirty="0"/>
              <a:t>des concepts </a:t>
            </a:r>
            <a:endParaRPr lang="fr-FR" dirty="0" smtClean="0"/>
          </a:p>
          <a:p>
            <a:pPr lvl="1"/>
            <a:endParaRPr lang="fr-FR" sz="600" dirty="0" smtClean="0"/>
          </a:p>
          <a:p>
            <a:r>
              <a:rPr lang="nl-NL" dirty="0" smtClean="0"/>
              <a:t>2021</a:t>
            </a:r>
          </a:p>
          <a:p>
            <a:pPr lvl="1"/>
            <a:r>
              <a:rPr lang="fr-FR" dirty="0" smtClean="0"/>
              <a:t>finalisation </a:t>
            </a:r>
            <a:r>
              <a:rPr lang="fr-FR" dirty="0"/>
              <a:t>de la </a:t>
            </a:r>
            <a:r>
              <a:rPr lang="fr-FR" dirty="0" smtClean="0"/>
              <a:t>migration des derniers partenaires </a:t>
            </a:r>
            <a:r>
              <a:rPr lang="fr-FR" dirty="0"/>
              <a:t>vers la </a:t>
            </a:r>
            <a:r>
              <a:rPr lang="fr-FR" dirty="0" smtClean="0"/>
              <a:t>V4 </a:t>
            </a:r>
            <a:r>
              <a:rPr lang="fr-FR" dirty="0"/>
              <a:t>des services Person et activation des données Best </a:t>
            </a:r>
            <a:r>
              <a:rPr lang="fr-FR" dirty="0" err="1"/>
              <a:t>Adres</a:t>
            </a:r>
            <a:r>
              <a:rPr lang="fr-FR" dirty="0"/>
              <a:t> </a:t>
            </a:r>
            <a:endParaRPr lang="fr-FR" dirty="0" smtClean="0"/>
          </a:p>
          <a:p>
            <a:pPr lvl="1"/>
            <a:r>
              <a:rPr lang="fr-FR" dirty="0" smtClean="0"/>
              <a:t>implémentation de l’ajout </a:t>
            </a:r>
            <a:r>
              <a:rPr lang="fr-FR" dirty="0"/>
              <a:t>d’un niveau de confiance </a:t>
            </a:r>
            <a:r>
              <a:rPr lang="fr-FR" dirty="0" smtClean="0"/>
              <a:t>supplémentaire</a:t>
            </a:r>
          </a:p>
          <a:p>
            <a:pPr lvl="1"/>
            <a:r>
              <a:rPr lang="fr-FR" dirty="0" smtClean="0"/>
              <a:t>mise </a:t>
            </a:r>
            <a:r>
              <a:rPr lang="fr-FR" dirty="0"/>
              <a:t>à disposition de nouveaux groupes de données du RN </a:t>
            </a:r>
          </a:p>
          <a:p>
            <a:endParaRPr lang="nl-NL" dirty="0" smtClean="0"/>
          </a:p>
          <a:p>
            <a:pPr lvl="1"/>
            <a:endParaRPr lang="en-US" dirty="0"/>
          </a:p>
        </p:txBody>
      </p:sp>
      <p:sp>
        <p:nvSpPr>
          <p:cNvPr id="4" name="Slide Number Placeholder 3"/>
          <p:cNvSpPr>
            <a:spLocks noGrp="1"/>
          </p:cNvSpPr>
          <p:nvPr>
            <p:ph type="sldNum" sz="quarter" idx="10"/>
          </p:nvPr>
        </p:nvSpPr>
        <p:spPr/>
        <p:txBody>
          <a:bodyPr/>
          <a:lstStyle/>
          <a:p>
            <a:pPr>
              <a:defRPr/>
            </a:pPr>
            <a:fld id="{7A7F1E79-8225-48A0-95BD-5254C3720E2D}" type="slidenum">
              <a:rPr lang="en-GB" smtClean="0"/>
              <a:pPr>
                <a:defRPr/>
              </a:pPr>
              <a:t>42</a:t>
            </a:fld>
            <a:endParaRPr lang="en-GB" dirty="0"/>
          </a:p>
        </p:txBody>
      </p:sp>
    </p:spTree>
    <p:extLst>
      <p:ext uri="{BB962C8B-B14F-4D97-AF65-F5344CB8AC3E}">
        <p14:creationId xmlns:p14="http://schemas.microsoft.com/office/powerpoint/2010/main" val="385355343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fr-BE" altLang="en-US" dirty="0" smtClean="0"/>
              <a:t>Carte </a:t>
            </a:r>
            <a:r>
              <a:rPr lang="fr-BE" altLang="en-US" dirty="0" err="1"/>
              <a:t>isi</a:t>
            </a:r>
            <a:r>
              <a:rPr lang="fr-BE" altLang="en-US" dirty="0"/>
              <a:t>+</a:t>
            </a:r>
          </a:p>
        </p:txBody>
      </p:sp>
      <p:sp>
        <p:nvSpPr>
          <p:cNvPr id="3" name="Content Placeholder 2"/>
          <p:cNvSpPr>
            <a:spLocks noGrp="1"/>
          </p:cNvSpPr>
          <p:nvPr>
            <p:ph idx="1"/>
          </p:nvPr>
        </p:nvSpPr>
        <p:spPr/>
        <p:txBody>
          <a:bodyPr/>
          <a:lstStyle/>
          <a:p>
            <a:r>
              <a:rPr lang="fr-BE" dirty="0" smtClean="0"/>
              <a:t>2020,</a:t>
            </a:r>
          </a:p>
          <a:p>
            <a:pPr lvl="1"/>
            <a:r>
              <a:rPr lang="fr-BE" dirty="0" smtClean="0"/>
              <a:t> </a:t>
            </a:r>
            <a:r>
              <a:rPr lang="fr-BE" dirty="0">
                <a:solidFill>
                  <a:srgbClr val="0087BE"/>
                </a:solidFill>
              </a:rPr>
              <a:t>136.716</a:t>
            </a:r>
            <a:r>
              <a:rPr lang="fr-BE" dirty="0" smtClean="0"/>
              <a:t> cartes </a:t>
            </a:r>
            <a:r>
              <a:rPr lang="fr-BE" dirty="0" err="1" smtClean="0"/>
              <a:t>isi</a:t>
            </a:r>
            <a:r>
              <a:rPr lang="fr-BE" dirty="0" smtClean="0"/>
              <a:t>+ ont été produites (153.715 en 2019)</a:t>
            </a:r>
          </a:p>
          <a:p>
            <a:pPr lvl="1"/>
            <a:r>
              <a:rPr lang="fr-BE" dirty="0" smtClean="0"/>
              <a:t>suivi des services d’émission des cartes </a:t>
            </a:r>
            <a:r>
              <a:rPr lang="fr-BE" dirty="0" err="1" smtClean="0"/>
              <a:t>isi</a:t>
            </a:r>
            <a:r>
              <a:rPr lang="fr-BE" dirty="0" smtClean="0"/>
              <a:t>+</a:t>
            </a:r>
          </a:p>
          <a:p>
            <a:pPr lvl="1"/>
            <a:r>
              <a:rPr lang="fr-BE" dirty="0" smtClean="0"/>
              <a:t>gestion de la DB des cartes </a:t>
            </a:r>
            <a:r>
              <a:rPr lang="fr-BE" dirty="0" err="1" smtClean="0"/>
              <a:t>isi</a:t>
            </a:r>
            <a:r>
              <a:rPr lang="fr-BE" dirty="0" smtClean="0"/>
              <a:t>+ avec entre autres suivi du cycle de vie des cartes : nettoyage, suppression des cartes perdues, volées, obsolètes, endommagées,…</a:t>
            </a:r>
          </a:p>
          <a:p>
            <a:pPr lvl="1"/>
            <a:endParaRPr lang="fr-BE" sz="600" dirty="0"/>
          </a:p>
          <a:p>
            <a:r>
              <a:rPr lang="fr-BE" dirty="0" smtClean="0"/>
              <a:t>2021</a:t>
            </a:r>
          </a:p>
          <a:p>
            <a:pPr lvl="1"/>
            <a:r>
              <a:rPr lang="fr-BE" dirty="0"/>
              <a:t>t</a:t>
            </a:r>
            <a:r>
              <a:rPr lang="fr-BE" dirty="0" smtClean="0"/>
              <a:t>âches identiques de production / suivi des cartes et de gestion de la DB</a:t>
            </a:r>
          </a:p>
        </p:txBody>
      </p:sp>
      <p:sp>
        <p:nvSpPr>
          <p:cNvPr id="4" name="Slide Number Placeholder 3"/>
          <p:cNvSpPr>
            <a:spLocks noGrp="1"/>
          </p:cNvSpPr>
          <p:nvPr>
            <p:ph type="sldNum" sz="quarter" idx="10"/>
          </p:nvPr>
        </p:nvSpPr>
        <p:spPr/>
        <p:txBody>
          <a:bodyPr/>
          <a:lstStyle/>
          <a:p>
            <a:pPr>
              <a:defRPr/>
            </a:pPr>
            <a:fld id="{7A7F1E79-8225-48A0-95BD-5254C3720E2D}" type="slidenum">
              <a:rPr lang="en-GB" smtClean="0"/>
              <a:pPr>
                <a:defRPr/>
              </a:pPr>
              <a:t>43</a:t>
            </a:fld>
            <a:endParaRPr lang="en-GB" dirty="0"/>
          </a:p>
        </p:txBody>
      </p:sp>
    </p:spTree>
    <p:extLst>
      <p:ext uri="{BB962C8B-B14F-4D97-AF65-F5344CB8AC3E}">
        <p14:creationId xmlns:p14="http://schemas.microsoft.com/office/powerpoint/2010/main" val="6356056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latin typeface="Calibri" panose="020F0502020204030204" pitchFamily="34" charset="0"/>
                <a:ea typeface="Calibri" panose="020F0502020204030204" pitchFamily="34" charset="0"/>
              </a:rPr>
              <a:t>Carte européenne d’assurance maladie</a:t>
            </a:r>
            <a:endParaRPr lang="en-US" dirty="0"/>
          </a:p>
        </p:txBody>
      </p:sp>
      <p:sp>
        <p:nvSpPr>
          <p:cNvPr id="3" name="Content Placeholder 2"/>
          <p:cNvSpPr>
            <a:spLocks noGrp="1"/>
          </p:cNvSpPr>
          <p:nvPr>
            <p:ph idx="1"/>
          </p:nvPr>
        </p:nvSpPr>
        <p:spPr/>
        <p:txBody>
          <a:bodyPr/>
          <a:lstStyle/>
          <a:p>
            <a:r>
              <a:rPr lang="fr-FR" dirty="0"/>
              <a:t>proposition de définition d’une version électronique</a:t>
            </a:r>
          </a:p>
          <a:p>
            <a:r>
              <a:rPr lang="fr-FR" dirty="0"/>
              <a:t>cette carte atteste du droit d’une personne assurée et des membres de sa famille qui séjournent dans un État membre autre que l’État membre compétent de bénéficier des prestations qui s’avèrent nécessaires du point de vue médical, compte tenu de la nature des prestations et de la durée prévue du séjour </a:t>
            </a:r>
          </a:p>
          <a:p>
            <a:endParaRPr lang="en-US" dirty="0"/>
          </a:p>
        </p:txBody>
      </p:sp>
      <p:sp>
        <p:nvSpPr>
          <p:cNvPr id="4" name="Slide Number Placeholder 3"/>
          <p:cNvSpPr>
            <a:spLocks noGrp="1"/>
          </p:cNvSpPr>
          <p:nvPr>
            <p:ph type="sldNum" sz="quarter" idx="10"/>
          </p:nvPr>
        </p:nvSpPr>
        <p:spPr/>
        <p:txBody>
          <a:bodyPr/>
          <a:lstStyle/>
          <a:p>
            <a:pPr>
              <a:defRPr/>
            </a:pPr>
            <a:fld id="{7A7F1E79-8225-48A0-95BD-5254C3720E2D}" type="slidenum">
              <a:rPr lang="en-GB" smtClean="0"/>
              <a:pPr>
                <a:defRPr/>
              </a:pPr>
              <a:t>44</a:t>
            </a:fld>
            <a:endParaRPr lang="en-GB" dirty="0"/>
          </a:p>
        </p:txBody>
      </p:sp>
      <p:grpSp>
        <p:nvGrpSpPr>
          <p:cNvPr id="5" name="Group 4"/>
          <p:cNvGrpSpPr>
            <a:grpSpLocks noChangeAspect="1"/>
          </p:cNvGrpSpPr>
          <p:nvPr/>
        </p:nvGrpSpPr>
        <p:grpSpPr>
          <a:xfrm>
            <a:off x="1962418" y="4293096"/>
            <a:ext cx="5219163" cy="1590857"/>
            <a:chOff x="1211166" y="3861048"/>
            <a:chExt cx="6313162" cy="1924319"/>
          </a:xfrm>
        </p:grpSpPr>
        <p:pic>
          <p:nvPicPr>
            <p:cNvPr id="6" name="Picture 5"/>
            <p:cNvPicPr>
              <a:picLocks noChangeAspect="1"/>
            </p:cNvPicPr>
            <p:nvPr/>
          </p:nvPicPr>
          <p:blipFill>
            <a:blip r:embed="rId2"/>
            <a:stretch>
              <a:fillRect/>
            </a:stretch>
          </p:blipFill>
          <p:spPr>
            <a:xfrm>
              <a:off x="1211166" y="3861048"/>
              <a:ext cx="3000794" cy="1924319"/>
            </a:xfrm>
            <a:prstGeom prst="rect">
              <a:avLst/>
            </a:prstGeom>
          </p:spPr>
        </p:pic>
        <p:pic>
          <p:nvPicPr>
            <p:cNvPr id="7" name="Picture 6"/>
            <p:cNvPicPr>
              <a:picLocks noChangeAspect="1"/>
            </p:cNvPicPr>
            <p:nvPr/>
          </p:nvPicPr>
          <p:blipFill>
            <a:blip r:embed="rId3"/>
            <a:stretch>
              <a:fillRect/>
            </a:stretch>
          </p:blipFill>
          <p:spPr>
            <a:xfrm>
              <a:off x="4561640" y="3861048"/>
              <a:ext cx="2962688" cy="1914792"/>
            </a:xfrm>
            <a:prstGeom prst="rect">
              <a:avLst/>
            </a:prstGeom>
          </p:spPr>
        </p:pic>
      </p:grpSp>
    </p:spTree>
    <p:extLst>
      <p:ext uri="{BB962C8B-B14F-4D97-AF65-F5344CB8AC3E}">
        <p14:creationId xmlns:p14="http://schemas.microsoft.com/office/powerpoint/2010/main" val="260601874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latin typeface="Calibri" panose="020F0502020204030204" pitchFamily="34" charset="0"/>
                <a:ea typeface="Calibri" panose="020F0502020204030204" pitchFamily="34" charset="0"/>
              </a:rPr>
              <a:t>Et par ailleurs</a:t>
            </a:r>
            <a:endParaRPr lang="en-US" dirty="0"/>
          </a:p>
        </p:txBody>
      </p:sp>
      <p:sp>
        <p:nvSpPr>
          <p:cNvPr id="3" name="Content Placeholder 2"/>
          <p:cNvSpPr>
            <a:spLocks noGrp="1"/>
          </p:cNvSpPr>
          <p:nvPr>
            <p:ph idx="1"/>
          </p:nvPr>
        </p:nvSpPr>
        <p:spPr/>
        <p:txBody>
          <a:bodyPr/>
          <a:lstStyle/>
          <a:p>
            <a:r>
              <a:rPr lang="fr-FR" dirty="0"/>
              <a:t>migrations techniques</a:t>
            </a:r>
          </a:p>
          <a:p>
            <a:pPr lvl="1"/>
            <a:r>
              <a:rPr lang="fr-FR" dirty="0"/>
              <a:t>offre d’interfaces techniques</a:t>
            </a:r>
          </a:p>
          <a:p>
            <a:pPr lvl="1"/>
            <a:r>
              <a:rPr lang="fr-FR" dirty="0"/>
              <a:t>permettant d’une part aux nouveaux clients de faire appel à la BCSS au moyen de nouvelles technologies</a:t>
            </a:r>
          </a:p>
          <a:p>
            <a:pPr lvl="1"/>
            <a:r>
              <a:rPr lang="fr-FR" dirty="0"/>
              <a:t>permettant d’autre part aux sources authentiques sous-jacentes de migrer à leur propre rythme, par exemple pour l’échange de données relatif à la cotisation spéciale de sécurité sociale (COTSPEC</a:t>
            </a:r>
            <a:r>
              <a:rPr lang="fr-FR" dirty="0" smtClean="0"/>
              <a:t>)</a:t>
            </a:r>
          </a:p>
          <a:p>
            <a:pPr lvl="1"/>
            <a:endParaRPr lang="fr-FR" sz="600" dirty="0"/>
          </a:p>
          <a:p>
            <a:r>
              <a:rPr lang="fr-FR" dirty="0" smtClean="0"/>
              <a:t>nombreuses </a:t>
            </a:r>
            <a:r>
              <a:rPr lang="fr-FR" dirty="0"/>
              <a:t>configurations et abonnements à des flux de données existants</a:t>
            </a:r>
          </a:p>
          <a:p>
            <a:endParaRPr lang="en-US" dirty="0"/>
          </a:p>
        </p:txBody>
      </p:sp>
      <p:sp>
        <p:nvSpPr>
          <p:cNvPr id="4" name="Slide Number Placeholder 3"/>
          <p:cNvSpPr>
            <a:spLocks noGrp="1"/>
          </p:cNvSpPr>
          <p:nvPr>
            <p:ph type="sldNum" sz="quarter" idx="10"/>
          </p:nvPr>
        </p:nvSpPr>
        <p:spPr/>
        <p:txBody>
          <a:bodyPr/>
          <a:lstStyle/>
          <a:p>
            <a:pPr>
              <a:defRPr/>
            </a:pPr>
            <a:fld id="{7A7F1E79-8225-48A0-95BD-5254C3720E2D}" type="slidenum">
              <a:rPr lang="en-GB" smtClean="0"/>
              <a:pPr>
                <a:defRPr/>
              </a:pPr>
              <a:t>45</a:t>
            </a:fld>
            <a:endParaRPr lang="en-GB" dirty="0"/>
          </a:p>
        </p:txBody>
      </p:sp>
    </p:spTree>
    <p:extLst>
      <p:ext uri="{BB962C8B-B14F-4D97-AF65-F5344CB8AC3E}">
        <p14:creationId xmlns:p14="http://schemas.microsoft.com/office/powerpoint/2010/main" val="294199508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922114"/>
          </a:xfrm>
          <a:noFill/>
        </p:spPr>
        <p:txBody>
          <a:bodyPr/>
          <a:lstStyle/>
          <a:p>
            <a:r>
              <a:rPr lang="fr-BE" altLang="en-US" dirty="0"/>
              <a:t>Informatique</a:t>
            </a:r>
          </a:p>
        </p:txBody>
      </p:sp>
      <p:sp>
        <p:nvSpPr>
          <p:cNvPr id="3" name="Content Placeholder 2"/>
          <p:cNvSpPr>
            <a:spLocks noGrp="1"/>
          </p:cNvSpPr>
          <p:nvPr>
            <p:ph idx="1"/>
          </p:nvPr>
        </p:nvSpPr>
        <p:spPr>
          <a:xfrm>
            <a:off x="457200" y="1196752"/>
            <a:ext cx="8363272" cy="5292948"/>
          </a:xfrm>
        </p:spPr>
        <p:txBody>
          <a:bodyPr>
            <a:normAutofit fontScale="92500" lnSpcReduction="10000"/>
          </a:bodyPr>
          <a:lstStyle/>
          <a:p>
            <a:r>
              <a:rPr lang="fr-FR" dirty="0"/>
              <a:t>2020</a:t>
            </a:r>
          </a:p>
          <a:p>
            <a:pPr lvl="1"/>
            <a:r>
              <a:rPr lang="fr-FR" sz="1900" dirty="0"/>
              <a:t>poursuite migrations </a:t>
            </a:r>
            <a:r>
              <a:rPr lang="fr-FR" sz="1900" dirty="0" err="1"/>
              <a:t>IaaS</a:t>
            </a:r>
            <a:r>
              <a:rPr lang="fr-FR" sz="1900" dirty="0"/>
              <a:t>, </a:t>
            </a:r>
            <a:r>
              <a:rPr lang="fr-FR" sz="1900" dirty="0" err="1"/>
              <a:t>PaaS</a:t>
            </a:r>
            <a:r>
              <a:rPr lang="fr-FR" sz="1900" dirty="0"/>
              <a:t> et </a:t>
            </a:r>
            <a:r>
              <a:rPr lang="fr-FR" sz="1900" dirty="0" err="1"/>
              <a:t>BaaS</a:t>
            </a:r>
            <a:r>
              <a:rPr lang="fr-FR" sz="1900" dirty="0"/>
              <a:t> vers la plateforme G-Cloud </a:t>
            </a:r>
            <a:r>
              <a:rPr lang="fr-FR" sz="1900" dirty="0" smtClean="0"/>
              <a:t>: </a:t>
            </a:r>
            <a:br>
              <a:rPr lang="fr-FR" sz="1900" dirty="0" smtClean="0"/>
            </a:br>
            <a:r>
              <a:rPr lang="en-US" sz="1900" dirty="0" smtClean="0">
                <a:solidFill>
                  <a:srgbClr val="0070C0"/>
                </a:solidFill>
              </a:rPr>
              <a:t>99% </a:t>
            </a:r>
            <a:r>
              <a:rPr lang="en-US" sz="1900" dirty="0" smtClean="0"/>
              <a:t>Storage </a:t>
            </a:r>
            <a:r>
              <a:rPr lang="en-US" sz="1900" dirty="0"/>
              <a:t>(SAN</a:t>
            </a:r>
            <a:r>
              <a:rPr lang="en-US" sz="1900" dirty="0" smtClean="0"/>
              <a:t>), </a:t>
            </a:r>
            <a:r>
              <a:rPr lang="en-US" sz="1900" dirty="0">
                <a:solidFill>
                  <a:srgbClr val="0070C0"/>
                </a:solidFill>
              </a:rPr>
              <a:t>94</a:t>
            </a:r>
            <a:r>
              <a:rPr lang="en-US" sz="1900" dirty="0" smtClean="0">
                <a:solidFill>
                  <a:srgbClr val="0070C0"/>
                </a:solidFill>
              </a:rPr>
              <a:t>% </a:t>
            </a:r>
            <a:r>
              <a:rPr lang="en-US" sz="1900" dirty="0" smtClean="0"/>
              <a:t>Backup </a:t>
            </a:r>
            <a:r>
              <a:rPr lang="en-US" sz="1900" dirty="0"/>
              <a:t>(</a:t>
            </a:r>
            <a:r>
              <a:rPr lang="en-US" sz="1900" dirty="0" err="1"/>
              <a:t>BaaS</a:t>
            </a:r>
            <a:r>
              <a:rPr lang="en-US" sz="1900" dirty="0" smtClean="0"/>
              <a:t>), </a:t>
            </a:r>
            <a:r>
              <a:rPr lang="en-US" sz="1900" dirty="0">
                <a:solidFill>
                  <a:srgbClr val="0070C0"/>
                </a:solidFill>
              </a:rPr>
              <a:t>90</a:t>
            </a:r>
            <a:r>
              <a:rPr lang="en-US" sz="1900" dirty="0" smtClean="0">
                <a:solidFill>
                  <a:srgbClr val="0070C0"/>
                </a:solidFill>
              </a:rPr>
              <a:t>% </a:t>
            </a:r>
            <a:r>
              <a:rPr lang="en-US" sz="1900" dirty="0" smtClean="0"/>
              <a:t>Network </a:t>
            </a:r>
            <a:r>
              <a:rPr lang="en-US" sz="1900" dirty="0"/>
              <a:t>(Virtual Data Center</a:t>
            </a:r>
            <a:r>
              <a:rPr lang="en-US" sz="1900" dirty="0" smtClean="0"/>
              <a:t>), </a:t>
            </a:r>
            <a:r>
              <a:rPr lang="en-US" sz="1900" dirty="0">
                <a:solidFill>
                  <a:srgbClr val="0070C0"/>
                </a:solidFill>
              </a:rPr>
              <a:t>31</a:t>
            </a:r>
            <a:r>
              <a:rPr lang="en-US" sz="1900" dirty="0" smtClean="0">
                <a:solidFill>
                  <a:srgbClr val="0070C0"/>
                </a:solidFill>
              </a:rPr>
              <a:t>% </a:t>
            </a:r>
            <a:r>
              <a:rPr lang="en-US" sz="1900" dirty="0" err="1" smtClean="0"/>
              <a:t>Openshift</a:t>
            </a:r>
            <a:r>
              <a:rPr lang="en-US" sz="1900" dirty="0" smtClean="0"/>
              <a:t> </a:t>
            </a:r>
            <a:r>
              <a:rPr lang="en-US" sz="1900" dirty="0"/>
              <a:t>&amp; </a:t>
            </a:r>
            <a:r>
              <a:rPr lang="en-US" sz="1900" dirty="0" err="1"/>
              <a:t>Axway</a:t>
            </a:r>
            <a:r>
              <a:rPr lang="en-US" sz="1900" dirty="0"/>
              <a:t> (PaaS</a:t>
            </a:r>
            <a:r>
              <a:rPr lang="en-US" sz="1900" dirty="0" smtClean="0"/>
              <a:t>)</a:t>
            </a:r>
            <a:endParaRPr lang="fr-FR" sz="1900" dirty="0"/>
          </a:p>
          <a:p>
            <a:pPr lvl="1"/>
            <a:r>
              <a:rPr lang="fr-FR" sz="1900" dirty="0" smtClean="0"/>
              <a:t>analyse </a:t>
            </a:r>
            <a:r>
              <a:rPr lang="fr-FR" sz="1900" dirty="0"/>
              <a:t>et proof of concept du service d’archivage offert par le G-Cloud (</a:t>
            </a:r>
            <a:r>
              <a:rPr lang="fr-FR" sz="1900" dirty="0" err="1"/>
              <a:t>AaaS</a:t>
            </a:r>
            <a:r>
              <a:rPr lang="fr-FR" sz="1900" dirty="0"/>
              <a:t>)</a:t>
            </a:r>
          </a:p>
          <a:p>
            <a:pPr lvl="1"/>
            <a:r>
              <a:rPr lang="fr-FR" sz="1900" dirty="0" err="1" smtClean="0"/>
              <a:t>BelEESSI</a:t>
            </a:r>
            <a:r>
              <a:rPr lang="fr-FR" sz="1900" dirty="0" smtClean="0"/>
              <a:t> :</a:t>
            </a:r>
            <a:r>
              <a:rPr lang="fr-FR" sz="1900" dirty="0"/>
              <a:t> </a:t>
            </a:r>
            <a:r>
              <a:rPr lang="fr-FR" sz="1900" dirty="0" smtClean="0"/>
              <a:t>mise </a:t>
            </a:r>
            <a:r>
              <a:rPr lang="fr-FR" sz="1900" dirty="0"/>
              <a:t>en production des use </a:t>
            </a:r>
            <a:r>
              <a:rPr lang="fr-FR" sz="1900" dirty="0" smtClean="0"/>
              <a:t>cases </a:t>
            </a:r>
            <a:r>
              <a:rPr lang="fr-FR" sz="1900" dirty="0"/>
              <a:t>et mises à jour </a:t>
            </a:r>
            <a:r>
              <a:rPr lang="fr-FR" sz="1900" dirty="0" smtClean="0"/>
              <a:t>techniques, </a:t>
            </a:r>
            <a:br>
              <a:rPr lang="fr-FR" sz="1900" dirty="0" smtClean="0"/>
            </a:br>
            <a:r>
              <a:rPr lang="fr-FR" sz="1900" dirty="0" smtClean="0">
                <a:solidFill>
                  <a:srgbClr val="0070C0"/>
                </a:solidFill>
              </a:rPr>
              <a:t>440.830</a:t>
            </a:r>
            <a:r>
              <a:rPr lang="fr-FR" sz="1900" dirty="0" smtClean="0"/>
              <a:t>  </a:t>
            </a:r>
            <a:r>
              <a:rPr lang="fr-FR" sz="1900" dirty="0"/>
              <a:t>messages échangés</a:t>
            </a:r>
          </a:p>
          <a:p>
            <a:pPr lvl="1"/>
            <a:r>
              <a:rPr lang="fr-FR" sz="1900" dirty="0" smtClean="0"/>
              <a:t>livraison </a:t>
            </a:r>
            <a:r>
              <a:rPr lang="fr-FR" sz="1900" dirty="0"/>
              <a:t>et installation des nouveaux laptops Windows </a:t>
            </a:r>
            <a:r>
              <a:rPr lang="fr-FR" sz="1900" dirty="0" smtClean="0"/>
              <a:t>10</a:t>
            </a:r>
          </a:p>
          <a:p>
            <a:pPr lvl="1"/>
            <a:r>
              <a:rPr lang="fr-FR" sz="1900" dirty="0" smtClean="0"/>
              <a:t>suivi </a:t>
            </a:r>
            <a:r>
              <a:rPr lang="fr-FR" sz="1900" dirty="0"/>
              <a:t>des performances et capacité : </a:t>
            </a:r>
            <a:r>
              <a:rPr lang="fr-FR" sz="1900" dirty="0" smtClean="0"/>
              <a:t>doublement </a:t>
            </a:r>
            <a:r>
              <a:rPr lang="fr-FR" sz="1900" dirty="0"/>
              <a:t>des requêtes eHealth </a:t>
            </a:r>
            <a:r>
              <a:rPr lang="fr-FR" sz="1900" dirty="0" smtClean="0"/>
              <a:t/>
            </a:r>
            <a:br>
              <a:rPr lang="fr-FR" sz="1900" dirty="0" smtClean="0"/>
            </a:br>
            <a:r>
              <a:rPr lang="fr-FR" sz="1900" dirty="0" smtClean="0"/>
              <a:t>avec </a:t>
            </a:r>
            <a:r>
              <a:rPr lang="fr-FR" sz="1900" dirty="0">
                <a:solidFill>
                  <a:srgbClr val="0070C0"/>
                </a:solidFill>
              </a:rPr>
              <a:t>334 millions</a:t>
            </a:r>
            <a:r>
              <a:rPr lang="fr-FR" sz="1900" dirty="0"/>
              <a:t> </a:t>
            </a:r>
            <a:r>
              <a:rPr lang="fr-FR" sz="1900" dirty="0" smtClean="0"/>
              <a:t>(150 </a:t>
            </a:r>
            <a:r>
              <a:rPr lang="fr-FR" sz="1900" dirty="0"/>
              <a:t>millions en 2019 </a:t>
            </a:r>
            <a:r>
              <a:rPr lang="fr-FR" sz="1900" dirty="0" smtClean="0"/>
              <a:t>)</a:t>
            </a:r>
          </a:p>
          <a:p>
            <a:pPr lvl="1"/>
            <a:endParaRPr lang="fr-FR" sz="600" dirty="0"/>
          </a:p>
          <a:p>
            <a:r>
              <a:rPr lang="fr-FR" dirty="0" smtClean="0"/>
              <a:t>2021</a:t>
            </a:r>
          </a:p>
          <a:p>
            <a:pPr lvl="1"/>
            <a:r>
              <a:rPr lang="fr-FR" sz="1900" dirty="0" smtClean="0"/>
              <a:t>finalisation </a:t>
            </a:r>
            <a:r>
              <a:rPr lang="fr-FR" sz="1900" dirty="0"/>
              <a:t>des </a:t>
            </a:r>
            <a:r>
              <a:rPr lang="fr-FR" sz="1900" dirty="0" smtClean="0"/>
              <a:t>migrations</a:t>
            </a:r>
            <a:endParaRPr lang="fr-FR" sz="1900" dirty="0"/>
          </a:p>
          <a:p>
            <a:pPr lvl="1"/>
            <a:r>
              <a:rPr lang="fr-FR" sz="1900" dirty="0"/>
              <a:t>REST services : </a:t>
            </a:r>
            <a:r>
              <a:rPr lang="fr-FR" sz="1900" dirty="0" smtClean="0"/>
              <a:t>mise </a:t>
            </a:r>
            <a:r>
              <a:rPr lang="fr-FR" sz="1900" dirty="0"/>
              <a:t>en </a:t>
            </a:r>
            <a:r>
              <a:rPr lang="fr-FR" sz="1900" dirty="0" err="1" smtClean="0"/>
              <a:t>oeuvre</a:t>
            </a:r>
            <a:r>
              <a:rPr lang="fr-FR" sz="1900" dirty="0" smtClean="0"/>
              <a:t> d’un </a:t>
            </a:r>
            <a:r>
              <a:rPr lang="fr-FR" sz="1900" dirty="0"/>
              <a:t>protocole de sécurité pour gérer l’identification, l’authentification et les autorisations des partenaires sur base du User Access Management et du protocole standard </a:t>
            </a:r>
            <a:r>
              <a:rPr lang="fr-FR" sz="1900" dirty="0" err="1"/>
              <a:t>Oauth</a:t>
            </a:r>
            <a:r>
              <a:rPr lang="fr-FR" sz="1900" dirty="0"/>
              <a:t> 2 utilisés dans </a:t>
            </a:r>
            <a:r>
              <a:rPr lang="fr-FR" sz="1900" dirty="0" smtClean="0"/>
              <a:t>le </a:t>
            </a:r>
            <a:r>
              <a:rPr lang="fr-FR" sz="1900" dirty="0"/>
              <a:t>portail de la sécurité </a:t>
            </a:r>
            <a:r>
              <a:rPr lang="fr-FR" sz="1900" dirty="0" smtClean="0"/>
              <a:t>sociale</a:t>
            </a:r>
            <a:endParaRPr lang="fr-FR" sz="1900" dirty="0"/>
          </a:p>
          <a:p>
            <a:pPr lvl="1"/>
            <a:r>
              <a:rPr lang="fr-FR" sz="1900" dirty="0" smtClean="0"/>
              <a:t>déploiement </a:t>
            </a:r>
            <a:r>
              <a:rPr lang="fr-FR" sz="1900" dirty="0"/>
              <a:t>du service d’archivage offert par le G-Cloud (</a:t>
            </a:r>
            <a:r>
              <a:rPr lang="fr-FR" sz="1900" dirty="0" err="1"/>
              <a:t>AaaS</a:t>
            </a:r>
            <a:r>
              <a:rPr lang="fr-FR" sz="1900" dirty="0" smtClean="0"/>
              <a:t>)</a:t>
            </a:r>
            <a:endParaRPr lang="en-US" sz="1900" dirty="0"/>
          </a:p>
        </p:txBody>
      </p:sp>
      <p:sp>
        <p:nvSpPr>
          <p:cNvPr id="4" name="Slide Number Placeholder 3"/>
          <p:cNvSpPr>
            <a:spLocks noGrp="1"/>
          </p:cNvSpPr>
          <p:nvPr>
            <p:ph type="sldNum" sz="quarter" idx="10"/>
          </p:nvPr>
        </p:nvSpPr>
        <p:spPr/>
        <p:txBody>
          <a:bodyPr/>
          <a:lstStyle/>
          <a:p>
            <a:pPr>
              <a:defRPr/>
            </a:pPr>
            <a:fld id="{7A7F1E79-8225-48A0-95BD-5254C3720E2D}" type="slidenum">
              <a:rPr lang="en-GB" smtClean="0"/>
              <a:pPr>
                <a:defRPr/>
              </a:pPr>
              <a:t>46</a:t>
            </a:fld>
            <a:endParaRPr lang="en-GB" dirty="0"/>
          </a:p>
        </p:txBody>
      </p:sp>
    </p:spTree>
    <p:extLst>
      <p:ext uri="{BB962C8B-B14F-4D97-AF65-F5344CB8AC3E}">
        <p14:creationId xmlns:p14="http://schemas.microsoft.com/office/powerpoint/2010/main" val="213011019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solidFill>
                  <a:srgbClr val="0070C0"/>
                </a:solidFill>
              </a:rPr>
              <a:t>G-Cloud - </a:t>
            </a:r>
            <a:r>
              <a:rPr lang="en-US" dirty="0">
                <a:solidFill>
                  <a:srgbClr val="0070C0"/>
                </a:solidFill>
              </a:rPr>
              <a:t>Synergies</a:t>
            </a:r>
            <a:endParaRPr lang="en-US" dirty="0"/>
          </a:p>
        </p:txBody>
      </p:sp>
      <p:sp>
        <p:nvSpPr>
          <p:cNvPr id="3" name="Content Placeholder 2"/>
          <p:cNvSpPr>
            <a:spLocks noGrp="1"/>
          </p:cNvSpPr>
          <p:nvPr>
            <p:ph idx="1"/>
          </p:nvPr>
        </p:nvSpPr>
        <p:spPr/>
        <p:txBody>
          <a:bodyPr/>
          <a:lstStyle/>
          <a:p>
            <a:r>
              <a:rPr lang="en-US" sz="2200" dirty="0"/>
              <a:t>Federal Service Platform / API Gateway</a:t>
            </a:r>
          </a:p>
          <a:p>
            <a:pPr lvl="1"/>
            <a:r>
              <a:rPr lang="fr-BE" sz="1800" dirty="0"/>
              <a:t>organe de suivi commun des clients : eHealth – BCSS – ONSS</a:t>
            </a:r>
            <a:r>
              <a:rPr lang="en-US" sz="1800" dirty="0"/>
              <a:t> </a:t>
            </a:r>
          </a:p>
          <a:p>
            <a:pPr lvl="1"/>
            <a:r>
              <a:rPr lang="fr-BE" sz="1800" dirty="0"/>
              <a:t>examen des nouvelles demandes communes, contenu des releases, incidents,  problèmes, statistiques présentant un caractère générique, ou problématique commune</a:t>
            </a:r>
          </a:p>
          <a:p>
            <a:pPr lvl="1"/>
            <a:r>
              <a:rPr lang="fr-BE" sz="1800" dirty="0"/>
              <a:t>suivi budgétaire et information sur les nouveaux membres potentiels de la plate-forme</a:t>
            </a:r>
          </a:p>
          <a:p>
            <a:pPr lvl="1"/>
            <a:r>
              <a:rPr lang="fr-BE" sz="1800" dirty="0"/>
              <a:t>nouveaux clients potentiels en 2021: </a:t>
            </a:r>
            <a:r>
              <a:rPr lang="fr-BE" sz="1800" dirty="0" smtClean="0"/>
              <a:t>SFP, </a:t>
            </a:r>
            <a:r>
              <a:rPr lang="fr-BE" sz="1800" dirty="0"/>
              <a:t>INAMI, INASTI, FOD Economie &amp; Justice</a:t>
            </a:r>
          </a:p>
          <a:p>
            <a:pPr marL="541338" lvl="2" indent="0">
              <a:buNone/>
            </a:pPr>
            <a:endParaRPr lang="fr-BE" sz="600" dirty="0"/>
          </a:p>
          <a:p>
            <a:r>
              <a:rPr lang="fr-BE" sz="2200" dirty="0"/>
              <a:t>négociations fournisseurs &amp; contrats cadre fédéraux</a:t>
            </a:r>
            <a:r>
              <a:rPr lang="fr-BE" dirty="0"/>
              <a:t> </a:t>
            </a:r>
          </a:p>
          <a:p>
            <a:pPr lvl="1"/>
            <a:r>
              <a:rPr lang="fr-BE" sz="1800" dirty="0"/>
              <a:t>Microsoft</a:t>
            </a:r>
          </a:p>
          <a:p>
            <a:pPr lvl="1"/>
            <a:r>
              <a:rPr lang="fr-BE" sz="1800" dirty="0"/>
              <a:t>Oracle</a:t>
            </a:r>
          </a:p>
          <a:p>
            <a:pPr lvl="1"/>
            <a:r>
              <a:rPr lang="fr-BE" sz="1800" dirty="0"/>
              <a:t>SAS</a:t>
            </a:r>
          </a:p>
          <a:p>
            <a:pPr lvl="1"/>
            <a:r>
              <a:rPr lang="fr-BE" sz="1800" dirty="0" err="1"/>
              <a:t>Axway</a:t>
            </a:r>
            <a:endParaRPr lang="fr-BE" sz="1800" dirty="0"/>
          </a:p>
          <a:p>
            <a:pPr lvl="1"/>
            <a:r>
              <a:rPr lang="fr-BE" sz="1800" dirty="0"/>
              <a:t>IBM</a:t>
            </a:r>
          </a:p>
          <a:p>
            <a:endParaRPr lang="en-US" dirty="0"/>
          </a:p>
        </p:txBody>
      </p:sp>
      <p:sp>
        <p:nvSpPr>
          <p:cNvPr id="4" name="Slide Number Placeholder 3"/>
          <p:cNvSpPr>
            <a:spLocks noGrp="1"/>
          </p:cNvSpPr>
          <p:nvPr>
            <p:ph type="sldNum" sz="quarter" idx="10"/>
          </p:nvPr>
        </p:nvSpPr>
        <p:spPr/>
        <p:txBody>
          <a:bodyPr/>
          <a:lstStyle/>
          <a:p>
            <a:pPr>
              <a:defRPr/>
            </a:pPr>
            <a:fld id="{7A7F1E79-8225-48A0-95BD-5254C3720E2D}" type="slidenum">
              <a:rPr lang="en-GB" smtClean="0"/>
              <a:pPr>
                <a:defRPr/>
              </a:pPr>
              <a:t>47</a:t>
            </a:fld>
            <a:endParaRPr lang="en-GB" dirty="0"/>
          </a:p>
        </p:txBody>
      </p:sp>
    </p:spTree>
    <p:extLst>
      <p:ext uri="{BB962C8B-B14F-4D97-AF65-F5344CB8AC3E}">
        <p14:creationId xmlns:p14="http://schemas.microsoft.com/office/powerpoint/2010/main" val="183693155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fr-BE" altLang="en-US" dirty="0" err="1" smtClean="0"/>
              <a:t>Veiligheid</a:t>
            </a:r>
            <a:r>
              <a:rPr lang="fr-BE" altLang="en-US" dirty="0" smtClean="0"/>
              <a:t> </a:t>
            </a:r>
            <a:r>
              <a:rPr lang="fr-BE" altLang="en-US" dirty="0"/>
              <a:t>&amp; </a:t>
            </a:r>
            <a:r>
              <a:rPr lang="fr-BE" altLang="en-US" dirty="0" smtClean="0"/>
              <a:t>Audit</a:t>
            </a:r>
            <a:endParaRPr lang="fr-BE" altLang="en-US" dirty="0"/>
          </a:p>
        </p:txBody>
      </p:sp>
      <p:sp>
        <p:nvSpPr>
          <p:cNvPr id="3" name="Content Placeholder 2"/>
          <p:cNvSpPr>
            <a:spLocks noGrp="1"/>
          </p:cNvSpPr>
          <p:nvPr>
            <p:ph idx="1"/>
          </p:nvPr>
        </p:nvSpPr>
        <p:spPr/>
        <p:txBody>
          <a:bodyPr>
            <a:normAutofit/>
          </a:bodyPr>
          <a:lstStyle/>
          <a:p>
            <a:r>
              <a:rPr lang="nl-NL" dirty="0" smtClean="0"/>
              <a:t>2020</a:t>
            </a:r>
          </a:p>
          <a:p>
            <a:pPr lvl="1"/>
            <a:r>
              <a:rPr lang="nl-NL" dirty="0" smtClean="0"/>
              <a:t>audit uitgevoerd (Datawarehouse) </a:t>
            </a:r>
          </a:p>
          <a:p>
            <a:pPr lvl="1"/>
            <a:r>
              <a:rPr lang="nl-NL" dirty="0"/>
              <a:t>u</a:t>
            </a:r>
            <a:r>
              <a:rPr lang="nl-NL" dirty="0" smtClean="0"/>
              <a:t>pdate aan DPIA </a:t>
            </a:r>
            <a:r>
              <a:rPr lang="nl-NL" dirty="0"/>
              <a:t>tool (Data </a:t>
            </a:r>
            <a:r>
              <a:rPr lang="nl-NL" dirty="0" err="1"/>
              <a:t>Protection</a:t>
            </a:r>
            <a:r>
              <a:rPr lang="nl-NL" dirty="0"/>
              <a:t> Impact Assessment)</a:t>
            </a:r>
            <a:endParaRPr lang="nl-NL" dirty="0" smtClean="0"/>
          </a:p>
          <a:p>
            <a:pPr lvl="2"/>
            <a:r>
              <a:rPr lang="nl-NL" dirty="0"/>
              <a:t>s</a:t>
            </a:r>
            <a:r>
              <a:rPr lang="nl-NL" dirty="0" smtClean="0"/>
              <a:t>electie van de vragen in functie van verwerkte informatie en de objectieven van de verwerking</a:t>
            </a:r>
          </a:p>
          <a:p>
            <a:pPr lvl="2"/>
            <a:r>
              <a:rPr lang="nl-NL" dirty="0"/>
              <a:t>e</a:t>
            </a:r>
            <a:r>
              <a:rPr lang="nl-NL" dirty="0" smtClean="0"/>
              <a:t>liminatie van de vragen die niet langer relevant zijn voor de verwerking </a:t>
            </a:r>
            <a:br>
              <a:rPr lang="nl-NL" dirty="0" smtClean="0"/>
            </a:br>
            <a:r>
              <a:rPr lang="nl-NL" dirty="0" smtClean="0">
                <a:sym typeface="Wingdings" panose="05000000000000000000" pitchFamily="2" charset="2"/>
              </a:rPr>
              <a:t></a:t>
            </a:r>
            <a:r>
              <a:rPr lang="nl-NL" dirty="0" smtClean="0"/>
              <a:t> vereenvoudiging</a:t>
            </a:r>
          </a:p>
          <a:p>
            <a:pPr lvl="1"/>
            <a:r>
              <a:rPr lang="nl-NL" dirty="0" smtClean="0"/>
              <a:t>opstellen van </a:t>
            </a:r>
            <a:r>
              <a:rPr lang="nl-NL" dirty="0" err="1" smtClean="0"/>
              <a:t>restore</a:t>
            </a:r>
            <a:r>
              <a:rPr lang="nl-NL" dirty="0" smtClean="0"/>
              <a:t> plan voor </a:t>
            </a:r>
            <a:r>
              <a:rPr lang="nl-NL" dirty="0" err="1"/>
              <a:t>r</a:t>
            </a:r>
            <a:r>
              <a:rPr lang="nl-NL" dirty="0" err="1" smtClean="0"/>
              <a:t>ansomware</a:t>
            </a:r>
            <a:r>
              <a:rPr lang="nl-NL" dirty="0" smtClean="0"/>
              <a:t> incidenten</a:t>
            </a:r>
          </a:p>
          <a:p>
            <a:pPr lvl="2"/>
            <a:r>
              <a:rPr lang="nl-NL" dirty="0"/>
              <a:t>t</a:t>
            </a:r>
            <a:r>
              <a:rPr lang="nl-NL" dirty="0" smtClean="0"/>
              <a:t>est voor productie uitgevoerd</a:t>
            </a:r>
          </a:p>
          <a:p>
            <a:pPr lvl="1"/>
            <a:r>
              <a:rPr lang="nl-NL" dirty="0"/>
              <a:t>a</a:t>
            </a:r>
            <a:r>
              <a:rPr lang="nl-NL" dirty="0" smtClean="0"/>
              <a:t>ligneren van de privacy- en informatieveiligheidsprocedures met Smals</a:t>
            </a:r>
          </a:p>
          <a:p>
            <a:pPr lvl="1"/>
            <a:endParaRPr lang="nl-NL" sz="600" dirty="0" smtClean="0"/>
          </a:p>
          <a:p>
            <a:r>
              <a:rPr lang="nl-NL" dirty="0" smtClean="0"/>
              <a:t>2021</a:t>
            </a:r>
          </a:p>
          <a:p>
            <a:pPr lvl="1"/>
            <a:r>
              <a:rPr lang="nl-NL" dirty="0"/>
              <a:t>r</a:t>
            </a:r>
            <a:r>
              <a:rPr lang="nl-NL" dirty="0" smtClean="0"/>
              <a:t>e-</a:t>
            </a:r>
            <a:r>
              <a:rPr lang="nl-NL" dirty="0" err="1" smtClean="0"/>
              <a:t>use</a:t>
            </a:r>
            <a:r>
              <a:rPr lang="nl-NL" dirty="0" smtClean="0"/>
              <a:t> van e-</a:t>
            </a:r>
            <a:r>
              <a:rPr lang="nl-NL" dirty="0" err="1" smtClean="0"/>
              <a:t>academy</a:t>
            </a:r>
            <a:r>
              <a:rPr lang="nl-NL" dirty="0" smtClean="0"/>
              <a:t> van Smals voor awareness sessies </a:t>
            </a:r>
          </a:p>
          <a:p>
            <a:pPr lvl="1"/>
            <a:r>
              <a:rPr lang="nl-NL" dirty="0" smtClean="0"/>
              <a:t>teams helpen met plannen en uitvoeren van de </a:t>
            </a:r>
            <a:r>
              <a:rPr lang="nl-NL" dirty="0" err="1" smtClean="0"/>
              <a:t>DPIA’s</a:t>
            </a:r>
            <a:r>
              <a:rPr lang="nl-NL" dirty="0" smtClean="0"/>
              <a:t>  </a:t>
            </a:r>
          </a:p>
          <a:p>
            <a:pPr lvl="2"/>
            <a:r>
              <a:rPr lang="nl-NL" dirty="0"/>
              <a:t>c</a:t>
            </a:r>
            <a:r>
              <a:rPr lang="nl-NL" dirty="0" smtClean="0"/>
              <a:t>atch up voor 2020</a:t>
            </a:r>
            <a:endParaRPr lang="nl-NL" dirty="0"/>
          </a:p>
        </p:txBody>
      </p:sp>
      <p:sp>
        <p:nvSpPr>
          <p:cNvPr id="4" name="Slide Number Placeholder 3"/>
          <p:cNvSpPr>
            <a:spLocks noGrp="1"/>
          </p:cNvSpPr>
          <p:nvPr>
            <p:ph type="sldNum" sz="quarter" idx="10"/>
          </p:nvPr>
        </p:nvSpPr>
        <p:spPr/>
        <p:txBody>
          <a:bodyPr/>
          <a:lstStyle/>
          <a:p>
            <a:pPr>
              <a:defRPr/>
            </a:pPr>
            <a:fld id="{7A7F1E79-8225-48A0-95BD-5254C3720E2D}" type="slidenum">
              <a:rPr lang="en-GB" smtClean="0"/>
              <a:pPr>
                <a:defRPr/>
              </a:pPr>
              <a:t>48</a:t>
            </a:fld>
            <a:endParaRPr lang="en-GB" dirty="0"/>
          </a:p>
        </p:txBody>
      </p:sp>
    </p:spTree>
    <p:extLst>
      <p:ext uri="{BB962C8B-B14F-4D97-AF65-F5344CB8AC3E}">
        <p14:creationId xmlns:p14="http://schemas.microsoft.com/office/powerpoint/2010/main" val="261676563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02630"/>
            <a:ext cx="8229600" cy="922114"/>
          </a:xfrm>
          <a:noFill/>
        </p:spPr>
        <p:txBody>
          <a:bodyPr/>
          <a:lstStyle/>
          <a:p>
            <a:r>
              <a:rPr lang="nl-NL" dirty="0"/>
              <a:t>GDPR</a:t>
            </a:r>
          </a:p>
        </p:txBody>
      </p:sp>
      <p:sp>
        <p:nvSpPr>
          <p:cNvPr id="3" name="Content Placeholder 2"/>
          <p:cNvSpPr>
            <a:spLocks noGrp="1"/>
          </p:cNvSpPr>
          <p:nvPr>
            <p:ph idx="1"/>
          </p:nvPr>
        </p:nvSpPr>
        <p:spPr/>
        <p:txBody>
          <a:bodyPr>
            <a:normAutofit/>
          </a:bodyPr>
          <a:lstStyle/>
          <a:p>
            <a:r>
              <a:rPr lang="nl-NL" sz="2200" dirty="0" err="1" smtClean="0"/>
              <a:t>DPIA’s</a:t>
            </a:r>
            <a:r>
              <a:rPr lang="nl-NL" sz="2200" dirty="0" smtClean="0"/>
              <a:t> voor bestaande verwerkingen</a:t>
            </a:r>
          </a:p>
          <a:p>
            <a:pPr lvl="1"/>
            <a:r>
              <a:rPr lang="nl-NL" dirty="0" smtClean="0"/>
              <a:t>elke verwerking moet om de 3 jaar geëvalueerd worden</a:t>
            </a:r>
          </a:p>
          <a:p>
            <a:pPr lvl="2"/>
            <a:r>
              <a:rPr lang="nl-NL" dirty="0" smtClean="0"/>
              <a:t>planning wordt bijgehouden door security team</a:t>
            </a:r>
          </a:p>
          <a:p>
            <a:pPr lvl="2"/>
            <a:r>
              <a:rPr lang="nl-NL" dirty="0" smtClean="0"/>
              <a:t>beschikbaarheid van proceseigenaren voor uitvoeren DPIA is niet altijd gegarandeerd -planning moet dus kort opgevolgd worden</a:t>
            </a:r>
          </a:p>
          <a:p>
            <a:pPr lvl="3"/>
            <a:r>
              <a:rPr lang="nl-NL" dirty="0" smtClean="0"/>
              <a:t>2020 : focus vooral op de corona maatregelen en beschikbaarheid zeer beperkt </a:t>
            </a:r>
          </a:p>
          <a:p>
            <a:pPr lvl="3"/>
            <a:r>
              <a:rPr lang="nl-NL" dirty="0" smtClean="0"/>
              <a:t>2021 : achterstand in te halen</a:t>
            </a:r>
          </a:p>
          <a:p>
            <a:r>
              <a:rPr lang="nl-NL" sz="2200" dirty="0" err="1" smtClean="0"/>
              <a:t>Schrems</a:t>
            </a:r>
            <a:r>
              <a:rPr lang="nl-NL" sz="2200" dirty="0" smtClean="0"/>
              <a:t> II – uitspraak Europees Hof van Justitie</a:t>
            </a:r>
          </a:p>
          <a:p>
            <a:pPr lvl="1"/>
            <a:r>
              <a:rPr lang="nl-NL" dirty="0" err="1" smtClean="0"/>
              <a:t>Schrems</a:t>
            </a:r>
            <a:r>
              <a:rPr lang="nl-NL" sz="1000" dirty="0" smtClean="0"/>
              <a:t> </a:t>
            </a:r>
            <a:r>
              <a:rPr lang="nl-NL" dirty="0" smtClean="0"/>
              <a:t>II bepaalt dat Privacy </a:t>
            </a:r>
            <a:r>
              <a:rPr lang="nl-NL" dirty="0" err="1" smtClean="0"/>
              <a:t>Shield</a:t>
            </a:r>
            <a:r>
              <a:rPr lang="nl-NL" dirty="0" smtClean="0"/>
              <a:t> als adequaatheidsbesluit niet langer geldt</a:t>
            </a:r>
          </a:p>
          <a:p>
            <a:pPr lvl="2"/>
            <a:r>
              <a:rPr lang="nl-NL" dirty="0" smtClean="0"/>
              <a:t>EDPB </a:t>
            </a:r>
            <a:r>
              <a:rPr lang="nl-NL" dirty="0"/>
              <a:t>(European Data </a:t>
            </a:r>
            <a:r>
              <a:rPr lang="nl-NL" dirty="0" err="1"/>
              <a:t>Protection</a:t>
            </a:r>
            <a:r>
              <a:rPr lang="nl-NL" dirty="0"/>
              <a:t> Board</a:t>
            </a:r>
            <a:r>
              <a:rPr lang="nl-NL" dirty="0" smtClean="0"/>
              <a:t>) geeft aan dat verwerkingen in US niet langer mogelijk zonder gepaste bijkomende maatregelen</a:t>
            </a:r>
          </a:p>
          <a:p>
            <a:pPr lvl="1"/>
            <a:r>
              <a:rPr lang="nl-NL" dirty="0" smtClean="0"/>
              <a:t>KSZ verwerkt de gegevens in België </a:t>
            </a:r>
            <a:r>
              <a:rPr lang="nl-NL" dirty="0" smtClean="0">
                <a:sym typeface="Wingdings" panose="05000000000000000000" pitchFamily="2" charset="2"/>
              </a:rPr>
              <a:t></a:t>
            </a:r>
            <a:r>
              <a:rPr lang="nl-NL" dirty="0" smtClean="0"/>
              <a:t> geen impact</a:t>
            </a:r>
          </a:p>
          <a:p>
            <a:pPr lvl="1"/>
            <a:r>
              <a:rPr lang="nl-NL" dirty="0"/>
              <a:t>s</a:t>
            </a:r>
            <a:r>
              <a:rPr lang="nl-NL" dirty="0" smtClean="0"/>
              <a:t>terk opletten met het gebruik van niet-officiële </a:t>
            </a:r>
            <a:r>
              <a:rPr lang="nl-NL" dirty="0" err="1" smtClean="0"/>
              <a:t>cloud</a:t>
            </a:r>
            <a:r>
              <a:rPr lang="nl-NL" dirty="0" smtClean="0"/>
              <a:t> producten (Doodle, </a:t>
            </a:r>
            <a:r>
              <a:rPr lang="nl-NL" dirty="0" err="1" smtClean="0"/>
              <a:t>mailchimp</a:t>
            </a:r>
            <a:r>
              <a:rPr lang="nl-NL" dirty="0" smtClean="0"/>
              <a:t>, …)</a:t>
            </a:r>
          </a:p>
          <a:p>
            <a:pPr lvl="1"/>
            <a:endParaRPr lang="nl-NL" dirty="0" smtClean="0"/>
          </a:p>
        </p:txBody>
      </p:sp>
      <p:sp>
        <p:nvSpPr>
          <p:cNvPr id="4" name="Slide Number Placeholder 3"/>
          <p:cNvSpPr>
            <a:spLocks noGrp="1"/>
          </p:cNvSpPr>
          <p:nvPr>
            <p:ph type="sldNum" sz="quarter" idx="10"/>
          </p:nvPr>
        </p:nvSpPr>
        <p:spPr/>
        <p:txBody>
          <a:bodyPr/>
          <a:lstStyle/>
          <a:p>
            <a:pPr>
              <a:defRPr/>
            </a:pPr>
            <a:fld id="{7A7F1E79-8225-48A0-95BD-5254C3720E2D}" type="slidenum">
              <a:rPr lang="en-GB" smtClean="0"/>
              <a:pPr>
                <a:defRPr/>
              </a:pPr>
              <a:t>49</a:t>
            </a:fld>
            <a:endParaRPr lang="en-GB" dirty="0"/>
          </a:p>
        </p:txBody>
      </p:sp>
    </p:spTree>
    <p:extLst>
      <p:ext uri="{BB962C8B-B14F-4D97-AF65-F5344CB8AC3E}">
        <p14:creationId xmlns:p14="http://schemas.microsoft.com/office/powerpoint/2010/main" val="935270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fr-BE" altLang="en-US"/>
              <a:t>Facts &amp; Figures 2020</a:t>
            </a:r>
            <a:endParaRPr lang="en-US"/>
          </a:p>
        </p:txBody>
      </p:sp>
      <p:sp>
        <p:nvSpPr>
          <p:cNvPr id="3" name="Content Placeholder 2"/>
          <p:cNvSpPr>
            <a:spLocks noGrp="1"/>
          </p:cNvSpPr>
          <p:nvPr>
            <p:ph idx="1"/>
          </p:nvPr>
        </p:nvSpPr>
        <p:spPr/>
        <p:txBody>
          <a:bodyPr>
            <a:normAutofit lnSpcReduction="10000"/>
          </a:bodyPr>
          <a:lstStyle/>
          <a:p>
            <a:pPr lvl="0"/>
            <a:r>
              <a:rPr lang="fr-FR" sz="2200" dirty="0">
                <a:solidFill>
                  <a:prstClr val="black"/>
                </a:solidFill>
              </a:rPr>
              <a:t>Service Desk </a:t>
            </a:r>
          </a:p>
          <a:p>
            <a:pPr lvl="1"/>
            <a:r>
              <a:rPr lang="fr-FR" dirty="0">
                <a:solidFill>
                  <a:prstClr val="black"/>
                </a:solidFill>
              </a:rPr>
              <a:t>nombre total de tickets : </a:t>
            </a:r>
            <a:r>
              <a:rPr lang="fr-FR" dirty="0">
                <a:solidFill>
                  <a:srgbClr val="0070C0"/>
                </a:solidFill>
              </a:rPr>
              <a:t>992 </a:t>
            </a:r>
            <a:endParaRPr lang="fr-FR" dirty="0">
              <a:solidFill>
                <a:prstClr val="black"/>
              </a:solidFill>
            </a:endParaRPr>
          </a:p>
          <a:p>
            <a:pPr lvl="2"/>
            <a:r>
              <a:rPr lang="fr-FR" sz="1800" dirty="0">
                <a:solidFill>
                  <a:prstClr val="black"/>
                </a:solidFill>
              </a:rPr>
              <a:t>1ère ligne : 63% des tickets traités en 6 jours en moyenne</a:t>
            </a:r>
          </a:p>
          <a:p>
            <a:pPr lvl="2"/>
            <a:r>
              <a:rPr lang="fr-FR" sz="1800" dirty="0">
                <a:solidFill>
                  <a:prstClr val="black"/>
                </a:solidFill>
              </a:rPr>
              <a:t>2ème ligne: 37% des tickets traités en 13 jours en moyenne</a:t>
            </a:r>
          </a:p>
          <a:p>
            <a:pPr lvl="1"/>
            <a:r>
              <a:rPr lang="fr-FR" dirty="0">
                <a:solidFill>
                  <a:prstClr val="black"/>
                </a:solidFill>
              </a:rPr>
              <a:t>site status.ksz-bcss.fgov.be pour communiquer à nos partenaires les interventions/incidents/… </a:t>
            </a:r>
            <a:r>
              <a:rPr lang="fr-FR" dirty="0">
                <a:solidFill>
                  <a:prstClr val="black"/>
                </a:solidFill>
                <a:sym typeface="Wingdings" panose="05000000000000000000" pitchFamily="2" charset="2"/>
              </a:rPr>
              <a:t></a:t>
            </a:r>
            <a:r>
              <a:rPr lang="fr-FR" dirty="0">
                <a:solidFill>
                  <a:prstClr val="black"/>
                </a:solidFill>
              </a:rPr>
              <a:t>en production cachée</a:t>
            </a:r>
          </a:p>
          <a:p>
            <a:pPr lvl="1"/>
            <a:endParaRPr lang="fr-FR" sz="600" dirty="0">
              <a:solidFill>
                <a:prstClr val="black"/>
              </a:solidFill>
            </a:endParaRPr>
          </a:p>
          <a:p>
            <a:pPr lvl="0"/>
            <a:r>
              <a:rPr lang="fr-FR" sz="2200" dirty="0">
                <a:solidFill>
                  <a:prstClr val="black"/>
                </a:solidFill>
              </a:rPr>
              <a:t>gestion des projets IT internes</a:t>
            </a:r>
          </a:p>
          <a:p>
            <a:pPr lvl="1"/>
            <a:r>
              <a:rPr lang="fr-FR" dirty="0">
                <a:solidFill>
                  <a:prstClr val="black"/>
                </a:solidFill>
              </a:rPr>
              <a:t>nombre de nouveaux projets créés = </a:t>
            </a:r>
            <a:r>
              <a:rPr lang="fr-FR" dirty="0">
                <a:solidFill>
                  <a:srgbClr val="0070C0"/>
                </a:solidFill>
              </a:rPr>
              <a:t>35</a:t>
            </a:r>
          </a:p>
          <a:p>
            <a:pPr lvl="1"/>
            <a:r>
              <a:rPr lang="fr-FR" dirty="0">
                <a:solidFill>
                  <a:prstClr val="black"/>
                </a:solidFill>
              </a:rPr>
              <a:t>nombre de projets terminés = </a:t>
            </a:r>
            <a:r>
              <a:rPr lang="fr-FR" dirty="0">
                <a:solidFill>
                  <a:srgbClr val="0070C0"/>
                </a:solidFill>
              </a:rPr>
              <a:t>21</a:t>
            </a:r>
          </a:p>
          <a:p>
            <a:pPr lvl="1"/>
            <a:r>
              <a:rPr lang="fr-FR" dirty="0">
                <a:solidFill>
                  <a:prstClr val="black"/>
                </a:solidFill>
              </a:rPr>
              <a:t>nombre de projets en cours = </a:t>
            </a:r>
            <a:r>
              <a:rPr lang="fr-FR" dirty="0">
                <a:solidFill>
                  <a:srgbClr val="0070C0"/>
                </a:solidFill>
              </a:rPr>
              <a:t>22</a:t>
            </a:r>
          </a:p>
          <a:p>
            <a:pPr lvl="0"/>
            <a:r>
              <a:rPr lang="en-US" sz="2200" dirty="0">
                <a:solidFill>
                  <a:prstClr val="black"/>
                </a:solidFill>
              </a:rPr>
              <a:t>release management</a:t>
            </a:r>
          </a:p>
          <a:p>
            <a:pPr lvl="1"/>
            <a:r>
              <a:rPr lang="en-US" dirty="0">
                <a:solidFill>
                  <a:prstClr val="black"/>
                </a:solidFill>
              </a:rPr>
              <a:t> </a:t>
            </a:r>
            <a:r>
              <a:rPr lang="en-US" dirty="0">
                <a:solidFill>
                  <a:srgbClr val="0070C0"/>
                </a:solidFill>
              </a:rPr>
              <a:t>24</a:t>
            </a:r>
            <a:r>
              <a:rPr lang="en-US" dirty="0">
                <a:solidFill>
                  <a:prstClr val="black"/>
                </a:solidFill>
              </a:rPr>
              <a:t> releases (online + batch)</a:t>
            </a:r>
          </a:p>
          <a:p>
            <a:pPr lvl="1"/>
            <a:r>
              <a:rPr lang="en-US" dirty="0">
                <a:solidFill>
                  <a:prstClr val="black"/>
                </a:solidFill>
              </a:rPr>
              <a:t> </a:t>
            </a:r>
            <a:r>
              <a:rPr lang="en-US" dirty="0">
                <a:solidFill>
                  <a:srgbClr val="0070C0"/>
                </a:solidFill>
              </a:rPr>
              <a:t>558</a:t>
            </a:r>
            <a:r>
              <a:rPr lang="en-US" dirty="0">
                <a:solidFill>
                  <a:prstClr val="black"/>
                </a:solidFill>
              </a:rPr>
              <a:t> </a:t>
            </a:r>
            <a:r>
              <a:rPr lang="en-US" dirty="0" err="1">
                <a:solidFill>
                  <a:prstClr val="black"/>
                </a:solidFill>
              </a:rPr>
              <a:t>déploiements</a:t>
            </a:r>
            <a:r>
              <a:rPr lang="en-US" dirty="0">
                <a:solidFill>
                  <a:prstClr val="black"/>
                </a:solidFill>
              </a:rPr>
              <a:t> (11 new services, 134 business changes, 205 technical changes, 77 bug fixes)</a:t>
            </a:r>
          </a:p>
          <a:p>
            <a:endParaRPr lang="en-US" dirty="0"/>
          </a:p>
        </p:txBody>
      </p:sp>
      <p:sp>
        <p:nvSpPr>
          <p:cNvPr id="4" name="Slide Number Placeholder 3"/>
          <p:cNvSpPr>
            <a:spLocks noGrp="1"/>
          </p:cNvSpPr>
          <p:nvPr>
            <p:ph type="sldNum" sz="quarter" idx="10"/>
          </p:nvPr>
        </p:nvSpPr>
        <p:spPr/>
        <p:txBody>
          <a:bodyPr/>
          <a:lstStyle/>
          <a:p>
            <a:pPr>
              <a:defRPr/>
            </a:pPr>
            <a:fld id="{7A7F1E79-8225-48A0-95BD-5254C3720E2D}" type="slidenum">
              <a:rPr lang="en-GB" smtClean="0"/>
              <a:pPr>
                <a:defRPr/>
              </a:pPr>
              <a:t>5</a:t>
            </a:fld>
            <a:endParaRPr lang="en-GB" dirty="0"/>
          </a:p>
        </p:txBody>
      </p:sp>
    </p:spTree>
    <p:extLst>
      <p:ext uri="{BB962C8B-B14F-4D97-AF65-F5344CB8AC3E}">
        <p14:creationId xmlns:p14="http://schemas.microsoft.com/office/powerpoint/2010/main" val="221255662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noFill/>
        </p:spPr>
        <p:txBody>
          <a:bodyPr/>
          <a:lstStyle/>
          <a:p>
            <a:r>
              <a:rPr lang="fr-BE" altLang="en-US" dirty="0" smtClean="0"/>
              <a:t>Budget </a:t>
            </a:r>
            <a:endParaRPr lang="en-US" altLang="en-US" dirty="0" smtClean="0">
              <a:solidFill>
                <a:srgbClr val="FF0000"/>
              </a:solidFill>
            </a:endParaRPr>
          </a:p>
        </p:txBody>
      </p:sp>
      <p:sp>
        <p:nvSpPr>
          <p:cNvPr id="31747" name="Content Placeholder 2"/>
          <p:cNvSpPr>
            <a:spLocks noGrp="1"/>
          </p:cNvSpPr>
          <p:nvPr>
            <p:ph idx="1"/>
          </p:nvPr>
        </p:nvSpPr>
        <p:spPr>
          <a:xfrm>
            <a:off x="457200" y="1268760"/>
            <a:ext cx="8229600" cy="4536504"/>
          </a:xfrm>
        </p:spPr>
        <p:txBody>
          <a:bodyPr>
            <a:normAutofit/>
          </a:bodyPr>
          <a:lstStyle/>
          <a:p>
            <a:pPr lvl="0"/>
            <a:r>
              <a:rPr lang="fr-BE" dirty="0" smtClean="0"/>
              <a:t>budget </a:t>
            </a:r>
            <a:r>
              <a:rPr lang="fr-BE" dirty="0"/>
              <a:t>initial 2021</a:t>
            </a:r>
          </a:p>
          <a:p>
            <a:pPr lvl="1"/>
            <a:r>
              <a:rPr lang="fr-BE" sz="2200" dirty="0"/>
              <a:t>montant </a:t>
            </a:r>
            <a:r>
              <a:rPr lang="fr-BE" sz="2200" dirty="0" smtClean="0"/>
              <a:t>servant de base pour le </a:t>
            </a:r>
            <a:r>
              <a:rPr lang="fr-BE" sz="2200" dirty="0" smtClean="0"/>
              <a:t>calcul: </a:t>
            </a:r>
            <a:r>
              <a:rPr lang="fr-BE" sz="2200" dirty="0" smtClean="0">
                <a:solidFill>
                  <a:srgbClr val="0070C0"/>
                </a:solidFill>
              </a:rPr>
              <a:t>17.747.043 </a:t>
            </a:r>
            <a:r>
              <a:rPr lang="fr-BE" sz="2200" dirty="0">
                <a:solidFill>
                  <a:srgbClr val="0070C0"/>
                </a:solidFill>
              </a:rPr>
              <a:t>€</a:t>
            </a:r>
            <a:r>
              <a:rPr lang="fr-BE" sz="2200" dirty="0"/>
              <a:t> </a:t>
            </a:r>
          </a:p>
          <a:p>
            <a:pPr lvl="1"/>
            <a:r>
              <a:rPr lang="fr-BE" sz="2200" dirty="0"/>
              <a:t>économie linéaire de </a:t>
            </a:r>
            <a:r>
              <a:rPr lang="fr-BE" sz="2200" dirty="0">
                <a:solidFill>
                  <a:srgbClr val="0070C0"/>
                </a:solidFill>
              </a:rPr>
              <a:t>2%</a:t>
            </a:r>
            <a:r>
              <a:rPr lang="fr-BE" sz="2200" b="1" dirty="0"/>
              <a:t> </a:t>
            </a:r>
            <a:r>
              <a:rPr lang="fr-BE" sz="2200" dirty="0"/>
              <a:t>sur les frais de personnel et de fonctionnement (ordinaires et informatiques) imposée par le gouvernement  pour un montant de </a:t>
            </a:r>
            <a:r>
              <a:rPr lang="fr-BE" sz="2200" dirty="0">
                <a:solidFill>
                  <a:srgbClr val="0070C0"/>
                </a:solidFill>
              </a:rPr>
              <a:t>350.660 €</a:t>
            </a:r>
          </a:p>
          <a:p>
            <a:pPr lvl="1"/>
            <a:r>
              <a:rPr lang="fr-BE" sz="2200" dirty="0"/>
              <a:t>budget initial disponible pour 2021 (hors sous-utilisation éventuelle): </a:t>
            </a:r>
            <a:r>
              <a:rPr lang="fr-BE" sz="2200" dirty="0" smtClean="0">
                <a:solidFill>
                  <a:srgbClr val="0070C0"/>
                </a:solidFill>
              </a:rPr>
              <a:t>17.396.383 </a:t>
            </a:r>
            <a:r>
              <a:rPr lang="fr-BE" sz="2200" dirty="0">
                <a:solidFill>
                  <a:srgbClr val="0070C0"/>
                </a:solidFill>
              </a:rPr>
              <a:t>€ </a:t>
            </a:r>
            <a:r>
              <a:rPr lang="fr-BE" sz="2200" dirty="0"/>
              <a:t>(soit </a:t>
            </a:r>
            <a:r>
              <a:rPr lang="fr-BE" sz="2200" dirty="0" smtClean="0"/>
              <a:t>259</a:t>
            </a:r>
            <a:r>
              <a:rPr lang="fr-BE" sz="2200" dirty="0"/>
              <a:t>. 320 € de moins qu’en 2020)</a:t>
            </a:r>
          </a:p>
          <a:p>
            <a:pPr lvl="1"/>
            <a:r>
              <a:rPr lang="fr-BE" sz="2200" dirty="0"/>
              <a:t>auxquels devraient s’ajouter </a:t>
            </a:r>
            <a:r>
              <a:rPr lang="fr-BE" sz="2200" dirty="0">
                <a:solidFill>
                  <a:srgbClr val="0070C0"/>
                </a:solidFill>
              </a:rPr>
              <a:t>810.000 € </a:t>
            </a:r>
            <a:r>
              <a:rPr lang="fr-BE" sz="2200" dirty="0"/>
              <a:t>de recettes propres supplémentaires (IMA, SDG, …) – encore à </a:t>
            </a:r>
            <a:r>
              <a:rPr lang="fr-BE" sz="2200" dirty="0" smtClean="0"/>
              <a:t>confirmer</a:t>
            </a:r>
            <a:endParaRPr lang="fr-BE" sz="2200" dirty="0"/>
          </a:p>
        </p:txBody>
      </p:sp>
      <p:sp>
        <p:nvSpPr>
          <p:cNvPr id="3" name="Slide Number Placeholder 2"/>
          <p:cNvSpPr>
            <a:spLocks noGrp="1"/>
          </p:cNvSpPr>
          <p:nvPr>
            <p:ph type="sldNum" sz="quarter" idx="10"/>
          </p:nvPr>
        </p:nvSpPr>
        <p:spPr/>
        <p:txBody>
          <a:bodyPr/>
          <a:lstStyle/>
          <a:p>
            <a:pPr>
              <a:defRPr/>
            </a:pPr>
            <a:fld id="{7A7F1E79-8225-48A0-95BD-5254C3720E2D}" type="slidenum">
              <a:rPr lang="en-GB" smtClean="0"/>
              <a:pPr>
                <a:defRPr/>
              </a:pPr>
              <a:t>50</a:t>
            </a:fld>
            <a:endParaRPr lang="en-GB" dirty="0"/>
          </a:p>
        </p:txBody>
      </p:sp>
    </p:spTree>
    <p:extLst>
      <p:ext uri="{BB962C8B-B14F-4D97-AF65-F5344CB8AC3E}">
        <p14:creationId xmlns:p14="http://schemas.microsoft.com/office/powerpoint/2010/main" val="325255285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noFill/>
        </p:spPr>
        <p:txBody>
          <a:bodyPr/>
          <a:lstStyle/>
          <a:p>
            <a:r>
              <a:rPr lang="fr-BE" altLang="en-US" dirty="0" smtClean="0"/>
              <a:t>Budget </a:t>
            </a:r>
            <a:endParaRPr lang="en-US" altLang="en-US" dirty="0" smtClean="0">
              <a:solidFill>
                <a:srgbClr val="FF0000"/>
              </a:solidFill>
            </a:endParaRPr>
          </a:p>
        </p:txBody>
      </p:sp>
      <p:sp>
        <p:nvSpPr>
          <p:cNvPr id="31747" name="Content Placeholder 2"/>
          <p:cNvSpPr>
            <a:spLocks noGrp="1"/>
          </p:cNvSpPr>
          <p:nvPr>
            <p:ph idx="1"/>
          </p:nvPr>
        </p:nvSpPr>
        <p:spPr>
          <a:xfrm>
            <a:off x="457200" y="1268760"/>
            <a:ext cx="8229600" cy="4608512"/>
          </a:xfrm>
        </p:spPr>
        <p:txBody>
          <a:bodyPr>
            <a:normAutofit/>
          </a:bodyPr>
          <a:lstStyle/>
          <a:p>
            <a:pPr>
              <a:lnSpc>
                <a:spcPct val="90000"/>
              </a:lnSpc>
              <a:defRPr/>
            </a:pPr>
            <a:r>
              <a:rPr lang="fr-FR" dirty="0" smtClean="0"/>
              <a:t>avances </a:t>
            </a:r>
            <a:r>
              <a:rPr lang="fr-FR" dirty="0"/>
              <a:t>sur BSM 2020 pour 2021 </a:t>
            </a:r>
          </a:p>
          <a:p>
            <a:pPr lvl="1">
              <a:lnSpc>
                <a:spcPct val="90000"/>
              </a:lnSpc>
              <a:defRPr/>
            </a:pPr>
            <a:r>
              <a:rPr lang="fr-FR" sz="2200" dirty="0" smtClean="0"/>
              <a:t> </a:t>
            </a:r>
            <a:r>
              <a:rPr lang="fr-FR" sz="2200" dirty="0" smtClean="0">
                <a:solidFill>
                  <a:srgbClr val="0070C0"/>
                </a:solidFill>
              </a:rPr>
              <a:t>721.216 </a:t>
            </a:r>
            <a:r>
              <a:rPr lang="fr-FR" sz="2200" dirty="0">
                <a:solidFill>
                  <a:srgbClr val="0070C0"/>
                </a:solidFill>
              </a:rPr>
              <a:t>€</a:t>
            </a:r>
            <a:r>
              <a:rPr lang="fr-FR" sz="2200" b="1" dirty="0"/>
              <a:t>  </a:t>
            </a:r>
            <a:r>
              <a:rPr lang="fr-FR" sz="2200" dirty="0"/>
              <a:t>pour soutenir les projets et investissements n'ayant pas pu être complètement réalisés en 2020 </a:t>
            </a:r>
          </a:p>
          <a:p>
            <a:pPr lvl="1">
              <a:lnSpc>
                <a:spcPct val="90000"/>
              </a:lnSpc>
              <a:defRPr/>
            </a:pPr>
            <a:r>
              <a:rPr lang="fr-FR" sz="2200" dirty="0"/>
              <a:t>principalement l’utilisation des services de la plate-forme </a:t>
            </a:r>
            <a:r>
              <a:rPr lang="fr-FR" sz="2200" dirty="0" smtClean="0"/>
              <a:t>G-cloud</a:t>
            </a:r>
          </a:p>
          <a:p>
            <a:pPr lvl="1">
              <a:lnSpc>
                <a:spcPct val="90000"/>
              </a:lnSpc>
              <a:defRPr/>
            </a:pPr>
            <a:r>
              <a:rPr lang="fr-FR" sz="2200" dirty="0" smtClean="0"/>
              <a:t>mais aussi SDG, missions du service Security, API Gateway, etc.</a:t>
            </a:r>
          </a:p>
          <a:p>
            <a:pPr lvl="1">
              <a:lnSpc>
                <a:spcPct val="90000"/>
              </a:lnSpc>
              <a:defRPr/>
            </a:pPr>
            <a:endParaRPr lang="fr-FR" sz="600" dirty="0" smtClean="0"/>
          </a:p>
          <a:p>
            <a:pPr lvl="0"/>
            <a:r>
              <a:rPr lang="fr-BE" dirty="0" smtClean="0"/>
              <a:t>trajectoire </a:t>
            </a:r>
            <a:r>
              <a:rPr lang="fr-BE" dirty="0"/>
              <a:t>d’épargne </a:t>
            </a:r>
            <a:endParaRPr lang="fr-BE" dirty="0" smtClean="0"/>
          </a:p>
          <a:p>
            <a:pPr lvl="1"/>
            <a:r>
              <a:rPr lang="fr-BE" sz="2200" dirty="0" smtClean="0"/>
              <a:t>imposée </a:t>
            </a:r>
            <a:r>
              <a:rPr lang="fr-BE" sz="2200" dirty="0"/>
              <a:t>par le gouvernement </a:t>
            </a:r>
            <a:r>
              <a:rPr lang="fr-BE" sz="2200" dirty="0" smtClean="0"/>
              <a:t>pour 2021-2024 </a:t>
            </a:r>
            <a:r>
              <a:rPr lang="fr-BE" sz="2200" dirty="0"/>
              <a:t>à l’ensemble de la fonction </a:t>
            </a:r>
            <a:r>
              <a:rPr lang="fr-BE" sz="2200" dirty="0" smtClean="0"/>
              <a:t>publique (par an  150.000.000 €) </a:t>
            </a:r>
            <a:r>
              <a:rPr lang="fr-BE" sz="2200" dirty="0"/>
              <a:t>soit </a:t>
            </a:r>
            <a:r>
              <a:rPr lang="fr-BE" sz="2200" dirty="0">
                <a:solidFill>
                  <a:srgbClr val="0070C0"/>
                </a:solidFill>
              </a:rPr>
              <a:t>600.000.000 € </a:t>
            </a:r>
            <a:r>
              <a:rPr lang="fr-BE" sz="2200" dirty="0"/>
              <a:t>d’ici </a:t>
            </a:r>
            <a:r>
              <a:rPr lang="fr-BE" sz="2200" dirty="0" smtClean="0"/>
              <a:t>2024</a:t>
            </a:r>
            <a:endParaRPr lang="fr-BE" sz="2200" dirty="0"/>
          </a:p>
          <a:p>
            <a:pPr lvl="1"/>
            <a:r>
              <a:rPr lang="fr-BE" sz="2200" dirty="0" smtClean="0"/>
              <a:t>correspond </a:t>
            </a:r>
            <a:r>
              <a:rPr lang="fr-BE" sz="2200" dirty="0"/>
              <a:t>à une épargne structurelle de 2%/</a:t>
            </a:r>
            <a:r>
              <a:rPr lang="fr-BE" sz="2200" dirty="0" smtClean="0"/>
              <a:t>an</a:t>
            </a:r>
            <a:endParaRPr lang="fr-BE" sz="2200" strike="sngStrike" dirty="0"/>
          </a:p>
          <a:p>
            <a:pPr lvl="1"/>
            <a:r>
              <a:rPr lang="fr-BE" sz="2200" dirty="0"/>
              <a:t>les différents </a:t>
            </a:r>
            <a:r>
              <a:rPr lang="fr-BE" sz="2200" dirty="0" smtClean="0"/>
              <a:t>Collèges investiguent des pistes </a:t>
            </a:r>
            <a:r>
              <a:rPr lang="fr-BE" sz="2200" dirty="0"/>
              <a:t>pour réaliser l’épargne demandée autrement que par des économies </a:t>
            </a:r>
            <a:r>
              <a:rPr lang="fr-BE" sz="2200" dirty="0" smtClean="0"/>
              <a:t>linéaires</a:t>
            </a:r>
            <a:endParaRPr lang="fr-BE" sz="2200" dirty="0"/>
          </a:p>
          <a:p>
            <a:pPr>
              <a:lnSpc>
                <a:spcPct val="90000"/>
              </a:lnSpc>
              <a:defRPr/>
            </a:pPr>
            <a:endParaRPr lang="fr-FR" sz="2600" dirty="0"/>
          </a:p>
          <a:p>
            <a:pPr>
              <a:lnSpc>
                <a:spcPct val="90000"/>
              </a:lnSpc>
              <a:defRPr/>
            </a:pPr>
            <a:endParaRPr lang="fr-FR" sz="400" dirty="0"/>
          </a:p>
        </p:txBody>
      </p:sp>
      <p:sp>
        <p:nvSpPr>
          <p:cNvPr id="3" name="Slide Number Placeholder 2"/>
          <p:cNvSpPr>
            <a:spLocks noGrp="1"/>
          </p:cNvSpPr>
          <p:nvPr>
            <p:ph type="sldNum" sz="quarter" idx="10"/>
          </p:nvPr>
        </p:nvSpPr>
        <p:spPr/>
        <p:txBody>
          <a:bodyPr/>
          <a:lstStyle/>
          <a:p>
            <a:pPr>
              <a:defRPr/>
            </a:pPr>
            <a:fld id="{7A7F1E79-8225-48A0-95BD-5254C3720E2D}" type="slidenum">
              <a:rPr lang="en-GB" smtClean="0"/>
              <a:pPr>
                <a:defRPr/>
              </a:pPr>
              <a:t>51</a:t>
            </a:fld>
            <a:endParaRPr lang="en-GB" dirty="0"/>
          </a:p>
        </p:txBody>
      </p:sp>
    </p:spTree>
    <p:extLst>
      <p:ext uri="{BB962C8B-B14F-4D97-AF65-F5344CB8AC3E}">
        <p14:creationId xmlns:p14="http://schemas.microsoft.com/office/powerpoint/2010/main" val="394434691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altLang="en-US" dirty="0"/>
              <a:t>Budget</a:t>
            </a:r>
            <a:endParaRPr lang="en-US" dirty="0"/>
          </a:p>
        </p:txBody>
      </p:sp>
      <p:sp>
        <p:nvSpPr>
          <p:cNvPr id="3" name="Content Placeholder 2"/>
          <p:cNvSpPr>
            <a:spLocks noGrp="1"/>
          </p:cNvSpPr>
          <p:nvPr>
            <p:ph idx="1"/>
          </p:nvPr>
        </p:nvSpPr>
        <p:spPr/>
        <p:txBody>
          <a:bodyPr>
            <a:normAutofit/>
          </a:bodyPr>
          <a:lstStyle/>
          <a:p>
            <a:r>
              <a:rPr lang="fr-FR" sz="2200" dirty="0"/>
              <a:t>l</a:t>
            </a:r>
            <a:r>
              <a:rPr lang="fr-FR" sz="2200" dirty="0" smtClean="0"/>
              <a:t>e montant estimé </a:t>
            </a:r>
            <a:r>
              <a:rPr lang="fr-FR" sz="2200" dirty="0"/>
              <a:t>des économies </a:t>
            </a:r>
            <a:r>
              <a:rPr lang="fr-FR" sz="2200" dirty="0" smtClean="0"/>
              <a:t>pour la BCSS est de </a:t>
            </a:r>
            <a:r>
              <a:rPr lang="fr-FR" sz="2200" dirty="0">
                <a:solidFill>
                  <a:srgbClr val="0070C0"/>
                </a:solidFill>
              </a:rPr>
              <a:t>1.226.000 €</a:t>
            </a:r>
            <a:r>
              <a:rPr lang="fr-FR" sz="2200" dirty="0"/>
              <a:t> dont </a:t>
            </a:r>
            <a:r>
              <a:rPr lang="fr-FR" sz="2200" dirty="0">
                <a:solidFill>
                  <a:srgbClr val="0070C0"/>
                </a:solidFill>
              </a:rPr>
              <a:t>964.000 €</a:t>
            </a:r>
            <a:r>
              <a:rPr lang="fr-FR" sz="2200" dirty="0"/>
              <a:t> de dépenses </a:t>
            </a:r>
            <a:r>
              <a:rPr lang="fr-FR" sz="2200" dirty="0" smtClean="0"/>
              <a:t>informatiques (</a:t>
            </a:r>
            <a:r>
              <a:rPr lang="fr-FR" sz="2200" dirty="0"/>
              <a:t>cumul 2021-2024) </a:t>
            </a:r>
          </a:p>
          <a:p>
            <a:r>
              <a:rPr lang="fr-FR" sz="2200" dirty="0" smtClean="0"/>
              <a:t>socle </a:t>
            </a:r>
            <a:r>
              <a:rPr lang="fr-FR" sz="2200" dirty="0"/>
              <a:t>de </a:t>
            </a:r>
            <a:r>
              <a:rPr lang="fr-FR" sz="2200" dirty="0" smtClean="0"/>
              <a:t>base</a:t>
            </a:r>
          </a:p>
          <a:p>
            <a:pPr lvl="1"/>
            <a:r>
              <a:rPr lang="fr-FR" dirty="0" smtClean="0"/>
              <a:t>maintien </a:t>
            </a:r>
            <a:r>
              <a:rPr lang="fr-FR" dirty="0"/>
              <a:t>du cadre existant (fonctionnaires et personnel détaché </a:t>
            </a:r>
            <a:r>
              <a:rPr lang="fr-FR" dirty="0" err="1" smtClean="0"/>
              <a:t>Smals</a:t>
            </a:r>
            <a:r>
              <a:rPr lang="fr-FR" dirty="0" smtClean="0"/>
              <a:t>)</a:t>
            </a:r>
          </a:p>
          <a:p>
            <a:pPr lvl="1"/>
            <a:r>
              <a:rPr lang="fr-FR" dirty="0" smtClean="0"/>
              <a:t>gestion </a:t>
            </a:r>
            <a:r>
              <a:rPr lang="fr-FR" dirty="0"/>
              <a:t>prudente des éventuels recrutements complémentaires et strictement </a:t>
            </a:r>
            <a:r>
              <a:rPr lang="fr-FR" dirty="0" smtClean="0"/>
              <a:t>nécessaires</a:t>
            </a:r>
          </a:p>
          <a:p>
            <a:r>
              <a:rPr lang="fr-FR" sz="2200" dirty="0" smtClean="0"/>
              <a:t>poursuite</a:t>
            </a:r>
            <a:r>
              <a:rPr lang="fr-FR" sz="2200" dirty="0"/>
              <a:t>, dans la mesure du possible, de l’établissement d’avances sur BSM </a:t>
            </a:r>
            <a:r>
              <a:rPr lang="fr-FR" sz="2200" dirty="0" smtClean="0"/>
              <a:t>mais diminution </a:t>
            </a:r>
            <a:r>
              <a:rPr lang="fr-FR" sz="2200" dirty="0"/>
              <a:t>inévitable </a:t>
            </a:r>
            <a:r>
              <a:rPr lang="fr-FR" sz="2200" dirty="0" smtClean="0"/>
              <a:t>dans la durée</a:t>
            </a:r>
          </a:p>
          <a:p>
            <a:r>
              <a:rPr lang="fr-FR" sz="2200" dirty="0" smtClean="0"/>
              <a:t>monitoring </a:t>
            </a:r>
            <a:r>
              <a:rPr lang="fr-FR" sz="2200" dirty="0"/>
              <a:t>mensuel de toutes les </a:t>
            </a:r>
            <a:r>
              <a:rPr lang="fr-FR" sz="2200" dirty="0" smtClean="0"/>
              <a:t>dépenses</a:t>
            </a:r>
            <a:endParaRPr lang="fr-FR" sz="2200" dirty="0"/>
          </a:p>
          <a:p>
            <a:r>
              <a:rPr lang="fr-FR" sz="2200" dirty="0" smtClean="0"/>
              <a:t>leviers principaux</a:t>
            </a:r>
            <a:endParaRPr lang="fr-FR" sz="2200" dirty="0"/>
          </a:p>
          <a:p>
            <a:pPr lvl="1"/>
            <a:r>
              <a:rPr lang="fr-FR" dirty="0"/>
              <a:t>l</a:t>
            </a:r>
            <a:r>
              <a:rPr lang="fr-FR" dirty="0" smtClean="0"/>
              <a:t>a sous-utilisation </a:t>
            </a:r>
            <a:r>
              <a:rPr lang="fr-FR" dirty="0"/>
              <a:t>annuelle sera plus faible</a:t>
            </a:r>
          </a:p>
          <a:p>
            <a:pPr lvl="1"/>
            <a:r>
              <a:rPr lang="fr-FR" dirty="0" smtClean="0"/>
              <a:t>politique </a:t>
            </a:r>
            <a:r>
              <a:rPr lang="fr-FR" dirty="0"/>
              <a:t>plus stricte en matière de nouveaux </a:t>
            </a:r>
            <a:r>
              <a:rPr lang="fr-FR" dirty="0" smtClean="0"/>
              <a:t>projets/services : </a:t>
            </a:r>
            <a:r>
              <a:rPr lang="fr-FR" dirty="0"/>
              <a:t>pas de moyens budgétaires </a:t>
            </a:r>
            <a:r>
              <a:rPr lang="fr-FR" dirty="0" smtClean="0">
                <a:sym typeface="Wingdings" panose="05000000000000000000" pitchFamily="2" charset="2"/>
              </a:rPr>
              <a:t></a:t>
            </a:r>
            <a:r>
              <a:rPr lang="fr-FR" dirty="0" smtClean="0"/>
              <a:t> </a:t>
            </a:r>
            <a:r>
              <a:rPr lang="fr-FR" dirty="0"/>
              <a:t>pas de nouveaux projets!</a:t>
            </a:r>
          </a:p>
          <a:p>
            <a:endParaRPr lang="fr-FR" dirty="0"/>
          </a:p>
          <a:p>
            <a:endParaRPr lang="en-US" dirty="0">
              <a:solidFill>
                <a:srgbClr val="E20000"/>
              </a:solidFill>
            </a:endParaRPr>
          </a:p>
        </p:txBody>
      </p:sp>
      <p:sp>
        <p:nvSpPr>
          <p:cNvPr id="4" name="Slide Number Placeholder 3"/>
          <p:cNvSpPr>
            <a:spLocks noGrp="1"/>
          </p:cNvSpPr>
          <p:nvPr>
            <p:ph type="sldNum" sz="quarter" idx="10"/>
          </p:nvPr>
        </p:nvSpPr>
        <p:spPr/>
        <p:txBody>
          <a:bodyPr/>
          <a:lstStyle/>
          <a:p>
            <a:pPr>
              <a:defRPr/>
            </a:pPr>
            <a:fld id="{7A7F1E79-8225-48A0-95BD-5254C3720E2D}" type="slidenum">
              <a:rPr lang="en-GB" smtClean="0"/>
              <a:pPr>
                <a:defRPr/>
              </a:pPr>
              <a:t>52</a:t>
            </a:fld>
            <a:endParaRPr lang="en-GB" dirty="0"/>
          </a:p>
        </p:txBody>
      </p:sp>
    </p:spTree>
    <p:extLst>
      <p:ext uri="{BB962C8B-B14F-4D97-AF65-F5344CB8AC3E}">
        <p14:creationId xmlns:p14="http://schemas.microsoft.com/office/powerpoint/2010/main" val="267123972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nl-NL" altLang="en-US" dirty="0" smtClean="0"/>
              <a:t>nieuwe module in BHDW </a:t>
            </a:r>
          </a:p>
          <a:p>
            <a:pPr lvl="1"/>
            <a:r>
              <a:rPr lang="nl-NL" altLang="en-US" dirty="0" smtClean="0"/>
              <a:t>beheer </a:t>
            </a:r>
            <a:r>
              <a:rPr lang="nl-NL" altLang="en-US" dirty="0"/>
              <a:t>van BSC KSZ : module in productie sinds Jan 2020</a:t>
            </a:r>
          </a:p>
          <a:p>
            <a:pPr lvl="2"/>
            <a:endParaRPr lang="nl-NL" altLang="en-US" sz="400" dirty="0" smtClean="0"/>
          </a:p>
          <a:p>
            <a:pPr marL="541338" lvl="2" indent="0">
              <a:buNone/>
            </a:pPr>
            <a:endParaRPr lang="nl-BE" altLang="en-US" dirty="0" smtClean="0"/>
          </a:p>
          <a:p>
            <a:pPr marL="541338" lvl="2" indent="0">
              <a:buNone/>
            </a:pPr>
            <a:endParaRPr lang="nl-BE" altLang="en-US" dirty="0" smtClean="0"/>
          </a:p>
          <a:p>
            <a:endParaRPr lang="nl-BE" altLang="en-US" dirty="0"/>
          </a:p>
        </p:txBody>
      </p:sp>
      <p:sp>
        <p:nvSpPr>
          <p:cNvPr id="4" name="Slide Number Placeholder 3"/>
          <p:cNvSpPr>
            <a:spLocks noGrp="1"/>
          </p:cNvSpPr>
          <p:nvPr>
            <p:ph type="sldNum" sz="quarter" idx="10"/>
          </p:nvPr>
        </p:nvSpPr>
        <p:spPr/>
        <p:txBody>
          <a:bodyPr/>
          <a:lstStyle/>
          <a:p>
            <a:pPr>
              <a:defRPr/>
            </a:pPr>
            <a:fld id="{7A7F1E79-8225-48A0-95BD-5254C3720E2D}" type="slidenum">
              <a:rPr lang="en-GB" smtClean="0"/>
              <a:pPr>
                <a:defRPr/>
              </a:pPr>
              <a:t>53</a:t>
            </a:fld>
            <a:endParaRPr lang="en-GB"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1176"/>
          <a:stretch/>
        </p:blipFill>
        <p:spPr>
          <a:xfrm>
            <a:off x="301899" y="2593571"/>
            <a:ext cx="8540201" cy="2413311"/>
          </a:xfrm>
          <a:prstGeom prst="rect">
            <a:avLst/>
          </a:prstGeom>
        </p:spPr>
      </p:pic>
      <p:sp>
        <p:nvSpPr>
          <p:cNvPr id="7" name="Title 1"/>
          <p:cNvSpPr>
            <a:spLocks noGrp="1"/>
          </p:cNvSpPr>
          <p:nvPr>
            <p:ph type="title"/>
          </p:nvPr>
        </p:nvSpPr>
        <p:spPr>
          <a:xfrm>
            <a:off x="467544" y="188640"/>
            <a:ext cx="8229600" cy="922114"/>
          </a:xfrm>
          <a:noFill/>
        </p:spPr>
        <p:txBody>
          <a:bodyPr/>
          <a:lstStyle/>
          <a:p>
            <a:r>
              <a:rPr lang="fr-BE" altLang="en-US" dirty="0" smtClean="0"/>
              <a:t>Resource </a:t>
            </a:r>
            <a:r>
              <a:rPr lang="fr-BE" altLang="en-US" dirty="0"/>
              <a:t>management</a:t>
            </a:r>
          </a:p>
        </p:txBody>
      </p:sp>
    </p:spTree>
    <p:extLst>
      <p:ext uri="{BB962C8B-B14F-4D97-AF65-F5344CB8AC3E}">
        <p14:creationId xmlns:p14="http://schemas.microsoft.com/office/powerpoint/2010/main" val="210718495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fr-BE" altLang="en-US" dirty="0" smtClean="0"/>
              <a:t>Resource </a:t>
            </a:r>
            <a:r>
              <a:rPr lang="fr-BE" altLang="en-US" dirty="0"/>
              <a:t>management</a:t>
            </a:r>
          </a:p>
        </p:txBody>
      </p:sp>
      <p:sp>
        <p:nvSpPr>
          <p:cNvPr id="3" name="Content Placeholder 2"/>
          <p:cNvSpPr>
            <a:spLocks noGrp="1"/>
          </p:cNvSpPr>
          <p:nvPr>
            <p:ph idx="1"/>
          </p:nvPr>
        </p:nvSpPr>
        <p:spPr>
          <a:xfrm>
            <a:off x="467544" y="1110754"/>
            <a:ext cx="8676456" cy="2160240"/>
          </a:xfrm>
        </p:spPr>
        <p:txBody>
          <a:bodyPr>
            <a:normAutofit/>
          </a:bodyPr>
          <a:lstStyle/>
          <a:p>
            <a:pPr lvl="2"/>
            <a:endParaRPr lang="nl-NL" altLang="en-US" sz="400" dirty="0" smtClean="0"/>
          </a:p>
          <a:p>
            <a:r>
              <a:rPr lang="nl-BE" altLang="en-US" dirty="0"/>
              <a:t>g</a:t>
            </a:r>
            <a:r>
              <a:rPr lang="nl-BE" altLang="en-US" dirty="0" smtClean="0"/>
              <a:t>ecentraliseerd </a:t>
            </a:r>
            <a:r>
              <a:rPr lang="nl-BE" altLang="en-US" dirty="0" err="1" smtClean="0"/>
              <a:t>eLearning</a:t>
            </a:r>
            <a:r>
              <a:rPr lang="nl-BE" altLang="en-US" dirty="0" smtClean="0"/>
              <a:t> platform</a:t>
            </a:r>
          </a:p>
          <a:p>
            <a:pPr lvl="1"/>
            <a:r>
              <a:rPr lang="nl-BE" altLang="en-US" dirty="0"/>
              <a:t>e</a:t>
            </a:r>
            <a:r>
              <a:rPr lang="nl-BE" altLang="en-US" dirty="0" smtClean="0"/>
              <a:t>en gemeenschappelijk platform ‘</a:t>
            </a:r>
            <a:r>
              <a:rPr lang="nl-BE" altLang="en-US" dirty="0" err="1" smtClean="0"/>
              <a:t>eAcademy</a:t>
            </a:r>
            <a:r>
              <a:rPr lang="nl-BE" altLang="en-US" dirty="0" smtClean="0"/>
              <a:t> CBSS-eHealth’ werd opgezet</a:t>
            </a:r>
          </a:p>
          <a:p>
            <a:pPr lvl="1"/>
            <a:r>
              <a:rPr lang="nl-BE" altLang="en-US" dirty="0"/>
              <a:t>e</a:t>
            </a:r>
            <a:r>
              <a:rPr lang="nl-BE" altLang="en-US" dirty="0" smtClean="0"/>
              <a:t>en </a:t>
            </a:r>
            <a:r>
              <a:rPr lang="nl-BE" altLang="en-US" dirty="0" err="1" smtClean="0"/>
              <a:t>PoC</a:t>
            </a:r>
            <a:r>
              <a:rPr lang="nl-BE" altLang="en-US" dirty="0" smtClean="0"/>
              <a:t> voor beide instellingen wordt tijdens 1</a:t>
            </a:r>
            <a:r>
              <a:rPr lang="nl-BE" altLang="en-US" baseline="30000" dirty="0" smtClean="0"/>
              <a:t>ste</a:t>
            </a:r>
            <a:r>
              <a:rPr lang="nl-BE" altLang="en-US" dirty="0" smtClean="0"/>
              <a:t> kwartaal 2021 gestart</a:t>
            </a:r>
          </a:p>
        </p:txBody>
      </p:sp>
      <p:sp>
        <p:nvSpPr>
          <p:cNvPr id="4" name="Slide Number Placeholder 3"/>
          <p:cNvSpPr>
            <a:spLocks noGrp="1"/>
          </p:cNvSpPr>
          <p:nvPr>
            <p:ph type="sldNum" sz="quarter" idx="10"/>
          </p:nvPr>
        </p:nvSpPr>
        <p:spPr/>
        <p:txBody>
          <a:bodyPr/>
          <a:lstStyle/>
          <a:p>
            <a:pPr>
              <a:defRPr/>
            </a:pPr>
            <a:fld id="{7A7F1E79-8225-48A0-95BD-5254C3720E2D}" type="slidenum">
              <a:rPr lang="en-GB" smtClean="0"/>
              <a:pPr>
                <a:defRPr/>
              </a:pPr>
              <a:t>54</a:t>
            </a:fld>
            <a:endParaRPr lang="en-GB" dirty="0"/>
          </a:p>
        </p:txBody>
      </p:sp>
      <p:pic>
        <p:nvPicPr>
          <p:cNvPr id="7" name="Content Placeholder 4"/>
          <p:cNvPicPr>
            <a:picLocks noChangeAspect="1"/>
          </p:cNvPicPr>
          <p:nvPr/>
        </p:nvPicPr>
        <p:blipFill>
          <a:blip r:embed="rId2"/>
          <a:stretch>
            <a:fillRect/>
          </a:stretch>
        </p:blipFill>
        <p:spPr bwMode="auto">
          <a:xfrm>
            <a:off x="1475656" y="2563453"/>
            <a:ext cx="5978653" cy="3938501"/>
          </a:xfrm>
          <a:prstGeom prst="rect">
            <a:avLst/>
          </a:prstGeom>
          <a:solidFill>
            <a:srgbClr val="FFFFFF">
              <a:shade val="85000"/>
            </a:srgbClr>
          </a:solidFill>
          <a:ln w="3175" cap="sq">
            <a:solidFill>
              <a:schemeClr val="tx1"/>
            </a:solidFill>
            <a:miter lim="800000"/>
          </a:ln>
          <a:effectLst/>
          <a:extLst/>
        </p:spPr>
      </p:pic>
    </p:spTree>
    <p:extLst>
      <p:ext uri="{BB962C8B-B14F-4D97-AF65-F5344CB8AC3E}">
        <p14:creationId xmlns:p14="http://schemas.microsoft.com/office/powerpoint/2010/main" val="280095906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nl-NL" dirty="0"/>
              <a:t>Resource management</a:t>
            </a:r>
          </a:p>
        </p:txBody>
      </p:sp>
      <p:sp>
        <p:nvSpPr>
          <p:cNvPr id="3" name="Content Placeholder 2"/>
          <p:cNvSpPr>
            <a:spLocks noGrp="1"/>
          </p:cNvSpPr>
          <p:nvPr>
            <p:ph idx="1"/>
          </p:nvPr>
        </p:nvSpPr>
        <p:spPr/>
        <p:txBody>
          <a:bodyPr/>
          <a:lstStyle/>
          <a:p>
            <a:r>
              <a:rPr lang="nl-BE" altLang="en-US" dirty="0"/>
              <a:t>enquête </a:t>
            </a:r>
            <a:r>
              <a:rPr lang="nl-BE" altLang="en-US" dirty="0" smtClean="0"/>
              <a:t>‘</a:t>
            </a:r>
            <a:r>
              <a:rPr lang="nl-BE" altLang="en-US" dirty="0" err="1" smtClean="0"/>
              <a:t>risques</a:t>
            </a:r>
            <a:r>
              <a:rPr lang="nl-BE" altLang="en-US" dirty="0" smtClean="0"/>
              <a:t> </a:t>
            </a:r>
            <a:r>
              <a:rPr lang="nl-BE" altLang="en-US" dirty="0" err="1" smtClean="0"/>
              <a:t>psychosociaux</a:t>
            </a:r>
            <a:r>
              <a:rPr lang="nl-BE" altLang="en-US" dirty="0" smtClean="0"/>
              <a:t>’</a:t>
            </a:r>
            <a:endParaRPr lang="nl-BE" altLang="en-US" dirty="0"/>
          </a:p>
          <a:p>
            <a:pPr lvl="1"/>
            <a:r>
              <a:rPr lang="nl-BE" altLang="en-US" sz="2200" dirty="0" err="1"/>
              <a:t>organisée</a:t>
            </a:r>
            <a:r>
              <a:rPr lang="nl-BE" altLang="en-US" sz="2200" dirty="0"/>
              <a:t> </a:t>
            </a:r>
            <a:r>
              <a:rPr lang="nl-BE" altLang="en-US" sz="2200" dirty="0" err="1"/>
              <a:t>début</a:t>
            </a:r>
            <a:r>
              <a:rPr lang="nl-BE" altLang="en-US" sz="2200" dirty="0"/>
              <a:t> 2020 </a:t>
            </a:r>
          </a:p>
          <a:p>
            <a:pPr lvl="1"/>
            <a:r>
              <a:rPr lang="nl-BE" altLang="en-US" sz="2200" dirty="0"/>
              <a:t>en </a:t>
            </a:r>
            <a:r>
              <a:rPr lang="nl-BE" altLang="en-US" sz="2200" dirty="0" err="1"/>
              <a:t>collaboration</a:t>
            </a:r>
            <a:r>
              <a:rPr lang="nl-BE" altLang="en-US" sz="2200" dirty="0"/>
              <a:t> </a:t>
            </a:r>
            <a:r>
              <a:rPr lang="nl-BE" altLang="en-US" sz="2200" dirty="0" err="1"/>
              <a:t>avec</a:t>
            </a:r>
            <a:r>
              <a:rPr lang="nl-BE" altLang="en-US" sz="2200" dirty="0"/>
              <a:t> </a:t>
            </a:r>
            <a:r>
              <a:rPr lang="nl-BE" altLang="en-US" sz="2200" dirty="0" err="1"/>
              <a:t>Empreva</a:t>
            </a:r>
            <a:endParaRPr lang="nl-BE" altLang="en-US" sz="2200" dirty="0"/>
          </a:p>
          <a:p>
            <a:pPr lvl="1"/>
            <a:r>
              <a:rPr lang="nl-BE" altLang="en-US" sz="2200" dirty="0" err="1"/>
              <a:t>taux</a:t>
            </a:r>
            <a:r>
              <a:rPr lang="nl-BE" altLang="en-US" sz="2200" dirty="0"/>
              <a:t> de </a:t>
            </a:r>
            <a:r>
              <a:rPr lang="nl-BE" altLang="en-US" sz="2200" dirty="0" err="1"/>
              <a:t>participation</a:t>
            </a:r>
            <a:r>
              <a:rPr lang="nl-BE" altLang="en-US" sz="2200" dirty="0"/>
              <a:t> </a:t>
            </a:r>
            <a:r>
              <a:rPr lang="nl-BE" altLang="en-US" sz="2200" dirty="0" err="1"/>
              <a:t>élevé</a:t>
            </a:r>
            <a:r>
              <a:rPr lang="nl-BE" altLang="en-US" sz="2200" dirty="0"/>
              <a:t> de </a:t>
            </a:r>
            <a:r>
              <a:rPr lang="nl-BE" altLang="en-US" sz="2200" dirty="0">
                <a:solidFill>
                  <a:srgbClr val="0070C0"/>
                </a:solidFill>
              </a:rPr>
              <a:t>87%</a:t>
            </a:r>
            <a:r>
              <a:rPr lang="nl-BE" altLang="en-US" sz="2200" b="1" dirty="0">
                <a:solidFill>
                  <a:srgbClr val="0087BE"/>
                </a:solidFill>
              </a:rPr>
              <a:t>  </a:t>
            </a:r>
            <a:r>
              <a:rPr lang="nl-BE" altLang="en-US" sz="2200" dirty="0" smtClean="0">
                <a:sym typeface="Wingdings" panose="05000000000000000000" pitchFamily="2" charset="2"/>
              </a:rPr>
              <a:t></a:t>
            </a:r>
            <a:r>
              <a:rPr lang="nl-BE" altLang="en-US" sz="2200" b="1" dirty="0" smtClean="0">
                <a:solidFill>
                  <a:srgbClr val="0087BE"/>
                </a:solidFill>
                <a:sym typeface="Wingdings" panose="05000000000000000000" pitchFamily="2" charset="2"/>
              </a:rPr>
              <a:t> </a:t>
            </a:r>
            <a:r>
              <a:rPr lang="nl-BE" altLang="en-US" sz="2200" dirty="0" err="1"/>
              <a:t>résultats</a:t>
            </a:r>
            <a:r>
              <a:rPr lang="nl-BE" altLang="en-US" sz="2200" dirty="0"/>
              <a:t> </a:t>
            </a:r>
            <a:r>
              <a:rPr lang="nl-BE" altLang="en-US" sz="2200" dirty="0" err="1"/>
              <a:t>représentatifs</a:t>
            </a:r>
            <a:endParaRPr lang="nl-BE" altLang="en-US" sz="2200" dirty="0"/>
          </a:p>
          <a:p>
            <a:pPr lvl="1"/>
            <a:r>
              <a:rPr lang="nl-BE" altLang="en-US" sz="2200" dirty="0"/>
              <a:t>22 facteurs liés </a:t>
            </a:r>
            <a:r>
              <a:rPr lang="nl-BE" altLang="en-US" sz="2200" dirty="0" err="1"/>
              <a:t>aux</a:t>
            </a:r>
            <a:r>
              <a:rPr lang="nl-BE" altLang="en-US" sz="2200" dirty="0"/>
              <a:t> </a:t>
            </a:r>
            <a:r>
              <a:rPr lang="nl-BE" altLang="en-US" sz="2200" dirty="0" err="1"/>
              <a:t>composantes</a:t>
            </a:r>
            <a:r>
              <a:rPr lang="nl-BE" altLang="en-US" sz="2200" dirty="0"/>
              <a:t> de </a:t>
            </a:r>
            <a:r>
              <a:rPr lang="nl-BE" altLang="en-US" sz="2200" dirty="0" err="1"/>
              <a:t>travail</a:t>
            </a:r>
            <a:endParaRPr lang="nl-BE" altLang="en-US" sz="2200" dirty="0"/>
          </a:p>
          <a:p>
            <a:pPr lvl="1"/>
            <a:r>
              <a:rPr lang="nl-BE" altLang="en-US" sz="2200" dirty="0"/>
              <a:t>4 facteurs liés </a:t>
            </a:r>
            <a:r>
              <a:rPr lang="nl-BE" altLang="en-US" sz="2200" dirty="0" err="1"/>
              <a:t>aux</a:t>
            </a:r>
            <a:r>
              <a:rPr lang="nl-BE" altLang="en-US" sz="2200" dirty="0"/>
              <a:t> </a:t>
            </a:r>
            <a:r>
              <a:rPr lang="nl-BE" altLang="en-US" sz="2200" dirty="0" err="1"/>
              <a:t>comportements</a:t>
            </a:r>
            <a:r>
              <a:rPr lang="nl-BE" altLang="en-US" sz="2200" dirty="0"/>
              <a:t> </a:t>
            </a:r>
            <a:r>
              <a:rPr lang="nl-BE" altLang="en-US" sz="2200" dirty="0" err="1"/>
              <a:t>indésirables</a:t>
            </a:r>
            <a:r>
              <a:rPr lang="nl-BE" altLang="en-US" sz="2200" dirty="0"/>
              <a:t> </a:t>
            </a:r>
            <a:br>
              <a:rPr lang="nl-BE" altLang="en-US" sz="2200" dirty="0"/>
            </a:br>
            <a:r>
              <a:rPr lang="nl-BE" altLang="en-US" sz="2200" dirty="0"/>
              <a:t>(</a:t>
            </a:r>
            <a:r>
              <a:rPr lang="fr-FR" altLang="en-US" sz="2200" dirty="0"/>
              <a:t>menaces avec violence, violence physique, harcèlement moral </a:t>
            </a:r>
            <a:br>
              <a:rPr lang="fr-FR" altLang="en-US" sz="2200" dirty="0"/>
            </a:br>
            <a:r>
              <a:rPr lang="fr-FR" altLang="en-US" sz="2200" dirty="0"/>
              <a:t>et harcèlement sexuel)</a:t>
            </a:r>
            <a:r>
              <a:rPr lang="nl-BE" altLang="en-US" sz="2200" dirty="0"/>
              <a:t>  </a:t>
            </a:r>
          </a:p>
          <a:p>
            <a:pPr lvl="1"/>
            <a:endParaRPr lang="nl-NL" dirty="0">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7F1E79-8225-48A0-95BD-5254C3720E2D}" type="slidenum">
              <a:rPr kumimoji="0" lang="en-GB" sz="1000" b="0" i="0" u="none" strike="noStrike" kern="1200" cap="none" spc="0" normalizeH="0" baseline="0" noProof="0" smtClean="0">
                <a:ln>
                  <a:noFill/>
                </a:ln>
                <a:solidFill>
                  <a:prstClr val="white">
                    <a:lumMod val="50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0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Tree>
    <p:extLst>
      <p:ext uri="{BB962C8B-B14F-4D97-AF65-F5344CB8AC3E}">
        <p14:creationId xmlns:p14="http://schemas.microsoft.com/office/powerpoint/2010/main" val="418948907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fr-BE" altLang="en-US" dirty="0" smtClean="0"/>
              <a:t>Resource </a:t>
            </a:r>
            <a:r>
              <a:rPr lang="fr-BE" altLang="en-US" dirty="0"/>
              <a:t>management</a:t>
            </a:r>
          </a:p>
        </p:txBody>
      </p:sp>
      <p:sp>
        <p:nvSpPr>
          <p:cNvPr id="3" name="Content Placeholder 2"/>
          <p:cNvSpPr>
            <a:spLocks noGrp="1" noChangeAspect="1"/>
          </p:cNvSpPr>
          <p:nvPr>
            <p:ph idx="1"/>
          </p:nvPr>
        </p:nvSpPr>
        <p:spPr>
          <a:xfrm>
            <a:off x="457200" y="1052735"/>
            <a:ext cx="8579296" cy="5802089"/>
          </a:xfrm>
        </p:spPr>
        <p:txBody>
          <a:bodyPr>
            <a:normAutofit/>
          </a:bodyPr>
          <a:lstStyle/>
          <a:p>
            <a:r>
              <a:rPr lang="nl-BE" altLang="en-US" dirty="0" err="1"/>
              <a:t>r</a:t>
            </a:r>
            <a:r>
              <a:rPr lang="nl-BE" altLang="en-US" dirty="0" err="1" smtClean="0"/>
              <a:t>ésultats</a:t>
            </a:r>
            <a:r>
              <a:rPr lang="nl-BE" altLang="en-US" dirty="0" smtClean="0"/>
              <a:t> </a:t>
            </a:r>
            <a:r>
              <a:rPr lang="nl-BE" altLang="en-US" dirty="0" err="1" smtClean="0"/>
              <a:t>globaux</a:t>
            </a:r>
            <a:endParaRPr lang="nl-BE" altLang="en-US" dirty="0" smtClean="0"/>
          </a:p>
          <a:p>
            <a:pPr lvl="1"/>
            <a:r>
              <a:rPr lang="nl-BE" altLang="en-US" dirty="0" smtClean="0"/>
              <a:t>18 facteurs </a:t>
            </a:r>
            <a:r>
              <a:rPr lang="nl-BE" altLang="en-US" dirty="0" err="1" smtClean="0"/>
              <a:t>évalués</a:t>
            </a:r>
            <a:r>
              <a:rPr lang="nl-BE" altLang="en-US" dirty="0" smtClean="0"/>
              <a:t> </a:t>
            </a:r>
            <a:r>
              <a:rPr lang="nl-BE" altLang="en-US" dirty="0" err="1" smtClean="0"/>
              <a:t>positivement</a:t>
            </a:r>
            <a:r>
              <a:rPr lang="nl-BE" altLang="en-US" dirty="0" smtClean="0"/>
              <a:t> </a:t>
            </a:r>
            <a:r>
              <a:rPr lang="nl-BE" altLang="en-US" dirty="0" smtClean="0">
                <a:sym typeface="Wingdings" panose="05000000000000000000" pitchFamily="2" charset="2"/>
              </a:rPr>
              <a:t></a:t>
            </a:r>
            <a:r>
              <a:rPr lang="nl-BE" altLang="en-US" dirty="0" smtClean="0"/>
              <a:t> </a:t>
            </a:r>
            <a:r>
              <a:rPr lang="nl-BE" altLang="en-US" dirty="0" err="1"/>
              <a:t>très</a:t>
            </a:r>
            <a:r>
              <a:rPr lang="nl-BE" altLang="en-US" dirty="0"/>
              <a:t> bons </a:t>
            </a:r>
            <a:r>
              <a:rPr lang="nl-BE" altLang="en-US" dirty="0" err="1"/>
              <a:t>résultats</a:t>
            </a:r>
            <a:r>
              <a:rPr lang="nl-BE" altLang="en-US" dirty="0"/>
              <a:t> </a:t>
            </a:r>
            <a:endParaRPr lang="nl-BE" altLang="en-US" dirty="0" smtClean="0"/>
          </a:p>
          <a:p>
            <a:pPr lvl="1"/>
            <a:r>
              <a:rPr lang="nl-BE" altLang="en-US" dirty="0"/>
              <a:t>1 facteur </a:t>
            </a:r>
            <a:r>
              <a:rPr lang="nl-BE" altLang="en-US" dirty="0" smtClean="0"/>
              <a:t>‘à </a:t>
            </a:r>
            <a:r>
              <a:rPr lang="nl-BE" altLang="en-US" dirty="0" err="1" smtClean="0"/>
              <a:t>risque</a:t>
            </a:r>
            <a:r>
              <a:rPr lang="nl-BE" altLang="en-US" dirty="0" smtClean="0"/>
              <a:t>’</a:t>
            </a:r>
          </a:p>
          <a:p>
            <a:pPr lvl="2"/>
            <a:r>
              <a:rPr lang="nl-BE" altLang="en-US" dirty="0" err="1" smtClean="0"/>
              <a:t>rythme</a:t>
            </a:r>
            <a:r>
              <a:rPr lang="nl-BE" altLang="en-US" dirty="0" smtClean="0"/>
              <a:t> </a:t>
            </a:r>
            <a:r>
              <a:rPr lang="nl-BE" altLang="en-US" dirty="0"/>
              <a:t>de </a:t>
            </a:r>
            <a:r>
              <a:rPr lang="nl-BE" altLang="en-US" dirty="0" err="1"/>
              <a:t>travail</a:t>
            </a:r>
            <a:endParaRPr lang="nl-BE" altLang="en-US" dirty="0"/>
          </a:p>
          <a:p>
            <a:pPr lvl="1"/>
            <a:r>
              <a:rPr lang="nl-BE" altLang="en-US" dirty="0"/>
              <a:t>3 facteurs </a:t>
            </a:r>
            <a:r>
              <a:rPr lang="nl-BE" altLang="en-US" dirty="0" smtClean="0"/>
              <a:t>‘point </a:t>
            </a:r>
            <a:r>
              <a:rPr lang="nl-BE" altLang="en-US" dirty="0" err="1" smtClean="0"/>
              <a:t>d’attention</a:t>
            </a:r>
            <a:r>
              <a:rPr lang="nl-BE" altLang="en-US" dirty="0" smtClean="0"/>
              <a:t>’</a:t>
            </a:r>
          </a:p>
          <a:p>
            <a:pPr lvl="2"/>
            <a:r>
              <a:rPr lang="nl-BE" altLang="en-US" dirty="0" err="1" smtClean="0"/>
              <a:t>influence</a:t>
            </a:r>
            <a:r>
              <a:rPr lang="nl-BE" altLang="en-US" dirty="0" smtClean="0"/>
              <a:t> </a:t>
            </a:r>
            <a:r>
              <a:rPr lang="nl-BE" altLang="en-US" dirty="0" err="1"/>
              <a:t>sur</a:t>
            </a:r>
            <a:r>
              <a:rPr lang="nl-BE" altLang="en-US" dirty="0"/>
              <a:t> </a:t>
            </a:r>
            <a:r>
              <a:rPr lang="nl-BE" altLang="en-US" dirty="0" err="1"/>
              <a:t>le</a:t>
            </a:r>
            <a:r>
              <a:rPr lang="nl-BE" altLang="en-US" dirty="0"/>
              <a:t> </a:t>
            </a:r>
            <a:r>
              <a:rPr lang="nl-BE" altLang="en-US" dirty="0" err="1" smtClean="0"/>
              <a:t>travail</a:t>
            </a:r>
            <a:endParaRPr lang="nl-BE" altLang="en-US" dirty="0"/>
          </a:p>
          <a:p>
            <a:pPr lvl="2"/>
            <a:r>
              <a:rPr lang="nl-BE" altLang="en-US" dirty="0" err="1" smtClean="0"/>
              <a:t>prévisibilité</a:t>
            </a:r>
            <a:r>
              <a:rPr lang="nl-BE" altLang="en-US" dirty="0" smtClean="0"/>
              <a:t> </a:t>
            </a:r>
          </a:p>
          <a:p>
            <a:pPr lvl="2"/>
            <a:r>
              <a:rPr lang="nl-BE" altLang="en-US" dirty="0" err="1" smtClean="0"/>
              <a:t>perspectives</a:t>
            </a:r>
            <a:r>
              <a:rPr lang="nl-BE" altLang="en-US" dirty="0" smtClean="0"/>
              <a:t> </a:t>
            </a:r>
            <a:r>
              <a:rPr lang="nl-BE" altLang="en-US" dirty="0" err="1"/>
              <a:t>professionnelles</a:t>
            </a:r>
            <a:endParaRPr lang="nl-BE" altLang="en-US" dirty="0"/>
          </a:p>
          <a:p>
            <a:pPr lvl="1"/>
            <a:r>
              <a:rPr lang="nl-BE" altLang="en-US" dirty="0" smtClean="0"/>
              <a:t>4 facteurs (&gt;70%) </a:t>
            </a:r>
            <a:r>
              <a:rPr lang="nl-BE" altLang="en-US" dirty="0" err="1" smtClean="0"/>
              <a:t>influencent</a:t>
            </a:r>
            <a:r>
              <a:rPr lang="nl-BE" altLang="en-US" dirty="0" smtClean="0"/>
              <a:t> </a:t>
            </a:r>
            <a:r>
              <a:rPr lang="nl-BE" altLang="en-US" dirty="0" err="1" smtClean="0"/>
              <a:t>positivement</a:t>
            </a:r>
            <a:r>
              <a:rPr lang="nl-BE" altLang="en-US" dirty="0" smtClean="0"/>
              <a:t> </a:t>
            </a:r>
            <a:r>
              <a:rPr lang="nl-BE" altLang="en-US" dirty="0" err="1" smtClean="0"/>
              <a:t>le</a:t>
            </a:r>
            <a:r>
              <a:rPr lang="nl-BE" altLang="en-US" dirty="0" smtClean="0"/>
              <a:t> </a:t>
            </a:r>
            <a:r>
              <a:rPr lang="nl-BE" altLang="en-US" dirty="0" err="1" smtClean="0"/>
              <a:t>bien-être</a:t>
            </a:r>
            <a:r>
              <a:rPr lang="nl-BE" altLang="en-US" dirty="0" smtClean="0"/>
              <a:t> au </a:t>
            </a:r>
            <a:r>
              <a:rPr lang="nl-BE" altLang="en-US" dirty="0" err="1" smtClean="0"/>
              <a:t>travail</a:t>
            </a:r>
            <a:r>
              <a:rPr lang="nl-BE" altLang="en-US" dirty="0" smtClean="0"/>
              <a:t> </a:t>
            </a:r>
          </a:p>
          <a:p>
            <a:pPr lvl="2"/>
            <a:r>
              <a:rPr lang="nl-BE" altLang="en-US" dirty="0" err="1"/>
              <a:t>confiance</a:t>
            </a:r>
            <a:r>
              <a:rPr lang="nl-BE" altLang="en-US" dirty="0"/>
              <a:t> horizontale</a:t>
            </a:r>
          </a:p>
          <a:p>
            <a:pPr lvl="2"/>
            <a:r>
              <a:rPr lang="nl-BE" altLang="en-US" dirty="0"/>
              <a:t>sens du </a:t>
            </a:r>
            <a:r>
              <a:rPr lang="nl-BE" altLang="en-US" dirty="0" err="1"/>
              <a:t>travail</a:t>
            </a:r>
            <a:endParaRPr lang="nl-BE" altLang="en-US" dirty="0"/>
          </a:p>
          <a:p>
            <a:pPr lvl="2"/>
            <a:r>
              <a:rPr lang="nl-BE" altLang="en-US" dirty="0" err="1"/>
              <a:t>clarté</a:t>
            </a:r>
            <a:r>
              <a:rPr lang="nl-BE" altLang="en-US" dirty="0"/>
              <a:t> de </a:t>
            </a:r>
            <a:r>
              <a:rPr lang="nl-BE" altLang="en-US" dirty="0" err="1"/>
              <a:t>rôle</a:t>
            </a:r>
            <a:endParaRPr lang="nl-BE" altLang="en-US" dirty="0"/>
          </a:p>
          <a:p>
            <a:pPr lvl="2"/>
            <a:r>
              <a:rPr lang="nl-BE" altLang="en-US" dirty="0" err="1"/>
              <a:t>environnement</a:t>
            </a:r>
            <a:r>
              <a:rPr lang="nl-BE" altLang="en-US" dirty="0"/>
              <a:t> </a:t>
            </a:r>
            <a:r>
              <a:rPr lang="nl-BE" altLang="en-US" dirty="0" err="1"/>
              <a:t>social</a:t>
            </a:r>
            <a:r>
              <a:rPr lang="nl-BE" altLang="en-US" dirty="0"/>
              <a:t> </a:t>
            </a:r>
            <a:r>
              <a:rPr lang="nl-BE" altLang="en-US" dirty="0" err="1"/>
              <a:t>sur</a:t>
            </a:r>
            <a:r>
              <a:rPr lang="nl-BE" altLang="en-US" dirty="0"/>
              <a:t> </a:t>
            </a:r>
            <a:r>
              <a:rPr lang="nl-BE" altLang="en-US" dirty="0" err="1"/>
              <a:t>le</a:t>
            </a:r>
            <a:r>
              <a:rPr lang="nl-BE" altLang="en-US" dirty="0"/>
              <a:t> </a:t>
            </a:r>
            <a:r>
              <a:rPr lang="nl-BE" altLang="en-US" dirty="0" err="1"/>
              <a:t>lieu</a:t>
            </a:r>
            <a:r>
              <a:rPr lang="nl-BE" altLang="en-US" dirty="0"/>
              <a:t> de </a:t>
            </a:r>
            <a:r>
              <a:rPr lang="nl-BE" altLang="en-US" dirty="0" err="1" smtClean="0"/>
              <a:t>travail</a:t>
            </a:r>
            <a:endParaRPr lang="nl-BE" altLang="en-US" dirty="0" smtClean="0"/>
          </a:p>
          <a:p>
            <a:pPr lvl="1"/>
            <a:r>
              <a:rPr lang="fr-FR" altLang="en-US" dirty="0"/>
              <a:t>23% des répondants </a:t>
            </a:r>
            <a:r>
              <a:rPr lang="fr-FR" altLang="en-US" dirty="0" smtClean="0"/>
              <a:t>sont confrontés </a:t>
            </a:r>
            <a:r>
              <a:rPr lang="fr-FR" altLang="en-US" dirty="0" smtClean="0"/>
              <a:t>(concerné </a:t>
            </a:r>
            <a:r>
              <a:rPr lang="fr-FR" altLang="en-US" dirty="0"/>
              <a:t>ou témoin) à au moins </a:t>
            </a:r>
            <a:r>
              <a:rPr lang="fr-FR" altLang="en-US" dirty="0" smtClean="0"/>
              <a:t>un comportement indésirable</a:t>
            </a:r>
            <a:endParaRPr lang="nl-BE" altLang="en-US" dirty="0"/>
          </a:p>
        </p:txBody>
      </p:sp>
      <p:sp>
        <p:nvSpPr>
          <p:cNvPr id="4" name="Slide Number Placeholder 3"/>
          <p:cNvSpPr>
            <a:spLocks noGrp="1"/>
          </p:cNvSpPr>
          <p:nvPr>
            <p:ph type="sldNum" sz="quarter" idx="10"/>
          </p:nvPr>
        </p:nvSpPr>
        <p:spPr/>
        <p:txBody>
          <a:bodyPr/>
          <a:lstStyle/>
          <a:p>
            <a:pPr>
              <a:defRPr/>
            </a:pPr>
            <a:fld id="{7A7F1E79-8225-48A0-95BD-5254C3720E2D}" type="slidenum">
              <a:rPr lang="en-GB" smtClean="0"/>
              <a:pPr>
                <a:defRPr/>
              </a:pPr>
              <a:t>56</a:t>
            </a:fld>
            <a:endParaRPr lang="en-GB" dirty="0"/>
          </a:p>
        </p:txBody>
      </p:sp>
    </p:spTree>
    <p:extLst>
      <p:ext uri="{BB962C8B-B14F-4D97-AF65-F5344CB8AC3E}">
        <p14:creationId xmlns:p14="http://schemas.microsoft.com/office/powerpoint/2010/main" val="305560424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A7F1E79-8225-48A0-95BD-5254C3720E2D}" type="slidenum">
              <a:rPr lang="en-GB" smtClean="0"/>
              <a:pPr>
                <a:defRPr/>
              </a:pPr>
              <a:t>57</a:t>
            </a:fld>
            <a:endParaRPr lang="en-GB" dirty="0"/>
          </a:p>
        </p:txBody>
      </p:sp>
      <p:grpSp>
        <p:nvGrpSpPr>
          <p:cNvPr id="17" name="Group 16"/>
          <p:cNvGrpSpPr>
            <a:grpSpLocks noChangeAspect="1"/>
          </p:cNvGrpSpPr>
          <p:nvPr/>
        </p:nvGrpSpPr>
        <p:grpSpPr>
          <a:xfrm>
            <a:off x="264483" y="908717"/>
            <a:ext cx="8362128" cy="5395943"/>
            <a:chOff x="505774" y="1915619"/>
            <a:chExt cx="5512477" cy="3929059"/>
          </a:xfrm>
        </p:grpSpPr>
        <p:sp>
          <p:nvSpPr>
            <p:cNvPr id="18" name="Rectangle 17">
              <a:extLst>
                <a:ext uri="{FF2B5EF4-FFF2-40B4-BE49-F238E27FC236}">
                  <a16:creationId xmlns:a16="http://schemas.microsoft.com/office/drawing/2014/main" id="{CC280CC0-E4E1-4EE3-9D2C-AA3CF62C87AE}"/>
                </a:ext>
              </a:extLst>
            </p:cNvPr>
            <p:cNvSpPr/>
            <p:nvPr/>
          </p:nvSpPr>
          <p:spPr>
            <a:xfrm>
              <a:off x="916793" y="5250612"/>
              <a:ext cx="1242138" cy="594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9" name="Image 31" descr="Une image contenant capture d’écran&#10;&#10;Description générée automatiquement">
              <a:extLst>
                <a:ext uri="{FF2B5EF4-FFF2-40B4-BE49-F238E27FC236}">
                  <a16:creationId xmlns:a16="http://schemas.microsoft.com/office/drawing/2014/main" id="{417B2D20-2B5C-45EF-B79A-0859DB83B59F}"/>
                </a:ext>
              </a:extLst>
            </p:cNvPr>
            <p:cNvPicPr/>
            <p:nvPr/>
          </p:nvPicPr>
          <p:blipFill rotWithShape="1">
            <a:blip r:embed="rId2">
              <a:extLst>
                <a:ext uri="{28A0092B-C50C-407E-A947-70E740481C1C}">
                  <a14:useLocalDpi xmlns:a14="http://schemas.microsoft.com/office/drawing/2010/main" val="0"/>
                </a:ext>
              </a:extLst>
            </a:blip>
            <a:srcRect l="8884"/>
            <a:stretch/>
          </p:blipFill>
          <p:spPr>
            <a:xfrm>
              <a:off x="1390679" y="1915619"/>
              <a:ext cx="4627572" cy="3929059"/>
            </a:xfrm>
            <a:prstGeom prst="rect">
              <a:avLst/>
            </a:prstGeom>
          </p:spPr>
        </p:pic>
        <p:sp>
          <p:nvSpPr>
            <p:cNvPr id="20" name="Ellipse 19"/>
            <p:cNvSpPr/>
            <p:nvPr/>
          </p:nvSpPr>
          <p:spPr>
            <a:xfrm>
              <a:off x="2289595" y="2500604"/>
              <a:ext cx="809828" cy="196133"/>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Ellipse 20"/>
            <p:cNvSpPr/>
            <p:nvPr/>
          </p:nvSpPr>
          <p:spPr>
            <a:xfrm>
              <a:off x="2442805" y="3460357"/>
              <a:ext cx="656618" cy="191368"/>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Ellipse 22"/>
            <p:cNvSpPr/>
            <p:nvPr/>
          </p:nvSpPr>
          <p:spPr>
            <a:xfrm>
              <a:off x="2442805" y="3605888"/>
              <a:ext cx="656618" cy="191368"/>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Ellipse 23"/>
            <p:cNvSpPr/>
            <p:nvPr/>
          </p:nvSpPr>
          <p:spPr>
            <a:xfrm>
              <a:off x="1711603" y="5127742"/>
              <a:ext cx="1387820" cy="179977"/>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Image 17"/>
            <p:cNvPicPr>
              <a:picLocks noChangeAspect="1"/>
            </p:cNvPicPr>
            <p:nvPr/>
          </p:nvPicPr>
          <p:blipFill>
            <a:blip r:embed="rId3"/>
            <a:stretch>
              <a:fillRect/>
            </a:stretch>
          </p:blipFill>
          <p:spPr>
            <a:xfrm>
              <a:off x="505774" y="2404872"/>
              <a:ext cx="886864" cy="482338"/>
            </a:xfrm>
            <a:prstGeom prst="rect">
              <a:avLst/>
            </a:prstGeom>
          </p:spPr>
        </p:pic>
        <p:pic>
          <p:nvPicPr>
            <p:cNvPr id="25" name="Image 21"/>
            <p:cNvPicPr>
              <a:picLocks noChangeAspect="1"/>
            </p:cNvPicPr>
            <p:nvPr/>
          </p:nvPicPr>
          <p:blipFill>
            <a:blip r:embed="rId4"/>
            <a:stretch>
              <a:fillRect/>
            </a:stretch>
          </p:blipFill>
          <p:spPr>
            <a:xfrm>
              <a:off x="505775" y="2035656"/>
              <a:ext cx="886865" cy="325249"/>
            </a:xfrm>
            <a:prstGeom prst="rect">
              <a:avLst/>
            </a:prstGeom>
          </p:spPr>
        </p:pic>
        <p:pic>
          <p:nvPicPr>
            <p:cNvPr id="26" name="Image 24"/>
            <p:cNvPicPr>
              <a:picLocks noChangeAspect="1"/>
            </p:cNvPicPr>
            <p:nvPr/>
          </p:nvPicPr>
          <p:blipFill>
            <a:blip r:embed="rId5"/>
            <a:stretch>
              <a:fillRect/>
            </a:stretch>
          </p:blipFill>
          <p:spPr>
            <a:xfrm>
              <a:off x="505774" y="2979100"/>
              <a:ext cx="886864" cy="1153883"/>
            </a:xfrm>
            <a:prstGeom prst="rect">
              <a:avLst/>
            </a:prstGeom>
          </p:spPr>
        </p:pic>
        <p:pic>
          <p:nvPicPr>
            <p:cNvPr id="27" name="Image 25"/>
            <p:cNvPicPr>
              <a:picLocks noChangeAspect="1"/>
            </p:cNvPicPr>
            <p:nvPr/>
          </p:nvPicPr>
          <p:blipFill>
            <a:blip r:embed="rId6"/>
            <a:stretch>
              <a:fillRect/>
            </a:stretch>
          </p:blipFill>
          <p:spPr>
            <a:xfrm>
              <a:off x="505774" y="4224874"/>
              <a:ext cx="886865" cy="492902"/>
            </a:xfrm>
            <a:prstGeom prst="rect">
              <a:avLst/>
            </a:prstGeom>
          </p:spPr>
        </p:pic>
        <p:pic>
          <p:nvPicPr>
            <p:cNvPr id="28" name="Image 26"/>
            <p:cNvPicPr>
              <a:picLocks noChangeAspect="1"/>
            </p:cNvPicPr>
            <p:nvPr/>
          </p:nvPicPr>
          <p:blipFill>
            <a:blip r:embed="rId7"/>
            <a:stretch>
              <a:fillRect/>
            </a:stretch>
          </p:blipFill>
          <p:spPr>
            <a:xfrm>
              <a:off x="505774" y="4775538"/>
              <a:ext cx="886865" cy="475075"/>
            </a:xfrm>
            <a:prstGeom prst="rect">
              <a:avLst/>
            </a:prstGeom>
          </p:spPr>
        </p:pic>
        <p:pic>
          <p:nvPicPr>
            <p:cNvPr id="29" name="Image 27"/>
            <p:cNvPicPr>
              <a:picLocks noChangeAspect="1"/>
            </p:cNvPicPr>
            <p:nvPr/>
          </p:nvPicPr>
          <p:blipFill>
            <a:blip r:embed="rId8"/>
            <a:stretch>
              <a:fillRect/>
            </a:stretch>
          </p:blipFill>
          <p:spPr>
            <a:xfrm>
              <a:off x="505774" y="5308374"/>
              <a:ext cx="886865" cy="335393"/>
            </a:xfrm>
            <a:prstGeom prst="rect">
              <a:avLst/>
            </a:prstGeom>
          </p:spPr>
        </p:pic>
      </p:grpSp>
      <p:sp>
        <p:nvSpPr>
          <p:cNvPr id="30" name="Title 1"/>
          <p:cNvSpPr>
            <a:spLocks noGrp="1"/>
          </p:cNvSpPr>
          <p:nvPr>
            <p:ph type="title"/>
          </p:nvPr>
        </p:nvSpPr>
        <p:spPr>
          <a:xfrm>
            <a:off x="444431" y="154081"/>
            <a:ext cx="8229600" cy="92211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fr-BE" altLang="en-US" dirty="0"/>
              <a:t>Resource management</a:t>
            </a:r>
          </a:p>
        </p:txBody>
      </p:sp>
      <p:grpSp>
        <p:nvGrpSpPr>
          <p:cNvPr id="5" name="Group 4"/>
          <p:cNvGrpSpPr/>
          <p:nvPr/>
        </p:nvGrpSpPr>
        <p:grpSpPr>
          <a:xfrm>
            <a:off x="2879651" y="6032814"/>
            <a:ext cx="3708573" cy="640560"/>
            <a:chOff x="2029515" y="6032814"/>
            <a:chExt cx="3708573" cy="640560"/>
          </a:xfrm>
        </p:grpSpPr>
        <p:grpSp>
          <p:nvGrpSpPr>
            <p:cNvPr id="10" name="Groupe 27">
              <a:extLst>
                <a:ext uri="{FF2B5EF4-FFF2-40B4-BE49-F238E27FC236}">
                  <a16:creationId xmlns:a16="http://schemas.microsoft.com/office/drawing/2014/main" id="{296ACD34-7AD1-4B90-8406-9BB05B33A7F7}"/>
                </a:ext>
              </a:extLst>
            </p:cNvPr>
            <p:cNvGrpSpPr/>
            <p:nvPr/>
          </p:nvGrpSpPr>
          <p:grpSpPr>
            <a:xfrm>
              <a:off x="2029515" y="6032814"/>
              <a:ext cx="1556472" cy="640560"/>
              <a:chOff x="1299300" y="5330132"/>
              <a:chExt cx="1905932" cy="854080"/>
            </a:xfrm>
          </p:grpSpPr>
          <p:grpSp>
            <p:nvGrpSpPr>
              <p:cNvPr id="11" name="Groupe 28">
                <a:extLst>
                  <a:ext uri="{FF2B5EF4-FFF2-40B4-BE49-F238E27FC236}">
                    <a16:creationId xmlns:a16="http://schemas.microsoft.com/office/drawing/2014/main" id="{4F2285CB-5DDE-4B87-B340-D77292ADD3E1}"/>
                  </a:ext>
                </a:extLst>
              </p:cNvPr>
              <p:cNvGrpSpPr/>
              <p:nvPr/>
            </p:nvGrpSpPr>
            <p:grpSpPr>
              <a:xfrm>
                <a:off x="1299300" y="5551863"/>
                <a:ext cx="476258" cy="457200"/>
                <a:chOff x="-176356" y="4332491"/>
                <a:chExt cx="476258" cy="457200"/>
              </a:xfrm>
            </p:grpSpPr>
            <p:cxnSp>
              <p:nvCxnSpPr>
                <p:cNvPr id="13" name="officeArt object">
                  <a:extLst>
                    <a:ext uri="{FF2B5EF4-FFF2-40B4-BE49-F238E27FC236}">
                      <a16:creationId xmlns:a16="http://schemas.microsoft.com/office/drawing/2014/main" id="{E5E30BC5-A7E8-431D-9BB0-13AE087EB434}"/>
                    </a:ext>
                  </a:extLst>
                </p:cNvPr>
                <p:cNvCxnSpPr/>
                <p:nvPr/>
              </p:nvCxnSpPr>
              <p:spPr>
                <a:xfrm>
                  <a:off x="-176352" y="4332491"/>
                  <a:ext cx="476254" cy="0"/>
                </a:xfrm>
                <a:prstGeom prst="line">
                  <a:avLst/>
                </a:prstGeom>
                <a:noFill/>
                <a:ln w="31750" cap="flat">
                  <a:solidFill>
                    <a:srgbClr val="C02716"/>
                  </a:solidFill>
                  <a:prstDash val="solid"/>
                  <a:round/>
                </a:ln>
                <a:effectLst/>
              </p:spPr>
            </p:cxnSp>
            <p:cxnSp>
              <p:nvCxnSpPr>
                <p:cNvPr id="14" name="officeArt object">
                  <a:extLst>
                    <a:ext uri="{FF2B5EF4-FFF2-40B4-BE49-F238E27FC236}">
                      <a16:creationId xmlns:a16="http://schemas.microsoft.com/office/drawing/2014/main" id="{E513AB70-094E-49CA-BE8A-6E2D35A239FF}"/>
                    </a:ext>
                  </a:extLst>
                </p:cNvPr>
                <p:cNvCxnSpPr/>
                <p:nvPr/>
              </p:nvCxnSpPr>
              <p:spPr>
                <a:xfrm>
                  <a:off x="-176352" y="4561091"/>
                  <a:ext cx="476252" cy="0"/>
                </a:xfrm>
                <a:prstGeom prst="line">
                  <a:avLst/>
                </a:prstGeom>
                <a:noFill/>
                <a:ln w="31750" cap="flat">
                  <a:solidFill>
                    <a:srgbClr val="F7A823"/>
                  </a:solidFill>
                  <a:prstDash val="solid"/>
                  <a:round/>
                </a:ln>
                <a:effectLst/>
              </p:spPr>
            </p:cxnSp>
            <p:cxnSp>
              <p:nvCxnSpPr>
                <p:cNvPr id="15" name="officeArt object">
                  <a:extLst>
                    <a:ext uri="{FF2B5EF4-FFF2-40B4-BE49-F238E27FC236}">
                      <a16:creationId xmlns:a16="http://schemas.microsoft.com/office/drawing/2014/main" id="{0B2DB77F-2D64-464D-A2A4-A66D33A926B8}"/>
                    </a:ext>
                  </a:extLst>
                </p:cNvPr>
                <p:cNvCxnSpPr/>
                <p:nvPr/>
              </p:nvCxnSpPr>
              <p:spPr>
                <a:xfrm>
                  <a:off x="-176356" y="4789691"/>
                  <a:ext cx="476252" cy="0"/>
                </a:xfrm>
                <a:prstGeom prst="line">
                  <a:avLst/>
                </a:prstGeom>
                <a:noFill/>
                <a:ln w="31750" cap="flat">
                  <a:solidFill>
                    <a:srgbClr val="5EE085"/>
                  </a:solidFill>
                  <a:prstDash val="solid"/>
                  <a:round/>
                </a:ln>
                <a:effectLst/>
              </p:spPr>
            </p:cxnSp>
          </p:grpSp>
          <p:sp>
            <p:nvSpPr>
              <p:cNvPr id="12" name="Rectangle 6">
                <a:extLst>
                  <a:ext uri="{FF2B5EF4-FFF2-40B4-BE49-F238E27FC236}">
                    <a16:creationId xmlns:a16="http://schemas.microsoft.com/office/drawing/2014/main" id="{40DEF893-606E-4DCD-AA3C-0507E59AC0F0}"/>
                  </a:ext>
                </a:extLst>
              </p:cNvPr>
              <p:cNvSpPr>
                <a:spLocks noChangeArrowheads="1"/>
              </p:cNvSpPr>
              <p:nvPr/>
            </p:nvSpPr>
            <p:spPr bwMode="auto">
              <a:xfrm>
                <a:off x="1909089" y="5330132"/>
                <a:ext cx="1296143" cy="854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hangingPunct="0">
                  <a:tabLst>
                    <a:tab pos="1516063" algn="l"/>
                  </a:tabLst>
                  <a:defRPr>
                    <a:solidFill>
                      <a:schemeClr val="tx1"/>
                    </a:solidFill>
                    <a:latin typeface="Arial" panose="020B0604020202020204" pitchFamily="34" charset="0"/>
                  </a:defRPr>
                </a:lvl1pPr>
                <a:lvl2pPr eaLnBrk="0" hangingPunct="0">
                  <a:tabLst>
                    <a:tab pos="1516063" algn="l"/>
                  </a:tabLst>
                  <a:defRPr>
                    <a:solidFill>
                      <a:schemeClr val="tx1"/>
                    </a:solidFill>
                    <a:latin typeface="Arial" panose="020B0604020202020204" pitchFamily="34" charset="0"/>
                  </a:defRPr>
                </a:lvl2pPr>
                <a:lvl3pPr eaLnBrk="0" hangingPunct="0">
                  <a:tabLst>
                    <a:tab pos="1516063" algn="l"/>
                  </a:tabLst>
                  <a:defRPr>
                    <a:solidFill>
                      <a:schemeClr val="tx1"/>
                    </a:solidFill>
                    <a:latin typeface="Arial" panose="020B0604020202020204" pitchFamily="34" charset="0"/>
                  </a:defRPr>
                </a:lvl3pPr>
                <a:lvl4pPr eaLnBrk="0" hangingPunct="0">
                  <a:tabLst>
                    <a:tab pos="1516063" algn="l"/>
                  </a:tabLst>
                  <a:defRPr>
                    <a:solidFill>
                      <a:schemeClr val="tx1"/>
                    </a:solidFill>
                    <a:latin typeface="Arial" panose="020B0604020202020204" pitchFamily="34" charset="0"/>
                  </a:defRPr>
                </a:lvl4pPr>
                <a:lvl5pPr eaLnBrk="0" hangingPunct="0">
                  <a:tabLst>
                    <a:tab pos="1516063" algn="l"/>
                  </a:tabLst>
                  <a:defRPr>
                    <a:solidFill>
                      <a:schemeClr val="tx1"/>
                    </a:solidFill>
                    <a:latin typeface="Arial" panose="020B0604020202020204" pitchFamily="34" charset="0"/>
                  </a:defRPr>
                </a:lvl5pPr>
                <a:lvl6pPr eaLnBrk="0" fontAlgn="base" hangingPunct="0">
                  <a:spcBef>
                    <a:spcPct val="0"/>
                  </a:spcBef>
                  <a:spcAft>
                    <a:spcPct val="0"/>
                  </a:spcAft>
                  <a:tabLst>
                    <a:tab pos="1516063" algn="l"/>
                  </a:tabLst>
                  <a:defRPr>
                    <a:solidFill>
                      <a:schemeClr val="tx1"/>
                    </a:solidFill>
                    <a:latin typeface="Arial" panose="020B0604020202020204" pitchFamily="34" charset="0"/>
                  </a:defRPr>
                </a:lvl6pPr>
                <a:lvl7pPr eaLnBrk="0" fontAlgn="base" hangingPunct="0">
                  <a:spcBef>
                    <a:spcPct val="0"/>
                  </a:spcBef>
                  <a:spcAft>
                    <a:spcPct val="0"/>
                  </a:spcAft>
                  <a:tabLst>
                    <a:tab pos="1516063" algn="l"/>
                  </a:tabLst>
                  <a:defRPr>
                    <a:solidFill>
                      <a:schemeClr val="tx1"/>
                    </a:solidFill>
                    <a:latin typeface="Arial" panose="020B0604020202020204" pitchFamily="34" charset="0"/>
                  </a:defRPr>
                </a:lvl7pPr>
                <a:lvl8pPr eaLnBrk="0" fontAlgn="base" hangingPunct="0">
                  <a:spcBef>
                    <a:spcPct val="0"/>
                  </a:spcBef>
                  <a:spcAft>
                    <a:spcPct val="0"/>
                  </a:spcAft>
                  <a:tabLst>
                    <a:tab pos="1516063" algn="l"/>
                  </a:tabLst>
                  <a:defRPr>
                    <a:solidFill>
                      <a:schemeClr val="tx1"/>
                    </a:solidFill>
                    <a:latin typeface="Arial" panose="020B0604020202020204" pitchFamily="34" charset="0"/>
                  </a:defRPr>
                </a:lvl8pPr>
                <a:lvl9pPr eaLnBrk="0" fontAlgn="base" hangingPunct="0">
                  <a:spcBef>
                    <a:spcPct val="0"/>
                  </a:spcBef>
                  <a:spcAft>
                    <a:spcPct val="0"/>
                  </a:spcAft>
                  <a:tabLst>
                    <a:tab pos="1516063" algn="l"/>
                  </a:tabLst>
                  <a:defRPr>
                    <a:solidFill>
                      <a:schemeClr val="tx1"/>
                    </a:solidFill>
                    <a:latin typeface="Arial" panose="020B0604020202020204" pitchFamily="34" charset="0"/>
                  </a:defRPr>
                </a:lvl9pPr>
              </a:lstStyle>
              <a:p>
                <a:pPr algn="just" defTabSz="685800">
                  <a:lnSpc>
                    <a:spcPct val="150000"/>
                  </a:lnSpc>
                  <a:tabLst>
                    <a:tab pos="1137047" algn="l"/>
                  </a:tabLst>
                </a:pPr>
                <a:r>
                  <a:rPr lang="fr-BE" altLang="nl-BE" sz="825" dirty="0" smtClean="0">
                    <a:solidFill>
                      <a:srgbClr val="1C1C1C"/>
                    </a:solidFill>
                    <a:latin typeface="Calibri" panose="020F0502020204030204" pitchFamily="34" charset="0"/>
                    <a:ea typeface="Calibri" panose="020F0502020204030204" pitchFamily="34" charset="0"/>
                    <a:cs typeface="Calibri" panose="020F0502020204030204" pitchFamily="34" charset="0"/>
                  </a:rPr>
                  <a:t>Facteur </a:t>
                </a:r>
                <a:r>
                  <a:rPr lang="fr-BE" altLang="nl-BE" sz="825" dirty="0">
                    <a:solidFill>
                      <a:srgbClr val="1C1C1C"/>
                    </a:solidFill>
                    <a:latin typeface="Calibri" panose="020F0502020204030204" pitchFamily="34" charset="0"/>
                    <a:ea typeface="Calibri" panose="020F0502020204030204" pitchFamily="34" charset="0"/>
                    <a:cs typeface="Calibri" panose="020F0502020204030204" pitchFamily="34" charset="0"/>
                  </a:rPr>
                  <a:t>de risque</a:t>
                </a:r>
                <a:endParaRPr lang="nl-BE" altLang="nl-BE" sz="600" dirty="0"/>
              </a:p>
              <a:p>
                <a:pPr algn="just" defTabSz="685800">
                  <a:lnSpc>
                    <a:spcPct val="150000"/>
                  </a:lnSpc>
                  <a:tabLst>
                    <a:tab pos="1137047" algn="l"/>
                  </a:tabLst>
                </a:pPr>
                <a:r>
                  <a:rPr lang="fr-BE" altLang="nl-BE" sz="825" dirty="0">
                    <a:solidFill>
                      <a:srgbClr val="1C1C1C"/>
                    </a:solidFill>
                    <a:latin typeface="Calibri" panose="020F0502020204030204" pitchFamily="34" charset="0"/>
                    <a:ea typeface="Calibri" panose="020F0502020204030204" pitchFamily="34" charset="0"/>
                    <a:cs typeface="Calibri" panose="020F0502020204030204" pitchFamily="34" charset="0"/>
                  </a:rPr>
                  <a:t>P</a:t>
                </a:r>
                <a:r>
                  <a:rPr lang="fr-BE" altLang="nl-BE" sz="825" dirty="0" smtClean="0">
                    <a:solidFill>
                      <a:srgbClr val="1C1C1C"/>
                    </a:solidFill>
                    <a:latin typeface="Calibri" panose="020F0502020204030204" pitchFamily="34" charset="0"/>
                    <a:ea typeface="Calibri" panose="020F0502020204030204" pitchFamily="34" charset="0"/>
                    <a:cs typeface="Calibri" panose="020F0502020204030204" pitchFamily="34" charset="0"/>
                  </a:rPr>
                  <a:t>oint </a:t>
                </a:r>
                <a:r>
                  <a:rPr lang="fr-BE" altLang="nl-BE" sz="825" dirty="0">
                    <a:solidFill>
                      <a:srgbClr val="1C1C1C"/>
                    </a:solidFill>
                    <a:latin typeface="Calibri" panose="020F0502020204030204" pitchFamily="34" charset="0"/>
                    <a:ea typeface="Calibri" panose="020F0502020204030204" pitchFamily="34" charset="0"/>
                    <a:cs typeface="Calibri" panose="020F0502020204030204" pitchFamily="34" charset="0"/>
                  </a:rPr>
                  <a:t>d’attention</a:t>
                </a:r>
                <a:endParaRPr lang="nl-BE" altLang="nl-BE" sz="600" dirty="0"/>
              </a:p>
              <a:p>
                <a:pPr algn="just" defTabSz="685800">
                  <a:lnSpc>
                    <a:spcPct val="150000"/>
                  </a:lnSpc>
                  <a:tabLst>
                    <a:tab pos="1137047" algn="l"/>
                  </a:tabLst>
                </a:pPr>
                <a:r>
                  <a:rPr lang="fr-BE" altLang="nl-BE" sz="825" dirty="0">
                    <a:solidFill>
                      <a:srgbClr val="1C1C1C"/>
                    </a:solidFill>
                    <a:latin typeface="Calibri" panose="020F0502020204030204" pitchFamily="34" charset="0"/>
                    <a:ea typeface="Calibri" panose="020F0502020204030204" pitchFamily="34" charset="0"/>
                    <a:cs typeface="Calibri" panose="020F0502020204030204" pitchFamily="34" charset="0"/>
                  </a:rPr>
                  <a:t>F</a:t>
                </a:r>
                <a:r>
                  <a:rPr lang="fr-BE" altLang="nl-BE" sz="825" dirty="0" smtClean="0">
                    <a:solidFill>
                      <a:srgbClr val="1C1C1C"/>
                    </a:solidFill>
                    <a:latin typeface="Calibri" panose="020F0502020204030204" pitchFamily="34" charset="0"/>
                    <a:ea typeface="Calibri" panose="020F0502020204030204" pitchFamily="34" charset="0"/>
                    <a:cs typeface="Calibri" panose="020F0502020204030204" pitchFamily="34" charset="0"/>
                  </a:rPr>
                  <a:t>acteur </a:t>
                </a:r>
                <a:r>
                  <a:rPr lang="fr-BE" altLang="nl-BE" sz="825" dirty="0">
                    <a:solidFill>
                      <a:srgbClr val="1C1C1C"/>
                    </a:solidFill>
                    <a:latin typeface="Calibri" panose="020F0502020204030204" pitchFamily="34" charset="0"/>
                    <a:ea typeface="Calibri" panose="020F0502020204030204" pitchFamily="34" charset="0"/>
                    <a:cs typeface="Calibri" panose="020F0502020204030204" pitchFamily="34" charset="0"/>
                  </a:rPr>
                  <a:t>positif</a:t>
                </a:r>
                <a:endParaRPr lang="fr-BE" altLang="nl-BE" sz="1350" dirty="0"/>
              </a:p>
            </p:txBody>
          </p:sp>
        </p:grpSp>
        <p:grpSp>
          <p:nvGrpSpPr>
            <p:cNvPr id="31" name="Group 30"/>
            <p:cNvGrpSpPr/>
            <p:nvPr/>
          </p:nvGrpSpPr>
          <p:grpSpPr>
            <a:xfrm>
              <a:off x="3995936" y="6249564"/>
              <a:ext cx="1742152" cy="347788"/>
              <a:chOff x="9374662" y="5450974"/>
              <a:chExt cx="1599985" cy="347788"/>
            </a:xfrm>
          </p:grpSpPr>
          <p:sp>
            <p:nvSpPr>
              <p:cNvPr id="32" name="Oval 31"/>
              <p:cNvSpPr/>
              <p:nvPr/>
            </p:nvSpPr>
            <p:spPr>
              <a:xfrm>
                <a:off x="9374662" y="5522982"/>
                <a:ext cx="409604" cy="168550"/>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9849506" y="5450974"/>
                <a:ext cx="1125141" cy="347788"/>
              </a:xfrm>
              <a:prstGeom prst="rect">
                <a:avLst/>
              </a:prstGeom>
              <a:noFill/>
            </p:spPr>
            <p:txBody>
              <a:bodyPr wrap="square" rtlCol="0">
                <a:spAutoFit/>
              </a:bodyPr>
              <a:lstStyle/>
              <a:p>
                <a:r>
                  <a:rPr lang="en-US" sz="830" dirty="0" err="1" smtClean="0"/>
                  <a:t>Facteur</a:t>
                </a:r>
                <a:r>
                  <a:rPr lang="en-US" sz="830" dirty="0" smtClean="0"/>
                  <a:t> </a:t>
                </a:r>
                <a:r>
                  <a:rPr lang="en-US" sz="830" dirty="0" err="1" smtClean="0"/>
                  <a:t>favorisant</a:t>
                </a:r>
                <a:r>
                  <a:rPr lang="en-US" sz="830" dirty="0" smtClean="0"/>
                  <a:t> le </a:t>
                </a:r>
                <a:r>
                  <a:rPr lang="en-US" sz="830" dirty="0" err="1" smtClean="0"/>
                  <a:t>bien-être</a:t>
                </a:r>
                <a:endParaRPr lang="en-US" sz="830" dirty="0"/>
              </a:p>
            </p:txBody>
          </p:sp>
        </p:grpSp>
      </p:grpSp>
    </p:spTree>
    <p:extLst>
      <p:ext uri="{BB962C8B-B14F-4D97-AF65-F5344CB8AC3E}">
        <p14:creationId xmlns:p14="http://schemas.microsoft.com/office/powerpoint/2010/main" val="194754532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A7F1E79-8225-48A0-95BD-5254C3720E2D}" type="slidenum">
              <a:rPr lang="en-GB" smtClean="0"/>
              <a:pPr>
                <a:defRPr/>
              </a:pPr>
              <a:t>58</a:t>
            </a:fld>
            <a:endParaRPr lang="en-GB" dirty="0"/>
          </a:p>
        </p:txBody>
      </p:sp>
      <p:pic>
        <p:nvPicPr>
          <p:cNvPr id="7" name="Image 1"/>
          <p:cNvPicPr>
            <a:picLocks noChangeAspect="1"/>
          </p:cNvPicPr>
          <p:nvPr/>
        </p:nvPicPr>
        <p:blipFill>
          <a:blip r:embed="rId2"/>
          <a:stretch>
            <a:fillRect/>
          </a:stretch>
        </p:blipFill>
        <p:spPr>
          <a:xfrm>
            <a:off x="736556" y="1412776"/>
            <a:ext cx="7645350" cy="4346542"/>
          </a:xfrm>
          <a:prstGeom prst="rect">
            <a:avLst/>
          </a:prstGeom>
        </p:spPr>
      </p:pic>
      <p:sp>
        <p:nvSpPr>
          <p:cNvPr id="8" name="Title 1"/>
          <p:cNvSpPr>
            <a:spLocks noGrp="1"/>
          </p:cNvSpPr>
          <p:nvPr>
            <p:ph type="title"/>
          </p:nvPr>
        </p:nvSpPr>
        <p:spPr>
          <a:xfrm>
            <a:off x="444431" y="154081"/>
            <a:ext cx="8229600" cy="92211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fr-BE" altLang="en-US" dirty="0"/>
              <a:t>Resource management</a:t>
            </a:r>
          </a:p>
        </p:txBody>
      </p:sp>
    </p:spTree>
    <p:extLst>
      <p:ext uri="{BB962C8B-B14F-4D97-AF65-F5344CB8AC3E}">
        <p14:creationId xmlns:p14="http://schemas.microsoft.com/office/powerpoint/2010/main" val="103163723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altLang="en-US" dirty="0"/>
              <a:t>Resource management</a:t>
            </a:r>
            <a:endParaRPr lang="en-US" dirty="0"/>
          </a:p>
        </p:txBody>
      </p:sp>
      <p:sp>
        <p:nvSpPr>
          <p:cNvPr id="3" name="Content Placeholder 2"/>
          <p:cNvSpPr>
            <a:spLocks noGrp="1"/>
          </p:cNvSpPr>
          <p:nvPr>
            <p:ph idx="1"/>
          </p:nvPr>
        </p:nvSpPr>
        <p:spPr/>
        <p:txBody>
          <a:bodyPr>
            <a:normAutofit/>
          </a:bodyPr>
          <a:lstStyle/>
          <a:p>
            <a:r>
              <a:rPr lang="fr-FR" dirty="0"/>
              <a:t>résultats spécifiques</a:t>
            </a:r>
          </a:p>
          <a:p>
            <a:pPr lvl="1"/>
            <a:r>
              <a:rPr lang="fr-FR" dirty="0"/>
              <a:t>des résultats distinctifs par fonction, par service, etc. sont également disponibles </a:t>
            </a:r>
          </a:p>
          <a:p>
            <a:pPr lvl="1"/>
            <a:r>
              <a:rPr lang="fr-FR" dirty="0"/>
              <a:t>i</a:t>
            </a:r>
            <a:r>
              <a:rPr lang="fr-FR" dirty="0" smtClean="0"/>
              <a:t>ls </a:t>
            </a:r>
            <a:r>
              <a:rPr lang="fr-FR" dirty="0"/>
              <a:t>suivent +/- la même tendance, à quelques différences </a:t>
            </a:r>
            <a:r>
              <a:rPr lang="fr-FR" dirty="0" smtClean="0"/>
              <a:t>près</a:t>
            </a:r>
          </a:p>
          <a:p>
            <a:pPr lvl="1"/>
            <a:endParaRPr lang="fr-FR" sz="600" dirty="0"/>
          </a:p>
          <a:p>
            <a:r>
              <a:rPr lang="fr-FR" dirty="0" smtClean="0"/>
              <a:t>communication</a:t>
            </a:r>
            <a:endParaRPr lang="fr-FR" dirty="0"/>
          </a:p>
          <a:p>
            <a:pPr lvl="1"/>
            <a:r>
              <a:rPr lang="fr-FR" dirty="0"/>
              <a:t>présentation et explication en détails de l’ensemble des résultats à tous les collaborateurs en 2021</a:t>
            </a:r>
          </a:p>
          <a:p>
            <a:pPr lvl="1"/>
            <a:r>
              <a:rPr lang="fr-FR" dirty="0"/>
              <a:t>validation et mise en </a:t>
            </a:r>
            <a:r>
              <a:rPr lang="fr-FR" dirty="0" err="1"/>
              <a:t>oeuvre</a:t>
            </a:r>
            <a:r>
              <a:rPr lang="fr-FR" dirty="0"/>
              <a:t> du plan d’actions</a:t>
            </a:r>
          </a:p>
          <a:p>
            <a:pPr lvl="2"/>
            <a:r>
              <a:rPr lang="fr-FR" sz="1800" dirty="0"/>
              <a:t>actions communes à l’ensemble des collaborateurs (eHealth – BCSS)</a:t>
            </a:r>
          </a:p>
          <a:p>
            <a:pPr lvl="2"/>
            <a:r>
              <a:rPr lang="fr-FR" sz="1800" dirty="0"/>
              <a:t>approche ciblée (par service) et participative (sur base volontaire</a:t>
            </a:r>
            <a:r>
              <a:rPr lang="fr-FR" sz="1800" dirty="0" smtClean="0"/>
              <a:t>)</a:t>
            </a:r>
            <a:endParaRPr lang="fr-FR" sz="1800" dirty="0"/>
          </a:p>
        </p:txBody>
      </p:sp>
      <p:sp>
        <p:nvSpPr>
          <p:cNvPr id="4" name="Slide Number Placeholder 3"/>
          <p:cNvSpPr>
            <a:spLocks noGrp="1"/>
          </p:cNvSpPr>
          <p:nvPr>
            <p:ph type="sldNum" sz="quarter" idx="10"/>
          </p:nvPr>
        </p:nvSpPr>
        <p:spPr/>
        <p:txBody>
          <a:bodyPr/>
          <a:lstStyle/>
          <a:p>
            <a:pPr>
              <a:defRPr/>
            </a:pPr>
            <a:fld id="{7A7F1E79-8225-48A0-95BD-5254C3720E2D}" type="slidenum">
              <a:rPr lang="en-GB" smtClean="0"/>
              <a:pPr>
                <a:defRPr/>
              </a:pPr>
              <a:t>59</a:t>
            </a:fld>
            <a:endParaRPr lang="en-GB" dirty="0"/>
          </a:p>
        </p:txBody>
      </p:sp>
    </p:spTree>
    <p:extLst>
      <p:ext uri="{BB962C8B-B14F-4D97-AF65-F5344CB8AC3E}">
        <p14:creationId xmlns:p14="http://schemas.microsoft.com/office/powerpoint/2010/main" val="21280058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noFill/>
        </p:spPr>
        <p:txBody>
          <a:bodyPr/>
          <a:lstStyle/>
          <a:p>
            <a:r>
              <a:rPr lang="fr-BE" altLang="en-US" dirty="0" err="1"/>
              <a:t>Facts</a:t>
            </a:r>
            <a:r>
              <a:rPr lang="fr-BE" altLang="en-US" dirty="0"/>
              <a:t> &amp; </a:t>
            </a:r>
            <a:r>
              <a:rPr lang="fr-BE" altLang="en-US" dirty="0" smtClean="0"/>
              <a:t>Figures 2020</a:t>
            </a:r>
            <a:endParaRPr lang="en-US" altLang="en-US" dirty="0"/>
          </a:p>
        </p:txBody>
      </p:sp>
      <p:sp>
        <p:nvSpPr>
          <p:cNvPr id="22531" name="Content Placeholder 2"/>
          <p:cNvSpPr>
            <a:spLocks noGrp="1"/>
          </p:cNvSpPr>
          <p:nvPr>
            <p:ph idx="1"/>
          </p:nvPr>
        </p:nvSpPr>
        <p:spPr/>
        <p:txBody>
          <a:bodyPr>
            <a:normAutofit/>
          </a:bodyPr>
          <a:lstStyle/>
          <a:p>
            <a:r>
              <a:rPr lang="fr-FR" altLang="en-US" dirty="0" smtClean="0"/>
              <a:t>IAP </a:t>
            </a:r>
            <a:r>
              <a:rPr lang="fr-FR" altLang="en-US" dirty="0"/>
              <a:t>- Internet Access Protection</a:t>
            </a:r>
          </a:p>
          <a:p>
            <a:pPr lvl="1"/>
            <a:r>
              <a:rPr lang="fr-FR" altLang="en-US" dirty="0"/>
              <a:t>quelques incidents de connectivité </a:t>
            </a:r>
            <a:r>
              <a:rPr lang="fr-FR" altLang="en-US" dirty="0" smtClean="0"/>
              <a:t> </a:t>
            </a:r>
          </a:p>
          <a:p>
            <a:pPr lvl="2"/>
            <a:r>
              <a:rPr lang="fr-FR" altLang="en-US" dirty="0" smtClean="0"/>
              <a:t>mai </a:t>
            </a:r>
            <a:r>
              <a:rPr lang="fr-FR" altLang="en-US" dirty="0"/>
              <a:t>et août : surcharges du FAS (SPF BOSA)</a:t>
            </a:r>
          </a:p>
          <a:p>
            <a:pPr lvl="2"/>
            <a:r>
              <a:rPr lang="fr-FR" altLang="en-US" dirty="0" smtClean="0"/>
              <a:t>novembre </a:t>
            </a:r>
            <a:r>
              <a:rPr lang="fr-FR" altLang="en-US" dirty="0"/>
              <a:t>: problème général de connectivité dans les </a:t>
            </a:r>
            <a:r>
              <a:rPr lang="fr-FR" altLang="en-US" dirty="0" err="1"/>
              <a:t>datacenters</a:t>
            </a:r>
            <a:r>
              <a:rPr lang="fr-FR" altLang="en-US" dirty="0"/>
              <a:t>  </a:t>
            </a:r>
            <a:r>
              <a:rPr lang="fr-FR" altLang="en-US" dirty="0" err="1"/>
              <a:t>Smals</a:t>
            </a:r>
            <a:endParaRPr lang="fr-FR" altLang="en-US" dirty="0"/>
          </a:p>
          <a:p>
            <a:pPr lvl="1"/>
            <a:r>
              <a:rPr lang="fr-FR" altLang="en-US" dirty="0" smtClean="0"/>
              <a:t>projets </a:t>
            </a:r>
            <a:r>
              <a:rPr lang="fr-FR" altLang="en-US" dirty="0"/>
              <a:t>d’amélioration de la sécurité du trafic </a:t>
            </a:r>
            <a:r>
              <a:rPr lang="fr-FR" altLang="en-US" dirty="0" smtClean="0"/>
              <a:t>internet et </a:t>
            </a:r>
            <a:r>
              <a:rPr lang="fr-FR" altLang="en-US" dirty="0"/>
              <a:t>des </a:t>
            </a:r>
            <a:r>
              <a:rPr lang="fr-FR" altLang="en-US" dirty="0" smtClean="0"/>
              <a:t>mails</a:t>
            </a:r>
          </a:p>
          <a:p>
            <a:pPr lvl="1"/>
            <a:r>
              <a:rPr lang="fr-FR" altLang="en-US" dirty="0" smtClean="0"/>
              <a:t>VPN </a:t>
            </a:r>
            <a:r>
              <a:rPr lang="fr-FR" altLang="en-US" dirty="0"/>
              <a:t>: augmentation </a:t>
            </a:r>
            <a:r>
              <a:rPr lang="fr-FR" altLang="en-US" dirty="0">
                <a:solidFill>
                  <a:srgbClr val="0070C0"/>
                </a:solidFill>
              </a:rPr>
              <a:t>de 2.000 à 12.000 </a:t>
            </a:r>
            <a:r>
              <a:rPr lang="fr-FR" altLang="en-US" dirty="0"/>
              <a:t>‘concurrents </a:t>
            </a:r>
            <a:r>
              <a:rPr lang="fr-FR" altLang="en-US" dirty="0" err="1"/>
              <a:t>users</a:t>
            </a:r>
            <a:r>
              <a:rPr lang="fr-FR" altLang="en-US" dirty="0"/>
              <a:t>’ en </a:t>
            </a:r>
            <a:r>
              <a:rPr lang="fr-FR" altLang="en-US" dirty="0" smtClean="0"/>
              <a:t>télétravail</a:t>
            </a:r>
          </a:p>
          <a:p>
            <a:pPr lvl="1"/>
            <a:endParaRPr lang="fr-FR" altLang="en-US" dirty="0"/>
          </a:p>
          <a:p>
            <a:pPr lvl="1"/>
            <a:endParaRPr lang="fr-FR" altLang="en-US" dirty="0" smtClean="0"/>
          </a:p>
        </p:txBody>
      </p:sp>
      <p:sp>
        <p:nvSpPr>
          <p:cNvPr id="3" name="Slide Number Placeholder 2"/>
          <p:cNvSpPr>
            <a:spLocks noGrp="1"/>
          </p:cNvSpPr>
          <p:nvPr>
            <p:ph type="sldNum" sz="quarter" idx="10"/>
          </p:nvPr>
        </p:nvSpPr>
        <p:spPr/>
        <p:txBody>
          <a:bodyPr/>
          <a:lstStyle/>
          <a:p>
            <a:pPr>
              <a:defRPr/>
            </a:pPr>
            <a:fld id="{7A7F1E79-8225-48A0-95BD-5254C3720E2D}" type="slidenum">
              <a:rPr lang="en-GB" smtClean="0"/>
              <a:pPr>
                <a:defRPr/>
              </a:pPr>
              <a:t>6</a:t>
            </a:fld>
            <a:endParaRPr lang="en-GB" dirty="0"/>
          </a:p>
        </p:txBody>
      </p:sp>
      <p:grpSp>
        <p:nvGrpSpPr>
          <p:cNvPr id="2" name="Group 1"/>
          <p:cNvGrpSpPr/>
          <p:nvPr/>
        </p:nvGrpSpPr>
        <p:grpSpPr>
          <a:xfrm>
            <a:off x="827584" y="3645024"/>
            <a:ext cx="7128792" cy="2952328"/>
            <a:chOff x="827584" y="3573016"/>
            <a:chExt cx="7128792" cy="2952328"/>
          </a:xfrm>
        </p:grpSpPr>
        <p:pic>
          <p:nvPicPr>
            <p:cNvPr id="5" name="Picture 4"/>
            <p:cNvPicPr>
              <a:picLocks noChangeAspect="1"/>
            </p:cNvPicPr>
            <p:nvPr/>
          </p:nvPicPr>
          <p:blipFill rotWithShape="1">
            <a:blip r:embed="rId2"/>
            <a:srcRect l="6244" t="16811"/>
            <a:stretch/>
          </p:blipFill>
          <p:spPr>
            <a:xfrm>
              <a:off x="1835696" y="3573016"/>
              <a:ext cx="5406005" cy="2494287"/>
            </a:xfrm>
            <a:prstGeom prst="rect">
              <a:avLst/>
            </a:prstGeom>
          </p:spPr>
        </p:pic>
        <p:sp>
          <p:nvSpPr>
            <p:cNvPr id="6" name="Rectangle 3"/>
            <p:cNvSpPr txBox="1">
              <a:spLocks/>
            </p:cNvSpPr>
            <p:nvPr/>
          </p:nvSpPr>
          <p:spPr bwMode="auto">
            <a:xfrm>
              <a:off x="827584" y="6061294"/>
              <a:ext cx="7128792" cy="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47500" lnSpcReduction="200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0">
                <a:lnSpc>
                  <a:spcPct val="110000"/>
                </a:lnSpc>
                <a:buNone/>
              </a:pPr>
              <a:r>
                <a:rPr lang="fr-FR" dirty="0" smtClean="0">
                  <a:solidFill>
                    <a:schemeClr val="tx2"/>
                  </a:solidFill>
                  <a:latin typeface="Arial" panose="020B0604020202020204" pitchFamily="34" charset="0"/>
                  <a:cs typeface="Arial" panose="020B0604020202020204" pitchFamily="34" charset="0"/>
                </a:rPr>
                <a:t>depuis </a:t>
              </a:r>
              <a:r>
                <a:rPr lang="fr-FR" dirty="0">
                  <a:solidFill>
                    <a:schemeClr val="tx2"/>
                  </a:solidFill>
                  <a:latin typeface="Arial" panose="020B0604020202020204" pitchFamily="34" charset="0"/>
                  <a:cs typeface="Arial" panose="020B0604020202020204" pitchFamily="34" charset="0"/>
                </a:rPr>
                <a:t>la crise </a:t>
              </a:r>
              <a:r>
                <a:rPr lang="fr-FR" dirty="0" smtClean="0">
                  <a:solidFill>
                    <a:schemeClr val="tx2"/>
                  </a:solidFill>
                  <a:latin typeface="Arial" panose="020B0604020202020204" pitchFamily="34" charset="0"/>
                  <a:cs typeface="Arial" panose="020B0604020202020204" pitchFamily="34" charset="0"/>
                </a:rPr>
                <a:t>corona,10K-11K d’utilisateurs par jour en télétravail, avec </a:t>
              </a:r>
              <a:r>
                <a:rPr lang="fr-FR" dirty="0">
                  <a:solidFill>
                    <a:schemeClr val="tx2"/>
                  </a:solidFill>
                  <a:latin typeface="Arial" panose="020B0604020202020204" pitchFamily="34" charset="0"/>
                  <a:cs typeface="Arial" panose="020B0604020202020204" pitchFamily="34" charset="0"/>
                </a:rPr>
                <a:t>un pic à </a:t>
              </a:r>
              <a:r>
                <a:rPr lang="fr-FR" dirty="0" smtClean="0">
                  <a:solidFill>
                    <a:schemeClr val="tx2"/>
                  </a:solidFill>
                  <a:latin typeface="Arial" panose="020B0604020202020204" pitchFamily="34" charset="0"/>
                  <a:cs typeface="Arial" panose="020B0604020202020204" pitchFamily="34" charset="0"/>
                </a:rPr>
                <a:t>12.100</a:t>
              </a:r>
              <a:endParaRPr lang="nl-BE" dirty="0" smtClean="0">
                <a:solidFill>
                  <a:schemeClr val="tx2"/>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7797366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fr-BE" dirty="0"/>
              <a:t>Nos </a:t>
            </a:r>
            <a:r>
              <a:rPr lang="fr-BE" dirty="0" smtClean="0"/>
              <a:t>valeurs</a:t>
            </a:r>
            <a:endParaRPr lang="en-US" dirty="0"/>
          </a:p>
        </p:txBody>
      </p:sp>
      <p:sp>
        <p:nvSpPr>
          <p:cNvPr id="3" name="Content Placeholder 2"/>
          <p:cNvSpPr>
            <a:spLocks noGrp="1"/>
          </p:cNvSpPr>
          <p:nvPr>
            <p:ph idx="1"/>
          </p:nvPr>
        </p:nvSpPr>
        <p:spPr>
          <a:xfrm>
            <a:off x="114300" y="1742257"/>
            <a:ext cx="8229600" cy="5112568"/>
          </a:xfrm>
        </p:spPr>
        <p:txBody>
          <a:bodyPr>
            <a:normAutofit fontScale="92500"/>
          </a:bodyPr>
          <a:lstStyle/>
          <a:p>
            <a:endParaRPr lang="fr-BE" dirty="0" smtClean="0"/>
          </a:p>
          <a:p>
            <a:endParaRPr lang="fr-BE" dirty="0"/>
          </a:p>
          <a:p>
            <a:endParaRPr lang="fr-BE" dirty="0" smtClean="0"/>
          </a:p>
          <a:p>
            <a:endParaRPr lang="fr-BE" dirty="0"/>
          </a:p>
          <a:p>
            <a:endParaRPr lang="fr-BE" dirty="0" smtClean="0"/>
          </a:p>
          <a:p>
            <a:endParaRPr lang="fr-BE" dirty="0"/>
          </a:p>
          <a:p>
            <a:endParaRPr lang="fr-BE" dirty="0" smtClean="0"/>
          </a:p>
          <a:p>
            <a:endParaRPr lang="fr-BE" dirty="0"/>
          </a:p>
          <a:p>
            <a:endParaRPr lang="fr-BE" dirty="0" smtClean="0"/>
          </a:p>
          <a:p>
            <a:endParaRPr lang="fr-BE" dirty="0"/>
          </a:p>
          <a:p>
            <a:pPr marL="0" indent="0" algn="ctr">
              <a:buNone/>
            </a:pPr>
            <a:endParaRPr lang="fr-BE" dirty="0" smtClean="0"/>
          </a:p>
          <a:p>
            <a:pPr marL="0" indent="0" algn="ctr">
              <a:buNone/>
            </a:pPr>
            <a:r>
              <a:rPr lang="fr-BE" dirty="0" smtClean="0"/>
              <a:t>&gt; </a:t>
            </a:r>
            <a:r>
              <a:rPr lang="fr-BE" sz="2200" dirty="0" smtClean="0"/>
              <a:t>retrouvez </a:t>
            </a:r>
            <a:r>
              <a:rPr lang="fr-BE" sz="2200" dirty="0"/>
              <a:t>les valeurs détaillées dans </a:t>
            </a:r>
            <a:r>
              <a:rPr lang="fr-BE" sz="2200" dirty="0" smtClean="0"/>
              <a:t>la brochure d’accueil sur </a:t>
            </a:r>
            <a:r>
              <a:rPr lang="fr-BE" sz="2200" dirty="0" smtClean="0">
                <a:solidFill>
                  <a:srgbClr val="0082B8"/>
                </a:solidFill>
                <a:hlinkClick r:id="rId2"/>
              </a:rPr>
              <a:t>intranet</a:t>
            </a:r>
            <a:r>
              <a:rPr lang="fr-BE" sz="2200" dirty="0" smtClean="0">
                <a:solidFill>
                  <a:srgbClr val="0082B8"/>
                </a:solidFill>
              </a:rPr>
              <a:t> </a:t>
            </a:r>
            <a:endParaRPr lang="en-US" sz="2200" dirty="0">
              <a:solidFill>
                <a:srgbClr val="0082B8"/>
              </a:solidFill>
            </a:endParaRPr>
          </a:p>
          <a:p>
            <a:endParaRPr lang="en-US" dirty="0"/>
          </a:p>
        </p:txBody>
      </p:sp>
      <p:sp>
        <p:nvSpPr>
          <p:cNvPr id="4" name="Slide Number Placeholder 3"/>
          <p:cNvSpPr>
            <a:spLocks noGrp="1"/>
          </p:cNvSpPr>
          <p:nvPr>
            <p:ph type="sldNum" sz="quarter" idx="10"/>
          </p:nvPr>
        </p:nvSpPr>
        <p:spPr/>
        <p:txBody>
          <a:bodyPr/>
          <a:lstStyle/>
          <a:p>
            <a:pPr>
              <a:defRPr/>
            </a:pPr>
            <a:fld id="{7A7F1E79-8225-48A0-95BD-5254C3720E2D}" type="slidenum">
              <a:rPr lang="en-GB" smtClean="0"/>
              <a:pPr>
                <a:defRPr/>
              </a:pPr>
              <a:t>60</a:t>
            </a:fld>
            <a:endParaRPr lang="en-GB" dirty="0"/>
          </a:p>
        </p:txBody>
      </p:sp>
      <p:grpSp>
        <p:nvGrpSpPr>
          <p:cNvPr id="5" name="Group 4"/>
          <p:cNvGrpSpPr/>
          <p:nvPr/>
        </p:nvGrpSpPr>
        <p:grpSpPr>
          <a:xfrm>
            <a:off x="781067" y="1124744"/>
            <a:ext cx="7357575" cy="5301930"/>
            <a:chOff x="781067" y="1124744"/>
            <a:chExt cx="7357575" cy="5301930"/>
          </a:xfrm>
        </p:grpSpPr>
        <p:graphicFrame>
          <p:nvGraphicFramePr>
            <p:cNvPr id="6" name="Diagram 5"/>
            <p:cNvGraphicFramePr>
              <a:graphicFrameLocks noChangeAspect="1"/>
            </p:cNvGraphicFramePr>
            <p:nvPr>
              <p:extLst>
                <p:ext uri="{D42A27DB-BD31-4B8C-83A1-F6EECF244321}">
                  <p14:modId xmlns:p14="http://schemas.microsoft.com/office/powerpoint/2010/main" val="921295498"/>
                </p:ext>
              </p:extLst>
            </p:nvPr>
          </p:nvGraphicFramePr>
          <p:xfrm>
            <a:off x="781067" y="1124744"/>
            <a:ext cx="7357575" cy="53019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ounded Rectangle 7"/>
            <p:cNvSpPr>
              <a:spLocks noChangeAspect="1"/>
            </p:cNvSpPr>
            <p:nvPr/>
          </p:nvSpPr>
          <p:spPr>
            <a:xfrm>
              <a:off x="3114818" y="2561304"/>
              <a:ext cx="1345395" cy="1099355"/>
            </a:xfrm>
            <a:prstGeom prst="roundRect">
              <a:avLst/>
            </a:prstGeom>
            <a:solidFill>
              <a:srgbClr val="00A4E6"/>
            </a:solidFill>
            <a:ln w="12700" cap="sq">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dirty="0" smtClean="0"/>
                <a:t>orientation client-partenaire</a:t>
              </a:r>
              <a:endParaRPr lang="en-US" sz="1200" dirty="0"/>
            </a:p>
          </p:txBody>
        </p:sp>
        <p:sp>
          <p:nvSpPr>
            <p:cNvPr id="9" name="Rounded Rectangle 8"/>
            <p:cNvSpPr>
              <a:spLocks noChangeAspect="1"/>
            </p:cNvSpPr>
            <p:nvPr/>
          </p:nvSpPr>
          <p:spPr>
            <a:xfrm>
              <a:off x="4383468" y="2561302"/>
              <a:ext cx="1345395" cy="1099355"/>
            </a:xfrm>
            <a:prstGeom prst="roundRect">
              <a:avLst/>
            </a:prstGeom>
            <a:solidFill>
              <a:srgbClr val="08C411"/>
            </a:solidFill>
            <a:ln w="12700" cap="sq">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dirty="0"/>
                <a:t>a</a:t>
              </a:r>
              <a:r>
                <a:rPr lang="fr-BE" sz="1200" dirty="0" smtClean="0"/>
                <a:t>ttention </a:t>
              </a:r>
              <a:r>
                <a:rPr lang="fr-BE" sz="1200" dirty="0"/>
                <a:t>prêtée</a:t>
              </a:r>
              <a:r>
                <a:rPr lang="fr-BE" sz="1200" dirty="0" smtClean="0"/>
                <a:t> aux résultats</a:t>
              </a:r>
              <a:endParaRPr lang="en-US" sz="1200" dirty="0"/>
            </a:p>
          </p:txBody>
        </p:sp>
        <p:sp>
          <p:nvSpPr>
            <p:cNvPr id="10" name="Rounded Rectangle 9"/>
            <p:cNvSpPr>
              <a:spLocks noChangeAspect="1"/>
            </p:cNvSpPr>
            <p:nvPr/>
          </p:nvSpPr>
          <p:spPr>
            <a:xfrm>
              <a:off x="3114820" y="3635737"/>
              <a:ext cx="1345395" cy="1099355"/>
            </a:xfrm>
            <a:prstGeom prst="roundRect">
              <a:avLst/>
            </a:prstGeom>
            <a:solidFill>
              <a:srgbClr val="FF0000"/>
            </a:solidFill>
            <a:ln w="12700" cap="sq">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dirty="0"/>
                <a:t>s</a:t>
              </a:r>
              <a:r>
                <a:rPr lang="fr-BE" sz="1200" dirty="0" smtClean="0"/>
                <a:t>ens des responsabilités</a:t>
              </a:r>
              <a:endParaRPr lang="en-US" sz="1200" dirty="0"/>
            </a:p>
          </p:txBody>
        </p:sp>
        <p:sp>
          <p:nvSpPr>
            <p:cNvPr id="11" name="Rounded Rectangle 10"/>
            <p:cNvSpPr>
              <a:spLocks noChangeAspect="1"/>
            </p:cNvSpPr>
            <p:nvPr/>
          </p:nvSpPr>
          <p:spPr>
            <a:xfrm>
              <a:off x="4383469" y="3635737"/>
              <a:ext cx="1345395" cy="1099355"/>
            </a:xfrm>
            <a:prstGeom prst="roundRect">
              <a:avLst/>
            </a:prstGeom>
            <a:solidFill>
              <a:srgbClr val="002060"/>
            </a:solidFill>
            <a:ln w="12700" cap="sq">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dirty="0"/>
                <a:t>c</a:t>
              </a:r>
              <a:r>
                <a:rPr lang="fr-BE" sz="1200" dirty="0" smtClean="0"/>
                <a:t>apacité d’apprentissage</a:t>
              </a:r>
              <a:endParaRPr lang="en-US" sz="1200" dirty="0"/>
            </a:p>
          </p:txBody>
        </p:sp>
      </p:grpSp>
    </p:spTree>
    <p:extLst>
      <p:ext uri="{BB962C8B-B14F-4D97-AF65-F5344CB8AC3E}">
        <p14:creationId xmlns:p14="http://schemas.microsoft.com/office/powerpoint/2010/main" val="171843180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9144001" cy="2578996"/>
          </a:xfr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r="32435"/>
          <a:stretch/>
        </p:blipFill>
        <p:spPr>
          <a:xfrm>
            <a:off x="0" y="2625452"/>
            <a:ext cx="9144000" cy="4259932"/>
          </a:xfrm>
          <a:prstGeom prst="rect">
            <a:avLst/>
          </a:prstGeom>
        </p:spPr>
      </p:pic>
      <p:sp>
        <p:nvSpPr>
          <p:cNvPr id="8" name="Rectangle 7"/>
          <p:cNvSpPr/>
          <p:nvPr/>
        </p:nvSpPr>
        <p:spPr>
          <a:xfrm>
            <a:off x="539552" y="4243154"/>
            <a:ext cx="5256584" cy="707886"/>
          </a:xfrm>
          <a:prstGeom prst="rect">
            <a:avLst/>
          </a:prstGeom>
        </p:spPr>
        <p:txBody>
          <a:bodyPr wrap="square">
            <a:spAutoFit/>
          </a:bodyPr>
          <a:lstStyle/>
          <a:p>
            <a:pPr>
              <a:defRPr/>
            </a:pPr>
            <a:r>
              <a:rPr lang="fr-BE" sz="4000" dirty="0" err="1" smtClean="0">
                <a:solidFill>
                  <a:schemeClr val="bg1"/>
                </a:solidFill>
              </a:rPr>
              <a:t>Coronacrisis</a:t>
            </a:r>
            <a:r>
              <a:rPr lang="fr-BE" sz="4000" dirty="0" smtClean="0">
                <a:solidFill>
                  <a:schemeClr val="bg1"/>
                </a:solidFill>
              </a:rPr>
              <a:t> </a:t>
            </a:r>
            <a:endParaRPr lang="en-US" sz="4000" dirty="0">
              <a:solidFill>
                <a:schemeClr val="bg1"/>
              </a:solidFill>
            </a:endParaRPr>
          </a:p>
        </p:txBody>
      </p:sp>
      <p:sp>
        <p:nvSpPr>
          <p:cNvPr id="4" name="Slide Number Placeholder 3"/>
          <p:cNvSpPr>
            <a:spLocks noGrp="1"/>
          </p:cNvSpPr>
          <p:nvPr>
            <p:ph type="sldNum" sz="quarter" idx="10"/>
          </p:nvPr>
        </p:nvSpPr>
        <p:spPr/>
        <p:txBody>
          <a:bodyPr/>
          <a:lstStyle/>
          <a:p>
            <a:pPr>
              <a:defRPr/>
            </a:pPr>
            <a:fld id="{7A7F1E79-8225-48A0-95BD-5254C3720E2D}" type="slidenum">
              <a:rPr lang="en-GB" smtClean="0"/>
              <a:pPr>
                <a:defRPr/>
              </a:pPr>
              <a:t>61</a:t>
            </a:fld>
            <a:endParaRPr lang="en-GB" dirty="0"/>
          </a:p>
        </p:txBody>
      </p:sp>
    </p:spTree>
    <p:extLst>
      <p:ext uri="{BB962C8B-B14F-4D97-AF65-F5344CB8AC3E}">
        <p14:creationId xmlns:p14="http://schemas.microsoft.com/office/powerpoint/2010/main" val="295112124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Coronacrisis</a:t>
            </a:r>
            <a:endParaRPr lang="en-US" dirty="0"/>
          </a:p>
        </p:txBody>
      </p:sp>
      <p:sp>
        <p:nvSpPr>
          <p:cNvPr id="3" name="Content Placeholder 2"/>
          <p:cNvSpPr>
            <a:spLocks noGrp="1"/>
          </p:cNvSpPr>
          <p:nvPr>
            <p:ph idx="1"/>
          </p:nvPr>
        </p:nvSpPr>
        <p:spPr/>
        <p:txBody>
          <a:bodyPr>
            <a:normAutofit lnSpcReduction="10000"/>
          </a:bodyPr>
          <a:lstStyle/>
          <a:p>
            <a:r>
              <a:rPr lang="fr-FR" dirty="0" err="1" smtClean="0"/>
              <a:t>tal</a:t>
            </a:r>
            <a:r>
              <a:rPr lang="fr-FR" dirty="0" smtClean="0"/>
              <a:t> </a:t>
            </a:r>
            <a:r>
              <a:rPr lang="fr-FR" dirty="0"/>
              <a:t>van </a:t>
            </a:r>
            <a:r>
              <a:rPr lang="fr-FR" dirty="0" err="1"/>
              <a:t>gegevensuitwisselingen</a:t>
            </a:r>
            <a:r>
              <a:rPr lang="fr-FR" dirty="0"/>
              <a:t> </a:t>
            </a:r>
            <a:r>
              <a:rPr lang="fr-FR" dirty="0" err="1"/>
              <a:t>o.a</a:t>
            </a:r>
            <a:r>
              <a:rPr lang="fr-FR" dirty="0" smtClean="0"/>
              <a:t>.</a:t>
            </a:r>
          </a:p>
          <a:p>
            <a:pPr lvl="1"/>
            <a:r>
              <a:rPr lang="nl-NL" dirty="0"/>
              <a:t>gegevensuitwisselingen m.b.t. tijdelijke werkloosheid, in samenwerking met de RVA, </a:t>
            </a:r>
            <a:r>
              <a:rPr lang="nl-NL" dirty="0" err="1"/>
              <a:t>interUI</a:t>
            </a:r>
            <a:r>
              <a:rPr lang="nl-NL" dirty="0"/>
              <a:t> en de uitbetalingsinstellingen</a:t>
            </a:r>
          </a:p>
          <a:p>
            <a:pPr lvl="1"/>
            <a:r>
              <a:rPr lang="nl-NL" dirty="0"/>
              <a:t>gegevensuitwisselingen m.b.t. het overbruggingsrecht, in samenwerking met het </a:t>
            </a:r>
            <a:r>
              <a:rPr lang="nl-NL" dirty="0" smtClean="0"/>
              <a:t>RSVZ</a:t>
            </a:r>
            <a:endParaRPr lang="fr-FR" dirty="0" smtClean="0"/>
          </a:p>
          <a:p>
            <a:pPr lvl="1"/>
            <a:endParaRPr lang="fr-FR" sz="600" dirty="0"/>
          </a:p>
          <a:p>
            <a:r>
              <a:rPr lang="fr-FR" dirty="0" err="1" smtClean="0"/>
              <a:t>doel</a:t>
            </a:r>
            <a:r>
              <a:rPr lang="fr-FR" dirty="0" smtClean="0"/>
              <a:t> </a:t>
            </a:r>
          </a:p>
          <a:p>
            <a:pPr lvl="1"/>
            <a:r>
              <a:rPr lang="nl-NL" dirty="0"/>
              <a:t>de nodige gegevens ter beschikking stellen van de diverse overheidsinstanties, zowel regionaal als </a:t>
            </a:r>
            <a:r>
              <a:rPr lang="nl-NL" dirty="0" smtClean="0"/>
              <a:t>federaal</a:t>
            </a:r>
            <a:endParaRPr lang="fr-FR" dirty="0" smtClean="0"/>
          </a:p>
          <a:p>
            <a:pPr lvl="1"/>
            <a:r>
              <a:rPr lang="nl-NL" dirty="0"/>
              <a:t>hen in de mogelijkheid stellen om de steunmaatregelen, zoals de toekenning van premies, vrijstellingen en aanvullende hulp voor burgers, zelfstandigen en ondernemingen, automatisch toe te </a:t>
            </a:r>
            <a:r>
              <a:rPr lang="nl-NL" dirty="0" smtClean="0"/>
              <a:t>passen</a:t>
            </a:r>
            <a:endParaRPr lang="fr-FR" dirty="0" smtClean="0"/>
          </a:p>
          <a:p>
            <a:pPr lvl="1"/>
            <a:endParaRPr lang="fr-FR" sz="600" dirty="0" smtClean="0">
              <a:solidFill>
                <a:srgbClr val="FF0000"/>
              </a:solidFill>
            </a:endParaRPr>
          </a:p>
          <a:p>
            <a:r>
              <a:rPr lang="fr-FR" dirty="0" err="1" smtClean="0"/>
              <a:t>bijvoorbeeld</a:t>
            </a:r>
            <a:endParaRPr lang="fr-FR" dirty="0" smtClean="0"/>
          </a:p>
          <a:p>
            <a:pPr lvl="1"/>
            <a:r>
              <a:rPr lang="nl-NL" dirty="0"/>
              <a:t>gegevensmededeling tijdelijke werkloosheid tot toekennen van de energiepremie in Vlaanderen</a:t>
            </a:r>
          </a:p>
          <a:p>
            <a:endParaRPr lang="fr-FR" dirty="0"/>
          </a:p>
          <a:p>
            <a:endParaRPr lang="en-US" dirty="0"/>
          </a:p>
        </p:txBody>
      </p:sp>
      <p:sp>
        <p:nvSpPr>
          <p:cNvPr id="4" name="Slide Number Placeholder 3"/>
          <p:cNvSpPr>
            <a:spLocks noGrp="1"/>
          </p:cNvSpPr>
          <p:nvPr>
            <p:ph type="sldNum" sz="quarter" idx="10"/>
          </p:nvPr>
        </p:nvSpPr>
        <p:spPr/>
        <p:txBody>
          <a:bodyPr/>
          <a:lstStyle/>
          <a:p>
            <a:pPr>
              <a:defRPr/>
            </a:pPr>
            <a:fld id="{7A7F1E79-8225-48A0-95BD-5254C3720E2D}" type="slidenum">
              <a:rPr lang="en-GB" smtClean="0"/>
              <a:pPr>
                <a:defRPr/>
              </a:pPr>
              <a:t>62</a:t>
            </a:fld>
            <a:endParaRPr lang="en-GB" dirty="0"/>
          </a:p>
        </p:txBody>
      </p:sp>
    </p:spTree>
    <p:extLst>
      <p:ext uri="{BB962C8B-B14F-4D97-AF65-F5344CB8AC3E}">
        <p14:creationId xmlns:p14="http://schemas.microsoft.com/office/powerpoint/2010/main" val="367871204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Coronacrisis</a:t>
            </a:r>
            <a:endParaRPr lang="en-US" dirty="0"/>
          </a:p>
        </p:txBody>
      </p:sp>
      <p:sp>
        <p:nvSpPr>
          <p:cNvPr id="3" name="Content Placeholder 2"/>
          <p:cNvSpPr>
            <a:spLocks noGrp="1"/>
          </p:cNvSpPr>
          <p:nvPr>
            <p:ph idx="1"/>
          </p:nvPr>
        </p:nvSpPr>
        <p:spPr/>
        <p:txBody>
          <a:bodyPr>
            <a:normAutofit lnSpcReduction="10000"/>
          </a:bodyPr>
          <a:lstStyle/>
          <a:p>
            <a:pPr lvl="1"/>
            <a:r>
              <a:rPr lang="nl-NL" dirty="0" smtClean="0"/>
              <a:t>de </a:t>
            </a:r>
            <a:r>
              <a:rPr lang="nl-NL" dirty="0"/>
              <a:t>gelijkstelling tijdelijke werkloosheid met gewerkte dagen voor de opbouw van aanvullende </a:t>
            </a:r>
            <a:r>
              <a:rPr lang="nl-NL" dirty="0" smtClean="0"/>
              <a:t>pensioenen</a:t>
            </a:r>
          </a:p>
          <a:p>
            <a:pPr lvl="1"/>
            <a:endParaRPr lang="nl-NL" sz="200" dirty="0" smtClean="0"/>
          </a:p>
          <a:p>
            <a:pPr lvl="1"/>
            <a:r>
              <a:rPr lang="nl-NL" dirty="0" smtClean="0"/>
              <a:t>terbeschikkingstelling </a:t>
            </a:r>
            <a:r>
              <a:rPr lang="nl-NL" dirty="0"/>
              <a:t>van lijsten met mensen in tijdelijke werkloosheid of met rechthebbenden van overbruggingsrecht die </a:t>
            </a:r>
            <a:r>
              <a:rPr lang="nl-NL" dirty="0" err="1"/>
              <a:t>OCMW’s</a:t>
            </a:r>
            <a:r>
              <a:rPr lang="nl-NL" dirty="0"/>
              <a:t> in staat stellen om de mensen te detecteren die ten gevolge van de pandemie in koopkracht verloren </a:t>
            </a:r>
            <a:r>
              <a:rPr lang="nl-NL" dirty="0" smtClean="0"/>
              <a:t>hebben </a:t>
            </a:r>
            <a:r>
              <a:rPr lang="nl-NL" dirty="0" smtClean="0">
                <a:sym typeface="Wingdings" panose="05000000000000000000" pitchFamily="2" charset="2"/>
              </a:rPr>
              <a:t></a:t>
            </a:r>
            <a:r>
              <a:rPr lang="nl-NL" dirty="0" smtClean="0">
                <a:solidFill>
                  <a:srgbClr val="0070C0"/>
                </a:solidFill>
              </a:rPr>
              <a:t>515</a:t>
            </a:r>
            <a:r>
              <a:rPr lang="nl-NL" dirty="0" smtClean="0"/>
              <a:t> </a:t>
            </a:r>
            <a:r>
              <a:rPr lang="nl-NL" dirty="0" err="1"/>
              <a:t>OCMW’s</a:t>
            </a:r>
            <a:r>
              <a:rPr lang="nl-NL" dirty="0"/>
              <a:t> hebben deze lijsten gekregen (push</a:t>
            </a:r>
            <a:r>
              <a:rPr lang="nl-NL" dirty="0" smtClean="0"/>
              <a:t>)</a:t>
            </a:r>
          </a:p>
          <a:p>
            <a:pPr lvl="1"/>
            <a:endParaRPr lang="nl-NL" sz="200" dirty="0" smtClean="0"/>
          </a:p>
          <a:p>
            <a:pPr lvl="1"/>
            <a:r>
              <a:rPr lang="nl-NL" dirty="0" smtClean="0"/>
              <a:t>tijdelijke </a:t>
            </a:r>
            <a:r>
              <a:rPr lang="nl-NL" dirty="0"/>
              <a:t>werkloosheid voor VDAB, FOREM, fondsen voor bestaanszekerheid, Société </a:t>
            </a:r>
            <a:r>
              <a:rPr lang="nl-NL" dirty="0" err="1"/>
              <a:t>publique</a:t>
            </a:r>
            <a:r>
              <a:rPr lang="nl-NL" dirty="0"/>
              <a:t> de </a:t>
            </a:r>
            <a:r>
              <a:rPr lang="nl-NL" dirty="0" err="1"/>
              <a:t>gestion</a:t>
            </a:r>
            <a:r>
              <a:rPr lang="nl-NL" dirty="0"/>
              <a:t> de </a:t>
            </a:r>
            <a:r>
              <a:rPr lang="nl-NL" dirty="0" err="1"/>
              <a:t>l’eau</a:t>
            </a:r>
            <a:r>
              <a:rPr lang="nl-NL" dirty="0"/>
              <a:t>, Brussel Fiscaliteit, Brussel Economie en Werkgelegenheid</a:t>
            </a:r>
            <a:r>
              <a:rPr lang="nl-NL" dirty="0" smtClean="0"/>
              <a:t>,</a:t>
            </a:r>
            <a:r>
              <a:rPr lang="fr-FR" dirty="0" smtClean="0"/>
              <a:t>…</a:t>
            </a:r>
          </a:p>
          <a:p>
            <a:pPr lvl="1"/>
            <a:endParaRPr lang="fr-FR" sz="200" dirty="0">
              <a:solidFill>
                <a:srgbClr val="FF0000"/>
              </a:solidFill>
            </a:endParaRPr>
          </a:p>
          <a:p>
            <a:pPr lvl="1"/>
            <a:r>
              <a:rPr lang="nl-NL" dirty="0"/>
              <a:t>overbruggingsrecht voor SPW Economie, VLAIO, Brussel Fiscaliteit, Brussel Economie en </a:t>
            </a:r>
            <a:r>
              <a:rPr lang="nl-NL" dirty="0" smtClean="0"/>
              <a:t>Werkgelegenheid</a:t>
            </a:r>
            <a:endParaRPr lang="fr-FR" dirty="0" smtClean="0"/>
          </a:p>
          <a:p>
            <a:pPr lvl="1"/>
            <a:endParaRPr lang="fr-FR" sz="200" dirty="0">
              <a:solidFill>
                <a:srgbClr val="FF0000"/>
              </a:solidFill>
            </a:endParaRPr>
          </a:p>
          <a:p>
            <a:pPr lvl="1"/>
            <a:r>
              <a:rPr lang="nl-NL" dirty="0"/>
              <a:t>terugbetaling van de verstrekkingen van de triagecentra </a:t>
            </a:r>
            <a:r>
              <a:rPr lang="nl-NL" sz="1800" dirty="0"/>
              <a:t>(HVW en POD MI</a:t>
            </a:r>
            <a:r>
              <a:rPr lang="nl-NL" sz="1800" dirty="0" smtClean="0"/>
              <a:t>)</a:t>
            </a:r>
            <a:endParaRPr lang="fr-FR" sz="1800" dirty="0" smtClean="0"/>
          </a:p>
          <a:p>
            <a:pPr lvl="1"/>
            <a:endParaRPr lang="fr-FR" sz="200" dirty="0">
              <a:solidFill>
                <a:srgbClr val="FF0000"/>
              </a:solidFill>
            </a:endParaRPr>
          </a:p>
          <a:p>
            <a:pPr lvl="1"/>
            <a:r>
              <a:rPr lang="nl-NL" dirty="0"/>
              <a:t>mededeling van geharmoniseerde sociale statuten (GSS) aan de </a:t>
            </a:r>
            <a:r>
              <a:rPr lang="nl-NL" dirty="0" err="1"/>
              <a:t>OCMW’s</a:t>
            </a:r>
            <a:r>
              <a:rPr lang="nl-NL" dirty="0"/>
              <a:t> en diverse andere </a:t>
            </a:r>
            <a:r>
              <a:rPr lang="nl-NL" dirty="0" smtClean="0"/>
              <a:t>instellingen</a:t>
            </a:r>
            <a:endParaRPr lang="en-US" dirty="0"/>
          </a:p>
        </p:txBody>
      </p:sp>
      <p:sp>
        <p:nvSpPr>
          <p:cNvPr id="4" name="Slide Number Placeholder 3"/>
          <p:cNvSpPr>
            <a:spLocks noGrp="1"/>
          </p:cNvSpPr>
          <p:nvPr>
            <p:ph type="sldNum" sz="quarter" idx="10"/>
          </p:nvPr>
        </p:nvSpPr>
        <p:spPr/>
        <p:txBody>
          <a:bodyPr/>
          <a:lstStyle/>
          <a:p>
            <a:pPr>
              <a:defRPr/>
            </a:pPr>
            <a:fld id="{7A7F1E79-8225-48A0-95BD-5254C3720E2D}" type="slidenum">
              <a:rPr lang="en-GB" smtClean="0"/>
              <a:pPr>
                <a:defRPr/>
              </a:pPr>
              <a:t>63</a:t>
            </a:fld>
            <a:endParaRPr lang="en-GB" dirty="0"/>
          </a:p>
        </p:txBody>
      </p:sp>
    </p:spTree>
    <p:extLst>
      <p:ext uri="{BB962C8B-B14F-4D97-AF65-F5344CB8AC3E}">
        <p14:creationId xmlns:p14="http://schemas.microsoft.com/office/powerpoint/2010/main" val="331103392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err="1" smtClean="0"/>
              <a:t>Coronacrisis</a:t>
            </a:r>
            <a:r>
              <a:rPr lang="en-US" dirty="0" smtClean="0"/>
              <a:t> - GSS</a:t>
            </a:r>
            <a:endParaRPr lang="en-US" dirty="0"/>
          </a:p>
        </p:txBody>
      </p:sp>
      <p:sp>
        <p:nvSpPr>
          <p:cNvPr id="3" name="Content Placeholder 2"/>
          <p:cNvSpPr>
            <a:spLocks noGrp="1"/>
          </p:cNvSpPr>
          <p:nvPr>
            <p:ph idx="1"/>
          </p:nvPr>
        </p:nvSpPr>
        <p:spPr/>
        <p:txBody>
          <a:bodyPr>
            <a:normAutofit fontScale="92500" lnSpcReduction="20000"/>
          </a:bodyPr>
          <a:lstStyle/>
          <a:p>
            <a:r>
              <a:rPr lang="nl-NL" dirty="0"/>
              <a:t>grote belangstelling voor de bufferdatabank met de belangrijkste sociale statuten</a:t>
            </a:r>
            <a:r>
              <a:rPr lang="en-US" dirty="0" smtClean="0"/>
              <a:t> </a:t>
            </a:r>
            <a:r>
              <a:rPr lang="en-US" dirty="0" smtClean="0">
                <a:sym typeface="Wingdings" panose="05000000000000000000" pitchFamily="2" charset="2"/>
              </a:rPr>
              <a:t> </a:t>
            </a:r>
            <a:r>
              <a:rPr lang="nl-NL" dirty="0"/>
              <a:t>aanvragen van o.a. </a:t>
            </a:r>
            <a:r>
              <a:rPr lang="nl-NL" dirty="0" err="1"/>
              <a:t>OCMW’s</a:t>
            </a:r>
            <a:r>
              <a:rPr lang="nl-NL" dirty="0"/>
              <a:t>, steden en gemeenten die automatisch voordelen wensen toe te kennen aan kwetsbare </a:t>
            </a:r>
            <a:r>
              <a:rPr lang="nl-NL" dirty="0" smtClean="0"/>
              <a:t>groepen</a:t>
            </a:r>
            <a:endParaRPr lang="en-US" dirty="0" smtClean="0"/>
          </a:p>
          <a:p>
            <a:endParaRPr lang="en-US" sz="600" dirty="0" smtClean="0">
              <a:solidFill>
                <a:srgbClr val="FF0000"/>
              </a:solidFill>
            </a:endParaRPr>
          </a:p>
          <a:p>
            <a:r>
              <a:rPr lang="nl-NL" dirty="0"/>
              <a:t>met het oog op het beheer van de aanvraag heeft de KSZ de algemene machtiging m.b.t. de mededeling van persoonsgegevens door de KSZ aan de gemeenten/provincies en aan de </a:t>
            </a:r>
            <a:r>
              <a:rPr lang="nl-NL" dirty="0" err="1"/>
              <a:t>OCMW’s</a:t>
            </a:r>
            <a:r>
              <a:rPr lang="nl-NL" dirty="0"/>
              <a:t> </a:t>
            </a:r>
            <a:r>
              <a:rPr lang="nl-NL" dirty="0" smtClean="0"/>
              <a:t>gewijzigd</a:t>
            </a:r>
            <a:endParaRPr lang="fr-FR" dirty="0" smtClean="0"/>
          </a:p>
          <a:p>
            <a:pPr marL="0" indent="0">
              <a:buNone/>
            </a:pPr>
            <a:r>
              <a:rPr lang="fr-FR" sz="1100" dirty="0" smtClean="0">
                <a:solidFill>
                  <a:srgbClr val="FF0000"/>
                </a:solidFill>
              </a:rPr>
              <a:t> </a:t>
            </a:r>
            <a:endParaRPr lang="en-US" sz="1100" dirty="0" smtClean="0">
              <a:solidFill>
                <a:srgbClr val="FF0000"/>
              </a:solidFill>
            </a:endParaRPr>
          </a:p>
          <a:p>
            <a:r>
              <a:rPr lang="nl-NL" dirty="0"/>
              <a:t>invoering van een uitzonderlijke </a:t>
            </a:r>
            <a:r>
              <a:rPr lang="nl-NL" dirty="0" smtClean="0"/>
              <a:t>procedure</a:t>
            </a:r>
            <a:r>
              <a:rPr lang="en-US" dirty="0" smtClean="0">
                <a:solidFill>
                  <a:srgbClr val="FF0000"/>
                </a:solidFill>
              </a:rPr>
              <a:t> </a:t>
            </a:r>
          </a:p>
          <a:p>
            <a:pPr lvl="1"/>
            <a:r>
              <a:rPr lang="nl-NL" sz="1900" dirty="0"/>
              <a:t>zo eenvoudig mogelijk</a:t>
            </a:r>
          </a:p>
          <a:p>
            <a:pPr lvl="1"/>
            <a:r>
              <a:rPr lang="nl-NL" sz="1900" dirty="0"/>
              <a:t>om snel een gegevensaanvraag te kunnen indienen</a:t>
            </a:r>
          </a:p>
          <a:p>
            <a:pPr lvl="1"/>
            <a:r>
              <a:rPr lang="nl-NL" sz="1900" dirty="0"/>
              <a:t>om informatie te verkrijgen rekening houdend met strikte veiligheidsregels en –voorwaarden</a:t>
            </a:r>
          </a:p>
          <a:p>
            <a:pPr lvl="1"/>
            <a:r>
              <a:rPr lang="nl-NL" sz="1900" dirty="0"/>
              <a:t>het detail van de procedure en de in te vullen documenten zijn beschikbaar op onze </a:t>
            </a:r>
            <a:r>
              <a:rPr lang="nl-NL" sz="1900" dirty="0" smtClean="0"/>
              <a:t>site</a:t>
            </a:r>
            <a:r>
              <a:rPr lang="en-US" sz="1900" dirty="0" smtClean="0"/>
              <a:t> </a:t>
            </a:r>
          </a:p>
          <a:p>
            <a:pPr lvl="2"/>
            <a:r>
              <a:rPr lang="en-US" dirty="0">
                <a:hlinkClick r:id="rId2"/>
              </a:rPr>
              <a:t>GSS – </a:t>
            </a:r>
            <a:r>
              <a:rPr lang="en-US" dirty="0" err="1">
                <a:hlinkClick r:id="rId2"/>
              </a:rPr>
              <a:t>gemeenten</a:t>
            </a:r>
            <a:r>
              <a:rPr lang="en-US" dirty="0">
                <a:hlinkClick r:id="rId2"/>
              </a:rPr>
              <a:t>/</a:t>
            </a:r>
            <a:r>
              <a:rPr lang="en-US" dirty="0" err="1">
                <a:hlinkClick r:id="rId2"/>
              </a:rPr>
              <a:t>provincies</a:t>
            </a:r>
            <a:r>
              <a:rPr lang="en-US" dirty="0" smtClean="0"/>
              <a:t>  </a:t>
            </a:r>
          </a:p>
          <a:p>
            <a:pPr lvl="2"/>
            <a:r>
              <a:rPr lang="en-US" dirty="0" smtClean="0">
                <a:hlinkClick r:id="rId3"/>
              </a:rPr>
              <a:t>GSS </a:t>
            </a:r>
            <a:r>
              <a:rPr lang="en-US" dirty="0">
                <a:hlinkClick r:id="rId3"/>
              </a:rPr>
              <a:t>– </a:t>
            </a:r>
            <a:r>
              <a:rPr lang="en-US" dirty="0" smtClean="0">
                <a:hlinkClick r:id="rId3"/>
              </a:rPr>
              <a:t>OCMW’s</a:t>
            </a:r>
            <a:endParaRPr lang="en-US" dirty="0"/>
          </a:p>
        </p:txBody>
      </p:sp>
      <p:sp>
        <p:nvSpPr>
          <p:cNvPr id="4" name="Slide Number Placeholder 3"/>
          <p:cNvSpPr>
            <a:spLocks noGrp="1"/>
          </p:cNvSpPr>
          <p:nvPr>
            <p:ph type="sldNum" sz="quarter" idx="10"/>
          </p:nvPr>
        </p:nvSpPr>
        <p:spPr/>
        <p:txBody>
          <a:bodyPr/>
          <a:lstStyle/>
          <a:p>
            <a:pPr>
              <a:defRPr/>
            </a:pPr>
            <a:fld id="{7A7F1E79-8225-48A0-95BD-5254C3720E2D}" type="slidenum">
              <a:rPr lang="en-GB" smtClean="0"/>
              <a:pPr>
                <a:defRPr/>
              </a:pPr>
              <a:t>64</a:t>
            </a:fld>
            <a:endParaRPr lang="en-GB" dirty="0"/>
          </a:p>
        </p:txBody>
      </p:sp>
    </p:spTree>
    <p:extLst>
      <p:ext uri="{BB962C8B-B14F-4D97-AF65-F5344CB8AC3E}">
        <p14:creationId xmlns:p14="http://schemas.microsoft.com/office/powerpoint/2010/main" val="262527810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err="1"/>
              <a:t>Coronacrisis</a:t>
            </a:r>
            <a:r>
              <a:rPr lang="en-US" dirty="0"/>
              <a:t> - GSS</a:t>
            </a:r>
          </a:p>
        </p:txBody>
      </p:sp>
      <p:sp>
        <p:nvSpPr>
          <p:cNvPr id="3" name="Content Placeholder 2"/>
          <p:cNvSpPr>
            <a:spLocks noGrp="1"/>
          </p:cNvSpPr>
          <p:nvPr>
            <p:ph idx="1"/>
          </p:nvPr>
        </p:nvSpPr>
        <p:spPr/>
        <p:txBody>
          <a:bodyPr>
            <a:normAutofit fontScale="92500" lnSpcReduction="10000"/>
          </a:bodyPr>
          <a:lstStyle/>
          <a:p>
            <a:r>
              <a:rPr lang="nl-NL" dirty="0"/>
              <a:t>subsidie van Vlaanderen voor de toekenning van een voordeel aan kwetsbare </a:t>
            </a:r>
            <a:r>
              <a:rPr lang="nl-NL" dirty="0" smtClean="0"/>
              <a:t>groepen</a:t>
            </a:r>
            <a:endParaRPr lang="en-US" dirty="0" smtClean="0"/>
          </a:p>
          <a:p>
            <a:pPr lvl="1"/>
            <a:r>
              <a:rPr lang="nl-NL" sz="2200" dirty="0" smtClean="0"/>
              <a:t> </a:t>
            </a:r>
            <a:r>
              <a:rPr lang="nl-NL" sz="2200" dirty="0" smtClean="0">
                <a:solidFill>
                  <a:srgbClr val="0070C0"/>
                </a:solidFill>
              </a:rPr>
              <a:t>35</a:t>
            </a:r>
            <a:r>
              <a:rPr lang="nl-NL" sz="2200" dirty="0" smtClean="0"/>
              <a:t> </a:t>
            </a:r>
            <a:r>
              <a:rPr lang="nl-NL" sz="2200" dirty="0" err="1"/>
              <a:t>OCMW’s</a:t>
            </a:r>
            <a:r>
              <a:rPr lang="nl-NL" sz="2200" dirty="0"/>
              <a:t>/steden/gemeenten hebben gegevens in productie verkregen in het kader van het </a:t>
            </a:r>
            <a:r>
              <a:rPr lang="nl-NL" sz="2200" dirty="0" smtClean="0"/>
              <a:t>consumptiebudget</a:t>
            </a:r>
            <a:endParaRPr lang="en-US" sz="2200" dirty="0" smtClean="0"/>
          </a:p>
          <a:p>
            <a:pPr lvl="1"/>
            <a:r>
              <a:rPr lang="nl-NL" sz="2200" dirty="0"/>
              <a:t>andere aanvragen worden nog geanalyseerd en </a:t>
            </a:r>
            <a:r>
              <a:rPr lang="nl-NL" sz="2200" dirty="0" smtClean="0"/>
              <a:t>verwerkt</a:t>
            </a:r>
            <a:endParaRPr lang="en-US" sz="2200" dirty="0" smtClean="0"/>
          </a:p>
          <a:p>
            <a:pPr lvl="1"/>
            <a:endParaRPr lang="en-US" sz="600" dirty="0" smtClean="0">
              <a:solidFill>
                <a:srgbClr val="FF0000"/>
              </a:solidFill>
            </a:endParaRPr>
          </a:p>
          <a:p>
            <a:r>
              <a:rPr lang="nl-NL" dirty="0"/>
              <a:t>aanvraag van het Brussels Hoofdstedelijk Gewest voor de toekenning van een </a:t>
            </a:r>
            <a:r>
              <a:rPr lang="nl-NL" dirty="0" smtClean="0"/>
              <a:t>premie</a:t>
            </a:r>
            <a:r>
              <a:rPr lang="en-US" dirty="0" smtClean="0">
                <a:solidFill>
                  <a:srgbClr val="FF0000"/>
                </a:solidFill>
              </a:rPr>
              <a:t> </a:t>
            </a:r>
          </a:p>
          <a:p>
            <a:pPr lvl="1"/>
            <a:r>
              <a:rPr lang="nl-NL" sz="2200" dirty="0"/>
              <a:t>steun voor huurders met een bescheiden inkomen die inkomensverlies lijden als gevolg van de </a:t>
            </a:r>
            <a:r>
              <a:rPr lang="nl-NL" sz="2200" dirty="0" smtClean="0"/>
              <a:t>coronacrisis</a:t>
            </a:r>
            <a:r>
              <a:rPr lang="en-US" sz="2200" dirty="0" smtClean="0"/>
              <a:t> </a:t>
            </a:r>
          </a:p>
          <a:p>
            <a:pPr lvl="1"/>
            <a:r>
              <a:rPr lang="nl-NL" sz="2200" dirty="0"/>
              <a:t>maandelijkse verwerking tussen juli 2020 en maart </a:t>
            </a:r>
            <a:r>
              <a:rPr lang="nl-NL" sz="2200" dirty="0" smtClean="0"/>
              <a:t>2021</a:t>
            </a:r>
            <a:endParaRPr lang="en-US" sz="2200" dirty="0" smtClean="0"/>
          </a:p>
          <a:p>
            <a:pPr lvl="1"/>
            <a:endParaRPr lang="en-US" sz="600" dirty="0"/>
          </a:p>
          <a:p>
            <a:r>
              <a:rPr lang="nl-NL" dirty="0"/>
              <a:t>aanvraag van de FOD Economie voor de uitbreiding van het aantal rechthebbenden op het sociaal tarief voor gas en </a:t>
            </a:r>
            <a:r>
              <a:rPr lang="nl-NL" dirty="0" smtClean="0"/>
              <a:t>elektriciteit</a:t>
            </a:r>
            <a:r>
              <a:rPr lang="en-US" dirty="0" smtClean="0"/>
              <a:t> </a:t>
            </a:r>
          </a:p>
          <a:p>
            <a:pPr lvl="1"/>
            <a:r>
              <a:rPr lang="nl-NL" sz="2200" dirty="0"/>
              <a:t>voorontwerp van wet ingediend</a:t>
            </a:r>
          </a:p>
          <a:p>
            <a:pPr lvl="1"/>
            <a:r>
              <a:rPr lang="nl-NL" sz="2200" dirty="0"/>
              <a:t>inwerkingtreding in </a:t>
            </a:r>
            <a:r>
              <a:rPr lang="nl-NL" sz="2200" dirty="0" smtClean="0"/>
              <a:t>februari</a:t>
            </a:r>
            <a:endParaRPr lang="en-US" sz="2200" dirty="0" smtClean="0"/>
          </a:p>
          <a:p>
            <a:endParaRPr lang="en-US" dirty="0"/>
          </a:p>
          <a:p>
            <a:pPr lvl="1"/>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7A7F1E79-8225-48A0-95BD-5254C3720E2D}" type="slidenum">
              <a:rPr lang="en-GB" smtClean="0"/>
              <a:pPr>
                <a:defRPr/>
              </a:pPr>
              <a:t>65</a:t>
            </a:fld>
            <a:endParaRPr lang="en-GB" dirty="0"/>
          </a:p>
        </p:txBody>
      </p:sp>
    </p:spTree>
    <p:extLst>
      <p:ext uri="{BB962C8B-B14F-4D97-AF65-F5344CB8AC3E}">
        <p14:creationId xmlns:p14="http://schemas.microsoft.com/office/powerpoint/2010/main" val="254860606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dirty="0" err="1"/>
              <a:t>Coronacrisis</a:t>
            </a:r>
            <a:endParaRPr lang="en-US" altLang="en-US" dirty="0">
              <a:solidFill>
                <a:srgbClr val="FF0000"/>
              </a:solidFill>
            </a:endParaRPr>
          </a:p>
        </p:txBody>
      </p:sp>
      <p:sp>
        <p:nvSpPr>
          <p:cNvPr id="22531" name="Content Placeholder 2"/>
          <p:cNvSpPr>
            <a:spLocks noGrp="1"/>
          </p:cNvSpPr>
          <p:nvPr>
            <p:ph idx="1"/>
          </p:nvPr>
        </p:nvSpPr>
        <p:spPr>
          <a:xfrm>
            <a:off x="457200" y="1196752"/>
            <a:ext cx="8229600" cy="5112568"/>
          </a:xfrm>
        </p:spPr>
        <p:txBody>
          <a:bodyPr>
            <a:normAutofit fontScale="92500" lnSpcReduction="10000"/>
          </a:bodyPr>
          <a:lstStyle/>
          <a:p>
            <a:r>
              <a:rPr lang="nl-NL" altLang="en-US" dirty="0" smtClean="0"/>
              <a:t>inzetten </a:t>
            </a:r>
            <a:r>
              <a:rPr lang="nl-NL" altLang="en-US" dirty="0"/>
              <a:t>van de cel identificatie en </a:t>
            </a:r>
            <a:r>
              <a:rPr lang="nl-NL" altLang="en-US" dirty="0" smtClean="0"/>
              <a:t>de registerdiensten</a:t>
            </a:r>
            <a:endParaRPr lang="nl-NL" altLang="en-US" dirty="0"/>
          </a:p>
          <a:p>
            <a:pPr lvl="1"/>
            <a:r>
              <a:rPr lang="nl-NL" sz="1900" dirty="0" smtClean="0"/>
              <a:t>samenwerking </a:t>
            </a:r>
            <a:r>
              <a:rPr lang="nl-NL" sz="1900" dirty="0"/>
              <a:t>met eHealth in het kader van de ontwikkeling van </a:t>
            </a:r>
            <a:r>
              <a:rPr lang="nl-NL" sz="1900" dirty="0" err="1"/>
              <a:t>eHealthCreaBis</a:t>
            </a:r>
            <a:r>
              <a:rPr lang="nl-NL" sz="1900" dirty="0"/>
              <a:t> en een specifiek nummer (</a:t>
            </a:r>
            <a:r>
              <a:rPr lang="nl-NL" sz="1900" dirty="0" err="1"/>
              <a:t>CovidID</a:t>
            </a:r>
            <a:r>
              <a:rPr lang="nl-NL" sz="1900" dirty="0"/>
              <a:t> – TER) om te gebruiken in het kader van de COVID-teststrategie</a:t>
            </a:r>
          </a:p>
          <a:p>
            <a:pPr lvl="1"/>
            <a:r>
              <a:rPr lang="nl-NL" sz="1900" dirty="0" smtClean="0"/>
              <a:t>samenwerking </a:t>
            </a:r>
            <a:r>
              <a:rPr lang="nl-NL" sz="1900" dirty="0"/>
              <a:t>met het RR en Vlaanderen om aan Vaccinnet de gegevens van de Belgische bevolking te leveren</a:t>
            </a:r>
          </a:p>
          <a:p>
            <a:pPr lvl="1"/>
            <a:r>
              <a:rPr lang="nl-NL" sz="1900" dirty="0" smtClean="0"/>
              <a:t>cel </a:t>
            </a:r>
            <a:r>
              <a:rPr lang="nl-NL" sz="1900" dirty="0"/>
              <a:t>identificatie beschikbaar gedurende de hele crisis om prioritair te antwoorden op vragen van de medische sector</a:t>
            </a:r>
          </a:p>
          <a:p>
            <a:endParaRPr lang="nl-NL" altLang="en-US" sz="600" dirty="0" smtClean="0"/>
          </a:p>
          <a:p>
            <a:r>
              <a:rPr lang="nl-NL" altLang="en-US" dirty="0" smtClean="0"/>
              <a:t>ontladingen </a:t>
            </a:r>
            <a:r>
              <a:rPr lang="nl-NL" altLang="en-US" dirty="0"/>
              <a:t>uit het Datawarehouse Arbeidsmarkt en Sociale </a:t>
            </a:r>
            <a:r>
              <a:rPr lang="nl-NL" altLang="en-US" dirty="0" smtClean="0"/>
              <a:t>Bescherming in het kader van beleidsondersteuning en -voorbereiding, onder andere aan de FOD Volksgezondheid en STATBEL</a:t>
            </a:r>
            <a:endParaRPr lang="nl-NL" altLang="en-US" dirty="0"/>
          </a:p>
          <a:p>
            <a:endParaRPr lang="nl-NL" altLang="en-US" sz="600" dirty="0" smtClean="0"/>
          </a:p>
          <a:p>
            <a:r>
              <a:rPr lang="nl-NL" altLang="en-US" dirty="0"/>
              <a:t>diverse reglementaire teksten in het kader van </a:t>
            </a:r>
            <a:r>
              <a:rPr lang="nl-NL" altLang="en-US" dirty="0" err="1"/>
              <a:t>contacttracing</a:t>
            </a:r>
            <a:r>
              <a:rPr lang="nl-NL" altLang="en-US" dirty="0"/>
              <a:t>, </a:t>
            </a:r>
            <a:r>
              <a:rPr lang="nl-NL" altLang="en-US" dirty="0" err="1"/>
              <a:t>coronalert</a:t>
            </a:r>
            <a:r>
              <a:rPr lang="nl-NL" altLang="en-US" dirty="0"/>
              <a:t> en vaccinatie werden geredigeerd en opgevolgd (koninklijke besluiten, wetsvoorstellen en (uitvoerende) samenwerkingsakkoorden</a:t>
            </a:r>
          </a:p>
          <a:p>
            <a:pPr lvl="1"/>
            <a:endParaRPr lang="nl-NL" altLang="en-US" dirty="0" smtClean="0"/>
          </a:p>
          <a:p>
            <a:endParaRPr lang="nl-NL" altLang="en-US" dirty="0"/>
          </a:p>
          <a:p>
            <a:pPr marL="0" indent="0">
              <a:buNone/>
            </a:pPr>
            <a:endParaRPr lang="nl-NL" altLang="en-US" dirty="0"/>
          </a:p>
        </p:txBody>
      </p:sp>
      <p:sp>
        <p:nvSpPr>
          <p:cNvPr id="3" name="Slide Number Placeholder 2"/>
          <p:cNvSpPr>
            <a:spLocks noGrp="1"/>
          </p:cNvSpPr>
          <p:nvPr>
            <p:ph type="sldNum" sz="quarter" idx="10"/>
          </p:nvPr>
        </p:nvSpPr>
        <p:spPr/>
        <p:txBody>
          <a:bodyPr/>
          <a:lstStyle/>
          <a:p>
            <a:pPr>
              <a:defRPr/>
            </a:pPr>
            <a:fld id="{7A7F1E79-8225-48A0-95BD-5254C3720E2D}" type="slidenum">
              <a:rPr lang="en-GB" smtClean="0"/>
              <a:pPr>
                <a:defRPr/>
              </a:pPr>
              <a:t>66</a:t>
            </a:fld>
            <a:endParaRPr lang="en-GB" dirty="0"/>
          </a:p>
        </p:txBody>
      </p:sp>
    </p:spTree>
    <p:extLst>
      <p:ext uri="{BB962C8B-B14F-4D97-AF65-F5344CB8AC3E}">
        <p14:creationId xmlns:p14="http://schemas.microsoft.com/office/powerpoint/2010/main" val="205333220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Coronacrisis</a:t>
            </a:r>
            <a:endParaRPr lang="en-US" dirty="0"/>
          </a:p>
        </p:txBody>
      </p:sp>
      <p:sp>
        <p:nvSpPr>
          <p:cNvPr id="3" name="Content Placeholder 2"/>
          <p:cNvSpPr>
            <a:spLocks noGrp="1"/>
          </p:cNvSpPr>
          <p:nvPr>
            <p:ph idx="1"/>
          </p:nvPr>
        </p:nvSpPr>
        <p:spPr/>
        <p:txBody>
          <a:bodyPr/>
          <a:lstStyle/>
          <a:p>
            <a:r>
              <a:rPr lang="nl-NL" altLang="en-US" dirty="0" smtClean="0"/>
              <a:t>ter </a:t>
            </a:r>
            <a:r>
              <a:rPr lang="nl-NL" altLang="en-US" dirty="0"/>
              <a:t>beschikking stellen van informatie en transacties voor burgers en ondernemingen op het Portaal van de Sociale Zekerheid via </a:t>
            </a:r>
            <a:r>
              <a:rPr lang="nl-NL" altLang="en-US" dirty="0" smtClean="0"/>
              <a:t>banner </a:t>
            </a:r>
            <a:r>
              <a:rPr lang="nl-NL" altLang="en-US" dirty="0"/>
              <a:t>op de onthaalpagina</a:t>
            </a:r>
          </a:p>
          <a:p>
            <a:endParaRPr lang="en-US" sz="1000" dirty="0"/>
          </a:p>
        </p:txBody>
      </p:sp>
      <p:sp>
        <p:nvSpPr>
          <p:cNvPr id="4" name="Slide Number Placeholder 3"/>
          <p:cNvSpPr>
            <a:spLocks noGrp="1"/>
          </p:cNvSpPr>
          <p:nvPr>
            <p:ph type="sldNum" sz="quarter" idx="10"/>
          </p:nvPr>
        </p:nvSpPr>
        <p:spPr/>
        <p:txBody>
          <a:bodyPr/>
          <a:lstStyle/>
          <a:p>
            <a:pPr>
              <a:defRPr/>
            </a:pPr>
            <a:fld id="{7A7F1E79-8225-48A0-95BD-5254C3720E2D}" type="slidenum">
              <a:rPr lang="en-GB" smtClean="0"/>
              <a:pPr>
                <a:defRPr/>
              </a:pPr>
              <a:t>67</a:t>
            </a:fld>
            <a:endParaRPr lang="en-GB" dirty="0"/>
          </a:p>
        </p:txBody>
      </p:sp>
      <p:grpSp>
        <p:nvGrpSpPr>
          <p:cNvPr id="7" name="Group 6"/>
          <p:cNvGrpSpPr/>
          <p:nvPr/>
        </p:nvGrpSpPr>
        <p:grpSpPr>
          <a:xfrm>
            <a:off x="970863" y="2749330"/>
            <a:ext cx="5981372" cy="2341870"/>
            <a:chOff x="970863" y="2749330"/>
            <a:chExt cx="5981372" cy="2341870"/>
          </a:xfrm>
        </p:grpSpPr>
        <p:pic>
          <p:nvPicPr>
            <p:cNvPr id="8" name="Picture 7"/>
            <p:cNvPicPr>
              <a:picLocks noChangeAspect="1"/>
            </p:cNvPicPr>
            <p:nvPr/>
          </p:nvPicPr>
          <p:blipFill rotWithShape="1">
            <a:blip r:embed="rId2"/>
            <a:srcRect l="-1" r="26386"/>
            <a:stretch/>
          </p:blipFill>
          <p:spPr>
            <a:xfrm>
              <a:off x="970863" y="2749330"/>
              <a:ext cx="5977402" cy="972046"/>
            </a:xfrm>
            <a:prstGeom prst="rect">
              <a:avLst/>
            </a:prstGeom>
          </p:spPr>
        </p:pic>
        <p:pic>
          <p:nvPicPr>
            <p:cNvPr id="6" name="Picture 5"/>
            <p:cNvPicPr>
              <a:picLocks noChangeAspect="1"/>
            </p:cNvPicPr>
            <p:nvPr/>
          </p:nvPicPr>
          <p:blipFill>
            <a:blip r:embed="rId3"/>
            <a:stretch>
              <a:fillRect/>
            </a:stretch>
          </p:blipFill>
          <p:spPr>
            <a:xfrm>
              <a:off x="971600" y="3789040"/>
              <a:ext cx="5980635" cy="1302160"/>
            </a:xfrm>
            <a:prstGeom prst="rect">
              <a:avLst/>
            </a:prstGeom>
          </p:spPr>
        </p:pic>
      </p:grpSp>
    </p:spTree>
    <p:extLst>
      <p:ext uri="{BB962C8B-B14F-4D97-AF65-F5344CB8AC3E}">
        <p14:creationId xmlns:p14="http://schemas.microsoft.com/office/powerpoint/2010/main" val="270674744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Coronacrisis</a:t>
            </a:r>
            <a:endParaRPr lang="en-US" dirty="0"/>
          </a:p>
        </p:txBody>
      </p:sp>
      <p:sp>
        <p:nvSpPr>
          <p:cNvPr id="4" name="Slide Number Placeholder 3"/>
          <p:cNvSpPr>
            <a:spLocks noGrp="1"/>
          </p:cNvSpPr>
          <p:nvPr>
            <p:ph type="sldNum" sz="quarter" idx="10"/>
          </p:nvPr>
        </p:nvSpPr>
        <p:spPr/>
        <p:txBody>
          <a:bodyPr/>
          <a:lstStyle/>
          <a:p>
            <a:pPr>
              <a:defRPr/>
            </a:pPr>
            <a:fld id="{7A7F1E79-8225-48A0-95BD-5254C3720E2D}" type="slidenum">
              <a:rPr lang="en-GB" smtClean="0"/>
              <a:pPr>
                <a:defRPr/>
              </a:pPr>
              <a:t>68</a:t>
            </a:fld>
            <a:endParaRPr lang="en-GB" dirty="0"/>
          </a:p>
        </p:txBody>
      </p:sp>
      <p:grpSp>
        <p:nvGrpSpPr>
          <p:cNvPr id="5" name="Group 4"/>
          <p:cNvGrpSpPr>
            <a:grpSpLocks noChangeAspect="1"/>
          </p:cNvGrpSpPr>
          <p:nvPr/>
        </p:nvGrpSpPr>
        <p:grpSpPr>
          <a:xfrm>
            <a:off x="755576" y="1420070"/>
            <a:ext cx="7619092" cy="4241178"/>
            <a:chOff x="467538" y="1252297"/>
            <a:chExt cx="7344823" cy="4088505"/>
          </a:xfrm>
        </p:grpSpPr>
        <p:pic>
          <p:nvPicPr>
            <p:cNvPr id="7" name="Picture 6"/>
            <p:cNvPicPr>
              <a:picLocks noChangeAspect="1"/>
            </p:cNvPicPr>
            <p:nvPr/>
          </p:nvPicPr>
          <p:blipFill rotWithShape="1">
            <a:blip r:embed="rId2"/>
            <a:srcRect r="146"/>
            <a:stretch/>
          </p:blipFill>
          <p:spPr>
            <a:xfrm>
              <a:off x="467538" y="1252297"/>
              <a:ext cx="7344821" cy="880559"/>
            </a:xfrm>
            <a:prstGeom prst="rect">
              <a:avLst/>
            </a:prstGeom>
          </p:spPr>
        </p:pic>
        <p:pic>
          <p:nvPicPr>
            <p:cNvPr id="3" name="Picture 2"/>
            <p:cNvPicPr>
              <a:picLocks noChangeAspect="1"/>
            </p:cNvPicPr>
            <p:nvPr/>
          </p:nvPicPr>
          <p:blipFill rotWithShape="1">
            <a:blip r:embed="rId3"/>
            <a:srcRect r="8257"/>
            <a:stretch/>
          </p:blipFill>
          <p:spPr>
            <a:xfrm>
              <a:off x="501047" y="2274398"/>
              <a:ext cx="7311314" cy="3066404"/>
            </a:xfrm>
            <a:prstGeom prst="rect">
              <a:avLst/>
            </a:prstGeom>
          </p:spPr>
        </p:pic>
      </p:grpSp>
    </p:spTree>
    <p:extLst>
      <p:ext uri="{BB962C8B-B14F-4D97-AF65-F5344CB8AC3E}">
        <p14:creationId xmlns:p14="http://schemas.microsoft.com/office/powerpoint/2010/main" val="67832012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Coronacrisis</a:t>
            </a:r>
            <a:endParaRPr lang="en-US" dirty="0"/>
          </a:p>
        </p:txBody>
      </p:sp>
      <p:sp>
        <p:nvSpPr>
          <p:cNvPr id="3" name="Content Placeholder 2"/>
          <p:cNvSpPr>
            <a:spLocks noGrp="1"/>
          </p:cNvSpPr>
          <p:nvPr>
            <p:ph idx="1"/>
          </p:nvPr>
        </p:nvSpPr>
        <p:spPr>
          <a:xfrm>
            <a:off x="457200" y="1196752"/>
            <a:ext cx="8229600" cy="5472608"/>
          </a:xfrm>
        </p:spPr>
        <p:txBody>
          <a:bodyPr>
            <a:normAutofit fontScale="62500" lnSpcReduction="20000"/>
          </a:bodyPr>
          <a:lstStyle/>
          <a:p>
            <a:r>
              <a:rPr lang="fr-FR" sz="2900" dirty="0" err="1"/>
              <a:t>personenrepertorium</a:t>
            </a:r>
            <a:r>
              <a:rPr lang="fr-FR" sz="2900" dirty="0"/>
              <a:t> </a:t>
            </a:r>
            <a:r>
              <a:rPr lang="fr-FR" sz="2900" dirty="0" smtClean="0"/>
              <a:t>– </a:t>
            </a:r>
            <a:r>
              <a:rPr lang="nl-NL" sz="2900" dirty="0" smtClean="0"/>
              <a:t>implementatie </a:t>
            </a:r>
            <a:r>
              <a:rPr lang="nl-NL" sz="2900" dirty="0"/>
              <a:t>van nieuwe sets van hoedanigheidscodes en geleidelijk inladen van de nieuwe dossiers voor de volgende </a:t>
            </a:r>
            <a:r>
              <a:rPr lang="nl-NL" sz="2900" dirty="0" smtClean="0"/>
              <a:t>instanties</a:t>
            </a:r>
          </a:p>
          <a:p>
            <a:endParaRPr lang="fr-FR" sz="400" dirty="0" smtClean="0"/>
          </a:p>
          <a:p>
            <a:pPr lvl="1"/>
            <a:r>
              <a:rPr lang="nl-NL" sz="2200" dirty="0"/>
              <a:t>de dossiers tijdelijke werkloze ASR scenario 5 tijdens de coronaperiode voor de sector van de Werkloosheid</a:t>
            </a:r>
          </a:p>
          <a:p>
            <a:pPr lvl="1"/>
            <a:r>
              <a:rPr lang="nl-NL" sz="2200" dirty="0"/>
              <a:t>de dossiers voor de begunstigden van de tussenkomst voor de energiefactuur  voor de Vlaamse Overheid</a:t>
            </a:r>
          </a:p>
          <a:p>
            <a:pPr lvl="1"/>
            <a:r>
              <a:rPr lang="nl-NL" sz="2200" dirty="0"/>
              <a:t>de dossiers van de inspectie dienstencheques  voor de Vlaamse Overheid</a:t>
            </a:r>
          </a:p>
          <a:p>
            <a:pPr lvl="1"/>
            <a:r>
              <a:rPr lang="nl-NL" sz="2200" dirty="0"/>
              <a:t>de dossiers voor </a:t>
            </a:r>
            <a:r>
              <a:rPr lang="nl-NL" sz="2200" dirty="0" err="1"/>
              <a:t>persoonsopvolgend</a:t>
            </a:r>
            <a:r>
              <a:rPr lang="nl-NL" sz="2200" dirty="0"/>
              <a:t> budget (PVB) voor de Vlaamse Overheid</a:t>
            </a:r>
          </a:p>
          <a:p>
            <a:pPr lvl="1"/>
            <a:r>
              <a:rPr lang="nl-NL" sz="2200" dirty="0"/>
              <a:t>de dossiers voor mentorkorting voor de Vlaamse Overheid</a:t>
            </a:r>
          </a:p>
          <a:p>
            <a:pPr lvl="1"/>
            <a:r>
              <a:rPr lang="nl-NL" sz="2200" dirty="0"/>
              <a:t>de dossiers activering tijdelijke werkloosheid corona voor de VDAB</a:t>
            </a:r>
          </a:p>
          <a:p>
            <a:pPr lvl="1"/>
            <a:r>
              <a:rPr lang="nl-NL" sz="2200" dirty="0"/>
              <a:t>de dossiers voor de aanvragen van toegang voor niet rechtstreeks toegankelijke hulp voor de VAZG</a:t>
            </a:r>
          </a:p>
          <a:p>
            <a:pPr lvl="1"/>
            <a:r>
              <a:rPr lang="nl-NL" sz="2200" dirty="0"/>
              <a:t>de dossiers BEL-profielschaal voor de VAZG</a:t>
            </a:r>
          </a:p>
          <a:p>
            <a:pPr lvl="1"/>
            <a:r>
              <a:rPr lang="nl-NL" sz="2200" dirty="0"/>
              <a:t>de dossiers voor toegang niet rechtstreeks toegankelijke hulp voor de VAZG</a:t>
            </a:r>
          </a:p>
          <a:p>
            <a:pPr lvl="1"/>
            <a:r>
              <a:rPr lang="nl-NL" sz="2200" dirty="0"/>
              <a:t>de dossiers voor de burgers met FAS profiel voor FOD BOSA</a:t>
            </a:r>
          </a:p>
          <a:p>
            <a:pPr lvl="1"/>
            <a:r>
              <a:rPr lang="nl-NL" sz="2200" dirty="0"/>
              <a:t>de dossiers voor de tegemoetkoming hulp aan bejaarden (THAB) voor </a:t>
            </a:r>
            <a:r>
              <a:rPr lang="nl-NL" sz="2200" dirty="0" err="1"/>
              <a:t>Iriscare</a:t>
            </a:r>
            <a:endParaRPr lang="nl-NL" sz="2200" dirty="0"/>
          </a:p>
          <a:p>
            <a:pPr lvl="1"/>
            <a:r>
              <a:rPr lang="nl-NL" sz="2200" dirty="0"/>
              <a:t>de dossiers met de steunmaatregelen covid-19 voor departement Financiën en Begroting van de Vlaamse Overheid</a:t>
            </a:r>
          </a:p>
          <a:p>
            <a:pPr lvl="1"/>
            <a:r>
              <a:rPr lang="nl-NL" sz="2200" dirty="0"/>
              <a:t>de dossiers voor de begunstigden coronasteun dienstencheques voor FIDUS evenals de dossiers voor de private huurders in onderzoek voor de huurpremie covid-19</a:t>
            </a:r>
          </a:p>
          <a:p>
            <a:pPr lvl="1"/>
            <a:r>
              <a:rPr lang="nl-NL" sz="2200" dirty="0"/>
              <a:t>de dossiers voor de begunstigden coronasteun dienstencheques voor FIDUS </a:t>
            </a:r>
          </a:p>
          <a:p>
            <a:pPr lvl="1"/>
            <a:r>
              <a:rPr lang="nl-NL" sz="2200" dirty="0"/>
              <a:t>de dossiers voor de private huurders in onderzoek voor de huurpremie covid-19</a:t>
            </a:r>
          </a:p>
          <a:p>
            <a:pPr lvl="1"/>
            <a:r>
              <a:rPr lang="nl-NL" sz="2200" dirty="0"/>
              <a:t>de dossiers Begeleiding maatregelen voor tijdelijke werkloosheid omwille van covid19 bij </a:t>
            </a:r>
            <a:r>
              <a:rPr lang="nl-NL" sz="2200" dirty="0" err="1"/>
              <a:t>Actiris</a:t>
            </a:r>
            <a:endParaRPr lang="nl-NL" sz="2200" dirty="0"/>
          </a:p>
          <a:p>
            <a:pPr lvl="1"/>
            <a:r>
              <a:rPr lang="nl-NL" sz="2200" dirty="0"/>
              <a:t>de dossiers onderbreking werkvergoeding corona bij </a:t>
            </a:r>
            <a:r>
              <a:rPr lang="nl-NL" sz="2200" dirty="0" err="1"/>
              <a:t>Forem</a:t>
            </a:r>
            <a:endParaRPr lang="nl-NL" sz="2200" dirty="0"/>
          </a:p>
          <a:p>
            <a:pPr lvl="1"/>
            <a:r>
              <a:rPr lang="nl-NL" sz="2200" dirty="0"/>
              <a:t>de dossiers voor de begunstigden voor de tussenkomst in de energiefactuur van de Société </a:t>
            </a:r>
            <a:r>
              <a:rPr lang="nl-NL" sz="2200" dirty="0" err="1"/>
              <a:t>Publique</a:t>
            </a:r>
            <a:r>
              <a:rPr lang="nl-NL" sz="2200" dirty="0"/>
              <a:t> de </a:t>
            </a:r>
            <a:r>
              <a:rPr lang="nl-NL" sz="2200" dirty="0" err="1"/>
              <a:t>Gestion</a:t>
            </a:r>
            <a:r>
              <a:rPr lang="nl-NL" sz="2200" dirty="0"/>
              <a:t> de </a:t>
            </a:r>
            <a:r>
              <a:rPr lang="nl-NL" sz="2200" dirty="0" err="1" smtClean="0"/>
              <a:t>l’Eau</a:t>
            </a:r>
            <a:endParaRPr lang="nl-NL" sz="2200" dirty="0" smtClean="0"/>
          </a:p>
          <a:p>
            <a:pPr lvl="1"/>
            <a:r>
              <a:rPr lang="nl-NL" sz="2200" dirty="0" smtClean="0"/>
              <a:t>…</a:t>
            </a:r>
            <a:endParaRPr lang="nl-NL" sz="2200" dirty="0"/>
          </a:p>
        </p:txBody>
      </p:sp>
      <p:sp>
        <p:nvSpPr>
          <p:cNvPr id="4" name="Slide Number Placeholder 3"/>
          <p:cNvSpPr>
            <a:spLocks noGrp="1"/>
          </p:cNvSpPr>
          <p:nvPr>
            <p:ph type="sldNum" sz="quarter" idx="10"/>
          </p:nvPr>
        </p:nvSpPr>
        <p:spPr/>
        <p:txBody>
          <a:bodyPr/>
          <a:lstStyle/>
          <a:p>
            <a:pPr>
              <a:defRPr/>
            </a:pPr>
            <a:fld id="{7A7F1E79-8225-48A0-95BD-5254C3720E2D}" type="slidenum">
              <a:rPr lang="en-GB" smtClean="0"/>
              <a:pPr>
                <a:defRPr/>
              </a:pPr>
              <a:t>69</a:t>
            </a:fld>
            <a:endParaRPr lang="en-GB" dirty="0"/>
          </a:p>
        </p:txBody>
      </p:sp>
    </p:spTree>
    <p:extLst>
      <p:ext uri="{BB962C8B-B14F-4D97-AF65-F5344CB8AC3E}">
        <p14:creationId xmlns:p14="http://schemas.microsoft.com/office/powerpoint/2010/main" val="5810666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noFill/>
        </p:spPr>
        <p:txBody>
          <a:bodyPr/>
          <a:lstStyle/>
          <a:p>
            <a:r>
              <a:rPr lang="fr-BE" altLang="en-US" dirty="0" err="1"/>
              <a:t>Facts</a:t>
            </a:r>
            <a:r>
              <a:rPr lang="fr-BE" altLang="en-US" dirty="0"/>
              <a:t> &amp; Figures </a:t>
            </a:r>
            <a:r>
              <a:rPr lang="fr-BE" altLang="en-US" dirty="0" smtClean="0"/>
              <a:t>2020</a:t>
            </a:r>
            <a:endParaRPr lang="en-US" altLang="en-US" dirty="0"/>
          </a:p>
        </p:txBody>
      </p:sp>
      <p:sp>
        <p:nvSpPr>
          <p:cNvPr id="22531" name="Content Placeholder 2"/>
          <p:cNvSpPr>
            <a:spLocks noGrp="1"/>
          </p:cNvSpPr>
          <p:nvPr>
            <p:ph idx="1"/>
          </p:nvPr>
        </p:nvSpPr>
        <p:spPr/>
        <p:txBody>
          <a:bodyPr>
            <a:normAutofit fontScale="92500" lnSpcReduction="10000"/>
          </a:bodyPr>
          <a:lstStyle/>
          <a:p>
            <a:r>
              <a:rPr lang="fr-BE" altLang="en-US" dirty="0"/>
              <a:t>G-Cloud</a:t>
            </a:r>
          </a:p>
          <a:p>
            <a:pPr lvl="1"/>
            <a:r>
              <a:rPr lang="fr-BE" altLang="en-US" dirty="0"/>
              <a:t>clients par services </a:t>
            </a:r>
            <a:r>
              <a:rPr lang="fr-BE" altLang="en-US" dirty="0" smtClean="0"/>
              <a:t> </a:t>
            </a:r>
          </a:p>
          <a:p>
            <a:pPr lvl="2"/>
            <a:r>
              <a:rPr lang="fr-BE" altLang="en-US" dirty="0" err="1" smtClean="0"/>
              <a:t>IaaS</a:t>
            </a:r>
            <a:r>
              <a:rPr lang="fr-BE" altLang="en-US" dirty="0" smtClean="0"/>
              <a:t> = </a:t>
            </a:r>
            <a:r>
              <a:rPr lang="fr-BE" altLang="en-US" dirty="0" smtClean="0">
                <a:solidFill>
                  <a:srgbClr val="0070C0"/>
                </a:solidFill>
              </a:rPr>
              <a:t>47</a:t>
            </a:r>
            <a:r>
              <a:rPr lang="fr-BE" altLang="en-US" dirty="0" smtClean="0"/>
              <a:t> </a:t>
            </a:r>
            <a:r>
              <a:rPr lang="fr-BE" altLang="en-US" dirty="0"/>
              <a:t>[46 </a:t>
            </a:r>
            <a:r>
              <a:rPr lang="fr-BE" altLang="en-US" dirty="0" smtClean="0"/>
              <a:t>en 2019]</a:t>
            </a:r>
          </a:p>
          <a:p>
            <a:pPr lvl="2"/>
            <a:r>
              <a:rPr lang="fr-BE" altLang="en-US" dirty="0" err="1" smtClean="0"/>
              <a:t>PaaS</a:t>
            </a:r>
            <a:r>
              <a:rPr lang="fr-BE" altLang="en-US" dirty="0"/>
              <a:t> </a:t>
            </a:r>
            <a:r>
              <a:rPr lang="fr-BE" altLang="en-US" dirty="0" smtClean="0"/>
              <a:t>= </a:t>
            </a:r>
            <a:r>
              <a:rPr lang="fr-BE" altLang="en-US" dirty="0" smtClean="0">
                <a:solidFill>
                  <a:srgbClr val="0070C0"/>
                </a:solidFill>
              </a:rPr>
              <a:t>26</a:t>
            </a:r>
            <a:r>
              <a:rPr lang="fr-BE" altLang="en-US" dirty="0" smtClean="0"/>
              <a:t> </a:t>
            </a:r>
            <a:r>
              <a:rPr lang="fr-BE" altLang="en-US" dirty="0"/>
              <a:t>[24 </a:t>
            </a:r>
            <a:r>
              <a:rPr lang="fr-BE" altLang="en-US" dirty="0" smtClean="0"/>
              <a:t>en 2019]</a:t>
            </a:r>
            <a:endParaRPr lang="fr-BE" altLang="en-US" dirty="0"/>
          </a:p>
          <a:p>
            <a:pPr lvl="2"/>
            <a:r>
              <a:rPr lang="fr-BE" altLang="en-US" dirty="0" smtClean="0"/>
              <a:t>IAP = </a:t>
            </a:r>
            <a:r>
              <a:rPr lang="fr-BE" altLang="en-US" dirty="0" smtClean="0">
                <a:solidFill>
                  <a:srgbClr val="0070C0"/>
                </a:solidFill>
              </a:rPr>
              <a:t>33</a:t>
            </a:r>
            <a:r>
              <a:rPr lang="fr-BE" altLang="en-US" dirty="0" smtClean="0"/>
              <a:t> [31 en 2019]</a:t>
            </a:r>
            <a:endParaRPr lang="fr-BE" altLang="en-US" dirty="0"/>
          </a:p>
          <a:p>
            <a:pPr lvl="2"/>
            <a:r>
              <a:rPr lang="fr-BE" altLang="en-US" dirty="0" err="1" smtClean="0"/>
              <a:t>UCCaaS</a:t>
            </a:r>
            <a:r>
              <a:rPr lang="fr-BE" altLang="en-US" dirty="0" smtClean="0"/>
              <a:t> = </a:t>
            </a:r>
            <a:r>
              <a:rPr lang="fr-BE" altLang="en-US" dirty="0" smtClean="0">
                <a:solidFill>
                  <a:srgbClr val="0070C0"/>
                </a:solidFill>
              </a:rPr>
              <a:t>22</a:t>
            </a:r>
            <a:r>
              <a:rPr lang="fr-BE" altLang="en-US" dirty="0" smtClean="0"/>
              <a:t> [19 en 2019]</a:t>
            </a:r>
            <a:endParaRPr lang="fr-BE" altLang="en-US" dirty="0"/>
          </a:p>
          <a:p>
            <a:pPr lvl="2"/>
            <a:r>
              <a:rPr lang="fr-BE" altLang="en-US" dirty="0" err="1" smtClean="0"/>
              <a:t>Shad</a:t>
            </a:r>
            <a:r>
              <a:rPr lang="fr-BE" altLang="en-US" dirty="0" smtClean="0"/>
              <a:t> = </a:t>
            </a:r>
            <a:r>
              <a:rPr lang="fr-BE" altLang="en-US" dirty="0" smtClean="0">
                <a:solidFill>
                  <a:srgbClr val="0070C0"/>
                </a:solidFill>
              </a:rPr>
              <a:t>33</a:t>
            </a:r>
            <a:r>
              <a:rPr lang="fr-BE" altLang="en-US" dirty="0" smtClean="0"/>
              <a:t> [33 en 2019]</a:t>
            </a:r>
            <a:endParaRPr lang="fr-BE" altLang="en-US" dirty="0"/>
          </a:p>
          <a:p>
            <a:pPr lvl="2"/>
            <a:r>
              <a:rPr lang="fr-BE" altLang="en-US" dirty="0" err="1" smtClean="0"/>
              <a:t>BaaS</a:t>
            </a:r>
            <a:r>
              <a:rPr lang="fr-BE" altLang="en-US" dirty="0" smtClean="0"/>
              <a:t> = </a:t>
            </a:r>
            <a:r>
              <a:rPr lang="fr-BE" altLang="en-US" dirty="0" smtClean="0">
                <a:solidFill>
                  <a:srgbClr val="0070C0"/>
                </a:solidFill>
              </a:rPr>
              <a:t>32</a:t>
            </a:r>
            <a:r>
              <a:rPr lang="fr-BE" altLang="en-US" dirty="0" smtClean="0"/>
              <a:t> [29 en 2019]</a:t>
            </a:r>
          </a:p>
          <a:p>
            <a:pPr lvl="2"/>
            <a:endParaRPr lang="fr-BE" altLang="en-US" sz="600" dirty="0"/>
          </a:p>
          <a:p>
            <a:pPr lvl="1"/>
            <a:r>
              <a:rPr lang="fr-BE" altLang="en-US" dirty="0" smtClean="0"/>
              <a:t># serveurs / tenants (espace privatif dédié à une ou plusieurs institutions au sein d’un espace global partagé) </a:t>
            </a:r>
            <a:endParaRPr lang="fr-BE" altLang="en-US" sz="1700" dirty="0" smtClean="0"/>
          </a:p>
          <a:p>
            <a:pPr lvl="2"/>
            <a:r>
              <a:rPr lang="en-GB" altLang="en-US" dirty="0" err="1" smtClean="0"/>
              <a:t>Openstack</a:t>
            </a:r>
            <a:r>
              <a:rPr lang="en-GB" altLang="en-US" dirty="0"/>
              <a:t> </a:t>
            </a:r>
            <a:r>
              <a:rPr lang="en-GB" altLang="en-US" dirty="0" smtClean="0"/>
              <a:t>= </a:t>
            </a:r>
            <a:r>
              <a:rPr lang="en-GB" altLang="en-US" dirty="0" smtClean="0">
                <a:solidFill>
                  <a:srgbClr val="0070C0"/>
                </a:solidFill>
              </a:rPr>
              <a:t>5356</a:t>
            </a:r>
            <a:r>
              <a:rPr lang="en-GB" altLang="en-US" dirty="0" smtClean="0"/>
              <a:t> </a:t>
            </a:r>
            <a:r>
              <a:rPr lang="en-GB" altLang="en-US" dirty="0"/>
              <a:t>VMs / </a:t>
            </a:r>
            <a:r>
              <a:rPr lang="en-GB" altLang="en-US" dirty="0" smtClean="0">
                <a:solidFill>
                  <a:srgbClr val="0070C0"/>
                </a:solidFill>
              </a:rPr>
              <a:t>46</a:t>
            </a:r>
            <a:r>
              <a:rPr lang="en-GB" altLang="en-US" dirty="0" smtClean="0"/>
              <a:t> </a:t>
            </a:r>
            <a:r>
              <a:rPr lang="en-GB" altLang="en-US" dirty="0"/>
              <a:t>tenants </a:t>
            </a:r>
            <a:r>
              <a:rPr lang="en-GB" altLang="en-US" dirty="0" smtClean="0"/>
              <a:t>(</a:t>
            </a:r>
            <a:r>
              <a:rPr lang="en-GB" altLang="en-US" dirty="0" err="1" smtClean="0"/>
              <a:t>en</a:t>
            </a:r>
            <a:r>
              <a:rPr lang="en-GB" altLang="en-US" dirty="0" smtClean="0"/>
              <a:t> 2019 : </a:t>
            </a:r>
            <a:r>
              <a:rPr lang="en-GB" altLang="en-US" dirty="0" smtClean="0">
                <a:solidFill>
                  <a:srgbClr val="0070C0"/>
                </a:solidFill>
              </a:rPr>
              <a:t>4162</a:t>
            </a:r>
            <a:r>
              <a:rPr lang="en-GB" altLang="en-US" dirty="0" smtClean="0"/>
              <a:t> </a:t>
            </a:r>
            <a:r>
              <a:rPr lang="en-GB" altLang="en-US" dirty="0"/>
              <a:t>VMs / </a:t>
            </a:r>
            <a:r>
              <a:rPr lang="en-GB" altLang="en-US" dirty="0">
                <a:solidFill>
                  <a:srgbClr val="0070C0"/>
                </a:solidFill>
              </a:rPr>
              <a:t>44</a:t>
            </a:r>
            <a:r>
              <a:rPr lang="en-GB" altLang="en-US" dirty="0"/>
              <a:t> </a:t>
            </a:r>
            <a:r>
              <a:rPr lang="en-GB" altLang="en-US" dirty="0" smtClean="0"/>
              <a:t>tenants) </a:t>
            </a:r>
            <a:endParaRPr lang="en-GB" altLang="en-US" dirty="0"/>
          </a:p>
          <a:p>
            <a:pPr lvl="2"/>
            <a:r>
              <a:rPr lang="en-GB" altLang="en-US" dirty="0"/>
              <a:t>VMware </a:t>
            </a:r>
            <a:r>
              <a:rPr lang="en-GB" altLang="en-US" dirty="0" smtClean="0"/>
              <a:t>= </a:t>
            </a:r>
            <a:r>
              <a:rPr lang="en-GB" altLang="en-US" dirty="0" smtClean="0">
                <a:solidFill>
                  <a:srgbClr val="0070C0"/>
                </a:solidFill>
              </a:rPr>
              <a:t>6365</a:t>
            </a:r>
            <a:r>
              <a:rPr lang="en-GB" altLang="en-US" dirty="0" smtClean="0"/>
              <a:t> </a:t>
            </a:r>
            <a:r>
              <a:rPr lang="en-GB" altLang="en-US" dirty="0"/>
              <a:t>VMs / </a:t>
            </a:r>
            <a:r>
              <a:rPr lang="en-GB" altLang="en-US" dirty="0" smtClean="0">
                <a:solidFill>
                  <a:srgbClr val="0070C0"/>
                </a:solidFill>
              </a:rPr>
              <a:t>45</a:t>
            </a:r>
            <a:r>
              <a:rPr lang="en-GB" altLang="en-US" dirty="0" smtClean="0"/>
              <a:t> clusters (</a:t>
            </a:r>
            <a:r>
              <a:rPr lang="en-GB" altLang="en-US" dirty="0" err="1" smtClean="0"/>
              <a:t>en</a:t>
            </a:r>
            <a:r>
              <a:rPr lang="en-GB" altLang="en-US" dirty="0" smtClean="0"/>
              <a:t> 2019 </a:t>
            </a:r>
            <a:r>
              <a:rPr lang="en-GB" altLang="en-US" dirty="0">
                <a:solidFill>
                  <a:srgbClr val="0070C0"/>
                </a:solidFill>
              </a:rPr>
              <a:t>6051</a:t>
            </a:r>
            <a:r>
              <a:rPr lang="en-GB" altLang="en-US" dirty="0"/>
              <a:t> VMs / </a:t>
            </a:r>
            <a:r>
              <a:rPr lang="en-GB" altLang="en-US" dirty="0">
                <a:solidFill>
                  <a:srgbClr val="0070C0"/>
                </a:solidFill>
              </a:rPr>
              <a:t>39</a:t>
            </a:r>
            <a:r>
              <a:rPr lang="en-GB" altLang="en-US" dirty="0"/>
              <a:t> </a:t>
            </a:r>
            <a:r>
              <a:rPr lang="en-GB" altLang="en-US" dirty="0" smtClean="0"/>
              <a:t>clusters)</a:t>
            </a:r>
          </a:p>
          <a:p>
            <a:pPr marL="541338" lvl="2" indent="0">
              <a:buNone/>
            </a:pPr>
            <a:endParaRPr lang="fr-BE" altLang="en-US" sz="600" dirty="0" smtClean="0"/>
          </a:p>
          <a:p>
            <a:pPr lvl="1"/>
            <a:r>
              <a:rPr lang="fr-BE" altLang="en-US" dirty="0" err="1" smtClean="0"/>
              <a:t>Openshift</a:t>
            </a:r>
            <a:r>
              <a:rPr lang="fr-BE" altLang="en-US" dirty="0" smtClean="0"/>
              <a:t> : </a:t>
            </a:r>
            <a:r>
              <a:rPr lang="fr-FR" altLang="en-US" dirty="0" smtClean="0">
                <a:solidFill>
                  <a:srgbClr val="0070C0"/>
                </a:solidFill>
              </a:rPr>
              <a:t>11.024</a:t>
            </a:r>
            <a:r>
              <a:rPr lang="fr-FR" altLang="en-US" dirty="0" smtClean="0"/>
              <a:t> </a:t>
            </a:r>
            <a:r>
              <a:rPr lang="fr-FR" altLang="en-US" dirty="0" err="1"/>
              <a:t>Pods</a:t>
            </a:r>
            <a:r>
              <a:rPr lang="fr-FR" altLang="en-US" dirty="0"/>
              <a:t> (</a:t>
            </a:r>
            <a:r>
              <a:rPr lang="fr-FR" altLang="en-US" dirty="0" err="1"/>
              <a:t>deployment</a:t>
            </a:r>
            <a:r>
              <a:rPr lang="fr-FR" altLang="en-US" dirty="0"/>
              <a:t> </a:t>
            </a:r>
            <a:r>
              <a:rPr lang="fr-FR" altLang="en-US" dirty="0" err="1"/>
              <a:t>units</a:t>
            </a:r>
            <a:r>
              <a:rPr lang="fr-FR" altLang="en-US" dirty="0"/>
              <a:t>) pour </a:t>
            </a:r>
            <a:r>
              <a:rPr lang="fr-FR" altLang="en-US" dirty="0" smtClean="0">
                <a:solidFill>
                  <a:srgbClr val="0070C0"/>
                </a:solidFill>
              </a:rPr>
              <a:t>18</a:t>
            </a:r>
            <a:r>
              <a:rPr lang="fr-FR" altLang="en-US" dirty="0" smtClean="0"/>
              <a:t> tenants </a:t>
            </a:r>
            <a:br>
              <a:rPr lang="fr-FR" altLang="en-US" dirty="0" smtClean="0"/>
            </a:br>
            <a:r>
              <a:rPr lang="fr-FR" altLang="en-US" sz="1700" dirty="0" smtClean="0"/>
              <a:t>[</a:t>
            </a:r>
            <a:r>
              <a:rPr lang="fr-BE" altLang="en-US" sz="1700" dirty="0" smtClean="0"/>
              <a:t>7.835 </a:t>
            </a:r>
            <a:r>
              <a:rPr lang="fr-BE" altLang="en-US" sz="1700" dirty="0" err="1"/>
              <a:t>Pods</a:t>
            </a:r>
            <a:r>
              <a:rPr lang="fr-BE" altLang="en-US" sz="1700" dirty="0"/>
              <a:t> </a:t>
            </a:r>
            <a:r>
              <a:rPr lang="fr-BE" altLang="en-US" sz="1700" dirty="0" smtClean="0"/>
              <a:t>pour 19 tenants en 2019]</a:t>
            </a:r>
          </a:p>
          <a:p>
            <a:pPr lvl="1"/>
            <a:endParaRPr lang="fr-BE" altLang="en-US" sz="600" dirty="0"/>
          </a:p>
          <a:p>
            <a:pPr lvl="1"/>
            <a:r>
              <a:rPr lang="fr-BE" altLang="en-US" dirty="0" err="1"/>
              <a:t>storage</a:t>
            </a:r>
            <a:r>
              <a:rPr lang="fr-BE" altLang="en-US" dirty="0"/>
              <a:t> :  </a:t>
            </a:r>
            <a:r>
              <a:rPr lang="fr-BE" altLang="en-US" dirty="0" smtClean="0">
                <a:solidFill>
                  <a:srgbClr val="0070C0"/>
                </a:solidFill>
              </a:rPr>
              <a:t>8,5</a:t>
            </a:r>
            <a:r>
              <a:rPr lang="fr-BE" altLang="en-US" dirty="0" smtClean="0"/>
              <a:t> </a:t>
            </a:r>
            <a:r>
              <a:rPr lang="fr-BE" altLang="en-US" dirty="0" err="1" smtClean="0"/>
              <a:t>Peta</a:t>
            </a:r>
            <a:r>
              <a:rPr lang="fr-BE" altLang="en-US" dirty="0" smtClean="0"/>
              <a:t> Bytes </a:t>
            </a:r>
            <a:r>
              <a:rPr lang="fr-BE" altLang="en-US" dirty="0"/>
              <a:t>en </a:t>
            </a:r>
            <a:r>
              <a:rPr lang="fr-BE" altLang="en-US" dirty="0" smtClean="0"/>
              <a:t>2020 </a:t>
            </a:r>
            <a:br>
              <a:rPr lang="fr-BE" altLang="en-US" dirty="0" smtClean="0"/>
            </a:br>
            <a:r>
              <a:rPr lang="fr-BE" altLang="en-US" sz="1700" dirty="0" smtClean="0"/>
              <a:t>[de </a:t>
            </a:r>
            <a:r>
              <a:rPr lang="fr-BE" altLang="en-US" sz="1700" dirty="0"/>
              <a:t>500 </a:t>
            </a:r>
            <a:r>
              <a:rPr lang="fr-BE" altLang="en-US" sz="1700" dirty="0" err="1"/>
              <a:t>Tera</a:t>
            </a:r>
            <a:r>
              <a:rPr lang="fr-BE" altLang="en-US" sz="1700" dirty="0"/>
              <a:t> Bytes en 2016 à 2.500 TB </a:t>
            </a:r>
            <a:r>
              <a:rPr lang="fr-BE" altLang="en-US" sz="1700" dirty="0" smtClean="0"/>
              <a:t>en 2018 </a:t>
            </a:r>
            <a:r>
              <a:rPr lang="fr-BE" altLang="en-US" sz="1700" dirty="0"/>
              <a:t>et 6 </a:t>
            </a:r>
            <a:r>
              <a:rPr lang="fr-BE" altLang="en-US" sz="1700" dirty="0" err="1"/>
              <a:t>Peta</a:t>
            </a:r>
            <a:r>
              <a:rPr lang="fr-BE" altLang="en-US" sz="1700" dirty="0"/>
              <a:t> Bytes en </a:t>
            </a:r>
            <a:r>
              <a:rPr lang="fr-BE" altLang="en-US" sz="1700" dirty="0" smtClean="0"/>
              <a:t>2019]</a:t>
            </a:r>
            <a:r>
              <a:rPr lang="fr-FR" altLang="en-US" sz="1700" dirty="0" smtClean="0"/>
              <a:t> </a:t>
            </a:r>
          </a:p>
        </p:txBody>
      </p:sp>
      <p:sp>
        <p:nvSpPr>
          <p:cNvPr id="4" name="Slide Number Placeholder 3"/>
          <p:cNvSpPr>
            <a:spLocks noGrp="1"/>
          </p:cNvSpPr>
          <p:nvPr>
            <p:ph type="sldNum" sz="quarter" idx="10"/>
          </p:nvPr>
        </p:nvSpPr>
        <p:spPr/>
        <p:txBody>
          <a:bodyPr/>
          <a:lstStyle/>
          <a:p>
            <a:fld id="{33EB56E7-7BE6-4063-BC65-FDE3F4819DE3}" type="slidenum">
              <a:rPr lang="en-GB" smtClean="0"/>
              <a:pPr/>
              <a:t>7</a:t>
            </a:fld>
            <a:endParaRPr lang="en-GB" dirty="0"/>
          </a:p>
        </p:txBody>
      </p:sp>
    </p:spTree>
    <p:extLst>
      <p:ext uri="{BB962C8B-B14F-4D97-AF65-F5344CB8AC3E}">
        <p14:creationId xmlns:p14="http://schemas.microsoft.com/office/powerpoint/2010/main" val="129903351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A7F1E79-8225-48A0-95BD-5254C3720E2D}" type="slidenum">
              <a:rPr lang="en-GB" smtClean="0"/>
              <a:pPr>
                <a:defRPr/>
              </a:pPr>
              <a:t>70</a:t>
            </a:fld>
            <a:endParaRPr lang="en-GB"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895" t="563" r="3810"/>
          <a:stretch/>
        </p:blipFill>
        <p:spPr>
          <a:xfrm>
            <a:off x="0" y="0"/>
            <a:ext cx="9396536" cy="6885383"/>
          </a:xfrm>
          <a:prstGeom prst="rect">
            <a:avLst/>
          </a:prstGeom>
        </p:spPr>
      </p:pic>
      <p:sp>
        <p:nvSpPr>
          <p:cNvPr id="6" name="TextBox 5"/>
          <p:cNvSpPr txBox="1"/>
          <p:nvPr/>
        </p:nvSpPr>
        <p:spPr>
          <a:xfrm>
            <a:off x="107504" y="5766355"/>
            <a:ext cx="3312368" cy="892552"/>
          </a:xfrm>
          <a:prstGeom prst="rect">
            <a:avLst/>
          </a:prstGeom>
          <a:noFill/>
        </p:spPr>
        <p:txBody>
          <a:bodyPr wrap="square" rtlCol="0">
            <a:spAutoFit/>
          </a:bodyPr>
          <a:lstStyle/>
          <a:p>
            <a:r>
              <a:rPr lang="en-US" sz="2600" b="1" dirty="0" err="1" smtClean="0">
                <a:solidFill>
                  <a:schemeClr val="bg1"/>
                </a:solidFill>
              </a:rPr>
              <a:t>Crise</a:t>
            </a:r>
            <a:r>
              <a:rPr lang="en-US" sz="2600" b="1" dirty="0" smtClean="0">
                <a:solidFill>
                  <a:schemeClr val="bg1"/>
                </a:solidFill>
              </a:rPr>
              <a:t> corona </a:t>
            </a:r>
            <a:br>
              <a:rPr lang="en-US" sz="2600" b="1" dirty="0" smtClean="0">
                <a:solidFill>
                  <a:schemeClr val="bg1"/>
                </a:solidFill>
              </a:rPr>
            </a:br>
            <a:r>
              <a:rPr lang="en-US" sz="2600" b="1" dirty="0" smtClean="0">
                <a:solidFill>
                  <a:schemeClr val="bg1"/>
                </a:solidFill>
              </a:rPr>
              <a:t>un </a:t>
            </a:r>
            <a:r>
              <a:rPr lang="en-US" sz="2600" b="1" dirty="0" err="1" smtClean="0">
                <a:solidFill>
                  <a:schemeClr val="bg1"/>
                </a:solidFill>
              </a:rPr>
              <a:t>aperçu</a:t>
            </a:r>
            <a:r>
              <a:rPr lang="en-US" sz="2600" b="1" dirty="0" smtClean="0">
                <a:solidFill>
                  <a:schemeClr val="bg1"/>
                </a:solidFill>
              </a:rPr>
              <a:t> </a:t>
            </a:r>
            <a:r>
              <a:rPr lang="en-US" sz="2600" b="1" dirty="0" smtClean="0">
                <a:solidFill>
                  <a:schemeClr val="bg1"/>
                </a:solidFill>
              </a:rPr>
              <a:t>+ global</a:t>
            </a:r>
            <a:endParaRPr lang="en-US" sz="2600" b="1" dirty="0">
              <a:solidFill>
                <a:schemeClr val="bg1"/>
              </a:solidFill>
            </a:endParaRPr>
          </a:p>
        </p:txBody>
      </p:sp>
    </p:spTree>
    <p:extLst>
      <p:ext uri="{BB962C8B-B14F-4D97-AF65-F5344CB8AC3E}">
        <p14:creationId xmlns:p14="http://schemas.microsoft.com/office/powerpoint/2010/main" val="271511520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Comment limiter la propagation ?</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0149" y="1196974"/>
            <a:ext cx="7368235" cy="5210334"/>
          </a:xfrm>
        </p:spPr>
      </p:pic>
      <p:sp>
        <p:nvSpPr>
          <p:cNvPr id="4" name="Slide Number Placeholder 3"/>
          <p:cNvSpPr>
            <a:spLocks noGrp="1"/>
          </p:cNvSpPr>
          <p:nvPr>
            <p:ph type="sldNum" sz="quarter" idx="10"/>
          </p:nvPr>
        </p:nvSpPr>
        <p:spPr/>
        <p:txBody>
          <a:bodyPr/>
          <a:lstStyle/>
          <a:p>
            <a:pPr>
              <a:defRPr/>
            </a:pPr>
            <a:fld id="{7A7F1E79-8225-48A0-95BD-5254C3720E2D}" type="slidenum">
              <a:rPr lang="en-GB" smtClean="0"/>
              <a:pPr>
                <a:defRPr/>
              </a:pPr>
              <a:t>71</a:t>
            </a:fld>
            <a:endParaRPr lang="en-GB" dirty="0"/>
          </a:p>
        </p:txBody>
      </p:sp>
      <p:sp>
        <p:nvSpPr>
          <p:cNvPr id="3" name="Rectangle 2"/>
          <p:cNvSpPr/>
          <p:nvPr/>
        </p:nvSpPr>
        <p:spPr>
          <a:xfrm>
            <a:off x="539552" y="6407308"/>
            <a:ext cx="1224136" cy="2049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smtClean="0">
                <a:solidFill>
                  <a:schemeClr val="tx1"/>
                </a:solidFill>
              </a:rPr>
              <a:t>Source </a:t>
            </a:r>
            <a:r>
              <a:rPr lang="en-US" sz="1200" dirty="0" err="1" smtClean="0">
                <a:solidFill>
                  <a:schemeClr val="tx1"/>
                </a:solidFill>
              </a:rPr>
              <a:t>UNamur</a:t>
            </a:r>
            <a:endParaRPr lang="en-US" sz="1200" dirty="0">
              <a:solidFill>
                <a:schemeClr val="tx1"/>
              </a:solidFill>
            </a:endParaRPr>
          </a:p>
        </p:txBody>
      </p:sp>
    </p:spTree>
    <p:extLst>
      <p:ext uri="{BB962C8B-B14F-4D97-AF65-F5344CB8AC3E}">
        <p14:creationId xmlns:p14="http://schemas.microsoft.com/office/powerpoint/2010/main" val="197016604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err="1" smtClean="0"/>
              <a:t>Strategiëen</a:t>
            </a:r>
            <a:r>
              <a:rPr lang="nl-NL" dirty="0" smtClean="0"/>
              <a:t> </a:t>
            </a:r>
            <a:r>
              <a:rPr lang="nl-NL" dirty="0"/>
              <a:t>en </a:t>
            </a:r>
            <a:r>
              <a:rPr lang="nl-NL" dirty="0" smtClean="0"/>
              <a:t>methodes </a:t>
            </a:r>
            <a:r>
              <a:rPr lang="nl-NL" dirty="0"/>
              <a:t>van </a:t>
            </a:r>
            <a:r>
              <a:rPr lang="nl-NL" dirty="0" err="1"/>
              <a:t>tracing</a:t>
            </a:r>
            <a:endParaRPr lang="en-US" dirty="0"/>
          </a:p>
        </p:txBody>
      </p:sp>
      <p:sp>
        <p:nvSpPr>
          <p:cNvPr id="4" name="Slide Number Placeholder 3"/>
          <p:cNvSpPr>
            <a:spLocks noGrp="1"/>
          </p:cNvSpPr>
          <p:nvPr>
            <p:ph type="sldNum" sz="quarter" idx="10"/>
          </p:nvPr>
        </p:nvSpPr>
        <p:spPr/>
        <p:txBody>
          <a:bodyPr/>
          <a:lstStyle/>
          <a:p>
            <a:pPr>
              <a:defRPr/>
            </a:pPr>
            <a:fld id="{7A7F1E79-8225-48A0-95BD-5254C3720E2D}" type="slidenum">
              <a:rPr lang="en-GB" smtClean="0"/>
              <a:pPr>
                <a:defRPr/>
              </a:pPr>
              <a:t>72</a:t>
            </a:fld>
            <a:endParaRPr lang="en-GB" dirty="0"/>
          </a:p>
        </p:txBody>
      </p:sp>
      <p:pic>
        <p:nvPicPr>
          <p:cNvPr id="5" name="Picture 4"/>
          <p:cNvPicPr>
            <a:picLocks noChangeAspect="1"/>
          </p:cNvPicPr>
          <p:nvPr/>
        </p:nvPicPr>
        <p:blipFill>
          <a:blip r:embed="rId2"/>
          <a:stretch>
            <a:fillRect/>
          </a:stretch>
        </p:blipFill>
        <p:spPr>
          <a:xfrm>
            <a:off x="35496" y="1268761"/>
            <a:ext cx="9009149" cy="4473698"/>
          </a:xfrm>
          <a:prstGeom prst="rect">
            <a:avLst/>
          </a:prstGeom>
        </p:spPr>
      </p:pic>
      <p:sp>
        <p:nvSpPr>
          <p:cNvPr id="7" name="TextBox 6"/>
          <p:cNvSpPr txBox="1"/>
          <p:nvPr/>
        </p:nvSpPr>
        <p:spPr>
          <a:xfrm>
            <a:off x="395536" y="6084585"/>
            <a:ext cx="3168352" cy="584775"/>
          </a:xfrm>
          <a:prstGeom prst="rect">
            <a:avLst/>
          </a:prstGeom>
          <a:noFill/>
        </p:spPr>
        <p:txBody>
          <a:bodyPr wrap="square" rtlCol="0">
            <a:spAutoFit/>
          </a:bodyPr>
          <a:lstStyle/>
          <a:p>
            <a:r>
              <a:rPr lang="en-US" sz="1600" dirty="0">
                <a:hlinkClick r:id="rId3"/>
              </a:rPr>
              <a:t>https://</a:t>
            </a:r>
            <a:r>
              <a:rPr lang="en-US" sz="1600" dirty="0" smtClean="0">
                <a:hlinkClick r:id="rId3"/>
              </a:rPr>
              <a:t>www.corona-tracking.info</a:t>
            </a:r>
            <a:endParaRPr lang="en-US" sz="1600" dirty="0"/>
          </a:p>
          <a:p>
            <a:endParaRPr lang="en-US" sz="1600" dirty="0"/>
          </a:p>
        </p:txBody>
      </p:sp>
    </p:spTree>
    <p:extLst>
      <p:ext uri="{BB962C8B-B14F-4D97-AF65-F5344CB8AC3E}">
        <p14:creationId xmlns:p14="http://schemas.microsoft.com/office/powerpoint/2010/main" val="265127330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Importance du tracing</a:t>
            </a:r>
            <a:endParaRPr lang="en-US" dirty="0"/>
          </a:p>
        </p:txBody>
      </p:sp>
      <p:sp>
        <p:nvSpPr>
          <p:cNvPr id="4" name="Slide Number Placeholder 3"/>
          <p:cNvSpPr>
            <a:spLocks noGrp="1"/>
          </p:cNvSpPr>
          <p:nvPr>
            <p:ph type="sldNum" sz="quarter" idx="10"/>
          </p:nvPr>
        </p:nvSpPr>
        <p:spPr/>
        <p:txBody>
          <a:bodyPr/>
          <a:lstStyle/>
          <a:p>
            <a:pPr>
              <a:defRPr/>
            </a:pPr>
            <a:fld id="{7A7F1E79-8225-48A0-95BD-5254C3720E2D}" type="slidenum">
              <a:rPr lang="en-GB" smtClean="0"/>
              <a:pPr>
                <a:defRPr/>
              </a:pPr>
              <a:t>73</a:t>
            </a:fld>
            <a:endParaRPr lang="en-GB" dirty="0"/>
          </a:p>
        </p:txBody>
      </p:sp>
      <p:grpSp>
        <p:nvGrpSpPr>
          <p:cNvPr id="9" name="Group 8"/>
          <p:cNvGrpSpPr/>
          <p:nvPr/>
        </p:nvGrpSpPr>
        <p:grpSpPr>
          <a:xfrm>
            <a:off x="412161" y="1188430"/>
            <a:ext cx="8336303" cy="5331549"/>
            <a:chOff x="323528" y="1188430"/>
            <a:chExt cx="8336303" cy="5331549"/>
          </a:xfrm>
        </p:grpSpPr>
        <p:grpSp>
          <p:nvGrpSpPr>
            <p:cNvPr id="7" name="Group 6"/>
            <p:cNvGrpSpPr/>
            <p:nvPr/>
          </p:nvGrpSpPr>
          <p:grpSpPr>
            <a:xfrm>
              <a:off x="395536" y="1188430"/>
              <a:ext cx="8264295" cy="4976874"/>
              <a:chOff x="395536" y="1404454"/>
              <a:chExt cx="8264295" cy="4976874"/>
            </a:xfrm>
          </p:grpSpPr>
          <p:pic>
            <p:nvPicPr>
              <p:cNvPr id="5" name="Picture 4"/>
              <p:cNvPicPr>
                <a:picLocks noChangeAspect="1"/>
              </p:cNvPicPr>
              <p:nvPr/>
            </p:nvPicPr>
            <p:blipFill>
              <a:blip r:embed="rId2"/>
              <a:stretch>
                <a:fillRect/>
              </a:stretch>
            </p:blipFill>
            <p:spPr>
              <a:xfrm>
                <a:off x="395536" y="1404454"/>
                <a:ext cx="8264295" cy="4976874"/>
              </a:xfrm>
              <a:prstGeom prst="rect">
                <a:avLst/>
              </a:prstGeom>
            </p:spPr>
          </p:pic>
          <p:sp>
            <p:nvSpPr>
              <p:cNvPr id="6" name="Rectangle 5"/>
              <p:cNvSpPr/>
              <p:nvPr/>
            </p:nvSpPr>
            <p:spPr>
              <a:xfrm>
                <a:off x="8244408" y="6165304"/>
                <a:ext cx="216024"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323528" y="6242980"/>
              <a:ext cx="2458616" cy="276999"/>
            </a:xfrm>
            <a:prstGeom prst="rect">
              <a:avLst/>
            </a:prstGeom>
            <a:noFill/>
          </p:spPr>
          <p:txBody>
            <a:bodyPr wrap="square" rtlCol="0">
              <a:spAutoFit/>
            </a:bodyPr>
            <a:lstStyle/>
            <a:p>
              <a:r>
                <a:rPr lang="en-US" sz="1200" dirty="0" smtClean="0"/>
                <a:t>Source </a:t>
              </a:r>
              <a:r>
                <a:rPr lang="en-US" sz="1200" dirty="0"/>
                <a:t>Marcel </a:t>
              </a:r>
              <a:r>
                <a:rPr lang="en-US" sz="1200" dirty="0" err="1" smtClean="0"/>
                <a:t>Salathé</a:t>
              </a:r>
              <a:r>
                <a:rPr lang="en-US" sz="1200" dirty="0" smtClean="0"/>
                <a:t> - Nicky </a:t>
              </a:r>
              <a:r>
                <a:rPr lang="en-US" sz="1200" dirty="0"/>
                <a:t>Case</a:t>
              </a:r>
            </a:p>
          </p:txBody>
        </p:sp>
      </p:grpSp>
    </p:spTree>
    <p:extLst>
      <p:ext uri="{BB962C8B-B14F-4D97-AF65-F5344CB8AC3E}">
        <p14:creationId xmlns:p14="http://schemas.microsoft.com/office/powerpoint/2010/main" val="188754286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467544" y="746233"/>
            <a:ext cx="8302643" cy="6111767"/>
          </a:xfrm>
          <a:prstGeom prst="rect">
            <a:avLst/>
          </a:prstGeom>
        </p:spPr>
      </p:pic>
      <p:sp>
        <p:nvSpPr>
          <p:cNvPr id="2" name="Title 1"/>
          <p:cNvSpPr>
            <a:spLocks noGrp="1"/>
          </p:cNvSpPr>
          <p:nvPr>
            <p:ph type="title"/>
          </p:nvPr>
        </p:nvSpPr>
        <p:spPr/>
        <p:txBody>
          <a:bodyPr/>
          <a:lstStyle/>
          <a:p>
            <a:r>
              <a:rPr lang="en-US" dirty="0"/>
              <a:t>COVID-19 Call Center</a:t>
            </a:r>
          </a:p>
        </p:txBody>
      </p:sp>
      <p:sp>
        <p:nvSpPr>
          <p:cNvPr id="4" name="Slide Number Placeholder 3"/>
          <p:cNvSpPr>
            <a:spLocks noGrp="1"/>
          </p:cNvSpPr>
          <p:nvPr>
            <p:ph type="sldNum" sz="quarter" idx="10"/>
          </p:nvPr>
        </p:nvSpPr>
        <p:spPr/>
        <p:txBody>
          <a:bodyPr/>
          <a:lstStyle/>
          <a:p>
            <a:pPr>
              <a:defRPr/>
            </a:pPr>
            <a:fld id="{7A7F1E79-8225-48A0-95BD-5254C3720E2D}" type="slidenum">
              <a:rPr lang="en-GB" smtClean="0"/>
              <a:pPr>
                <a:defRPr/>
              </a:pPr>
              <a:t>74</a:t>
            </a:fld>
            <a:endParaRPr lang="en-GB" dirty="0"/>
          </a:p>
        </p:txBody>
      </p:sp>
      <p:sp>
        <p:nvSpPr>
          <p:cNvPr id="7" name="Rectangle 6"/>
          <p:cNvSpPr/>
          <p:nvPr/>
        </p:nvSpPr>
        <p:spPr>
          <a:xfrm>
            <a:off x="467544" y="744344"/>
            <a:ext cx="1296144" cy="3664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069024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Coronalert</a:t>
            </a:r>
            <a:endParaRPr lang="en-US" dirty="0"/>
          </a:p>
        </p:txBody>
      </p:sp>
      <p:sp>
        <p:nvSpPr>
          <p:cNvPr id="3" name="Content Placeholder 2"/>
          <p:cNvSpPr>
            <a:spLocks noGrp="1"/>
          </p:cNvSpPr>
          <p:nvPr>
            <p:ph idx="1"/>
          </p:nvPr>
        </p:nvSpPr>
        <p:spPr/>
        <p:txBody>
          <a:bodyPr/>
          <a:lstStyle/>
          <a:p>
            <a:r>
              <a:rPr lang="fr-FR" dirty="0" err="1"/>
              <a:t>a</a:t>
            </a:r>
            <a:r>
              <a:rPr lang="fr-FR" dirty="0" err="1" smtClean="0"/>
              <a:t>pp</a:t>
            </a:r>
            <a:r>
              <a:rPr lang="fr-FR" dirty="0" smtClean="0"/>
              <a:t> </a:t>
            </a:r>
            <a:r>
              <a:rPr lang="fr-FR" dirty="0"/>
              <a:t>mobile qui </a:t>
            </a:r>
            <a:r>
              <a:rPr lang="fr-FR" dirty="0" smtClean="0"/>
              <a:t>peut aider </a:t>
            </a:r>
            <a:r>
              <a:rPr lang="fr-FR" dirty="0"/>
              <a:t>les citoyens à se protéger mutuellement et à freiner la propagation du </a:t>
            </a:r>
            <a:r>
              <a:rPr lang="fr-FR" dirty="0" smtClean="0"/>
              <a:t>virus en permettant</a:t>
            </a:r>
          </a:p>
          <a:p>
            <a:pPr lvl="1"/>
            <a:r>
              <a:rPr lang="fr-FR" dirty="0" smtClean="0"/>
              <a:t>de </a:t>
            </a:r>
            <a:r>
              <a:rPr lang="fr-FR" dirty="0"/>
              <a:t>savoir si l’utilisateur a été en contact étroit avec un autre utilisateur de </a:t>
            </a:r>
            <a:r>
              <a:rPr lang="fr-FR" dirty="0" err="1"/>
              <a:t>Coronalert</a:t>
            </a:r>
            <a:r>
              <a:rPr lang="fr-FR" dirty="0"/>
              <a:t> qui a été testé positif au coronavirus, sans savoir de qui il s’agit </a:t>
            </a:r>
          </a:p>
          <a:p>
            <a:pPr lvl="1"/>
            <a:r>
              <a:rPr lang="fr-FR" dirty="0" smtClean="0"/>
              <a:t>d’avertir </a:t>
            </a:r>
            <a:r>
              <a:rPr lang="fr-FR" dirty="0"/>
              <a:t>anonymement les contacts étroits de l’utilisateur si ce dernier a été testé positif au coronavirus </a:t>
            </a:r>
          </a:p>
          <a:p>
            <a:pPr lvl="1"/>
            <a:r>
              <a:rPr lang="fr-FR" dirty="0" smtClean="0"/>
              <a:t>d’accélérer </a:t>
            </a:r>
            <a:r>
              <a:rPr lang="fr-FR" dirty="0"/>
              <a:t>collectivement la détection des contacts </a:t>
            </a:r>
          </a:p>
          <a:p>
            <a:pPr lvl="1"/>
            <a:r>
              <a:rPr lang="fr-FR" dirty="0"/>
              <a:t>de facto, d’aider à stopper la propagation du </a:t>
            </a:r>
            <a:r>
              <a:rPr lang="fr-FR" dirty="0" smtClean="0"/>
              <a:t>virus</a:t>
            </a:r>
          </a:p>
          <a:p>
            <a:pPr lvl="1"/>
            <a:endParaRPr lang="fr-FR" sz="1000" dirty="0"/>
          </a:p>
          <a:p>
            <a:r>
              <a:rPr lang="fr-FR" dirty="0" err="1"/>
              <a:t>Agoria</a:t>
            </a:r>
            <a:r>
              <a:rPr lang="fr-FR" dirty="0"/>
              <a:t> </a:t>
            </a:r>
            <a:r>
              <a:rPr lang="fr-FR" dirty="0" err="1"/>
              <a:t>Award</a:t>
            </a:r>
            <a:r>
              <a:rPr lang="fr-FR" dirty="0"/>
              <a:t> 2020 dans la catégorie du ‘meilleur projet </a:t>
            </a:r>
            <a:r>
              <a:rPr lang="fr-FR" dirty="0" err="1"/>
              <a:t>eGov</a:t>
            </a:r>
            <a:r>
              <a:rPr lang="fr-FR" dirty="0"/>
              <a:t>’</a:t>
            </a:r>
          </a:p>
          <a:p>
            <a:endParaRPr lang="en-US" dirty="0"/>
          </a:p>
        </p:txBody>
      </p:sp>
      <p:sp>
        <p:nvSpPr>
          <p:cNvPr id="4" name="Slide Number Placeholder 3"/>
          <p:cNvSpPr>
            <a:spLocks noGrp="1"/>
          </p:cNvSpPr>
          <p:nvPr>
            <p:ph type="sldNum" sz="quarter" idx="10"/>
          </p:nvPr>
        </p:nvSpPr>
        <p:spPr/>
        <p:txBody>
          <a:bodyPr/>
          <a:lstStyle/>
          <a:p>
            <a:pPr>
              <a:defRPr/>
            </a:pPr>
            <a:fld id="{7A7F1E79-8225-48A0-95BD-5254C3720E2D}" type="slidenum">
              <a:rPr lang="en-GB" smtClean="0"/>
              <a:pPr>
                <a:defRPr/>
              </a:pPr>
              <a:t>75</a:t>
            </a:fld>
            <a:endParaRPr lang="en-GB" dirty="0"/>
          </a:p>
        </p:txBody>
      </p:sp>
    </p:spTree>
    <p:extLst>
      <p:ext uri="{BB962C8B-B14F-4D97-AF65-F5344CB8AC3E}">
        <p14:creationId xmlns:p14="http://schemas.microsoft.com/office/powerpoint/2010/main" val="388189506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A7F1E79-8225-48A0-95BD-5254C3720E2D}" type="slidenum">
              <a:rPr lang="en-GB" smtClean="0"/>
              <a:pPr>
                <a:defRPr/>
              </a:pPr>
              <a:t>76</a:t>
            </a:fld>
            <a:endParaRPr lang="en-GB" dirty="0"/>
          </a:p>
        </p:txBody>
      </p:sp>
      <p:pic>
        <p:nvPicPr>
          <p:cNvPr id="5" name="Content Placeholder 5">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827584" y="836712"/>
            <a:ext cx="7224713"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55576" y="6021487"/>
            <a:ext cx="2376264" cy="369332"/>
          </a:xfrm>
          <a:prstGeom prst="rect">
            <a:avLst/>
          </a:prstGeom>
        </p:spPr>
        <p:txBody>
          <a:bodyPr wrap="square">
            <a:spAutoFit/>
          </a:bodyPr>
          <a:lstStyle/>
          <a:p>
            <a:r>
              <a:rPr lang="en-US" dirty="0">
                <a:hlinkClick r:id="rId4"/>
              </a:rPr>
              <a:t>https://</a:t>
            </a:r>
            <a:r>
              <a:rPr lang="en-US" dirty="0" smtClean="0">
                <a:hlinkClick r:id="rId4"/>
              </a:rPr>
              <a:t>coronalert.be</a:t>
            </a:r>
            <a:endParaRPr lang="en-US" dirty="0" smtClean="0"/>
          </a:p>
        </p:txBody>
      </p:sp>
    </p:spTree>
    <p:extLst>
      <p:ext uri="{BB962C8B-B14F-4D97-AF65-F5344CB8AC3E}">
        <p14:creationId xmlns:p14="http://schemas.microsoft.com/office/powerpoint/2010/main" val="292542440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Formulaire de Localisation du Passager </a:t>
            </a:r>
            <a:endParaRPr lang="en-US" dirty="0"/>
          </a:p>
        </p:txBody>
      </p:sp>
      <p:sp>
        <p:nvSpPr>
          <p:cNvPr id="3" name="Content Placeholder 2"/>
          <p:cNvSpPr>
            <a:spLocks noGrp="1"/>
          </p:cNvSpPr>
          <p:nvPr>
            <p:ph idx="1"/>
          </p:nvPr>
        </p:nvSpPr>
        <p:spPr>
          <a:xfrm>
            <a:off x="457200" y="1196752"/>
            <a:ext cx="8435280" cy="5112568"/>
          </a:xfrm>
        </p:spPr>
        <p:txBody>
          <a:bodyPr>
            <a:normAutofit/>
          </a:bodyPr>
          <a:lstStyle/>
          <a:p>
            <a:r>
              <a:rPr lang="fr-FR" dirty="0"/>
              <a:t>e</a:t>
            </a:r>
            <a:r>
              <a:rPr lang="fr-FR" dirty="0" smtClean="0"/>
              <a:t>n cas de </a:t>
            </a:r>
            <a:r>
              <a:rPr lang="fr-FR" dirty="0"/>
              <a:t>séjour à l'étranger, vous </a:t>
            </a:r>
            <a:r>
              <a:rPr lang="fr-FR" dirty="0" smtClean="0"/>
              <a:t>devez</a:t>
            </a:r>
            <a:endParaRPr lang="fr-FR" dirty="0"/>
          </a:p>
          <a:p>
            <a:pPr lvl="1"/>
            <a:r>
              <a:rPr lang="fr-FR" dirty="0" smtClean="0"/>
              <a:t>lire </a:t>
            </a:r>
            <a:r>
              <a:rPr lang="fr-FR" dirty="0"/>
              <a:t>les derniers conseils de </a:t>
            </a:r>
            <a:r>
              <a:rPr lang="fr-FR" dirty="0" smtClean="0"/>
              <a:t>voyage</a:t>
            </a:r>
          </a:p>
          <a:p>
            <a:pPr lvl="1"/>
            <a:r>
              <a:rPr lang="fr-FR" dirty="0" smtClean="0"/>
              <a:t>remplir un formulaire </a:t>
            </a:r>
            <a:r>
              <a:rPr lang="fr-FR" dirty="0" err="1" smtClean="0"/>
              <a:t>Passenger</a:t>
            </a:r>
            <a:r>
              <a:rPr lang="fr-FR" dirty="0" smtClean="0"/>
              <a:t> Locator </a:t>
            </a:r>
            <a:r>
              <a:rPr lang="fr-FR" dirty="0" err="1" smtClean="0"/>
              <a:t>Form</a:t>
            </a:r>
            <a:r>
              <a:rPr lang="fr-FR" dirty="0" smtClean="0"/>
              <a:t> (PLF) avant votre arrivée en Belgique</a:t>
            </a:r>
          </a:p>
          <a:p>
            <a:pPr lvl="1"/>
            <a:endParaRPr lang="fr-FR" sz="1000" dirty="0" smtClean="0"/>
          </a:p>
          <a:p>
            <a:r>
              <a:rPr lang="en-US" dirty="0" smtClean="0"/>
              <a:t>plus </a:t>
            </a:r>
            <a:r>
              <a:rPr lang="en-US" dirty="0" err="1"/>
              <a:t>d’information</a:t>
            </a:r>
            <a:r>
              <a:rPr lang="en-US" dirty="0"/>
              <a:t> </a:t>
            </a:r>
            <a:r>
              <a:rPr lang="en-US" dirty="0" smtClean="0"/>
              <a:t> </a:t>
            </a:r>
            <a:br>
              <a:rPr lang="en-US" dirty="0" smtClean="0"/>
            </a:br>
            <a:r>
              <a:rPr lang="en-US" sz="1600" dirty="0" smtClean="0">
                <a:hlinkClick r:id="rId2"/>
              </a:rPr>
              <a:t>https</a:t>
            </a:r>
            <a:r>
              <a:rPr lang="en-US" sz="1600" dirty="0">
                <a:hlinkClick r:id="rId2"/>
              </a:rPr>
              <a:t>://</a:t>
            </a:r>
            <a:r>
              <a:rPr lang="en-US" sz="1600" dirty="0" smtClean="0">
                <a:hlinkClick r:id="rId2"/>
              </a:rPr>
              <a:t>travel.info-coronavirus.be/fr/public-health-passenger-locator-form</a:t>
            </a:r>
            <a:endParaRPr lang="en-US" sz="1600" dirty="0" smtClean="0"/>
          </a:p>
          <a:p>
            <a:endParaRPr lang="en-US" sz="1000" dirty="0" smtClean="0"/>
          </a:p>
          <a:p>
            <a:r>
              <a:rPr lang="en-US" dirty="0" err="1" smtClean="0">
                <a:hlinkClick r:id="rId3"/>
              </a:rPr>
              <a:t>en</a:t>
            </a:r>
            <a:r>
              <a:rPr lang="en-US" dirty="0" smtClean="0">
                <a:hlinkClick r:id="rId3"/>
              </a:rPr>
              <a:t> images</a:t>
            </a:r>
            <a:r>
              <a:rPr lang="en-US" dirty="0" smtClean="0"/>
              <a:t> </a:t>
            </a:r>
            <a:r>
              <a:rPr lang="en-US" sz="1800" dirty="0" smtClean="0"/>
              <a:t>(</a:t>
            </a:r>
            <a:r>
              <a:rPr lang="en-US" sz="1800" dirty="0" err="1" smtClean="0"/>
              <a:t>vidéo</a:t>
            </a:r>
            <a:r>
              <a:rPr lang="en-US" sz="1800" dirty="0" smtClean="0"/>
              <a:t> 5Mb)</a:t>
            </a:r>
            <a:br>
              <a:rPr lang="en-US" sz="1800" dirty="0" smtClean="0"/>
            </a:br>
            <a:endParaRPr lang="en-US" sz="1800" dirty="0"/>
          </a:p>
        </p:txBody>
      </p:sp>
      <p:sp>
        <p:nvSpPr>
          <p:cNvPr id="4" name="Slide Number Placeholder 3"/>
          <p:cNvSpPr>
            <a:spLocks noGrp="1"/>
          </p:cNvSpPr>
          <p:nvPr>
            <p:ph type="sldNum" sz="quarter" idx="10"/>
          </p:nvPr>
        </p:nvSpPr>
        <p:spPr/>
        <p:txBody>
          <a:bodyPr/>
          <a:lstStyle/>
          <a:p>
            <a:pPr>
              <a:defRPr/>
            </a:pPr>
            <a:fld id="{7A7F1E79-8225-48A0-95BD-5254C3720E2D}" type="slidenum">
              <a:rPr lang="en-GB" smtClean="0"/>
              <a:pPr>
                <a:defRPr/>
              </a:pPr>
              <a:t>77</a:t>
            </a:fld>
            <a:endParaRPr lang="en-GB" dirty="0"/>
          </a:p>
        </p:txBody>
      </p:sp>
    </p:spTree>
    <p:extLst>
      <p:ext uri="{BB962C8B-B14F-4D97-AF65-F5344CB8AC3E}">
        <p14:creationId xmlns:p14="http://schemas.microsoft.com/office/powerpoint/2010/main" val="368474350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A7F1E79-8225-48A0-95BD-5254C3720E2D}" type="slidenum">
              <a:rPr lang="en-GB" smtClean="0"/>
              <a:pPr>
                <a:defRPr/>
              </a:pPr>
              <a:t>78</a:t>
            </a:fld>
            <a:endParaRPr lang="en-GB" dirty="0"/>
          </a:p>
        </p:txBody>
      </p:sp>
      <p:grpSp>
        <p:nvGrpSpPr>
          <p:cNvPr id="8" name="Group 7"/>
          <p:cNvGrpSpPr/>
          <p:nvPr/>
        </p:nvGrpSpPr>
        <p:grpSpPr>
          <a:xfrm>
            <a:off x="395536" y="0"/>
            <a:ext cx="8424936" cy="6854825"/>
            <a:chOff x="395536" y="0"/>
            <a:chExt cx="8424936" cy="6854825"/>
          </a:xfrm>
        </p:grpSpPr>
        <p:sp>
          <p:nvSpPr>
            <p:cNvPr id="7" name="Rectangle 6"/>
            <p:cNvSpPr/>
            <p:nvPr/>
          </p:nvSpPr>
          <p:spPr>
            <a:xfrm>
              <a:off x="395536" y="6309320"/>
              <a:ext cx="8424936" cy="545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stretch>
              <a:fillRect/>
            </a:stretch>
          </p:blipFill>
          <p:spPr>
            <a:xfrm>
              <a:off x="1709646" y="0"/>
              <a:ext cx="6386989" cy="6816366"/>
            </a:xfrm>
            <a:prstGeom prst="rect">
              <a:avLst/>
            </a:prstGeom>
          </p:spPr>
        </p:pic>
      </p:grpSp>
    </p:spTree>
    <p:extLst>
      <p:ext uri="{BB962C8B-B14F-4D97-AF65-F5344CB8AC3E}">
        <p14:creationId xmlns:p14="http://schemas.microsoft.com/office/powerpoint/2010/main" val="245520062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Système central de réservation COV19</a:t>
            </a:r>
            <a:endParaRPr lang="en-US" dirty="0"/>
          </a:p>
        </p:txBody>
      </p:sp>
      <p:sp>
        <p:nvSpPr>
          <p:cNvPr id="3" name="Content Placeholder 2"/>
          <p:cNvSpPr>
            <a:spLocks noGrp="1"/>
          </p:cNvSpPr>
          <p:nvPr>
            <p:ph idx="1"/>
          </p:nvPr>
        </p:nvSpPr>
        <p:spPr/>
        <p:txBody>
          <a:bodyPr/>
          <a:lstStyle/>
          <a:p>
            <a:r>
              <a:rPr lang="fr-FR" dirty="0" err="1"/>
              <a:t>w</a:t>
            </a:r>
            <a:r>
              <a:rPr lang="fr-FR" dirty="0" err="1" smtClean="0"/>
              <a:t>ebapp</a:t>
            </a:r>
            <a:r>
              <a:rPr lang="fr-FR" dirty="0" smtClean="0"/>
              <a:t> </a:t>
            </a:r>
            <a:r>
              <a:rPr lang="fr-FR" dirty="0"/>
              <a:t>qui permet de rendre publics, par poste de prélèvement, les créneaux encore disponibles pour le prélèvement d’un </a:t>
            </a:r>
            <a:r>
              <a:rPr lang="fr-FR" dirty="0" smtClean="0"/>
              <a:t>test</a:t>
            </a:r>
          </a:p>
          <a:p>
            <a:pPr lvl="1"/>
            <a:r>
              <a:rPr lang="fr-FR" dirty="0"/>
              <a:t>l</a:t>
            </a:r>
            <a:r>
              <a:rPr lang="fr-FR" dirty="0" smtClean="0"/>
              <a:t>’utilisateur dispose d’un code d’activation envoyé par SMS</a:t>
            </a:r>
            <a:endParaRPr lang="fr-FR" dirty="0"/>
          </a:p>
          <a:p>
            <a:pPr lvl="1"/>
            <a:r>
              <a:rPr lang="fr-FR" dirty="0" smtClean="0"/>
              <a:t>il visualise sur une carte les postes </a:t>
            </a:r>
            <a:r>
              <a:rPr lang="fr-FR" dirty="0"/>
              <a:t>de prélèvement dans le </a:t>
            </a:r>
            <a:r>
              <a:rPr lang="fr-FR" dirty="0" smtClean="0"/>
              <a:t>voisinage</a:t>
            </a:r>
            <a:endParaRPr lang="fr-FR" dirty="0"/>
          </a:p>
          <a:p>
            <a:pPr lvl="1"/>
            <a:r>
              <a:rPr lang="fr-FR" dirty="0" smtClean="0"/>
              <a:t>il peut </a:t>
            </a:r>
            <a:r>
              <a:rPr lang="fr-FR" dirty="0"/>
              <a:t>ensuite </a:t>
            </a:r>
            <a:r>
              <a:rPr lang="fr-FR" dirty="0" smtClean="0"/>
              <a:t>lui-même </a:t>
            </a:r>
            <a:r>
              <a:rPr lang="fr-FR" dirty="0"/>
              <a:t>réserver un </a:t>
            </a:r>
            <a:r>
              <a:rPr lang="fr-FR" dirty="0" smtClean="0"/>
              <a:t>test, au </a:t>
            </a:r>
            <a:r>
              <a:rPr lang="fr-FR" dirty="0"/>
              <a:t>moyen du système de </a:t>
            </a:r>
            <a:r>
              <a:rPr lang="fr-FR" dirty="0" smtClean="0"/>
              <a:t>réservation du poste de prélèvement</a:t>
            </a:r>
            <a:endParaRPr lang="fr-FR" dirty="0"/>
          </a:p>
          <a:p>
            <a:endParaRPr lang="en-US" dirty="0"/>
          </a:p>
        </p:txBody>
      </p:sp>
      <p:sp>
        <p:nvSpPr>
          <p:cNvPr id="4" name="Slide Number Placeholder 3"/>
          <p:cNvSpPr>
            <a:spLocks noGrp="1"/>
          </p:cNvSpPr>
          <p:nvPr>
            <p:ph type="sldNum" sz="quarter" idx="10"/>
          </p:nvPr>
        </p:nvSpPr>
        <p:spPr/>
        <p:txBody>
          <a:bodyPr/>
          <a:lstStyle/>
          <a:p>
            <a:pPr>
              <a:defRPr/>
            </a:pPr>
            <a:fld id="{7A7F1E79-8225-48A0-95BD-5254C3720E2D}" type="slidenum">
              <a:rPr lang="en-GB" smtClean="0"/>
              <a:pPr>
                <a:defRPr/>
              </a:pPr>
              <a:t>79</a:t>
            </a:fld>
            <a:endParaRPr lang="en-GB" dirty="0"/>
          </a:p>
        </p:txBody>
      </p:sp>
    </p:spTree>
    <p:extLst>
      <p:ext uri="{BB962C8B-B14F-4D97-AF65-F5344CB8AC3E}">
        <p14:creationId xmlns:p14="http://schemas.microsoft.com/office/powerpoint/2010/main" val="6915950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27584" y="90268"/>
            <a:ext cx="7747767" cy="656430"/>
          </a:xfrm>
          <a:noFill/>
        </p:spPr>
        <p:txBody>
          <a:bodyPr anchor="b"/>
          <a:lstStyle/>
          <a:p>
            <a:r>
              <a:rPr lang="nl-BE" sz="4000" dirty="0" smtClean="0">
                <a:solidFill>
                  <a:srgbClr val="0087BE"/>
                </a:solidFill>
              </a:rPr>
              <a:t>Status G-Cloud service </a:t>
            </a:r>
            <a:r>
              <a:rPr lang="nl-BE" sz="4000" dirty="0">
                <a:solidFill>
                  <a:srgbClr val="0087BE"/>
                </a:solidFill>
              </a:rPr>
              <a:t>p</a:t>
            </a:r>
            <a:r>
              <a:rPr lang="nl-BE" sz="4000" dirty="0" smtClean="0">
                <a:solidFill>
                  <a:srgbClr val="0087BE"/>
                </a:solidFill>
              </a:rPr>
              <a:t>ortfolio </a:t>
            </a:r>
            <a:r>
              <a:rPr lang="nl-BE" sz="1300" dirty="0" smtClean="0">
                <a:solidFill>
                  <a:srgbClr val="5591C3"/>
                </a:solidFill>
              </a:rPr>
              <a:t>(27/11/2020) </a:t>
            </a:r>
            <a:endParaRPr lang="en-GB" sz="1300" dirty="0">
              <a:solidFill>
                <a:srgbClr val="5591C3"/>
              </a:solidFil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6134359"/>
            <a:ext cx="5777657" cy="405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 name="Picture 73"/>
          <p:cNvPicPr>
            <a:picLocks noChangeAspect="1"/>
          </p:cNvPicPr>
          <p:nvPr/>
        </p:nvPicPr>
        <p:blipFill>
          <a:blip r:embed="rId4"/>
          <a:stretch>
            <a:fillRect/>
          </a:stretch>
        </p:blipFill>
        <p:spPr>
          <a:xfrm>
            <a:off x="63501" y="836712"/>
            <a:ext cx="9080499" cy="5256584"/>
          </a:xfrm>
          <a:prstGeom prst="rect">
            <a:avLst/>
          </a:prstGeom>
        </p:spPr>
      </p:pic>
      <p:sp>
        <p:nvSpPr>
          <p:cNvPr id="3" name="Slide Number Placeholder 2"/>
          <p:cNvSpPr>
            <a:spLocks noGrp="1"/>
          </p:cNvSpPr>
          <p:nvPr>
            <p:ph type="sldNum" sz="quarter" idx="12"/>
          </p:nvPr>
        </p:nvSpPr>
        <p:spPr/>
        <p:txBody>
          <a:bodyPr/>
          <a:lstStyle/>
          <a:p>
            <a:pPr>
              <a:defRPr/>
            </a:pPr>
            <a:r>
              <a:rPr lang="en-GB" dirty="0"/>
              <a:t>8</a:t>
            </a:r>
          </a:p>
        </p:txBody>
      </p:sp>
    </p:spTree>
    <p:extLst>
      <p:ext uri="{BB962C8B-B14F-4D97-AF65-F5344CB8AC3E}">
        <p14:creationId xmlns:p14="http://schemas.microsoft.com/office/powerpoint/2010/main" val="43996736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dirty="0" smtClean="0"/>
              <a:t>Réservation </a:t>
            </a:r>
            <a:r>
              <a:rPr lang="fr-FR" dirty="0"/>
              <a:t>en </a:t>
            </a:r>
            <a:r>
              <a:rPr lang="fr-FR" dirty="0" smtClean="0"/>
              <a:t>ligne du prélèvement</a:t>
            </a:r>
            <a:endParaRPr lang="en-US" dirty="0"/>
          </a:p>
        </p:txBody>
      </p:sp>
      <p:sp>
        <p:nvSpPr>
          <p:cNvPr id="4" name="Slide Number Placeholder 3"/>
          <p:cNvSpPr>
            <a:spLocks noGrp="1"/>
          </p:cNvSpPr>
          <p:nvPr>
            <p:ph type="sldNum" sz="quarter" idx="10"/>
          </p:nvPr>
        </p:nvSpPr>
        <p:spPr/>
        <p:txBody>
          <a:bodyPr/>
          <a:lstStyle/>
          <a:p>
            <a:pPr>
              <a:defRPr/>
            </a:pPr>
            <a:fld id="{7A7F1E79-8225-48A0-95BD-5254C3720E2D}" type="slidenum">
              <a:rPr lang="en-GB" smtClean="0"/>
              <a:pPr>
                <a:defRPr/>
              </a:pPr>
              <a:t>80</a:t>
            </a:fld>
            <a:endParaRPr lang="en-GB" dirty="0"/>
          </a:p>
        </p:txBody>
      </p:sp>
      <p:pic>
        <p:nvPicPr>
          <p:cNvPr id="5" name="Picture 4"/>
          <p:cNvPicPr>
            <a:picLocks noChangeAspect="1"/>
          </p:cNvPicPr>
          <p:nvPr/>
        </p:nvPicPr>
        <p:blipFill rotWithShape="1">
          <a:blip r:embed="rId2"/>
          <a:srcRect r="1205"/>
          <a:stretch/>
        </p:blipFill>
        <p:spPr>
          <a:xfrm>
            <a:off x="32388" y="1094509"/>
            <a:ext cx="9028483" cy="5411436"/>
          </a:xfrm>
          <a:prstGeom prst="rect">
            <a:avLst/>
          </a:prstGeom>
        </p:spPr>
      </p:pic>
    </p:spTree>
    <p:extLst>
      <p:ext uri="{BB962C8B-B14F-4D97-AF65-F5344CB8AC3E}">
        <p14:creationId xmlns:p14="http://schemas.microsoft.com/office/powerpoint/2010/main" val="331492660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Healthdata</a:t>
            </a:r>
            <a:r>
              <a:rPr lang="en-US" dirty="0"/>
              <a:t> (</a:t>
            </a:r>
            <a:r>
              <a:rPr lang="en-US" dirty="0" err="1"/>
              <a:t>sciensano</a:t>
            </a:r>
            <a:r>
              <a:rPr lang="en-US" dirty="0"/>
              <a:t>)</a:t>
            </a:r>
          </a:p>
        </p:txBody>
      </p:sp>
      <p:sp>
        <p:nvSpPr>
          <p:cNvPr id="3" name="Content Placeholder 2"/>
          <p:cNvSpPr>
            <a:spLocks noGrp="1"/>
          </p:cNvSpPr>
          <p:nvPr>
            <p:ph idx="1"/>
          </p:nvPr>
        </p:nvSpPr>
        <p:spPr/>
        <p:txBody>
          <a:bodyPr/>
          <a:lstStyle/>
          <a:p>
            <a:r>
              <a:rPr lang="fr-FR" sz="2200" dirty="0" smtClean="0"/>
              <a:t>banque </a:t>
            </a:r>
            <a:r>
              <a:rPr lang="fr-FR" sz="2200" dirty="0"/>
              <a:t>de données COVID-19 </a:t>
            </a:r>
            <a:r>
              <a:rPr lang="fr-FR" sz="2200" dirty="0" err="1"/>
              <a:t>TestResult</a:t>
            </a:r>
            <a:r>
              <a:rPr lang="fr-FR" sz="2200" dirty="0"/>
              <a:t> </a:t>
            </a:r>
            <a:r>
              <a:rPr lang="fr-FR" sz="2200" dirty="0" smtClean="0"/>
              <a:t>créée </a:t>
            </a:r>
            <a:r>
              <a:rPr lang="fr-FR" sz="2200" dirty="0"/>
              <a:t>par le Comité national belge </a:t>
            </a:r>
            <a:r>
              <a:rPr lang="fr-FR" sz="2200" dirty="0" err="1"/>
              <a:t>Testing</a:t>
            </a:r>
            <a:r>
              <a:rPr lang="fr-FR" sz="2200" dirty="0"/>
              <a:t> and </a:t>
            </a:r>
            <a:r>
              <a:rPr lang="fr-FR" sz="2200" dirty="0" err="1" smtClean="0"/>
              <a:t>Tracing</a:t>
            </a:r>
            <a:endParaRPr lang="fr-FR" sz="2200" dirty="0" smtClean="0"/>
          </a:p>
          <a:p>
            <a:endParaRPr lang="en-US" dirty="0"/>
          </a:p>
        </p:txBody>
      </p:sp>
      <p:sp>
        <p:nvSpPr>
          <p:cNvPr id="4" name="Slide Number Placeholder 3"/>
          <p:cNvSpPr>
            <a:spLocks noGrp="1"/>
          </p:cNvSpPr>
          <p:nvPr>
            <p:ph type="sldNum" sz="quarter" idx="10"/>
          </p:nvPr>
        </p:nvSpPr>
        <p:spPr/>
        <p:txBody>
          <a:bodyPr/>
          <a:lstStyle/>
          <a:p>
            <a:pPr>
              <a:defRPr/>
            </a:pPr>
            <a:fld id="{7A7F1E79-8225-48A0-95BD-5254C3720E2D}" type="slidenum">
              <a:rPr lang="en-GB" smtClean="0"/>
              <a:pPr>
                <a:defRPr/>
              </a:pPr>
              <a:t>81</a:t>
            </a:fld>
            <a:endParaRPr lang="en-GB" dirty="0"/>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5496" y="1914354"/>
            <a:ext cx="8745035" cy="4947694"/>
          </a:xfrm>
          <a:prstGeom prst="rect">
            <a:avLst/>
          </a:prstGeom>
        </p:spPr>
      </p:pic>
    </p:spTree>
    <p:extLst>
      <p:ext uri="{BB962C8B-B14F-4D97-AF65-F5344CB8AC3E}">
        <p14:creationId xmlns:p14="http://schemas.microsoft.com/office/powerpoint/2010/main" val="421898011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Vaccination</a:t>
            </a:r>
            <a:endParaRPr lang="en-US" dirty="0"/>
          </a:p>
        </p:txBody>
      </p:sp>
      <p:sp>
        <p:nvSpPr>
          <p:cNvPr id="3" name="Content Placeholder 2"/>
          <p:cNvSpPr>
            <a:spLocks noGrp="1"/>
          </p:cNvSpPr>
          <p:nvPr>
            <p:ph idx="1"/>
          </p:nvPr>
        </p:nvSpPr>
        <p:spPr/>
        <p:txBody>
          <a:bodyPr/>
          <a:lstStyle/>
          <a:p>
            <a:r>
              <a:rPr lang="fr-FR" dirty="0" smtClean="0"/>
              <a:t>enregistrement </a:t>
            </a:r>
            <a:r>
              <a:rPr lang="fr-FR" dirty="0"/>
              <a:t>et traitement des données relatives aux vaccinations </a:t>
            </a:r>
            <a:endParaRPr lang="fr-FR" dirty="0" smtClean="0"/>
          </a:p>
          <a:p>
            <a:pPr lvl="1"/>
            <a:r>
              <a:rPr lang="fr-FR" dirty="0" smtClean="0"/>
              <a:t>sur </a:t>
            </a:r>
            <a:r>
              <a:rPr lang="fr-FR" dirty="0"/>
              <a:t>le portail </a:t>
            </a:r>
            <a:r>
              <a:rPr lang="fr-FR" dirty="0" err="1"/>
              <a:t>eSanté</a:t>
            </a:r>
            <a:r>
              <a:rPr lang="fr-FR" dirty="0"/>
              <a:t> </a:t>
            </a:r>
            <a:r>
              <a:rPr lang="fr-FR" dirty="0" smtClean="0"/>
              <a:t>: description </a:t>
            </a:r>
            <a:r>
              <a:rPr lang="fr-FR" dirty="0"/>
              <a:t>fonctionnelle </a:t>
            </a:r>
            <a:r>
              <a:rPr lang="fr-FR" dirty="0" smtClean="0"/>
              <a:t>des </a:t>
            </a:r>
            <a:r>
              <a:rPr lang="fr-FR" dirty="0"/>
              <a:t>systèmes et </a:t>
            </a:r>
            <a:r>
              <a:rPr lang="fr-FR" dirty="0" err="1"/>
              <a:t>ﬂux</a:t>
            </a:r>
            <a:r>
              <a:rPr lang="fr-FR" dirty="0"/>
              <a:t> d’informations qui ont fait l’objet d’une délibération </a:t>
            </a:r>
            <a:r>
              <a:rPr lang="fr-FR" dirty="0" smtClean="0"/>
              <a:t>du CSI </a:t>
            </a:r>
            <a:r>
              <a:rPr lang="fr-FR" dirty="0"/>
              <a:t>qui concerne l’enregistrement et le traitement des données relatives aux vaccinations</a:t>
            </a:r>
          </a:p>
          <a:p>
            <a:endParaRPr lang="en-US" dirty="0"/>
          </a:p>
        </p:txBody>
      </p:sp>
      <p:sp>
        <p:nvSpPr>
          <p:cNvPr id="4" name="Slide Number Placeholder 3"/>
          <p:cNvSpPr>
            <a:spLocks noGrp="1"/>
          </p:cNvSpPr>
          <p:nvPr>
            <p:ph type="sldNum" sz="quarter" idx="10"/>
          </p:nvPr>
        </p:nvSpPr>
        <p:spPr/>
        <p:txBody>
          <a:bodyPr/>
          <a:lstStyle/>
          <a:p>
            <a:pPr>
              <a:defRPr/>
            </a:pPr>
            <a:fld id="{7A7F1E79-8225-48A0-95BD-5254C3720E2D}" type="slidenum">
              <a:rPr lang="en-GB" smtClean="0"/>
              <a:pPr>
                <a:defRPr/>
              </a:pPr>
              <a:t>82</a:t>
            </a:fld>
            <a:endParaRPr lang="en-GB" dirty="0"/>
          </a:p>
        </p:txBody>
      </p:sp>
      <p:grpSp>
        <p:nvGrpSpPr>
          <p:cNvPr id="9" name="Group 8"/>
          <p:cNvGrpSpPr>
            <a:grpSpLocks noChangeAspect="1"/>
          </p:cNvGrpSpPr>
          <p:nvPr/>
        </p:nvGrpSpPr>
        <p:grpSpPr>
          <a:xfrm>
            <a:off x="467544" y="2924944"/>
            <a:ext cx="8088503" cy="3528391"/>
            <a:chOff x="467544" y="3130476"/>
            <a:chExt cx="7774415" cy="3292602"/>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53155" b="568"/>
            <a:stretch/>
          </p:blipFill>
          <p:spPr>
            <a:xfrm>
              <a:off x="467544" y="3832451"/>
              <a:ext cx="7774415" cy="2590627"/>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967" y="3130476"/>
              <a:ext cx="1872793" cy="640271"/>
            </a:xfrm>
            <a:prstGeom prst="rect">
              <a:avLst/>
            </a:prstGeom>
          </p:spPr>
        </p:pic>
      </p:grpSp>
    </p:spTree>
    <p:extLst>
      <p:ext uri="{BB962C8B-B14F-4D97-AF65-F5344CB8AC3E}">
        <p14:creationId xmlns:p14="http://schemas.microsoft.com/office/powerpoint/2010/main" val="299883637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Vaccination</a:t>
            </a:r>
            <a:endParaRPr lang="en-US" dirty="0"/>
          </a:p>
        </p:txBody>
      </p:sp>
      <p:sp>
        <p:nvSpPr>
          <p:cNvPr id="4" name="Slide Number Placeholder 3"/>
          <p:cNvSpPr>
            <a:spLocks noGrp="1"/>
          </p:cNvSpPr>
          <p:nvPr>
            <p:ph type="sldNum" sz="quarter" idx="10"/>
          </p:nvPr>
        </p:nvSpPr>
        <p:spPr/>
        <p:txBody>
          <a:bodyPr/>
          <a:lstStyle/>
          <a:p>
            <a:pPr>
              <a:defRPr/>
            </a:pPr>
            <a:fld id="{7A7F1E79-8225-48A0-95BD-5254C3720E2D}" type="slidenum">
              <a:rPr lang="en-GB" smtClean="0"/>
              <a:pPr>
                <a:defRPr/>
              </a:pPr>
              <a:t>83</a:t>
            </a:fld>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96" y="1233692"/>
            <a:ext cx="9023339" cy="5075628"/>
          </a:xfrm>
          <a:prstGeom prst="rect">
            <a:avLst/>
          </a:prstGeom>
        </p:spPr>
      </p:pic>
    </p:spTree>
    <p:extLst>
      <p:ext uri="{BB962C8B-B14F-4D97-AF65-F5344CB8AC3E}">
        <p14:creationId xmlns:p14="http://schemas.microsoft.com/office/powerpoint/2010/main" val="126023288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Referentie</a:t>
            </a:r>
            <a:r>
              <a:rPr lang="en-US" dirty="0"/>
              <a:t>-websites</a:t>
            </a:r>
          </a:p>
        </p:txBody>
      </p:sp>
      <p:sp>
        <p:nvSpPr>
          <p:cNvPr id="4" name="Slide Number Placeholder 3"/>
          <p:cNvSpPr>
            <a:spLocks noGrp="1"/>
          </p:cNvSpPr>
          <p:nvPr>
            <p:ph type="sldNum" sz="quarter" idx="10"/>
          </p:nvPr>
        </p:nvSpPr>
        <p:spPr/>
        <p:txBody>
          <a:bodyPr/>
          <a:lstStyle/>
          <a:p>
            <a:pPr>
              <a:defRPr/>
            </a:pPr>
            <a:fld id="{7A7F1E79-8225-48A0-95BD-5254C3720E2D}" type="slidenum">
              <a:rPr lang="en-GB" smtClean="0"/>
              <a:pPr>
                <a:defRPr/>
              </a:pPr>
              <a:t>84</a:t>
            </a:fld>
            <a:endParaRPr lang="en-GB" dirty="0"/>
          </a:p>
        </p:txBody>
      </p:sp>
      <p:pic>
        <p:nvPicPr>
          <p:cNvPr id="5" name="Picture 4"/>
          <p:cNvPicPr>
            <a:picLocks noChangeAspect="1"/>
          </p:cNvPicPr>
          <p:nvPr/>
        </p:nvPicPr>
        <p:blipFill>
          <a:blip r:embed="rId2"/>
          <a:stretch>
            <a:fillRect/>
          </a:stretch>
        </p:blipFill>
        <p:spPr>
          <a:xfrm>
            <a:off x="2412126" y="1052736"/>
            <a:ext cx="4392122" cy="4803050"/>
          </a:xfrm>
          <a:prstGeom prst="rect">
            <a:avLst/>
          </a:prstGeom>
        </p:spPr>
      </p:pic>
      <p:sp>
        <p:nvSpPr>
          <p:cNvPr id="6" name="Rectangle 5"/>
          <p:cNvSpPr/>
          <p:nvPr/>
        </p:nvSpPr>
        <p:spPr>
          <a:xfrm>
            <a:off x="2483768" y="5949280"/>
            <a:ext cx="3024336" cy="338554"/>
          </a:xfrm>
          <a:prstGeom prst="rect">
            <a:avLst/>
          </a:prstGeom>
        </p:spPr>
        <p:txBody>
          <a:bodyPr wrap="square">
            <a:spAutoFit/>
          </a:bodyPr>
          <a:lstStyle/>
          <a:p>
            <a:pPr algn="ctr"/>
            <a:r>
              <a:rPr lang="en-US" sz="1600" dirty="0" smtClean="0">
                <a:hlinkClick r:id="rId3"/>
              </a:rPr>
              <a:t>https</a:t>
            </a:r>
            <a:r>
              <a:rPr lang="en-US" sz="1600" dirty="0">
                <a:hlinkClick r:id="rId3"/>
              </a:rPr>
              <a:t>://www.info-coronavirus.be/</a:t>
            </a:r>
            <a:endParaRPr lang="en-US" sz="1600" dirty="0"/>
          </a:p>
        </p:txBody>
      </p:sp>
    </p:spTree>
    <p:extLst>
      <p:ext uri="{BB962C8B-B14F-4D97-AF65-F5344CB8AC3E}">
        <p14:creationId xmlns:p14="http://schemas.microsoft.com/office/powerpoint/2010/main" val="36547664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Referentie</a:t>
            </a:r>
            <a:r>
              <a:rPr lang="en-US" dirty="0"/>
              <a:t>-websites</a:t>
            </a:r>
          </a:p>
        </p:txBody>
      </p:sp>
      <p:sp>
        <p:nvSpPr>
          <p:cNvPr id="4" name="Slide Number Placeholder 3"/>
          <p:cNvSpPr>
            <a:spLocks noGrp="1"/>
          </p:cNvSpPr>
          <p:nvPr>
            <p:ph type="sldNum" sz="quarter" idx="10"/>
          </p:nvPr>
        </p:nvSpPr>
        <p:spPr/>
        <p:txBody>
          <a:bodyPr/>
          <a:lstStyle/>
          <a:p>
            <a:pPr>
              <a:defRPr/>
            </a:pPr>
            <a:fld id="{7A7F1E79-8225-48A0-95BD-5254C3720E2D}" type="slidenum">
              <a:rPr lang="en-GB" smtClean="0"/>
              <a:pPr>
                <a:defRPr/>
              </a:pPr>
              <a:t>85</a:t>
            </a:fld>
            <a:endParaRPr lang="en-GB" dirty="0"/>
          </a:p>
        </p:txBody>
      </p:sp>
      <p:pic>
        <p:nvPicPr>
          <p:cNvPr id="13"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395535" y="1839131"/>
            <a:ext cx="3838228" cy="3942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5042" y="1124744"/>
            <a:ext cx="2019276" cy="793288"/>
          </a:xfrm>
          <a:prstGeom prst="rect">
            <a:avLst/>
          </a:prstGeom>
        </p:spPr>
      </p:pic>
      <p:grpSp>
        <p:nvGrpSpPr>
          <p:cNvPr id="15" name="Group 14"/>
          <p:cNvGrpSpPr/>
          <p:nvPr/>
        </p:nvGrpSpPr>
        <p:grpSpPr>
          <a:xfrm>
            <a:off x="4644008" y="1196803"/>
            <a:ext cx="3712834" cy="4345683"/>
            <a:chOff x="4644008" y="1484833"/>
            <a:chExt cx="3712834" cy="4133780"/>
          </a:xfrm>
        </p:grpSpPr>
        <p:pic>
          <p:nvPicPr>
            <p:cNvPr id="16" name="Picture 15"/>
            <p:cNvPicPr>
              <a:picLocks noChangeAspect="1"/>
            </p:cNvPicPr>
            <p:nvPr/>
          </p:nvPicPr>
          <p:blipFill>
            <a:blip r:embed="rId5"/>
            <a:stretch>
              <a:fillRect/>
            </a:stretch>
          </p:blipFill>
          <p:spPr>
            <a:xfrm>
              <a:off x="4644008" y="2195487"/>
              <a:ext cx="3712834" cy="3423126"/>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3594" y="1484833"/>
              <a:ext cx="3292822" cy="785094"/>
            </a:xfrm>
            <a:prstGeom prst="rect">
              <a:avLst/>
            </a:prstGeom>
          </p:spPr>
        </p:pic>
      </p:grpSp>
      <p:sp>
        <p:nvSpPr>
          <p:cNvPr id="18" name="TextBox 17"/>
          <p:cNvSpPr txBox="1"/>
          <p:nvPr/>
        </p:nvSpPr>
        <p:spPr>
          <a:xfrm>
            <a:off x="539552" y="5910594"/>
            <a:ext cx="3168352" cy="584775"/>
          </a:xfrm>
          <a:prstGeom prst="rect">
            <a:avLst/>
          </a:prstGeom>
          <a:noFill/>
        </p:spPr>
        <p:txBody>
          <a:bodyPr wrap="square" rtlCol="0">
            <a:spAutoFit/>
          </a:bodyPr>
          <a:lstStyle/>
          <a:p>
            <a:r>
              <a:rPr lang="en-US" sz="1600" dirty="0">
                <a:hlinkClick r:id="rId7"/>
              </a:rPr>
              <a:t>https://</a:t>
            </a:r>
            <a:r>
              <a:rPr lang="en-US" sz="1600" dirty="0" smtClean="0">
                <a:hlinkClick r:id="rId7"/>
              </a:rPr>
              <a:t>masante.belgique.be</a:t>
            </a:r>
            <a:endParaRPr lang="en-US" sz="1600" dirty="0" smtClean="0"/>
          </a:p>
          <a:p>
            <a:endParaRPr lang="en-US" sz="1600" dirty="0"/>
          </a:p>
        </p:txBody>
      </p:sp>
      <p:sp>
        <p:nvSpPr>
          <p:cNvPr id="19" name="TextBox 18"/>
          <p:cNvSpPr txBox="1"/>
          <p:nvPr/>
        </p:nvSpPr>
        <p:spPr>
          <a:xfrm>
            <a:off x="4860032" y="5910545"/>
            <a:ext cx="3888432" cy="614750"/>
          </a:xfrm>
          <a:prstGeom prst="rect">
            <a:avLst/>
          </a:prstGeom>
          <a:noFill/>
        </p:spPr>
        <p:txBody>
          <a:bodyPr wrap="square" rtlCol="0">
            <a:spAutoFit/>
          </a:bodyPr>
          <a:lstStyle/>
          <a:p>
            <a:r>
              <a:rPr lang="en-US" sz="1600" dirty="0">
                <a:hlinkClick r:id="rId8"/>
              </a:rPr>
              <a:t>https://</a:t>
            </a:r>
            <a:r>
              <a:rPr lang="en-US" sz="1600" dirty="0" smtClean="0">
                <a:hlinkClick r:id="rId8"/>
              </a:rPr>
              <a:t>www.mijngezondheid.belgie.be</a:t>
            </a:r>
            <a:endParaRPr lang="en-US" sz="1600" dirty="0" smtClean="0"/>
          </a:p>
          <a:p>
            <a:endParaRPr lang="en-US" sz="1600" dirty="0"/>
          </a:p>
        </p:txBody>
      </p:sp>
    </p:spTree>
    <p:extLst>
      <p:ext uri="{BB962C8B-B14F-4D97-AF65-F5344CB8AC3E}">
        <p14:creationId xmlns:p14="http://schemas.microsoft.com/office/powerpoint/2010/main" val="377052668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2578995"/>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r="24208"/>
          <a:stretch/>
        </p:blipFill>
        <p:spPr>
          <a:xfrm>
            <a:off x="0" y="2628626"/>
            <a:ext cx="9145428" cy="4256758"/>
          </a:xfrm>
          <a:prstGeom prst="rect">
            <a:avLst/>
          </a:prstGeom>
        </p:spPr>
      </p:pic>
      <p:sp>
        <p:nvSpPr>
          <p:cNvPr id="2" name="Title 1"/>
          <p:cNvSpPr txBox="1">
            <a:spLocks/>
          </p:cNvSpPr>
          <p:nvPr/>
        </p:nvSpPr>
        <p:spPr bwMode="auto">
          <a:xfrm>
            <a:off x="179512" y="773832"/>
            <a:ext cx="561662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000" b="0" kern="1200">
                <a:solidFill>
                  <a:srgbClr val="0087BE"/>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l" rtl="0" fontAlgn="base">
              <a:spcBef>
                <a:spcPct val="0"/>
              </a:spcBef>
              <a:spcAft>
                <a:spcPct val="0"/>
              </a:spcAft>
              <a:defRPr sz="4400" b="1">
                <a:solidFill>
                  <a:schemeClr val="tx1"/>
                </a:solidFill>
                <a:latin typeface="Calibri" pitchFamily="34" charset="0"/>
              </a:defRPr>
            </a:lvl6pPr>
            <a:lvl7pPr marL="914400" algn="l" rtl="0" fontAlgn="base">
              <a:spcBef>
                <a:spcPct val="0"/>
              </a:spcBef>
              <a:spcAft>
                <a:spcPct val="0"/>
              </a:spcAft>
              <a:defRPr sz="4400" b="1">
                <a:solidFill>
                  <a:schemeClr val="tx1"/>
                </a:solidFill>
                <a:latin typeface="Calibri" pitchFamily="34" charset="0"/>
              </a:defRPr>
            </a:lvl7pPr>
            <a:lvl8pPr marL="1371600" algn="l" rtl="0" fontAlgn="base">
              <a:spcBef>
                <a:spcPct val="0"/>
              </a:spcBef>
              <a:spcAft>
                <a:spcPct val="0"/>
              </a:spcAft>
              <a:defRPr sz="4400" b="1">
                <a:solidFill>
                  <a:schemeClr val="tx1"/>
                </a:solidFill>
                <a:latin typeface="Calibri" pitchFamily="34" charset="0"/>
              </a:defRPr>
            </a:lvl8pPr>
            <a:lvl9pPr marL="1828800" algn="l" rtl="0" fontAlgn="base">
              <a:spcBef>
                <a:spcPct val="0"/>
              </a:spcBef>
              <a:spcAft>
                <a:spcPct val="0"/>
              </a:spcAft>
              <a:defRPr sz="4400" b="1">
                <a:solidFill>
                  <a:schemeClr val="tx1"/>
                </a:solidFill>
                <a:latin typeface="Calibri" pitchFamily="34" charset="0"/>
              </a:defRPr>
            </a:lvl9pPr>
          </a:lstStyle>
          <a:p>
            <a:pPr eaLnBrk="1" hangingPunct="1">
              <a:lnSpc>
                <a:spcPct val="150000"/>
              </a:lnSpc>
            </a:pPr>
            <a:r>
              <a:rPr lang="fr-BE" altLang="en-US" b="1" dirty="0">
                <a:solidFill>
                  <a:schemeClr val="bg1"/>
                </a:solidFill>
                <a:latin typeface="Calibri Light" panose="020F0302020204030204" pitchFamily="34" charset="0"/>
              </a:rPr>
              <a:t>Merci à tous</a:t>
            </a:r>
            <a:br>
              <a:rPr lang="fr-BE" altLang="en-US" b="1" dirty="0">
                <a:solidFill>
                  <a:schemeClr val="bg1"/>
                </a:solidFill>
                <a:latin typeface="Calibri Light" panose="020F0302020204030204" pitchFamily="34" charset="0"/>
              </a:rPr>
            </a:br>
            <a:r>
              <a:rPr lang="fr-BE" altLang="en-US" b="1" dirty="0">
                <a:solidFill>
                  <a:schemeClr val="bg1"/>
                </a:solidFill>
                <a:latin typeface="Calibri Light" panose="020F0302020204030204" pitchFamily="34" charset="0"/>
              </a:rPr>
              <a:t>Meilleurs vœux pour </a:t>
            </a:r>
            <a:r>
              <a:rPr lang="fr-BE" altLang="en-US" b="1" dirty="0" smtClean="0">
                <a:solidFill>
                  <a:schemeClr val="bg1"/>
                </a:solidFill>
                <a:latin typeface="Calibri Light" panose="020F0302020204030204" pitchFamily="34" charset="0"/>
              </a:rPr>
              <a:t>2021</a:t>
            </a:r>
            <a:endParaRPr lang="en-US" altLang="en-US" b="1" dirty="0" smtClean="0">
              <a:solidFill>
                <a:schemeClr val="bg1"/>
              </a:solidFill>
              <a:latin typeface="Calibri Light" panose="020F0302020204030204" pitchFamily="34" charset="0"/>
            </a:endParaRPr>
          </a:p>
        </p:txBody>
      </p:sp>
      <p:sp>
        <p:nvSpPr>
          <p:cNvPr id="3" name="Title 1"/>
          <p:cNvSpPr txBox="1">
            <a:spLocks/>
          </p:cNvSpPr>
          <p:nvPr/>
        </p:nvSpPr>
        <p:spPr bwMode="auto">
          <a:xfrm>
            <a:off x="312736" y="3501008"/>
            <a:ext cx="548339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lnSpc>
                <a:spcPct val="150000"/>
              </a:lnSpc>
              <a:spcBef>
                <a:spcPct val="0"/>
              </a:spcBef>
              <a:buFontTx/>
              <a:buNone/>
            </a:pPr>
            <a:r>
              <a:rPr lang="nl-BE" altLang="fr-FR" sz="4000" b="1" dirty="0">
                <a:solidFill>
                  <a:schemeClr val="bg1"/>
                </a:solidFill>
                <a:latin typeface="Calibri Light" pitchFamily="34" charset="0"/>
              </a:rPr>
              <a:t>Dank u wel aan iedereen</a:t>
            </a:r>
          </a:p>
          <a:p>
            <a:pPr algn="ctr" eaLnBrk="1" hangingPunct="1">
              <a:lnSpc>
                <a:spcPct val="150000"/>
              </a:lnSpc>
              <a:spcBef>
                <a:spcPct val="0"/>
              </a:spcBef>
              <a:buFontTx/>
              <a:buNone/>
            </a:pPr>
            <a:r>
              <a:rPr lang="nl-BE" altLang="fr-FR" sz="4000" b="1" dirty="0">
                <a:solidFill>
                  <a:schemeClr val="bg1"/>
                </a:solidFill>
                <a:latin typeface="Calibri Light" pitchFamily="34" charset="0"/>
              </a:rPr>
              <a:t>Beste wensen voor </a:t>
            </a:r>
            <a:r>
              <a:rPr lang="nl-BE" altLang="fr-FR" sz="4000" b="1" dirty="0" smtClean="0">
                <a:solidFill>
                  <a:schemeClr val="bg1"/>
                </a:solidFill>
                <a:latin typeface="Calibri Light" pitchFamily="34" charset="0"/>
              </a:rPr>
              <a:t>2021</a:t>
            </a:r>
            <a:r>
              <a:rPr lang="fr-BE" altLang="en-US" sz="4000" b="1" dirty="0">
                <a:solidFill>
                  <a:schemeClr val="accent1">
                    <a:lumMod val="20000"/>
                    <a:lumOff val="80000"/>
                  </a:schemeClr>
                </a:solidFill>
                <a:latin typeface="Calibri Light" pitchFamily="34" charset="0"/>
              </a:rPr>
              <a:t/>
            </a:r>
            <a:br>
              <a:rPr lang="fr-BE" altLang="en-US" sz="4000" b="1" dirty="0">
                <a:solidFill>
                  <a:schemeClr val="accent1">
                    <a:lumMod val="20000"/>
                    <a:lumOff val="80000"/>
                  </a:schemeClr>
                </a:solidFill>
                <a:latin typeface="Calibri Light" pitchFamily="34" charset="0"/>
              </a:rPr>
            </a:br>
            <a:endParaRPr lang="en-US" altLang="en-US" sz="4000" b="1" dirty="0">
              <a:solidFill>
                <a:schemeClr val="accent1">
                  <a:lumMod val="20000"/>
                  <a:lumOff val="80000"/>
                </a:schemeClr>
              </a:solidFill>
              <a:latin typeface="Calibri Light" pitchFamily="34" charset="0"/>
            </a:endParaRPr>
          </a:p>
        </p:txBody>
      </p:sp>
      <p:sp>
        <p:nvSpPr>
          <p:cNvPr id="9" name="Title 1"/>
          <p:cNvSpPr txBox="1">
            <a:spLocks/>
          </p:cNvSpPr>
          <p:nvPr/>
        </p:nvSpPr>
        <p:spPr bwMode="auto">
          <a:xfrm>
            <a:off x="672777" y="5742384"/>
            <a:ext cx="42592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000" b="0" kern="1200">
                <a:solidFill>
                  <a:srgbClr val="0087BE"/>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l" rtl="0" fontAlgn="base">
              <a:spcBef>
                <a:spcPct val="0"/>
              </a:spcBef>
              <a:spcAft>
                <a:spcPct val="0"/>
              </a:spcAft>
              <a:defRPr sz="4400" b="1">
                <a:solidFill>
                  <a:schemeClr val="tx1"/>
                </a:solidFill>
                <a:latin typeface="Calibri" pitchFamily="34" charset="0"/>
              </a:defRPr>
            </a:lvl6pPr>
            <a:lvl7pPr marL="914400" algn="l" rtl="0" fontAlgn="base">
              <a:spcBef>
                <a:spcPct val="0"/>
              </a:spcBef>
              <a:spcAft>
                <a:spcPct val="0"/>
              </a:spcAft>
              <a:defRPr sz="4400" b="1">
                <a:solidFill>
                  <a:schemeClr val="tx1"/>
                </a:solidFill>
                <a:latin typeface="Calibri" pitchFamily="34" charset="0"/>
              </a:defRPr>
            </a:lvl7pPr>
            <a:lvl8pPr marL="1371600" algn="l" rtl="0" fontAlgn="base">
              <a:spcBef>
                <a:spcPct val="0"/>
              </a:spcBef>
              <a:spcAft>
                <a:spcPct val="0"/>
              </a:spcAft>
              <a:defRPr sz="4400" b="1">
                <a:solidFill>
                  <a:schemeClr val="tx1"/>
                </a:solidFill>
                <a:latin typeface="Calibri" pitchFamily="34" charset="0"/>
              </a:defRPr>
            </a:lvl8pPr>
            <a:lvl9pPr marL="1828800" algn="l" rtl="0" fontAlgn="base">
              <a:spcBef>
                <a:spcPct val="0"/>
              </a:spcBef>
              <a:spcAft>
                <a:spcPct val="0"/>
              </a:spcAft>
              <a:defRPr sz="4400" b="1">
                <a:solidFill>
                  <a:schemeClr val="tx1"/>
                </a:solidFill>
                <a:latin typeface="Calibri" pitchFamily="34" charset="0"/>
              </a:defRPr>
            </a:lvl9pPr>
          </a:lstStyle>
          <a:p>
            <a:pPr algn="l" eaLnBrk="1" hangingPunct="1">
              <a:lnSpc>
                <a:spcPct val="150000"/>
              </a:lnSpc>
            </a:pPr>
            <a:r>
              <a:rPr lang="fr-BE" altLang="en-US" sz="1600" b="1" dirty="0" err="1" smtClean="0">
                <a:solidFill>
                  <a:schemeClr val="bg1"/>
                </a:solidFill>
                <a:latin typeface="Calibri Light" panose="020F0302020204030204" pitchFamily="34" charset="0"/>
              </a:rPr>
              <a:t>Beschikbaar</a:t>
            </a:r>
            <a:r>
              <a:rPr lang="fr-BE" altLang="en-US" sz="1600" b="1" dirty="0" smtClean="0">
                <a:solidFill>
                  <a:schemeClr val="bg1"/>
                </a:solidFill>
                <a:latin typeface="Calibri Light" panose="020F0302020204030204" pitchFamily="34" charset="0"/>
              </a:rPr>
              <a:t> op Intranet</a:t>
            </a:r>
            <a:r>
              <a:rPr lang="fr-BE" altLang="en-US" sz="1600" b="1" dirty="0">
                <a:solidFill>
                  <a:schemeClr val="bg1"/>
                </a:solidFill>
                <a:latin typeface="Calibri Light" panose="020F0302020204030204" pitchFamily="34" charset="0"/>
              </a:rPr>
              <a:t/>
            </a:r>
            <a:br>
              <a:rPr lang="fr-BE" altLang="en-US" sz="1600" b="1" dirty="0">
                <a:solidFill>
                  <a:schemeClr val="bg1"/>
                </a:solidFill>
                <a:latin typeface="Calibri Light" panose="020F0302020204030204" pitchFamily="34" charset="0"/>
              </a:rPr>
            </a:br>
            <a:r>
              <a:rPr lang="fr-BE" altLang="en-US" sz="1600" b="1" dirty="0" smtClean="0">
                <a:solidFill>
                  <a:schemeClr val="bg1"/>
                </a:solidFill>
                <a:latin typeface="Calibri Light" panose="020F0302020204030204" pitchFamily="34" charset="0"/>
              </a:rPr>
              <a:t>Disponible sur l’Intranet</a:t>
            </a:r>
            <a:endParaRPr lang="en-US" altLang="en-US" sz="1600" b="1" dirty="0" smtClean="0">
              <a:solidFill>
                <a:schemeClr val="bg1"/>
              </a:solidFill>
              <a:latin typeface="Calibri Light" panose="020F0302020204030204" pitchFamily="34" charset="0"/>
            </a:endParaRPr>
          </a:p>
        </p:txBody>
      </p:sp>
      <p:sp>
        <p:nvSpPr>
          <p:cNvPr id="4" name="Slide Number Placeholder 3"/>
          <p:cNvSpPr>
            <a:spLocks noGrp="1"/>
          </p:cNvSpPr>
          <p:nvPr>
            <p:ph type="sldNum" sz="quarter" idx="10"/>
          </p:nvPr>
        </p:nvSpPr>
        <p:spPr/>
        <p:txBody>
          <a:bodyPr/>
          <a:lstStyle/>
          <a:p>
            <a:pPr>
              <a:defRPr/>
            </a:pPr>
            <a:fld id="{2FC2FE2F-7D45-439B-A76C-7ED3EBF3ADED}" type="slidenum">
              <a:rPr lang="en-GB" smtClean="0"/>
              <a:pPr>
                <a:defRPr/>
              </a:pPr>
              <a:t>86</a:t>
            </a:fld>
            <a:endParaRPr lang="en-GB"/>
          </a:p>
        </p:txBody>
      </p:sp>
    </p:spTree>
    <p:extLst>
      <p:ext uri="{BB962C8B-B14F-4D97-AF65-F5344CB8AC3E}">
        <p14:creationId xmlns:p14="http://schemas.microsoft.com/office/powerpoint/2010/main" val="10583268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smtClean="0"/>
              <a:t>G-Cloud ROI </a:t>
            </a:r>
            <a:endParaRPr lang="en-US" dirty="0"/>
          </a:p>
        </p:txBody>
      </p:sp>
      <p:sp>
        <p:nvSpPr>
          <p:cNvPr id="3" name="Slide Number Placeholder 2"/>
          <p:cNvSpPr>
            <a:spLocks noGrp="1"/>
          </p:cNvSpPr>
          <p:nvPr>
            <p:ph type="sldNum" sz="quarter" idx="10"/>
          </p:nvPr>
        </p:nvSpPr>
        <p:spPr/>
        <p:txBody>
          <a:bodyPr/>
          <a:lstStyle/>
          <a:p>
            <a:pPr>
              <a:defRPr/>
            </a:pPr>
            <a:fld id="{7A7F1E79-8225-48A0-95BD-5254C3720E2D}" type="slidenum">
              <a:rPr lang="en-GB" smtClean="0"/>
              <a:pPr>
                <a:defRPr/>
              </a:pPr>
              <a:t>9</a:t>
            </a:fld>
            <a:endParaRPr lang="en-GB" dirty="0"/>
          </a:p>
        </p:txBody>
      </p:sp>
      <p:pic>
        <p:nvPicPr>
          <p:cNvPr id="1026" name="Picture 2" descr="image00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07504" y="1268760"/>
            <a:ext cx="8893227" cy="424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07504" y="5517232"/>
            <a:ext cx="3888432" cy="307777"/>
          </a:xfrm>
          <a:prstGeom prst="rect">
            <a:avLst/>
          </a:prstGeom>
          <a:noFill/>
        </p:spPr>
        <p:txBody>
          <a:bodyPr wrap="square" rtlCol="0">
            <a:spAutoFit/>
          </a:bodyPr>
          <a:lstStyle/>
          <a:p>
            <a:r>
              <a:rPr lang="en-US" sz="1400" dirty="0" err="1" smtClean="0"/>
              <a:t>situatie</a:t>
            </a:r>
            <a:r>
              <a:rPr lang="en-US" sz="1400" dirty="0" smtClean="0"/>
              <a:t> </a:t>
            </a:r>
            <a:r>
              <a:rPr lang="en-US" sz="1400" dirty="0" err="1" smtClean="0"/>
              <a:t>oktober</a:t>
            </a:r>
            <a:r>
              <a:rPr lang="en-US" sz="1400" dirty="0" smtClean="0"/>
              <a:t> 2020</a:t>
            </a:r>
            <a:endParaRPr lang="en-US" sz="1400" dirty="0"/>
          </a:p>
        </p:txBody>
      </p:sp>
    </p:spTree>
    <p:extLst>
      <p:ext uri="{BB962C8B-B14F-4D97-AF65-F5344CB8AC3E}">
        <p14:creationId xmlns:p14="http://schemas.microsoft.com/office/powerpoint/2010/main" val="155758784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22673</TotalTime>
  <Words>5476</Words>
  <Application>Microsoft Office PowerPoint</Application>
  <PresentationFormat>On-screen Show (4:3)</PresentationFormat>
  <Paragraphs>806</Paragraphs>
  <Slides>86</Slides>
  <Notes>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86</vt:i4>
      </vt:variant>
    </vt:vector>
  </HeadingPairs>
  <TitlesOfParts>
    <vt:vector size="93" baseType="lpstr">
      <vt:lpstr>Arial</vt:lpstr>
      <vt:lpstr>Calibri</vt:lpstr>
      <vt:lpstr>Calibri Light</vt:lpstr>
      <vt:lpstr>Roboto</vt:lpstr>
      <vt:lpstr>Wingdings</vt:lpstr>
      <vt:lpstr>Office Theme</vt:lpstr>
      <vt:lpstr>1_Office Theme</vt:lpstr>
      <vt:lpstr>PowerPoint Presentation</vt:lpstr>
      <vt:lpstr>Facts &amp; Figures 2020</vt:lpstr>
      <vt:lpstr>Facts &amp; Figures 2020</vt:lpstr>
      <vt:lpstr>Facts &amp; Figures 2020</vt:lpstr>
      <vt:lpstr>Facts &amp; Figures 2020</vt:lpstr>
      <vt:lpstr>Facts &amp; Figures 2020</vt:lpstr>
      <vt:lpstr>Facts &amp; Figures 2020</vt:lpstr>
      <vt:lpstr>Status G-Cloud service portfolio (27/11/2020) </vt:lpstr>
      <vt:lpstr>G-Cloud ROI </vt:lpstr>
      <vt:lpstr>PowerPoint Presentation</vt:lpstr>
      <vt:lpstr>PowerPoint Presentation</vt:lpstr>
      <vt:lpstr>Facts &amp; Figures 2020 </vt:lpstr>
      <vt:lpstr>PowerPoint Presentation</vt:lpstr>
      <vt:lpstr>Programma en projecten</vt:lpstr>
      <vt:lpstr>Prioriteiten 2021</vt:lpstr>
      <vt:lpstr>Prioriteiten 2021</vt:lpstr>
      <vt:lpstr>SSH DB/online</vt:lpstr>
      <vt:lpstr>MyBEnefits</vt:lpstr>
      <vt:lpstr>Vue droits complémentaires </vt:lpstr>
      <vt:lpstr>eBox burger </vt:lpstr>
      <vt:lpstr>eBox burger </vt:lpstr>
      <vt:lpstr>eBox burger </vt:lpstr>
      <vt:lpstr>eBox burger </vt:lpstr>
      <vt:lpstr>eBox burger </vt:lpstr>
      <vt:lpstr>Regionalisering </vt:lpstr>
      <vt:lpstr>Regionalisering</vt:lpstr>
      <vt:lpstr>PowerPoint Presentation</vt:lpstr>
      <vt:lpstr>Régionalisation</vt:lpstr>
      <vt:lpstr>Régionalisation</vt:lpstr>
      <vt:lpstr>CPAS</vt:lpstr>
      <vt:lpstr>CPAS</vt:lpstr>
      <vt:lpstr>Finances</vt:lpstr>
      <vt:lpstr>Fraudebestrijding </vt:lpstr>
      <vt:lpstr>Fraudebestrijding </vt:lpstr>
      <vt:lpstr>Fraudebestrijding </vt:lpstr>
      <vt:lpstr>Fraudebestrijding</vt:lpstr>
      <vt:lpstr>Portaal sociale zekerheid</vt:lpstr>
      <vt:lpstr>Single Digital Gateway (SDG)</vt:lpstr>
      <vt:lpstr>Single Digital Gateway (SDG)</vt:lpstr>
      <vt:lpstr>Single Digital Gateway (SDG)</vt:lpstr>
      <vt:lpstr>EESSI</vt:lpstr>
      <vt:lpstr>Registres</vt:lpstr>
      <vt:lpstr>Carte isi+</vt:lpstr>
      <vt:lpstr>Carte européenne d’assurance maladie</vt:lpstr>
      <vt:lpstr>Et par ailleurs</vt:lpstr>
      <vt:lpstr>Informatique</vt:lpstr>
      <vt:lpstr>G-Cloud - Synergies</vt:lpstr>
      <vt:lpstr>Veiligheid &amp; Audit</vt:lpstr>
      <vt:lpstr>GDPR</vt:lpstr>
      <vt:lpstr>Budget </vt:lpstr>
      <vt:lpstr>Budget </vt:lpstr>
      <vt:lpstr>Budget</vt:lpstr>
      <vt:lpstr>Resource management</vt:lpstr>
      <vt:lpstr>Resource management</vt:lpstr>
      <vt:lpstr>Resource management</vt:lpstr>
      <vt:lpstr>Resource management</vt:lpstr>
      <vt:lpstr>Resource management</vt:lpstr>
      <vt:lpstr>Resource management</vt:lpstr>
      <vt:lpstr>Resource management</vt:lpstr>
      <vt:lpstr>Nos valeurs</vt:lpstr>
      <vt:lpstr>PowerPoint Presentation</vt:lpstr>
      <vt:lpstr>Coronacrisis</vt:lpstr>
      <vt:lpstr>Coronacrisis</vt:lpstr>
      <vt:lpstr>Coronacrisis - GSS</vt:lpstr>
      <vt:lpstr>Coronacrisis - GSS</vt:lpstr>
      <vt:lpstr>Coronacrisis</vt:lpstr>
      <vt:lpstr>Coronacrisis</vt:lpstr>
      <vt:lpstr>Coronacrisis</vt:lpstr>
      <vt:lpstr>Coronacrisis</vt:lpstr>
      <vt:lpstr>PowerPoint Presentation</vt:lpstr>
      <vt:lpstr>Comment limiter la propagation ?</vt:lpstr>
      <vt:lpstr>Strategiëen en methodes van tracing</vt:lpstr>
      <vt:lpstr>Importance du tracing</vt:lpstr>
      <vt:lpstr>COVID-19 Call Center</vt:lpstr>
      <vt:lpstr>Coronalert</vt:lpstr>
      <vt:lpstr>PowerPoint Presentation</vt:lpstr>
      <vt:lpstr>Formulaire de Localisation du Passager </vt:lpstr>
      <vt:lpstr>PowerPoint Presentation</vt:lpstr>
      <vt:lpstr>Système central de réservation COV19</vt:lpstr>
      <vt:lpstr>Réservation en ligne du prélèvement</vt:lpstr>
      <vt:lpstr>Healthdata (sciensano)</vt:lpstr>
      <vt:lpstr>Vaccination</vt:lpstr>
      <vt:lpstr>Vaccination</vt:lpstr>
      <vt:lpstr>Referentie-websites</vt:lpstr>
      <vt:lpstr>Referentie-websites</vt:lpstr>
      <vt:lpstr>PowerPoint Presentation</vt:lpstr>
    </vt:vector>
  </TitlesOfParts>
  <Company>SmalS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Quentin Delsaut</dc:creator>
  <cp:lastModifiedBy>Isabelle Leroy (KSZ-BCSS)</cp:lastModifiedBy>
  <cp:revision>1338</cp:revision>
  <cp:lastPrinted>2020-01-17T14:23:53Z</cp:lastPrinted>
  <dcterms:created xsi:type="dcterms:W3CDTF">2013-03-05T07:37:33Z</dcterms:created>
  <dcterms:modified xsi:type="dcterms:W3CDTF">2021-01-26T09:18:37Z</dcterms:modified>
</cp:coreProperties>
</file>