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6" r:id="rId3"/>
    <p:sldId id="266" r:id="rId4"/>
    <p:sldId id="287" r:id="rId5"/>
    <p:sldId id="288" r:id="rId6"/>
    <p:sldId id="269" r:id="rId7"/>
    <p:sldId id="289" r:id="rId8"/>
    <p:sldId id="302" r:id="rId9"/>
    <p:sldId id="306" r:id="rId10"/>
    <p:sldId id="307" r:id="rId11"/>
    <p:sldId id="308" r:id="rId12"/>
    <p:sldId id="301" r:id="rId13"/>
    <p:sldId id="309" r:id="rId14"/>
    <p:sldId id="312" r:id="rId15"/>
    <p:sldId id="313" r:id="rId16"/>
    <p:sldId id="314" r:id="rId17"/>
    <p:sldId id="265" r:id="rId18"/>
    <p:sldId id="262" r:id="rId19"/>
    <p:sldId id="264" r:id="rId20"/>
    <p:sldId id="263" r:id="rId21"/>
    <p:sldId id="267" r:id="rId22"/>
    <p:sldId id="268" r:id="rId23"/>
    <p:sldId id="271" r:id="rId24"/>
    <p:sldId id="272" r:id="rId25"/>
    <p:sldId id="273" r:id="rId26"/>
    <p:sldId id="274" r:id="rId27"/>
    <p:sldId id="278" r:id="rId28"/>
    <p:sldId id="279" r:id="rId29"/>
    <p:sldId id="275" r:id="rId30"/>
    <p:sldId id="276" r:id="rId31"/>
    <p:sldId id="277" r:id="rId32"/>
    <p:sldId id="283" r:id="rId33"/>
    <p:sldId id="284" r:id="rId34"/>
    <p:sldId id="285" r:id="rId35"/>
    <p:sldId id="315" r:id="rId36"/>
    <p:sldId id="319" r:id="rId37"/>
    <p:sldId id="317" r:id="rId38"/>
    <p:sldId id="318" r:id="rId39"/>
    <p:sldId id="320" r:id="rId40"/>
    <p:sldId id="316" r:id="rId41"/>
    <p:sldId id="310" r:id="rId42"/>
    <p:sldId id="311" r:id="rId43"/>
    <p:sldId id="261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66F"/>
    <a:srgbClr val="25BA6C"/>
    <a:srgbClr val="77C9F2"/>
    <a:srgbClr val="525252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118" d="100"/>
          <a:sy n="118" d="100"/>
        </p:scale>
        <p:origin x="84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6CA0A-74DF-4B8B-BF3B-A64E7F637035}" type="datetimeFigureOut">
              <a:rPr lang="en-US" smtClean="0"/>
              <a:t>25-Nov-20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8C05D-EEE8-4ACD-86E4-3CB59001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25-11-20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444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6288" y="581025"/>
            <a:ext cx="2792412" cy="1570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50514" y="2239498"/>
            <a:ext cx="11604107" cy="18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8216224" y="4420018"/>
            <a:ext cx="6285558" cy="23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56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6288" y="581025"/>
            <a:ext cx="2792412" cy="1570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1450514" y="2239498"/>
            <a:ext cx="11604107" cy="18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8216224" y="4420018"/>
            <a:ext cx="6285558" cy="23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60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689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1614-ED46-48E0-806B-6A4F6E2916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6768075" y="3068960"/>
            <a:ext cx="5691717" cy="2800350"/>
            <a:chOff x="4406900" y="2676525"/>
            <a:chExt cx="4268788" cy="2801603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07435" y="1244144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55573" y="2724940"/>
            <a:ext cx="8534400" cy="1163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10219827" y="6369295"/>
            <a:ext cx="1392153" cy="4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fr-BE" sz="3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52736"/>
            <a:ext cx="10972800" cy="5328592"/>
          </a:xfrm>
        </p:spPr>
        <p:txBody>
          <a:bodyPr>
            <a:normAutofit/>
          </a:bodyPr>
          <a:lstStyle>
            <a:lvl1pPr>
              <a:defRPr sz="2800">
                <a:latin typeface="+mn-lt"/>
                <a:cs typeface="Arial" panose="020B0604020202020204" pitchFamily="34" charset="0"/>
              </a:defRPr>
            </a:lvl1pPr>
            <a:lvl2pPr>
              <a:defRPr sz="24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400">
                <a:latin typeface="+mn-lt"/>
                <a:cs typeface="Arial" panose="020B0604020202020204" pitchFamily="34" charset="0"/>
              </a:defRPr>
            </a:lvl4pPr>
            <a:lvl5pPr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336" y="6453336"/>
            <a:ext cx="2844800" cy="365125"/>
          </a:xfrm>
        </p:spPr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50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fr-BE" sz="3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930494"/>
            <a:ext cx="5661157" cy="482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5360" y="1489869"/>
            <a:ext cx="5661157" cy="48863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930494"/>
            <a:ext cx="5663275" cy="482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1489869"/>
            <a:ext cx="5663273" cy="4886374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>
            <a:normAutofit/>
          </a:bodyPr>
          <a:lstStyle>
            <a:lvl1pPr>
              <a:defRPr kumimoji="0" lang="fr-BE" sz="3600" b="0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166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20" y="1700808"/>
            <a:ext cx="4109201" cy="4126076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113760" y="2132856"/>
            <a:ext cx="5691717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1071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29392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00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r="83862" b="92911"/>
          <a:stretch/>
        </p:blipFill>
        <p:spPr>
          <a:xfrm>
            <a:off x="10219827" y="6369295"/>
            <a:ext cx="1392153" cy="4363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336" y="64533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25/11/2020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49" r:id="rId4"/>
    <p:sldLayoutId id="2147483680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lang="fr-BE" sz="24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info-coronavirus.be/nl/public-health-passenger-locator-for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-prev.be/nl/covid-19-informatie/" TargetMode="External"/><Relationship Id="rId2" Type="http://schemas.openxmlformats.org/officeDocument/2006/relationships/hyperlink" Target="https://www.corona-tracking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onalert.be/" TargetMode="External"/><Relationship Id="rId4" Type="http://schemas.openxmlformats.org/officeDocument/2006/relationships/hyperlink" Target="https://co-prev.be/fr/covid-19-inform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ronalert.be/e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8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8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lert.be/nl/coronalert-formulie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healthbelgium.be/" TargetMode="External"/><Relationship Id="rId2" Type="http://schemas.openxmlformats.org/officeDocument/2006/relationships/hyperlink" Target="https://www.ehealth.fgov.be/nl/egezondheid/task-force-data-technology-against-coron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.healthdata.be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rona-tracking.info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32" y="1844824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How data, processes and technology</a:t>
            </a:r>
            <a:br>
              <a:rPr lang="en-US" sz="4800" dirty="0" smtClean="0"/>
            </a:br>
            <a:r>
              <a:rPr lang="en-US" sz="4800" dirty="0" smtClean="0"/>
              <a:t>help us fighting the </a:t>
            </a:r>
            <a:r>
              <a:rPr lang="en-US" sz="4800" dirty="0" err="1" smtClean="0"/>
              <a:t>pandemy</a:t>
            </a:r>
            <a:r>
              <a:rPr lang="en-US" sz="4800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645024"/>
            <a:ext cx="2438095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b. Testing: reservation of a sampling moment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4" y="972553"/>
            <a:ext cx="6408712" cy="56725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10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91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b. Testing: sampling and execution of the test</a:t>
            </a:r>
            <a:endParaRPr lang="en-US" dirty="0"/>
          </a:p>
        </p:txBody>
      </p:sp>
      <p:sp>
        <p:nvSpPr>
          <p:cNvPr id="25" name="Smiley Face 24"/>
          <p:cNvSpPr/>
          <p:nvPr/>
        </p:nvSpPr>
        <p:spPr>
          <a:xfrm>
            <a:off x="6536483" y="5238222"/>
            <a:ext cx="1140397" cy="782011"/>
          </a:xfrm>
          <a:prstGeom prst="smileyFac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34010" y="3613531"/>
            <a:ext cx="1142871" cy="7856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 </a:t>
            </a: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34009" y="1988840"/>
            <a:ext cx="1142871" cy="7856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n 27"/>
          <p:cNvSpPr/>
          <p:nvPr/>
        </p:nvSpPr>
        <p:spPr>
          <a:xfrm>
            <a:off x="3431704" y="3613531"/>
            <a:ext cx="1160584" cy="789541"/>
          </a:xfrm>
          <a:prstGeom prst="can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CTPC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26" idx="0"/>
            <a:endCxn id="27" idx="2"/>
          </p:cNvCxnSpPr>
          <p:nvPr/>
        </p:nvCxnSpPr>
        <p:spPr>
          <a:xfrm flipH="1" flipV="1">
            <a:off x="7105445" y="2774446"/>
            <a:ext cx="1" cy="83908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/>
          <p:cNvCxnSpPr>
            <a:stCxn id="25" idx="0"/>
            <a:endCxn id="26" idx="2"/>
          </p:cNvCxnSpPr>
          <p:nvPr/>
        </p:nvCxnSpPr>
        <p:spPr>
          <a:xfrm flipH="1" flipV="1">
            <a:off x="7105446" y="4399137"/>
            <a:ext cx="1236" cy="83908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/>
          <p:cNvCxnSpPr>
            <a:stCxn id="26" idx="1"/>
            <a:endCxn id="28" idx="4"/>
          </p:cNvCxnSpPr>
          <p:nvPr/>
        </p:nvCxnSpPr>
        <p:spPr>
          <a:xfrm flipH="1">
            <a:off x="4592288" y="4006334"/>
            <a:ext cx="1941722" cy="196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11</a:t>
            </a:fld>
            <a:endParaRPr lang="fr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36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b. Testing: making the test results available</a:t>
            </a:r>
            <a:endParaRPr lang="en-US" dirty="0"/>
          </a:p>
        </p:txBody>
      </p:sp>
      <p:sp>
        <p:nvSpPr>
          <p:cNvPr id="39" name="Can 38"/>
          <p:cNvSpPr/>
          <p:nvPr/>
        </p:nvSpPr>
        <p:spPr>
          <a:xfrm>
            <a:off x="5388860" y="1852355"/>
            <a:ext cx="1142872" cy="782010"/>
          </a:xfrm>
          <a:prstGeom prst="can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</a:t>
            </a: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Sciensano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owchart: Multidocument 39"/>
          <p:cNvSpPr/>
          <p:nvPr/>
        </p:nvSpPr>
        <p:spPr>
          <a:xfrm>
            <a:off x="2274716" y="4282888"/>
            <a:ext cx="1160585" cy="782010"/>
          </a:xfrm>
          <a:prstGeom prst="flowChartMultidocumen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doctor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owchart: Multidocument 40"/>
          <p:cNvSpPr/>
          <p:nvPr/>
        </p:nvSpPr>
        <p:spPr>
          <a:xfrm>
            <a:off x="2276013" y="1844825"/>
            <a:ext cx="1160584" cy="782010"/>
          </a:xfrm>
          <a:prstGeom prst="flowChartMultidocumen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</a:t>
            </a:r>
          </a:p>
        </p:txBody>
      </p:sp>
      <p:sp>
        <p:nvSpPr>
          <p:cNvPr id="42" name="Flowchart: Multidocument 41"/>
          <p:cNvSpPr/>
          <p:nvPr/>
        </p:nvSpPr>
        <p:spPr>
          <a:xfrm>
            <a:off x="2288957" y="3469111"/>
            <a:ext cx="1160584" cy="782010"/>
          </a:xfrm>
          <a:prstGeom prst="flowChartMultidocumen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Collectivity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doctor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70459" y="3296646"/>
            <a:ext cx="1142871" cy="7856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an 43"/>
          <p:cNvSpPr/>
          <p:nvPr/>
        </p:nvSpPr>
        <p:spPr>
          <a:xfrm>
            <a:off x="6970458" y="1852355"/>
            <a:ext cx="1142872" cy="782010"/>
          </a:xfrm>
          <a:prstGeom prst="can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 test </a:t>
            </a: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nl-B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miley Face 44"/>
          <p:cNvSpPr/>
          <p:nvPr/>
        </p:nvSpPr>
        <p:spPr>
          <a:xfrm>
            <a:off x="8483995" y="1844824"/>
            <a:ext cx="1140397" cy="782011"/>
          </a:xfrm>
          <a:prstGeom prst="smileyFac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>
            <a:stCxn id="43" idx="0"/>
            <a:endCxn id="44" idx="3"/>
          </p:cNvCxnSpPr>
          <p:nvPr/>
        </p:nvCxnSpPr>
        <p:spPr>
          <a:xfrm flipH="1" flipV="1">
            <a:off x="7541894" y="2634365"/>
            <a:ext cx="1" cy="66228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44" idx="2"/>
            <a:endCxn id="39" idx="4"/>
          </p:cNvCxnSpPr>
          <p:nvPr/>
        </p:nvCxnSpPr>
        <p:spPr>
          <a:xfrm flipH="1">
            <a:off x="6531732" y="2243360"/>
            <a:ext cx="43872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Straight Arrow Connector 47"/>
          <p:cNvCxnSpPr>
            <a:stCxn id="44" idx="4"/>
            <a:endCxn id="45" idx="2"/>
          </p:cNvCxnSpPr>
          <p:nvPr/>
        </p:nvCxnSpPr>
        <p:spPr>
          <a:xfrm flipV="1">
            <a:off x="8113330" y="2235830"/>
            <a:ext cx="370665" cy="753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Elbow Connector 48"/>
          <p:cNvCxnSpPr>
            <a:stCxn id="44" idx="1"/>
            <a:endCxn id="41" idx="0"/>
          </p:cNvCxnSpPr>
          <p:nvPr/>
        </p:nvCxnSpPr>
        <p:spPr>
          <a:xfrm rot="16200000" flipV="1">
            <a:off x="5235257" y="-454283"/>
            <a:ext cx="7530" cy="4605745"/>
          </a:xfrm>
          <a:prstGeom prst="bentConnector3">
            <a:avLst>
              <a:gd name="adj1" fmla="val 3135857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Elbow Connector 49"/>
          <p:cNvCxnSpPr>
            <a:stCxn id="39" idx="3"/>
            <a:endCxn id="42" idx="3"/>
          </p:cNvCxnSpPr>
          <p:nvPr/>
        </p:nvCxnSpPr>
        <p:spPr>
          <a:xfrm rot="5400000">
            <a:off x="4092044" y="1991863"/>
            <a:ext cx="1225751" cy="2510755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Elbow Connector 50"/>
          <p:cNvCxnSpPr>
            <a:stCxn id="39" idx="3"/>
            <a:endCxn id="40" idx="3"/>
          </p:cNvCxnSpPr>
          <p:nvPr/>
        </p:nvCxnSpPr>
        <p:spPr>
          <a:xfrm rot="5400000">
            <a:off x="3678035" y="2391632"/>
            <a:ext cx="2039528" cy="2524995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12</a:t>
            </a:fld>
            <a:endParaRPr lang="fr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c. Passenger Locator Form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04" y="980728"/>
            <a:ext cx="9577064" cy="52450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9376" y="6154890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travel.info-coronavirus.be/nl/public-health-passenger-locator-form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13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07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960159"/>
            <a:ext cx="10313532" cy="587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c. </a:t>
            </a:r>
            <a:r>
              <a:rPr lang="nl-BE" dirty="0" err="1" smtClean="0"/>
              <a:t>Paloma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14</a:t>
            </a:fld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164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c. </a:t>
            </a:r>
            <a:r>
              <a:rPr lang="nl-BE" dirty="0" err="1" smtClean="0"/>
              <a:t>Paloma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15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980727"/>
            <a:ext cx="10264149" cy="58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c. </a:t>
            </a:r>
            <a:r>
              <a:rPr lang="nl-BE" dirty="0" err="1" smtClean="0"/>
              <a:t>Paloma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16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951266"/>
            <a:ext cx="10331327" cy="58736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027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d. Contact tracing: why ?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9636"/>
            <a:ext cx="10058400" cy="53725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17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87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d. Contact tracing: what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98" y="919843"/>
            <a:ext cx="7003604" cy="59278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18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46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d. How contact tracing is put in place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tracing by health care providers</a:t>
            </a:r>
          </a:p>
          <a:p>
            <a:endParaRPr lang="en-US" dirty="0" smtClean="0"/>
          </a:p>
          <a:p>
            <a:r>
              <a:rPr lang="en-US" dirty="0" smtClean="0"/>
              <a:t>contact tracing by contact centers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https://www.corona-tracking.info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contact tracing within companies and collectivities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://co-prev.be/nl/covid-19-informatie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hlinkClick r:id="rId4"/>
              </a:rPr>
              <a:t>https://co-prev.be/fr/covid-19-information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contact tracing via app Coronalert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coronalert.be/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19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0. </a:t>
            </a:r>
            <a:r>
              <a:rPr lang="nl-BE" dirty="0" err="1" smtClean="0"/>
              <a:t>Outline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err="1"/>
              <a:t>S</a:t>
            </a:r>
            <a:r>
              <a:rPr lang="nl-BE" dirty="0" err="1" smtClean="0"/>
              <a:t>ome</a:t>
            </a:r>
            <a:r>
              <a:rPr lang="nl-BE" dirty="0" smtClean="0"/>
              <a:t> </a:t>
            </a:r>
            <a:r>
              <a:rPr lang="nl-BE" dirty="0" smtClean="0"/>
              <a:t>basic </a:t>
            </a:r>
            <a:r>
              <a:rPr lang="nl-BE" dirty="0" err="1" smtClean="0"/>
              <a:t>concepts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O</a:t>
            </a:r>
            <a:r>
              <a:rPr lang="nl-BE" dirty="0" err="1" smtClean="0"/>
              <a:t>perational</a:t>
            </a:r>
            <a:r>
              <a:rPr lang="nl-BE" dirty="0" smtClean="0"/>
              <a:t> </a:t>
            </a:r>
            <a:r>
              <a:rPr lang="nl-BE" dirty="0" err="1" smtClean="0"/>
              <a:t>processes</a:t>
            </a:r>
            <a:endParaRPr lang="nl-BE" dirty="0" smtClean="0"/>
          </a:p>
          <a:p>
            <a:pPr marL="914400" lvl="1" indent="-457200">
              <a:buFont typeface="+mj-lt"/>
              <a:buAutoNum type="alphaLcPeriod"/>
            </a:pPr>
            <a:r>
              <a:rPr lang="nl-BE" dirty="0" smtClean="0"/>
              <a:t>mobile </a:t>
            </a:r>
            <a:r>
              <a:rPr lang="nl-BE" dirty="0" err="1" smtClean="0"/>
              <a:t>applications</a:t>
            </a:r>
            <a:endParaRPr lang="nl-BE" dirty="0" smtClean="0"/>
          </a:p>
          <a:p>
            <a:pPr marL="914400" lvl="1" indent="-457200">
              <a:buFont typeface="+mj-lt"/>
              <a:buAutoNum type="alphaLcPeriod"/>
            </a:pPr>
            <a:r>
              <a:rPr lang="nl-BE" dirty="0" err="1" smtClean="0"/>
              <a:t>testing</a:t>
            </a:r>
            <a:endParaRPr lang="nl-BE" dirty="0" smtClean="0"/>
          </a:p>
          <a:p>
            <a:pPr marL="914400" lvl="1" indent="-457200">
              <a:buFont typeface="+mj-lt"/>
              <a:buAutoNum type="alphaLcPeriod"/>
            </a:pPr>
            <a:r>
              <a:rPr lang="nl-BE" dirty="0" smtClean="0"/>
              <a:t>passenger </a:t>
            </a:r>
            <a:r>
              <a:rPr lang="nl-BE" dirty="0" err="1" smtClean="0"/>
              <a:t>locator</a:t>
            </a:r>
            <a:r>
              <a:rPr lang="nl-BE" dirty="0" smtClean="0"/>
              <a:t> form &amp; </a:t>
            </a:r>
            <a:r>
              <a:rPr lang="nl-BE" dirty="0" err="1" smtClean="0"/>
              <a:t>Paloma</a:t>
            </a:r>
            <a:endParaRPr lang="nl-BE" dirty="0" smtClean="0"/>
          </a:p>
          <a:p>
            <a:pPr marL="914400" lvl="1" indent="-457200">
              <a:buFont typeface="+mj-lt"/>
              <a:buAutoNum type="alphaLcPeriod"/>
            </a:pPr>
            <a:r>
              <a:rPr lang="nl-BE" dirty="0" smtClean="0"/>
              <a:t>contact </a:t>
            </a:r>
            <a:r>
              <a:rPr lang="nl-BE" dirty="0" err="1" smtClean="0"/>
              <a:t>tracing</a:t>
            </a:r>
            <a:endParaRPr lang="nl-BE" dirty="0" smtClean="0"/>
          </a:p>
          <a:p>
            <a:pPr marL="914400" lvl="1" indent="-457200">
              <a:buFont typeface="+mj-lt"/>
              <a:buAutoNum type="alphaLcPeriod"/>
            </a:pPr>
            <a:r>
              <a:rPr lang="nl-BE" dirty="0" err="1" smtClean="0"/>
              <a:t>integrated</a:t>
            </a:r>
            <a:r>
              <a:rPr lang="nl-BE" dirty="0" smtClean="0"/>
              <a:t> portal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citizens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health care providers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 err="1" smtClean="0"/>
              <a:t>vaccination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B</a:t>
            </a:r>
            <a:r>
              <a:rPr lang="nl-BE" dirty="0" smtClean="0"/>
              <a:t>ig </a:t>
            </a:r>
            <a:r>
              <a:rPr lang="nl-BE" dirty="0" smtClean="0"/>
              <a:t>data analysis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C</a:t>
            </a:r>
            <a:r>
              <a:rPr lang="nl-BE" dirty="0" err="1" smtClean="0"/>
              <a:t>onclusions</a:t>
            </a:r>
            <a:endParaRPr lang="nl-BE" dirty="0" smtClean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288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" y="-39662"/>
            <a:ext cx="12192000" cy="908720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en-US" dirty="0"/>
              <a:t>Contact </a:t>
            </a:r>
            <a:r>
              <a:rPr lang="en-US" dirty="0" smtClean="0"/>
              <a:t>tracing by contact centers</a:t>
            </a:r>
            <a:endParaRPr lang="en-US" dirty="0"/>
          </a:p>
        </p:txBody>
      </p:sp>
      <p:pic>
        <p:nvPicPr>
          <p:cNvPr id="1026" name="Picture 2" descr="https://www.corona-tracking.info/wp-content/uploads/2020/04/Schema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68" y="919486"/>
            <a:ext cx="8558584" cy="59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20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64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Contact </a:t>
            </a:r>
            <a:r>
              <a:rPr lang="nl-BE" dirty="0" err="1" smtClean="0"/>
              <a:t>tracing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companies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collectivities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by contact center</a:t>
            </a:r>
          </a:p>
          <a:p>
            <a:r>
              <a:rPr lang="en-US" dirty="0" smtClean="0"/>
              <a:t>identification of infected person (index case)</a:t>
            </a:r>
          </a:p>
          <a:p>
            <a:r>
              <a:rPr lang="en-US" dirty="0" smtClean="0"/>
              <a:t>risk analysis</a:t>
            </a:r>
          </a:p>
          <a:p>
            <a:r>
              <a:rPr lang="en-US" dirty="0" smtClean="0"/>
              <a:t>identification and triage of contacts (high risk – low risk)</a:t>
            </a:r>
          </a:p>
          <a:p>
            <a:r>
              <a:rPr lang="en-US" dirty="0" smtClean="0"/>
              <a:t>contacting contacts</a:t>
            </a:r>
          </a:p>
          <a:p>
            <a:r>
              <a:rPr lang="en-US" dirty="0" smtClean="0"/>
              <a:t>measures for contacts</a:t>
            </a:r>
          </a:p>
          <a:p>
            <a:pPr lvl="1"/>
            <a:r>
              <a:rPr lang="en-US" dirty="0" smtClean="0"/>
              <a:t>high risk: quarantine – telework/unemployment – vigilance for symptoms</a:t>
            </a:r>
          </a:p>
          <a:p>
            <a:pPr lvl="1"/>
            <a:r>
              <a:rPr lang="en-US" dirty="0" smtClean="0"/>
              <a:t>low risk: social distancing – vigilance for symptoms</a:t>
            </a:r>
          </a:p>
          <a:p>
            <a:r>
              <a:rPr lang="en-US" dirty="0" smtClean="0"/>
              <a:t>resumption of work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21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7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48255"/>
            <a:ext cx="8131553" cy="583465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22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16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702682" y="3714022"/>
            <a:ext cx="688074" cy="1098699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3211723" y="3719201"/>
            <a:ext cx="688074" cy="1098699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3238946" y="5364975"/>
            <a:ext cx="688074" cy="1098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7171" y="4284145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0496" y="4307268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9142" y="594286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274183" y="3692249"/>
            <a:ext cx="688074" cy="109869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0879064" y="3697428"/>
            <a:ext cx="688074" cy="1098699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8327859" y="5229840"/>
            <a:ext cx="688074" cy="1098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98672" y="4262372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17837" y="4285495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2340" y="5807734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780834" y="3397899"/>
            <a:ext cx="484430" cy="4844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8275" y="3697964"/>
            <a:ext cx="706455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RPIA2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7020" y="3717524"/>
            <a:ext cx="706455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RPIB1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RPIB2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RPIB3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RPIB4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164" y="5386456"/>
            <a:ext cx="737312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RPID2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RPID3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RPID4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547" y="3101513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2689" y="4625465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45331" y="3063208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RPIB4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9052" y="3909879"/>
            <a:ext cx="834509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700777" y="5392327"/>
            <a:ext cx="688074" cy="10986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5266" y="59624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8275" y="5376269"/>
            <a:ext cx="704550" cy="107721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RPIC1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RPIC3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245640" y="5607592"/>
            <a:ext cx="688074" cy="10986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87274" y="6177715"/>
            <a:ext cx="428623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TEKC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2226" y="5809841"/>
            <a:ext cx="792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Store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1413669" y="3395994"/>
            <a:ext cx="484430" cy="484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8834299" y="4897134"/>
            <a:ext cx="484430" cy="484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757974" y="5226699"/>
            <a:ext cx="484430" cy="4844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43845" y="4931384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RPID2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96271" y="5584365"/>
            <a:ext cx="68937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63" y="1978519"/>
            <a:ext cx="1399528" cy="12303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0" y="1886268"/>
            <a:ext cx="1399528" cy="12303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59626" y="1010260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installation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331222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operation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23</a:t>
            </a:fld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61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2" grpId="0" animBg="1"/>
      <p:bldP spid="33" grpId="0" animBg="1"/>
      <p:bldP spid="35" grpId="0" animBg="1"/>
      <p:bldP spid="36" grpId="0" animBg="1"/>
      <p:bldP spid="40" grpId="0"/>
      <p:bldP spid="41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7" y="4109178"/>
            <a:ext cx="1112060" cy="97763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07" y="1920776"/>
            <a:ext cx="1399528" cy="1230354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5968707" y="6393867"/>
            <a:ext cx="778856" cy="2941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968707" y="4339086"/>
            <a:ext cx="1028700" cy="285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38" y="3810562"/>
            <a:ext cx="1008698" cy="100869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07201" y="5330685"/>
            <a:ext cx="688074" cy="1098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7397" y="590857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808050" y="3789404"/>
            <a:ext cx="688074" cy="109869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10412931" y="3794583"/>
            <a:ext cx="688074" cy="1098699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7861726" y="5326995"/>
            <a:ext cx="688074" cy="10986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32539" y="4359527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1704" y="43826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6207" y="590488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TEK*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314701" y="3495054"/>
            <a:ext cx="484430" cy="4844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35012" y="4050812"/>
            <a:ext cx="85146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6779507" y="5704747"/>
            <a:ext cx="688074" cy="10986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21141" y="6274870"/>
            <a:ext cx="428623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TEKC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51341" y="5912438"/>
            <a:ext cx="7872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Store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0947536" y="3493149"/>
            <a:ext cx="484430" cy="484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8368166" y="4994289"/>
            <a:ext cx="484430" cy="4844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7291841" y="5323854"/>
            <a:ext cx="484430" cy="484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30139" y="5681520"/>
            <a:ext cx="7135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Store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RPIC2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69" y="2026359"/>
            <a:ext cx="1399528" cy="123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24" y="5468558"/>
            <a:ext cx="758243" cy="11320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1592836" y="5076414"/>
            <a:ext cx="1154585" cy="58446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496285" y="6036167"/>
            <a:ext cx="2612233" cy="2604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583305" y="5143357"/>
            <a:ext cx="519850" cy="47984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184457" y="3406021"/>
            <a:ext cx="1264066" cy="183048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9980494">
            <a:off x="1390158" y="4727982"/>
            <a:ext cx="163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est result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8133620">
            <a:off x="1480365" y="4059604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57488" y="2747438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52884" y="2603450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052779" y="3160363"/>
            <a:ext cx="1263204" cy="108825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192011" y="3265701"/>
            <a:ext cx="1345319" cy="235168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967318" y="3086852"/>
            <a:ext cx="1070470" cy="61136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531851" y="4919853"/>
            <a:ext cx="1123609" cy="5661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327877" y="3631733"/>
            <a:ext cx="428623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TEKD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01221" y="539330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78248" y="3527766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68555" y="5033121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TEKD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8165085" y="3265701"/>
            <a:ext cx="576897" cy="193211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59626" y="1002640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65089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proximity tracing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8" grpId="0" animBg="1"/>
      <p:bldP spid="18" grpId="0" animBg="1"/>
      <p:bldP spid="19" grpId="0" animBg="1"/>
      <p:bldP spid="20" grpId="0" animBg="1"/>
      <p:bldP spid="30" grpId="0" animBg="1"/>
      <p:bldP spid="35" grpId="0" animBg="1"/>
      <p:bldP spid="36" grpId="0" animBg="1"/>
      <p:bldP spid="41" grpId="0" animBg="1"/>
      <p:bldP spid="63" grpId="0"/>
      <p:bldP spid="65" grpId="0" animBg="1"/>
      <p:bldP spid="66" grpId="0" animBg="1"/>
      <p:bldP spid="67" grpId="0" animBg="1"/>
      <p:bldP spid="84" grpId="0" animBg="1"/>
      <p:bldP spid="85" grpId="0" animBg="1"/>
      <p:bldP spid="86" grpId="0" animBg="1"/>
      <p:bldP spid="87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344" y="1916613"/>
            <a:ext cx="1118995" cy="111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056" y="4184512"/>
            <a:ext cx="688074" cy="10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836" y="1155327"/>
            <a:ext cx="1399528" cy="12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5356118"/>
            <a:ext cx="754705" cy="124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4"/>
          <p:cNvCxnSpPr/>
          <p:nvPr/>
        </p:nvCxnSpPr>
        <p:spPr>
          <a:xfrm flipV="1">
            <a:off x="5103197" y="2501524"/>
            <a:ext cx="932822" cy="150484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6" name="Google Shape;106;p14"/>
          <p:cNvSpPr txBox="1"/>
          <p:nvPr/>
        </p:nvSpPr>
        <p:spPr>
          <a:xfrm rot="18155624">
            <a:off x="5064146" y="3090976"/>
            <a:ext cx="512665" cy="2898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948558" y="1777165"/>
            <a:ext cx="566542" cy="281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 flipV="1">
            <a:off x="5026358" y="6125641"/>
            <a:ext cx="2774237" cy="15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7396" y="4220370"/>
            <a:ext cx="955349" cy="1135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4"/>
          <p:cNvCxnSpPr/>
          <p:nvPr/>
        </p:nvCxnSpPr>
        <p:spPr>
          <a:xfrm flipV="1">
            <a:off x="8999789" y="5124799"/>
            <a:ext cx="1962178" cy="101544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 rot="10800000" flipH="1">
            <a:off x="8667032" y="3965515"/>
            <a:ext cx="8819" cy="12239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9205132" y="3812012"/>
            <a:ext cx="1756835" cy="818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18" name="Google Shape;118;p14"/>
          <p:cNvSpPr txBox="1"/>
          <p:nvPr/>
        </p:nvSpPr>
        <p:spPr>
          <a:xfrm rot="1512734">
            <a:off x="9359966" y="3824287"/>
            <a:ext cx="1820969" cy="4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est result</a:t>
            </a:r>
            <a:endParaRPr sz="1800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837223" y="4182189"/>
            <a:ext cx="535652" cy="2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cxnSp>
        <p:nvCxnSpPr>
          <p:cNvPr id="124" name="Google Shape;124;p14"/>
          <p:cNvCxnSpPr/>
          <p:nvPr/>
        </p:nvCxnSpPr>
        <p:spPr>
          <a:xfrm flipV="1">
            <a:off x="5535548" y="3629726"/>
            <a:ext cx="2659042" cy="7614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cxnSp>
        <p:nvCxnSpPr>
          <p:cNvPr id="125" name="Google Shape;125;p14"/>
          <p:cNvCxnSpPr/>
          <p:nvPr/>
        </p:nvCxnSpPr>
        <p:spPr>
          <a:xfrm flipV="1">
            <a:off x="5675332" y="3859951"/>
            <a:ext cx="2671302" cy="7423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14"/>
          <p:cNvSpPr txBox="1"/>
          <p:nvPr/>
        </p:nvSpPr>
        <p:spPr>
          <a:xfrm rot="20689858">
            <a:off x="5963207" y="3723646"/>
            <a:ext cx="1653439" cy="3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</a:t>
            </a:r>
            <a:endParaRPr dirty="0"/>
          </a:p>
        </p:txBody>
      </p:sp>
      <p:sp>
        <p:nvSpPr>
          <p:cNvPr id="132" name="Google Shape;132;p14"/>
          <p:cNvSpPr txBox="1"/>
          <p:nvPr/>
        </p:nvSpPr>
        <p:spPr>
          <a:xfrm rot="19932714">
            <a:off x="9032315" y="5310375"/>
            <a:ext cx="1632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endParaRPr dirty="0"/>
          </a:p>
        </p:txBody>
      </p:sp>
      <p:cxnSp>
        <p:nvCxnSpPr>
          <p:cNvPr id="50" name="Google Shape;108;p14"/>
          <p:cNvCxnSpPr/>
          <p:nvPr/>
        </p:nvCxnSpPr>
        <p:spPr>
          <a:xfrm flipH="1" flipV="1">
            <a:off x="4996814" y="5912623"/>
            <a:ext cx="2794693" cy="116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5" name="Google Shape;100;p14"/>
          <p:cNvSpPr txBox="1"/>
          <p:nvPr/>
        </p:nvSpPr>
        <p:spPr>
          <a:xfrm>
            <a:off x="4823450" y="4652494"/>
            <a:ext cx="419425" cy="203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103;p14"/>
          <p:cNvPicPr preferRelativeResize="0"/>
          <p:nvPr/>
        </p:nvPicPr>
        <p:blipFill rotWithShape="1">
          <a:blip r:embed="rId8" cstate="print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154" r="90000">
                        <a14:foregroundMark x1="44396" y1="13500" x2="44396" y2="13500"/>
                        <a14:foregroundMark x1="46593" y1="13500" x2="46593" y2="13500"/>
                        <a14:foregroundMark x1="49121" y1="16375" x2="49121" y2="16375"/>
                        <a14:foregroundMark x1="55934" y1="15000" x2="55934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2783850"/>
            <a:ext cx="1214531" cy="10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81" y="4810717"/>
            <a:ext cx="2015267" cy="2015267"/>
          </a:xfrm>
          <a:prstGeom prst="rect">
            <a:avLst/>
          </a:prstGeom>
        </p:spPr>
      </p:pic>
      <p:pic>
        <p:nvPicPr>
          <p:cNvPr id="37" name="Content Placeholder 4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983845" y="3416166"/>
            <a:ext cx="688074" cy="10986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3777" y="3986289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TEKA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1490496" y="3121816"/>
            <a:ext cx="484430" cy="48443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58209" y="2825430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081" y="3633796"/>
            <a:ext cx="7251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RPIB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48" name="Content Placeholder 4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935" r="28836" b="6765"/>
          <a:stretch/>
        </p:blipFill>
        <p:spPr>
          <a:xfrm>
            <a:off x="2173055" y="4988609"/>
            <a:ext cx="688074" cy="109869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314689" y="5551112"/>
            <a:ext cx="428623" cy="2308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TEKB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33128" y="5190858"/>
            <a:ext cx="6990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24">
            <a:off x="2685389" y="4607716"/>
            <a:ext cx="484430" cy="4844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71260" y="4312401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RPIB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13960" y="4327677"/>
            <a:ext cx="7508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RPIA3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RPIB5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9621" y="3667816"/>
            <a:ext cx="98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RPID1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3307">
            <a:off x="4379970" y="3819802"/>
            <a:ext cx="484430" cy="48443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H="1">
            <a:off x="1782644" y="1916613"/>
            <a:ext cx="3796410" cy="186670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09272" y="2874280"/>
            <a:ext cx="480539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TEKD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910680" y="2069013"/>
            <a:ext cx="2820774" cy="21855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645149" y="2974475"/>
            <a:ext cx="480539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TEKD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68043" y="101713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25</a:t>
            </a:fld>
            <a:endParaRPr lang="fr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1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18" grpId="0"/>
      <p:bldP spid="130" grpId="0"/>
      <p:bldP spid="132" grpId="0"/>
      <p:bldP spid="62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344" y="1916613"/>
            <a:ext cx="1118995" cy="111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356" y="5426572"/>
            <a:ext cx="688074" cy="10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5356118"/>
            <a:ext cx="754705" cy="124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4"/>
          <p:cNvCxnSpPr/>
          <p:nvPr/>
        </p:nvCxnSpPr>
        <p:spPr>
          <a:xfrm flipV="1">
            <a:off x="5111257" y="6237145"/>
            <a:ext cx="2774237" cy="15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9" name="Google Shape;109;p1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7396" y="4220370"/>
            <a:ext cx="955349" cy="11357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4"/>
          <p:cNvCxnSpPr/>
          <p:nvPr/>
        </p:nvCxnSpPr>
        <p:spPr>
          <a:xfrm flipV="1">
            <a:off x="8999789" y="5124799"/>
            <a:ext cx="1962178" cy="101544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14"/>
          <p:cNvCxnSpPr/>
          <p:nvPr/>
        </p:nvCxnSpPr>
        <p:spPr>
          <a:xfrm rot="10800000" flipH="1">
            <a:off x="8667032" y="3965515"/>
            <a:ext cx="8819" cy="122392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9205132" y="3812012"/>
            <a:ext cx="1756835" cy="81848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18" name="Google Shape;118;p14"/>
          <p:cNvSpPr txBox="1"/>
          <p:nvPr/>
        </p:nvSpPr>
        <p:spPr>
          <a:xfrm rot="1512734">
            <a:off x="9359966" y="3824287"/>
            <a:ext cx="1820969" cy="42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est result</a:t>
            </a:r>
            <a:endParaRPr sz="1800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189523" y="5424249"/>
            <a:ext cx="535652" cy="24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cxnSp>
        <p:nvCxnSpPr>
          <p:cNvPr id="124" name="Google Shape;124;p14"/>
          <p:cNvCxnSpPr/>
          <p:nvPr/>
        </p:nvCxnSpPr>
        <p:spPr>
          <a:xfrm flipV="1">
            <a:off x="4888072" y="3629727"/>
            <a:ext cx="3306518" cy="165710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30" name="Google Shape;130;p14"/>
          <p:cNvSpPr txBox="1"/>
          <p:nvPr/>
        </p:nvSpPr>
        <p:spPr>
          <a:xfrm rot="20015653">
            <a:off x="5628929" y="4131426"/>
            <a:ext cx="1653439" cy="35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result</a:t>
            </a:r>
            <a:endParaRPr dirty="0"/>
          </a:p>
        </p:txBody>
      </p:sp>
      <p:sp>
        <p:nvSpPr>
          <p:cNvPr id="132" name="Google Shape;132;p14"/>
          <p:cNvSpPr txBox="1"/>
          <p:nvPr/>
        </p:nvSpPr>
        <p:spPr>
          <a:xfrm rot="19932714">
            <a:off x="9032315" y="5310375"/>
            <a:ext cx="1632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SPECIMEN</a:t>
            </a:r>
            <a:endParaRPr dirty="0"/>
          </a:p>
        </p:txBody>
      </p:sp>
      <p:sp>
        <p:nvSpPr>
          <p:cNvPr id="55" name="Google Shape;100;p14"/>
          <p:cNvSpPr txBox="1"/>
          <p:nvPr/>
        </p:nvSpPr>
        <p:spPr>
          <a:xfrm>
            <a:off x="4175750" y="5894554"/>
            <a:ext cx="419425" cy="203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TEKD</a:t>
            </a: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103;p14"/>
          <p:cNvPicPr preferRelativeResize="0"/>
          <p:nvPr/>
        </p:nvPicPr>
        <p:blipFill rotWithShape="1"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154" r="90000">
                        <a14:foregroundMark x1="44396" y1="13500" x2="44396" y2="13500"/>
                        <a14:foregroundMark x1="46593" y1="13500" x2="46593" y2="13500"/>
                        <a14:foregroundMark x1="49121" y1="16375" x2="49121" y2="16375"/>
                        <a14:foregroundMark x1="55934" y1="15000" x2="55934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060" y="2783850"/>
            <a:ext cx="1214531" cy="10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10" y="4842733"/>
            <a:ext cx="2015267" cy="2015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14746" y="980728"/>
            <a:ext cx="3175591" cy="523220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Details: GP visit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529554" y="3297926"/>
            <a:ext cx="2741587" cy="1538741"/>
          </a:xfrm>
          <a:prstGeom prst="wedgeRectCallout">
            <a:avLst>
              <a:gd name="adj1" fmla="val 19432"/>
              <a:gd name="adj2" fmla="val 8246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 you have symptoms?</a:t>
            </a:r>
          </a:p>
          <a:p>
            <a:pPr algn="ctr"/>
            <a:r>
              <a:rPr lang="en-US" sz="2000" dirty="0" smtClean="0"/>
              <a:t>If yes: day of onset of symptoms?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14455" y="5437680"/>
            <a:ext cx="216963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Date (infectious)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Test number (15+2)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885" y="2075455"/>
            <a:ext cx="5357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RAG: Date patient became infectious</a:t>
            </a:r>
          </a:p>
          <a:p>
            <a:r>
              <a:rPr lang="en-US" sz="2000" dirty="0" smtClean="0"/>
              <a:t> = two days before onset of symptoms</a:t>
            </a:r>
          </a:p>
          <a:p>
            <a:r>
              <a:rPr lang="en-US" sz="2000" dirty="0" smtClean="0"/>
              <a:t> or = two days before day of test (if asymptomatic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591032" y="4142095"/>
            <a:ext cx="2169637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Date (infectious)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Test number (15+2)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INSZ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096000" y="6294120"/>
            <a:ext cx="2013036" cy="563880"/>
          </a:xfrm>
          <a:prstGeom prst="wedgeRectCallout">
            <a:avLst>
              <a:gd name="adj1" fmla="val 16682"/>
              <a:gd name="adj2" fmla="val -10475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check digits to detect typos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20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17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/>
          <a:stretch/>
        </p:blipFill>
        <p:spPr>
          <a:xfrm>
            <a:off x="947428" y="965587"/>
            <a:ext cx="5760640" cy="57478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en-US" dirty="0" err="1"/>
              <a:t>eForm</a:t>
            </a:r>
            <a:r>
              <a:rPr lang="en-US" dirty="0"/>
              <a:t> </a:t>
            </a:r>
            <a:r>
              <a:rPr lang="en-US" dirty="0" smtClean="0"/>
              <a:t>COVID-19 lab request (1/2)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1"/>
          <a:stretch/>
        </p:blipFill>
        <p:spPr>
          <a:xfrm>
            <a:off x="5951984" y="1000070"/>
            <a:ext cx="5832648" cy="534224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27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2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15437" y="3591165"/>
            <a:ext cx="6361126" cy="1789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en-US" dirty="0" err="1"/>
              <a:t>eForm</a:t>
            </a:r>
            <a:r>
              <a:rPr lang="en-US" dirty="0"/>
              <a:t> </a:t>
            </a:r>
            <a:r>
              <a:rPr lang="en-US" dirty="0" smtClean="0"/>
              <a:t>COVID-19 lab request (2/2)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4366"/>
          <a:stretch/>
        </p:blipFill>
        <p:spPr>
          <a:xfrm>
            <a:off x="188592" y="1084524"/>
            <a:ext cx="11814816" cy="50132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28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0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61" y="849513"/>
            <a:ext cx="9010855" cy="5943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36" y="980728"/>
            <a:ext cx="1512167" cy="1384995"/>
          </a:xfrm>
          <a:prstGeom prst="rect">
            <a:avLst/>
          </a:prstGeom>
          <a:solidFill>
            <a:srgbClr val="25BA6C"/>
          </a:solidFill>
          <a:ln>
            <a:solidFill>
              <a:srgbClr val="2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/>
            </a:lvl1pPr>
          </a:lstStyle>
          <a:p>
            <a:r>
              <a:rPr lang="en-US" dirty="0"/>
              <a:t>Details: </a:t>
            </a:r>
            <a:r>
              <a:rPr lang="en-US" dirty="0" err="1" smtClean="0"/>
              <a:t>webform</a:t>
            </a:r>
            <a:r>
              <a:rPr lang="en-US" dirty="0" smtClean="0"/>
              <a:t> </a:t>
            </a:r>
            <a:r>
              <a:rPr lang="en-US" dirty="0"/>
              <a:t>for 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29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8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 err="1" smtClean="0"/>
              <a:t>Some</a:t>
            </a:r>
            <a:r>
              <a:rPr lang="nl-BE" dirty="0" smtClean="0"/>
              <a:t> basic </a:t>
            </a:r>
            <a:r>
              <a:rPr lang="nl-BE" dirty="0" err="1" smtClean="0"/>
              <a:t>concepts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incubation period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time between </a:t>
            </a:r>
            <a:r>
              <a:rPr lang="en-US" dirty="0" smtClean="0"/>
              <a:t>the exposure </a:t>
            </a:r>
            <a:r>
              <a:rPr lang="en-US" dirty="0"/>
              <a:t>to the virus and </a:t>
            </a:r>
            <a:r>
              <a:rPr lang="en-US" dirty="0" smtClean="0"/>
              <a:t>the onset of symptoms</a:t>
            </a:r>
          </a:p>
          <a:p>
            <a:pPr lvl="1"/>
            <a:r>
              <a:rPr lang="en-US" dirty="0" smtClean="0"/>
              <a:t>Covid-19: on </a:t>
            </a:r>
            <a:r>
              <a:rPr lang="en-US" dirty="0"/>
              <a:t>average 5-6 days, but can be as long as </a:t>
            </a:r>
            <a:r>
              <a:rPr lang="en-US" dirty="0" smtClean="0"/>
              <a:t>10-14 days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quarantine should be in place for </a:t>
            </a:r>
            <a:r>
              <a:rPr lang="en-US" dirty="0" smtClean="0"/>
              <a:t>10-14 </a:t>
            </a:r>
            <a:r>
              <a:rPr lang="en-US" dirty="0"/>
              <a:t>days from the last exposure to </a:t>
            </a:r>
            <a:r>
              <a:rPr lang="en-US" dirty="0" smtClean="0"/>
              <a:t>an infected person</a:t>
            </a:r>
          </a:p>
          <a:p>
            <a:r>
              <a:rPr lang="en-US" dirty="0" smtClean="0"/>
              <a:t>contagiousness</a:t>
            </a:r>
          </a:p>
          <a:p>
            <a:pPr lvl="1"/>
            <a:r>
              <a:rPr lang="en-US" dirty="0" smtClean="0"/>
              <a:t>the period during which an infected person can transmit the virus to other persons </a:t>
            </a:r>
          </a:p>
          <a:p>
            <a:pPr lvl="1"/>
            <a:r>
              <a:rPr lang="en-US" dirty="0" smtClean="0"/>
              <a:t>Covid-19: </a:t>
            </a:r>
            <a:r>
              <a:rPr lang="en-US" dirty="0"/>
              <a:t>on average </a:t>
            </a:r>
            <a:r>
              <a:rPr lang="en-US" dirty="0" smtClean="0"/>
              <a:t>2 </a:t>
            </a:r>
            <a:r>
              <a:rPr lang="en-US" dirty="0"/>
              <a:t>days before the onset of symptoms and up to 7-10 days after the onset of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thus, isolation should be respected for 7-10 days from the onset of symptoms</a:t>
            </a:r>
          </a:p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5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57D83-4D2E-7E45-8B13-5AE69C85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d</a:t>
            </a:r>
            <a:r>
              <a:rPr lang="en-US" dirty="0" smtClean="0"/>
              <a:t>. </a:t>
            </a:r>
            <a:r>
              <a:rPr lang="fr-FR" dirty="0" smtClean="0"/>
              <a:t>App Coronalert: put </a:t>
            </a:r>
            <a:r>
              <a:rPr lang="fr-FR" dirty="0" err="1"/>
              <a:t>your</a:t>
            </a:r>
            <a:r>
              <a:rPr lang="fr-FR" dirty="0"/>
              <a:t> phone to </a:t>
            </a:r>
            <a:r>
              <a:rPr lang="fr-FR" dirty="0" err="1"/>
              <a:t>work</a:t>
            </a:r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1189003" y="1690688"/>
            <a:ext cx="5647108" cy="4711976"/>
            <a:chOff x="3272446" y="1634291"/>
            <a:chExt cx="5647108" cy="471197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C9473D2-2B19-B84C-97E2-E08293DC4153}"/>
                </a:ext>
              </a:extLst>
            </p:cNvPr>
            <p:cNvGrpSpPr/>
            <p:nvPr/>
          </p:nvGrpSpPr>
          <p:grpSpPr>
            <a:xfrm>
              <a:off x="3272446" y="1634291"/>
              <a:ext cx="5647108" cy="4711976"/>
              <a:chOff x="1576530" y="1634291"/>
              <a:chExt cx="5647108" cy="4711976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2F8051A-8B1F-9E4A-BD49-402301A5E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43668" y="1726993"/>
                <a:ext cx="2072264" cy="4484900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680A52F3-0AC3-ED4C-8CBA-F2D902280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14483" y="1733430"/>
                <a:ext cx="2072264" cy="4484899"/>
              </a:xfrm>
              <a:prstGeom prst="rect">
                <a:avLst/>
              </a:prstGeom>
            </p:spPr>
          </p:pic>
          <p:pic>
            <p:nvPicPr>
              <p:cNvPr id="10" name="Image 9" descr="Une image contenant moniteur, capture d’écran, ordinateur, portable&#10;&#10;Description générée automatiquement">
                <a:extLst>
                  <a:ext uri="{FF2B5EF4-FFF2-40B4-BE49-F238E27FC236}">
                    <a16:creationId xmlns:a16="http://schemas.microsoft.com/office/drawing/2014/main" id="{C3BC9533-C056-9844-B627-9D0C0E04B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6530" y="1634291"/>
                <a:ext cx="2375394" cy="4711976"/>
              </a:xfrm>
              <a:prstGeom prst="rect">
                <a:avLst/>
              </a:prstGeom>
            </p:spPr>
          </p:pic>
          <p:pic>
            <p:nvPicPr>
              <p:cNvPr id="12" name="Image 11" descr="Une image contenant moniteur, capture d’écran, ordinateur, portable&#10;&#10;Description générée automatiquement">
                <a:extLst>
                  <a:ext uri="{FF2B5EF4-FFF2-40B4-BE49-F238E27FC236}">
                    <a16:creationId xmlns:a16="http://schemas.microsoft.com/office/drawing/2014/main" id="{8E3FFDA8-0F7A-E646-B983-CB0C0EDDC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8244" y="1634291"/>
                <a:ext cx="2375394" cy="4711976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1"/>
            <a:stretch/>
          </p:blipFill>
          <p:spPr>
            <a:xfrm>
              <a:off x="6786411" y="2198572"/>
              <a:ext cx="1920240" cy="3985032"/>
            </a:xfrm>
            <a:prstGeom prst="rect">
              <a:avLst/>
            </a:prstGeom>
          </p:spPr>
        </p:pic>
      </p:grpSp>
      <p:pic>
        <p:nvPicPr>
          <p:cNvPr id="17" name="Image 10">
            <a:extLst>
              <a:ext uri="{FF2B5EF4-FFF2-40B4-BE49-F238E27FC236}">
                <a16:creationId xmlns:a16="http://schemas.microsoft.com/office/drawing/2014/main" id="{680A52F3-0AC3-ED4C-8CBA-F2D902280A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761" y="1765779"/>
            <a:ext cx="2072264" cy="4484899"/>
          </a:xfrm>
          <a:prstGeom prst="rect">
            <a:avLst/>
          </a:prstGeom>
        </p:spPr>
      </p:pic>
      <p:pic>
        <p:nvPicPr>
          <p:cNvPr id="19" name="Image 11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92C99FD5-5B1C-CF42-AC3A-3C1607BD2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21" y="1666639"/>
            <a:ext cx="2375395" cy="471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-1500"/>
          <a:stretch/>
        </p:blipFill>
        <p:spPr>
          <a:xfrm>
            <a:off x="8011380" y="2006773"/>
            <a:ext cx="2011680" cy="4243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53400" y="6164582"/>
            <a:ext cx="17221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30</a:t>
            </a:fld>
            <a:endParaRPr lang="fr-B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82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3A738B-35B9-4F4F-98E4-75DC312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fr-FR" dirty="0" smtClean="0"/>
              <a:t>App </a:t>
            </a:r>
            <a:r>
              <a:rPr lang="fr-FR" dirty="0"/>
              <a:t>Coronalert: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/>
              <a:t>tested</a:t>
            </a:r>
            <a:endParaRPr lang="fr-FR" dirty="0"/>
          </a:p>
        </p:txBody>
      </p:sp>
      <p:grpSp>
        <p:nvGrpSpPr>
          <p:cNvPr id="3" name="Group 2"/>
          <p:cNvGrpSpPr/>
          <p:nvPr/>
        </p:nvGrpSpPr>
        <p:grpSpPr>
          <a:xfrm>
            <a:off x="937707" y="1599567"/>
            <a:ext cx="10150052" cy="4711976"/>
            <a:chOff x="1365961" y="1634291"/>
            <a:chExt cx="10150052" cy="471197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C97D3E3-4EFF-B24C-8300-1A9487D3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0137" y="1733430"/>
              <a:ext cx="2072263" cy="448489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436E479-2EED-4645-92E0-183F4F94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0484" y="1733430"/>
              <a:ext cx="2072263" cy="4484899"/>
            </a:xfrm>
            <a:prstGeom prst="rect">
              <a:avLst/>
            </a:prstGeom>
          </p:spPr>
        </p:pic>
        <p:pic>
          <p:nvPicPr>
            <p:cNvPr id="21" name="Image 20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6FBE3A7D-77C5-E040-97BD-CD3B7197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898" y="1634291"/>
              <a:ext cx="2375394" cy="4711976"/>
            </a:xfrm>
            <a:prstGeom prst="rect">
              <a:avLst/>
            </a:prstGeom>
          </p:spPr>
        </p:pic>
        <p:pic>
          <p:nvPicPr>
            <p:cNvPr id="22" name="Image 21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4868CBED-CB19-8840-8BD3-273BF3CBD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411" y="1634291"/>
              <a:ext cx="2375394" cy="4711976"/>
            </a:xfrm>
            <a:prstGeom prst="rect">
              <a:avLst/>
            </a:prstGeom>
          </p:spPr>
        </p:pic>
        <p:pic>
          <p:nvPicPr>
            <p:cNvPr id="13" name="Image 8">
              <a:extLst>
                <a:ext uri="{FF2B5EF4-FFF2-40B4-BE49-F238E27FC236}">
                  <a16:creationId xmlns:a16="http://schemas.microsoft.com/office/drawing/2014/main" id="{82F8051A-8B1F-9E4A-BD49-402301A5E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3099" y="1634291"/>
              <a:ext cx="2072264" cy="4484900"/>
            </a:xfrm>
            <a:prstGeom prst="rect">
              <a:avLst/>
            </a:prstGeom>
          </p:spPr>
        </p:pic>
        <p:pic>
          <p:nvPicPr>
            <p:cNvPr id="14" name="Image 11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CA88C196-7234-AC42-A733-AF15B623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961" y="1634291"/>
              <a:ext cx="2375394" cy="4711976"/>
            </a:xfrm>
            <a:prstGeom prst="rect">
              <a:avLst/>
            </a:prstGeom>
          </p:spPr>
        </p:pic>
        <p:pic>
          <p:nvPicPr>
            <p:cNvPr id="16" name="Image 9">
              <a:extLst>
                <a:ext uri="{FF2B5EF4-FFF2-40B4-BE49-F238E27FC236}">
                  <a16:creationId xmlns:a16="http://schemas.microsoft.com/office/drawing/2014/main" id="{18D99B39-5680-D642-A1D1-09227AE5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7757" y="1733430"/>
              <a:ext cx="2072263" cy="4484899"/>
            </a:xfrm>
            <a:prstGeom prst="rect">
              <a:avLst/>
            </a:prstGeom>
          </p:spPr>
        </p:pic>
        <p:pic>
          <p:nvPicPr>
            <p:cNvPr id="19" name="Image 18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8DAF3B61-30E5-FB45-918E-C9512B4C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619" y="1634291"/>
              <a:ext cx="2375394" cy="471197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137" y="2138686"/>
            <a:ext cx="2011680" cy="3956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7227" y="2089404"/>
            <a:ext cx="2011680" cy="4067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09605" y="1975103"/>
            <a:ext cx="1941275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31</a:t>
            </a:fld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59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03A738B-35B9-4F4F-98E4-75DC3122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fr-FR" dirty="0" smtClean="0"/>
              <a:t>App </a:t>
            </a:r>
            <a:r>
              <a:rPr lang="fr-FR" dirty="0"/>
              <a:t>Coronalert: </a:t>
            </a:r>
            <a:r>
              <a:rPr lang="fr-FR" dirty="0" smtClean="0"/>
              <a:t>test </a:t>
            </a:r>
            <a:r>
              <a:rPr lang="fr-FR" dirty="0" err="1" smtClean="0"/>
              <a:t>result</a:t>
            </a:r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1847528" y="1196752"/>
            <a:ext cx="8235175" cy="4733566"/>
            <a:chOff x="2371704" y="1583491"/>
            <a:chExt cx="8235175" cy="4733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996" y="1746079"/>
              <a:ext cx="2011680" cy="435378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F665BC3-9BFB-6445-9B7B-39E9037E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9558" y="1682631"/>
              <a:ext cx="2072263" cy="448489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D9C575D-035B-1444-99BB-D9C3A2B88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0869" y="1676193"/>
              <a:ext cx="2072264" cy="4484899"/>
            </a:xfrm>
            <a:prstGeom prst="rect">
              <a:avLst/>
            </a:prstGeom>
          </p:spPr>
        </p:pic>
        <p:pic>
          <p:nvPicPr>
            <p:cNvPr id="20" name="Image 19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8340B62A-290F-B34C-8075-229037E5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2" y="1583491"/>
              <a:ext cx="2375395" cy="4711976"/>
            </a:xfrm>
            <a:prstGeom prst="rect">
              <a:avLst/>
            </a:prstGeom>
          </p:spPr>
        </p:pic>
        <p:pic>
          <p:nvPicPr>
            <p:cNvPr id="23" name="Image 22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7023831E-1261-BE44-A1AC-8EFF63E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484" y="1583491"/>
              <a:ext cx="2375395" cy="4711976"/>
            </a:xfrm>
            <a:prstGeom prst="rect">
              <a:avLst/>
            </a:prstGeom>
          </p:spPr>
        </p:pic>
        <p:pic>
          <p:nvPicPr>
            <p:cNvPr id="10" name="Image 22" descr="Une image contenant moniteur, capture d’écran, ordinateur, portable&#10;&#10;Description générée automatiquement">
              <a:extLst>
                <a:ext uri="{FF2B5EF4-FFF2-40B4-BE49-F238E27FC236}">
                  <a16:creationId xmlns:a16="http://schemas.microsoft.com/office/drawing/2014/main" id="{7023831E-1261-BE44-A1AC-8EFF63EA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704" y="1605081"/>
              <a:ext cx="2375395" cy="4711976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32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4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67" y="1418693"/>
            <a:ext cx="2011680" cy="43537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257D83-4D2E-7E45-8B13-5AE69C85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fr-FR" dirty="0" smtClean="0"/>
              <a:t>App </a:t>
            </a:r>
            <a:r>
              <a:rPr lang="fr-FR" dirty="0"/>
              <a:t>Coronalert: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/>
              <a:t>notified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0A52F3-0AC3-ED4C-8CBA-F2D902280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2496" y="1365016"/>
            <a:ext cx="2072264" cy="4484899"/>
          </a:xfrm>
          <a:prstGeom prst="rect">
            <a:avLst/>
          </a:prstGeom>
        </p:spPr>
      </p:pic>
      <p:pic>
        <p:nvPicPr>
          <p:cNvPr id="14" name="Image 13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5F53FB10-B960-654F-BBA1-391D280A5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6" y="1284046"/>
            <a:ext cx="2375395" cy="471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6106" y="1320566"/>
            <a:ext cx="1393031" cy="178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0615" y="1320566"/>
            <a:ext cx="1941275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70816" y="1320567"/>
            <a:ext cx="1846579" cy="80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34" y="1365017"/>
            <a:ext cx="2011680" cy="4353781"/>
          </a:xfrm>
          <a:prstGeom prst="rect">
            <a:avLst/>
          </a:prstGeom>
        </p:spPr>
      </p:pic>
      <p:pic>
        <p:nvPicPr>
          <p:cNvPr id="17" name="Image 16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4F3FB784-D2F4-F24A-97F2-9AD355A4A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297474"/>
            <a:ext cx="2375395" cy="4711976"/>
          </a:xfrm>
          <a:prstGeom prst="rect">
            <a:avLst/>
          </a:prstGeom>
        </p:spPr>
      </p:pic>
      <p:pic>
        <p:nvPicPr>
          <p:cNvPr id="16" name="Image 15" descr="Une image contenant moniteur, capture d’écran, ordinateur, portable&#10;&#10;Description générée automatiquement">
            <a:extLst>
              <a:ext uri="{FF2B5EF4-FFF2-40B4-BE49-F238E27FC236}">
                <a16:creationId xmlns:a16="http://schemas.microsoft.com/office/drawing/2014/main" id="{483633E2-2913-204F-9BC0-45E8955AC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60" y="1284046"/>
            <a:ext cx="2375395" cy="471197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33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42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app</a:t>
            </a:r>
          </a:p>
          <a:p>
            <a:r>
              <a:rPr lang="nl-BE" dirty="0" smtClean="0"/>
              <a:t>exchange of </a:t>
            </a:r>
            <a:r>
              <a:rPr lang="en-US" dirty="0" smtClean="0"/>
              <a:t>anonymous</a:t>
            </a:r>
            <a:r>
              <a:rPr lang="nl-BE" dirty="0" smtClean="0"/>
              <a:t> codes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app </a:t>
            </a:r>
            <a:r>
              <a:rPr lang="en-US" dirty="0" smtClean="0"/>
              <a:t>can be deactivated and reactivated</a:t>
            </a:r>
          </a:p>
          <a:p>
            <a:r>
              <a:rPr lang="en-US" dirty="0" smtClean="0"/>
              <a:t>generate </a:t>
            </a:r>
            <a:r>
              <a:rPr lang="en-US" dirty="0"/>
              <a:t>a test code with the app if you are tested and ensure that it ends up at </a:t>
            </a:r>
            <a:r>
              <a:rPr lang="en-US" dirty="0" err="1"/>
              <a:t>Sciensano</a:t>
            </a:r>
            <a:r>
              <a:rPr lang="en-US" dirty="0"/>
              <a:t> together with your social security identification number =&gt; you will receive </a:t>
            </a:r>
            <a:r>
              <a:rPr lang="en-US" dirty="0" smtClean="0"/>
              <a:t>your test </a:t>
            </a:r>
            <a:r>
              <a:rPr lang="en-US" dirty="0"/>
              <a:t>result on the app as soon as it is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general practitioner </a:t>
            </a:r>
            <a:r>
              <a:rPr lang="en-US" dirty="0"/>
              <a:t>via </a:t>
            </a:r>
            <a:r>
              <a:rPr lang="en-US" dirty="0" err="1"/>
              <a:t>eForm</a:t>
            </a:r>
            <a:r>
              <a:rPr lang="en-US" dirty="0"/>
              <a:t> </a:t>
            </a:r>
            <a:r>
              <a:rPr lang="en-US" dirty="0" err="1"/>
              <a:t>LaboratoryTestPrescription</a:t>
            </a:r>
            <a:endParaRPr lang="en-US" dirty="0"/>
          </a:p>
          <a:p>
            <a:pPr lvl="1"/>
            <a:r>
              <a:rPr lang="en-US" dirty="0"/>
              <a:t>person to be tested via </a:t>
            </a:r>
            <a:r>
              <a:rPr lang="en-US" dirty="0" err="1"/>
              <a:t>webform</a:t>
            </a:r>
            <a:r>
              <a:rPr lang="en-US" dirty="0"/>
              <a:t> (see </a:t>
            </a:r>
            <a:r>
              <a:rPr lang="nl-BE" dirty="0" smtClean="0">
                <a:hlinkClick r:id="rId2"/>
              </a:rPr>
              <a:t>https</a:t>
            </a:r>
            <a:r>
              <a:rPr lang="nl-BE" dirty="0">
                <a:hlinkClick r:id="rId2"/>
              </a:rPr>
              <a:t>://coronalert.be/nl/coronalert-formulier</a:t>
            </a:r>
            <a:r>
              <a:rPr lang="nl-BE" dirty="0" smtClean="0">
                <a:hlinkClick r:id="rId2"/>
              </a:rPr>
              <a:t>/</a:t>
            </a:r>
            <a:r>
              <a:rPr lang="nl-BE" dirty="0" smtClean="0"/>
              <a:t>)</a:t>
            </a:r>
          </a:p>
          <a:p>
            <a:r>
              <a:rPr lang="en-US" dirty="0"/>
              <a:t>publish the transmitted anonymous codes if </a:t>
            </a:r>
            <a:r>
              <a:rPr lang="en-US" dirty="0" smtClean="0"/>
              <a:t>you test positively</a:t>
            </a:r>
            <a:endParaRPr lang="fr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smtClean="0"/>
              <a:t>d. </a:t>
            </a:r>
            <a:r>
              <a:rPr lang="nl-BE" dirty="0" smtClean="0"/>
              <a:t>App Coronalert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34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5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e. </a:t>
            </a:r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citizen</a:t>
            </a:r>
            <a:r>
              <a:rPr lang="nl-BE" dirty="0" smtClean="0"/>
              <a:t> portal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35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979556"/>
            <a:ext cx="7327595" cy="58389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356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e. </a:t>
            </a:r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citizen</a:t>
            </a:r>
            <a:r>
              <a:rPr lang="nl-BE" dirty="0" smtClean="0"/>
              <a:t> portal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36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992764"/>
            <a:ext cx="10331049" cy="582569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94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e. </a:t>
            </a:r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citizen</a:t>
            </a:r>
            <a:r>
              <a:rPr lang="nl-BE" dirty="0" smtClean="0"/>
              <a:t> portal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37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948259"/>
            <a:ext cx="10313504" cy="59097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7048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 e. </a:t>
            </a:r>
            <a:r>
              <a:rPr lang="nl-BE" dirty="0" err="1"/>
              <a:t>Integrated</a:t>
            </a:r>
            <a:r>
              <a:rPr lang="nl-BE" dirty="0"/>
              <a:t> portal </a:t>
            </a:r>
            <a:r>
              <a:rPr lang="nl-BE" dirty="0" err="1"/>
              <a:t>for</a:t>
            </a:r>
            <a:r>
              <a:rPr lang="nl-BE" dirty="0"/>
              <a:t> health care providers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38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938578"/>
            <a:ext cx="7625568" cy="587988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8950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f. </a:t>
            </a:r>
            <a:r>
              <a:rPr lang="nl-BE" dirty="0" err="1" smtClean="0"/>
              <a:t>Vaccination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39</a:t>
            </a:fld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12" y="949583"/>
            <a:ext cx="6520575" cy="590841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52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a. Mobile </a:t>
            </a:r>
            <a:r>
              <a:rPr lang="nl-BE" dirty="0" err="1" smtClean="0"/>
              <a:t>applications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several</a:t>
            </a:r>
            <a:r>
              <a:rPr lang="nl-BE" dirty="0" smtClean="0"/>
              <a:t> types of apps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advice to patients</a:t>
            </a:r>
          </a:p>
          <a:p>
            <a:pPr lvl="1"/>
            <a:r>
              <a:rPr lang="en-US" dirty="0"/>
              <a:t>providing advice to healthcare providers</a:t>
            </a:r>
          </a:p>
          <a:p>
            <a:pPr lvl="1"/>
            <a:r>
              <a:rPr lang="en-US" dirty="0"/>
              <a:t>support the triage of patients</a:t>
            </a:r>
          </a:p>
          <a:p>
            <a:pPr lvl="1"/>
            <a:r>
              <a:rPr lang="en-US" dirty="0"/>
              <a:t>monitoring of patients in the context of a care relationship with a care provider or a care institution</a:t>
            </a:r>
          </a:p>
          <a:p>
            <a:pPr lvl="1"/>
            <a:r>
              <a:rPr lang="en-US" dirty="0"/>
              <a:t>organizing video or audio communication for a consultation without physical </a:t>
            </a:r>
            <a:r>
              <a:rPr lang="en-US" dirty="0" smtClean="0"/>
              <a:t>contact</a:t>
            </a:r>
          </a:p>
          <a:p>
            <a:r>
              <a:rPr lang="en-US" dirty="0" smtClean="0"/>
              <a:t>evaluated by Task Force ‘Data &amp; Technology against Corona’ (March-May 2020), afterwards according to validation pyramid </a:t>
            </a:r>
            <a:r>
              <a:rPr lang="en-US" dirty="0" err="1" smtClean="0"/>
              <a:t>mHealth</a:t>
            </a:r>
            <a:r>
              <a:rPr lang="en-US" dirty="0" smtClean="0"/>
              <a:t> Belgium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www.ehealth.fgov.be/nl/egezondheid/task-force-data-technology-against-corona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https://mhealthbelgium.be</a:t>
            </a:r>
            <a:r>
              <a:rPr lang="en-US" dirty="0" smtClean="0">
                <a:hlinkClick r:id="rId3"/>
              </a:rPr>
              <a:t>/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318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Big data analysis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40</a:t>
            </a:fld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941853"/>
            <a:ext cx="10569041" cy="58766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3334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Big data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040224"/>
            <a:ext cx="8064897" cy="49976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1424" y="6119077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https://fair.healthdata.be</a:t>
            </a:r>
            <a:r>
              <a:rPr lang="en-US" dirty="0" smtClean="0">
                <a:hlinkClick r:id="rId3"/>
              </a:rPr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41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26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</a:t>
            </a:r>
            <a:r>
              <a:rPr lang="nl-BE" dirty="0" err="1" smtClean="0"/>
              <a:t>Conclusions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‘never waste a </a:t>
            </a:r>
            <a:r>
              <a:rPr lang="nl-BE" dirty="0" err="1" smtClean="0"/>
              <a:t>good</a:t>
            </a:r>
            <a:r>
              <a:rPr lang="nl-BE" dirty="0" smtClean="0"/>
              <a:t> crisis’: </a:t>
            </a:r>
            <a:r>
              <a:rPr lang="en-US" dirty="0"/>
              <a:t>well-prepared improvements that were immersed in endless consultation for years suddenly become possible through the sense of </a:t>
            </a:r>
            <a:r>
              <a:rPr lang="en-US" dirty="0" smtClean="0"/>
              <a:t>urgency</a:t>
            </a:r>
          </a:p>
          <a:p>
            <a:r>
              <a:rPr lang="en-US" dirty="0"/>
              <a:t>a good balance between agility and </a:t>
            </a:r>
            <a:r>
              <a:rPr lang="en-US" dirty="0" smtClean="0"/>
              <a:t>quality is </a:t>
            </a:r>
            <a:r>
              <a:rPr lang="en-US" dirty="0"/>
              <a:t>only possible if </a:t>
            </a:r>
            <a:endParaRPr lang="en-US" dirty="0" smtClean="0"/>
          </a:p>
          <a:p>
            <a:pPr lvl="1"/>
            <a:r>
              <a:rPr lang="en-US" dirty="0" smtClean="0"/>
              <a:t>business-ICT </a:t>
            </a:r>
            <a:r>
              <a:rPr lang="en-US" dirty="0"/>
              <a:t>fusion up to the highest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solid architecture at all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continuous, clear and precise communication</a:t>
            </a:r>
            <a:endParaRPr lang="nl-BE" dirty="0"/>
          </a:p>
          <a:p>
            <a:r>
              <a:rPr lang="nl-BE" dirty="0" err="1" smtClean="0"/>
              <a:t>Belgian</a:t>
            </a:r>
            <a:r>
              <a:rPr lang="nl-BE" dirty="0" smtClean="0"/>
              <a:t> eHealth </a:t>
            </a:r>
            <a:r>
              <a:rPr lang="nl-BE" dirty="0" err="1" smtClean="0"/>
              <a:t>architecture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governance</a:t>
            </a:r>
            <a:r>
              <a:rPr lang="nl-BE" dirty="0" smtClean="0"/>
              <a:t> is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solid</a:t>
            </a:r>
            <a:endParaRPr lang="nl-BE" dirty="0" smtClean="0"/>
          </a:p>
          <a:p>
            <a:pPr lvl="1"/>
            <a:r>
              <a:rPr lang="nl-BE" dirty="0" err="1" smtClean="0"/>
              <a:t>conceptual</a:t>
            </a:r>
            <a:r>
              <a:rPr lang="nl-BE" dirty="0" smtClean="0"/>
              <a:t> </a:t>
            </a:r>
            <a:r>
              <a:rPr lang="nl-BE" dirty="0" err="1" smtClean="0"/>
              <a:t>framework</a:t>
            </a:r>
            <a:endParaRPr lang="nl-BE" dirty="0" smtClean="0"/>
          </a:p>
          <a:p>
            <a:pPr lvl="1"/>
            <a:r>
              <a:rPr lang="nl-BE" dirty="0" smtClean="0"/>
              <a:t>basic services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authentic</a:t>
            </a:r>
            <a:r>
              <a:rPr lang="nl-BE" dirty="0" smtClean="0"/>
              <a:t> sources</a:t>
            </a:r>
          </a:p>
          <a:p>
            <a:pPr lvl="1"/>
            <a:r>
              <a:rPr lang="nl-BE" dirty="0" err="1" smtClean="0"/>
              <a:t>quality</a:t>
            </a:r>
            <a:r>
              <a:rPr lang="nl-BE" dirty="0" smtClean="0"/>
              <a:t> of GP software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collaboration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suppliers</a:t>
            </a:r>
            <a:endParaRPr lang="nl-BE" dirty="0" smtClean="0"/>
          </a:p>
          <a:p>
            <a:pPr lvl="1"/>
            <a:r>
              <a:rPr lang="nl-BE" dirty="0" err="1" smtClean="0"/>
              <a:t>technical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semantic</a:t>
            </a:r>
            <a:r>
              <a:rPr lang="nl-BE" dirty="0" smtClean="0"/>
              <a:t> </a:t>
            </a:r>
            <a:r>
              <a:rPr lang="nl-BE" dirty="0" err="1" smtClean="0"/>
              <a:t>standards</a:t>
            </a:r>
            <a:endParaRPr lang="nl-BE" dirty="0" smtClean="0"/>
          </a:p>
          <a:p>
            <a:pPr lvl="1"/>
            <a:r>
              <a:rPr lang="nl-BE" dirty="0" err="1" smtClean="0"/>
              <a:t>governance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r>
              <a:rPr lang="nl-BE" dirty="0" smtClean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42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246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40" y="1217104"/>
            <a:ext cx="4109201" cy="4126076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3760" y="2132856"/>
            <a:ext cx="5691717" cy="2800350"/>
            <a:chOff x="4406900" y="2676525"/>
            <a:chExt cx="4268788" cy="2801603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1071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293926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https://www.ksz-bcss.fgov.be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11824" y="663351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/>
              <a:t>More information on </a:t>
            </a:r>
            <a:r>
              <a:rPr lang="nl-BE" sz="4000" dirty="0" smtClean="0">
                <a:hlinkClick r:id="rId6"/>
              </a:rPr>
              <a:t>www.corona-tracking.info</a:t>
            </a:r>
            <a:endParaRPr lang="nl-BE" sz="4000" dirty="0" smtClean="0"/>
          </a:p>
        </p:txBody>
      </p:sp>
    </p:spTree>
    <p:extLst>
      <p:ext uri="{BB962C8B-B14F-4D97-AF65-F5344CB8AC3E}">
        <p14:creationId xmlns:p14="http://schemas.microsoft.com/office/powerpoint/2010/main" val="8988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b. </a:t>
            </a:r>
            <a:r>
              <a:rPr lang="nl-BE" dirty="0" err="1" smtClean="0"/>
              <a:t>Testing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</a:t>
            </a:r>
            <a:r>
              <a:rPr lang="nl-BE" dirty="0" smtClean="0"/>
              <a:t> </a:t>
            </a:r>
            <a:r>
              <a:rPr lang="nl-BE" dirty="0" err="1" smtClean="0"/>
              <a:t>changing</a:t>
            </a:r>
            <a:r>
              <a:rPr lang="nl-BE" dirty="0" smtClean="0"/>
              <a:t> </a:t>
            </a:r>
            <a:r>
              <a:rPr lang="nl-BE" dirty="0" err="1" smtClean="0"/>
              <a:t>testing</a:t>
            </a:r>
            <a:r>
              <a:rPr lang="nl-BE" dirty="0" smtClean="0"/>
              <a:t> </a:t>
            </a:r>
            <a:r>
              <a:rPr lang="nl-BE" dirty="0" err="1" smtClean="0"/>
              <a:t>strategy</a:t>
            </a:r>
            <a:r>
              <a:rPr lang="nl-BE" dirty="0" smtClean="0"/>
              <a:t> in </a:t>
            </a:r>
            <a:r>
              <a:rPr lang="nl-BE" dirty="0" err="1" smtClean="0"/>
              <a:t>function</a:t>
            </a:r>
            <a:r>
              <a:rPr lang="nl-BE" dirty="0" smtClean="0"/>
              <a:t> of</a:t>
            </a:r>
          </a:p>
          <a:p>
            <a:pPr lvl="1"/>
            <a:r>
              <a:rPr lang="nl-BE" dirty="0" err="1" smtClean="0"/>
              <a:t>evolving</a:t>
            </a:r>
            <a:r>
              <a:rPr lang="nl-BE" dirty="0" smtClean="0"/>
              <a:t> 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insights</a:t>
            </a:r>
            <a:endParaRPr lang="nl-BE" dirty="0" smtClean="0"/>
          </a:p>
          <a:p>
            <a:pPr lvl="1"/>
            <a:r>
              <a:rPr lang="nl-BE" dirty="0" err="1" smtClean="0"/>
              <a:t>available</a:t>
            </a:r>
            <a:r>
              <a:rPr lang="nl-BE" dirty="0" smtClean="0"/>
              <a:t> types of tests</a:t>
            </a:r>
          </a:p>
          <a:p>
            <a:pPr lvl="1"/>
            <a:r>
              <a:rPr lang="nl-BE" dirty="0" err="1" smtClean="0"/>
              <a:t>capacity</a:t>
            </a:r>
            <a:endParaRPr lang="nl-BE" dirty="0" smtClean="0"/>
          </a:p>
          <a:p>
            <a:pPr lvl="2"/>
            <a:r>
              <a:rPr lang="nl-BE" dirty="0" smtClean="0"/>
              <a:t>sampling </a:t>
            </a:r>
            <a:r>
              <a:rPr lang="nl-BE" dirty="0" err="1" smtClean="0"/>
              <a:t>material</a:t>
            </a:r>
            <a:endParaRPr lang="nl-BE" dirty="0" smtClean="0"/>
          </a:p>
          <a:p>
            <a:pPr lvl="2"/>
            <a:r>
              <a:rPr lang="en-US" dirty="0" smtClean="0"/>
              <a:t>test material</a:t>
            </a:r>
          </a:p>
          <a:p>
            <a:pPr lvl="2"/>
            <a:r>
              <a:rPr lang="en-US" dirty="0" smtClean="0"/>
              <a:t>personnel</a:t>
            </a:r>
          </a:p>
          <a:p>
            <a:r>
              <a:rPr lang="nl-BE" dirty="0" err="1" smtClean="0"/>
              <a:t>many</a:t>
            </a:r>
            <a:r>
              <a:rPr lang="nl-BE" dirty="0" smtClean="0"/>
              <a:t> actors </a:t>
            </a:r>
            <a:r>
              <a:rPr lang="nl-BE" dirty="0" err="1" smtClean="0"/>
              <a:t>involved</a:t>
            </a:r>
            <a:endParaRPr lang="nl-BE" dirty="0" smtClean="0"/>
          </a:p>
          <a:p>
            <a:pPr lvl="1"/>
            <a:r>
              <a:rPr lang="nl-BE" dirty="0" err="1" smtClean="0"/>
              <a:t>GPs</a:t>
            </a:r>
            <a:r>
              <a:rPr lang="nl-BE" dirty="0" smtClean="0"/>
              <a:t>, </a:t>
            </a:r>
            <a:r>
              <a:rPr lang="nl-BE" dirty="0" err="1" smtClean="0"/>
              <a:t>collectivity</a:t>
            </a:r>
            <a:r>
              <a:rPr lang="nl-BE" dirty="0" smtClean="0"/>
              <a:t> doctors, company doctors</a:t>
            </a:r>
          </a:p>
          <a:p>
            <a:pPr lvl="1"/>
            <a:r>
              <a:rPr lang="nl-BE" dirty="0" smtClean="0"/>
              <a:t>sampling </a:t>
            </a:r>
            <a:r>
              <a:rPr lang="nl-BE" dirty="0" err="1" smtClean="0"/>
              <a:t>posts</a:t>
            </a:r>
            <a:endParaRPr lang="nl-BE" dirty="0" smtClean="0"/>
          </a:p>
          <a:p>
            <a:pPr lvl="1"/>
            <a:r>
              <a:rPr lang="nl-BE" dirty="0" err="1" smtClean="0"/>
              <a:t>hospitals</a:t>
            </a:r>
            <a:endParaRPr lang="nl-BE" dirty="0" smtClean="0"/>
          </a:p>
          <a:p>
            <a:pPr lvl="1"/>
            <a:r>
              <a:rPr lang="nl-BE" dirty="0" smtClean="0"/>
              <a:t>labs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5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778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b. </a:t>
            </a:r>
            <a:r>
              <a:rPr lang="nl-BE" dirty="0" err="1" smtClean="0"/>
              <a:t>Testing</a:t>
            </a:r>
            <a:r>
              <a:rPr lang="nl-BE" dirty="0" smtClean="0"/>
              <a:t>: types of tests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68" y="942182"/>
            <a:ext cx="8894463" cy="54675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6</a:t>
            </a:fld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8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 b. </a:t>
            </a:r>
            <a:r>
              <a:rPr lang="nl-BE" dirty="0" err="1"/>
              <a:t>T</a:t>
            </a:r>
            <a:r>
              <a:rPr lang="nl-BE" dirty="0" err="1" smtClean="0"/>
              <a:t>esting</a:t>
            </a:r>
            <a:r>
              <a:rPr lang="nl-BE" dirty="0" smtClean="0"/>
              <a:t>: happy flow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5 </a:t>
            </a:r>
            <a:r>
              <a:rPr lang="nl-BE" dirty="0" err="1" smtClean="0"/>
              <a:t>phases</a:t>
            </a:r>
            <a:endParaRPr lang="nl-BE" dirty="0" smtClean="0"/>
          </a:p>
          <a:p>
            <a:pPr lvl="1"/>
            <a:r>
              <a:rPr lang="en-US" dirty="0" smtClean="0"/>
              <a:t>determination </a:t>
            </a:r>
            <a:r>
              <a:rPr lang="en-US" dirty="0"/>
              <a:t>of a cause for performing a Covid-19 test on a patient and </a:t>
            </a:r>
            <a:r>
              <a:rPr lang="en-US" dirty="0" smtClean="0"/>
              <a:t>delivery of a corona test prescription code (CTPC) from a central database CTPC</a:t>
            </a:r>
          </a:p>
          <a:p>
            <a:pPr lvl="1"/>
            <a:r>
              <a:rPr lang="en-US" dirty="0" smtClean="0"/>
              <a:t>reservation </a:t>
            </a:r>
            <a:r>
              <a:rPr lang="en-US" dirty="0"/>
              <a:t>of a </a:t>
            </a:r>
            <a:r>
              <a:rPr lang="en-US" dirty="0" smtClean="0"/>
              <a:t>sampling moment</a:t>
            </a:r>
            <a:endParaRPr lang="en-US" dirty="0"/>
          </a:p>
          <a:p>
            <a:pPr lvl="1"/>
            <a:r>
              <a:rPr lang="en-US" dirty="0" smtClean="0"/>
              <a:t>sampling</a:t>
            </a:r>
            <a:endParaRPr lang="en-US" dirty="0"/>
          </a:p>
          <a:p>
            <a:pPr lvl="1"/>
            <a:r>
              <a:rPr lang="en-US" dirty="0" smtClean="0"/>
              <a:t>execution </a:t>
            </a:r>
            <a:r>
              <a:rPr lang="en-US" dirty="0"/>
              <a:t>of the test and analysis of the test </a:t>
            </a:r>
            <a:r>
              <a:rPr lang="en-US" dirty="0" smtClean="0"/>
              <a:t>result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aking </a:t>
            </a:r>
            <a:r>
              <a:rPr lang="en-US" dirty="0"/>
              <a:t>the test results </a:t>
            </a:r>
            <a:r>
              <a:rPr lang="en-US" dirty="0" smtClean="0"/>
              <a:t>available</a:t>
            </a:r>
          </a:p>
          <a:p>
            <a:endParaRPr lang="en-US" dirty="0" smtClean="0"/>
          </a:p>
          <a:p>
            <a:r>
              <a:rPr lang="en-US" dirty="0" smtClean="0"/>
              <a:t>very modular, event driven and rule based information system</a:t>
            </a:r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7</a:t>
            </a:fld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b. Testing: context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24743"/>
            <a:ext cx="7533466" cy="563431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8</a:t>
            </a:fld>
            <a:endParaRPr lang="fr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73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b. Testing</a:t>
            </a:r>
            <a:r>
              <a:rPr lang="en-US" dirty="0"/>
              <a:t>: determination of a cause for performing a Covid-19 test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968432"/>
            <a:ext cx="4930939" cy="57729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230E-FFBB-4CCB-ABD7-198084EDE768}" type="slidenum">
              <a:rPr lang="fr-BE" smtClean="0"/>
              <a:t>9</a:t>
            </a:fld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25/11/2020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26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BA6C"/>
      </a:hlink>
      <a:folHlink>
        <a:srgbClr val="8AEE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1152</Words>
  <Application>Microsoft Office PowerPoint</Application>
  <PresentationFormat>Widescreen</PresentationFormat>
  <Paragraphs>338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How data, processes and technology help us fighting the pandemy </vt:lpstr>
      <vt:lpstr>0. Outline</vt:lpstr>
      <vt:lpstr>1. Some basic concepts</vt:lpstr>
      <vt:lpstr>2 a. Mobile applications</vt:lpstr>
      <vt:lpstr>2 b. Testing</vt:lpstr>
      <vt:lpstr>2 b. Testing: types of tests</vt:lpstr>
      <vt:lpstr>2 b. Testing: happy flow</vt:lpstr>
      <vt:lpstr>2 b. Testing: context diagram</vt:lpstr>
      <vt:lpstr>2 b. Testing: determination of a cause for performing a Covid-19 test </vt:lpstr>
      <vt:lpstr>2 b. Testing: reservation of a sampling moment</vt:lpstr>
      <vt:lpstr>2 b. Testing: sampling and execution of the test</vt:lpstr>
      <vt:lpstr>2 b. Testing: making the test results available</vt:lpstr>
      <vt:lpstr>2 c. Passenger Locator Form</vt:lpstr>
      <vt:lpstr>2 c. Paloma</vt:lpstr>
      <vt:lpstr>2 c. Paloma</vt:lpstr>
      <vt:lpstr>2 c. Paloma</vt:lpstr>
      <vt:lpstr>2 d. Contact tracing: why ? </vt:lpstr>
      <vt:lpstr>2 d. Contact tracing: what ?</vt:lpstr>
      <vt:lpstr>2 d. How contact tracing is put in place ?</vt:lpstr>
      <vt:lpstr>2 d. Contact tracing by contact centers</vt:lpstr>
      <vt:lpstr>2 d. Contact tracing within companies and collectivities</vt:lpstr>
      <vt:lpstr>2 d. App Coronalert</vt:lpstr>
      <vt:lpstr>2 d. App Coronalert</vt:lpstr>
      <vt:lpstr>2 d. App Coronalert</vt:lpstr>
      <vt:lpstr>2 d. App Coronalert</vt:lpstr>
      <vt:lpstr>2 d. App Coronalert</vt:lpstr>
      <vt:lpstr>2 d. eForm COVID-19 lab request (1/2)</vt:lpstr>
      <vt:lpstr>2 d. eForm COVID-19 lab request (2/2)</vt:lpstr>
      <vt:lpstr>2 d. App Coronalert</vt:lpstr>
      <vt:lpstr>2 d. App Coronalert: put your phone to work</vt:lpstr>
      <vt:lpstr>2 d. App Coronalert: get tested</vt:lpstr>
      <vt:lpstr>2 d. App Coronalert: test result</vt:lpstr>
      <vt:lpstr>2 d. App Coronalert: be notified</vt:lpstr>
      <vt:lpstr>2 d. App Coronalert</vt:lpstr>
      <vt:lpstr>2 e. Integrated citizen portal</vt:lpstr>
      <vt:lpstr>2 e. Integrated citizen portal</vt:lpstr>
      <vt:lpstr>2 e. Integrated citizen portal</vt:lpstr>
      <vt:lpstr>2 e. Integrated portal for health care providers</vt:lpstr>
      <vt:lpstr>2 f. Vaccination</vt:lpstr>
      <vt:lpstr>3. Big data analysis</vt:lpstr>
      <vt:lpstr>3. Big data analysis</vt:lpstr>
      <vt:lpstr>4. Conclusions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Antwoord</cp:lastModifiedBy>
  <cp:revision>90</cp:revision>
  <dcterms:created xsi:type="dcterms:W3CDTF">2017-09-11T11:22:14Z</dcterms:created>
  <dcterms:modified xsi:type="dcterms:W3CDTF">2020-11-25T18:45:44Z</dcterms:modified>
</cp:coreProperties>
</file>