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391" r:id="rId2"/>
    <p:sldId id="409" r:id="rId3"/>
    <p:sldId id="422" r:id="rId4"/>
    <p:sldId id="413" r:id="rId5"/>
    <p:sldId id="414" r:id="rId6"/>
    <p:sldId id="417" r:id="rId7"/>
    <p:sldId id="428" r:id="rId8"/>
    <p:sldId id="425" r:id="rId9"/>
    <p:sldId id="421" r:id="rId10"/>
    <p:sldId id="419" r:id="rId11"/>
    <p:sldId id="403" r:id="rId12"/>
    <p:sldId id="399" r:id="rId13"/>
    <p:sldId id="396" r:id="rId14"/>
    <p:sldId id="427" r:id="rId15"/>
    <p:sldId id="406" r:id="rId16"/>
    <p:sldId id="405" r:id="rId17"/>
    <p:sldId id="400" r:id="rId18"/>
    <p:sldId id="401" r:id="rId19"/>
    <p:sldId id="420" r:id="rId20"/>
    <p:sldId id="402" r:id="rId21"/>
    <p:sldId id="398" r:id="rId22"/>
    <p:sldId id="426" r:id="rId23"/>
    <p:sldId id="408" r:id="rId2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Rina As a Service" id="{777D4687-77C0-4710-9E13-B66E64DA1C67}">
          <p14:sldIdLst>
            <p14:sldId id="391"/>
            <p14:sldId id="409"/>
            <p14:sldId id="422"/>
            <p14:sldId id="413"/>
            <p14:sldId id="414"/>
            <p14:sldId id="417"/>
            <p14:sldId id="428"/>
            <p14:sldId id="425"/>
            <p14:sldId id="421"/>
            <p14:sldId id="419"/>
            <p14:sldId id="403"/>
            <p14:sldId id="399"/>
            <p14:sldId id="396"/>
            <p14:sldId id="427"/>
            <p14:sldId id="406"/>
            <p14:sldId id="405"/>
            <p14:sldId id="400"/>
            <p14:sldId id="401"/>
            <p14:sldId id="420"/>
            <p14:sldId id="402"/>
            <p14:sldId id="398"/>
            <p14:sldId id="426"/>
            <p14:sldId id="408"/>
          </p14:sldIdLst>
        </p14:section>
      </p14:sectionLst>
    </p:ext>
    <p:ext uri="{EFAFB233-063F-42B5-8137-9DF3F51BA10A}">
      <p15:sldGuideLst xmlns:p15="http://schemas.microsoft.com/office/powerpoint/2012/main"/>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9F75"/>
    <a:srgbClr val="F9B073"/>
    <a:srgbClr val="000000"/>
    <a:srgbClr val="8EB4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04" autoAdjust="0"/>
    <p:restoredTop sz="96395" autoAdjust="0"/>
  </p:normalViewPr>
  <p:slideViewPr>
    <p:cSldViewPr>
      <p:cViewPr varScale="1">
        <p:scale>
          <a:sx n="113" d="100"/>
          <a:sy n="113" d="100"/>
        </p:scale>
        <p:origin x="1830" y="96"/>
      </p:cViewPr>
      <p:guideLst/>
    </p:cSldViewPr>
  </p:slideViewPr>
  <p:outlineViewPr>
    <p:cViewPr>
      <p:scale>
        <a:sx n="66" d="100"/>
        <a:sy n="66" d="100"/>
      </p:scale>
      <p:origin x="0" y="0"/>
    </p:cViewPr>
  </p:outlineViewPr>
  <p:notesTextViewPr>
    <p:cViewPr>
      <p:scale>
        <a:sx n="66" d="100"/>
        <a:sy n="66" d="100"/>
      </p:scale>
      <p:origin x="0" y="0"/>
    </p:cViewPr>
  </p:notesTextViewPr>
  <p:notesViewPr>
    <p:cSldViewPr>
      <p:cViewPr varScale="1">
        <p:scale>
          <a:sx n="81" d="100"/>
          <a:sy n="81" d="100"/>
        </p:scale>
        <p:origin x="3996" y="90"/>
      </p:cViewPr>
      <p:guideLst>
        <p:guide orient="horz" pos="3127"/>
        <p:guide pos="2141"/>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26" tIns="45714" rIns="91426" bIns="45714" rtlCol="0"/>
          <a:lstStyle>
            <a:lvl1pPr algn="l">
              <a:defRPr sz="1200"/>
            </a:lvl1pPr>
          </a:lstStyle>
          <a:p>
            <a:endParaRPr lang="en-US"/>
          </a:p>
        </p:txBody>
      </p:sp>
      <p:sp>
        <p:nvSpPr>
          <p:cNvPr id="3" name="Date Placeholder 2"/>
          <p:cNvSpPr>
            <a:spLocks noGrp="1"/>
          </p:cNvSpPr>
          <p:nvPr>
            <p:ph type="dt" sz="quarter" idx="1"/>
          </p:nvPr>
        </p:nvSpPr>
        <p:spPr>
          <a:xfrm>
            <a:off x="3849689" y="0"/>
            <a:ext cx="2946400" cy="496888"/>
          </a:xfrm>
          <a:prstGeom prst="rect">
            <a:avLst/>
          </a:prstGeom>
        </p:spPr>
        <p:txBody>
          <a:bodyPr vert="horz" lIns="91426" tIns="45714" rIns="91426" bIns="45714" rtlCol="0"/>
          <a:lstStyle>
            <a:lvl1pPr algn="r">
              <a:defRPr sz="1200"/>
            </a:lvl1pPr>
          </a:lstStyle>
          <a:p>
            <a:fld id="{69342109-14BB-403A-9381-7D560D049E14}" type="datetimeFigureOut">
              <a:rPr lang="en-US" smtClean="0"/>
              <a:t>24-Oct-20</a:t>
            </a:fld>
            <a:endParaRPr lang="en-US"/>
          </a:p>
        </p:txBody>
      </p:sp>
      <p:sp>
        <p:nvSpPr>
          <p:cNvPr id="4" name="Footer Placeholder 3"/>
          <p:cNvSpPr>
            <a:spLocks noGrp="1"/>
          </p:cNvSpPr>
          <p:nvPr>
            <p:ph type="ftr" sz="quarter" idx="2"/>
          </p:nvPr>
        </p:nvSpPr>
        <p:spPr>
          <a:xfrm>
            <a:off x="0" y="9429750"/>
            <a:ext cx="2946400" cy="496888"/>
          </a:xfrm>
          <a:prstGeom prst="rect">
            <a:avLst/>
          </a:prstGeom>
        </p:spPr>
        <p:txBody>
          <a:bodyPr vert="horz" lIns="91426" tIns="45714" rIns="91426"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3849689" y="9429750"/>
            <a:ext cx="2946400" cy="496888"/>
          </a:xfrm>
          <a:prstGeom prst="rect">
            <a:avLst/>
          </a:prstGeom>
        </p:spPr>
        <p:txBody>
          <a:bodyPr vert="horz" lIns="91426" tIns="45714" rIns="91426" bIns="45714" rtlCol="0" anchor="b"/>
          <a:lstStyle>
            <a:lvl1pPr algn="r">
              <a:defRPr sz="1200"/>
            </a:lvl1pPr>
          </a:lstStyle>
          <a:p>
            <a:fld id="{9B2E889D-487D-4F8E-A71F-90BBA63F5D9C}" type="slidenum">
              <a:rPr lang="en-US" smtClean="0"/>
              <a:t>‹#›</a:t>
            </a:fld>
            <a:endParaRPr lang="en-US"/>
          </a:p>
        </p:txBody>
      </p:sp>
    </p:spTree>
    <p:extLst>
      <p:ext uri="{BB962C8B-B14F-4D97-AF65-F5344CB8AC3E}">
        <p14:creationId xmlns:p14="http://schemas.microsoft.com/office/powerpoint/2010/main" val="36615884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26" tIns="45714" rIns="91426" bIns="45714" rtlCol="0"/>
          <a:lstStyle>
            <a:lvl1pPr algn="l">
              <a:defRPr sz="1200"/>
            </a:lvl1pPr>
          </a:lstStyle>
          <a:p>
            <a:endParaRPr lang="en-GB"/>
          </a:p>
        </p:txBody>
      </p:sp>
      <p:sp>
        <p:nvSpPr>
          <p:cNvPr id="3" name="Date Placeholder 2"/>
          <p:cNvSpPr>
            <a:spLocks noGrp="1"/>
          </p:cNvSpPr>
          <p:nvPr>
            <p:ph type="dt" idx="1"/>
          </p:nvPr>
        </p:nvSpPr>
        <p:spPr>
          <a:xfrm>
            <a:off x="3849689" y="0"/>
            <a:ext cx="2946400" cy="496888"/>
          </a:xfrm>
          <a:prstGeom prst="rect">
            <a:avLst/>
          </a:prstGeom>
        </p:spPr>
        <p:txBody>
          <a:bodyPr vert="horz" lIns="91426" tIns="45714" rIns="91426" bIns="45714" rtlCol="0"/>
          <a:lstStyle>
            <a:lvl1pPr algn="r">
              <a:defRPr sz="1200"/>
            </a:lvl1pPr>
          </a:lstStyle>
          <a:p>
            <a:fld id="{5AEED59F-5CD8-4B2F-BA4A-07AB72FF5346}" type="datetimeFigureOut">
              <a:rPr lang="en-GB" smtClean="0"/>
              <a:t>24/10/2020</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26" tIns="45714" rIns="91426" bIns="45714" rtlCol="0" anchor="ctr"/>
          <a:lstStyle/>
          <a:p>
            <a:endParaRPr lang="en-GB"/>
          </a:p>
        </p:txBody>
      </p:sp>
      <p:sp>
        <p:nvSpPr>
          <p:cNvPr id="5" name="Notes Placeholder 4"/>
          <p:cNvSpPr>
            <a:spLocks noGrp="1"/>
          </p:cNvSpPr>
          <p:nvPr>
            <p:ph type="body" sz="quarter" idx="3"/>
          </p:nvPr>
        </p:nvSpPr>
        <p:spPr>
          <a:xfrm>
            <a:off x="679452" y="4714879"/>
            <a:ext cx="5438775" cy="4467225"/>
          </a:xfrm>
          <a:prstGeom prst="rect">
            <a:avLst/>
          </a:prstGeom>
        </p:spPr>
        <p:txBody>
          <a:bodyPr vert="horz" lIns="91426" tIns="45714" rIns="91426" bIns="4571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167"/>
            <a:ext cx="2946400" cy="496887"/>
          </a:xfrm>
          <a:prstGeom prst="rect">
            <a:avLst/>
          </a:prstGeom>
        </p:spPr>
        <p:txBody>
          <a:bodyPr vert="horz" lIns="91426" tIns="45714" rIns="91426" bIns="45714" rtlCol="0" anchor="b"/>
          <a:lstStyle>
            <a:lvl1pPr algn="l">
              <a:defRPr sz="1200"/>
            </a:lvl1pPr>
          </a:lstStyle>
          <a:p>
            <a:endParaRPr lang="en-GB"/>
          </a:p>
        </p:txBody>
      </p:sp>
      <p:sp>
        <p:nvSpPr>
          <p:cNvPr id="7" name="Slide Number Placeholder 6"/>
          <p:cNvSpPr>
            <a:spLocks noGrp="1"/>
          </p:cNvSpPr>
          <p:nvPr>
            <p:ph type="sldNum" sz="quarter" idx="5"/>
          </p:nvPr>
        </p:nvSpPr>
        <p:spPr>
          <a:xfrm>
            <a:off x="3849689" y="9428167"/>
            <a:ext cx="2946400" cy="496887"/>
          </a:xfrm>
          <a:prstGeom prst="rect">
            <a:avLst/>
          </a:prstGeom>
        </p:spPr>
        <p:txBody>
          <a:bodyPr vert="horz" lIns="91426" tIns="45714" rIns="91426" bIns="45714" rtlCol="0" anchor="b"/>
          <a:lstStyle>
            <a:lvl1pPr algn="r">
              <a:defRPr sz="1200"/>
            </a:lvl1pPr>
          </a:lstStyle>
          <a:p>
            <a:fld id="{ED2CDDB1-BE27-4BB7-ABF4-772E55AB1E66}" type="slidenum">
              <a:rPr lang="en-GB" smtClean="0"/>
              <a:t>‹#›</a:t>
            </a:fld>
            <a:endParaRPr lang="en-GB"/>
          </a:p>
        </p:txBody>
      </p:sp>
    </p:spTree>
    <p:extLst>
      <p:ext uri="{BB962C8B-B14F-4D97-AF65-F5344CB8AC3E}">
        <p14:creationId xmlns:p14="http://schemas.microsoft.com/office/powerpoint/2010/main" val="581524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extBox 6"/>
          <p:cNvSpPr txBox="1"/>
          <p:nvPr userDrawn="1"/>
        </p:nvSpPr>
        <p:spPr>
          <a:xfrm>
            <a:off x="1" y="6459"/>
            <a:ext cx="2681789" cy="407205"/>
          </a:xfrm>
          <a:prstGeom prst="rect">
            <a:avLst/>
          </a:prstGeom>
          <a:solidFill>
            <a:schemeClr val="bg1">
              <a:lumMod val="85000"/>
            </a:schemeClr>
          </a:solidFill>
          <a:ln>
            <a:solidFill>
              <a:schemeClr val="bg1"/>
            </a:solidFill>
          </a:ln>
        </p:spPr>
        <p:txBody>
          <a:bodyPr wrap="square" tIns="0" rtlCol="0">
            <a:noAutofit/>
          </a:bodyPr>
          <a:lstStyle/>
          <a:p>
            <a:pPr>
              <a:tabLst>
                <a:tab pos="269875" algn="l"/>
              </a:tabLst>
            </a:pPr>
            <a:r>
              <a:rPr lang="fr-BE" sz="800" smtClean="0">
                <a:solidFill>
                  <a:srgbClr val="C00000"/>
                </a:solidFill>
              </a:rPr>
              <a:t>BEL</a:t>
            </a:r>
            <a:r>
              <a:rPr lang="fr-BE" sz="800" smtClean="0"/>
              <a:t>	Belgian	</a:t>
            </a:r>
          </a:p>
          <a:p>
            <a:pPr>
              <a:tabLst>
                <a:tab pos="269875" algn="l"/>
              </a:tabLst>
            </a:pPr>
            <a:r>
              <a:rPr lang="fr-BE" sz="800" smtClean="0">
                <a:solidFill>
                  <a:srgbClr val="C00000"/>
                </a:solidFill>
              </a:rPr>
              <a:t>EESSI </a:t>
            </a:r>
            <a:r>
              <a:rPr lang="fr-BE" sz="800" smtClean="0"/>
              <a:t>	Electronic Exchange of Social Security Information.</a:t>
            </a:r>
          </a:p>
          <a:p>
            <a:pPr>
              <a:tabLst>
                <a:tab pos="269875" algn="l"/>
              </a:tabLst>
            </a:pPr>
            <a:r>
              <a:rPr lang="fr-BE" sz="800" smtClean="0">
                <a:solidFill>
                  <a:srgbClr val="C00000"/>
                </a:solidFill>
              </a:rPr>
              <a:t>RINA </a:t>
            </a:r>
            <a:r>
              <a:rPr lang="fr-BE" sz="800" smtClean="0"/>
              <a:t>	Reference Implementation</a:t>
            </a:r>
            <a:r>
              <a:rPr lang="fr-BE" sz="800" baseline="0" smtClean="0"/>
              <a:t> for a National Application  </a:t>
            </a:r>
          </a:p>
          <a:p>
            <a:pPr>
              <a:tabLst>
                <a:tab pos="447675" algn="l"/>
              </a:tabLst>
            </a:pPr>
            <a:endParaRPr lang="fr-BE" sz="800" baseline="0" smtClean="0"/>
          </a:p>
        </p:txBody>
      </p:sp>
      <p:sp>
        <p:nvSpPr>
          <p:cNvPr id="10" name="TextBox 9"/>
          <p:cNvSpPr txBox="1"/>
          <p:nvPr userDrawn="1"/>
        </p:nvSpPr>
        <p:spPr>
          <a:xfrm>
            <a:off x="3491881" y="6459"/>
            <a:ext cx="3061319" cy="526940"/>
          </a:xfrm>
          <a:prstGeom prst="rect">
            <a:avLst/>
          </a:prstGeom>
          <a:solidFill>
            <a:schemeClr val="bg1">
              <a:lumMod val="85000"/>
            </a:schemeClr>
          </a:solidFill>
          <a:ln>
            <a:solidFill>
              <a:schemeClr val="bg1"/>
            </a:solidFill>
          </a:ln>
        </p:spPr>
        <p:txBody>
          <a:bodyPr wrap="square" tIns="0" bIns="0" rtlCol="0" anchor="b" anchorCtr="0">
            <a:noAutofit/>
          </a:bodyPr>
          <a:lstStyle/>
          <a:p>
            <a:endParaRPr lang="fr-BE" sz="1200" smtClean="0">
              <a:solidFill>
                <a:srgbClr val="C00000"/>
              </a:solidFill>
            </a:endParaRPr>
          </a:p>
        </p:txBody>
      </p:sp>
      <p:sp>
        <p:nvSpPr>
          <p:cNvPr id="9" name="TextBox 8"/>
          <p:cNvSpPr txBox="1"/>
          <p:nvPr userDrawn="1"/>
        </p:nvSpPr>
        <p:spPr>
          <a:xfrm>
            <a:off x="2681791" y="6458"/>
            <a:ext cx="810090" cy="526941"/>
          </a:xfrm>
          <a:prstGeom prst="rect">
            <a:avLst/>
          </a:prstGeom>
          <a:solidFill>
            <a:schemeClr val="bg1">
              <a:lumMod val="85000"/>
            </a:schemeClr>
          </a:solidFill>
          <a:ln>
            <a:solidFill>
              <a:schemeClr val="bg1"/>
            </a:solidFill>
          </a:ln>
        </p:spPr>
        <p:txBody>
          <a:bodyPr wrap="square" tIns="0" rtlCol="0">
            <a:noAutofit/>
          </a:bodyPr>
          <a:lstStyle/>
          <a:p>
            <a:endParaRPr lang="fr-BE" sz="800" smtClean="0"/>
          </a:p>
        </p:txBody>
      </p:sp>
      <p:sp>
        <p:nvSpPr>
          <p:cNvPr id="11" name="TextBox 10"/>
          <p:cNvSpPr txBox="1"/>
          <p:nvPr userDrawn="1"/>
        </p:nvSpPr>
        <p:spPr>
          <a:xfrm>
            <a:off x="1" y="413664"/>
            <a:ext cx="2681789" cy="119735"/>
          </a:xfrm>
          <a:prstGeom prst="rect">
            <a:avLst/>
          </a:prstGeom>
          <a:solidFill>
            <a:schemeClr val="bg1">
              <a:lumMod val="85000"/>
            </a:schemeClr>
          </a:solidFill>
          <a:ln>
            <a:solidFill>
              <a:schemeClr val="bg1"/>
            </a:solidFill>
          </a:ln>
        </p:spPr>
        <p:txBody>
          <a:bodyPr wrap="square" tIns="0" rtlCol="0">
            <a:noAutofit/>
          </a:bodyPr>
          <a:lstStyle/>
          <a:p>
            <a:pPr>
              <a:tabLst>
                <a:tab pos="447675" algn="l"/>
              </a:tabLst>
            </a:pPr>
            <a:endParaRPr lang="fr-BE" sz="800" baseline="0" smtClean="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24-Oct-20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24-Oct-20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24-Oct-20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24-Oct-20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24-Oct-20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24-Oct-20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24-Oct-20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24-Oct-20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24-Oct-20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1540" y="98630"/>
            <a:ext cx="3005631" cy="461665"/>
          </a:xfrm>
          <a:prstGeom prst="rect">
            <a:avLst/>
          </a:prstGeom>
          <a:noFill/>
        </p:spPr>
        <p:txBody>
          <a:bodyPr wrap="none" rtlCol="0">
            <a:spAutoFit/>
          </a:bodyPr>
          <a:lstStyle/>
          <a:p>
            <a:r>
              <a:rPr lang="nl-BE" sz="2400" smtClean="0"/>
              <a:t>Rina as a Service: </a:t>
            </a:r>
            <a:r>
              <a:rPr lang="nl-BE" sz="2400" smtClean="0">
                <a:solidFill>
                  <a:srgbClr val="C00000"/>
                </a:solidFill>
              </a:rPr>
              <a:t>RaaS</a:t>
            </a:r>
            <a:endParaRPr lang="en-US" sz="2400">
              <a:solidFill>
                <a:srgbClr val="C00000"/>
              </a:solidFill>
            </a:endParaRPr>
          </a:p>
        </p:txBody>
      </p:sp>
      <p:sp>
        <p:nvSpPr>
          <p:cNvPr id="3" name="TextBox 2"/>
          <p:cNvSpPr txBox="1"/>
          <p:nvPr/>
        </p:nvSpPr>
        <p:spPr>
          <a:xfrm>
            <a:off x="1151620" y="2258870"/>
            <a:ext cx="5562110" cy="461665"/>
          </a:xfrm>
          <a:prstGeom prst="rect">
            <a:avLst/>
          </a:prstGeom>
          <a:solidFill>
            <a:schemeClr val="bg1">
              <a:lumMod val="85000"/>
            </a:schemeClr>
          </a:solidFill>
        </p:spPr>
        <p:txBody>
          <a:bodyPr wrap="square" rtlCol="0">
            <a:spAutoFit/>
          </a:bodyPr>
          <a:lstStyle/>
          <a:p>
            <a:pPr algn="r"/>
            <a:r>
              <a:rPr lang="nl-BE" sz="2400" dirty="0"/>
              <a:t>A</a:t>
            </a:r>
            <a:r>
              <a:rPr lang="nl-BE" sz="2400" dirty="0" smtClean="0"/>
              <a:t> </a:t>
            </a:r>
            <a:r>
              <a:rPr lang="nl-BE" sz="2400" dirty="0" smtClean="0"/>
              <a:t>first </a:t>
            </a:r>
            <a:r>
              <a:rPr lang="nl-BE" sz="2400" dirty="0" err="1" smtClean="0"/>
              <a:t>proposal</a:t>
            </a:r>
            <a:endParaRPr lang="en-US" sz="2400" dirty="0"/>
          </a:p>
        </p:txBody>
      </p:sp>
      <p:sp>
        <p:nvSpPr>
          <p:cNvPr id="4" name="TextBox 3"/>
          <p:cNvSpPr txBox="1"/>
          <p:nvPr/>
        </p:nvSpPr>
        <p:spPr>
          <a:xfrm>
            <a:off x="1151620" y="2798930"/>
            <a:ext cx="5562110" cy="461665"/>
          </a:xfrm>
          <a:prstGeom prst="rect">
            <a:avLst/>
          </a:prstGeom>
          <a:solidFill>
            <a:schemeClr val="bg1">
              <a:lumMod val="85000"/>
            </a:schemeClr>
          </a:solidFill>
        </p:spPr>
        <p:txBody>
          <a:bodyPr wrap="square" rtlCol="0">
            <a:spAutoFit/>
          </a:bodyPr>
          <a:lstStyle/>
          <a:p>
            <a:pPr algn="r"/>
            <a:r>
              <a:rPr lang="nl-BE" sz="2400" dirty="0" err="1" smtClean="0"/>
              <a:t>Se</a:t>
            </a:r>
            <a:r>
              <a:rPr lang="nl-BE" sz="2400" dirty="0" err="1" smtClean="0"/>
              <a:t>veral</a:t>
            </a:r>
            <a:r>
              <a:rPr lang="nl-BE" sz="2400" dirty="0" smtClean="0"/>
              <a:t> </a:t>
            </a:r>
            <a:r>
              <a:rPr lang="nl-BE" sz="2400" dirty="0" smtClean="0"/>
              <a:t>impacts</a:t>
            </a:r>
            <a:endParaRPr lang="en-US" sz="2400" dirty="0"/>
          </a:p>
        </p:txBody>
      </p:sp>
      <p:sp>
        <p:nvSpPr>
          <p:cNvPr id="5" name="TextBox 4"/>
          <p:cNvSpPr txBox="1"/>
          <p:nvPr/>
        </p:nvSpPr>
        <p:spPr>
          <a:xfrm>
            <a:off x="1151620" y="3338990"/>
            <a:ext cx="5562110" cy="461665"/>
          </a:xfrm>
          <a:prstGeom prst="rect">
            <a:avLst/>
          </a:prstGeom>
          <a:solidFill>
            <a:schemeClr val="bg1">
              <a:lumMod val="85000"/>
            </a:schemeClr>
          </a:solidFill>
        </p:spPr>
        <p:txBody>
          <a:bodyPr wrap="square" rtlCol="0">
            <a:spAutoFit/>
          </a:bodyPr>
          <a:lstStyle/>
          <a:p>
            <a:pPr algn="r"/>
            <a:r>
              <a:rPr lang="nl-BE" sz="2400" smtClean="0"/>
              <a:t>How to get on: a poll</a:t>
            </a:r>
            <a:endParaRPr lang="en-US" sz="2400"/>
          </a:p>
        </p:txBody>
      </p:sp>
    </p:spTree>
    <p:extLst>
      <p:ext uri="{BB962C8B-B14F-4D97-AF65-F5344CB8AC3E}">
        <p14:creationId xmlns:p14="http://schemas.microsoft.com/office/powerpoint/2010/main" val="31234393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Oval 27"/>
          <p:cNvSpPr/>
          <p:nvPr/>
        </p:nvSpPr>
        <p:spPr>
          <a:xfrm>
            <a:off x="3685605" y="2888940"/>
            <a:ext cx="1608930" cy="1602208"/>
          </a:xfrm>
          <a:prstGeom prst="ellips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4000" smtClean="0">
                <a:solidFill>
                  <a:schemeClr val="accent3">
                    <a:lumMod val="60000"/>
                    <a:lumOff val="40000"/>
                  </a:schemeClr>
                </a:solidFill>
              </a:rPr>
              <a:t>RaaS</a:t>
            </a:r>
            <a:endParaRPr lang="en-US" sz="4000">
              <a:solidFill>
                <a:schemeClr val="accent3">
                  <a:lumMod val="60000"/>
                  <a:lumOff val="40000"/>
                </a:schemeClr>
              </a:solidFill>
            </a:endParaRPr>
          </a:p>
        </p:txBody>
      </p:sp>
      <p:sp>
        <p:nvSpPr>
          <p:cNvPr id="2" name="Title"/>
          <p:cNvSpPr txBox="1"/>
          <p:nvPr/>
        </p:nvSpPr>
        <p:spPr>
          <a:xfrm>
            <a:off x="26495" y="98630"/>
            <a:ext cx="8550950" cy="461665"/>
          </a:xfrm>
          <a:prstGeom prst="rect">
            <a:avLst/>
          </a:prstGeom>
          <a:noFill/>
        </p:spPr>
        <p:txBody>
          <a:bodyPr wrap="square" rtlCol="0">
            <a:spAutoFit/>
          </a:bodyPr>
          <a:lstStyle/>
          <a:p>
            <a:r>
              <a:rPr lang="nl-BE" sz="2400" smtClean="0"/>
              <a:t>Rina as a Service: </a:t>
            </a:r>
            <a:r>
              <a:rPr lang="nl-BE" sz="2400"/>
              <a:t> </a:t>
            </a:r>
            <a:r>
              <a:rPr lang="nl-BE" sz="2000" smtClean="0">
                <a:solidFill>
                  <a:srgbClr val="C00000"/>
                </a:solidFill>
              </a:rPr>
              <a:t>RaaS what could it be… overview</a:t>
            </a:r>
            <a:endParaRPr lang="nl-BE" sz="2000">
              <a:solidFill>
                <a:srgbClr val="C00000"/>
              </a:solidFill>
            </a:endParaRPr>
          </a:p>
        </p:txBody>
      </p:sp>
      <p:sp>
        <p:nvSpPr>
          <p:cNvPr id="4" name="Line Callout 3 (Accent Bar) 3"/>
          <p:cNvSpPr/>
          <p:nvPr/>
        </p:nvSpPr>
        <p:spPr>
          <a:xfrm>
            <a:off x="5517105" y="1040192"/>
            <a:ext cx="3465385" cy="1035115"/>
          </a:xfrm>
          <a:prstGeom prst="accentCallout3">
            <a:avLst>
              <a:gd name="adj1" fmla="val 32095"/>
              <a:gd name="adj2" fmla="val -2143"/>
              <a:gd name="adj3" fmla="val 52878"/>
              <a:gd name="adj4" fmla="val -26706"/>
              <a:gd name="adj5" fmla="val 34222"/>
              <a:gd name="adj6" fmla="val -34784"/>
              <a:gd name="adj7" fmla="val 188585"/>
              <a:gd name="adj8" fmla="val -31188"/>
            </a:avLst>
          </a:prstGeom>
          <a:solidFill>
            <a:schemeClr val="bg1">
              <a:lumMod val="95000"/>
            </a:schemeClr>
          </a:solidFill>
          <a:ln w="9525">
            <a:solidFill>
              <a:schemeClr val="tx1">
                <a:lumMod val="65000"/>
                <a:lumOff val="35000"/>
              </a:schemeClr>
            </a:solidFill>
            <a:tailEnd type="ova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1600" b="1" smtClean="0">
                <a:solidFill>
                  <a:srgbClr val="C00000"/>
                </a:solidFill>
              </a:rPr>
              <a:t>Multi-MemberState Multi-Tenant.</a:t>
            </a:r>
          </a:p>
          <a:p>
            <a:r>
              <a:rPr lang="nl-BE" sz="1600" smtClean="0">
                <a:solidFill>
                  <a:srgbClr val="C00000"/>
                </a:solidFill>
              </a:rPr>
              <a:t>- RaaS Admin Level</a:t>
            </a:r>
          </a:p>
          <a:p>
            <a:r>
              <a:rPr lang="nl-BE" sz="1600" smtClean="0">
                <a:solidFill>
                  <a:srgbClr val="C00000"/>
                </a:solidFill>
              </a:rPr>
              <a:t>- Member State Admin Level</a:t>
            </a:r>
          </a:p>
          <a:p>
            <a:r>
              <a:rPr lang="nl-BE" sz="1600" smtClean="0">
                <a:solidFill>
                  <a:srgbClr val="C00000"/>
                </a:solidFill>
              </a:rPr>
              <a:t>- Tenant Admin Level </a:t>
            </a:r>
          </a:p>
        </p:txBody>
      </p:sp>
      <p:sp>
        <p:nvSpPr>
          <p:cNvPr id="5" name="Line Callout 3 (Accent Bar) 4"/>
          <p:cNvSpPr/>
          <p:nvPr/>
        </p:nvSpPr>
        <p:spPr>
          <a:xfrm>
            <a:off x="5517105" y="2150205"/>
            <a:ext cx="3465385" cy="870207"/>
          </a:xfrm>
          <a:prstGeom prst="accentCallout3">
            <a:avLst>
              <a:gd name="adj1" fmla="val 32095"/>
              <a:gd name="adj2" fmla="val -2143"/>
              <a:gd name="adj3" fmla="val 52878"/>
              <a:gd name="adj4" fmla="val -26706"/>
              <a:gd name="adj5" fmla="val 54098"/>
              <a:gd name="adj6" fmla="val -14774"/>
              <a:gd name="adj7" fmla="val 97485"/>
              <a:gd name="adj8" fmla="val -26295"/>
            </a:avLst>
          </a:prstGeom>
          <a:solidFill>
            <a:schemeClr val="bg1">
              <a:lumMod val="95000"/>
            </a:schemeClr>
          </a:solidFill>
          <a:ln w="9525">
            <a:solidFill>
              <a:schemeClr val="tx1">
                <a:lumMod val="65000"/>
                <a:lumOff val="35000"/>
              </a:schemeClr>
            </a:solidFill>
            <a:tailEnd type="ova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1600" b="1" smtClean="0">
                <a:solidFill>
                  <a:srgbClr val="C00000"/>
                </a:solidFill>
              </a:rPr>
              <a:t>One or Multiple physical deployments </a:t>
            </a:r>
            <a:r>
              <a:rPr lang="nl-BE" sz="1600" smtClean="0">
                <a:solidFill>
                  <a:srgbClr val="C00000"/>
                </a:solidFill>
              </a:rPr>
              <a:t>- depends on SD &amp; implementation  </a:t>
            </a:r>
          </a:p>
          <a:p>
            <a:r>
              <a:rPr lang="nl-BE" sz="1600" smtClean="0">
                <a:solidFill>
                  <a:srgbClr val="C00000"/>
                </a:solidFill>
              </a:rPr>
              <a:t>- Depends on MS/tenant requirements </a:t>
            </a:r>
          </a:p>
        </p:txBody>
      </p:sp>
      <p:sp>
        <p:nvSpPr>
          <p:cNvPr id="6" name="Line Callout 3 (Accent Bar) 5"/>
          <p:cNvSpPr/>
          <p:nvPr/>
        </p:nvSpPr>
        <p:spPr>
          <a:xfrm>
            <a:off x="5517105" y="3095310"/>
            <a:ext cx="3465385" cy="870207"/>
          </a:xfrm>
          <a:prstGeom prst="accentCallout3">
            <a:avLst>
              <a:gd name="adj1" fmla="val 32095"/>
              <a:gd name="adj2" fmla="val -2143"/>
              <a:gd name="adj3" fmla="val -2901"/>
              <a:gd name="adj4" fmla="val -9159"/>
              <a:gd name="adj5" fmla="val 38687"/>
              <a:gd name="adj6" fmla="val -8969"/>
              <a:gd name="adj7" fmla="val 10081"/>
              <a:gd name="adj8" fmla="val -17694"/>
            </a:avLst>
          </a:prstGeom>
          <a:solidFill>
            <a:schemeClr val="bg1">
              <a:lumMod val="95000"/>
            </a:schemeClr>
          </a:solidFill>
          <a:ln w="9525">
            <a:solidFill>
              <a:schemeClr val="tx1">
                <a:lumMod val="65000"/>
                <a:lumOff val="35000"/>
              </a:schemeClr>
            </a:solidFill>
            <a:tailEnd type="ova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1600" b="1" smtClean="0">
                <a:solidFill>
                  <a:srgbClr val="C00000"/>
                </a:solidFill>
              </a:rPr>
              <a:t>Securely accesible over Internet</a:t>
            </a:r>
          </a:p>
          <a:p>
            <a:r>
              <a:rPr lang="nl-BE" sz="1600" smtClean="0">
                <a:solidFill>
                  <a:srgbClr val="C00000"/>
                </a:solidFill>
              </a:rPr>
              <a:t>- eIDAS authentication</a:t>
            </a:r>
          </a:p>
          <a:p>
            <a:r>
              <a:rPr lang="nl-BE" sz="1600" smtClean="0">
                <a:solidFill>
                  <a:srgbClr val="C00000"/>
                </a:solidFill>
              </a:rPr>
              <a:t>- secure ICT stack</a:t>
            </a:r>
          </a:p>
        </p:txBody>
      </p:sp>
      <p:sp>
        <p:nvSpPr>
          <p:cNvPr id="7" name="Line Callout 3 (Accent Bar) 6"/>
          <p:cNvSpPr/>
          <p:nvPr/>
        </p:nvSpPr>
        <p:spPr>
          <a:xfrm>
            <a:off x="5517105" y="4910622"/>
            <a:ext cx="3465385" cy="990110"/>
          </a:xfrm>
          <a:prstGeom prst="accentCallout3">
            <a:avLst>
              <a:gd name="adj1" fmla="val 32095"/>
              <a:gd name="adj2" fmla="val -2143"/>
              <a:gd name="adj3" fmla="val -11769"/>
              <a:gd name="adj4" fmla="val -8235"/>
              <a:gd name="adj5" fmla="val 11000"/>
              <a:gd name="adj6" fmla="val -7298"/>
              <a:gd name="adj7" fmla="val -74830"/>
              <a:gd name="adj8" fmla="val -15440"/>
            </a:avLst>
          </a:prstGeom>
          <a:solidFill>
            <a:schemeClr val="bg1">
              <a:lumMod val="95000"/>
            </a:schemeClr>
          </a:solidFill>
          <a:ln w="9525">
            <a:solidFill>
              <a:schemeClr val="tx1">
                <a:lumMod val="65000"/>
                <a:lumOff val="35000"/>
              </a:schemeClr>
            </a:solidFill>
            <a:tailEnd type="oval"/>
          </a:ln>
        </p:spPr>
        <p:style>
          <a:lnRef idx="2">
            <a:schemeClr val="accent1">
              <a:shade val="50000"/>
            </a:schemeClr>
          </a:lnRef>
          <a:fillRef idx="1">
            <a:schemeClr val="accent1"/>
          </a:fillRef>
          <a:effectRef idx="0">
            <a:schemeClr val="accent1"/>
          </a:effectRef>
          <a:fontRef idx="minor">
            <a:schemeClr val="lt1"/>
          </a:fontRef>
        </p:style>
        <p:txBody>
          <a:bodyPr lIns="108000" rIns="36000" rtlCol="0" anchor="ctr"/>
          <a:lstStyle/>
          <a:p>
            <a:r>
              <a:rPr lang="nl-BE" sz="1600" b="1" smtClean="0">
                <a:solidFill>
                  <a:srgbClr val="C00000"/>
                </a:solidFill>
              </a:rPr>
              <a:t>Integration with EESSI via “APaaS”</a:t>
            </a:r>
          </a:p>
          <a:p>
            <a:r>
              <a:rPr lang="nl-BE" sz="1600" smtClean="0">
                <a:solidFill>
                  <a:srgbClr val="C00000"/>
                </a:solidFill>
              </a:rPr>
              <a:t>- Access Point(s) should be installed close to RaaS,</a:t>
            </a:r>
          </a:p>
          <a:p>
            <a:r>
              <a:rPr lang="nl-BE" sz="1600">
                <a:solidFill>
                  <a:srgbClr val="C00000"/>
                </a:solidFill>
              </a:rPr>
              <a:t>-</a:t>
            </a:r>
            <a:r>
              <a:rPr lang="nl-BE" sz="1600" smtClean="0">
                <a:solidFill>
                  <a:srgbClr val="C00000"/>
                </a:solidFill>
              </a:rPr>
              <a:t> Ops delegated by MS to RaaS provider</a:t>
            </a:r>
          </a:p>
        </p:txBody>
      </p:sp>
      <p:sp>
        <p:nvSpPr>
          <p:cNvPr id="8" name="Line Callout 3 (Accent Bar) 7"/>
          <p:cNvSpPr/>
          <p:nvPr/>
        </p:nvSpPr>
        <p:spPr>
          <a:xfrm>
            <a:off x="5517105" y="4028494"/>
            <a:ext cx="3465385" cy="792118"/>
          </a:xfrm>
          <a:prstGeom prst="accentCallout3">
            <a:avLst>
              <a:gd name="adj1" fmla="val 32095"/>
              <a:gd name="adj2" fmla="val -2143"/>
              <a:gd name="adj3" fmla="val -9651"/>
              <a:gd name="adj4" fmla="val -4497"/>
              <a:gd name="adj5" fmla="val 18505"/>
              <a:gd name="adj6" fmla="val -4219"/>
              <a:gd name="adj7" fmla="val -37063"/>
              <a:gd name="adj8" fmla="val -13296"/>
            </a:avLst>
          </a:prstGeom>
          <a:solidFill>
            <a:schemeClr val="bg1">
              <a:lumMod val="95000"/>
            </a:schemeClr>
          </a:solidFill>
          <a:ln w="9525">
            <a:solidFill>
              <a:schemeClr val="tx1">
                <a:lumMod val="65000"/>
                <a:lumOff val="35000"/>
              </a:schemeClr>
            </a:solidFill>
            <a:tailEnd type="ova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1600" b="1" smtClean="0">
                <a:solidFill>
                  <a:srgbClr val="C00000"/>
                </a:solidFill>
              </a:rPr>
              <a:t>Self Institution &amp; User Management</a:t>
            </a:r>
          </a:p>
          <a:p>
            <a:r>
              <a:rPr lang="nl-BE" sz="1600" smtClean="0">
                <a:solidFill>
                  <a:srgbClr val="C00000"/>
                </a:solidFill>
              </a:rPr>
              <a:t>- Rina Authorizations,</a:t>
            </a:r>
          </a:p>
          <a:p>
            <a:r>
              <a:rPr lang="nl-BE" sz="1600" smtClean="0">
                <a:solidFill>
                  <a:srgbClr val="C00000"/>
                </a:solidFill>
              </a:rPr>
              <a:t>- Manageable by MS / Tenant admin</a:t>
            </a:r>
          </a:p>
        </p:txBody>
      </p:sp>
      <p:sp>
        <p:nvSpPr>
          <p:cNvPr id="9" name="Line Callout 3 (Accent Bar) 8"/>
          <p:cNvSpPr/>
          <p:nvPr/>
        </p:nvSpPr>
        <p:spPr>
          <a:xfrm>
            <a:off x="5512404" y="5955366"/>
            <a:ext cx="3465385" cy="804004"/>
          </a:xfrm>
          <a:prstGeom prst="accentCallout3">
            <a:avLst>
              <a:gd name="adj1" fmla="val 24903"/>
              <a:gd name="adj2" fmla="val -1997"/>
              <a:gd name="adj3" fmla="val -50248"/>
              <a:gd name="adj4" fmla="val -9757"/>
              <a:gd name="adj5" fmla="val -14112"/>
              <a:gd name="adj6" fmla="val -11017"/>
              <a:gd name="adj7" fmla="val -204646"/>
              <a:gd name="adj8" fmla="val -20955"/>
            </a:avLst>
          </a:prstGeom>
          <a:solidFill>
            <a:schemeClr val="bg1">
              <a:lumMod val="95000"/>
            </a:schemeClr>
          </a:solidFill>
          <a:ln w="9525">
            <a:solidFill>
              <a:schemeClr val="tx1">
                <a:lumMod val="65000"/>
                <a:lumOff val="35000"/>
              </a:schemeClr>
            </a:solidFill>
            <a:tailEnd type="ova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1600" b="1" smtClean="0">
                <a:solidFill>
                  <a:srgbClr val="C00000"/>
                </a:solidFill>
              </a:rPr>
              <a:t>Integration with local tenant systems</a:t>
            </a:r>
          </a:p>
          <a:p>
            <a:r>
              <a:rPr lang="nl-BE" sz="1600">
                <a:solidFill>
                  <a:srgbClr val="C00000"/>
                </a:solidFill>
              </a:rPr>
              <a:t>-</a:t>
            </a:r>
            <a:r>
              <a:rPr lang="nl-BE" sz="1600" smtClean="0">
                <a:solidFill>
                  <a:srgbClr val="C00000"/>
                </a:solidFill>
              </a:rPr>
              <a:t> Secured via 2-way SSL connections</a:t>
            </a:r>
          </a:p>
          <a:p>
            <a:r>
              <a:rPr lang="nl-BE" sz="1600" smtClean="0">
                <a:solidFill>
                  <a:srgbClr val="C00000"/>
                </a:solidFill>
              </a:rPr>
              <a:t>- Via standard RaaS interfaces ( CPI, … )</a:t>
            </a:r>
          </a:p>
        </p:txBody>
      </p:sp>
      <p:sp>
        <p:nvSpPr>
          <p:cNvPr id="10" name="Line Callout 3 (Accent Bar) 9"/>
          <p:cNvSpPr/>
          <p:nvPr/>
        </p:nvSpPr>
        <p:spPr>
          <a:xfrm>
            <a:off x="71499" y="5814265"/>
            <a:ext cx="3465385" cy="990110"/>
          </a:xfrm>
          <a:prstGeom prst="accentCallout3">
            <a:avLst>
              <a:gd name="adj1" fmla="val 51592"/>
              <a:gd name="adj2" fmla="val 101645"/>
              <a:gd name="adj3" fmla="val -32228"/>
              <a:gd name="adj4" fmla="val 113491"/>
              <a:gd name="adj5" fmla="val -3559"/>
              <a:gd name="adj6" fmla="val 112542"/>
              <a:gd name="adj7" fmla="val -150508"/>
              <a:gd name="adj8" fmla="val 125821"/>
            </a:avLst>
          </a:prstGeom>
          <a:solidFill>
            <a:schemeClr val="bg1">
              <a:lumMod val="95000"/>
            </a:schemeClr>
          </a:solidFill>
          <a:ln w="9525">
            <a:solidFill>
              <a:schemeClr val="tx1">
                <a:lumMod val="65000"/>
                <a:lumOff val="35000"/>
              </a:schemeClr>
            </a:solidFill>
            <a:tailEnd type="ova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1600" b="1" smtClean="0">
                <a:solidFill>
                  <a:srgbClr val="0070C0"/>
                </a:solidFill>
              </a:rPr>
              <a:t>Business Data: cases, messages, notifs</a:t>
            </a:r>
          </a:p>
          <a:p>
            <a:r>
              <a:rPr lang="nl-BE" sz="1600">
                <a:solidFill>
                  <a:srgbClr val="0070C0"/>
                </a:solidFill>
              </a:rPr>
              <a:t>-</a:t>
            </a:r>
            <a:r>
              <a:rPr lang="nl-BE" sz="1600" smtClean="0">
                <a:solidFill>
                  <a:srgbClr val="0070C0"/>
                </a:solidFill>
              </a:rPr>
              <a:t> preserved on RaaS platform, </a:t>
            </a:r>
          </a:p>
          <a:p>
            <a:r>
              <a:rPr lang="nl-BE" sz="1600" smtClean="0">
                <a:solidFill>
                  <a:srgbClr val="0070C0"/>
                </a:solidFill>
              </a:rPr>
              <a:t>- access </a:t>
            </a:r>
            <a:r>
              <a:rPr lang="nl-BE" sz="1600">
                <a:solidFill>
                  <a:srgbClr val="0070C0"/>
                </a:solidFill>
              </a:rPr>
              <a:t>via </a:t>
            </a:r>
            <a:r>
              <a:rPr lang="nl-BE" sz="1600" smtClean="0">
                <a:solidFill>
                  <a:srgbClr val="0070C0"/>
                </a:solidFill>
              </a:rPr>
              <a:t>portal for dataowner only</a:t>
            </a:r>
          </a:p>
          <a:p>
            <a:r>
              <a:rPr lang="nl-BE" sz="1600" smtClean="0">
                <a:solidFill>
                  <a:srgbClr val="0070C0"/>
                </a:solidFill>
              </a:rPr>
              <a:t>- Trust of RaaS Admins …</a:t>
            </a:r>
          </a:p>
        </p:txBody>
      </p:sp>
      <p:sp>
        <p:nvSpPr>
          <p:cNvPr id="11" name="Line Callout 3 (Accent Bar) 10"/>
          <p:cNvSpPr/>
          <p:nvPr/>
        </p:nvSpPr>
        <p:spPr>
          <a:xfrm>
            <a:off x="71499" y="4554125"/>
            <a:ext cx="3465385" cy="1202724"/>
          </a:xfrm>
          <a:prstGeom prst="accentCallout3">
            <a:avLst>
              <a:gd name="adj1" fmla="val 60827"/>
              <a:gd name="adj2" fmla="val 101938"/>
              <a:gd name="adj3" fmla="val 38671"/>
              <a:gd name="adj4" fmla="val 107646"/>
              <a:gd name="adj5" fmla="val 58833"/>
              <a:gd name="adj6" fmla="val 107338"/>
              <a:gd name="adj7" fmla="val -20492"/>
              <a:gd name="adj8" fmla="val 118839"/>
            </a:avLst>
          </a:prstGeom>
          <a:solidFill>
            <a:schemeClr val="bg1">
              <a:lumMod val="95000"/>
            </a:schemeClr>
          </a:solidFill>
          <a:ln w="9525">
            <a:solidFill>
              <a:schemeClr val="tx1">
                <a:lumMod val="65000"/>
                <a:lumOff val="35000"/>
              </a:schemeClr>
            </a:solidFill>
            <a:tailEnd type="ova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1600" b="1" smtClean="0">
                <a:solidFill>
                  <a:srgbClr val="0070C0"/>
                </a:solidFill>
              </a:rPr>
              <a:t>Data Protection against loss</a:t>
            </a:r>
          </a:p>
          <a:p>
            <a:r>
              <a:rPr lang="nl-BE" sz="1600">
                <a:solidFill>
                  <a:srgbClr val="0070C0"/>
                </a:solidFill>
              </a:rPr>
              <a:t>-</a:t>
            </a:r>
            <a:r>
              <a:rPr lang="nl-BE" sz="1600" smtClean="0">
                <a:solidFill>
                  <a:srgbClr val="0070C0"/>
                </a:solidFill>
              </a:rPr>
              <a:t> Guaranteed back-up / restore </a:t>
            </a:r>
          </a:p>
          <a:p>
            <a:r>
              <a:rPr lang="nl-BE" sz="1600" smtClean="0">
                <a:solidFill>
                  <a:srgbClr val="0070C0"/>
                </a:solidFill>
              </a:rPr>
              <a:t>- Case Archiving</a:t>
            </a:r>
          </a:p>
          <a:p>
            <a:r>
              <a:rPr lang="nl-BE" sz="1600" smtClean="0">
                <a:solidFill>
                  <a:srgbClr val="0070C0"/>
                </a:solidFill>
              </a:rPr>
              <a:t>- Access Security logs</a:t>
            </a:r>
          </a:p>
          <a:p>
            <a:r>
              <a:rPr lang="nl-BE" sz="1600" smtClean="0">
                <a:solidFill>
                  <a:srgbClr val="0070C0"/>
                </a:solidFill>
              </a:rPr>
              <a:t>- Data exportability ( per tenant ) </a:t>
            </a:r>
          </a:p>
        </p:txBody>
      </p:sp>
      <p:sp>
        <p:nvSpPr>
          <p:cNvPr id="12" name="Line Callout 3 (Accent Bar) 11"/>
          <p:cNvSpPr/>
          <p:nvPr/>
        </p:nvSpPr>
        <p:spPr>
          <a:xfrm>
            <a:off x="71499" y="3203975"/>
            <a:ext cx="3465385" cy="1305145"/>
          </a:xfrm>
          <a:prstGeom prst="accentCallout3">
            <a:avLst>
              <a:gd name="adj1" fmla="val 60827"/>
              <a:gd name="adj2" fmla="val 101938"/>
              <a:gd name="adj3" fmla="val 106087"/>
              <a:gd name="adj4" fmla="val 106326"/>
              <a:gd name="adj5" fmla="val 83462"/>
              <a:gd name="adj6" fmla="val 106678"/>
              <a:gd name="adj7" fmla="val 68767"/>
              <a:gd name="adj8" fmla="val 111418"/>
            </a:avLst>
          </a:prstGeom>
          <a:solidFill>
            <a:schemeClr val="bg1">
              <a:lumMod val="95000"/>
            </a:schemeClr>
          </a:solidFill>
          <a:ln w="9525">
            <a:solidFill>
              <a:schemeClr val="tx1">
                <a:lumMod val="65000"/>
                <a:lumOff val="35000"/>
              </a:schemeClr>
            </a:solidFill>
            <a:tailEnd type="ova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1600" b="1" smtClean="0">
                <a:solidFill>
                  <a:srgbClr val="FFC000"/>
                </a:solidFill>
              </a:rPr>
              <a:t>Activity Reporting &amp; statistics</a:t>
            </a:r>
          </a:p>
          <a:p>
            <a:r>
              <a:rPr lang="nl-BE" sz="1600" smtClean="0">
                <a:solidFill>
                  <a:srgbClr val="FFC000"/>
                </a:solidFill>
              </a:rPr>
              <a:t>- on cases/messages In&amp;out</a:t>
            </a:r>
          </a:p>
          <a:p>
            <a:r>
              <a:rPr lang="nl-BE" sz="1600" smtClean="0">
                <a:solidFill>
                  <a:srgbClr val="FFC000"/>
                </a:solidFill>
              </a:rPr>
              <a:t>- Communication partners </a:t>
            </a:r>
          </a:p>
          <a:p>
            <a:r>
              <a:rPr lang="nl-BE" sz="1600" smtClean="0">
                <a:solidFill>
                  <a:srgbClr val="FFC000"/>
                </a:solidFill>
              </a:rPr>
              <a:t>- Buc &amp; SED types / </a:t>
            </a:r>
          </a:p>
          <a:p>
            <a:r>
              <a:rPr lang="nl-BE" sz="1600" smtClean="0">
                <a:solidFill>
                  <a:srgbClr val="FFC000"/>
                </a:solidFill>
              </a:rPr>
              <a:t>- Response times</a:t>
            </a:r>
          </a:p>
        </p:txBody>
      </p:sp>
      <p:sp>
        <p:nvSpPr>
          <p:cNvPr id="13" name="Line Callout 3 (Accent Bar) 12"/>
          <p:cNvSpPr/>
          <p:nvPr/>
        </p:nvSpPr>
        <p:spPr>
          <a:xfrm>
            <a:off x="77750" y="503675"/>
            <a:ext cx="3465385" cy="1305145"/>
          </a:xfrm>
          <a:prstGeom prst="accentCallout3">
            <a:avLst>
              <a:gd name="adj1" fmla="val 60827"/>
              <a:gd name="adj2" fmla="val 101938"/>
              <a:gd name="adj3" fmla="val 46270"/>
              <a:gd name="adj4" fmla="val 117504"/>
              <a:gd name="adj5" fmla="val 68520"/>
              <a:gd name="adj6" fmla="val 106239"/>
              <a:gd name="adj7" fmla="val 192489"/>
              <a:gd name="adj8" fmla="val 121532"/>
            </a:avLst>
          </a:prstGeom>
          <a:solidFill>
            <a:schemeClr val="bg1">
              <a:lumMod val="95000"/>
            </a:schemeClr>
          </a:solidFill>
          <a:ln w="9525">
            <a:solidFill>
              <a:schemeClr val="tx1">
                <a:lumMod val="65000"/>
                <a:lumOff val="35000"/>
              </a:schemeClr>
            </a:solidFill>
            <a:tailEnd type="ova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1600" b="1" smtClean="0">
                <a:solidFill>
                  <a:schemeClr val="accent3">
                    <a:lumMod val="75000"/>
                  </a:schemeClr>
                </a:solidFill>
              </a:rPr>
              <a:t>Clear and measurable guarantees</a:t>
            </a:r>
          </a:p>
          <a:p>
            <a:r>
              <a:rPr lang="nl-BE" sz="1600" smtClean="0">
                <a:solidFill>
                  <a:schemeClr val="accent3">
                    <a:lumMod val="75000"/>
                  </a:schemeClr>
                </a:solidFill>
              </a:rPr>
              <a:t>- Availability / service window</a:t>
            </a:r>
          </a:p>
          <a:p>
            <a:r>
              <a:rPr lang="nl-BE" sz="1600" smtClean="0">
                <a:solidFill>
                  <a:schemeClr val="accent3">
                    <a:lumMod val="75000"/>
                  </a:schemeClr>
                </a:solidFill>
              </a:rPr>
              <a:t>- Message delivery </a:t>
            </a:r>
          </a:p>
          <a:p>
            <a:r>
              <a:rPr lang="nl-BE" sz="1600" smtClean="0">
                <a:solidFill>
                  <a:schemeClr val="accent3">
                    <a:lumMod val="75000"/>
                  </a:schemeClr>
                </a:solidFill>
              </a:rPr>
              <a:t>- RTO / RPO </a:t>
            </a:r>
          </a:p>
          <a:p>
            <a:r>
              <a:rPr lang="nl-BE" sz="1600" smtClean="0">
                <a:solidFill>
                  <a:schemeClr val="accent3">
                    <a:lumMod val="75000"/>
                  </a:schemeClr>
                </a:solidFill>
              </a:rPr>
              <a:t>- Release &amp; evolution mgmt, …</a:t>
            </a:r>
          </a:p>
        </p:txBody>
      </p:sp>
      <p:sp>
        <p:nvSpPr>
          <p:cNvPr id="14" name="Line Callout 3 (Accent Bar) 13"/>
          <p:cNvSpPr/>
          <p:nvPr/>
        </p:nvSpPr>
        <p:spPr>
          <a:xfrm>
            <a:off x="71499" y="1861690"/>
            <a:ext cx="3465385" cy="780031"/>
          </a:xfrm>
          <a:prstGeom prst="accentCallout3">
            <a:avLst>
              <a:gd name="adj1" fmla="val 35758"/>
              <a:gd name="adj2" fmla="val 102030"/>
              <a:gd name="adj3" fmla="val 74440"/>
              <a:gd name="adj4" fmla="val 109552"/>
              <a:gd name="adj5" fmla="val 71944"/>
              <a:gd name="adj6" fmla="val 104516"/>
              <a:gd name="adj7" fmla="val 156930"/>
              <a:gd name="adj8" fmla="val 117318"/>
            </a:avLst>
          </a:prstGeom>
          <a:solidFill>
            <a:schemeClr val="bg1">
              <a:lumMod val="95000"/>
            </a:schemeClr>
          </a:solidFill>
          <a:ln w="9525">
            <a:solidFill>
              <a:schemeClr val="tx1">
                <a:lumMod val="65000"/>
                <a:lumOff val="35000"/>
              </a:schemeClr>
            </a:solidFill>
            <a:tailEnd type="ova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1600" b="1" smtClean="0">
                <a:solidFill>
                  <a:schemeClr val="accent3">
                    <a:lumMod val="75000"/>
                  </a:schemeClr>
                </a:solidFill>
              </a:rPr>
              <a:t>Clear reponsibilities RaaS/MS/Tenants </a:t>
            </a:r>
          </a:p>
          <a:p>
            <a:r>
              <a:rPr lang="nl-BE" sz="1600" smtClean="0">
                <a:solidFill>
                  <a:schemeClr val="accent3">
                    <a:lumMod val="75000"/>
                  </a:schemeClr>
                </a:solidFill>
              </a:rPr>
              <a:t>- During subscribe / unsubscribe: </a:t>
            </a:r>
          </a:p>
          <a:p>
            <a:r>
              <a:rPr lang="nl-BE" sz="1600" smtClean="0">
                <a:solidFill>
                  <a:schemeClr val="accent3">
                    <a:lumMod val="75000"/>
                  </a:schemeClr>
                </a:solidFill>
              </a:rPr>
              <a:t>- During service usage</a:t>
            </a:r>
          </a:p>
        </p:txBody>
      </p:sp>
      <p:grpSp>
        <p:nvGrpSpPr>
          <p:cNvPr id="118" name="impact Indicator"/>
          <p:cNvGrpSpPr/>
          <p:nvPr/>
        </p:nvGrpSpPr>
        <p:grpSpPr>
          <a:xfrm>
            <a:off x="8721339" y="6005089"/>
            <a:ext cx="429108" cy="288835"/>
            <a:chOff x="4490069" y="637854"/>
            <a:chExt cx="429108" cy="288835"/>
          </a:xfrm>
        </p:grpSpPr>
        <p:grpSp>
          <p:nvGrpSpPr>
            <p:cNvPr id="119" name="Frame"/>
            <p:cNvGrpSpPr/>
            <p:nvPr/>
          </p:nvGrpSpPr>
          <p:grpSpPr>
            <a:xfrm>
              <a:off x="4490069" y="637854"/>
              <a:ext cx="426920" cy="288000"/>
              <a:chOff x="4642469" y="1031965"/>
              <a:chExt cx="426920" cy="288000"/>
            </a:xfrm>
            <a:solidFill>
              <a:schemeClr val="bg1"/>
            </a:solidFill>
          </p:grpSpPr>
          <p:sp>
            <p:nvSpPr>
              <p:cNvPr id="126" name="Privacy"/>
              <p:cNvSpPr/>
              <p:nvPr/>
            </p:nvSpPr>
            <p:spPr>
              <a:xfrm>
                <a:off x="464246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Contractual"/>
              <p:cNvSpPr/>
              <p:nvPr/>
            </p:nvSpPr>
            <p:spPr>
              <a:xfrm>
                <a:off x="464246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Architechtural"/>
              <p:cNvSpPr/>
              <p:nvPr/>
            </p:nvSpPr>
            <p:spPr>
              <a:xfrm>
                <a:off x="478138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Operational"/>
              <p:cNvSpPr/>
              <p:nvPr/>
            </p:nvSpPr>
            <p:spPr>
              <a:xfrm>
                <a:off x="478138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Security"/>
              <p:cNvSpPr/>
              <p:nvPr/>
            </p:nvSpPr>
            <p:spPr>
              <a:xfrm>
                <a:off x="492538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Legal"/>
              <p:cNvSpPr/>
              <p:nvPr/>
            </p:nvSpPr>
            <p:spPr>
              <a:xfrm>
                <a:off x="492538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mtClean="0"/>
                  <a:t>&lt;</a:t>
                </a:r>
                <a:endParaRPr lang="en-US"/>
              </a:p>
            </p:txBody>
          </p:sp>
        </p:grpSp>
        <p:sp>
          <p:nvSpPr>
            <p:cNvPr id="120" name="Security"/>
            <p:cNvSpPr/>
            <p:nvPr/>
          </p:nvSpPr>
          <p:spPr>
            <a:xfrm>
              <a:off x="4772989" y="782689"/>
              <a:ext cx="144000" cy="144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Operational"/>
            <p:cNvSpPr/>
            <p:nvPr/>
          </p:nvSpPr>
          <p:spPr>
            <a:xfrm>
              <a:off x="4628989" y="782689"/>
              <a:ext cx="144000" cy="144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Privacy" hidden="1"/>
            <p:cNvSpPr/>
            <p:nvPr/>
          </p:nvSpPr>
          <p:spPr>
            <a:xfrm>
              <a:off x="4490069" y="782689"/>
              <a:ext cx="144000" cy="144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Architechtural" hidden="1"/>
            <p:cNvSpPr/>
            <p:nvPr/>
          </p:nvSpPr>
          <p:spPr>
            <a:xfrm>
              <a:off x="4775177" y="638688"/>
              <a:ext cx="144000" cy="144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Contractual"/>
            <p:cNvSpPr/>
            <p:nvPr/>
          </p:nvSpPr>
          <p:spPr>
            <a:xfrm>
              <a:off x="4631294" y="638688"/>
              <a:ext cx="144000" cy="144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Legal" hidden="1"/>
            <p:cNvSpPr/>
            <p:nvPr/>
          </p:nvSpPr>
          <p:spPr>
            <a:xfrm>
              <a:off x="4490069" y="638688"/>
              <a:ext cx="144000" cy="1440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4" name="impact Indicator"/>
          <p:cNvGrpSpPr/>
          <p:nvPr/>
        </p:nvGrpSpPr>
        <p:grpSpPr>
          <a:xfrm>
            <a:off x="8721339" y="4979598"/>
            <a:ext cx="429108" cy="288835"/>
            <a:chOff x="4490069" y="637854"/>
            <a:chExt cx="429108" cy="288835"/>
          </a:xfrm>
        </p:grpSpPr>
        <p:grpSp>
          <p:nvGrpSpPr>
            <p:cNvPr id="105" name="Frame"/>
            <p:cNvGrpSpPr/>
            <p:nvPr/>
          </p:nvGrpSpPr>
          <p:grpSpPr>
            <a:xfrm>
              <a:off x="4490069" y="637854"/>
              <a:ext cx="426920" cy="288000"/>
              <a:chOff x="4642469" y="1031965"/>
              <a:chExt cx="426920" cy="288000"/>
            </a:xfrm>
            <a:solidFill>
              <a:schemeClr val="bg1"/>
            </a:solidFill>
          </p:grpSpPr>
          <p:sp>
            <p:nvSpPr>
              <p:cNvPr id="112" name="Privacy"/>
              <p:cNvSpPr/>
              <p:nvPr/>
            </p:nvSpPr>
            <p:spPr>
              <a:xfrm>
                <a:off x="464246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Contractual"/>
              <p:cNvSpPr/>
              <p:nvPr/>
            </p:nvSpPr>
            <p:spPr>
              <a:xfrm>
                <a:off x="464246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Architechtural"/>
              <p:cNvSpPr/>
              <p:nvPr/>
            </p:nvSpPr>
            <p:spPr>
              <a:xfrm>
                <a:off x="478138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Operational"/>
              <p:cNvSpPr/>
              <p:nvPr/>
            </p:nvSpPr>
            <p:spPr>
              <a:xfrm>
                <a:off x="478138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Security"/>
              <p:cNvSpPr/>
              <p:nvPr/>
            </p:nvSpPr>
            <p:spPr>
              <a:xfrm>
                <a:off x="492538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Legal"/>
              <p:cNvSpPr/>
              <p:nvPr/>
            </p:nvSpPr>
            <p:spPr>
              <a:xfrm>
                <a:off x="492538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mtClean="0"/>
                  <a:t>&lt;</a:t>
                </a:r>
                <a:endParaRPr lang="en-US"/>
              </a:p>
            </p:txBody>
          </p:sp>
        </p:grpSp>
        <p:sp>
          <p:nvSpPr>
            <p:cNvPr id="106" name="Security"/>
            <p:cNvSpPr/>
            <p:nvPr/>
          </p:nvSpPr>
          <p:spPr>
            <a:xfrm>
              <a:off x="4772989" y="782689"/>
              <a:ext cx="144000" cy="144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perational"/>
            <p:cNvSpPr/>
            <p:nvPr/>
          </p:nvSpPr>
          <p:spPr>
            <a:xfrm>
              <a:off x="4628989" y="782689"/>
              <a:ext cx="144000" cy="144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Privacy"/>
            <p:cNvSpPr/>
            <p:nvPr/>
          </p:nvSpPr>
          <p:spPr>
            <a:xfrm>
              <a:off x="4490069" y="782689"/>
              <a:ext cx="144000" cy="144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Architechtural"/>
            <p:cNvSpPr/>
            <p:nvPr/>
          </p:nvSpPr>
          <p:spPr>
            <a:xfrm>
              <a:off x="4775177" y="638688"/>
              <a:ext cx="144000" cy="144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Contractual"/>
            <p:cNvSpPr/>
            <p:nvPr/>
          </p:nvSpPr>
          <p:spPr>
            <a:xfrm>
              <a:off x="4631294" y="638688"/>
              <a:ext cx="144000" cy="144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Legal"/>
            <p:cNvSpPr/>
            <p:nvPr/>
          </p:nvSpPr>
          <p:spPr>
            <a:xfrm>
              <a:off x="4490069" y="638688"/>
              <a:ext cx="144000" cy="1440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0" name="impact Indicator"/>
          <p:cNvGrpSpPr/>
          <p:nvPr/>
        </p:nvGrpSpPr>
        <p:grpSpPr>
          <a:xfrm>
            <a:off x="8721339" y="4125767"/>
            <a:ext cx="429108" cy="288835"/>
            <a:chOff x="4490069" y="637854"/>
            <a:chExt cx="429108" cy="288835"/>
          </a:xfrm>
        </p:grpSpPr>
        <p:grpSp>
          <p:nvGrpSpPr>
            <p:cNvPr id="91" name="Frame"/>
            <p:cNvGrpSpPr/>
            <p:nvPr/>
          </p:nvGrpSpPr>
          <p:grpSpPr>
            <a:xfrm>
              <a:off x="4490069" y="637854"/>
              <a:ext cx="426920" cy="288000"/>
              <a:chOff x="4642469" y="1031965"/>
              <a:chExt cx="426920" cy="288000"/>
            </a:xfrm>
            <a:solidFill>
              <a:schemeClr val="bg1"/>
            </a:solidFill>
          </p:grpSpPr>
          <p:sp>
            <p:nvSpPr>
              <p:cNvPr id="98" name="Privacy"/>
              <p:cNvSpPr/>
              <p:nvPr/>
            </p:nvSpPr>
            <p:spPr>
              <a:xfrm>
                <a:off x="464246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Contractual"/>
              <p:cNvSpPr/>
              <p:nvPr/>
            </p:nvSpPr>
            <p:spPr>
              <a:xfrm>
                <a:off x="464246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Architechtural"/>
              <p:cNvSpPr/>
              <p:nvPr/>
            </p:nvSpPr>
            <p:spPr>
              <a:xfrm>
                <a:off x="478138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perational"/>
              <p:cNvSpPr/>
              <p:nvPr/>
            </p:nvSpPr>
            <p:spPr>
              <a:xfrm>
                <a:off x="478138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Security"/>
              <p:cNvSpPr/>
              <p:nvPr/>
            </p:nvSpPr>
            <p:spPr>
              <a:xfrm>
                <a:off x="492538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Legal"/>
              <p:cNvSpPr/>
              <p:nvPr/>
            </p:nvSpPr>
            <p:spPr>
              <a:xfrm>
                <a:off x="492538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mtClean="0"/>
                  <a:t>&lt;</a:t>
                </a:r>
                <a:endParaRPr lang="en-US"/>
              </a:p>
            </p:txBody>
          </p:sp>
        </p:grpSp>
        <p:sp>
          <p:nvSpPr>
            <p:cNvPr id="92" name="Security"/>
            <p:cNvSpPr/>
            <p:nvPr/>
          </p:nvSpPr>
          <p:spPr>
            <a:xfrm>
              <a:off x="4772989" y="782689"/>
              <a:ext cx="144000" cy="144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perational"/>
            <p:cNvSpPr/>
            <p:nvPr/>
          </p:nvSpPr>
          <p:spPr>
            <a:xfrm>
              <a:off x="4628989" y="782689"/>
              <a:ext cx="144000" cy="144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Privacy"/>
            <p:cNvSpPr/>
            <p:nvPr/>
          </p:nvSpPr>
          <p:spPr>
            <a:xfrm>
              <a:off x="4490069" y="782689"/>
              <a:ext cx="144000" cy="144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Architechtural"/>
            <p:cNvSpPr/>
            <p:nvPr/>
          </p:nvSpPr>
          <p:spPr>
            <a:xfrm>
              <a:off x="4775177" y="638688"/>
              <a:ext cx="144000" cy="144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Contractual" hidden="1"/>
            <p:cNvSpPr/>
            <p:nvPr/>
          </p:nvSpPr>
          <p:spPr>
            <a:xfrm>
              <a:off x="4631294" y="638688"/>
              <a:ext cx="144000" cy="144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Legal" hidden="1"/>
            <p:cNvSpPr/>
            <p:nvPr/>
          </p:nvSpPr>
          <p:spPr>
            <a:xfrm>
              <a:off x="4490069" y="638688"/>
              <a:ext cx="144000" cy="1440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impact Indicator"/>
          <p:cNvGrpSpPr/>
          <p:nvPr/>
        </p:nvGrpSpPr>
        <p:grpSpPr>
          <a:xfrm>
            <a:off x="8721339" y="3241578"/>
            <a:ext cx="429108" cy="288835"/>
            <a:chOff x="4490069" y="637854"/>
            <a:chExt cx="429108" cy="288835"/>
          </a:xfrm>
        </p:grpSpPr>
        <p:grpSp>
          <p:nvGrpSpPr>
            <p:cNvPr id="77" name="Frame"/>
            <p:cNvGrpSpPr/>
            <p:nvPr/>
          </p:nvGrpSpPr>
          <p:grpSpPr>
            <a:xfrm>
              <a:off x="4490069" y="637854"/>
              <a:ext cx="426920" cy="288000"/>
              <a:chOff x="4642469" y="1031965"/>
              <a:chExt cx="426920" cy="288000"/>
            </a:xfrm>
            <a:solidFill>
              <a:schemeClr val="bg1"/>
            </a:solidFill>
          </p:grpSpPr>
          <p:sp>
            <p:nvSpPr>
              <p:cNvPr id="84" name="Privacy"/>
              <p:cNvSpPr/>
              <p:nvPr/>
            </p:nvSpPr>
            <p:spPr>
              <a:xfrm>
                <a:off x="464246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Contractual"/>
              <p:cNvSpPr/>
              <p:nvPr/>
            </p:nvSpPr>
            <p:spPr>
              <a:xfrm>
                <a:off x="464246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Architechtural"/>
              <p:cNvSpPr/>
              <p:nvPr/>
            </p:nvSpPr>
            <p:spPr>
              <a:xfrm>
                <a:off x="478138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perational"/>
              <p:cNvSpPr/>
              <p:nvPr/>
            </p:nvSpPr>
            <p:spPr>
              <a:xfrm>
                <a:off x="478138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Security"/>
              <p:cNvSpPr/>
              <p:nvPr/>
            </p:nvSpPr>
            <p:spPr>
              <a:xfrm>
                <a:off x="492538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Legal"/>
              <p:cNvSpPr/>
              <p:nvPr/>
            </p:nvSpPr>
            <p:spPr>
              <a:xfrm>
                <a:off x="492538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mtClean="0"/>
                  <a:t>&lt;</a:t>
                </a:r>
                <a:endParaRPr lang="en-US"/>
              </a:p>
            </p:txBody>
          </p:sp>
        </p:grpSp>
        <p:sp>
          <p:nvSpPr>
            <p:cNvPr id="78" name="Security"/>
            <p:cNvSpPr/>
            <p:nvPr/>
          </p:nvSpPr>
          <p:spPr>
            <a:xfrm>
              <a:off x="4772989" y="782689"/>
              <a:ext cx="144000" cy="144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perational" hidden="1"/>
            <p:cNvSpPr/>
            <p:nvPr/>
          </p:nvSpPr>
          <p:spPr>
            <a:xfrm>
              <a:off x="4628989" y="782689"/>
              <a:ext cx="144000" cy="144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Privacy" hidden="1"/>
            <p:cNvSpPr/>
            <p:nvPr/>
          </p:nvSpPr>
          <p:spPr>
            <a:xfrm>
              <a:off x="4490069" y="782689"/>
              <a:ext cx="144000" cy="144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Architechtural"/>
            <p:cNvSpPr/>
            <p:nvPr/>
          </p:nvSpPr>
          <p:spPr>
            <a:xfrm>
              <a:off x="4775177" y="638688"/>
              <a:ext cx="144000" cy="144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Contractual" hidden="1"/>
            <p:cNvSpPr/>
            <p:nvPr/>
          </p:nvSpPr>
          <p:spPr>
            <a:xfrm>
              <a:off x="4631294" y="638688"/>
              <a:ext cx="144000" cy="144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Legal" hidden="1"/>
            <p:cNvSpPr/>
            <p:nvPr/>
          </p:nvSpPr>
          <p:spPr>
            <a:xfrm>
              <a:off x="4490069" y="638688"/>
              <a:ext cx="144000" cy="1440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2" name="impact Indicator"/>
          <p:cNvGrpSpPr/>
          <p:nvPr/>
        </p:nvGrpSpPr>
        <p:grpSpPr>
          <a:xfrm>
            <a:off x="8721339" y="2472382"/>
            <a:ext cx="429108" cy="288835"/>
            <a:chOff x="4490069" y="637854"/>
            <a:chExt cx="429108" cy="288835"/>
          </a:xfrm>
        </p:grpSpPr>
        <p:grpSp>
          <p:nvGrpSpPr>
            <p:cNvPr id="63" name="Frame"/>
            <p:cNvGrpSpPr/>
            <p:nvPr/>
          </p:nvGrpSpPr>
          <p:grpSpPr>
            <a:xfrm>
              <a:off x="4490069" y="637854"/>
              <a:ext cx="426920" cy="288000"/>
              <a:chOff x="4642469" y="1031965"/>
              <a:chExt cx="426920" cy="288000"/>
            </a:xfrm>
            <a:solidFill>
              <a:schemeClr val="bg1"/>
            </a:solidFill>
          </p:grpSpPr>
          <p:sp>
            <p:nvSpPr>
              <p:cNvPr id="70" name="Privacy"/>
              <p:cNvSpPr/>
              <p:nvPr/>
            </p:nvSpPr>
            <p:spPr>
              <a:xfrm>
                <a:off x="464246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Contractual"/>
              <p:cNvSpPr/>
              <p:nvPr/>
            </p:nvSpPr>
            <p:spPr>
              <a:xfrm>
                <a:off x="464246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Architechtural"/>
              <p:cNvSpPr/>
              <p:nvPr/>
            </p:nvSpPr>
            <p:spPr>
              <a:xfrm>
                <a:off x="478138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perational"/>
              <p:cNvSpPr/>
              <p:nvPr/>
            </p:nvSpPr>
            <p:spPr>
              <a:xfrm>
                <a:off x="478138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Security"/>
              <p:cNvSpPr/>
              <p:nvPr/>
            </p:nvSpPr>
            <p:spPr>
              <a:xfrm>
                <a:off x="492538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Legal"/>
              <p:cNvSpPr/>
              <p:nvPr/>
            </p:nvSpPr>
            <p:spPr>
              <a:xfrm>
                <a:off x="492538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mtClean="0"/>
                  <a:t>&lt;</a:t>
                </a:r>
                <a:endParaRPr lang="en-US"/>
              </a:p>
            </p:txBody>
          </p:sp>
        </p:grpSp>
        <p:sp>
          <p:nvSpPr>
            <p:cNvPr id="64" name="Security"/>
            <p:cNvSpPr/>
            <p:nvPr/>
          </p:nvSpPr>
          <p:spPr>
            <a:xfrm>
              <a:off x="4772989" y="782689"/>
              <a:ext cx="144000" cy="144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perational" hidden="1"/>
            <p:cNvSpPr/>
            <p:nvPr/>
          </p:nvSpPr>
          <p:spPr>
            <a:xfrm>
              <a:off x="4628989" y="782689"/>
              <a:ext cx="144000" cy="144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Privacy"/>
            <p:cNvSpPr/>
            <p:nvPr/>
          </p:nvSpPr>
          <p:spPr>
            <a:xfrm>
              <a:off x="4490069" y="782689"/>
              <a:ext cx="144000" cy="144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Architechtural"/>
            <p:cNvSpPr/>
            <p:nvPr/>
          </p:nvSpPr>
          <p:spPr>
            <a:xfrm>
              <a:off x="4775177" y="638688"/>
              <a:ext cx="144000" cy="144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Contractual" hidden="1"/>
            <p:cNvSpPr/>
            <p:nvPr/>
          </p:nvSpPr>
          <p:spPr>
            <a:xfrm>
              <a:off x="4631294" y="638688"/>
              <a:ext cx="144000" cy="144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Legal" hidden="1"/>
            <p:cNvSpPr/>
            <p:nvPr/>
          </p:nvSpPr>
          <p:spPr>
            <a:xfrm>
              <a:off x="4490069" y="638688"/>
              <a:ext cx="144000" cy="1440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8" name="impact Indicator"/>
          <p:cNvGrpSpPr/>
          <p:nvPr/>
        </p:nvGrpSpPr>
        <p:grpSpPr>
          <a:xfrm>
            <a:off x="8721339" y="1079431"/>
            <a:ext cx="429108" cy="288835"/>
            <a:chOff x="4490069" y="637854"/>
            <a:chExt cx="429108" cy="288835"/>
          </a:xfrm>
        </p:grpSpPr>
        <p:grpSp>
          <p:nvGrpSpPr>
            <p:cNvPr id="49" name="Frame"/>
            <p:cNvGrpSpPr/>
            <p:nvPr/>
          </p:nvGrpSpPr>
          <p:grpSpPr>
            <a:xfrm>
              <a:off x="4490069" y="637854"/>
              <a:ext cx="426920" cy="288000"/>
              <a:chOff x="4642469" y="1031965"/>
              <a:chExt cx="426920" cy="288000"/>
            </a:xfrm>
            <a:solidFill>
              <a:schemeClr val="bg1"/>
            </a:solidFill>
          </p:grpSpPr>
          <p:sp>
            <p:nvSpPr>
              <p:cNvPr id="56" name="Privacy"/>
              <p:cNvSpPr/>
              <p:nvPr/>
            </p:nvSpPr>
            <p:spPr>
              <a:xfrm>
                <a:off x="464246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Contractual"/>
              <p:cNvSpPr/>
              <p:nvPr/>
            </p:nvSpPr>
            <p:spPr>
              <a:xfrm>
                <a:off x="464246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Architechtural"/>
              <p:cNvSpPr/>
              <p:nvPr/>
            </p:nvSpPr>
            <p:spPr>
              <a:xfrm>
                <a:off x="478138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perational"/>
              <p:cNvSpPr/>
              <p:nvPr/>
            </p:nvSpPr>
            <p:spPr>
              <a:xfrm>
                <a:off x="478138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Security"/>
              <p:cNvSpPr/>
              <p:nvPr/>
            </p:nvSpPr>
            <p:spPr>
              <a:xfrm>
                <a:off x="492538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Legal"/>
              <p:cNvSpPr/>
              <p:nvPr/>
            </p:nvSpPr>
            <p:spPr>
              <a:xfrm>
                <a:off x="492538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mtClean="0"/>
                  <a:t>&lt;</a:t>
                </a:r>
                <a:endParaRPr lang="en-US"/>
              </a:p>
            </p:txBody>
          </p:sp>
        </p:grpSp>
        <p:sp>
          <p:nvSpPr>
            <p:cNvPr id="50" name="Security"/>
            <p:cNvSpPr/>
            <p:nvPr/>
          </p:nvSpPr>
          <p:spPr>
            <a:xfrm>
              <a:off x="4772989" y="782689"/>
              <a:ext cx="144000" cy="144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perational"/>
            <p:cNvSpPr/>
            <p:nvPr/>
          </p:nvSpPr>
          <p:spPr>
            <a:xfrm>
              <a:off x="4628989" y="782689"/>
              <a:ext cx="144000" cy="144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Privacy"/>
            <p:cNvSpPr/>
            <p:nvPr/>
          </p:nvSpPr>
          <p:spPr>
            <a:xfrm>
              <a:off x="4490069" y="782689"/>
              <a:ext cx="144000" cy="144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Architechtural"/>
            <p:cNvSpPr/>
            <p:nvPr/>
          </p:nvSpPr>
          <p:spPr>
            <a:xfrm>
              <a:off x="4775177" y="638688"/>
              <a:ext cx="144000" cy="144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Contractual" hidden="1"/>
            <p:cNvSpPr/>
            <p:nvPr/>
          </p:nvSpPr>
          <p:spPr>
            <a:xfrm>
              <a:off x="4631294" y="638688"/>
              <a:ext cx="144000" cy="144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Legal" hidden="1"/>
            <p:cNvSpPr/>
            <p:nvPr/>
          </p:nvSpPr>
          <p:spPr>
            <a:xfrm>
              <a:off x="4490069" y="638688"/>
              <a:ext cx="144000" cy="1440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2" name="impact Indicator"/>
          <p:cNvGrpSpPr/>
          <p:nvPr/>
        </p:nvGrpSpPr>
        <p:grpSpPr>
          <a:xfrm>
            <a:off x="3041830" y="6065490"/>
            <a:ext cx="429108" cy="288835"/>
            <a:chOff x="4490069" y="637854"/>
            <a:chExt cx="429108" cy="288835"/>
          </a:xfrm>
        </p:grpSpPr>
        <p:grpSp>
          <p:nvGrpSpPr>
            <p:cNvPr id="203" name="Frame"/>
            <p:cNvGrpSpPr/>
            <p:nvPr/>
          </p:nvGrpSpPr>
          <p:grpSpPr>
            <a:xfrm>
              <a:off x="4490069" y="637854"/>
              <a:ext cx="426920" cy="288000"/>
              <a:chOff x="4642469" y="1031965"/>
              <a:chExt cx="426920" cy="288000"/>
            </a:xfrm>
            <a:solidFill>
              <a:schemeClr val="bg1"/>
            </a:solidFill>
          </p:grpSpPr>
          <p:sp>
            <p:nvSpPr>
              <p:cNvPr id="210" name="Privacy"/>
              <p:cNvSpPr/>
              <p:nvPr/>
            </p:nvSpPr>
            <p:spPr>
              <a:xfrm>
                <a:off x="464246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1" name="Contractual"/>
              <p:cNvSpPr/>
              <p:nvPr/>
            </p:nvSpPr>
            <p:spPr>
              <a:xfrm>
                <a:off x="464246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Architechtural"/>
              <p:cNvSpPr/>
              <p:nvPr/>
            </p:nvSpPr>
            <p:spPr>
              <a:xfrm>
                <a:off x="478138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3" name="Operational"/>
              <p:cNvSpPr/>
              <p:nvPr/>
            </p:nvSpPr>
            <p:spPr>
              <a:xfrm>
                <a:off x="478138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Security"/>
              <p:cNvSpPr/>
              <p:nvPr/>
            </p:nvSpPr>
            <p:spPr>
              <a:xfrm>
                <a:off x="492538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Legal"/>
              <p:cNvSpPr/>
              <p:nvPr/>
            </p:nvSpPr>
            <p:spPr>
              <a:xfrm>
                <a:off x="492538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mtClean="0"/>
                  <a:t>&lt;</a:t>
                </a:r>
                <a:endParaRPr lang="en-US"/>
              </a:p>
            </p:txBody>
          </p:sp>
        </p:grpSp>
        <p:sp>
          <p:nvSpPr>
            <p:cNvPr id="204" name="Security"/>
            <p:cNvSpPr/>
            <p:nvPr/>
          </p:nvSpPr>
          <p:spPr>
            <a:xfrm>
              <a:off x="4772989" y="782689"/>
              <a:ext cx="144000" cy="144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Operational" hidden="1"/>
            <p:cNvSpPr/>
            <p:nvPr/>
          </p:nvSpPr>
          <p:spPr>
            <a:xfrm>
              <a:off x="4628989" y="782689"/>
              <a:ext cx="144000" cy="144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 name="Privacy"/>
            <p:cNvSpPr/>
            <p:nvPr/>
          </p:nvSpPr>
          <p:spPr>
            <a:xfrm>
              <a:off x="4490069" y="782689"/>
              <a:ext cx="144000" cy="144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Architechtural" hidden="1"/>
            <p:cNvSpPr/>
            <p:nvPr/>
          </p:nvSpPr>
          <p:spPr>
            <a:xfrm>
              <a:off x="4775177" y="638688"/>
              <a:ext cx="144000" cy="144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Contractual" hidden="1"/>
            <p:cNvSpPr/>
            <p:nvPr/>
          </p:nvSpPr>
          <p:spPr>
            <a:xfrm>
              <a:off x="4631294" y="638688"/>
              <a:ext cx="144000" cy="144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9" name="Legal"/>
            <p:cNvSpPr/>
            <p:nvPr/>
          </p:nvSpPr>
          <p:spPr>
            <a:xfrm>
              <a:off x="4490069" y="638688"/>
              <a:ext cx="144000" cy="1440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8" name="impact Indicator"/>
          <p:cNvGrpSpPr/>
          <p:nvPr/>
        </p:nvGrpSpPr>
        <p:grpSpPr>
          <a:xfrm>
            <a:off x="3041830" y="4689140"/>
            <a:ext cx="429108" cy="288835"/>
            <a:chOff x="4490069" y="637854"/>
            <a:chExt cx="429108" cy="288835"/>
          </a:xfrm>
        </p:grpSpPr>
        <p:grpSp>
          <p:nvGrpSpPr>
            <p:cNvPr id="189" name="Frame"/>
            <p:cNvGrpSpPr/>
            <p:nvPr/>
          </p:nvGrpSpPr>
          <p:grpSpPr>
            <a:xfrm>
              <a:off x="4490069" y="637854"/>
              <a:ext cx="426920" cy="288000"/>
              <a:chOff x="4642469" y="1031965"/>
              <a:chExt cx="426920" cy="288000"/>
            </a:xfrm>
            <a:solidFill>
              <a:schemeClr val="bg1"/>
            </a:solidFill>
          </p:grpSpPr>
          <p:sp>
            <p:nvSpPr>
              <p:cNvPr id="196" name="Privacy"/>
              <p:cNvSpPr/>
              <p:nvPr/>
            </p:nvSpPr>
            <p:spPr>
              <a:xfrm>
                <a:off x="464246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7" name="Contractual"/>
              <p:cNvSpPr/>
              <p:nvPr/>
            </p:nvSpPr>
            <p:spPr>
              <a:xfrm>
                <a:off x="464246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8" name="Architechtural"/>
              <p:cNvSpPr/>
              <p:nvPr/>
            </p:nvSpPr>
            <p:spPr>
              <a:xfrm>
                <a:off x="478138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Operational"/>
              <p:cNvSpPr/>
              <p:nvPr/>
            </p:nvSpPr>
            <p:spPr>
              <a:xfrm>
                <a:off x="478138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Security"/>
              <p:cNvSpPr/>
              <p:nvPr/>
            </p:nvSpPr>
            <p:spPr>
              <a:xfrm>
                <a:off x="492538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Legal"/>
              <p:cNvSpPr/>
              <p:nvPr/>
            </p:nvSpPr>
            <p:spPr>
              <a:xfrm>
                <a:off x="492538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mtClean="0"/>
                  <a:t>&lt;</a:t>
                </a:r>
                <a:endParaRPr lang="en-US"/>
              </a:p>
            </p:txBody>
          </p:sp>
        </p:grpSp>
        <p:sp>
          <p:nvSpPr>
            <p:cNvPr id="190" name="Security"/>
            <p:cNvSpPr/>
            <p:nvPr/>
          </p:nvSpPr>
          <p:spPr>
            <a:xfrm>
              <a:off x="4772989" y="782689"/>
              <a:ext cx="144000" cy="144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Operational"/>
            <p:cNvSpPr/>
            <p:nvPr/>
          </p:nvSpPr>
          <p:spPr>
            <a:xfrm>
              <a:off x="4628989" y="782689"/>
              <a:ext cx="144000" cy="144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Privacy"/>
            <p:cNvSpPr/>
            <p:nvPr/>
          </p:nvSpPr>
          <p:spPr>
            <a:xfrm>
              <a:off x="4490069" y="782689"/>
              <a:ext cx="144000" cy="144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Architechtural"/>
            <p:cNvSpPr/>
            <p:nvPr/>
          </p:nvSpPr>
          <p:spPr>
            <a:xfrm>
              <a:off x="4775177" y="638688"/>
              <a:ext cx="144000" cy="144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Contractual"/>
            <p:cNvSpPr/>
            <p:nvPr/>
          </p:nvSpPr>
          <p:spPr>
            <a:xfrm>
              <a:off x="4631294" y="638688"/>
              <a:ext cx="144000" cy="144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Legal"/>
            <p:cNvSpPr/>
            <p:nvPr/>
          </p:nvSpPr>
          <p:spPr>
            <a:xfrm>
              <a:off x="4490069" y="638688"/>
              <a:ext cx="144000" cy="1440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4" name="impact Indicator"/>
          <p:cNvGrpSpPr/>
          <p:nvPr/>
        </p:nvGrpSpPr>
        <p:grpSpPr>
          <a:xfrm>
            <a:off x="3041830" y="3293985"/>
            <a:ext cx="429108" cy="288835"/>
            <a:chOff x="4490069" y="637854"/>
            <a:chExt cx="429108" cy="288835"/>
          </a:xfrm>
        </p:grpSpPr>
        <p:grpSp>
          <p:nvGrpSpPr>
            <p:cNvPr id="175" name="Frame"/>
            <p:cNvGrpSpPr/>
            <p:nvPr/>
          </p:nvGrpSpPr>
          <p:grpSpPr>
            <a:xfrm>
              <a:off x="4490069" y="637854"/>
              <a:ext cx="426920" cy="288000"/>
              <a:chOff x="4642469" y="1031965"/>
              <a:chExt cx="426920" cy="288000"/>
            </a:xfrm>
            <a:solidFill>
              <a:schemeClr val="bg1"/>
            </a:solidFill>
          </p:grpSpPr>
          <p:sp>
            <p:nvSpPr>
              <p:cNvPr id="182" name="Privacy"/>
              <p:cNvSpPr/>
              <p:nvPr/>
            </p:nvSpPr>
            <p:spPr>
              <a:xfrm>
                <a:off x="464246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Contractual"/>
              <p:cNvSpPr/>
              <p:nvPr/>
            </p:nvSpPr>
            <p:spPr>
              <a:xfrm>
                <a:off x="464246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Architechtural"/>
              <p:cNvSpPr/>
              <p:nvPr/>
            </p:nvSpPr>
            <p:spPr>
              <a:xfrm>
                <a:off x="478138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Operational"/>
              <p:cNvSpPr/>
              <p:nvPr/>
            </p:nvSpPr>
            <p:spPr>
              <a:xfrm>
                <a:off x="478138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Security"/>
              <p:cNvSpPr/>
              <p:nvPr/>
            </p:nvSpPr>
            <p:spPr>
              <a:xfrm>
                <a:off x="492538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Legal"/>
              <p:cNvSpPr/>
              <p:nvPr/>
            </p:nvSpPr>
            <p:spPr>
              <a:xfrm>
                <a:off x="492538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mtClean="0"/>
                  <a:t>&lt;</a:t>
                </a:r>
                <a:endParaRPr lang="en-US"/>
              </a:p>
            </p:txBody>
          </p:sp>
        </p:grpSp>
        <p:sp>
          <p:nvSpPr>
            <p:cNvPr id="176" name="Security" hidden="1"/>
            <p:cNvSpPr/>
            <p:nvPr/>
          </p:nvSpPr>
          <p:spPr>
            <a:xfrm>
              <a:off x="4772989" y="782689"/>
              <a:ext cx="144000" cy="144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Operational"/>
            <p:cNvSpPr/>
            <p:nvPr/>
          </p:nvSpPr>
          <p:spPr>
            <a:xfrm>
              <a:off x="4628989" y="782689"/>
              <a:ext cx="144000" cy="144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Privacy" hidden="1"/>
            <p:cNvSpPr/>
            <p:nvPr/>
          </p:nvSpPr>
          <p:spPr>
            <a:xfrm>
              <a:off x="4490069" y="782689"/>
              <a:ext cx="144000" cy="144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Architechtural" hidden="1"/>
            <p:cNvSpPr/>
            <p:nvPr/>
          </p:nvSpPr>
          <p:spPr>
            <a:xfrm>
              <a:off x="4775177" y="638688"/>
              <a:ext cx="144000" cy="144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Contractual"/>
            <p:cNvSpPr/>
            <p:nvPr/>
          </p:nvSpPr>
          <p:spPr>
            <a:xfrm>
              <a:off x="4631294" y="638688"/>
              <a:ext cx="144000" cy="144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Legal" hidden="1"/>
            <p:cNvSpPr/>
            <p:nvPr/>
          </p:nvSpPr>
          <p:spPr>
            <a:xfrm>
              <a:off x="4490069" y="638688"/>
              <a:ext cx="144000" cy="1440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0" name="impact Indicator"/>
          <p:cNvGrpSpPr/>
          <p:nvPr/>
        </p:nvGrpSpPr>
        <p:grpSpPr>
          <a:xfrm>
            <a:off x="3041830" y="2213865"/>
            <a:ext cx="429108" cy="288835"/>
            <a:chOff x="4490069" y="637854"/>
            <a:chExt cx="429108" cy="288835"/>
          </a:xfrm>
        </p:grpSpPr>
        <p:grpSp>
          <p:nvGrpSpPr>
            <p:cNvPr id="161" name="Frame"/>
            <p:cNvGrpSpPr/>
            <p:nvPr/>
          </p:nvGrpSpPr>
          <p:grpSpPr>
            <a:xfrm>
              <a:off x="4490069" y="637854"/>
              <a:ext cx="426920" cy="288000"/>
              <a:chOff x="4642469" y="1031965"/>
              <a:chExt cx="426920" cy="288000"/>
            </a:xfrm>
            <a:solidFill>
              <a:schemeClr val="bg1"/>
            </a:solidFill>
          </p:grpSpPr>
          <p:sp>
            <p:nvSpPr>
              <p:cNvPr id="168" name="Privacy"/>
              <p:cNvSpPr/>
              <p:nvPr/>
            </p:nvSpPr>
            <p:spPr>
              <a:xfrm>
                <a:off x="464246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Contractual"/>
              <p:cNvSpPr/>
              <p:nvPr/>
            </p:nvSpPr>
            <p:spPr>
              <a:xfrm>
                <a:off x="464246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Architechtural"/>
              <p:cNvSpPr/>
              <p:nvPr/>
            </p:nvSpPr>
            <p:spPr>
              <a:xfrm>
                <a:off x="478138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Operational"/>
              <p:cNvSpPr/>
              <p:nvPr/>
            </p:nvSpPr>
            <p:spPr>
              <a:xfrm>
                <a:off x="478138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Security"/>
              <p:cNvSpPr/>
              <p:nvPr/>
            </p:nvSpPr>
            <p:spPr>
              <a:xfrm>
                <a:off x="492538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Legal"/>
              <p:cNvSpPr/>
              <p:nvPr/>
            </p:nvSpPr>
            <p:spPr>
              <a:xfrm>
                <a:off x="492538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mtClean="0"/>
                  <a:t>&lt;</a:t>
                </a:r>
                <a:endParaRPr lang="en-US"/>
              </a:p>
            </p:txBody>
          </p:sp>
        </p:grpSp>
        <p:sp>
          <p:nvSpPr>
            <p:cNvPr id="162" name="Security" hidden="1"/>
            <p:cNvSpPr/>
            <p:nvPr/>
          </p:nvSpPr>
          <p:spPr>
            <a:xfrm>
              <a:off x="4772989" y="782689"/>
              <a:ext cx="144000" cy="144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Operational"/>
            <p:cNvSpPr/>
            <p:nvPr/>
          </p:nvSpPr>
          <p:spPr>
            <a:xfrm>
              <a:off x="4628989" y="782689"/>
              <a:ext cx="144000" cy="144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Privacy" hidden="1"/>
            <p:cNvSpPr/>
            <p:nvPr/>
          </p:nvSpPr>
          <p:spPr>
            <a:xfrm>
              <a:off x="4490069" y="782689"/>
              <a:ext cx="144000" cy="144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Architechtural" hidden="1"/>
            <p:cNvSpPr/>
            <p:nvPr/>
          </p:nvSpPr>
          <p:spPr>
            <a:xfrm>
              <a:off x="4775177" y="638688"/>
              <a:ext cx="144000" cy="144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Contractual"/>
            <p:cNvSpPr/>
            <p:nvPr/>
          </p:nvSpPr>
          <p:spPr>
            <a:xfrm>
              <a:off x="4631294" y="638688"/>
              <a:ext cx="144000" cy="144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Legal" hidden="1"/>
            <p:cNvSpPr/>
            <p:nvPr/>
          </p:nvSpPr>
          <p:spPr>
            <a:xfrm>
              <a:off x="4490069" y="638688"/>
              <a:ext cx="144000" cy="1440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2" name="impact Indicator"/>
          <p:cNvGrpSpPr/>
          <p:nvPr/>
        </p:nvGrpSpPr>
        <p:grpSpPr>
          <a:xfrm>
            <a:off x="3041830" y="683695"/>
            <a:ext cx="429108" cy="288835"/>
            <a:chOff x="4490069" y="637854"/>
            <a:chExt cx="429108" cy="288835"/>
          </a:xfrm>
        </p:grpSpPr>
        <p:grpSp>
          <p:nvGrpSpPr>
            <p:cNvPr id="133" name="Frame"/>
            <p:cNvGrpSpPr/>
            <p:nvPr/>
          </p:nvGrpSpPr>
          <p:grpSpPr>
            <a:xfrm>
              <a:off x="4490069" y="637854"/>
              <a:ext cx="426920" cy="288000"/>
              <a:chOff x="4642469" y="1031965"/>
              <a:chExt cx="426920" cy="288000"/>
            </a:xfrm>
            <a:solidFill>
              <a:schemeClr val="bg1"/>
            </a:solidFill>
          </p:grpSpPr>
          <p:sp>
            <p:nvSpPr>
              <p:cNvPr id="140" name="Privacy"/>
              <p:cNvSpPr/>
              <p:nvPr/>
            </p:nvSpPr>
            <p:spPr>
              <a:xfrm>
                <a:off x="464246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Contractual"/>
              <p:cNvSpPr/>
              <p:nvPr/>
            </p:nvSpPr>
            <p:spPr>
              <a:xfrm>
                <a:off x="464246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Architechtural"/>
              <p:cNvSpPr/>
              <p:nvPr/>
            </p:nvSpPr>
            <p:spPr>
              <a:xfrm>
                <a:off x="478138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Operational"/>
              <p:cNvSpPr/>
              <p:nvPr/>
            </p:nvSpPr>
            <p:spPr>
              <a:xfrm>
                <a:off x="478138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Security"/>
              <p:cNvSpPr/>
              <p:nvPr/>
            </p:nvSpPr>
            <p:spPr>
              <a:xfrm>
                <a:off x="492538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Legal"/>
              <p:cNvSpPr/>
              <p:nvPr/>
            </p:nvSpPr>
            <p:spPr>
              <a:xfrm>
                <a:off x="492538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mtClean="0"/>
                  <a:t>&lt;</a:t>
                </a:r>
                <a:endParaRPr lang="en-US"/>
              </a:p>
            </p:txBody>
          </p:sp>
        </p:grpSp>
        <p:sp>
          <p:nvSpPr>
            <p:cNvPr id="134" name="Security" hidden="1"/>
            <p:cNvSpPr/>
            <p:nvPr/>
          </p:nvSpPr>
          <p:spPr>
            <a:xfrm>
              <a:off x="4772989" y="782689"/>
              <a:ext cx="144000" cy="144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Operational"/>
            <p:cNvSpPr/>
            <p:nvPr/>
          </p:nvSpPr>
          <p:spPr>
            <a:xfrm>
              <a:off x="4628989" y="782689"/>
              <a:ext cx="144000" cy="144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Privacy" hidden="1"/>
            <p:cNvSpPr/>
            <p:nvPr/>
          </p:nvSpPr>
          <p:spPr>
            <a:xfrm>
              <a:off x="4490069" y="782689"/>
              <a:ext cx="144000" cy="144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Architechtural" hidden="1"/>
            <p:cNvSpPr/>
            <p:nvPr/>
          </p:nvSpPr>
          <p:spPr>
            <a:xfrm>
              <a:off x="4775177" y="638688"/>
              <a:ext cx="144000" cy="144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Contractual"/>
            <p:cNvSpPr/>
            <p:nvPr/>
          </p:nvSpPr>
          <p:spPr>
            <a:xfrm>
              <a:off x="4631294" y="638688"/>
              <a:ext cx="144000" cy="144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Legal"/>
            <p:cNvSpPr/>
            <p:nvPr/>
          </p:nvSpPr>
          <p:spPr>
            <a:xfrm>
              <a:off x="4490069" y="638688"/>
              <a:ext cx="144000" cy="1440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6" name="Legend: Impact Indicator"/>
          <p:cNvGrpSpPr/>
          <p:nvPr/>
        </p:nvGrpSpPr>
        <p:grpSpPr>
          <a:xfrm>
            <a:off x="5915900" y="98630"/>
            <a:ext cx="3175618" cy="646332"/>
            <a:chOff x="5787135" y="93983"/>
            <a:chExt cx="3175618" cy="646332"/>
          </a:xfrm>
        </p:grpSpPr>
        <p:sp>
          <p:nvSpPr>
            <p:cNvPr id="3" name="TextBox 2"/>
            <p:cNvSpPr txBox="1"/>
            <p:nvPr/>
          </p:nvSpPr>
          <p:spPr>
            <a:xfrm>
              <a:off x="6449441" y="278650"/>
              <a:ext cx="2513312" cy="461665"/>
            </a:xfrm>
            <a:prstGeom prst="rect">
              <a:avLst/>
            </a:prstGeom>
            <a:solidFill>
              <a:schemeClr val="bg1">
                <a:lumMod val="85000"/>
              </a:schemeClr>
            </a:solidFill>
            <a:ln>
              <a:noFill/>
            </a:ln>
          </p:spPr>
          <p:txBody>
            <a:bodyPr wrap="square" lIns="0" rIns="0" rtlCol="0">
              <a:spAutoFit/>
            </a:bodyPr>
            <a:lstStyle/>
            <a:p>
              <a:pPr defTabSz="628650">
                <a:tabLst>
                  <a:tab pos="628650" algn="l"/>
                  <a:tab pos="1616075" algn="l"/>
                </a:tabLst>
              </a:pPr>
              <a:r>
                <a:rPr lang="nl-BE" sz="1200" b="1" smtClean="0">
                  <a:solidFill>
                    <a:srgbClr val="7030A0"/>
                  </a:solidFill>
                </a:rPr>
                <a:t>Legal	</a:t>
              </a:r>
              <a:r>
                <a:rPr lang="nl-BE" sz="1200" b="1" smtClean="0">
                  <a:solidFill>
                    <a:schemeClr val="accent3">
                      <a:lumMod val="75000"/>
                    </a:schemeClr>
                  </a:solidFill>
                </a:rPr>
                <a:t>Contractual	</a:t>
              </a:r>
              <a:r>
                <a:rPr lang="nl-BE" sz="1200" b="1" smtClean="0">
                  <a:solidFill>
                    <a:srgbClr val="C00000"/>
                  </a:solidFill>
                </a:rPr>
                <a:t>Architectural </a:t>
              </a:r>
            </a:p>
            <a:p>
              <a:pPr defTabSz="628650">
                <a:tabLst>
                  <a:tab pos="628650" algn="l"/>
                  <a:tab pos="1616075" algn="l"/>
                </a:tabLst>
              </a:pPr>
              <a:r>
                <a:rPr lang="nl-BE" sz="1200" b="1" smtClean="0">
                  <a:solidFill>
                    <a:srgbClr val="0070C0"/>
                  </a:solidFill>
                </a:rPr>
                <a:t>Privacy 	</a:t>
              </a:r>
              <a:r>
                <a:rPr lang="nl-BE" sz="1200" b="1" smtClean="0">
                  <a:solidFill>
                    <a:schemeClr val="tx1">
                      <a:lumMod val="75000"/>
                      <a:lumOff val="25000"/>
                    </a:schemeClr>
                  </a:solidFill>
                </a:rPr>
                <a:t>Operational</a:t>
              </a:r>
              <a:r>
                <a:rPr lang="nl-BE" sz="1200" b="1" smtClean="0"/>
                <a:t>  	</a:t>
              </a:r>
              <a:r>
                <a:rPr lang="nl-BE" sz="1200" b="1" smtClean="0">
                  <a:solidFill>
                    <a:srgbClr val="FFC000"/>
                  </a:solidFill>
                </a:rPr>
                <a:t>Security</a:t>
              </a:r>
              <a:endParaRPr lang="en-US" sz="1200" b="1"/>
            </a:p>
          </p:txBody>
        </p:sp>
        <p:sp>
          <p:nvSpPr>
            <p:cNvPr id="23" name="TextBox 22"/>
            <p:cNvSpPr txBox="1"/>
            <p:nvPr/>
          </p:nvSpPr>
          <p:spPr>
            <a:xfrm>
              <a:off x="6449441" y="93984"/>
              <a:ext cx="2513312" cy="184666"/>
            </a:xfrm>
            <a:prstGeom prst="rect">
              <a:avLst/>
            </a:prstGeom>
            <a:solidFill>
              <a:schemeClr val="bg1">
                <a:lumMod val="85000"/>
              </a:schemeClr>
            </a:solidFill>
            <a:ln>
              <a:noFill/>
            </a:ln>
          </p:spPr>
          <p:txBody>
            <a:bodyPr wrap="square" lIns="0" tIns="0" rIns="0" bIns="0" rtlCol="0">
              <a:spAutoFit/>
            </a:bodyPr>
            <a:lstStyle/>
            <a:p>
              <a:pPr defTabSz="628650">
                <a:tabLst>
                  <a:tab pos="628650" algn="l"/>
                  <a:tab pos="1616075" algn="l"/>
                </a:tabLst>
              </a:pPr>
              <a:r>
                <a:rPr lang="nl-BE" sz="1200" b="1" u="sng" smtClean="0">
                  <a:solidFill>
                    <a:schemeClr val="tx1">
                      <a:lumMod val="50000"/>
                      <a:lumOff val="50000"/>
                    </a:schemeClr>
                  </a:solidFill>
                </a:rPr>
                <a:t>Impact indicator</a:t>
              </a:r>
              <a:endParaRPr lang="en-US" sz="1200" b="1" u="sng">
                <a:solidFill>
                  <a:schemeClr val="tx1">
                    <a:lumMod val="50000"/>
                    <a:lumOff val="50000"/>
                  </a:schemeClr>
                </a:solidFill>
              </a:endParaRPr>
            </a:p>
          </p:txBody>
        </p:sp>
        <p:sp>
          <p:nvSpPr>
            <p:cNvPr id="24" name="TextBox 23"/>
            <p:cNvSpPr txBox="1"/>
            <p:nvPr/>
          </p:nvSpPr>
          <p:spPr>
            <a:xfrm>
              <a:off x="5787135" y="93983"/>
              <a:ext cx="662306" cy="646331"/>
            </a:xfrm>
            <a:prstGeom prst="rect">
              <a:avLst/>
            </a:prstGeom>
            <a:solidFill>
              <a:schemeClr val="bg1">
                <a:lumMod val="85000"/>
              </a:schemeClr>
            </a:solidFill>
            <a:ln>
              <a:noFill/>
            </a:ln>
          </p:spPr>
          <p:txBody>
            <a:bodyPr wrap="square" tIns="0" bIns="0" rtlCol="0">
              <a:noAutofit/>
            </a:bodyPr>
            <a:lstStyle/>
            <a:p>
              <a:pPr defTabSz="628650">
                <a:tabLst>
                  <a:tab pos="628650" algn="l"/>
                  <a:tab pos="1616075" algn="l"/>
                </a:tabLst>
              </a:pPr>
              <a:endParaRPr lang="en-US" sz="1200" b="1">
                <a:solidFill>
                  <a:schemeClr val="tx1">
                    <a:lumMod val="50000"/>
                    <a:lumOff val="50000"/>
                  </a:schemeClr>
                </a:solidFill>
              </a:endParaRPr>
            </a:p>
          </p:txBody>
        </p:sp>
        <p:grpSp>
          <p:nvGrpSpPr>
            <p:cNvPr id="32" name="impact Indicator"/>
            <p:cNvGrpSpPr/>
            <p:nvPr/>
          </p:nvGrpSpPr>
          <p:grpSpPr>
            <a:xfrm>
              <a:off x="5857114" y="350690"/>
              <a:ext cx="429108" cy="288835"/>
              <a:chOff x="4490069" y="637854"/>
              <a:chExt cx="429108" cy="288835"/>
            </a:xfrm>
          </p:grpSpPr>
          <p:grpSp>
            <p:nvGrpSpPr>
              <p:cNvPr id="17" name="Frame"/>
              <p:cNvGrpSpPr/>
              <p:nvPr/>
            </p:nvGrpSpPr>
            <p:grpSpPr>
              <a:xfrm>
                <a:off x="4490069" y="637854"/>
                <a:ext cx="426920" cy="288000"/>
                <a:chOff x="4642469" y="1031965"/>
                <a:chExt cx="426920" cy="288000"/>
              </a:xfrm>
              <a:solidFill>
                <a:schemeClr val="bg1"/>
              </a:solidFill>
            </p:grpSpPr>
            <p:sp>
              <p:nvSpPr>
                <p:cNvPr id="25" name="Privacy"/>
                <p:cNvSpPr/>
                <p:nvPr/>
              </p:nvSpPr>
              <p:spPr>
                <a:xfrm>
                  <a:off x="464246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Contractual"/>
                <p:cNvSpPr/>
                <p:nvPr/>
              </p:nvSpPr>
              <p:spPr>
                <a:xfrm>
                  <a:off x="464246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chitechtural"/>
                <p:cNvSpPr/>
                <p:nvPr/>
              </p:nvSpPr>
              <p:spPr>
                <a:xfrm>
                  <a:off x="478138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perational"/>
                <p:cNvSpPr/>
                <p:nvPr/>
              </p:nvSpPr>
              <p:spPr>
                <a:xfrm>
                  <a:off x="478138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Security"/>
                <p:cNvSpPr/>
                <p:nvPr/>
              </p:nvSpPr>
              <p:spPr>
                <a:xfrm>
                  <a:off x="4925389" y="1175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Legal"/>
                <p:cNvSpPr/>
                <p:nvPr/>
              </p:nvSpPr>
              <p:spPr>
                <a:xfrm>
                  <a:off x="4925389" y="1031965"/>
                  <a:ext cx="144000" cy="144000"/>
                </a:xfrm>
                <a:prstGeom prst="rect">
                  <a:avLst/>
                </a:prstGeom>
                <a:grp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mtClean="0"/>
                    <a:t>&lt;</a:t>
                  </a:r>
                  <a:endParaRPr lang="en-US"/>
                </a:p>
              </p:txBody>
            </p:sp>
          </p:grpSp>
          <p:sp>
            <p:nvSpPr>
              <p:cNvPr id="21" name="Security"/>
              <p:cNvSpPr/>
              <p:nvPr/>
            </p:nvSpPr>
            <p:spPr>
              <a:xfrm>
                <a:off x="4772989" y="782689"/>
                <a:ext cx="144000" cy="144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perational"/>
              <p:cNvSpPr/>
              <p:nvPr/>
            </p:nvSpPr>
            <p:spPr>
              <a:xfrm>
                <a:off x="4628989" y="782689"/>
                <a:ext cx="144000" cy="144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Privacy"/>
              <p:cNvSpPr/>
              <p:nvPr/>
            </p:nvSpPr>
            <p:spPr>
              <a:xfrm>
                <a:off x="4490069" y="782689"/>
                <a:ext cx="144000" cy="144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chitechtural"/>
              <p:cNvSpPr/>
              <p:nvPr/>
            </p:nvSpPr>
            <p:spPr>
              <a:xfrm>
                <a:off x="4775177" y="638688"/>
                <a:ext cx="144000" cy="144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ractual"/>
              <p:cNvSpPr/>
              <p:nvPr/>
            </p:nvSpPr>
            <p:spPr>
              <a:xfrm>
                <a:off x="4631294" y="638688"/>
                <a:ext cx="144000" cy="144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Legal"/>
              <p:cNvSpPr/>
              <p:nvPr/>
            </p:nvSpPr>
            <p:spPr>
              <a:xfrm>
                <a:off x="4490069" y="638688"/>
                <a:ext cx="144000" cy="1440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226" name="Group 225"/>
          <p:cNvGrpSpPr/>
          <p:nvPr/>
        </p:nvGrpSpPr>
        <p:grpSpPr>
          <a:xfrm>
            <a:off x="3524002" y="632314"/>
            <a:ext cx="2218128" cy="5632001"/>
            <a:chOff x="3524002" y="632314"/>
            <a:chExt cx="2218128" cy="5632001"/>
          </a:xfrm>
        </p:grpSpPr>
        <p:sp>
          <p:nvSpPr>
            <p:cNvPr id="217" name="Oval 216"/>
            <p:cNvSpPr>
              <a:spLocks noChangeAspect="1"/>
            </p:cNvSpPr>
            <p:nvPr/>
          </p:nvSpPr>
          <p:spPr>
            <a:xfrm>
              <a:off x="5054666" y="1279237"/>
              <a:ext cx="252000" cy="252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nl-BE" sz="1200" b="1" smtClean="0"/>
                <a:t>1</a:t>
              </a:r>
            </a:p>
          </p:txBody>
        </p:sp>
        <p:sp>
          <p:nvSpPr>
            <p:cNvPr id="218" name="Oval 217"/>
            <p:cNvSpPr>
              <a:spLocks noChangeAspect="1"/>
            </p:cNvSpPr>
            <p:nvPr/>
          </p:nvSpPr>
          <p:spPr>
            <a:xfrm>
              <a:off x="5255236" y="1279237"/>
              <a:ext cx="252000" cy="252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nl-BE" sz="1200" b="1" smtClean="0"/>
                <a:t>2</a:t>
              </a:r>
            </a:p>
          </p:txBody>
        </p:sp>
        <p:sp>
          <p:nvSpPr>
            <p:cNvPr id="221" name="Oval 220"/>
            <p:cNvSpPr>
              <a:spLocks noChangeAspect="1"/>
            </p:cNvSpPr>
            <p:nvPr/>
          </p:nvSpPr>
          <p:spPr>
            <a:xfrm>
              <a:off x="5089156" y="2308320"/>
              <a:ext cx="252000" cy="252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nl-BE" sz="1200" b="1" smtClean="0"/>
                <a:t>1</a:t>
              </a:r>
            </a:p>
          </p:txBody>
        </p:sp>
        <p:sp>
          <p:nvSpPr>
            <p:cNvPr id="222" name="Oval 221"/>
            <p:cNvSpPr>
              <a:spLocks noChangeAspect="1"/>
            </p:cNvSpPr>
            <p:nvPr/>
          </p:nvSpPr>
          <p:spPr>
            <a:xfrm>
              <a:off x="5289726" y="2308320"/>
              <a:ext cx="252000" cy="252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nl-BE" sz="1200" b="1" smtClean="0"/>
                <a:t>2</a:t>
              </a:r>
            </a:p>
          </p:txBody>
        </p:sp>
        <p:sp>
          <p:nvSpPr>
            <p:cNvPr id="225" name="Rounded Rectangle 224"/>
            <p:cNvSpPr/>
            <p:nvPr/>
          </p:nvSpPr>
          <p:spPr>
            <a:xfrm>
              <a:off x="3949229" y="632314"/>
              <a:ext cx="1792901" cy="216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r>
                <a:rPr lang="nl-BE" sz="1200" b="1" smtClean="0">
                  <a:solidFill>
                    <a:srgbClr val="0070C0"/>
                  </a:solidFill>
                </a:rPr>
                <a:t>References of </a:t>
              </a:r>
            </a:p>
            <a:p>
              <a:r>
                <a:rPr lang="nl-BE" sz="1200" b="1" smtClean="0">
                  <a:solidFill>
                    <a:srgbClr val="0070C0"/>
                  </a:solidFill>
                </a:rPr>
                <a:t>topic elaboration</a:t>
              </a:r>
              <a:endParaRPr lang="nl-BE" sz="1200" b="1">
                <a:solidFill>
                  <a:srgbClr val="0070C0"/>
                </a:solidFill>
              </a:endParaRPr>
            </a:p>
          </p:txBody>
        </p:sp>
        <p:sp>
          <p:nvSpPr>
            <p:cNvPr id="227" name="Oval 226"/>
            <p:cNvSpPr>
              <a:spLocks noChangeAspect="1"/>
            </p:cNvSpPr>
            <p:nvPr/>
          </p:nvSpPr>
          <p:spPr>
            <a:xfrm>
              <a:off x="5330138" y="3193621"/>
              <a:ext cx="252000" cy="252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nl-BE" sz="1200" b="1"/>
                <a:t>3</a:t>
              </a:r>
              <a:endParaRPr lang="nl-BE" sz="1200" b="1" smtClean="0"/>
            </a:p>
          </p:txBody>
        </p:sp>
        <p:sp>
          <p:nvSpPr>
            <p:cNvPr id="228" name="Oval 227"/>
            <p:cNvSpPr>
              <a:spLocks noChangeAspect="1"/>
            </p:cNvSpPr>
            <p:nvPr/>
          </p:nvSpPr>
          <p:spPr>
            <a:xfrm>
              <a:off x="5330138" y="4117497"/>
              <a:ext cx="252000" cy="252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nl-BE" sz="1200" b="1" smtClean="0"/>
                <a:t>4</a:t>
              </a:r>
            </a:p>
          </p:txBody>
        </p:sp>
        <p:sp>
          <p:nvSpPr>
            <p:cNvPr id="229" name="Oval 228"/>
            <p:cNvSpPr>
              <a:spLocks noChangeAspect="1"/>
            </p:cNvSpPr>
            <p:nvPr/>
          </p:nvSpPr>
          <p:spPr>
            <a:xfrm>
              <a:off x="5292080" y="5041373"/>
              <a:ext cx="252000" cy="252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nl-BE" sz="1200" b="1" smtClean="0"/>
                <a:t>5</a:t>
              </a:r>
            </a:p>
          </p:txBody>
        </p:sp>
        <p:sp>
          <p:nvSpPr>
            <p:cNvPr id="230" name="Oval 229"/>
            <p:cNvSpPr>
              <a:spLocks noChangeAspect="1"/>
            </p:cNvSpPr>
            <p:nvPr/>
          </p:nvSpPr>
          <p:spPr>
            <a:xfrm>
              <a:off x="5292080" y="6012315"/>
              <a:ext cx="252000" cy="252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nl-BE" sz="1200" b="1" smtClean="0"/>
                <a:t>6</a:t>
              </a:r>
            </a:p>
          </p:txBody>
        </p:sp>
        <p:sp>
          <p:nvSpPr>
            <p:cNvPr id="231" name="Oval 230"/>
            <p:cNvSpPr>
              <a:spLocks noChangeAspect="1"/>
            </p:cNvSpPr>
            <p:nvPr/>
          </p:nvSpPr>
          <p:spPr>
            <a:xfrm>
              <a:off x="3538079" y="5967310"/>
              <a:ext cx="252000" cy="252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nl-BE" sz="1200" b="1" smtClean="0"/>
                <a:t>7</a:t>
              </a:r>
            </a:p>
          </p:txBody>
        </p:sp>
        <p:sp>
          <p:nvSpPr>
            <p:cNvPr id="232" name="Oval 231"/>
            <p:cNvSpPr>
              <a:spLocks noChangeAspect="1"/>
            </p:cNvSpPr>
            <p:nvPr/>
          </p:nvSpPr>
          <p:spPr>
            <a:xfrm>
              <a:off x="3751084" y="5967310"/>
              <a:ext cx="252000" cy="252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nl-BE" sz="1200" b="1" smtClean="0"/>
                <a:t>9</a:t>
              </a:r>
            </a:p>
          </p:txBody>
        </p:sp>
        <p:sp>
          <p:nvSpPr>
            <p:cNvPr id="233" name="Oval 232"/>
            <p:cNvSpPr>
              <a:spLocks noChangeAspect="1"/>
            </p:cNvSpPr>
            <p:nvPr/>
          </p:nvSpPr>
          <p:spPr>
            <a:xfrm>
              <a:off x="3959960" y="5967310"/>
              <a:ext cx="252000" cy="252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nl-BE" sz="1200" b="1" smtClean="0"/>
                <a:t>11</a:t>
              </a:r>
            </a:p>
          </p:txBody>
        </p:sp>
        <p:sp>
          <p:nvSpPr>
            <p:cNvPr id="234" name="Oval 233"/>
            <p:cNvSpPr>
              <a:spLocks noChangeAspect="1"/>
            </p:cNvSpPr>
            <p:nvPr/>
          </p:nvSpPr>
          <p:spPr>
            <a:xfrm>
              <a:off x="3524002" y="5071379"/>
              <a:ext cx="252000" cy="252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nl-BE" sz="1200" b="1" smtClean="0"/>
                <a:t>12</a:t>
              </a:r>
            </a:p>
          </p:txBody>
        </p:sp>
        <p:sp>
          <p:nvSpPr>
            <p:cNvPr id="235" name="Oval 234"/>
            <p:cNvSpPr>
              <a:spLocks noChangeAspect="1"/>
            </p:cNvSpPr>
            <p:nvPr/>
          </p:nvSpPr>
          <p:spPr>
            <a:xfrm>
              <a:off x="3737007" y="5071379"/>
              <a:ext cx="252000" cy="252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nl-BE" sz="1200" b="1" smtClean="0"/>
                <a:t>13</a:t>
              </a:r>
            </a:p>
          </p:txBody>
        </p:sp>
        <p:sp>
          <p:nvSpPr>
            <p:cNvPr id="236" name="Oval 235"/>
            <p:cNvSpPr>
              <a:spLocks noChangeAspect="1"/>
            </p:cNvSpPr>
            <p:nvPr/>
          </p:nvSpPr>
          <p:spPr>
            <a:xfrm>
              <a:off x="3945883" y="5071379"/>
              <a:ext cx="252000" cy="252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nl-BE" sz="1200" b="1" smtClean="0"/>
                <a:t>14</a:t>
              </a:r>
            </a:p>
          </p:txBody>
        </p:sp>
        <p:sp>
          <p:nvSpPr>
            <p:cNvPr id="239" name="Oval 238"/>
            <p:cNvSpPr>
              <a:spLocks noChangeAspect="1"/>
            </p:cNvSpPr>
            <p:nvPr/>
          </p:nvSpPr>
          <p:spPr>
            <a:xfrm>
              <a:off x="3524002" y="3918108"/>
              <a:ext cx="252000" cy="252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nl-BE" sz="1200" b="1" smtClean="0"/>
                <a:t>15</a:t>
              </a:r>
            </a:p>
          </p:txBody>
        </p:sp>
        <p:sp>
          <p:nvSpPr>
            <p:cNvPr id="241" name="Oval 240"/>
            <p:cNvSpPr>
              <a:spLocks noChangeAspect="1"/>
            </p:cNvSpPr>
            <p:nvPr/>
          </p:nvSpPr>
          <p:spPr>
            <a:xfrm>
              <a:off x="3524002" y="2024100"/>
              <a:ext cx="252000" cy="252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nl-BE" sz="1200" b="1" smtClean="0"/>
                <a:t>17</a:t>
              </a:r>
            </a:p>
          </p:txBody>
        </p:sp>
        <p:sp>
          <p:nvSpPr>
            <p:cNvPr id="242" name="Oval 241"/>
            <p:cNvSpPr>
              <a:spLocks noChangeAspect="1"/>
            </p:cNvSpPr>
            <p:nvPr/>
          </p:nvSpPr>
          <p:spPr>
            <a:xfrm>
              <a:off x="3524002" y="1095401"/>
              <a:ext cx="252000" cy="2520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nl-BE" sz="1200" b="1" smtClean="0"/>
                <a:t>16</a:t>
              </a:r>
            </a:p>
          </p:txBody>
        </p:sp>
      </p:grpSp>
      <p:grpSp>
        <p:nvGrpSpPr>
          <p:cNvPr id="15" name="Group 14"/>
          <p:cNvGrpSpPr/>
          <p:nvPr/>
        </p:nvGrpSpPr>
        <p:grpSpPr>
          <a:xfrm>
            <a:off x="5247075" y="2938429"/>
            <a:ext cx="3854274" cy="3028880"/>
            <a:chOff x="5247075" y="2938429"/>
            <a:chExt cx="3854274" cy="3028880"/>
          </a:xfrm>
        </p:grpSpPr>
        <p:sp>
          <p:nvSpPr>
            <p:cNvPr id="219" name="Rectangle 218"/>
            <p:cNvSpPr/>
            <p:nvPr/>
          </p:nvSpPr>
          <p:spPr>
            <a:xfrm>
              <a:off x="5247075" y="3070134"/>
              <a:ext cx="3854274" cy="2897175"/>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0" name="Rectangle 219"/>
            <p:cNvSpPr/>
            <p:nvPr/>
          </p:nvSpPr>
          <p:spPr>
            <a:xfrm>
              <a:off x="7233726" y="2938429"/>
              <a:ext cx="1118694" cy="264042"/>
            </a:xfrm>
            <a:prstGeom prst="rect">
              <a:avLst/>
            </a:prstGeom>
            <a:solidFill>
              <a:srgbClr val="FF0000"/>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400" b="1" smtClean="0">
                  <a:solidFill>
                    <a:schemeClr val="bg1">
                      <a:lumMod val="85000"/>
                    </a:schemeClr>
                  </a:solidFill>
                </a:rPr>
                <a:t>FOCUS</a:t>
              </a:r>
              <a:endParaRPr lang="en-US" sz="2400" b="1">
                <a:solidFill>
                  <a:schemeClr val="bg1">
                    <a:lumMod val="85000"/>
                  </a:schemeClr>
                </a:solidFill>
              </a:endParaRPr>
            </a:p>
          </p:txBody>
        </p:sp>
      </p:grpSp>
    </p:spTree>
    <p:extLst>
      <p:ext uri="{BB962C8B-B14F-4D97-AF65-F5344CB8AC3E}">
        <p14:creationId xmlns:p14="http://schemas.microsoft.com/office/powerpoint/2010/main" val="2273186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16"/>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48"/>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62"/>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76"/>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90"/>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04"/>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118"/>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132"/>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160"/>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174"/>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88"/>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202"/>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226"/>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21" presetClass="entr" presetSubtype="1" fill="hold" nodeType="clickEffect">
                                  <p:stCondLst>
                                    <p:cond delay="0"/>
                                  </p:stCondLst>
                                  <p:childTnLst>
                                    <p:set>
                                      <p:cBhvr>
                                        <p:cTn id="80" dur="1" fill="hold">
                                          <p:stCondLst>
                                            <p:cond delay="0"/>
                                          </p:stCondLst>
                                        </p:cTn>
                                        <p:tgtEl>
                                          <p:spTgt spid="15"/>
                                        </p:tgtEl>
                                        <p:attrNameLst>
                                          <p:attrName>style.visibility</p:attrName>
                                        </p:attrNameLst>
                                      </p:cBhvr>
                                      <p:to>
                                        <p:strVal val="visible"/>
                                      </p:to>
                                    </p:set>
                                    <p:animEffect transition="in" filter="wheel(1)">
                                      <p:cBhvr>
                                        <p:cTn id="81"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1540" y="98630"/>
            <a:ext cx="2984791" cy="461665"/>
          </a:xfrm>
          <a:prstGeom prst="rect">
            <a:avLst/>
          </a:prstGeom>
          <a:noFill/>
        </p:spPr>
        <p:txBody>
          <a:bodyPr wrap="none" rtlCol="0">
            <a:spAutoFit/>
          </a:bodyPr>
          <a:lstStyle/>
          <a:p>
            <a:r>
              <a:rPr lang="nl-BE" sz="2400" smtClean="0"/>
              <a:t>Rina as a Service: Raas</a:t>
            </a:r>
            <a:endParaRPr lang="en-US" sz="2400"/>
          </a:p>
        </p:txBody>
      </p:sp>
      <p:grpSp>
        <p:nvGrpSpPr>
          <p:cNvPr id="2" name="Group 1"/>
          <p:cNvGrpSpPr/>
          <p:nvPr/>
        </p:nvGrpSpPr>
        <p:grpSpPr>
          <a:xfrm>
            <a:off x="71500" y="728700"/>
            <a:ext cx="8644417" cy="3136130"/>
            <a:chOff x="71500" y="1309987"/>
            <a:chExt cx="8644417" cy="3136130"/>
          </a:xfrm>
        </p:grpSpPr>
        <p:sp>
          <p:nvSpPr>
            <p:cNvPr id="10" name="TextBox 9"/>
            <p:cNvSpPr txBox="1"/>
            <p:nvPr/>
          </p:nvSpPr>
          <p:spPr>
            <a:xfrm>
              <a:off x="71500" y="1309987"/>
              <a:ext cx="417102" cy="461665"/>
            </a:xfrm>
            <a:prstGeom prst="rect">
              <a:avLst/>
            </a:prstGeom>
            <a:solidFill>
              <a:schemeClr val="tx2">
                <a:lumMod val="40000"/>
                <a:lumOff val="60000"/>
              </a:schemeClr>
            </a:solidFill>
          </p:spPr>
          <p:txBody>
            <a:bodyPr wrap="none" rtlCol="0">
              <a:spAutoFit/>
            </a:bodyPr>
            <a:lstStyle/>
            <a:p>
              <a:r>
                <a:rPr lang="nl-BE" sz="2400" smtClean="0"/>
                <a:t>1.</a:t>
              </a:r>
              <a:endParaRPr lang="en-US" sz="2400"/>
            </a:p>
          </p:txBody>
        </p:sp>
        <p:sp>
          <p:nvSpPr>
            <p:cNvPr id="8" name="TextBox 7"/>
            <p:cNvSpPr txBox="1"/>
            <p:nvPr/>
          </p:nvSpPr>
          <p:spPr>
            <a:xfrm>
              <a:off x="445527" y="1583795"/>
              <a:ext cx="8270390" cy="2862322"/>
            </a:xfrm>
            <a:prstGeom prst="rect">
              <a:avLst/>
            </a:prstGeom>
            <a:solidFill>
              <a:schemeClr val="bg1">
                <a:lumMod val="95000"/>
              </a:schemeClr>
            </a:solidFill>
          </p:spPr>
          <p:txBody>
            <a:bodyPr wrap="square" rtlCol="0">
              <a:spAutoFit/>
            </a:bodyPr>
            <a:lstStyle/>
            <a:p>
              <a:pPr marL="285750" indent="-285750">
                <a:buFontTx/>
                <a:buChar char="-"/>
              </a:pPr>
              <a:r>
                <a:rPr lang="nl-BE" smtClean="0">
                  <a:solidFill>
                    <a:srgbClr val="C00000"/>
                  </a:solidFill>
                </a:rPr>
                <a:t>A centrally deployed Rina environment deployed &amp; managed by the RaaS provider.</a:t>
              </a:r>
            </a:p>
            <a:p>
              <a:pPr marL="285750" indent="-285750">
                <a:buFontTx/>
                <a:buChar char="-"/>
              </a:pPr>
              <a:r>
                <a:rPr lang="nl-BE" smtClean="0"/>
                <a:t>Consists of one or multiple physical deployments of the software, depending on</a:t>
              </a:r>
            </a:p>
            <a:p>
              <a:pPr marL="742950" lvl="1" indent="-285750">
                <a:buFontTx/>
                <a:buChar char="-"/>
              </a:pPr>
              <a:r>
                <a:rPr lang="nl-BE" smtClean="0"/>
                <a:t>the  nature and capabilities of the software</a:t>
              </a:r>
            </a:p>
            <a:p>
              <a:pPr marL="742950" lvl="1" indent="-285750">
                <a:buFontTx/>
                <a:buChar char="-"/>
              </a:pPr>
              <a:r>
                <a:rPr lang="nl-BE" smtClean="0"/>
                <a:t>The number of tenants / member states that subscribe to it</a:t>
              </a:r>
            </a:p>
            <a:p>
              <a:pPr marL="742950" lvl="1" indent="-285750">
                <a:buFontTx/>
                <a:buChar char="-"/>
              </a:pPr>
              <a:r>
                <a:rPr lang="nl-BE" smtClean="0"/>
                <a:t>The level of Tenant isolation that is required</a:t>
              </a:r>
            </a:p>
            <a:p>
              <a:pPr marL="742950" lvl="1" indent="-285750">
                <a:buFontTx/>
                <a:buChar char="-"/>
              </a:pPr>
              <a:r>
                <a:rPr lang="nl-BE" smtClean="0"/>
                <a:t>The level of Tenant flexibility and diversity that is required.</a:t>
              </a:r>
            </a:p>
            <a:p>
              <a:pPr marL="285750" indent="-285750">
                <a:buFontTx/>
                <a:buChar char="-"/>
              </a:pPr>
              <a:r>
                <a:rPr lang="nl-BE" smtClean="0">
                  <a:solidFill>
                    <a:srgbClr val="C00000"/>
                  </a:solidFill>
                </a:rPr>
                <a:t>That is securely accessible over the internet for end-users and MS systems.</a:t>
              </a:r>
            </a:p>
            <a:p>
              <a:pPr marL="285750" indent="-285750">
                <a:buFontTx/>
                <a:buChar char="-"/>
              </a:pPr>
              <a:r>
                <a:rPr lang="nl-BE" smtClean="0"/>
                <a:t>That integrates to the EESSI network through either </a:t>
              </a:r>
            </a:p>
            <a:p>
              <a:pPr marL="742950" lvl="1" indent="-285750">
                <a:buFontTx/>
                <a:buChar char="-"/>
              </a:pPr>
              <a:r>
                <a:rPr lang="nl-BE" smtClean="0"/>
                <a:t>a Member State AccessPoint</a:t>
              </a:r>
            </a:p>
            <a:p>
              <a:pPr marL="742950" lvl="1" indent="-285750">
                <a:buFontTx/>
                <a:buChar char="-"/>
              </a:pPr>
              <a:r>
                <a:rPr lang="nl-BE"/>
                <a:t>a</a:t>
              </a:r>
              <a:r>
                <a:rPr lang="nl-BE" smtClean="0"/>
                <a:t> Common RaaS AccessPoint</a:t>
              </a:r>
            </a:p>
          </p:txBody>
        </p:sp>
        <p:sp>
          <p:nvSpPr>
            <p:cNvPr id="12" name="TextBox 11"/>
            <p:cNvSpPr txBox="1"/>
            <p:nvPr/>
          </p:nvSpPr>
          <p:spPr>
            <a:xfrm>
              <a:off x="445527" y="1309987"/>
              <a:ext cx="8270390" cy="338554"/>
            </a:xfrm>
            <a:prstGeom prst="rect">
              <a:avLst/>
            </a:prstGeom>
            <a:solidFill>
              <a:schemeClr val="tx2">
                <a:lumMod val="40000"/>
                <a:lumOff val="60000"/>
              </a:schemeClr>
            </a:solidFill>
          </p:spPr>
          <p:txBody>
            <a:bodyPr wrap="square" rtlCol="0">
              <a:spAutoFit/>
            </a:bodyPr>
            <a:lstStyle/>
            <a:p>
              <a:r>
                <a:rPr lang="nl-BE" sz="1600"/>
                <a:t>M</a:t>
              </a:r>
              <a:r>
                <a:rPr lang="nl-BE" sz="1600" smtClean="0"/>
                <a:t>ulti Member State &amp; Multi-Tenant Deployment:</a:t>
              </a:r>
              <a:endParaRPr lang="en-US" sz="1600"/>
            </a:p>
          </p:txBody>
        </p:sp>
      </p:grpSp>
      <p:sp>
        <p:nvSpPr>
          <p:cNvPr id="3" name="Rectangle 2"/>
          <p:cNvSpPr/>
          <p:nvPr/>
        </p:nvSpPr>
        <p:spPr>
          <a:xfrm>
            <a:off x="431540" y="6534345"/>
            <a:ext cx="8284377" cy="270030"/>
          </a:xfrm>
          <a:prstGeom prst="rect">
            <a:avLst/>
          </a:prstGeom>
          <a:noFill/>
          <a:ln w="12700">
            <a:noFill/>
            <a:prstDash val="solid"/>
            <a:tailEnd type="ova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nl-BE" sz="1400" smtClean="0">
                <a:solidFill>
                  <a:srgbClr val="C00000"/>
                </a:solidFill>
              </a:rPr>
              <a:t>*    Raas </a:t>
            </a:r>
            <a:r>
              <a:rPr lang="nl-BE" sz="1400">
                <a:solidFill>
                  <a:srgbClr val="C00000"/>
                </a:solidFill>
              </a:rPr>
              <a:t>could have different levels of </a:t>
            </a:r>
            <a:r>
              <a:rPr lang="nl-BE" sz="1400" smtClean="0">
                <a:solidFill>
                  <a:srgbClr val="C00000"/>
                </a:solidFill>
              </a:rPr>
              <a:t>admininistration </a:t>
            </a:r>
            <a:r>
              <a:rPr lang="nl-BE" sz="1400">
                <a:solidFill>
                  <a:srgbClr val="C00000"/>
                </a:solidFill>
              </a:rPr>
              <a:t>: MS </a:t>
            </a:r>
            <a:r>
              <a:rPr lang="nl-BE" sz="1400" smtClean="0">
                <a:solidFill>
                  <a:srgbClr val="C00000"/>
                </a:solidFill>
              </a:rPr>
              <a:t>level, </a:t>
            </a:r>
            <a:r>
              <a:rPr lang="nl-BE" sz="1400">
                <a:solidFill>
                  <a:srgbClr val="C00000"/>
                </a:solidFill>
              </a:rPr>
              <a:t>Tenant level, Raas Level</a:t>
            </a:r>
            <a:r>
              <a:rPr lang="nl-BE" sz="1400" smtClean="0">
                <a:solidFill>
                  <a:srgbClr val="C00000"/>
                </a:solidFill>
              </a:rPr>
              <a:t>…</a:t>
            </a:r>
            <a:endParaRPr lang="nl-BE" sz="1400">
              <a:solidFill>
                <a:srgbClr val="C00000"/>
              </a:solidFill>
            </a:endParaRPr>
          </a:p>
        </p:txBody>
      </p:sp>
      <p:sp>
        <p:nvSpPr>
          <p:cNvPr id="11" name="TextBox 10"/>
          <p:cNvSpPr txBox="1"/>
          <p:nvPr/>
        </p:nvSpPr>
        <p:spPr>
          <a:xfrm>
            <a:off x="3416331" y="160185"/>
            <a:ext cx="5299586" cy="338554"/>
          </a:xfrm>
          <a:prstGeom prst="rect">
            <a:avLst/>
          </a:prstGeom>
          <a:solidFill>
            <a:schemeClr val="accent3">
              <a:lumMod val="60000"/>
              <a:lumOff val="40000"/>
            </a:schemeClr>
          </a:solidFill>
        </p:spPr>
        <p:txBody>
          <a:bodyPr wrap="square" rtlCol="0">
            <a:spAutoFit/>
          </a:bodyPr>
          <a:lstStyle/>
          <a:p>
            <a:r>
              <a:rPr lang="nl-BE" sz="1600" smtClean="0"/>
              <a:t>What does RaaS Application Provisioning mean … in general</a:t>
            </a:r>
            <a:endParaRPr lang="en-US" sz="1600"/>
          </a:p>
        </p:txBody>
      </p:sp>
      <p:grpSp>
        <p:nvGrpSpPr>
          <p:cNvPr id="17" name="Group 16"/>
          <p:cNvGrpSpPr/>
          <p:nvPr/>
        </p:nvGrpSpPr>
        <p:grpSpPr>
          <a:xfrm>
            <a:off x="57513" y="4136879"/>
            <a:ext cx="8644417" cy="2397466"/>
            <a:chOff x="71500" y="1309987"/>
            <a:chExt cx="8644417" cy="2397466"/>
          </a:xfrm>
        </p:grpSpPr>
        <p:sp>
          <p:nvSpPr>
            <p:cNvPr id="18" name="TextBox 17"/>
            <p:cNvSpPr txBox="1"/>
            <p:nvPr/>
          </p:nvSpPr>
          <p:spPr>
            <a:xfrm>
              <a:off x="71500" y="1309987"/>
              <a:ext cx="417102" cy="461665"/>
            </a:xfrm>
            <a:prstGeom prst="rect">
              <a:avLst/>
            </a:prstGeom>
            <a:solidFill>
              <a:schemeClr val="tx2">
                <a:lumMod val="40000"/>
                <a:lumOff val="60000"/>
              </a:schemeClr>
            </a:solidFill>
          </p:spPr>
          <p:txBody>
            <a:bodyPr wrap="none" rtlCol="0">
              <a:spAutoFit/>
            </a:bodyPr>
            <a:lstStyle/>
            <a:p>
              <a:r>
                <a:rPr lang="nl-BE" sz="2400"/>
                <a:t>2</a:t>
              </a:r>
              <a:r>
                <a:rPr lang="nl-BE" sz="2400" smtClean="0"/>
                <a:t>.</a:t>
              </a:r>
              <a:endParaRPr lang="en-US" sz="2400"/>
            </a:p>
          </p:txBody>
        </p:sp>
        <p:sp>
          <p:nvSpPr>
            <p:cNvPr id="19" name="TextBox 18"/>
            <p:cNvSpPr txBox="1"/>
            <p:nvPr/>
          </p:nvSpPr>
          <p:spPr>
            <a:xfrm>
              <a:off x="445527" y="1583795"/>
              <a:ext cx="8270390" cy="2123658"/>
            </a:xfrm>
            <a:prstGeom prst="rect">
              <a:avLst/>
            </a:prstGeom>
            <a:solidFill>
              <a:schemeClr val="bg1">
                <a:lumMod val="95000"/>
              </a:schemeClr>
            </a:solidFill>
          </p:spPr>
          <p:txBody>
            <a:bodyPr wrap="square" rtlCol="0">
              <a:spAutoFit/>
            </a:bodyPr>
            <a:lstStyle/>
            <a:p>
              <a:pPr marL="285750" indent="-285750">
                <a:buFontTx/>
                <a:buChar char="-"/>
              </a:pPr>
              <a:r>
                <a:rPr lang="nl-BE" smtClean="0">
                  <a:solidFill>
                    <a:srgbClr val="C00000"/>
                  </a:solidFill>
                </a:rPr>
                <a:t>Several Member States can subscribe to RaaS...</a:t>
              </a:r>
            </a:p>
            <a:p>
              <a:pPr marL="285750" indent="-285750">
                <a:buFontTx/>
                <a:buChar char="-"/>
              </a:pPr>
              <a:r>
                <a:rPr lang="nl-BE" smtClean="0"/>
                <a:t>On which they can subscribe one or multiple tenants ( = institutions )</a:t>
              </a:r>
            </a:p>
            <a:p>
              <a:pPr marL="285750" indent="-285750">
                <a:buFontTx/>
                <a:buChar char="-"/>
              </a:pPr>
              <a:r>
                <a:rPr lang="nl-BE" smtClean="0">
                  <a:solidFill>
                    <a:srgbClr val="C00000"/>
                  </a:solidFill>
                </a:rPr>
                <a:t>On which every tenant have following elements configured inside their own tenants</a:t>
              </a:r>
            </a:p>
            <a:p>
              <a:pPr marL="742950" lvl="1" indent="-285750">
                <a:buFontTx/>
                <a:buChar char="-"/>
              </a:pPr>
              <a:r>
                <a:rPr lang="nl-BE" smtClean="0">
                  <a:solidFill>
                    <a:srgbClr val="C00000"/>
                  </a:solidFill>
                </a:rPr>
                <a:t>their own users ( = clerks and admins </a:t>
              </a:r>
              <a:r>
                <a:rPr lang="nl-BE" sz="2400" smtClean="0">
                  <a:solidFill>
                    <a:srgbClr val="C00000"/>
                  </a:solidFill>
                </a:rPr>
                <a:t>*</a:t>
              </a:r>
              <a:r>
                <a:rPr lang="nl-BE" smtClean="0">
                  <a:solidFill>
                    <a:srgbClr val="C00000"/>
                  </a:solidFill>
                </a:rPr>
                <a:t> )</a:t>
              </a:r>
            </a:p>
            <a:p>
              <a:pPr marL="742950" lvl="1" indent="-285750">
                <a:buFontTx/>
                <a:buChar char="-"/>
              </a:pPr>
              <a:r>
                <a:rPr lang="nl-BE" smtClean="0">
                  <a:solidFill>
                    <a:srgbClr val="C00000"/>
                  </a:solidFill>
                </a:rPr>
                <a:t>the tenant groups</a:t>
              </a:r>
            </a:p>
            <a:p>
              <a:pPr marL="742950" lvl="1" indent="-285750">
                <a:buFontTx/>
                <a:buChar char="-"/>
              </a:pPr>
              <a:r>
                <a:rPr lang="nl-BE" smtClean="0">
                  <a:solidFill>
                    <a:srgbClr val="C00000"/>
                  </a:solidFill>
                </a:rPr>
                <a:t>The policies and authorizations for interacting on BUC’s</a:t>
              </a:r>
            </a:p>
            <a:p>
              <a:pPr marL="285750" indent="-285750">
                <a:buFontTx/>
                <a:buChar char="-"/>
              </a:pPr>
              <a:r>
                <a:rPr lang="nl-BE" smtClean="0"/>
                <a:t>Some Rina parameters would be equal for all tenants of a Member State</a:t>
              </a:r>
            </a:p>
          </p:txBody>
        </p:sp>
        <p:sp>
          <p:nvSpPr>
            <p:cNvPr id="20" name="TextBox 19"/>
            <p:cNvSpPr txBox="1"/>
            <p:nvPr/>
          </p:nvSpPr>
          <p:spPr>
            <a:xfrm>
              <a:off x="445527" y="1309987"/>
              <a:ext cx="8270390" cy="338554"/>
            </a:xfrm>
            <a:prstGeom prst="rect">
              <a:avLst/>
            </a:prstGeom>
            <a:solidFill>
              <a:schemeClr val="tx2">
                <a:lumMod val="40000"/>
                <a:lumOff val="60000"/>
              </a:schemeClr>
            </a:solidFill>
          </p:spPr>
          <p:txBody>
            <a:bodyPr wrap="square" rtlCol="0">
              <a:spAutoFit/>
            </a:bodyPr>
            <a:lstStyle/>
            <a:p>
              <a:r>
                <a:rPr lang="nl-BE" sz="1600" smtClean="0"/>
                <a:t>Member State &amp; Tenant Subsription:</a:t>
              </a:r>
              <a:endParaRPr lang="en-US" sz="1600"/>
            </a:p>
          </p:txBody>
        </p:sp>
      </p:grpSp>
      <p:sp>
        <p:nvSpPr>
          <p:cNvPr id="5" name="Rounded Rectangle 4"/>
          <p:cNvSpPr/>
          <p:nvPr/>
        </p:nvSpPr>
        <p:spPr>
          <a:xfrm rot="21036263">
            <a:off x="7793665" y="3264854"/>
            <a:ext cx="937598" cy="398053"/>
          </a:xfrm>
          <a:prstGeom prst="roundRect">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a:solidFill>
                  <a:schemeClr val="bg1"/>
                </a:solidFill>
              </a:rPr>
              <a:t>e</a:t>
            </a:r>
            <a:r>
              <a:rPr lang="nl-BE" sz="1200" b="1" smtClean="0">
                <a:solidFill>
                  <a:schemeClr val="bg1"/>
                </a:solidFill>
              </a:rPr>
              <a:t>laborated</a:t>
            </a:r>
          </a:p>
          <a:p>
            <a:pPr algn="ctr"/>
            <a:r>
              <a:rPr lang="nl-BE" sz="1200" b="1" smtClean="0">
                <a:solidFill>
                  <a:schemeClr val="bg1"/>
                </a:solidFill>
              </a:rPr>
              <a:t>further</a:t>
            </a:r>
            <a:endParaRPr lang="en-US" sz="1200" b="1">
              <a:solidFill>
                <a:schemeClr val="bg1"/>
              </a:solidFill>
            </a:endParaRPr>
          </a:p>
        </p:txBody>
      </p:sp>
      <p:sp>
        <p:nvSpPr>
          <p:cNvPr id="15" name="Rounded Rectangle 14"/>
          <p:cNvSpPr/>
          <p:nvPr/>
        </p:nvSpPr>
        <p:spPr>
          <a:xfrm rot="21036263">
            <a:off x="7793664" y="2597045"/>
            <a:ext cx="937598" cy="398053"/>
          </a:xfrm>
          <a:prstGeom prst="roundRect">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a:solidFill>
                  <a:schemeClr val="bg1"/>
                </a:solidFill>
              </a:rPr>
              <a:t>e</a:t>
            </a:r>
            <a:r>
              <a:rPr lang="nl-BE" sz="1200" b="1" smtClean="0">
                <a:solidFill>
                  <a:schemeClr val="bg1"/>
                </a:solidFill>
              </a:rPr>
              <a:t>laborated</a:t>
            </a:r>
          </a:p>
          <a:p>
            <a:pPr algn="ctr"/>
            <a:r>
              <a:rPr lang="nl-BE" sz="1200" b="1" smtClean="0">
                <a:solidFill>
                  <a:schemeClr val="bg1"/>
                </a:solidFill>
              </a:rPr>
              <a:t>further</a:t>
            </a:r>
            <a:endParaRPr lang="en-US" sz="1200" b="1">
              <a:solidFill>
                <a:schemeClr val="bg1"/>
              </a:solidFill>
            </a:endParaRPr>
          </a:p>
        </p:txBody>
      </p:sp>
      <p:sp>
        <p:nvSpPr>
          <p:cNvPr id="21" name="Rounded Rectangle 20"/>
          <p:cNvSpPr/>
          <p:nvPr/>
        </p:nvSpPr>
        <p:spPr>
          <a:xfrm rot="21036263">
            <a:off x="7787039" y="5487806"/>
            <a:ext cx="937598" cy="398053"/>
          </a:xfrm>
          <a:prstGeom prst="roundRect">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a:solidFill>
                  <a:schemeClr val="bg1"/>
                </a:solidFill>
              </a:rPr>
              <a:t>e</a:t>
            </a:r>
            <a:r>
              <a:rPr lang="nl-BE" sz="1200" b="1" smtClean="0">
                <a:solidFill>
                  <a:schemeClr val="bg1"/>
                </a:solidFill>
              </a:rPr>
              <a:t>laborated</a:t>
            </a:r>
          </a:p>
          <a:p>
            <a:pPr algn="ctr"/>
            <a:r>
              <a:rPr lang="nl-BE" sz="1200" b="1" smtClean="0">
                <a:solidFill>
                  <a:schemeClr val="bg1"/>
                </a:solidFill>
              </a:rPr>
              <a:t>further</a:t>
            </a:r>
            <a:endParaRPr lang="en-US" sz="1200" b="1">
              <a:solidFill>
                <a:schemeClr val="bg1"/>
              </a:solidFill>
            </a:endParaRPr>
          </a:p>
        </p:txBody>
      </p:sp>
      <p:sp>
        <p:nvSpPr>
          <p:cNvPr id="22" name="Rounded Rectangle 21"/>
          <p:cNvSpPr/>
          <p:nvPr/>
        </p:nvSpPr>
        <p:spPr>
          <a:xfrm rot="21036263">
            <a:off x="7793664" y="1779221"/>
            <a:ext cx="937598" cy="398053"/>
          </a:xfrm>
          <a:prstGeom prst="roundRect">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a:solidFill>
                  <a:schemeClr val="bg1"/>
                </a:solidFill>
              </a:rPr>
              <a:t>e</a:t>
            </a:r>
            <a:r>
              <a:rPr lang="nl-BE" sz="1200" b="1" smtClean="0">
                <a:solidFill>
                  <a:schemeClr val="bg1"/>
                </a:solidFill>
              </a:rPr>
              <a:t>laborated</a:t>
            </a:r>
          </a:p>
          <a:p>
            <a:pPr algn="ctr"/>
            <a:r>
              <a:rPr lang="nl-BE" sz="1200" b="1" smtClean="0">
                <a:solidFill>
                  <a:schemeClr val="bg1"/>
                </a:solidFill>
              </a:rPr>
              <a:t>further</a:t>
            </a:r>
            <a:endParaRPr lang="en-US" sz="1200" b="1">
              <a:solidFill>
                <a:schemeClr val="bg1"/>
              </a:solidFill>
            </a:endParaRPr>
          </a:p>
        </p:txBody>
      </p:sp>
    </p:spTree>
    <p:extLst>
      <p:ext uri="{BB962C8B-B14F-4D97-AF65-F5344CB8AC3E}">
        <p14:creationId xmlns:p14="http://schemas.microsoft.com/office/powerpoint/2010/main" val="10778369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1540" y="98630"/>
            <a:ext cx="2984791" cy="461665"/>
          </a:xfrm>
          <a:prstGeom prst="rect">
            <a:avLst/>
          </a:prstGeom>
          <a:noFill/>
        </p:spPr>
        <p:txBody>
          <a:bodyPr wrap="none" rtlCol="0">
            <a:spAutoFit/>
          </a:bodyPr>
          <a:lstStyle/>
          <a:p>
            <a:r>
              <a:rPr lang="nl-BE" sz="2400" smtClean="0"/>
              <a:t>Rina as a Service: Raas</a:t>
            </a:r>
            <a:endParaRPr lang="en-US" sz="2400"/>
          </a:p>
        </p:txBody>
      </p:sp>
      <p:grpSp>
        <p:nvGrpSpPr>
          <p:cNvPr id="13" name="Group 12"/>
          <p:cNvGrpSpPr/>
          <p:nvPr/>
        </p:nvGrpSpPr>
        <p:grpSpPr>
          <a:xfrm>
            <a:off x="116505" y="863715"/>
            <a:ext cx="8644417" cy="2305133"/>
            <a:chOff x="71500" y="3280915"/>
            <a:chExt cx="8644417" cy="2305133"/>
          </a:xfrm>
        </p:grpSpPr>
        <p:sp>
          <p:nvSpPr>
            <p:cNvPr id="14" name="TextBox 13"/>
            <p:cNvSpPr txBox="1"/>
            <p:nvPr/>
          </p:nvSpPr>
          <p:spPr>
            <a:xfrm>
              <a:off x="71500" y="3280915"/>
              <a:ext cx="417102" cy="461665"/>
            </a:xfrm>
            <a:prstGeom prst="rect">
              <a:avLst/>
            </a:prstGeom>
            <a:solidFill>
              <a:schemeClr val="tx2">
                <a:lumMod val="40000"/>
                <a:lumOff val="60000"/>
              </a:schemeClr>
            </a:solidFill>
          </p:spPr>
          <p:txBody>
            <a:bodyPr wrap="none" rtlCol="0">
              <a:spAutoFit/>
            </a:bodyPr>
            <a:lstStyle/>
            <a:p>
              <a:r>
                <a:rPr lang="nl-BE" sz="2400"/>
                <a:t>3</a:t>
              </a:r>
              <a:r>
                <a:rPr lang="nl-BE" sz="2400" smtClean="0"/>
                <a:t>.</a:t>
              </a:r>
              <a:endParaRPr lang="en-US" sz="2400"/>
            </a:p>
          </p:txBody>
        </p:sp>
        <p:sp>
          <p:nvSpPr>
            <p:cNvPr id="15" name="TextBox 14"/>
            <p:cNvSpPr txBox="1"/>
            <p:nvPr/>
          </p:nvSpPr>
          <p:spPr>
            <a:xfrm>
              <a:off x="445527" y="3554723"/>
              <a:ext cx="8270390" cy="2031325"/>
            </a:xfrm>
            <a:prstGeom prst="rect">
              <a:avLst/>
            </a:prstGeom>
            <a:solidFill>
              <a:schemeClr val="bg1">
                <a:lumMod val="95000"/>
              </a:schemeClr>
            </a:solidFill>
          </p:spPr>
          <p:txBody>
            <a:bodyPr wrap="square" rtlCol="0">
              <a:spAutoFit/>
            </a:bodyPr>
            <a:lstStyle/>
            <a:p>
              <a:pPr marL="285750" indent="-285750">
                <a:buFontTx/>
                <a:buChar char="-"/>
              </a:pPr>
              <a:r>
                <a:rPr lang="nl-BE" smtClean="0"/>
                <a:t>All users get access to RaaS over internet.</a:t>
              </a:r>
            </a:p>
            <a:p>
              <a:pPr marL="285750" indent="-285750">
                <a:buFontTx/>
                <a:buChar char="-"/>
              </a:pPr>
              <a:r>
                <a:rPr lang="nl-BE" smtClean="0">
                  <a:solidFill>
                    <a:srgbClr val="C00000"/>
                  </a:solidFill>
                </a:rPr>
                <a:t>Ful ICT Stack needs to be “sufficiently secured” </a:t>
              </a:r>
            </a:p>
            <a:p>
              <a:pPr marL="285750" indent="-285750">
                <a:buFontTx/>
                <a:buChar char="-"/>
              </a:pPr>
              <a:r>
                <a:rPr lang="nl-BE" smtClean="0"/>
                <a:t>They should “HARD” authenticate  before logging in</a:t>
              </a:r>
              <a:r>
                <a:rPr lang="nl-BE"/>
                <a:t> </a:t>
              </a:r>
              <a:r>
                <a:rPr lang="nl-BE" smtClean="0"/>
                <a:t>by integrating the CAS login component with eIDAS (level “high”)… </a:t>
              </a:r>
            </a:p>
            <a:p>
              <a:pPr marL="285750" indent="-285750">
                <a:buFontTx/>
                <a:buChar char="-"/>
              </a:pPr>
              <a:r>
                <a:rPr lang="nl-BE" smtClean="0">
                  <a:solidFill>
                    <a:srgbClr val="C00000"/>
                  </a:solidFill>
                </a:rPr>
                <a:t>… and afterwards be authorised to their proper tenant, group(s) and useraccount</a:t>
              </a:r>
            </a:p>
            <a:p>
              <a:pPr marL="285750" indent="-285750">
                <a:buFontTx/>
                <a:buChar char="-"/>
              </a:pPr>
              <a:r>
                <a:rPr lang="nl-BE" smtClean="0"/>
                <a:t>Authentication and authorization is obtained – on logon – from the RINA User &amp; policy management system. ( see next topic )</a:t>
              </a:r>
              <a:endParaRPr lang="en-US"/>
            </a:p>
          </p:txBody>
        </p:sp>
        <p:sp>
          <p:nvSpPr>
            <p:cNvPr id="16" name="TextBox 15"/>
            <p:cNvSpPr txBox="1"/>
            <p:nvPr/>
          </p:nvSpPr>
          <p:spPr>
            <a:xfrm>
              <a:off x="445527" y="3280915"/>
              <a:ext cx="8270390" cy="338554"/>
            </a:xfrm>
            <a:prstGeom prst="rect">
              <a:avLst/>
            </a:prstGeom>
            <a:solidFill>
              <a:schemeClr val="tx2">
                <a:lumMod val="40000"/>
                <a:lumOff val="60000"/>
              </a:schemeClr>
            </a:solidFill>
          </p:spPr>
          <p:txBody>
            <a:bodyPr wrap="square" rtlCol="0">
              <a:spAutoFit/>
            </a:bodyPr>
            <a:lstStyle/>
            <a:p>
              <a:r>
                <a:rPr lang="nl-BE" sz="1600" smtClean="0"/>
                <a:t>Accessibility by users:</a:t>
              </a:r>
              <a:endParaRPr lang="en-US" sz="1600"/>
            </a:p>
          </p:txBody>
        </p:sp>
      </p:grpSp>
      <p:grpSp>
        <p:nvGrpSpPr>
          <p:cNvPr id="17" name="Group 16"/>
          <p:cNvGrpSpPr/>
          <p:nvPr/>
        </p:nvGrpSpPr>
        <p:grpSpPr>
          <a:xfrm>
            <a:off x="116505" y="3338990"/>
            <a:ext cx="8657082" cy="3330370"/>
            <a:chOff x="71500" y="2916816"/>
            <a:chExt cx="8657082" cy="3330370"/>
          </a:xfrm>
        </p:grpSpPr>
        <p:sp>
          <p:nvSpPr>
            <p:cNvPr id="18" name="TextBox 17"/>
            <p:cNvSpPr txBox="1"/>
            <p:nvPr/>
          </p:nvSpPr>
          <p:spPr>
            <a:xfrm>
              <a:off x="71500" y="2916816"/>
              <a:ext cx="417102" cy="461665"/>
            </a:xfrm>
            <a:prstGeom prst="rect">
              <a:avLst/>
            </a:prstGeom>
            <a:solidFill>
              <a:schemeClr val="tx2">
                <a:lumMod val="40000"/>
                <a:lumOff val="60000"/>
              </a:schemeClr>
            </a:solidFill>
          </p:spPr>
          <p:txBody>
            <a:bodyPr wrap="none" rtlCol="0">
              <a:spAutoFit/>
            </a:bodyPr>
            <a:lstStyle/>
            <a:p>
              <a:r>
                <a:rPr lang="nl-BE" sz="2400"/>
                <a:t>4</a:t>
              </a:r>
              <a:r>
                <a:rPr lang="nl-BE" sz="2400" smtClean="0"/>
                <a:t>.</a:t>
              </a:r>
              <a:endParaRPr lang="en-US" sz="2400"/>
            </a:p>
          </p:txBody>
        </p:sp>
        <p:sp>
          <p:nvSpPr>
            <p:cNvPr id="19" name="TextBox 18"/>
            <p:cNvSpPr txBox="1"/>
            <p:nvPr/>
          </p:nvSpPr>
          <p:spPr>
            <a:xfrm>
              <a:off x="445527" y="3231851"/>
              <a:ext cx="8270390" cy="2308324"/>
            </a:xfrm>
            <a:prstGeom prst="rect">
              <a:avLst/>
            </a:prstGeom>
            <a:solidFill>
              <a:schemeClr val="bg1">
                <a:lumMod val="95000"/>
              </a:schemeClr>
            </a:solidFill>
          </p:spPr>
          <p:txBody>
            <a:bodyPr wrap="square" rtlCol="0">
              <a:spAutoFit/>
            </a:bodyPr>
            <a:lstStyle/>
            <a:p>
              <a:pPr marL="285750" indent="-285750">
                <a:buFontTx/>
                <a:buChar char="-"/>
              </a:pPr>
              <a:r>
                <a:rPr lang="nl-BE"/>
                <a:t>Each MS can manage their own Institutions on the platform, as they can also manage them in the Institution repository, via the </a:t>
              </a:r>
              <a:r>
                <a:rPr lang="nl-BE" smtClean="0"/>
                <a:t>RaaS </a:t>
              </a:r>
              <a:r>
                <a:rPr lang="nl-BE"/>
                <a:t>Admin portal </a:t>
              </a:r>
            </a:p>
            <a:p>
              <a:pPr marL="285750" indent="-285750">
                <a:buFontTx/>
                <a:buChar char="-"/>
              </a:pPr>
              <a:r>
                <a:rPr lang="nl-BE" smtClean="0"/>
                <a:t>Each tenant can setup usergroups, related authorisations and policies are setup, via the RaaS Admin portal, with restricted access to their own tenant configurations only.</a:t>
              </a:r>
            </a:p>
            <a:p>
              <a:pPr marL="285750" indent="-285750">
                <a:buFontTx/>
                <a:buChar char="-"/>
              </a:pPr>
              <a:r>
                <a:rPr lang="nl-BE" smtClean="0">
                  <a:solidFill>
                    <a:srgbClr val="C00000"/>
                  </a:solidFill>
                </a:rPr>
                <a:t>User assignments to groups should be manageable by the responsible Data Protection Officer ( DPO ) without giving him access to other administrative parameters. </a:t>
              </a:r>
              <a:endParaRPr lang="en-US">
                <a:solidFill>
                  <a:srgbClr val="C00000"/>
                </a:solidFill>
              </a:endParaRPr>
            </a:p>
          </p:txBody>
        </p:sp>
        <p:sp>
          <p:nvSpPr>
            <p:cNvPr id="20" name="TextBox 19"/>
            <p:cNvSpPr txBox="1"/>
            <p:nvPr/>
          </p:nvSpPr>
          <p:spPr>
            <a:xfrm>
              <a:off x="445527" y="2916816"/>
              <a:ext cx="8270390" cy="338554"/>
            </a:xfrm>
            <a:prstGeom prst="rect">
              <a:avLst/>
            </a:prstGeom>
            <a:solidFill>
              <a:schemeClr val="tx2">
                <a:lumMod val="40000"/>
                <a:lumOff val="60000"/>
              </a:schemeClr>
            </a:solidFill>
          </p:spPr>
          <p:txBody>
            <a:bodyPr wrap="square" rtlCol="0">
              <a:spAutoFit/>
            </a:bodyPr>
            <a:lstStyle/>
            <a:p>
              <a:r>
                <a:rPr lang="nl-BE" sz="1600" smtClean="0"/>
                <a:t>Self Institution Management  - Self User &amp; Policy Management:</a:t>
              </a:r>
              <a:endParaRPr lang="en-US" sz="1600"/>
            </a:p>
          </p:txBody>
        </p:sp>
        <p:sp>
          <p:nvSpPr>
            <p:cNvPr id="28" name="TextBox 27"/>
            <p:cNvSpPr txBox="1"/>
            <p:nvPr/>
          </p:nvSpPr>
          <p:spPr>
            <a:xfrm>
              <a:off x="458192" y="5600855"/>
              <a:ext cx="8270390" cy="646331"/>
            </a:xfrm>
            <a:prstGeom prst="rect">
              <a:avLst/>
            </a:prstGeom>
            <a:solidFill>
              <a:schemeClr val="bg1">
                <a:lumMod val="95000"/>
              </a:schemeClr>
            </a:solidFill>
          </p:spPr>
          <p:txBody>
            <a:bodyPr wrap="square" rtlCol="0">
              <a:spAutoFit/>
            </a:bodyPr>
            <a:lstStyle/>
            <a:p>
              <a:r>
                <a:rPr lang="nl-BE" sz="1200" b="1" u="sng">
                  <a:sym typeface="Wingdings" panose="05000000000000000000" pitchFamily="2" charset="2"/>
                </a:rPr>
                <a:t>*</a:t>
              </a:r>
              <a:r>
                <a:rPr lang="nl-BE" sz="1200" b="1" u="sng" smtClean="0">
                  <a:sym typeface="Wingdings" panose="05000000000000000000" pitchFamily="2" charset="2"/>
                </a:rPr>
                <a:t> </a:t>
              </a:r>
              <a:r>
                <a:rPr lang="nl-BE" sz="1200" b="1" u="sng" smtClean="0"/>
                <a:t>Current Belgian work Around:</a:t>
              </a:r>
              <a:r>
                <a:rPr lang="nl-BE" sz="1200" b="1" smtClean="0"/>
                <a:t>  </a:t>
              </a:r>
              <a:r>
                <a:rPr lang="nl-BE" sz="1200" smtClean="0"/>
                <a:t>since a granular “per tenant” administration is currently not possible, the user/group assignment is externalized. Assignments are transmitted - upon logon - from a the external tool ( RMA ) to RINA via a custom development ( Rina Bridge ) and the Rina CPI interface. </a:t>
              </a:r>
              <a:endParaRPr lang="en-US" sz="1200">
                <a:solidFill>
                  <a:srgbClr val="C00000"/>
                </a:solidFill>
              </a:endParaRPr>
            </a:p>
          </p:txBody>
        </p:sp>
      </p:grpSp>
      <p:sp>
        <p:nvSpPr>
          <p:cNvPr id="23" name="TextBox 22"/>
          <p:cNvSpPr txBox="1"/>
          <p:nvPr/>
        </p:nvSpPr>
        <p:spPr>
          <a:xfrm>
            <a:off x="3454776" y="186877"/>
            <a:ext cx="5318812" cy="338554"/>
          </a:xfrm>
          <a:prstGeom prst="rect">
            <a:avLst/>
          </a:prstGeom>
          <a:solidFill>
            <a:schemeClr val="accent3">
              <a:lumMod val="60000"/>
              <a:lumOff val="40000"/>
            </a:schemeClr>
          </a:solidFill>
        </p:spPr>
        <p:txBody>
          <a:bodyPr wrap="square" rtlCol="0">
            <a:spAutoFit/>
          </a:bodyPr>
          <a:lstStyle/>
          <a:p>
            <a:r>
              <a:rPr lang="nl-BE" sz="1600" smtClean="0"/>
              <a:t>Institution and User Access Management</a:t>
            </a:r>
            <a:endParaRPr lang="en-US" sz="1600"/>
          </a:p>
        </p:txBody>
      </p:sp>
      <p:grpSp>
        <p:nvGrpSpPr>
          <p:cNvPr id="2" name="Group 1"/>
          <p:cNvGrpSpPr/>
          <p:nvPr/>
        </p:nvGrpSpPr>
        <p:grpSpPr>
          <a:xfrm>
            <a:off x="4598413" y="1178750"/>
            <a:ext cx="4163417" cy="4306909"/>
            <a:chOff x="4597504" y="1563376"/>
            <a:chExt cx="4163417" cy="4306909"/>
          </a:xfrm>
        </p:grpSpPr>
        <p:sp>
          <p:nvSpPr>
            <p:cNvPr id="21" name="Rounded Rectangle 20"/>
            <p:cNvSpPr/>
            <p:nvPr/>
          </p:nvSpPr>
          <p:spPr>
            <a:xfrm>
              <a:off x="5337085" y="1869557"/>
              <a:ext cx="1350150" cy="244437"/>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Software changes</a:t>
              </a:r>
              <a:endParaRPr lang="en-US" sz="1200" b="1">
                <a:solidFill>
                  <a:schemeClr val="bg1"/>
                </a:solidFill>
              </a:endParaRPr>
            </a:p>
          </p:txBody>
        </p:sp>
        <p:sp>
          <p:nvSpPr>
            <p:cNvPr id="22" name="Rounded Rectangle 21"/>
            <p:cNvSpPr/>
            <p:nvPr/>
          </p:nvSpPr>
          <p:spPr>
            <a:xfrm>
              <a:off x="5382090" y="1563376"/>
              <a:ext cx="1350150" cy="244437"/>
            </a:xfrm>
            <a:prstGeom prst="roundRect">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Attack surface </a:t>
              </a:r>
              <a:r>
                <a:rPr lang="nl-BE" sz="1200" b="1" smtClean="0">
                  <a:solidFill>
                    <a:schemeClr val="bg1"/>
                  </a:solidFill>
                  <a:sym typeface="Wingdings" panose="05000000000000000000" pitchFamily="2" charset="2"/>
                </a:rPr>
                <a:t></a:t>
              </a:r>
              <a:r>
                <a:rPr lang="nl-BE" sz="1200" b="1" smtClean="0">
                  <a:solidFill>
                    <a:schemeClr val="bg1"/>
                  </a:solidFill>
                </a:rPr>
                <a:t> </a:t>
              </a:r>
              <a:endParaRPr lang="en-US" sz="1200" b="1">
                <a:solidFill>
                  <a:schemeClr val="bg1"/>
                </a:solidFill>
              </a:endParaRPr>
            </a:p>
          </p:txBody>
        </p:sp>
        <p:sp>
          <p:nvSpPr>
            <p:cNvPr id="24" name="Rounded Rectangle 23"/>
            <p:cNvSpPr/>
            <p:nvPr/>
          </p:nvSpPr>
          <p:spPr>
            <a:xfrm>
              <a:off x="6732240" y="1869557"/>
              <a:ext cx="2028681" cy="244437"/>
            </a:xfrm>
            <a:prstGeom prst="roundRect">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Implementation caution </a:t>
              </a:r>
              <a:r>
                <a:rPr lang="nl-BE" sz="1200" b="1" smtClean="0">
                  <a:solidFill>
                    <a:schemeClr val="bg1"/>
                  </a:solidFill>
                  <a:sym typeface="Wingdings" panose="05000000000000000000" pitchFamily="2" charset="2"/>
                </a:rPr>
                <a:t></a:t>
              </a:r>
              <a:r>
                <a:rPr lang="nl-BE" sz="1200" b="1" smtClean="0">
                  <a:solidFill>
                    <a:schemeClr val="bg1"/>
                  </a:solidFill>
                </a:rPr>
                <a:t>  </a:t>
              </a:r>
              <a:endParaRPr lang="en-US" sz="1200" b="1">
                <a:solidFill>
                  <a:schemeClr val="bg1"/>
                </a:solidFill>
              </a:endParaRPr>
            </a:p>
          </p:txBody>
        </p:sp>
        <p:sp>
          <p:nvSpPr>
            <p:cNvPr id="25" name="Rounded Rectangle 24"/>
            <p:cNvSpPr/>
            <p:nvPr/>
          </p:nvSpPr>
          <p:spPr>
            <a:xfrm>
              <a:off x="4597504" y="2423447"/>
              <a:ext cx="1395155" cy="230862"/>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Software  changes</a:t>
              </a:r>
              <a:endParaRPr lang="en-US" sz="1200" b="1">
                <a:solidFill>
                  <a:schemeClr val="bg1"/>
                </a:solidFill>
              </a:endParaRPr>
            </a:p>
          </p:txBody>
        </p:sp>
        <p:sp>
          <p:nvSpPr>
            <p:cNvPr id="26" name="Rounded Rectangle 25"/>
            <p:cNvSpPr/>
            <p:nvPr/>
          </p:nvSpPr>
          <p:spPr>
            <a:xfrm>
              <a:off x="6082669" y="2423447"/>
              <a:ext cx="2673887" cy="230862"/>
            </a:xfrm>
            <a:prstGeom prst="round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MS needs to be active on eIDAS “high” </a:t>
              </a:r>
              <a:endParaRPr lang="en-US" sz="1200" b="1">
                <a:solidFill>
                  <a:schemeClr val="bg1"/>
                </a:solidFill>
              </a:endParaRPr>
            </a:p>
          </p:txBody>
        </p:sp>
        <p:sp>
          <p:nvSpPr>
            <p:cNvPr id="27" name="Rounded Rectangle 26"/>
            <p:cNvSpPr/>
            <p:nvPr/>
          </p:nvSpPr>
          <p:spPr>
            <a:xfrm>
              <a:off x="7315606" y="4377205"/>
              <a:ext cx="1395155" cy="230862"/>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Software  changes</a:t>
              </a:r>
              <a:endParaRPr lang="en-US" sz="1200" b="1">
                <a:solidFill>
                  <a:schemeClr val="bg1"/>
                </a:solidFill>
              </a:endParaRPr>
            </a:p>
          </p:txBody>
        </p:sp>
        <p:sp>
          <p:nvSpPr>
            <p:cNvPr id="29" name="Rounded Rectangle 28"/>
            <p:cNvSpPr/>
            <p:nvPr/>
          </p:nvSpPr>
          <p:spPr>
            <a:xfrm>
              <a:off x="7894884" y="5471061"/>
              <a:ext cx="813547" cy="399224"/>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Software </a:t>
              </a:r>
            </a:p>
            <a:p>
              <a:pPr algn="ctr"/>
              <a:r>
                <a:rPr lang="nl-BE" sz="1200" b="1" smtClean="0">
                  <a:solidFill>
                    <a:schemeClr val="bg1"/>
                  </a:solidFill>
                </a:rPr>
                <a:t> changes</a:t>
              </a:r>
              <a:endParaRPr lang="en-US" sz="1200" b="1">
                <a:solidFill>
                  <a:schemeClr val="bg1"/>
                </a:solidFill>
              </a:endParaRPr>
            </a:p>
          </p:txBody>
        </p:sp>
        <p:sp>
          <p:nvSpPr>
            <p:cNvPr id="30" name="Rounded Rectangle 29"/>
            <p:cNvSpPr/>
            <p:nvPr/>
          </p:nvSpPr>
          <p:spPr>
            <a:xfrm>
              <a:off x="7315606" y="5152130"/>
              <a:ext cx="1395155" cy="230862"/>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Software  changes</a:t>
              </a:r>
              <a:endParaRPr lang="en-US" sz="1200" b="1">
                <a:solidFill>
                  <a:schemeClr val="bg1"/>
                </a:solidFill>
              </a:endParaRPr>
            </a:p>
          </p:txBody>
        </p:sp>
      </p:grpSp>
    </p:spTree>
    <p:extLst>
      <p:ext uri="{BB962C8B-B14F-4D97-AF65-F5344CB8AC3E}">
        <p14:creationId xmlns:p14="http://schemas.microsoft.com/office/powerpoint/2010/main" val="2658564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p:cNvGrpSpPr/>
          <p:nvPr/>
        </p:nvGrpSpPr>
        <p:grpSpPr>
          <a:xfrm>
            <a:off x="69640" y="593028"/>
            <a:ext cx="8644418" cy="1751136"/>
            <a:chOff x="71500" y="3280915"/>
            <a:chExt cx="8644418" cy="1751136"/>
          </a:xfrm>
        </p:grpSpPr>
        <p:sp>
          <p:nvSpPr>
            <p:cNvPr id="29" name="TextBox 28"/>
            <p:cNvSpPr txBox="1"/>
            <p:nvPr/>
          </p:nvSpPr>
          <p:spPr>
            <a:xfrm>
              <a:off x="71500" y="3280915"/>
              <a:ext cx="417102" cy="461665"/>
            </a:xfrm>
            <a:prstGeom prst="rect">
              <a:avLst/>
            </a:prstGeom>
            <a:solidFill>
              <a:schemeClr val="tx2">
                <a:lumMod val="40000"/>
                <a:lumOff val="60000"/>
              </a:schemeClr>
            </a:solidFill>
          </p:spPr>
          <p:txBody>
            <a:bodyPr wrap="none" rtlCol="0">
              <a:spAutoFit/>
            </a:bodyPr>
            <a:lstStyle/>
            <a:p>
              <a:r>
                <a:rPr lang="nl-BE" sz="2400" smtClean="0"/>
                <a:t>5.</a:t>
              </a:r>
              <a:endParaRPr lang="en-US" sz="2400"/>
            </a:p>
          </p:txBody>
        </p:sp>
        <p:sp>
          <p:nvSpPr>
            <p:cNvPr id="30" name="TextBox 29"/>
            <p:cNvSpPr txBox="1"/>
            <p:nvPr/>
          </p:nvSpPr>
          <p:spPr>
            <a:xfrm>
              <a:off x="445527" y="3554723"/>
              <a:ext cx="8270390" cy="1477328"/>
            </a:xfrm>
            <a:prstGeom prst="rect">
              <a:avLst/>
            </a:prstGeom>
            <a:solidFill>
              <a:schemeClr val="bg1">
                <a:lumMod val="95000"/>
              </a:schemeClr>
            </a:solidFill>
          </p:spPr>
          <p:txBody>
            <a:bodyPr wrap="square" rtlCol="0">
              <a:spAutoFit/>
            </a:bodyPr>
            <a:lstStyle/>
            <a:p>
              <a:pPr marL="285750" indent="-285750">
                <a:buFontTx/>
                <a:buChar char="-"/>
              </a:pPr>
              <a:r>
                <a:rPr lang="nl-BE" smtClean="0">
                  <a:solidFill>
                    <a:srgbClr val="C00000"/>
                  </a:solidFill>
                </a:rPr>
                <a:t>RaaS needs to integrate with EESSI through connection via Access Point (AP).</a:t>
              </a:r>
            </a:p>
            <a:p>
              <a:pPr marL="285750" indent="-285750">
                <a:buFontTx/>
                <a:buChar char="-"/>
              </a:pPr>
              <a:r>
                <a:rPr lang="nl-BE" smtClean="0"/>
                <a:t>Since multiple Member States, each with multiple tenants would be on RaaS, RaaS should also be able to connect – according to current architecture - to multiple AP’s. </a:t>
              </a:r>
            </a:p>
            <a:p>
              <a:pPr marL="285750" indent="-285750">
                <a:buFontTx/>
                <a:buChar char="-"/>
              </a:pPr>
              <a:r>
                <a:rPr lang="nl-BE" smtClean="0">
                  <a:solidFill>
                    <a:srgbClr val="C00000"/>
                  </a:solidFill>
                </a:rPr>
                <a:t>Different AP@RaaS possibilities have impact on technical, operational &amp; business level.</a:t>
              </a:r>
            </a:p>
          </p:txBody>
        </p:sp>
        <p:sp>
          <p:nvSpPr>
            <p:cNvPr id="31" name="TextBox 30"/>
            <p:cNvSpPr txBox="1"/>
            <p:nvPr/>
          </p:nvSpPr>
          <p:spPr>
            <a:xfrm>
              <a:off x="445526" y="3280915"/>
              <a:ext cx="8270392" cy="338554"/>
            </a:xfrm>
            <a:prstGeom prst="rect">
              <a:avLst/>
            </a:prstGeom>
            <a:solidFill>
              <a:schemeClr val="tx2">
                <a:lumMod val="40000"/>
                <a:lumOff val="60000"/>
              </a:schemeClr>
            </a:solidFill>
          </p:spPr>
          <p:txBody>
            <a:bodyPr wrap="square" rtlCol="0">
              <a:spAutoFit/>
            </a:bodyPr>
            <a:lstStyle/>
            <a:p>
              <a:r>
                <a:rPr lang="nl-BE" sz="1600" smtClean="0"/>
                <a:t>Integration with EESSI ecosystem:</a:t>
              </a:r>
              <a:endParaRPr lang="en-US" sz="1600"/>
            </a:p>
          </p:txBody>
        </p:sp>
      </p:grpSp>
      <p:sp>
        <p:nvSpPr>
          <p:cNvPr id="16" name="TextBox 15"/>
          <p:cNvSpPr txBox="1"/>
          <p:nvPr/>
        </p:nvSpPr>
        <p:spPr>
          <a:xfrm>
            <a:off x="431540" y="98630"/>
            <a:ext cx="2984791" cy="461665"/>
          </a:xfrm>
          <a:prstGeom prst="rect">
            <a:avLst/>
          </a:prstGeom>
          <a:noFill/>
        </p:spPr>
        <p:txBody>
          <a:bodyPr wrap="none" rtlCol="0">
            <a:spAutoFit/>
          </a:bodyPr>
          <a:lstStyle/>
          <a:p>
            <a:r>
              <a:rPr lang="nl-BE" sz="2400" smtClean="0"/>
              <a:t>Rina as a Service: Raas</a:t>
            </a:r>
            <a:endParaRPr lang="en-US" sz="2400"/>
          </a:p>
        </p:txBody>
      </p:sp>
      <p:sp>
        <p:nvSpPr>
          <p:cNvPr id="18" name="TextBox 17"/>
          <p:cNvSpPr txBox="1"/>
          <p:nvPr/>
        </p:nvSpPr>
        <p:spPr>
          <a:xfrm>
            <a:off x="3494865" y="163455"/>
            <a:ext cx="5219192" cy="338554"/>
          </a:xfrm>
          <a:prstGeom prst="rect">
            <a:avLst/>
          </a:prstGeom>
          <a:solidFill>
            <a:schemeClr val="accent3">
              <a:lumMod val="60000"/>
              <a:lumOff val="40000"/>
            </a:schemeClr>
          </a:solidFill>
        </p:spPr>
        <p:txBody>
          <a:bodyPr wrap="square" rtlCol="0">
            <a:spAutoFit/>
          </a:bodyPr>
          <a:lstStyle/>
          <a:p>
            <a:r>
              <a:rPr lang="nl-BE" sz="1600" smtClean="0"/>
              <a:t>Integration of RaaS in the EESSI network</a:t>
            </a:r>
          </a:p>
        </p:txBody>
      </p:sp>
      <p:sp>
        <p:nvSpPr>
          <p:cNvPr id="27" name="TextBox 26"/>
          <p:cNvSpPr txBox="1"/>
          <p:nvPr/>
        </p:nvSpPr>
        <p:spPr>
          <a:xfrm>
            <a:off x="477187" y="3113965"/>
            <a:ext cx="5656169" cy="369332"/>
          </a:xfrm>
          <a:prstGeom prst="rect">
            <a:avLst/>
          </a:prstGeom>
          <a:noFill/>
        </p:spPr>
        <p:txBody>
          <a:bodyPr wrap="square" rtlCol="0">
            <a:spAutoFit/>
          </a:bodyPr>
          <a:lstStyle/>
          <a:p>
            <a:r>
              <a:rPr lang="nl-BE" b="1" smtClean="0">
                <a:sym typeface="Wingdings" panose="05000000000000000000" pitchFamily="2" charset="2"/>
              </a:rPr>
              <a:t> 3 options explained on next slide</a:t>
            </a:r>
            <a:endParaRPr lang="en-US" b="1"/>
          </a:p>
        </p:txBody>
      </p:sp>
    </p:spTree>
    <p:extLst>
      <p:ext uri="{BB962C8B-B14F-4D97-AF65-F5344CB8AC3E}">
        <p14:creationId xmlns:p14="http://schemas.microsoft.com/office/powerpoint/2010/main" val="1705891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431540" y="98630"/>
            <a:ext cx="2984791" cy="461665"/>
          </a:xfrm>
          <a:prstGeom prst="rect">
            <a:avLst/>
          </a:prstGeom>
          <a:noFill/>
        </p:spPr>
        <p:txBody>
          <a:bodyPr wrap="none" rtlCol="0">
            <a:spAutoFit/>
          </a:bodyPr>
          <a:lstStyle/>
          <a:p>
            <a:r>
              <a:rPr lang="nl-BE" sz="2400" smtClean="0"/>
              <a:t>Rina as a Service: Raas</a:t>
            </a:r>
            <a:endParaRPr lang="en-US" sz="2400"/>
          </a:p>
        </p:txBody>
      </p:sp>
      <p:sp>
        <p:nvSpPr>
          <p:cNvPr id="18" name="TextBox 17"/>
          <p:cNvSpPr txBox="1"/>
          <p:nvPr/>
        </p:nvSpPr>
        <p:spPr>
          <a:xfrm>
            <a:off x="3494865" y="163455"/>
            <a:ext cx="5219192" cy="338554"/>
          </a:xfrm>
          <a:prstGeom prst="rect">
            <a:avLst/>
          </a:prstGeom>
          <a:solidFill>
            <a:schemeClr val="accent3">
              <a:lumMod val="60000"/>
              <a:lumOff val="40000"/>
            </a:schemeClr>
          </a:solidFill>
        </p:spPr>
        <p:txBody>
          <a:bodyPr wrap="square" rtlCol="0">
            <a:spAutoFit/>
          </a:bodyPr>
          <a:lstStyle/>
          <a:p>
            <a:r>
              <a:rPr lang="nl-BE" sz="1600" smtClean="0"/>
              <a:t>Integration of RaaS in the EESSI network</a:t>
            </a:r>
          </a:p>
        </p:txBody>
      </p:sp>
      <p:grpSp>
        <p:nvGrpSpPr>
          <p:cNvPr id="20" name="Group 19"/>
          <p:cNvGrpSpPr/>
          <p:nvPr/>
        </p:nvGrpSpPr>
        <p:grpSpPr>
          <a:xfrm>
            <a:off x="-444328" y="593685"/>
            <a:ext cx="3625098" cy="2490893"/>
            <a:chOff x="-567214" y="2098559"/>
            <a:chExt cx="3626324" cy="2490893"/>
          </a:xfrm>
        </p:grpSpPr>
        <p:grpSp>
          <p:nvGrpSpPr>
            <p:cNvPr id="21" name="EXTRANET"/>
            <p:cNvGrpSpPr/>
            <p:nvPr/>
          </p:nvGrpSpPr>
          <p:grpSpPr>
            <a:xfrm>
              <a:off x="769211" y="2863078"/>
              <a:ext cx="2098187" cy="848247"/>
              <a:chOff x="1779023" y="306505"/>
              <a:chExt cx="5265585" cy="2460214"/>
            </a:xfrm>
          </p:grpSpPr>
          <p:pic>
            <p:nvPicPr>
              <p:cNvPr id="51" name="Picture 3" descr="C:\Users\bvl\AppData\Local\Microsoft\Windows\Temporary Internet Files\Content.IE5\33CPEV9U\nube2[1].png"/>
              <p:cNvPicPr>
                <a:picLocks noChangeAspect="1" noChangeArrowheads="1"/>
              </p:cNvPicPr>
              <p:nvPr/>
            </p:nvPicPr>
            <p:blipFill rotWithShape="1">
              <a:blip r:embed="rId2" cstate="print">
                <a:duotone>
                  <a:prstClr val="black"/>
                  <a:srgbClr val="44546A">
                    <a:tint val="45000"/>
                    <a:satMod val="400000"/>
                  </a:srgbClr>
                </a:duotone>
                <a:extLst>
                  <a:ext uri="{28A0092B-C50C-407E-A947-70E740481C1C}">
                    <a14:useLocalDpi xmlns:a14="http://schemas.microsoft.com/office/drawing/2010/main" val="0"/>
                  </a:ext>
                </a:extLst>
              </a:blip>
              <a:srcRect l="10056" t="19891" r="7046" b="29259"/>
              <a:stretch/>
            </p:blipFill>
            <p:spPr bwMode="auto">
              <a:xfrm>
                <a:off x="1779023" y="306505"/>
                <a:ext cx="5265585" cy="2460214"/>
              </a:xfrm>
              <a:prstGeom prst="rect">
                <a:avLst/>
              </a:prstGeom>
              <a:noFill/>
              <a:extLst>
                <a:ext uri="{909E8E84-426E-40DD-AFC4-6F175D3DCCD1}">
                  <a14:hiddenFill xmlns:a14="http://schemas.microsoft.com/office/drawing/2010/main">
                    <a:solidFill>
                      <a:srgbClr val="FFFFFF"/>
                    </a:solidFill>
                  </a14:hiddenFill>
                </a:ext>
              </a:extLst>
            </p:spPr>
          </p:pic>
          <p:sp>
            <p:nvSpPr>
              <p:cNvPr id="52" name="Rounded Rectangle 51"/>
              <p:cNvSpPr/>
              <p:nvPr/>
            </p:nvSpPr>
            <p:spPr>
              <a:xfrm>
                <a:off x="2934238" y="1364399"/>
                <a:ext cx="2565264" cy="937575"/>
              </a:xfrm>
              <a:prstGeom prst="roundRect">
                <a:avLst/>
              </a:prstGeom>
              <a:noFill/>
              <a:ln w="6350" cap="flat" cmpd="sng" algn="ctr">
                <a:noFill/>
                <a:prstDash val="solid"/>
                <a:miter lim="800000"/>
              </a:ln>
              <a:effectLst/>
            </p:spPr>
            <p:txBody>
              <a:bodyPr lIns="27000" rIns="27000" bIns="0" rtlCol="0" anchor="b" anchorCtr="0"/>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fr-BE" sz="1050" b="1" i="0" u="none" strike="noStrike" kern="0" cap="none" spc="0" normalizeH="0" baseline="0" noProof="0" smtClean="0">
                    <a:ln>
                      <a:noFill/>
                    </a:ln>
                    <a:solidFill>
                      <a:prstClr val="black"/>
                    </a:solidFill>
                    <a:effectLst/>
                    <a:uLnTx/>
                    <a:uFillTx/>
                    <a:latin typeface="Calibri" panose="020F0502020204030204"/>
                    <a:ea typeface="+mn-ea"/>
                    <a:cs typeface="+mn-cs"/>
                  </a:rPr>
                  <a:t>International domain</a:t>
                </a:r>
              </a:p>
            </p:txBody>
          </p:sp>
        </p:grpSp>
        <p:sp>
          <p:nvSpPr>
            <p:cNvPr id="22" name="Rectangle 21"/>
            <p:cNvSpPr/>
            <p:nvPr/>
          </p:nvSpPr>
          <p:spPr>
            <a:xfrm>
              <a:off x="790670" y="2413920"/>
              <a:ext cx="384048" cy="370332"/>
            </a:xfrm>
            <a:prstGeom prst="rect">
              <a:avLst/>
            </a:prstGeom>
            <a:solidFill>
              <a:srgbClr val="5B9BD5"/>
            </a:solidFill>
            <a:ln w="12700" cap="flat" cmpd="sng" algn="ctr">
              <a:solidFill>
                <a:srgbClr val="5B9BD5">
                  <a:shade val="50000"/>
                </a:srgbClr>
              </a:solidFill>
              <a:prstDash val="solid"/>
              <a:miter lim="800000"/>
            </a:ln>
            <a:effectLst/>
          </p:spPr>
          <p:txBody>
            <a:bodyPr lIns="0" tIns="0" rIns="0" bIns="0"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smtClean="0">
                  <a:ln>
                    <a:noFill/>
                  </a:ln>
                  <a:solidFill>
                    <a:prstClr val="white"/>
                  </a:solidFill>
                  <a:effectLst/>
                  <a:uLnTx/>
                  <a:uFillTx/>
                  <a:latin typeface="Calibri" panose="020F0502020204030204"/>
                  <a:ea typeface="+mn-ea"/>
                  <a:cs typeface="+mn-cs"/>
                </a:rPr>
                <a:t>NA</a:t>
              </a:r>
            </a:p>
          </p:txBody>
        </p:sp>
        <p:sp>
          <p:nvSpPr>
            <p:cNvPr id="23" name="Rectangle 22"/>
            <p:cNvSpPr/>
            <p:nvPr/>
          </p:nvSpPr>
          <p:spPr>
            <a:xfrm>
              <a:off x="354325" y="2599086"/>
              <a:ext cx="384048" cy="370332"/>
            </a:xfrm>
            <a:prstGeom prst="rect">
              <a:avLst/>
            </a:prstGeom>
            <a:solidFill>
              <a:sysClr val="window" lastClr="FFFFFF"/>
            </a:solidFill>
            <a:ln w="34925" cap="flat" cmpd="sng" algn="ctr">
              <a:solidFill>
                <a:srgbClr val="5B9BD5"/>
              </a:solidFill>
              <a:prstDash val="solid"/>
              <a:miter lim="800000"/>
            </a:ln>
            <a:effectLst/>
          </p:spPr>
          <p:txBody>
            <a:bodyPr lIns="0" tIns="0" rIns="0" bIns="0"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smtClean="0">
                  <a:ln>
                    <a:noFill/>
                  </a:ln>
                  <a:solidFill>
                    <a:srgbClr val="5B9BD5"/>
                  </a:solidFill>
                  <a:effectLst/>
                  <a:uLnTx/>
                  <a:uFillTx/>
                  <a:latin typeface="Calibri" panose="020F0502020204030204"/>
                  <a:ea typeface="+mn-ea"/>
                  <a:cs typeface="+mn-cs"/>
                </a:rPr>
                <a:t>RINA</a:t>
              </a:r>
            </a:p>
          </p:txBody>
        </p:sp>
        <p:sp>
          <p:nvSpPr>
            <p:cNvPr id="24" name="Arc 23"/>
            <p:cNvSpPr/>
            <p:nvPr/>
          </p:nvSpPr>
          <p:spPr>
            <a:xfrm>
              <a:off x="-567214" y="2172303"/>
              <a:ext cx="2033687" cy="1016047"/>
            </a:xfrm>
            <a:prstGeom prst="arc">
              <a:avLst>
                <a:gd name="adj1" fmla="val 17396798"/>
                <a:gd name="adj2" fmla="val 4828472"/>
              </a:avLst>
            </a:prstGeom>
            <a:noFill/>
            <a:ln w="15875" cap="flat" cmpd="sng" algn="ctr">
              <a:solidFill>
                <a:srgbClr val="5B9BD5"/>
              </a:solidFill>
              <a:prstDash val="lgDash"/>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33" name="Rectangle 32"/>
            <p:cNvSpPr/>
            <p:nvPr/>
          </p:nvSpPr>
          <p:spPr>
            <a:xfrm>
              <a:off x="2415108" y="2401797"/>
              <a:ext cx="384048" cy="370332"/>
            </a:xfrm>
            <a:prstGeom prst="rect">
              <a:avLst/>
            </a:prstGeom>
            <a:solidFill>
              <a:srgbClr val="ED7D31">
                <a:lumMod val="60000"/>
                <a:lumOff val="40000"/>
              </a:srgbClr>
            </a:solidFill>
            <a:ln w="12700" cap="flat" cmpd="sng" algn="ctr">
              <a:solidFill>
                <a:srgbClr val="5B9BD5">
                  <a:shade val="50000"/>
                </a:srgbClr>
              </a:solidFill>
              <a:prstDash val="solid"/>
              <a:miter lim="800000"/>
            </a:ln>
            <a:effectLst/>
          </p:spPr>
          <p:txBody>
            <a:bodyPr lIns="0" tIns="0" rIns="0" bIns="0"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nl-BE" sz="1350" b="0" i="0" u="none" strike="noStrike" kern="0" cap="none" spc="0" normalizeH="0" baseline="0" noProof="0" smtClean="0">
                  <a:ln>
                    <a:noFill/>
                  </a:ln>
                  <a:solidFill>
                    <a:prstClr val="white"/>
                  </a:solidFill>
                  <a:effectLst/>
                  <a:uLnTx/>
                  <a:uFillTx/>
                  <a:latin typeface="Calibri" panose="020F0502020204030204"/>
                  <a:ea typeface="+mn-ea"/>
                  <a:cs typeface="+mn-cs"/>
                </a:rPr>
                <a:t>NA</a:t>
              </a:r>
              <a:endParaRPr kumimoji="0" lang="en-US" sz="135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36" name="Arc 35"/>
            <p:cNvSpPr/>
            <p:nvPr/>
          </p:nvSpPr>
          <p:spPr>
            <a:xfrm>
              <a:off x="1669989" y="2098559"/>
              <a:ext cx="1389121" cy="1016047"/>
            </a:xfrm>
            <a:prstGeom prst="arc">
              <a:avLst>
                <a:gd name="adj1" fmla="val 1855992"/>
                <a:gd name="adj2" fmla="val 11842153"/>
              </a:avLst>
            </a:prstGeom>
            <a:noFill/>
            <a:ln w="15875" cap="flat" cmpd="sng" algn="ctr">
              <a:solidFill>
                <a:srgbClr val="ED7D31"/>
              </a:solidFill>
              <a:prstDash val="lgDash"/>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37" name="Rectangle 36"/>
            <p:cNvSpPr/>
            <p:nvPr/>
          </p:nvSpPr>
          <p:spPr>
            <a:xfrm>
              <a:off x="929475" y="3863354"/>
              <a:ext cx="384048" cy="370332"/>
            </a:xfrm>
            <a:prstGeom prst="rect">
              <a:avLst/>
            </a:prstGeom>
            <a:solidFill>
              <a:srgbClr val="70AD47">
                <a:lumMod val="60000"/>
                <a:lumOff val="40000"/>
              </a:srgbClr>
            </a:solidFill>
            <a:ln w="12700" cap="flat" cmpd="sng" algn="ctr">
              <a:solidFill>
                <a:srgbClr val="5B9BD5">
                  <a:shade val="50000"/>
                </a:srgbClr>
              </a:solidFill>
              <a:prstDash val="solid"/>
              <a:miter lim="800000"/>
            </a:ln>
            <a:effectLst/>
          </p:spPr>
          <p:txBody>
            <a:bodyPr lIns="0" tIns="0" rIns="0" bIns="0"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nl-BE" sz="1350" b="0" i="0" u="none" strike="noStrike" kern="0" cap="none" spc="0" normalizeH="0" baseline="0" noProof="0" smtClean="0">
                  <a:ln>
                    <a:noFill/>
                  </a:ln>
                  <a:solidFill>
                    <a:prstClr val="white"/>
                  </a:solidFill>
                  <a:effectLst/>
                  <a:uLnTx/>
                  <a:uFillTx/>
                  <a:latin typeface="Calibri" panose="020F0502020204030204"/>
                  <a:ea typeface="+mn-ea"/>
                  <a:cs typeface="+mn-cs"/>
                </a:rPr>
                <a:t>NA</a:t>
              </a:r>
              <a:endParaRPr kumimoji="0" lang="en-US" sz="135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38" name="Arc 37"/>
            <p:cNvSpPr/>
            <p:nvPr/>
          </p:nvSpPr>
          <p:spPr>
            <a:xfrm>
              <a:off x="-87276" y="3514345"/>
              <a:ext cx="2033687" cy="1016047"/>
            </a:xfrm>
            <a:prstGeom prst="arc">
              <a:avLst>
                <a:gd name="adj1" fmla="val 13385852"/>
                <a:gd name="adj2" fmla="val 2904355"/>
              </a:avLst>
            </a:prstGeom>
            <a:noFill/>
            <a:ln w="15875" cap="flat" cmpd="sng" algn="ctr">
              <a:solidFill>
                <a:srgbClr val="70AD47"/>
              </a:solidFill>
              <a:prstDash val="lgDash"/>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sp>
          <p:nvSpPr>
            <p:cNvPr id="39" name="Oval 38"/>
            <p:cNvSpPr/>
            <p:nvPr/>
          </p:nvSpPr>
          <p:spPr>
            <a:xfrm>
              <a:off x="793153" y="2950647"/>
              <a:ext cx="486154" cy="277178"/>
            </a:xfrm>
            <a:prstGeom prst="ellipse">
              <a:avLst/>
            </a:prstGeom>
            <a:solidFill>
              <a:srgbClr val="5B9BD5"/>
            </a:solidFill>
            <a:ln w="12700" cap="flat" cmpd="sng" algn="ctr">
              <a:solidFill>
                <a:srgbClr val="5B9BD5">
                  <a:shade val="50000"/>
                </a:srgbClr>
              </a:solidFill>
              <a:prstDash val="solid"/>
              <a:miter lim="800000"/>
            </a:ln>
            <a:effectLst/>
          </p:spPr>
          <p:txBody>
            <a:bodyPr lIns="36000" rIns="36000"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nl-BE" sz="1350" b="0" i="0" u="none" strike="noStrike" kern="0" cap="none" spc="0" normalizeH="0" baseline="0" noProof="0" smtClean="0">
                  <a:ln>
                    <a:noFill/>
                  </a:ln>
                  <a:solidFill>
                    <a:prstClr val="white"/>
                  </a:solidFill>
                  <a:effectLst/>
                  <a:uLnTx/>
                  <a:uFillTx/>
                  <a:latin typeface="Calibri" panose="020F0502020204030204"/>
                  <a:ea typeface="+mn-ea"/>
                  <a:cs typeface="+mn-cs"/>
                </a:rPr>
                <a:t>AP</a:t>
              </a:r>
              <a:endParaRPr kumimoji="0" lang="en-US" sz="135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40" name="Oval 39"/>
            <p:cNvSpPr/>
            <p:nvPr/>
          </p:nvSpPr>
          <p:spPr>
            <a:xfrm>
              <a:off x="2001039" y="2914069"/>
              <a:ext cx="486154" cy="277178"/>
            </a:xfrm>
            <a:prstGeom prst="ellipse">
              <a:avLst/>
            </a:prstGeom>
            <a:solidFill>
              <a:srgbClr val="ED7D31">
                <a:lumMod val="60000"/>
                <a:lumOff val="40000"/>
              </a:srgbClr>
            </a:solidFill>
            <a:ln w="12700" cap="flat" cmpd="sng" algn="ctr">
              <a:solidFill>
                <a:srgbClr val="5B9BD5">
                  <a:shade val="50000"/>
                </a:srgbClr>
              </a:solidFill>
              <a:prstDash val="solid"/>
              <a:miter lim="800000"/>
            </a:ln>
            <a:effectLst/>
          </p:spPr>
          <p:txBody>
            <a:bodyPr lIns="36000" rIns="36000"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nl-BE" sz="1350" b="0" i="0" u="none" strike="noStrike" kern="0" cap="none" spc="0" normalizeH="0" baseline="0" noProof="0" smtClean="0">
                  <a:ln>
                    <a:noFill/>
                  </a:ln>
                  <a:solidFill>
                    <a:prstClr val="white"/>
                  </a:solidFill>
                  <a:effectLst/>
                  <a:uLnTx/>
                  <a:uFillTx/>
                  <a:latin typeface="Calibri" panose="020F0502020204030204"/>
                  <a:ea typeface="+mn-ea"/>
                  <a:cs typeface="+mn-cs"/>
                </a:rPr>
                <a:t>AP</a:t>
              </a:r>
              <a:endParaRPr kumimoji="0" lang="en-US" sz="135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41" name="Oval 40"/>
            <p:cNvSpPr/>
            <p:nvPr/>
          </p:nvSpPr>
          <p:spPr>
            <a:xfrm>
              <a:off x="1016911" y="3453675"/>
              <a:ext cx="486154" cy="277178"/>
            </a:xfrm>
            <a:prstGeom prst="ellipse">
              <a:avLst/>
            </a:prstGeom>
            <a:solidFill>
              <a:srgbClr val="70AD47">
                <a:lumMod val="60000"/>
                <a:lumOff val="40000"/>
              </a:srgbClr>
            </a:solidFill>
            <a:ln w="12700" cap="flat" cmpd="sng" algn="ctr">
              <a:solidFill>
                <a:srgbClr val="5B9BD5">
                  <a:shade val="50000"/>
                </a:srgbClr>
              </a:solidFill>
              <a:prstDash val="solid"/>
              <a:miter lim="800000"/>
            </a:ln>
            <a:effectLst/>
          </p:spPr>
          <p:txBody>
            <a:bodyPr lIns="36000" rIns="36000"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nl-BE" sz="1350" b="0" i="0" u="none" strike="noStrike" kern="0" cap="none" spc="0" normalizeH="0" baseline="0" noProof="0" smtClean="0">
                  <a:ln>
                    <a:noFill/>
                  </a:ln>
                  <a:solidFill>
                    <a:prstClr val="white"/>
                  </a:solidFill>
                  <a:effectLst/>
                  <a:uLnTx/>
                  <a:uFillTx/>
                  <a:latin typeface="Calibri" panose="020F0502020204030204"/>
                  <a:ea typeface="+mn-ea"/>
                  <a:cs typeface="+mn-cs"/>
                </a:rPr>
                <a:t>AP</a:t>
              </a:r>
              <a:endParaRPr kumimoji="0" lang="en-US" sz="135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sp>
          <p:nvSpPr>
            <p:cNvPr id="42" name="Rectangle 41"/>
            <p:cNvSpPr/>
            <p:nvPr/>
          </p:nvSpPr>
          <p:spPr>
            <a:xfrm>
              <a:off x="1809015" y="2421416"/>
              <a:ext cx="384048" cy="370332"/>
            </a:xfrm>
            <a:prstGeom prst="rect">
              <a:avLst/>
            </a:prstGeom>
            <a:solidFill>
              <a:sysClr val="window" lastClr="FFFFFF"/>
            </a:solidFill>
            <a:ln w="34925" cap="flat" cmpd="sng" algn="ctr">
              <a:solidFill>
                <a:srgbClr val="ED7D31">
                  <a:lumMod val="60000"/>
                  <a:lumOff val="40000"/>
                </a:srgbClr>
              </a:solidFill>
              <a:prstDash val="solid"/>
              <a:miter lim="800000"/>
            </a:ln>
            <a:effectLst/>
          </p:spPr>
          <p:txBody>
            <a:bodyPr lIns="0" tIns="0" rIns="0" bIns="0"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smtClean="0">
                  <a:ln>
                    <a:noFill/>
                  </a:ln>
                  <a:solidFill>
                    <a:srgbClr val="ED7D31"/>
                  </a:solidFill>
                  <a:effectLst/>
                  <a:uLnTx/>
                  <a:uFillTx/>
                  <a:latin typeface="Calibri" panose="020F0502020204030204"/>
                  <a:ea typeface="+mn-ea"/>
                  <a:cs typeface="+mn-cs"/>
                </a:rPr>
                <a:t>RINA</a:t>
              </a:r>
            </a:p>
          </p:txBody>
        </p:sp>
        <p:sp>
          <p:nvSpPr>
            <p:cNvPr id="43" name="Rectangle 42"/>
            <p:cNvSpPr/>
            <p:nvPr/>
          </p:nvSpPr>
          <p:spPr>
            <a:xfrm>
              <a:off x="396410" y="3666571"/>
              <a:ext cx="384048" cy="370332"/>
            </a:xfrm>
            <a:prstGeom prst="rect">
              <a:avLst/>
            </a:prstGeom>
            <a:solidFill>
              <a:sysClr val="window" lastClr="FFFFFF"/>
            </a:solidFill>
            <a:ln w="34925" cap="flat" cmpd="sng" algn="ctr">
              <a:solidFill>
                <a:srgbClr val="70AD47">
                  <a:lumMod val="60000"/>
                  <a:lumOff val="40000"/>
                </a:srgbClr>
              </a:solidFill>
              <a:prstDash val="solid"/>
              <a:miter lim="800000"/>
            </a:ln>
            <a:effectLst/>
          </p:spPr>
          <p:txBody>
            <a:bodyPr lIns="0" tIns="0" rIns="0" bIns="0"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smtClean="0">
                  <a:ln>
                    <a:noFill/>
                  </a:ln>
                  <a:solidFill>
                    <a:srgbClr val="70AD47"/>
                  </a:solidFill>
                  <a:effectLst/>
                  <a:uLnTx/>
                  <a:uFillTx/>
                  <a:latin typeface="Calibri" panose="020F0502020204030204"/>
                  <a:ea typeface="+mn-ea"/>
                  <a:cs typeface="+mn-cs"/>
                </a:rPr>
                <a:t>RINA</a:t>
              </a:r>
            </a:p>
          </p:txBody>
        </p:sp>
        <p:pic>
          <p:nvPicPr>
            <p:cNvPr id="44" name="Picture 2" descr="C:\Users\bvl\AppData\Local\Microsoft\Windows\Temporary Internet Files\Content.IE5\I8MLNF1G\4463858573_27d2c3f3bc[1].jpg"/>
            <p:cNvPicPr>
              <a:picLocks noChangeAspect="1" noChangeArrowheads="1"/>
            </p:cNvPicPr>
            <p:nvPr/>
          </p:nvPicPr>
          <p:blipFill>
            <a:blip r:embed="rId3" cstate="print">
              <a:clrChange>
                <a:clrFrom>
                  <a:srgbClr val="FFFFFF"/>
                </a:clrFrom>
                <a:clrTo>
                  <a:srgbClr val="FFFFFF">
                    <a:alpha val="0"/>
                  </a:srgbClr>
                </a:clrTo>
              </a:clrChange>
              <a:duotone>
                <a:srgbClr val="ED7D31">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2127297" y="2122518"/>
              <a:ext cx="237252" cy="237252"/>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2" descr="C:\Users\bvl\AppData\Local\Microsoft\Windows\Temporary Internet Files\Content.IE5\I8MLNF1G\4463858573_27d2c3f3bc[1].jpg"/>
            <p:cNvPicPr>
              <a:picLocks noChangeAspect="1" noChangeArrowheads="1"/>
            </p:cNvPicPr>
            <p:nvPr/>
          </p:nvPicPr>
          <p:blipFill>
            <a:blip r:embed="rId3" cstate="print">
              <a:clrChange>
                <a:clrFrom>
                  <a:srgbClr val="FFFFFF"/>
                </a:clrFrom>
                <a:clrTo>
                  <a:srgbClr val="FFFFFF">
                    <a:alpha val="0"/>
                  </a:srgbClr>
                </a:clrTo>
              </a:clrChange>
              <a:duotone>
                <a:srgbClr val="ED7D31">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2355951" y="2146955"/>
              <a:ext cx="237252" cy="237252"/>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2" descr="C:\Users\bvl\AppData\Local\Microsoft\Windows\Temporary Internet Files\Content.IE5\I8MLNF1G\4463858573_27d2c3f3bc[1].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17487" y="2257534"/>
              <a:ext cx="237252" cy="237252"/>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2" descr="C:\Users\bvl\AppData\Local\Microsoft\Windows\Temporary Internet Files\Content.IE5\I8MLNF1G\4463858573_27d2c3f3bc[1].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46140" y="2281970"/>
              <a:ext cx="237252" cy="237252"/>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2" descr="C:\Users\bvl\AppData\Local\Microsoft\Windows\Temporary Internet Files\Content.IE5\I8MLNF1G\4463858573_27d2c3f3bc[1].jpg"/>
            <p:cNvPicPr>
              <a:picLocks noChangeAspect="1" noChangeArrowheads="1"/>
            </p:cNvPicPr>
            <p:nvPr/>
          </p:nvPicPr>
          <p:blipFill>
            <a:blip r:embed="rId3" cstate="print">
              <a:clrChange>
                <a:clrFrom>
                  <a:srgbClr val="FFFFFF"/>
                </a:clrFrom>
                <a:clrTo>
                  <a:srgbClr val="FFFFFF">
                    <a:alpha val="0"/>
                  </a:srgbClr>
                </a:clrTo>
              </a:clrChange>
              <a:duotone>
                <a:srgbClr val="70AD47">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359780" y="4126500"/>
              <a:ext cx="237252" cy="237252"/>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2" descr="C:\Users\bvl\AppData\Local\Microsoft\Windows\Temporary Internet Files\Content.IE5\I8MLNF1G\4463858573_27d2c3f3bc[1].jpg"/>
            <p:cNvPicPr>
              <a:picLocks noChangeAspect="1" noChangeArrowheads="1"/>
            </p:cNvPicPr>
            <p:nvPr/>
          </p:nvPicPr>
          <p:blipFill>
            <a:blip r:embed="rId3" cstate="print">
              <a:clrChange>
                <a:clrFrom>
                  <a:srgbClr val="FFFFFF"/>
                </a:clrFrom>
                <a:clrTo>
                  <a:srgbClr val="FFFFFF">
                    <a:alpha val="0"/>
                  </a:srgbClr>
                </a:clrTo>
              </a:clrChange>
              <a:duotone>
                <a:srgbClr val="70AD47">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588434" y="4150937"/>
              <a:ext cx="237252" cy="237252"/>
            </a:xfrm>
            <a:prstGeom prst="rect">
              <a:avLst/>
            </a:prstGeom>
            <a:noFill/>
            <a:extLst>
              <a:ext uri="{909E8E84-426E-40DD-AFC4-6F175D3DCCD1}">
                <a14:hiddenFill xmlns:a14="http://schemas.microsoft.com/office/drawing/2010/main">
                  <a:solidFill>
                    <a:srgbClr val="FFFFFF"/>
                  </a:solidFill>
                </a14:hiddenFill>
              </a:ext>
            </a:extLst>
          </p:spPr>
        </p:pic>
        <p:sp>
          <p:nvSpPr>
            <p:cNvPr id="50" name="Rectangle 49"/>
            <p:cNvSpPr/>
            <p:nvPr/>
          </p:nvSpPr>
          <p:spPr>
            <a:xfrm>
              <a:off x="317488" y="4381223"/>
              <a:ext cx="2589461" cy="208229"/>
            </a:xfrm>
            <a:prstGeom prst="rect">
              <a:avLst/>
            </a:prstGeom>
            <a:solidFill>
              <a:schemeClr val="bg1"/>
            </a:solidFill>
            <a:ln w="19050" cap="flat" cmpd="sng" algn="ctr">
              <a:solidFill>
                <a:srgbClr val="000000"/>
              </a:solidFill>
              <a:prstDash val="solid"/>
              <a:miter lim="800000"/>
            </a:ln>
            <a:effectLst/>
          </p:spPr>
          <p:txBody>
            <a:bodyPr lIns="0" tIns="0" rIns="0" bIns="0"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nl-BE" sz="1350" b="0" i="0" u="none" strike="noStrike" kern="0" cap="none" spc="0" normalizeH="0" baseline="0" noProof="0" smtClean="0">
                  <a:ln>
                    <a:noFill/>
                  </a:ln>
                  <a:solidFill>
                    <a:prstClr val="black"/>
                  </a:solidFill>
                  <a:effectLst/>
                  <a:uLnTx/>
                  <a:uFillTx/>
                  <a:latin typeface="Calibri" panose="020F0502020204030204"/>
                  <a:ea typeface="+mn-ea"/>
                  <a:cs typeface="+mn-cs"/>
                </a:rPr>
                <a:t>Current situation</a:t>
              </a:r>
              <a:endParaRPr kumimoji="0" lang="en-US" sz="1350" b="0" i="0" u="none" strike="noStrike" kern="0" cap="none" spc="0" normalizeH="0" baseline="0" noProof="0" smtClean="0">
                <a:ln>
                  <a:noFill/>
                </a:ln>
                <a:solidFill>
                  <a:prstClr val="black"/>
                </a:solidFill>
                <a:effectLst/>
                <a:uLnTx/>
                <a:uFillTx/>
                <a:latin typeface="Calibri" panose="020F0502020204030204"/>
                <a:ea typeface="+mn-ea"/>
                <a:cs typeface="+mn-cs"/>
              </a:endParaRPr>
            </a:p>
          </p:txBody>
        </p:sp>
      </p:grpSp>
      <p:grpSp>
        <p:nvGrpSpPr>
          <p:cNvPr id="53" name="Group 52"/>
          <p:cNvGrpSpPr/>
          <p:nvPr/>
        </p:nvGrpSpPr>
        <p:grpSpPr>
          <a:xfrm>
            <a:off x="-738590" y="4102162"/>
            <a:ext cx="4740076" cy="2625885"/>
            <a:chOff x="-542417" y="3915007"/>
            <a:chExt cx="4740076" cy="2625885"/>
          </a:xfrm>
        </p:grpSpPr>
        <p:grpSp>
          <p:nvGrpSpPr>
            <p:cNvPr id="54" name="Group 53"/>
            <p:cNvGrpSpPr/>
            <p:nvPr/>
          </p:nvGrpSpPr>
          <p:grpSpPr>
            <a:xfrm>
              <a:off x="-542417" y="3915007"/>
              <a:ext cx="4740076" cy="2625885"/>
              <a:chOff x="3961229" y="143635"/>
              <a:chExt cx="4740076" cy="2625885"/>
            </a:xfrm>
          </p:grpSpPr>
          <p:sp>
            <p:nvSpPr>
              <p:cNvPr id="60" name="Arc 59"/>
              <p:cNvSpPr/>
              <p:nvPr/>
            </p:nvSpPr>
            <p:spPr>
              <a:xfrm>
                <a:off x="3961229" y="217380"/>
                <a:ext cx="2033687" cy="1016047"/>
              </a:xfrm>
              <a:prstGeom prst="arc">
                <a:avLst>
                  <a:gd name="adj1" fmla="val 20529009"/>
                  <a:gd name="adj2" fmla="val 5288662"/>
                </a:avLst>
              </a:prstGeom>
              <a:ln w="15875">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defTabSz="685800"/>
                <a:endParaRPr lang="en-US" sz="1350">
                  <a:solidFill>
                    <a:prstClr val="black"/>
                  </a:solidFill>
                  <a:latin typeface="Calibri" panose="020F0502020204030204"/>
                </a:endParaRPr>
              </a:p>
            </p:txBody>
          </p:sp>
          <p:grpSp>
            <p:nvGrpSpPr>
              <p:cNvPr id="61" name="EXTRANET"/>
              <p:cNvGrpSpPr/>
              <p:nvPr/>
            </p:nvGrpSpPr>
            <p:grpSpPr>
              <a:xfrm>
                <a:off x="5297654" y="409000"/>
                <a:ext cx="3403651" cy="1347401"/>
                <a:chOff x="1779023" y="-1141217"/>
                <a:chExt cx="8541761" cy="3907936"/>
              </a:xfrm>
            </p:grpSpPr>
            <p:pic>
              <p:nvPicPr>
                <p:cNvPr id="91" name="Picture 3" descr="C:\Users\bvl\AppData\Local\Microsoft\Windows\Temporary Internet Files\Content.IE5\33CPEV9U\nube2[1].png"/>
                <p:cNvPicPr>
                  <a:picLocks noChangeAspect="1" noChangeArrowheads="1"/>
                </p:cNvPicPr>
                <p:nvPr/>
              </p:nvPicPr>
              <p:blipFill rotWithShape="1">
                <a:blip r:embed="rId2" cstate="print">
                  <a:duotone>
                    <a:prstClr val="black"/>
                    <a:schemeClr val="tx2">
                      <a:tint val="45000"/>
                      <a:satMod val="400000"/>
                    </a:schemeClr>
                  </a:duotone>
                  <a:extLst>
                    <a:ext uri="{28A0092B-C50C-407E-A947-70E740481C1C}">
                      <a14:useLocalDpi xmlns:a14="http://schemas.microsoft.com/office/drawing/2010/main" val="0"/>
                    </a:ext>
                  </a:extLst>
                </a:blip>
                <a:srcRect l="10056" t="19891" r="7046" b="29259"/>
                <a:stretch/>
              </p:blipFill>
              <p:spPr bwMode="auto">
                <a:xfrm>
                  <a:off x="1779023" y="306505"/>
                  <a:ext cx="5265585" cy="2460214"/>
                </a:xfrm>
                <a:prstGeom prst="rect">
                  <a:avLst/>
                </a:prstGeom>
                <a:noFill/>
                <a:extLst>
                  <a:ext uri="{909E8E84-426E-40DD-AFC4-6F175D3DCCD1}">
                    <a14:hiddenFill xmlns:a14="http://schemas.microsoft.com/office/drawing/2010/main">
                      <a:solidFill>
                        <a:srgbClr val="FFFFFF"/>
                      </a:solidFill>
                    </a14:hiddenFill>
                  </a:ext>
                </a:extLst>
              </p:spPr>
            </p:pic>
            <p:sp>
              <p:nvSpPr>
                <p:cNvPr id="92" name="Rounded Rectangle 91"/>
                <p:cNvSpPr/>
                <p:nvPr/>
              </p:nvSpPr>
              <p:spPr>
                <a:xfrm>
                  <a:off x="2934238" y="1364399"/>
                  <a:ext cx="2565264" cy="937575"/>
                </a:xfrm>
                <a:prstGeom prst="round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27000" rIns="27000" bIns="0" rtlCol="0" anchor="b" anchorCtr="0"/>
                <a:lstStyle/>
                <a:p>
                  <a:pPr algn="ctr" defTabSz="685800"/>
                  <a:r>
                    <a:rPr lang="fr-BE" sz="1050" b="1">
                      <a:solidFill>
                        <a:prstClr val="black"/>
                      </a:solidFill>
                      <a:latin typeface="Calibri" panose="020F0502020204030204"/>
                    </a:rPr>
                    <a:t>International domain</a:t>
                  </a:r>
                </a:p>
              </p:txBody>
            </p:sp>
            <p:sp>
              <p:nvSpPr>
                <p:cNvPr id="144" name="Rounded Rectangle 143"/>
                <p:cNvSpPr/>
                <p:nvPr/>
              </p:nvSpPr>
              <p:spPr>
                <a:xfrm>
                  <a:off x="7755521" y="-825157"/>
                  <a:ext cx="2565263" cy="937576"/>
                </a:xfrm>
                <a:prstGeom prst="round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27000" rIns="27000" bIns="0" rtlCol="0" anchor="b" anchorCtr="0"/>
                <a:lstStyle/>
                <a:p>
                  <a:pPr algn="ctr" defTabSz="685800"/>
                  <a:r>
                    <a:rPr lang="fr-BE" sz="1050" b="1" smtClean="0">
                      <a:solidFill>
                        <a:prstClr val="black"/>
                      </a:solidFill>
                      <a:latin typeface="Calibri" panose="020F0502020204030204"/>
                    </a:rPr>
                    <a:t>internet</a:t>
                  </a:r>
                  <a:endParaRPr lang="fr-BE" sz="1050" b="1">
                    <a:solidFill>
                      <a:prstClr val="black"/>
                    </a:solidFill>
                    <a:latin typeface="Calibri" panose="020F0502020204030204"/>
                  </a:endParaRPr>
                </a:p>
              </p:txBody>
            </p:sp>
            <p:pic>
              <p:nvPicPr>
                <p:cNvPr id="145" name="Picture 3" descr="C:\Users\bvl\AppData\Local\Microsoft\Windows\Temporary Internet Files\Content.IE5\33CPEV9U\nube2[1].png"/>
                <p:cNvPicPr>
                  <a:picLocks noChangeAspect="1" noChangeArrowheads="1"/>
                </p:cNvPicPr>
                <p:nvPr/>
              </p:nvPicPr>
              <p:blipFill rotWithShape="1">
                <a:blip r:embed="rId2" cstate="print">
                  <a:duotone>
                    <a:prstClr val="black"/>
                    <a:schemeClr val="tx2">
                      <a:tint val="45000"/>
                      <a:satMod val="400000"/>
                    </a:schemeClr>
                  </a:duotone>
                  <a:extLst>
                    <a:ext uri="{28A0092B-C50C-407E-A947-70E740481C1C}">
                      <a14:useLocalDpi xmlns:a14="http://schemas.microsoft.com/office/drawing/2010/main" val="0"/>
                    </a:ext>
                  </a:extLst>
                </a:blip>
                <a:srcRect l="10056" t="19891" r="7046" b="29259"/>
                <a:stretch/>
              </p:blipFill>
              <p:spPr bwMode="auto">
                <a:xfrm>
                  <a:off x="8031046" y="-1141217"/>
                  <a:ext cx="2012401" cy="1696015"/>
                </a:xfrm>
                <a:prstGeom prst="rect">
                  <a:avLst/>
                </a:prstGeom>
                <a:noFill/>
                <a:extLst>
                  <a:ext uri="{909E8E84-426E-40DD-AFC4-6F175D3DCCD1}">
                    <a14:hiddenFill xmlns:a14="http://schemas.microsoft.com/office/drawing/2010/main">
                      <a:solidFill>
                        <a:srgbClr val="FFFFFF"/>
                      </a:solidFill>
                    </a14:hiddenFill>
                  </a:ext>
                </a:extLst>
              </p:spPr>
            </p:pic>
          </p:grpSp>
          <p:sp>
            <p:nvSpPr>
              <p:cNvPr id="62" name="Rectangle 61"/>
              <p:cNvSpPr/>
              <p:nvPr/>
            </p:nvSpPr>
            <p:spPr>
              <a:xfrm>
                <a:off x="5319113" y="458997"/>
                <a:ext cx="384048" cy="370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en-US" sz="1350">
                    <a:solidFill>
                      <a:prstClr val="white"/>
                    </a:solidFill>
                    <a:latin typeface="Calibri" panose="020F0502020204030204"/>
                  </a:rPr>
                  <a:t>NA</a:t>
                </a:r>
              </a:p>
            </p:txBody>
          </p:sp>
          <p:sp>
            <p:nvSpPr>
              <p:cNvPr id="63" name="Rectangle 62"/>
              <p:cNvSpPr/>
              <p:nvPr/>
            </p:nvSpPr>
            <p:spPr>
              <a:xfrm>
                <a:off x="7203504" y="1795602"/>
                <a:ext cx="384048" cy="370332"/>
              </a:xfrm>
              <a:prstGeom prst="rect">
                <a:avLst/>
              </a:prstGeom>
              <a:solidFill>
                <a:schemeClr val="bg1"/>
              </a:solidFill>
              <a:ln w="349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en-US" sz="1350">
                    <a:solidFill>
                      <a:srgbClr val="5B9BD5"/>
                    </a:solidFill>
                    <a:latin typeface="Calibri" panose="020F0502020204030204"/>
                  </a:rPr>
                  <a:t>RINA</a:t>
                </a:r>
              </a:p>
            </p:txBody>
          </p:sp>
          <p:sp>
            <p:nvSpPr>
              <p:cNvPr id="64" name="Rectangle 63"/>
              <p:cNvSpPr/>
              <p:nvPr/>
            </p:nvSpPr>
            <p:spPr>
              <a:xfrm>
                <a:off x="6943551" y="446874"/>
                <a:ext cx="384048" cy="370332"/>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nl-BE" sz="1350">
                    <a:solidFill>
                      <a:prstClr val="white"/>
                    </a:solidFill>
                    <a:latin typeface="Calibri" panose="020F0502020204030204"/>
                  </a:rPr>
                  <a:t>NA</a:t>
                </a:r>
                <a:endParaRPr lang="en-US" sz="1350">
                  <a:solidFill>
                    <a:prstClr val="white"/>
                  </a:solidFill>
                  <a:latin typeface="Calibri" panose="020F0502020204030204"/>
                </a:endParaRPr>
              </a:p>
            </p:txBody>
          </p:sp>
          <p:sp>
            <p:nvSpPr>
              <p:cNvPr id="65" name="Arc 64"/>
              <p:cNvSpPr/>
              <p:nvPr/>
            </p:nvSpPr>
            <p:spPr>
              <a:xfrm>
                <a:off x="6198432" y="143635"/>
                <a:ext cx="1389121" cy="1016047"/>
              </a:xfrm>
              <a:prstGeom prst="arc">
                <a:avLst>
                  <a:gd name="adj1" fmla="val 234020"/>
                  <a:gd name="adj2" fmla="val 11085047"/>
                </a:avLst>
              </a:prstGeom>
              <a:ln w="15875">
                <a:solidFill>
                  <a:schemeClr val="accent2"/>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defTabSz="685800"/>
                <a:endParaRPr lang="en-US" sz="1350">
                  <a:solidFill>
                    <a:prstClr val="black"/>
                  </a:solidFill>
                  <a:latin typeface="Calibri" panose="020F0502020204030204"/>
                </a:endParaRPr>
              </a:p>
            </p:txBody>
          </p:sp>
          <p:sp>
            <p:nvSpPr>
              <p:cNvPr id="66" name="Rectangle 65"/>
              <p:cNvSpPr/>
              <p:nvPr/>
            </p:nvSpPr>
            <p:spPr>
              <a:xfrm>
                <a:off x="5457918" y="1908431"/>
                <a:ext cx="384048" cy="370332"/>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nl-BE" sz="1350">
                    <a:solidFill>
                      <a:prstClr val="white"/>
                    </a:solidFill>
                    <a:latin typeface="Calibri" panose="020F0502020204030204"/>
                  </a:rPr>
                  <a:t>NA</a:t>
                </a:r>
                <a:endParaRPr lang="en-US" sz="1350">
                  <a:solidFill>
                    <a:prstClr val="white"/>
                  </a:solidFill>
                  <a:latin typeface="Calibri" panose="020F0502020204030204"/>
                </a:endParaRPr>
              </a:p>
            </p:txBody>
          </p:sp>
          <p:sp>
            <p:nvSpPr>
              <p:cNvPr id="67" name="Arc 66"/>
              <p:cNvSpPr/>
              <p:nvPr/>
            </p:nvSpPr>
            <p:spPr>
              <a:xfrm>
                <a:off x="4441166" y="1559422"/>
                <a:ext cx="2033687" cy="1016047"/>
              </a:xfrm>
              <a:prstGeom prst="arc">
                <a:avLst>
                  <a:gd name="adj1" fmla="val 13890669"/>
                  <a:gd name="adj2" fmla="val 1434610"/>
                </a:avLst>
              </a:prstGeom>
              <a:ln w="15875">
                <a:solidFill>
                  <a:schemeClr val="accent6"/>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defTabSz="685800"/>
                <a:endParaRPr lang="en-US" sz="1350">
                  <a:solidFill>
                    <a:prstClr val="black"/>
                  </a:solidFill>
                  <a:latin typeface="Calibri" panose="020F0502020204030204"/>
                </a:endParaRPr>
              </a:p>
            </p:txBody>
          </p:sp>
          <p:sp>
            <p:nvSpPr>
              <p:cNvPr id="68" name="Oval 67"/>
              <p:cNvSpPr/>
              <p:nvPr/>
            </p:nvSpPr>
            <p:spPr>
              <a:xfrm>
                <a:off x="5321596" y="995723"/>
                <a:ext cx="486154" cy="2771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defTabSz="685800"/>
                <a:r>
                  <a:rPr lang="nl-BE" sz="1350">
                    <a:solidFill>
                      <a:prstClr val="white"/>
                    </a:solidFill>
                    <a:latin typeface="Calibri" panose="020F0502020204030204"/>
                  </a:rPr>
                  <a:t>AP</a:t>
                </a:r>
                <a:endParaRPr lang="en-US" sz="1350">
                  <a:solidFill>
                    <a:prstClr val="white"/>
                  </a:solidFill>
                  <a:latin typeface="Calibri" panose="020F0502020204030204"/>
                </a:endParaRPr>
              </a:p>
            </p:txBody>
          </p:sp>
          <p:sp>
            <p:nvSpPr>
              <p:cNvPr id="69" name="Oval 68"/>
              <p:cNvSpPr/>
              <p:nvPr/>
            </p:nvSpPr>
            <p:spPr>
              <a:xfrm>
                <a:off x="6529482" y="959145"/>
                <a:ext cx="486154" cy="277178"/>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defTabSz="685800"/>
                <a:r>
                  <a:rPr lang="nl-BE" sz="1350">
                    <a:solidFill>
                      <a:prstClr val="white"/>
                    </a:solidFill>
                    <a:latin typeface="Calibri" panose="020F0502020204030204"/>
                  </a:rPr>
                  <a:t>AP</a:t>
                </a:r>
                <a:endParaRPr lang="en-US" sz="1350">
                  <a:solidFill>
                    <a:prstClr val="white"/>
                  </a:solidFill>
                  <a:latin typeface="Calibri" panose="020F0502020204030204"/>
                </a:endParaRPr>
              </a:p>
            </p:txBody>
          </p:sp>
          <p:sp>
            <p:nvSpPr>
              <p:cNvPr id="70" name="Oval 69"/>
              <p:cNvSpPr/>
              <p:nvPr/>
            </p:nvSpPr>
            <p:spPr>
              <a:xfrm>
                <a:off x="5545354" y="1498751"/>
                <a:ext cx="486154" cy="277178"/>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defTabSz="685800"/>
                <a:r>
                  <a:rPr lang="nl-BE" sz="1350">
                    <a:solidFill>
                      <a:prstClr val="white"/>
                    </a:solidFill>
                    <a:latin typeface="Calibri" panose="020F0502020204030204"/>
                  </a:rPr>
                  <a:t>AP</a:t>
                </a:r>
                <a:endParaRPr lang="en-US" sz="1350">
                  <a:solidFill>
                    <a:prstClr val="white"/>
                  </a:solidFill>
                  <a:latin typeface="Calibri" panose="020F0502020204030204"/>
                </a:endParaRPr>
              </a:p>
            </p:txBody>
          </p:sp>
          <p:sp>
            <p:nvSpPr>
              <p:cNvPr id="71" name="Rectangle 70"/>
              <p:cNvSpPr/>
              <p:nvPr/>
            </p:nvSpPr>
            <p:spPr>
              <a:xfrm>
                <a:off x="7461628" y="1379404"/>
                <a:ext cx="384048" cy="370332"/>
              </a:xfrm>
              <a:prstGeom prst="rect">
                <a:avLst/>
              </a:prstGeom>
              <a:solidFill>
                <a:schemeClr val="bg1"/>
              </a:solidFill>
              <a:ln w="34925">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en-US" sz="1350">
                    <a:solidFill>
                      <a:srgbClr val="ED7D31"/>
                    </a:solidFill>
                    <a:latin typeface="Calibri" panose="020F0502020204030204"/>
                  </a:rPr>
                  <a:t>RINA</a:t>
                </a:r>
              </a:p>
            </p:txBody>
          </p:sp>
          <p:sp>
            <p:nvSpPr>
              <p:cNvPr id="72" name="Rectangle 71"/>
              <p:cNvSpPr/>
              <p:nvPr/>
            </p:nvSpPr>
            <p:spPr>
              <a:xfrm>
                <a:off x="6680051" y="1937393"/>
                <a:ext cx="384048" cy="370332"/>
              </a:xfrm>
              <a:prstGeom prst="rect">
                <a:avLst/>
              </a:prstGeom>
              <a:solidFill>
                <a:schemeClr val="bg1"/>
              </a:solidFill>
              <a:ln w="3492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en-US" sz="1350">
                    <a:solidFill>
                      <a:srgbClr val="F9B073"/>
                    </a:solidFill>
                    <a:latin typeface="Calibri" panose="020F0502020204030204"/>
                  </a:rPr>
                  <a:t>RINA</a:t>
                </a:r>
              </a:p>
            </p:txBody>
          </p:sp>
          <p:grpSp>
            <p:nvGrpSpPr>
              <p:cNvPr id="73" name="Group 72"/>
              <p:cNvGrpSpPr/>
              <p:nvPr/>
            </p:nvGrpSpPr>
            <p:grpSpPr>
              <a:xfrm>
                <a:off x="6362847" y="552048"/>
                <a:ext cx="1575868" cy="1738155"/>
                <a:chOff x="7518682" y="1759513"/>
                <a:chExt cx="2101157" cy="2317536"/>
              </a:xfrm>
            </p:grpSpPr>
            <p:pic>
              <p:nvPicPr>
                <p:cNvPr id="88" name="Picture 2" descr="C:\Users\bvl\AppData\Local\Microsoft\Windows\Temporary Internet Files\Content.IE5\I8MLNF1G\4463858573_27d2c3f3bc[1].jpg"/>
                <p:cNvPicPr>
                  <a:picLocks noChangeAspect="1" noChangeArrowheads="1"/>
                </p:cNvPicPr>
                <p:nvPr/>
              </p:nvPicPr>
              <p:blipFill>
                <a:blip r:embed="rId3" cstate="print">
                  <a:clrChange>
                    <a:clrFrom>
                      <a:srgbClr val="FFFFFF"/>
                    </a:clrFrom>
                    <a:clrTo>
                      <a:srgbClr val="FFFFFF">
                        <a:alpha val="0"/>
                      </a:srgbClr>
                    </a:clrTo>
                  </a:clrChange>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518682" y="1819521"/>
                  <a:ext cx="316336" cy="316335"/>
                </a:xfrm>
                <a:prstGeom prst="rect">
                  <a:avLst/>
                </a:prstGeom>
                <a:noFill/>
                <a:extLst>
                  <a:ext uri="{909E8E84-426E-40DD-AFC4-6F175D3DCCD1}">
                    <a14:hiddenFill xmlns:a14="http://schemas.microsoft.com/office/drawing/2010/main">
                      <a:solidFill>
                        <a:srgbClr val="FFFFFF"/>
                      </a:solidFill>
                    </a14:hiddenFill>
                  </a:ext>
                </a:extLst>
              </p:spPr>
            </p:pic>
            <p:pic>
              <p:nvPicPr>
                <p:cNvPr id="89" name="Picture 2" descr="C:\Users\bvl\AppData\Local\Microsoft\Windows\Temporary Internet Files\Content.IE5\I8MLNF1G\4463858573_27d2c3f3bc[1].jpg"/>
                <p:cNvPicPr>
                  <a:picLocks noChangeAspect="1" noChangeArrowheads="1"/>
                </p:cNvPicPr>
                <p:nvPr/>
              </p:nvPicPr>
              <p:blipFill>
                <a:blip r:embed="rId3" cstate="print">
                  <a:clrChange>
                    <a:clrFrom>
                      <a:srgbClr val="FFFFFF"/>
                    </a:clrFrom>
                    <a:clrTo>
                      <a:srgbClr val="FFFFFF">
                        <a:alpha val="0"/>
                      </a:srgbClr>
                    </a:clrTo>
                  </a:clrChange>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823554" y="1759513"/>
                  <a:ext cx="316336" cy="316335"/>
                </a:xfrm>
                <a:prstGeom prst="rect">
                  <a:avLst/>
                </a:prstGeom>
                <a:noFill/>
                <a:extLst>
                  <a:ext uri="{909E8E84-426E-40DD-AFC4-6F175D3DCCD1}">
                    <a14:hiddenFill xmlns:a14="http://schemas.microsoft.com/office/drawing/2010/main">
                      <a:solidFill>
                        <a:srgbClr val="FFFFFF"/>
                      </a:solidFill>
                    </a14:hiddenFill>
                  </a:ext>
                </a:extLst>
              </p:spPr>
            </p:pic>
            <p:pic>
              <p:nvPicPr>
                <p:cNvPr id="90" name="Picture 2" descr="C:\Users\bvl\AppData\Local\Microsoft\Windows\Temporary Internet Files\Content.IE5\I8MLNF1G\4463858573_27d2c3f3bc[1].jpg"/>
                <p:cNvPicPr>
                  <a:picLocks noChangeAspect="1" noChangeArrowheads="1"/>
                </p:cNvPicPr>
                <p:nvPr/>
              </p:nvPicPr>
              <p:blipFill>
                <a:blip r:embed="rId3" cstate="print">
                  <a:clrChange>
                    <a:clrFrom>
                      <a:srgbClr val="FFFFFF"/>
                    </a:clrFrom>
                    <a:clrTo>
                      <a:srgbClr val="FFFFFF">
                        <a:alpha val="0"/>
                      </a:srgbClr>
                    </a:clrTo>
                  </a:clrChange>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303503" y="3760714"/>
                  <a:ext cx="316336" cy="31633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4" name="Group 73"/>
              <p:cNvGrpSpPr/>
              <p:nvPr/>
            </p:nvGrpSpPr>
            <p:grpSpPr>
              <a:xfrm>
                <a:off x="4894109" y="564274"/>
                <a:ext cx="417265" cy="317796"/>
                <a:chOff x="5093647" y="1823443"/>
                <a:chExt cx="556354" cy="423727"/>
              </a:xfrm>
            </p:grpSpPr>
            <p:pic>
              <p:nvPicPr>
                <p:cNvPr id="86" name="Picture 2" descr="C:\Users\bvl\AppData\Local\Microsoft\Windows\Temporary Internet Files\Content.IE5\I8MLNF1G\4463858573_27d2c3f3bc[1].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93647" y="1823443"/>
                  <a:ext cx="316336" cy="316335"/>
                </a:xfrm>
                <a:prstGeom prst="rect">
                  <a:avLst/>
                </a:prstGeom>
                <a:noFill/>
                <a:extLst>
                  <a:ext uri="{909E8E84-426E-40DD-AFC4-6F175D3DCCD1}">
                    <a14:hiddenFill xmlns:a14="http://schemas.microsoft.com/office/drawing/2010/main">
                      <a:solidFill>
                        <a:srgbClr val="FFFFFF"/>
                      </a:solidFill>
                    </a14:hiddenFill>
                  </a:ext>
                </a:extLst>
              </p:spPr>
            </p:pic>
            <p:pic>
              <p:nvPicPr>
                <p:cNvPr id="87" name="Picture 2" descr="C:\Users\bvl\AppData\Local\Microsoft\Windows\Temporary Internet Files\Content.IE5\I8MLNF1G\4463858573_27d2c3f3bc[1].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33665" y="1930835"/>
                  <a:ext cx="316336" cy="31633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5" name="Group 74"/>
              <p:cNvGrpSpPr/>
              <p:nvPr/>
            </p:nvGrpSpPr>
            <p:grpSpPr>
              <a:xfrm>
                <a:off x="4974851" y="1827132"/>
                <a:ext cx="465906" cy="261689"/>
                <a:chOff x="5277497" y="3993028"/>
                <a:chExt cx="621208" cy="348918"/>
              </a:xfrm>
            </p:grpSpPr>
            <p:pic>
              <p:nvPicPr>
                <p:cNvPr id="84" name="Picture 2" descr="C:\Users\bvl\AppData\Local\Microsoft\Windows\Temporary Internet Files\Content.IE5\I8MLNF1G\4463858573_27d2c3f3bc[1].jpg"/>
                <p:cNvPicPr>
                  <a:picLocks noChangeAspect="1" noChangeArrowheads="1"/>
                </p:cNvPicPr>
                <p:nvPr/>
              </p:nvPicPr>
              <p:blipFill>
                <a:blip r:embed="rId3"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277497" y="3993028"/>
                  <a:ext cx="316336" cy="316335"/>
                </a:xfrm>
                <a:prstGeom prst="rect">
                  <a:avLst/>
                </a:prstGeom>
                <a:noFill/>
                <a:extLst>
                  <a:ext uri="{909E8E84-426E-40DD-AFC4-6F175D3DCCD1}">
                    <a14:hiddenFill xmlns:a14="http://schemas.microsoft.com/office/drawing/2010/main">
                      <a:solidFill>
                        <a:srgbClr val="FFFFFF"/>
                      </a:solidFill>
                    </a14:hiddenFill>
                  </a:ext>
                </a:extLst>
              </p:spPr>
            </p:pic>
            <p:pic>
              <p:nvPicPr>
                <p:cNvPr id="85" name="Picture 2" descr="C:\Users\bvl\AppData\Local\Microsoft\Windows\Temporary Internet Files\Content.IE5\I8MLNF1G\4463858573_27d2c3f3bc[1].jpg"/>
                <p:cNvPicPr>
                  <a:picLocks noChangeAspect="1" noChangeArrowheads="1"/>
                </p:cNvPicPr>
                <p:nvPr/>
              </p:nvPicPr>
              <p:blipFill>
                <a:blip r:embed="rId3"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582369" y="4025611"/>
                  <a:ext cx="316336" cy="316335"/>
                </a:xfrm>
                <a:prstGeom prst="rect">
                  <a:avLst/>
                </a:prstGeom>
                <a:noFill/>
                <a:extLst>
                  <a:ext uri="{909E8E84-426E-40DD-AFC4-6F175D3DCCD1}">
                    <a14:hiddenFill xmlns:a14="http://schemas.microsoft.com/office/drawing/2010/main">
                      <a:solidFill>
                        <a:srgbClr val="FFFFFF"/>
                      </a:solidFill>
                    </a14:hiddenFill>
                  </a:ext>
                </a:extLst>
              </p:spPr>
            </p:pic>
          </p:grpSp>
          <p:sp>
            <p:nvSpPr>
              <p:cNvPr id="76" name="Arc 75"/>
              <p:cNvSpPr/>
              <p:nvPr/>
            </p:nvSpPr>
            <p:spPr>
              <a:xfrm>
                <a:off x="6588763" y="1310069"/>
                <a:ext cx="2033687" cy="1459451"/>
              </a:xfrm>
              <a:prstGeom prst="arc">
                <a:avLst>
                  <a:gd name="adj1" fmla="val 9424942"/>
                  <a:gd name="adj2" fmla="val 16932119"/>
                </a:avLst>
              </a:prstGeom>
              <a:ln w="15875">
                <a:solidFill>
                  <a:schemeClr val="tx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defTabSz="685800"/>
                <a:endParaRPr lang="en-US" sz="1350">
                  <a:solidFill>
                    <a:prstClr val="black"/>
                  </a:solidFill>
                  <a:latin typeface="Calibri" panose="020F0502020204030204"/>
                </a:endParaRPr>
              </a:p>
            </p:txBody>
          </p:sp>
          <p:sp>
            <p:nvSpPr>
              <p:cNvPr id="77" name="Oval 76"/>
              <p:cNvSpPr/>
              <p:nvPr/>
            </p:nvSpPr>
            <p:spPr>
              <a:xfrm>
                <a:off x="6592164" y="1651298"/>
                <a:ext cx="300828" cy="171515"/>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defTabSz="685800"/>
                <a:r>
                  <a:rPr lang="nl-BE" sz="1350">
                    <a:solidFill>
                      <a:prstClr val="white"/>
                    </a:solidFill>
                    <a:latin typeface="Calibri" panose="020F0502020204030204"/>
                  </a:rPr>
                  <a:t>AP</a:t>
                </a:r>
                <a:endParaRPr lang="en-US" sz="1350">
                  <a:solidFill>
                    <a:prstClr val="white"/>
                  </a:solidFill>
                  <a:latin typeface="Calibri" panose="020F0502020204030204"/>
                </a:endParaRPr>
              </a:p>
            </p:txBody>
          </p:sp>
          <p:sp>
            <p:nvSpPr>
              <p:cNvPr id="78" name="Arc 77"/>
              <p:cNvSpPr/>
              <p:nvPr/>
            </p:nvSpPr>
            <p:spPr>
              <a:xfrm>
                <a:off x="7150804" y="1324508"/>
                <a:ext cx="699335" cy="410034"/>
              </a:xfrm>
              <a:prstGeom prst="arc">
                <a:avLst>
                  <a:gd name="adj1" fmla="val 6291169"/>
                  <a:gd name="adj2" fmla="val 19996497"/>
                </a:avLst>
              </a:prstGeom>
              <a:ln w="15875">
                <a:solidFill>
                  <a:schemeClr val="accent2"/>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defTabSz="685800"/>
                <a:endParaRPr lang="en-US" sz="1350">
                  <a:solidFill>
                    <a:prstClr val="black"/>
                  </a:solidFill>
                  <a:latin typeface="Calibri" panose="020F0502020204030204"/>
                </a:endParaRPr>
              </a:p>
            </p:txBody>
          </p:sp>
          <p:sp>
            <p:nvSpPr>
              <p:cNvPr id="79" name="Arc 78"/>
              <p:cNvSpPr/>
              <p:nvPr/>
            </p:nvSpPr>
            <p:spPr>
              <a:xfrm rot="1512702">
                <a:off x="6862040" y="1671716"/>
                <a:ext cx="862078" cy="418910"/>
              </a:xfrm>
              <a:prstGeom prst="arc">
                <a:avLst>
                  <a:gd name="adj1" fmla="val 4273265"/>
                  <a:gd name="adj2" fmla="val 19605205"/>
                </a:avLst>
              </a:prstGeom>
              <a:ln w="15875">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defTabSz="685800"/>
                <a:endParaRPr lang="en-US" sz="1350">
                  <a:solidFill>
                    <a:prstClr val="black"/>
                  </a:solidFill>
                  <a:latin typeface="Calibri" panose="020F0502020204030204"/>
                </a:endParaRPr>
              </a:p>
            </p:txBody>
          </p:sp>
          <p:sp>
            <p:nvSpPr>
              <p:cNvPr id="80" name="Arc 79"/>
              <p:cNvSpPr/>
              <p:nvPr/>
            </p:nvSpPr>
            <p:spPr>
              <a:xfrm>
                <a:off x="6621000" y="1822812"/>
                <a:ext cx="494438" cy="867477"/>
              </a:xfrm>
              <a:prstGeom prst="arc">
                <a:avLst>
                  <a:gd name="adj1" fmla="val 10105117"/>
                  <a:gd name="adj2" fmla="val 597630"/>
                </a:avLst>
              </a:prstGeom>
              <a:ln w="15875">
                <a:solidFill>
                  <a:schemeClr val="accent6"/>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defTabSz="685800"/>
                <a:endParaRPr lang="en-US" sz="1350">
                  <a:solidFill>
                    <a:prstClr val="black"/>
                  </a:solidFill>
                  <a:latin typeface="Calibri" panose="020F0502020204030204"/>
                </a:endParaRPr>
              </a:p>
            </p:txBody>
          </p:sp>
          <p:sp>
            <p:nvSpPr>
              <p:cNvPr id="81" name="Oval 80"/>
              <p:cNvSpPr/>
              <p:nvPr/>
            </p:nvSpPr>
            <p:spPr>
              <a:xfrm>
                <a:off x="7026771" y="1407401"/>
                <a:ext cx="300828" cy="171515"/>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defTabSz="685800"/>
                <a:r>
                  <a:rPr lang="nl-BE" sz="1350">
                    <a:solidFill>
                      <a:prstClr val="white"/>
                    </a:solidFill>
                    <a:latin typeface="Calibri" panose="020F0502020204030204"/>
                  </a:rPr>
                  <a:t>AP</a:t>
                </a:r>
                <a:endParaRPr lang="en-US" sz="1350">
                  <a:solidFill>
                    <a:prstClr val="white"/>
                  </a:solidFill>
                  <a:latin typeface="Calibri" panose="020F0502020204030204"/>
                </a:endParaRPr>
              </a:p>
            </p:txBody>
          </p:sp>
          <p:sp>
            <p:nvSpPr>
              <p:cNvPr id="82" name="Oval 81"/>
              <p:cNvSpPr/>
              <p:nvPr/>
            </p:nvSpPr>
            <p:spPr>
              <a:xfrm>
                <a:off x="6785969" y="1514921"/>
                <a:ext cx="300828" cy="17151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defTabSz="685800"/>
                <a:r>
                  <a:rPr lang="nl-BE" sz="1350">
                    <a:solidFill>
                      <a:prstClr val="white"/>
                    </a:solidFill>
                    <a:latin typeface="Calibri" panose="020F0502020204030204"/>
                  </a:rPr>
                  <a:t>AP</a:t>
                </a:r>
                <a:endParaRPr lang="en-US" sz="1350">
                  <a:solidFill>
                    <a:prstClr val="white"/>
                  </a:solidFill>
                  <a:latin typeface="Calibri" panose="020F0502020204030204"/>
                </a:endParaRPr>
              </a:p>
            </p:txBody>
          </p:sp>
          <p:sp>
            <p:nvSpPr>
              <p:cNvPr id="83" name="Rectangle 82"/>
              <p:cNvSpPr/>
              <p:nvPr/>
            </p:nvSpPr>
            <p:spPr>
              <a:xfrm>
                <a:off x="5013427" y="2542503"/>
                <a:ext cx="2758852" cy="208229"/>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nl-BE" sz="1350" smtClean="0">
                    <a:solidFill>
                      <a:schemeClr val="tx1"/>
                    </a:solidFill>
                    <a:latin typeface="Calibri" panose="020F0502020204030204"/>
                  </a:rPr>
                  <a:t>RaaS option 2</a:t>
                </a:r>
                <a:endParaRPr lang="en-US" sz="1350">
                  <a:solidFill>
                    <a:schemeClr val="tx1"/>
                  </a:solidFill>
                  <a:latin typeface="Calibri" panose="020F0502020204030204"/>
                </a:endParaRPr>
              </a:p>
            </p:txBody>
          </p:sp>
        </p:grpSp>
        <p:cxnSp>
          <p:nvCxnSpPr>
            <p:cNvPr id="55" name="Curved Connector 54"/>
            <p:cNvCxnSpPr>
              <a:stCxn id="90" idx="0"/>
              <a:endCxn id="81" idx="5"/>
            </p:cNvCxnSpPr>
            <p:nvPr/>
          </p:nvCxnSpPr>
          <p:spPr>
            <a:xfrm rot="16200000" flipV="1">
              <a:off x="2798595" y="5306473"/>
              <a:ext cx="499152" cy="536545"/>
            </a:xfrm>
            <a:prstGeom prst="curvedConnector3">
              <a:avLst>
                <a:gd name="adj1" fmla="val 50000"/>
              </a:avLst>
            </a:prstGeom>
            <a:ln>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6" name="Curved Connector 55"/>
            <p:cNvCxnSpPr>
              <a:stCxn id="86" idx="2"/>
              <a:endCxn id="68" idx="1"/>
            </p:cNvCxnSpPr>
            <p:nvPr/>
          </p:nvCxnSpPr>
          <p:spPr>
            <a:xfrm rot="16200000" flipH="1">
              <a:off x="581723" y="4500263"/>
              <a:ext cx="234789" cy="380057"/>
            </a:xfrm>
            <a:prstGeom prst="curvedConnector3">
              <a:avLst>
                <a:gd name="adj1" fmla="val 50000"/>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urved Connector 56"/>
            <p:cNvCxnSpPr>
              <a:stCxn id="84" idx="0"/>
              <a:endCxn id="70" idx="2"/>
            </p:cNvCxnSpPr>
            <p:nvPr/>
          </p:nvCxnSpPr>
          <p:spPr>
            <a:xfrm rot="5400000" flipH="1" flipV="1">
              <a:off x="720873" y="5277670"/>
              <a:ext cx="189792" cy="451877"/>
            </a:xfrm>
            <a:prstGeom prst="curvedConnector2">
              <a:avLst/>
            </a:prstGeom>
            <a:ln>
              <a:solidFill>
                <a:srgbClr val="F9B073"/>
              </a:solidFill>
              <a:tailEnd type="triangle"/>
            </a:ln>
          </p:spPr>
          <p:style>
            <a:lnRef idx="1">
              <a:schemeClr val="accent1"/>
            </a:lnRef>
            <a:fillRef idx="0">
              <a:schemeClr val="accent1"/>
            </a:fillRef>
            <a:effectRef idx="0">
              <a:schemeClr val="accent1"/>
            </a:effectRef>
            <a:fontRef idx="minor">
              <a:schemeClr val="tx1"/>
            </a:fontRef>
          </p:style>
        </p:cxnSp>
        <p:cxnSp>
          <p:nvCxnSpPr>
            <p:cNvPr id="58" name="Curved Connector 57"/>
            <p:cNvCxnSpPr>
              <a:stCxn id="90" idx="1"/>
              <a:endCxn id="82" idx="5"/>
            </p:cNvCxnSpPr>
            <p:nvPr/>
          </p:nvCxnSpPr>
          <p:spPr>
            <a:xfrm rot="10800000">
              <a:off x="2539097" y="5432690"/>
              <a:ext cx="658721" cy="510258"/>
            </a:xfrm>
            <a:prstGeom prst="curvedConnector2">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59" name="Curved Connector 58"/>
            <p:cNvCxnSpPr>
              <a:stCxn id="90" idx="2"/>
              <a:endCxn id="77" idx="4"/>
            </p:cNvCxnSpPr>
            <p:nvPr/>
          </p:nvCxnSpPr>
          <p:spPr>
            <a:xfrm rot="5400000" flipH="1">
              <a:off x="2543993" y="5289125"/>
              <a:ext cx="467389" cy="1077511"/>
            </a:xfrm>
            <a:prstGeom prst="curvedConnector3">
              <a:avLst>
                <a:gd name="adj1" fmla="val -7337"/>
              </a:avLst>
            </a:prstGeom>
            <a:ln>
              <a:solidFill>
                <a:srgbClr val="F9B073"/>
              </a:solidFill>
              <a:tailEnd type="triangle"/>
            </a:ln>
          </p:spPr>
          <p:style>
            <a:lnRef idx="1">
              <a:schemeClr val="accent1"/>
            </a:lnRef>
            <a:fillRef idx="0">
              <a:schemeClr val="accent1"/>
            </a:fillRef>
            <a:effectRef idx="0">
              <a:schemeClr val="accent1"/>
            </a:effectRef>
            <a:fontRef idx="minor">
              <a:schemeClr val="tx1"/>
            </a:fontRef>
          </p:style>
        </p:cxnSp>
        <p:cxnSp>
          <p:nvCxnSpPr>
            <p:cNvPr id="129" name="Curved Connector 128"/>
            <p:cNvCxnSpPr>
              <a:stCxn id="86" idx="0"/>
              <a:endCxn id="63" idx="3"/>
            </p:cNvCxnSpPr>
            <p:nvPr/>
          </p:nvCxnSpPr>
          <p:spPr>
            <a:xfrm rot="16200000" flipH="1">
              <a:off x="1088250" y="3756485"/>
              <a:ext cx="1416494" cy="2574817"/>
            </a:xfrm>
            <a:prstGeom prst="curvedConnector4">
              <a:avLst>
                <a:gd name="adj1" fmla="val -51284"/>
                <a:gd name="adj2" fmla="val 130186"/>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30" name="Curved Connector 129"/>
            <p:cNvCxnSpPr>
              <a:stCxn id="88" idx="2"/>
            </p:cNvCxnSpPr>
            <p:nvPr/>
          </p:nvCxnSpPr>
          <p:spPr>
            <a:xfrm rot="16200000" flipH="1">
              <a:off x="1929609" y="4653896"/>
              <a:ext cx="196760" cy="100324"/>
            </a:xfrm>
            <a:prstGeom prst="curvedConnector3">
              <a:avLst>
                <a:gd name="adj1" fmla="val 50000"/>
              </a:avLst>
            </a:prstGeom>
            <a:ln>
              <a:solidFill>
                <a:srgbClr val="DF9F75"/>
              </a:solidFill>
              <a:tailEnd type="triangle"/>
            </a:ln>
          </p:spPr>
          <p:style>
            <a:lnRef idx="1">
              <a:schemeClr val="accent1"/>
            </a:lnRef>
            <a:fillRef idx="0">
              <a:schemeClr val="accent1"/>
            </a:fillRef>
            <a:effectRef idx="0">
              <a:schemeClr val="accent1"/>
            </a:effectRef>
            <a:fontRef idx="minor">
              <a:schemeClr val="tx1"/>
            </a:fontRef>
          </p:style>
        </p:cxnSp>
        <p:cxnSp>
          <p:nvCxnSpPr>
            <p:cNvPr id="131" name="Curved Connector 130"/>
            <p:cNvCxnSpPr>
              <a:stCxn id="88" idx="0"/>
              <a:endCxn id="71" idx="3"/>
            </p:cNvCxnSpPr>
            <p:nvPr/>
          </p:nvCxnSpPr>
          <p:spPr>
            <a:xfrm rot="16200000" flipH="1">
              <a:off x="2176170" y="4170083"/>
              <a:ext cx="967516" cy="1364203"/>
            </a:xfrm>
            <a:prstGeom prst="curvedConnector4">
              <a:avLst>
                <a:gd name="adj1" fmla="val -42924"/>
                <a:gd name="adj2" fmla="val 124018"/>
              </a:avLst>
            </a:prstGeom>
            <a:ln>
              <a:solidFill>
                <a:srgbClr val="DF9F75"/>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Curved Connector 131"/>
            <p:cNvCxnSpPr>
              <a:stCxn id="84" idx="1"/>
              <a:endCxn id="72" idx="3"/>
            </p:cNvCxnSpPr>
            <p:nvPr/>
          </p:nvCxnSpPr>
          <p:spPr>
            <a:xfrm rot="10800000" flipH="1" flipV="1">
              <a:off x="471205" y="5717129"/>
              <a:ext cx="2089248" cy="176801"/>
            </a:xfrm>
            <a:prstGeom prst="curvedConnector5">
              <a:avLst>
                <a:gd name="adj1" fmla="val -10942"/>
                <a:gd name="adj2" fmla="val -1241681"/>
                <a:gd name="adj3" fmla="val 168714"/>
              </a:avLst>
            </a:prstGeom>
            <a:ln>
              <a:solidFill>
                <a:srgbClr val="F9B073"/>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46" name="Group 145"/>
          <p:cNvGrpSpPr/>
          <p:nvPr/>
        </p:nvGrpSpPr>
        <p:grpSpPr>
          <a:xfrm>
            <a:off x="3806915" y="3654025"/>
            <a:ext cx="4740076" cy="2625885"/>
            <a:chOff x="-542417" y="3915007"/>
            <a:chExt cx="4740076" cy="2625885"/>
          </a:xfrm>
        </p:grpSpPr>
        <p:grpSp>
          <p:nvGrpSpPr>
            <p:cNvPr id="147" name="Group 146"/>
            <p:cNvGrpSpPr/>
            <p:nvPr/>
          </p:nvGrpSpPr>
          <p:grpSpPr>
            <a:xfrm>
              <a:off x="-542417" y="3915007"/>
              <a:ext cx="4740076" cy="2625885"/>
              <a:chOff x="3961229" y="143635"/>
              <a:chExt cx="4740076" cy="2625885"/>
            </a:xfrm>
          </p:grpSpPr>
          <p:sp>
            <p:nvSpPr>
              <p:cNvPr id="157" name="Arc 156"/>
              <p:cNvSpPr/>
              <p:nvPr/>
            </p:nvSpPr>
            <p:spPr>
              <a:xfrm>
                <a:off x="3961229" y="217380"/>
                <a:ext cx="2033687" cy="1016047"/>
              </a:xfrm>
              <a:prstGeom prst="arc">
                <a:avLst>
                  <a:gd name="adj1" fmla="val 20529009"/>
                  <a:gd name="adj2" fmla="val 5288662"/>
                </a:avLst>
              </a:prstGeom>
              <a:ln w="15875">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defTabSz="685800"/>
                <a:endParaRPr lang="en-US" sz="1350">
                  <a:solidFill>
                    <a:prstClr val="black"/>
                  </a:solidFill>
                  <a:latin typeface="Calibri" panose="020F0502020204030204"/>
                </a:endParaRPr>
              </a:p>
            </p:txBody>
          </p:sp>
          <p:grpSp>
            <p:nvGrpSpPr>
              <p:cNvPr id="158" name="EXTRANET"/>
              <p:cNvGrpSpPr/>
              <p:nvPr/>
            </p:nvGrpSpPr>
            <p:grpSpPr>
              <a:xfrm>
                <a:off x="5297654" y="409000"/>
                <a:ext cx="3403651" cy="1347401"/>
                <a:chOff x="1779023" y="-1141217"/>
                <a:chExt cx="8541761" cy="3907936"/>
              </a:xfrm>
            </p:grpSpPr>
            <p:pic>
              <p:nvPicPr>
                <p:cNvPr id="186" name="Picture 3" descr="C:\Users\bvl\AppData\Local\Microsoft\Windows\Temporary Internet Files\Content.IE5\33CPEV9U\nube2[1].png"/>
                <p:cNvPicPr>
                  <a:picLocks noChangeAspect="1" noChangeArrowheads="1"/>
                </p:cNvPicPr>
                <p:nvPr/>
              </p:nvPicPr>
              <p:blipFill rotWithShape="1">
                <a:blip r:embed="rId2" cstate="print">
                  <a:duotone>
                    <a:prstClr val="black"/>
                    <a:schemeClr val="tx2">
                      <a:tint val="45000"/>
                      <a:satMod val="400000"/>
                    </a:schemeClr>
                  </a:duotone>
                  <a:extLst>
                    <a:ext uri="{28A0092B-C50C-407E-A947-70E740481C1C}">
                      <a14:useLocalDpi xmlns:a14="http://schemas.microsoft.com/office/drawing/2010/main" val="0"/>
                    </a:ext>
                  </a:extLst>
                </a:blip>
                <a:srcRect l="10056" t="19891" r="7046" b="29259"/>
                <a:stretch/>
              </p:blipFill>
              <p:spPr bwMode="auto">
                <a:xfrm>
                  <a:off x="1779023" y="306505"/>
                  <a:ext cx="5265585" cy="2460214"/>
                </a:xfrm>
                <a:prstGeom prst="rect">
                  <a:avLst/>
                </a:prstGeom>
                <a:noFill/>
                <a:extLst>
                  <a:ext uri="{909E8E84-426E-40DD-AFC4-6F175D3DCCD1}">
                    <a14:hiddenFill xmlns:a14="http://schemas.microsoft.com/office/drawing/2010/main">
                      <a:solidFill>
                        <a:srgbClr val="FFFFFF"/>
                      </a:solidFill>
                    </a14:hiddenFill>
                  </a:ext>
                </a:extLst>
              </p:spPr>
            </p:pic>
            <p:sp>
              <p:nvSpPr>
                <p:cNvPr id="187" name="Rounded Rectangle 186"/>
                <p:cNvSpPr/>
                <p:nvPr/>
              </p:nvSpPr>
              <p:spPr>
                <a:xfrm>
                  <a:off x="2934238" y="1364399"/>
                  <a:ext cx="2565264" cy="937575"/>
                </a:xfrm>
                <a:prstGeom prst="round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27000" rIns="27000" bIns="0" rtlCol="0" anchor="b" anchorCtr="0"/>
                <a:lstStyle/>
                <a:p>
                  <a:pPr algn="ctr" defTabSz="685800"/>
                  <a:r>
                    <a:rPr lang="fr-BE" sz="1050" b="1">
                      <a:solidFill>
                        <a:prstClr val="black"/>
                      </a:solidFill>
                      <a:latin typeface="Calibri" panose="020F0502020204030204"/>
                    </a:rPr>
                    <a:t>International domain</a:t>
                  </a:r>
                </a:p>
              </p:txBody>
            </p:sp>
            <p:sp>
              <p:nvSpPr>
                <p:cNvPr id="188" name="Rounded Rectangle 187"/>
                <p:cNvSpPr/>
                <p:nvPr/>
              </p:nvSpPr>
              <p:spPr>
                <a:xfrm>
                  <a:off x="7755521" y="-825157"/>
                  <a:ext cx="2565263" cy="937576"/>
                </a:xfrm>
                <a:prstGeom prst="round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27000" rIns="27000" bIns="0" rtlCol="0" anchor="b" anchorCtr="0"/>
                <a:lstStyle/>
                <a:p>
                  <a:pPr algn="ctr" defTabSz="685800"/>
                  <a:r>
                    <a:rPr lang="fr-BE" sz="1050" b="1" smtClean="0">
                      <a:solidFill>
                        <a:prstClr val="black"/>
                      </a:solidFill>
                      <a:latin typeface="Calibri" panose="020F0502020204030204"/>
                    </a:rPr>
                    <a:t>internet</a:t>
                  </a:r>
                  <a:endParaRPr lang="fr-BE" sz="1050" b="1">
                    <a:solidFill>
                      <a:prstClr val="black"/>
                    </a:solidFill>
                    <a:latin typeface="Calibri" panose="020F0502020204030204"/>
                  </a:endParaRPr>
                </a:p>
              </p:txBody>
            </p:sp>
            <p:pic>
              <p:nvPicPr>
                <p:cNvPr id="189" name="Picture 3" descr="C:\Users\bvl\AppData\Local\Microsoft\Windows\Temporary Internet Files\Content.IE5\33CPEV9U\nube2[1].png"/>
                <p:cNvPicPr>
                  <a:picLocks noChangeAspect="1" noChangeArrowheads="1"/>
                </p:cNvPicPr>
                <p:nvPr/>
              </p:nvPicPr>
              <p:blipFill rotWithShape="1">
                <a:blip r:embed="rId2" cstate="print">
                  <a:duotone>
                    <a:prstClr val="black"/>
                    <a:schemeClr val="tx2">
                      <a:tint val="45000"/>
                      <a:satMod val="400000"/>
                    </a:schemeClr>
                  </a:duotone>
                  <a:extLst>
                    <a:ext uri="{28A0092B-C50C-407E-A947-70E740481C1C}">
                      <a14:useLocalDpi xmlns:a14="http://schemas.microsoft.com/office/drawing/2010/main" val="0"/>
                    </a:ext>
                  </a:extLst>
                </a:blip>
                <a:srcRect l="10056" t="19891" r="7046" b="29259"/>
                <a:stretch/>
              </p:blipFill>
              <p:spPr bwMode="auto">
                <a:xfrm>
                  <a:off x="8031046" y="-1141217"/>
                  <a:ext cx="2012401" cy="1696015"/>
                </a:xfrm>
                <a:prstGeom prst="rect">
                  <a:avLst/>
                </a:prstGeom>
                <a:noFill/>
                <a:extLst>
                  <a:ext uri="{909E8E84-426E-40DD-AFC4-6F175D3DCCD1}">
                    <a14:hiddenFill xmlns:a14="http://schemas.microsoft.com/office/drawing/2010/main">
                      <a:solidFill>
                        <a:srgbClr val="FFFFFF"/>
                      </a:solidFill>
                    </a14:hiddenFill>
                  </a:ext>
                </a:extLst>
              </p:spPr>
            </p:pic>
          </p:grpSp>
          <p:sp>
            <p:nvSpPr>
              <p:cNvPr id="159" name="Rectangle 158"/>
              <p:cNvSpPr/>
              <p:nvPr/>
            </p:nvSpPr>
            <p:spPr>
              <a:xfrm>
                <a:off x="5319113" y="458997"/>
                <a:ext cx="384048" cy="370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en-US" sz="1350">
                    <a:solidFill>
                      <a:prstClr val="white"/>
                    </a:solidFill>
                    <a:latin typeface="Calibri" panose="020F0502020204030204"/>
                  </a:rPr>
                  <a:t>NA</a:t>
                </a:r>
              </a:p>
            </p:txBody>
          </p:sp>
          <p:sp>
            <p:nvSpPr>
              <p:cNvPr id="160" name="Rectangle 159"/>
              <p:cNvSpPr/>
              <p:nvPr/>
            </p:nvSpPr>
            <p:spPr>
              <a:xfrm>
                <a:off x="7203504" y="1795602"/>
                <a:ext cx="384048" cy="370332"/>
              </a:xfrm>
              <a:prstGeom prst="rect">
                <a:avLst/>
              </a:prstGeom>
              <a:solidFill>
                <a:schemeClr val="bg1"/>
              </a:solidFill>
              <a:ln w="349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en-US" sz="1350">
                    <a:solidFill>
                      <a:srgbClr val="5B9BD5"/>
                    </a:solidFill>
                    <a:latin typeface="Calibri" panose="020F0502020204030204"/>
                  </a:rPr>
                  <a:t>RINA</a:t>
                </a:r>
              </a:p>
            </p:txBody>
          </p:sp>
          <p:sp>
            <p:nvSpPr>
              <p:cNvPr id="161" name="Rectangle 160"/>
              <p:cNvSpPr/>
              <p:nvPr/>
            </p:nvSpPr>
            <p:spPr>
              <a:xfrm>
                <a:off x="6943551" y="446874"/>
                <a:ext cx="384048" cy="370332"/>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nl-BE" sz="1350">
                    <a:solidFill>
                      <a:prstClr val="white"/>
                    </a:solidFill>
                    <a:latin typeface="Calibri" panose="020F0502020204030204"/>
                  </a:rPr>
                  <a:t>NA</a:t>
                </a:r>
                <a:endParaRPr lang="en-US" sz="1350">
                  <a:solidFill>
                    <a:prstClr val="white"/>
                  </a:solidFill>
                  <a:latin typeface="Calibri" panose="020F0502020204030204"/>
                </a:endParaRPr>
              </a:p>
            </p:txBody>
          </p:sp>
          <p:sp>
            <p:nvSpPr>
              <p:cNvPr id="162" name="Arc 161"/>
              <p:cNvSpPr/>
              <p:nvPr/>
            </p:nvSpPr>
            <p:spPr>
              <a:xfrm>
                <a:off x="6198432" y="143635"/>
                <a:ext cx="1389121" cy="1016047"/>
              </a:xfrm>
              <a:prstGeom prst="arc">
                <a:avLst>
                  <a:gd name="adj1" fmla="val 234020"/>
                  <a:gd name="adj2" fmla="val 11085047"/>
                </a:avLst>
              </a:prstGeom>
              <a:ln w="15875">
                <a:solidFill>
                  <a:schemeClr val="accent2"/>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defTabSz="685800"/>
                <a:endParaRPr lang="en-US" sz="1350">
                  <a:solidFill>
                    <a:prstClr val="black"/>
                  </a:solidFill>
                  <a:latin typeface="Calibri" panose="020F0502020204030204"/>
                </a:endParaRPr>
              </a:p>
            </p:txBody>
          </p:sp>
          <p:sp>
            <p:nvSpPr>
              <p:cNvPr id="163" name="Rectangle 162"/>
              <p:cNvSpPr/>
              <p:nvPr/>
            </p:nvSpPr>
            <p:spPr>
              <a:xfrm>
                <a:off x="5457918" y="1908431"/>
                <a:ext cx="384048" cy="370332"/>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nl-BE" sz="1350">
                    <a:solidFill>
                      <a:prstClr val="white"/>
                    </a:solidFill>
                    <a:latin typeface="Calibri" panose="020F0502020204030204"/>
                  </a:rPr>
                  <a:t>NA</a:t>
                </a:r>
                <a:endParaRPr lang="en-US" sz="1350">
                  <a:solidFill>
                    <a:prstClr val="white"/>
                  </a:solidFill>
                  <a:latin typeface="Calibri" panose="020F0502020204030204"/>
                </a:endParaRPr>
              </a:p>
            </p:txBody>
          </p:sp>
          <p:sp>
            <p:nvSpPr>
              <p:cNvPr id="164" name="Arc 163"/>
              <p:cNvSpPr/>
              <p:nvPr/>
            </p:nvSpPr>
            <p:spPr>
              <a:xfrm>
                <a:off x="4441166" y="1559422"/>
                <a:ext cx="2033687" cy="1016047"/>
              </a:xfrm>
              <a:prstGeom prst="arc">
                <a:avLst>
                  <a:gd name="adj1" fmla="val 13890669"/>
                  <a:gd name="adj2" fmla="val 1434610"/>
                </a:avLst>
              </a:prstGeom>
              <a:ln w="15875">
                <a:solidFill>
                  <a:schemeClr val="accent6"/>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defTabSz="685800"/>
                <a:endParaRPr lang="en-US" sz="1350">
                  <a:solidFill>
                    <a:prstClr val="black"/>
                  </a:solidFill>
                  <a:latin typeface="Calibri" panose="020F0502020204030204"/>
                </a:endParaRPr>
              </a:p>
            </p:txBody>
          </p:sp>
          <p:sp>
            <p:nvSpPr>
              <p:cNvPr id="165" name="Oval 164"/>
              <p:cNvSpPr/>
              <p:nvPr/>
            </p:nvSpPr>
            <p:spPr>
              <a:xfrm>
                <a:off x="5321596" y="995723"/>
                <a:ext cx="486154" cy="2771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defTabSz="685800"/>
                <a:r>
                  <a:rPr lang="nl-BE" sz="1350">
                    <a:solidFill>
                      <a:prstClr val="white"/>
                    </a:solidFill>
                    <a:latin typeface="Calibri" panose="020F0502020204030204"/>
                  </a:rPr>
                  <a:t>AP</a:t>
                </a:r>
                <a:endParaRPr lang="en-US" sz="1350">
                  <a:solidFill>
                    <a:prstClr val="white"/>
                  </a:solidFill>
                  <a:latin typeface="Calibri" panose="020F0502020204030204"/>
                </a:endParaRPr>
              </a:p>
            </p:txBody>
          </p:sp>
          <p:sp>
            <p:nvSpPr>
              <p:cNvPr id="166" name="Oval 165"/>
              <p:cNvSpPr/>
              <p:nvPr/>
            </p:nvSpPr>
            <p:spPr>
              <a:xfrm>
                <a:off x="6529482" y="959145"/>
                <a:ext cx="486154" cy="277178"/>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defTabSz="685800"/>
                <a:r>
                  <a:rPr lang="nl-BE" sz="1350">
                    <a:solidFill>
                      <a:prstClr val="white"/>
                    </a:solidFill>
                    <a:latin typeface="Calibri" panose="020F0502020204030204"/>
                  </a:rPr>
                  <a:t>AP</a:t>
                </a:r>
                <a:endParaRPr lang="en-US" sz="1350">
                  <a:solidFill>
                    <a:prstClr val="white"/>
                  </a:solidFill>
                  <a:latin typeface="Calibri" panose="020F0502020204030204"/>
                </a:endParaRPr>
              </a:p>
            </p:txBody>
          </p:sp>
          <p:sp>
            <p:nvSpPr>
              <p:cNvPr id="167" name="Oval 166"/>
              <p:cNvSpPr/>
              <p:nvPr/>
            </p:nvSpPr>
            <p:spPr>
              <a:xfrm>
                <a:off x="5545354" y="1498751"/>
                <a:ext cx="486154" cy="277178"/>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defTabSz="685800"/>
                <a:r>
                  <a:rPr lang="nl-BE" sz="1350">
                    <a:solidFill>
                      <a:prstClr val="white"/>
                    </a:solidFill>
                    <a:latin typeface="Calibri" panose="020F0502020204030204"/>
                  </a:rPr>
                  <a:t>AP</a:t>
                </a:r>
                <a:endParaRPr lang="en-US" sz="1350">
                  <a:solidFill>
                    <a:prstClr val="white"/>
                  </a:solidFill>
                  <a:latin typeface="Calibri" panose="020F0502020204030204"/>
                </a:endParaRPr>
              </a:p>
            </p:txBody>
          </p:sp>
          <p:sp>
            <p:nvSpPr>
              <p:cNvPr id="168" name="Rectangle 167"/>
              <p:cNvSpPr/>
              <p:nvPr/>
            </p:nvSpPr>
            <p:spPr>
              <a:xfrm>
                <a:off x="7461628" y="1379404"/>
                <a:ext cx="384048" cy="370332"/>
              </a:xfrm>
              <a:prstGeom prst="rect">
                <a:avLst/>
              </a:prstGeom>
              <a:solidFill>
                <a:schemeClr val="bg1"/>
              </a:solidFill>
              <a:ln w="34925">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en-US" sz="1350">
                    <a:solidFill>
                      <a:srgbClr val="ED7D31"/>
                    </a:solidFill>
                    <a:latin typeface="Calibri" panose="020F0502020204030204"/>
                  </a:rPr>
                  <a:t>RINA</a:t>
                </a:r>
              </a:p>
            </p:txBody>
          </p:sp>
          <p:sp>
            <p:nvSpPr>
              <p:cNvPr id="169" name="Rectangle 168"/>
              <p:cNvSpPr/>
              <p:nvPr/>
            </p:nvSpPr>
            <p:spPr>
              <a:xfrm>
                <a:off x="6680051" y="1937393"/>
                <a:ext cx="384048" cy="370332"/>
              </a:xfrm>
              <a:prstGeom prst="rect">
                <a:avLst/>
              </a:prstGeom>
              <a:solidFill>
                <a:schemeClr val="bg1"/>
              </a:solidFill>
              <a:ln w="3492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en-US" sz="1350">
                    <a:solidFill>
                      <a:srgbClr val="F9B073"/>
                    </a:solidFill>
                    <a:latin typeface="Calibri" panose="020F0502020204030204"/>
                  </a:rPr>
                  <a:t>RINA</a:t>
                </a:r>
              </a:p>
            </p:txBody>
          </p:sp>
          <p:grpSp>
            <p:nvGrpSpPr>
              <p:cNvPr id="170" name="Group 169"/>
              <p:cNvGrpSpPr/>
              <p:nvPr/>
            </p:nvGrpSpPr>
            <p:grpSpPr>
              <a:xfrm>
                <a:off x="6362847" y="552048"/>
                <a:ext cx="1575868" cy="1738155"/>
                <a:chOff x="7518682" y="1759513"/>
                <a:chExt cx="2101157" cy="2317536"/>
              </a:xfrm>
            </p:grpSpPr>
            <p:pic>
              <p:nvPicPr>
                <p:cNvPr id="183" name="Picture 2" descr="C:\Users\bvl\AppData\Local\Microsoft\Windows\Temporary Internet Files\Content.IE5\I8MLNF1G\4463858573_27d2c3f3bc[1].jpg"/>
                <p:cNvPicPr>
                  <a:picLocks noChangeAspect="1" noChangeArrowheads="1"/>
                </p:cNvPicPr>
                <p:nvPr/>
              </p:nvPicPr>
              <p:blipFill>
                <a:blip r:embed="rId3" cstate="print">
                  <a:clrChange>
                    <a:clrFrom>
                      <a:srgbClr val="FFFFFF"/>
                    </a:clrFrom>
                    <a:clrTo>
                      <a:srgbClr val="FFFFFF">
                        <a:alpha val="0"/>
                      </a:srgbClr>
                    </a:clrTo>
                  </a:clrChange>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518682" y="1819521"/>
                  <a:ext cx="316336" cy="316335"/>
                </a:xfrm>
                <a:prstGeom prst="rect">
                  <a:avLst/>
                </a:prstGeom>
                <a:noFill/>
                <a:extLst>
                  <a:ext uri="{909E8E84-426E-40DD-AFC4-6F175D3DCCD1}">
                    <a14:hiddenFill xmlns:a14="http://schemas.microsoft.com/office/drawing/2010/main">
                      <a:solidFill>
                        <a:srgbClr val="FFFFFF"/>
                      </a:solidFill>
                    </a14:hiddenFill>
                  </a:ext>
                </a:extLst>
              </p:spPr>
            </p:pic>
            <p:pic>
              <p:nvPicPr>
                <p:cNvPr id="184" name="Picture 2" descr="C:\Users\bvl\AppData\Local\Microsoft\Windows\Temporary Internet Files\Content.IE5\I8MLNF1G\4463858573_27d2c3f3bc[1].jpg"/>
                <p:cNvPicPr>
                  <a:picLocks noChangeAspect="1" noChangeArrowheads="1"/>
                </p:cNvPicPr>
                <p:nvPr/>
              </p:nvPicPr>
              <p:blipFill>
                <a:blip r:embed="rId3" cstate="print">
                  <a:clrChange>
                    <a:clrFrom>
                      <a:srgbClr val="FFFFFF"/>
                    </a:clrFrom>
                    <a:clrTo>
                      <a:srgbClr val="FFFFFF">
                        <a:alpha val="0"/>
                      </a:srgbClr>
                    </a:clrTo>
                  </a:clrChange>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823554" y="1759513"/>
                  <a:ext cx="316336" cy="316335"/>
                </a:xfrm>
                <a:prstGeom prst="rect">
                  <a:avLst/>
                </a:prstGeom>
                <a:noFill/>
                <a:extLst>
                  <a:ext uri="{909E8E84-426E-40DD-AFC4-6F175D3DCCD1}">
                    <a14:hiddenFill xmlns:a14="http://schemas.microsoft.com/office/drawing/2010/main">
                      <a:solidFill>
                        <a:srgbClr val="FFFFFF"/>
                      </a:solidFill>
                    </a14:hiddenFill>
                  </a:ext>
                </a:extLst>
              </p:spPr>
            </p:pic>
            <p:pic>
              <p:nvPicPr>
                <p:cNvPr id="185" name="Picture 2" descr="C:\Users\bvl\AppData\Local\Microsoft\Windows\Temporary Internet Files\Content.IE5\I8MLNF1G\4463858573_27d2c3f3bc[1].jpg"/>
                <p:cNvPicPr>
                  <a:picLocks noChangeAspect="1" noChangeArrowheads="1"/>
                </p:cNvPicPr>
                <p:nvPr/>
              </p:nvPicPr>
              <p:blipFill>
                <a:blip r:embed="rId3" cstate="print">
                  <a:clrChange>
                    <a:clrFrom>
                      <a:srgbClr val="FFFFFF"/>
                    </a:clrFrom>
                    <a:clrTo>
                      <a:srgbClr val="FFFFFF">
                        <a:alpha val="0"/>
                      </a:srgbClr>
                    </a:clrTo>
                  </a:clrChange>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303503" y="3760714"/>
                  <a:ext cx="316336" cy="31633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71" name="Group 170"/>
              <p:cNvGrpSpPr/>
              <p:nvPr/>
            </p:nvGrpSpPr>
            <p:grpSpPr>
              <a:xfrm>
                <a:off x="4894109" y="564274"/>
                <a:ext cx="417265" cy="317796"/>
                <a:chOff x="5093647" y="1823443"/>
                <a:chExt cx="556354" cy="423727"/>
              </a:xfrm>
            </p:grpSpPr>
            <p:pic>
              <p:nvPicPr>
                <p:cNvPr id="181" name="Picture 2" descr="C:\Users\bvl\AppData\Local\Microsoft\Windows\Temporary Internet Files\Content.IE5\I8MLNF1G\4463858573_27d2c3f3bc[1].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93647" y="1823443"/>
                  <a:ext cx="316336" cy="316335"/>
                </a:xfrm>
                <a:prstGeom prst="rect">
                  <a:avLst/>
                </a:prstGeom>
                <a:noFill/>
                <a:extLst>
                  <a:ext uri="{909E8E84-426E-40DD-AFC4-6F175D3DCCD1}">
                    <a14:hiddenFill xmlns:a14="http://schemas.microsoft.com/office/drawing/2010/main">
                      <a:solidFill>
                        <a:srgbClr val="FFFFFF"/>
                      </a:solidFill>
                    </a14:hiddenFill>
                  </a:ext>
                </a:extLst>
              </p:spPr>
            </p:pic>
            <p:pic>
              <p:nvPicPr>
                <p:cNvPr id="182" name="Picture 2" descr="C:\Users\bvl\AppData\Local\Microsoft\Windows\Temporary Internet Files\Content.IE5\I8MLNF1G\4463858573_27d2c3f3bc[1].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33665" y="1930835"/>
                  <a:ext cx="316336" cy="31633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72" name="Group 171"/>
              <p:cNvGrpSpPr/>
              <p:nvPr/>
            </p:nvGrpSpPr>
            <p:grpSpPr>
              <a:xfrm>
                <a:off x="4974851" y="1827132"/>
                <a:ext cx="465906" cy="261689"/>
                <a:chOff x="5277497" y="3993028"/>
                <a:chExt cx="621208" cy="348918"/>
              </a:xfrm>
            </p:grpSpPr>
            <p:pic>
              <p:nvPicPr>
                <p:cNvPr id="179" name="Picture 2" descr="C:\Users\bvl\AppData\Local\Microsoft\Windows\Temporary Internet Files\Content.IE5\I8MLNF1G\4463858573_27d2c3f3bc[1].jpg"/>
                <p:cNvPicPr>
                  <a:picLocks noChangeAspect="1" noChangeArrowheads="1"/>
                </p:cNvPicPr>
                <p:nvPr/>
              </p:nvPicPr>
              <p:blipFill>
                <a:blip r:embed="rId3"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277497" y="3993028"/>
                  <a:ext cx="316336" cy="316335"/>
                </a:xfrm>
                <a:prstGeom prst="rect">
                  <a:avLst/>
                </a:prstGeom>
                <a:noFill/>
                <a:extLst>
                  <a:ext uri="{909E8E84-426E-40DD-AFC4-6F175D3DCCD1}">
                    <a14:hiddenFill xmlns:a14="http://schemas.microsoft.com/office/drawing/2010/main">
                      <a:solidFill>
                        <a:srgbClr val="FFFFFF"/>
                      </a:solidFill>
                    </a14:hiddenFill>
                  </a:ext>
                </a:extLst>
              </p:spPr>
            </p:pic>
            <p:pic>
              <p:nvPicPr>
                <p:cNvPr id="180" name="Picture 2" descr="C:\Users\bvl\AppData\Local\Microsoft\Windows\Temporary Internet Files\Content.IE5\I8MLNF1G\4463858573_27d2c3f3bc[1].jpg"/>
                <p:cNvPicPr>
                  <a:picLocks noChangeAspect="1" noChangeArrowheads="1"/>
                </p:cNvPicPr>
                <p:nvPr/>
              </p:nvPicPr>
              <p:blipFill>
                <a:blip r:embed="rId3"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582369" y="4025611"/>
                  <a:ext cx="316336" cy="316335"/>
                </a:xfrm>
                <a:prstGeom prst="rect">
                  <a:avLst/>
                </a:prstGeom>
                <a:noFill/>
                <a:extLst>
                  <a:ext uri="{909E8E84-426E-40DD-AFC4-6F175D3DCCD1}">
                    <a14:hiddenFill xmlns:a14="http://schemas.microsoft.com/office/drawing/2010/main">
                      <a:solidFill>
                        <a:srgbClr val="FFFFFF"/>
                      </a:solidFill>
                    </a14:hiddenFill>
                  </a:ext>
                </a:extLst>
              </p:spPr>
            </p:pic>
          </p:grpSp>
          <p:sp>
            <p:nvSpPr>
              <p:cNvPr id="173" name="Arc 172"/>
              <p:cNvSpPr/>
              <p:nvPr/>
            </p:nvSpPr>
            <p:spPr>
              <a:xfrm>
                <a:off x="6588763" y="1310069"/>
                <a:ext cx="2033687" cy="1459451"/>
              </a:xfrm>
              <a:prstGeom prst="arc">
                <a:avLst>
                  <a:gd name="adj1" fmla="val 9424942"/>
                  <a:gd name="adj2" fmla="val 16932119"/>
                </a:avLst>
              </a:prstGeom>
              <a:ln w="15875">
                <a:solidFill>
                  <a:schemeClr val="tx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defTabSz="685800"/>
                <a:endParaRPr lang="en-US" sz="1350">
                  <a:solidFill>
                    <a:prstClr val="black"/>
                  </a:solidFill>
                  <a:latin typeface="Calibri" panose="020F0502020204030204"/>
                </a:endParaRPr>
              </a:p>
            </p:txBody>
          </p:sp>
          <p:sp>
            <p:nvSpPr>
              <p:cNvPr id="174" name="Arc 173"/>
              <p:cNvSpPr/>
              <p:nvPr/>
            </p:nvSpPr>
            <p:spPr>
              <a:xfrm>
                <a:off x="7150804" y="1324508"/>
                <a:ext cx="699335" cy="410034"/>
              </a:xfrm>
              <a:prstGeom prst="arc">
                <a:avLst>
                  <a:gd name="adj1" fmla="val 6291169"/>
                  <a:gd name="adj2" fmla="val 19996497"/>
                </a:avLst>
              </a:prstGeom>
              <a:ln w="15875">
                <a:solidFill>
                  <a:schemeClr val="accent2"/>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defTabSz="685800"/>
                <a:endParaRPr lang="en-US" sz="1350">
                  <a:solidFill>
                    <a:prstClr val="black"/>
                  </a:solidFill>
                  <a:latin typeface="Calibri" panose="020F0502020204030204"/>
                </a:endParaRPr>
              </a:p>
            </p:txBody>
          </p:sp>
          <p:sp>
            <p:nvSpPr>
              <p:cNvPr id="175" name="Arc 174"/>
              <p:cNvSpPr/>
              <p:nvPr/>
            </p:nvSpPr>
            <p:spPr>
              <a:xfrm rot="1512702">
                <a:off x="6862040" y="1671716"/>
                <a:ext cx="862078" cy="418910"/>
              </a:xfrm>
              <a:prstGeom prst="arc">
                <a:avLst>
                  <a:gd name="adj1" fmla="val 4273265"/>
                  <a:gd name="adj2" fmla="val 19605205"/>
                </a:avLst>
              </a:prstGeom>
              <a:ln w="15875">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defTabSz="685800"/>
                <a:endParaRPr lang="en-US" sz="1350">
                  <a:solidFill>
                    <a:prstClr val="black"/>
                  </a:solidFill>
                  <a:latin typeface="Calibri" panose="020F0502020204030204"/>
                </a:endParaRPr>
              </a:p>
            </p:txBody>
          </p:sp>
          <p:sp>
            <p:nvSpPr>
              <p:cNvPr id="176" name="Arc 175"/>
              <p:cNvSpPr/>
              <p:nvPr/>
            </p:nvSpPr>
            <p:spPr>
              <a:xfrm>
                <a:off x="6621000" y="1822812"/>
                <a:ext cx="494438" cy="867477"/>
              </a:xfrm>
              <a:prstGeom prst="arc">
                <a:avLst>
                  <a:gd name="adj1" fmla="val 10105117"/>
                  <a:gd name="adj2" fmla="val 597630"/>
                </a:avLst>
              </a:prstGeom>
              <a:ln w="15875">
                <a:solidFill>
                  <a:schemeClr val="accent6"/>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defTabSz="685800"/>
                <a:endParaRPr lang="en-US" sz="1350">
                  <a:solidFill>
                    <a:prstClr val="black"/>
                  </a:solidFill>
                  <a:latin typeface="Calibri" panose="020F0502020204030204"/>
                </a:endParaRPr>
              </a:p>
            </p:txBody>
          </p:sp>
          <p:sp>
            <p:nvSpPr>
              <p:cNvPr id="177" name="Oval 176"/>
              <p:cNvSpPr/>
              <p:nvPr/>
            </p:nvSpPr>
            <p:spPr>
              <a:xfrm>
                <a:off x="6558085" y="1441205"/>
                <a:ext cx="686554" cy="293658"/>
              </a:xfrm>
              <a:prstGeom prst="ellipse">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defTabSz="685800"/>
                <a:r>
                  <a:rPr lang="nl-BE" sz="1350" smtClean="0">
                    <a:solidFill>
                      <a:prstClr val="white"/>
                    </a:solidFill>
                    <a:latin typeface="Calibri" panose="020F0502020204030204"/>
                  </a:rPr>
                  <a:t>APraas</a:t>
                </a:r>
                <a:endParaRPr lang="en-US" sz="1350">
                  <a:solidFill>
                    <a:prstClr val="white"/>
                  </a:solidFill>
                  <a:latin typeface="Calibri" panose="020F0502020204030204"/>
                </a:endParaRPr>
              </a:p>
            </p:txBody>
          </p:sp>
          <p:sp>
            <p:nvSpPr>
              <p:cNvPr id="178" name="Rectangle 177"/>
              <p:cNvSpPr/>
              <p:nvPr/>
            </p:nvSpPr>
            <p:spPr>
              <a:xfrm>
                <a:off x="5013427" y="2454485"/>
                <a:ext cx="2758852" cy="208229"/>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nl-BE" sz="1350" smtClean="0">
                    <a:solidFill>
                      <a:schemeClr val="tx1"/>
                    </a:solidFill>
                    <a:latin typeface="Calibri" panose="020F0502020204030204"/>
                  </a:rPr>
                  <a:t>RaaS option 3</a:t>
                </a:r>
                <a:endParaRPr lang="en-US" sz="1350">
                  <a:solidFill>
                    <a:schemeClr val="tx1"/>
                  </a:solidFill>
                  <a:latin typeface="Calibri" panose="020F0502020204030204"/>
                </a:endParaRPr>
              </a:p>
            </p:txBody>
          </p:sp>
        </p:grpSp>
        <p:cxnSp>
          <p:nvCxnSpPr>
            <p:cNvPr id="148" name="Curved Connector 147"/>
            <p:cNvCxnSpPr>
              <a:stCxn id="185" idx="0"/>
              <a:endCxn id="177" idx="6"/>
            </p:cNvCxnSpPr>
            <p:nvPr/>
          </p:nvCxnSpPr>
          <p:spPr>
            <a:xfrm rot="16200000" flipV="1">
              <a:off x="2796260" y="5304140"/>
              <a:ext cx="464917" cy="575450"/>
            </a:xfrm>
            <a:prstGeom prst="curvedConnector2">
              <a:avLst/>
            </a:prstGeom>
            <a:ln>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9" name="Curved Connector 148"/>
            <p:cNvCxnSpPr>
              <a:stCxn id="181" idx="2"/>
              <a:endCxn id="165" idx="1"/>
            </p:cNvCxnSpPr>
            <p:nvPr/>
          </p:nvCxnSpPr>
          <p:spPr>
            <a:xfrm rot="16200000" flipH="1">
              <a:off x="581723" y="4500263"/>
              <a:ext cx="234789" cy="380057"/>
            </a:xfrm>
            <a:prstGeom prst="curvedConnector3">
              <a:avLst>
                <a:gd name="adj1" fmla="val 50000"/>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50" name="Curved Connector 149"/>
            <p:cNvCxnSpPr>
              <a:stCxn id="179" idx="0"/>
              <a:endCxn id="167" idx="2"/>
            </p:cNvCxnSpPr>
            <p:nvPr/>
          </p:nvCxnSpPr>
          <p:spPr>
            <a:xfrm rot="5400000" flipH="1" flipV="1">
              <a:off x="720873" y="5277670"/>
              <a:ext cx="189792" cy="451877"/>
            </a:xfrm>
            <a:prstGeom prst="curvedConnector2">
              <a:avLst/>
            </a:prstGeom>
            <a:ln>
              <a:solidFill>
                <a:srgbClr val="F9B073"/>
              </a:solidFill>
              <a:tailEnd type="triangle"/>
            </a:ln>
          </p:spPr>
          <p:style>
            <a:lnRef idx="1">
              <a:schemeClr val="accent1"/>
            </a:lnRef>
            <a:fillRef idx="0">
              <a:schemeClr val="accent1"/>
            </a:fillRef>
            <a:effectRef idx="0">
              <a:schemeClr val="accent1"/>
            </a:effectRef>
            <a:fontRef idx="minor">
              <a:schemeClr val="tx1"/>
            </a:fontRef>
          </p:style>
        </p:cxnSp>
        <p:cxnSp>
          <p:nvCxnSpPr>
            <p:cNvPr id="151" name="Curved Connector 150"/>
            <p:cNvCxnSpPr>
              <a:stCxn id="185" idx="1"/>
              <a:endCxn id="177" idx="5"/>
            </p:cNvCxnSpPr>
            <p:nvPr/>
          </p:nvCxnSpPr>
          <p:spPr>
            <a:xfrm rot="10800000">
              <a:off x="2640449" y="5463231"/>
              <a:ext cx="557368" cy="479719"/>
            </a:xfrm>
            <a:prstGeom prst="curvedConnector2">
              <a:avLst/>
            </a:prstGeom>
            <a:ln>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152" name="Curved Connector 151"/>
            <p:cNvCxnSpPr>
              <a:stCxn id="185" idx="2"/>
              <a:endCxn id="177" idx="4"/>
            </p:cNvCxnSpPr>
            <p:nvPr/>
          </p:nvCxnSpPr>
          <p:spPr>
            <a:xfrm rot="5400000" flipH="1">
              <a:off x="2579410" y="5324542"/>
              <a:ext cx="555340" cy="918727"/>
            </a:xfrm>
            <a:prstGeom prst="curvedConnector3">
              <a:avLst>
                <a:gd name="adj1" fmla="val -41164"/>
              </a:avLst>
            </a:prstGeom>
            <a:ln>
              <a:solidFill>
                <a:srgbClr val="F9B073"/>
              </a:solidFill>
              <a:tailEnd type="triangle"/>
            </a:ln>
          </p:spPr>
          <p:style>
            <a:lnRef idx="1">
              <a:schemeClr val="accent1"/>
            </a:lnRef>
            <a:fillRef idx="0">
              <a:schemeClr val="accent1"/>
            </a:fillRef>
            <a:effectRef idx="0">
              <a:schemeClr val="accent1"/>
            </a:effectRef>
            <a:fontRef idx="minor">
              <a:schemeClr val="tx1"/>
            </a:fontRef>
          </p:style>
        </p:cxnSp>
        <p:cxnSp>
          <p:nvCxnSpPr>
            <p:cNvPr id="153" name="Curved Connector 152"/>
            <p:cNvCxnSpPr>
              <a:stCxn id="181" idx="0"/>
              <a:endCxn id="160" idx="3"/>
            </p:cNvCxnSpPr>
            <p:nvPr/>
          </p:nvCxnSpPr>
          <p:spPr>
            <a:xfrm rot="16200000" flipH="1">
              <a:off x="1088250" y="3756485"/>
              <a:ext cx="1416494" cy="2574817"/>
            </a:xfrm>
            <a:prstGeom prst="curvedConnector4">
              <a:avLst>
                <a:gd name="adj1" fmla="val -51284"/>
                <a:gd name="adj2" fmla="val 130186"/>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54" name="Curved Connector 153"/>
            <p:cNvCxnSpPr>
              <a:stCxn id="183" idx="2"/>
            </p:cNvCxnSpPr>
            <p:nvPr/>
          </p:nvCxnSpPr>
          <p:spPr>
            <a:xfrm rot="16200000" flipH="1">
              <a:off x="1929609" y="4653896"/>
              <a:ext cx="196760" cy="100324"/>
            </a:xfrm>
            <a:prstGeom prst="curvedConnector3">
              <a:avLst>
                <a:gd name="adj1" fmla="val 50000"/>
              </a:avLst>
            </a:prstGeom>
            <a:ln>
              <a:solidFill>
                <a:srgbClr val="DF9F75"/>
              </a:solidFill>
              <a:tailEnd type="triangle"/>
            </a:ln>
          </p:spPr>
          <p:style>
            <a:lnRef idx="1">
              <a:schemeClr val="accent1"/>
            </a:lnRef>
            <a:fillRef idx="0">
              <a:schemeClr val="accent1"/>
            </a:fillRef>
            <a:effectRef idx="0">
              <a:schemeClr val="accent1"/>
            </a:effectRef>
            <a:fontRef idx="minor">
              <a:schemeClr val="tx1"/>
            </a:fontRef>
          </p:style>
        </p:cxnSp>
        <p:cxnSp>
          <p:nvCxnSpPr>
            <p:cNvPr id="155" name="Curved Connector 154"/>
            <p:cNvCxnSpPr>
              <a:stCxn id="183" idx="0"/>
              <a:endCxn id="168" idx="3"/>
            </p:cNvCxnSpPr>
            <p:nvPr/>
          </p:nvCxnSpPr>
          <p:spPr>
            <a:xfrm rot="16200000" flipH="1">
              <a:off x="2176170" y="4170083"/>
              <a:ext cx="967516" cy="1364203"/>
            </a:xfrm>
            <a:prstGeom prst="curvedConnector4">
              <a:avLst>
                <a:gd name="adj1" fmla="val -42924"/>
                <a:gd name="adj2" fmla="val 124018"/>
              </a:avLst>
            </a:prstGeom>
            <a:ln>
              <a:solidFill>
                <a:srgbClr val="DF9F75"/>
              </a:solidFill>
              <a:tailEnd type="triangle"/>
            </a:ln>
          </p:spPr>
          <p:style>
            <a:lnRef idx="1">
              <a:schemeClr val="accent1"/>
            </a:lnRef>
            <a:fillRef idx="0">
              <a:schemeClr val="accent1"/>
            </a:fillRef>
            <a:effectRef idx="0">
              <a:schemeClr val="accent1"/>
            </a:effectRef>
            <a:fontRef idx="minor">
              <a:schemeClr val="tx1"/>
            </a:fontRef>
          </p:style>
        </p:cxnSp>
        <p:cxnSp>
          <p:nvCxnSpPr>
            <p:cNvPr id="156" name="Curved Connector 155"/>
            <p:cNvCxnSpPr>
              <a:stCxn id="179" idx="1"/>
              <a:endCxn id="169" idx="3"/>
            </p:cNvCxnSpPr>
            <p:nvPr/>
          </p:nvCxnSpPr>
          <p:spPr>
            <a:xfrm rot="10800000" flipH="1" flipV="1">
              <a:off x="471205" y="5717129"/>
              <a:ext cx="2089248" cy="176801"/>
            </a:xfrm>
            <a:prstGeom prst="curvedConnector5">
              <a:avLst>
                <a:gd name="adj1" fmla="val -10942"/>
                <a:gd name="adj2" fmla="val -1241681"/>
                <a:gd name="adj3" fmla="val 168714"/>
              </a:avLst>
            </a:prstGeom>
            <a:ln>
              <a:solidFill>
                <a:srgbClr val="F9B073"/>
              </a:solidFill>
              <a:tailEnd type="triangle"/>
            </a:ln>
          </p:spPr>
          <p:style>
            <a:lnRef idx="1">
              <a:schemeClr val="accent1"/>
            </a:lnRef>
            <a:fillRef idx="0">
              <a:schemeClr val="accent1"/>
            </a:fillRef>
            <a:effectRef idx="0">
              <a:schemeClr val="accent1"/>
            </a:effectRef>
            <a:fontRef idx="minor">
              <a:schemeClr val="tx1"/>
            </a:fontRef>
          </p:style>
        </p:cxnSp>
      </p:grpSp>
      <p:sp>
        <p:nvSpPr>
          <p:cNvPr id="190" name="Rounded Rectangle 189"/>
          <p:cNvSpPr/>
          <p:nvPr/>
        </p:nvSpPr>
        <p:spPr>
          <a:xfrm>
            <a:off x="3131840" y="5544235"/>
            <a:ext cx="1395155" cy="618888"/>
          </a:xfrm>
          <a:prstGeom prst="roundRect">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Delegation of AP management from MS to RaaS</a:t>
            </a:r>
            <a:endParaRPr lang="en-US" sz="1200" b="1">
              <a:solidFill>
                <a:schemeClr val="bg1"/>
              </a:solidFill>
            </a:endParaRPr>
          </a:p>
        </p:txBody>
      </p:sp>
      <p:grpSp>
        <p:nvGrpSpPr>
          <p:cNvPr id="206" name="Group 205"/>
          <p:cNvGrpSpPr/>
          <p:nvPr/>
        </p:nvGrpSpPr>
        <p:grpSpPr>
          <a:xfrm>
            <a:off x="4581415" y="5136950"/>
            <a:ext cx="4536090" cy="1646634"/>
            <a:chOff x="4334709" y="4888735"/>
            <a:chExt cx="4536090" cy="1646634"/>
          </a:xfrm>
        </p:grpSpPr>
        <p:sp>
          <p:nvSpPr>
            <p:cNvPr id="191" name="Rounded Rectangle 190"/>
            <p:cNvSpPr/>
            <p:nvPr/>
          </p:nvSpPr>
          <p:spPr>
            <a:xfrm>
              <a:off x="7475644" y="4888735"/>
              <a:ext cx="1395155" cy="618888"/>
            </a:xfrm>
            <a:prstGeom prst="roundRect">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Delegation of AP management from MS to RaaS</a:t>
              </a:r>
              <a:endParaRPr lang="en-US" sz="1200" b="1">
                <a:solidFill>
                  <a:schemeClr val="bg1"/>
                </a:solidFill>
              </a:endParaRPr>
            </a:p>
          </p:txBody>
        </p:sp>
        <p:sp>
          <p:nvSpPr>
            <p:cNvPr id="192" name="Rounded Rectangle 191"/>
            <p:cNvSpPr/>
            <p:nvPr/>
          </p:nvSpPr>
          <p:spPr>
            <a:xfrm>
              <a:off x="7475644" y="5566050"/>
              <a:ext cx="1395155" cy="618888"/>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EESSI AP changes</a:t>
              </a:r>
            </a:p>
            <a:p>
              <a:pPr algn="ctr"/>
              <a:r>
                <a:rPr lang="nl-BE" sz="1200" b="1" smtClean="0">
                  <a:solidFill>
                    <a:schemeClr val="bg1"/>
                  </a:solidFill>
                </a:rPr>
                <a:t>“multi MS AP”</a:t>
              </a:r>
              <a:endParaRPr lang="en-US" sz="1200" b="1">
                <a:solidFill>
                  <a:schemeClr val="bg1"/>
                </a:solidFill>
              </a:endParaRPr>
            </a:p>
          </p:txBody>
        </p:sp>
        <p:sp>
          <p:nvSpPr>
            <p:cNvPr id="230" name="Rounded Rectangle 229"/>
            <p:cNvSpPr/>
            <p:nvPr/>
          </p:nvSpPr>
          <p:spPr>
            <a:xfrm>
              <a:off x="4334709" y="5975700"/>
              <a:ext cx="2725899" cy="559669"/>
            </a:xfrm>
            <a:prstGeom prst="roundRect">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Functional impact: </a:t>
              </a:r>
            </a:p>
            <a:p>
              <a:pPr algn="ctr"/>
              <a:r>
                <a:rPr lang="nl-BE" sz="1200" b="1" smtClean="0">
                  <a:solidFill>
                    <a:schemeClr val="bg1"/>
                  </a:solidFill>
                </a:rPr>
                <a:t>Messages from different MS would get “stamped” by one common RaaS AP</a:t>
              </a:r>
              <a:endParaRPr lang="en-US" sz="1200" b="1">
                <a:solidFill>
                  <a:schemeClr val="bg1"/>
                </a:solidFill>
              </a:endParaRPr>
            </a:p>
          </p:txBody>
        </p:sp>
      </p:grpSp>
      <p:cxnSp>
        <p:nvCxnSpPr>
          <p:cNvPr id="194" name="Straight Connector 193"/>
          <p:cNvCxnSpPr/>
          <p:nvPr/>
        </p:nvCxnSpPr>
        <p:spPr>
          <a:xfrm>
            <a:off x="4536298" y="3226616"/>
            <a:ext cx="3490" cy="331649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flipV="1">
            <a:off x="68487" y="3203975"/>
            <a:ext cx="8868998" cy="58932"/>
          </a:xfrm>
          <a:prstGeom prst="line">
            <a:avLst/>
          </a:prstGeom>
        </p:spPr>
        <p:style>
          <a:lnRef idx="1">
            <a:schemeClr val="accent1"/>
          </a:lnRef>
          <a:fillRef idx="0">
            <a:schemeClr val="accent1"/>
          </a:fillRef>
          <a:effectRef idx="0">
            <a:schemeClr val="accent1"/>
          </a:effectRef>
          <a:fontRef idx="minor">
            <a:schemeClr val="tx1"/>
          </a:fontRef>
        </p:style>
      </p:cxnSp>
      <p:grpSp>
        <p:nvGrpSpPr>
          <p:cNvPr id="133" name="Group 132"/>
          <p:cNvGrpSpPr/>
          <p:nvPr/>
        </p:nvGrpSpPr>
        <p:grpSpPr>
          <a:xfrm>
            <a:off x="3601189" y="548680"/>
            <a:ext cx="4661221" cy="2625885"/>
            <a:chOff x="-542417" y="3915007"/>
            <a:chExt cx="4661221" cy="2625885"/>
          </a:xfrm>
        </p:grpSpPr>
        <p:grpSp>
          <p:nvGrpSpPr>
            <p:cNvPr id="134" name="Group 133"/>
            <p:cNvGrpSpPr/>
            <p:nvPr/>
          </p:nvGrpSpPr>
          <p:grpSpPr>
            <a:xfrm>
              <a:off x="-542417" y="3915007"/>
              <a:ext cx="4661221" cy="2625885"/>
              <a:chOff x="3961229" y="143635"/>
              <a:chExt cx="4661221" cy="2625885"/>
            </a:xfrm>
          </p:grpSpPr>
          <p:sp>
            <p:nvSpPr>
              <p:cNvPr id="141" name="Arc 140"/>
              <p:cNvSpPr/>
              <p:nvPr/>
            </p:nvSpPr>
            <p:spPr>
              <a:xfrm>
                <a:off x="3961229" y="217380"/>
                <a:ext cx="2033687" cy="1016047"/>
              </a:xfrm>
              <a:prstGeom prst="arc">
                <a:avLst>
                  <a:gd name="adj1" fmla="val 17396798"/>
                  <a:gd name="adj2" fmla="val 7291285"/>
                </a:avLst>
              </a:prstGeom>
              <a:ln w="15875">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defTabSz="685800"/>
                <a:endParaRPr lang="en-US" sz="1350">
                  <a:solidFill>
                    <a:prstClr val="black"/>
                  </a:solidFill>
                  <a:latin typeface="Calibri" panose="020F0502020204030204"/>
                </a:endParaRPr>
              </a:p>
            </p:txBody>
          </p:sp>
          <p:grpSp>
            <p:nvGrpSpPr>
              <p:cNvPr id="142" name="EXTRANET"/>
              <p:cNvGrpSpPr/>
              <p:nvPr/>
            </p:nvGrpSpPr>
            <p:grpSpPr>
              <a:xfrm>
                <a:off x="5297654" y="908154"/>
                <a:ext cx="2098187" cy="848247"/>
                <a:chOff x="1779023" y="306505"/>
                <a:chExt cx="5265585" cy="2460214"/>
              </a:xfrm>
            </p:grpSpPr>
            <p:pic>
              <p:nvPicPr>
                <p:cNvPr id="226" name="Picture 3" descr="C:\Users\bvl\AppData\Local\Microsoft\Windows\Temporary Internet Files\Content.IE5\33CPEV9U\nube2[1].png"/>
                <p:cNvPicPr>
                  <a:picLocks noChangeAspect="1" noChangeArrowheads="1"/>
                </p:cNvPicPr>
                <p:nvPr/>
              </p:nvPicPr>
              <p:blipFill rotWithShape="1">
                <a:blip r:embed="rId2" cstate="print">
                  <a:duotone>
                    <a:prstClr val="black"/>
                    <a:schemeClr val="tx2">
                      <a:tint val="45000"/>
                      <a:satMod val="400000"/>
                    </a:schemeClr>
                  </a:duotone>
                  <a:extLst>
                    <a:ext uri="{28A0092B-C50C-407E-A947-70E740481C1C}">
                      <a14:useLocalDpi xmlns:a14="http://schemas.microsoft.com/office/drawing/2010/main" val="0"/>
                    </a:ext>
                  </a:extLst>
                </a:blip>
                <a:srcRect l="10056" t="19891" r="7046" b="29259"/>
                <a:stretch/>
              </p:blipFill>
              <p:spPr bwMode="auto">
                <a:xfrm>
                  <a:off x="1779023" y="306505"/>
                  <a:ext cx="5265585" cy="2460214"/>
                </a:xfrm>
                <a:prstGeom prst="rect">
                  <a:avLst/>
                </a:prstGeom>
                <a:noFill/>
                <a:extLst>
                  <a:ext uri="{909E8E84-426E-40DD-AFC4-6F175D3DCCD1}">
                    <a14:hiddenFill xmlns:a14="http://schemas.microsoft.com/office/drawing/2010/main">
                      <a:solidFill>
                        <a:srgbClr val="FFFFFF"/>
                      </a:solidFill>
                    </a14:hiddenFill>
                  </a:ext>
                </a:extLst>
              </p:spPr>
            </p:pic>
            <p:sp>
              <p:nvSpPr>
                <p:cNvPr id="227" name="Rounded Rectangle 226"/>
                <p:cNvSpPr/>
                <p:nvPr/>
              </p:nvSpPr>
              <p:spPr>
                <a:xfrm>
                  <a:off x="2934238" y="1364399"/>
                  <a:ext cx="2565264" cy="937575"/>
                </a:xfrm>
                <a:prstGeom prst="round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27000" rIns="27000" bIns="0" rtlCol="0" anchor="b" anchorCtr="0"/>
                <a:lstStyle/>
                <a:p>
                  <a:pPr algn="ctr" defTabSz="685800"/>
                  <a:r>
                    <a:rPr lang="fr-BE" sz="1050" b="1">
                      <a:solidFill>
                        <a:prstClr val="black"/>
                      </a:solidFill>
                      <a:latin typeface="Calibri" panose="020F0502020204030204"/>
                    </a:rPr>
                    <a:t>International domain</a:t>
                  </a:r>
                </a:p>
              </p:txBody>
            </p:sp>
          </p:grpSp>
          <p:sp>
            <p:nvSpPr>
              <p:cNvPr id="143" name="Rectangle 142"/>
              <p:cNvSpPr/>
              <p:nvPr/>
            </p:nvSpPr>
            <p:spPr>
              <a:xfrm>
                <a:off x="5319113" y="458997"/>
                <a:ext cx="384048" cy="370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en-US" sz="1350">
                    <a:solidFill>
                      <a:prstClr val="white"/>
                    </a:solidFill>
                    <a:latin typeface="Calibri" panose="020F0502020204030204"/>
                  </a:rPr>
                  <a:t>NA</a:t>
                </a:r>
              </a:p>
            </p:txBody>
          </p:sp>
          <p:sp>
            <p:nvSpPr>
              <p:cNvPr id="193" name="Rectangle 192"/>
              <p:cNvSpPr/>
              <p:nvPr/>
            </p:nvSpPr>
            <p:spPr>
              <a:xfrm>
                <a:off x="7203504" y="1795602"/>
                <a:ext cx="384048" cy="370332"/>
              </a:xfrm>
              <a:prstGeom prst="rect">
                <a:avLst/>
              </a:prstGeom>
              <a:solidFill>
                <a:schemeClr val="bg1"/>
              </a:solidFill>
              <a:ln w="349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en-US" sz="1350">
                    <a:solidFill>
                      <a:srgbClr val="5B9BD5"/>
                    </a:solidFill>
                    <a:latin typeface="Calibri" panose="020F0502020204030204"/>
                  </a:rPr>
                  <a:t>RINA</a:t>
                </a:r>
              </a:p>
            </p:txBody>
          </p:sp>
          <p:sp>
            <p:nvSpPr>
              <p:cNvPr id="196" name="Rectangle 195"/>
              <p:cNvSpPr/>
              <p:nvPr/>
            </p:nvSpPr>
            <p:spPr>
              <a:xfrm>
                <a:off x="6943551" y="446874"/>
                <a:ext cx="384048" cy="370332"/>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nl-BE" sz="1350">
                    <a:solidFill>
                      <a:prstClr val="white"/>
                    </a:solidFill>
                    <a:latin typeface="Calibri" panose="020F0502020204030204"/>
                  </a:rPr>
                  <a:t>NA</a:t>
                </a:r>
                <a:endParaRPr lang="en-US" sz="1350">
                  <a:solidFill>
                    <a:prstClr val="white"/>
                  </a:solidFill>
                  <a:latin typeface="Calibri" panose="020F0502020204030204"/>
                </a:endParaRPr>
              </a:p>
            </p:txBody>
          </p:sp>
          <p:sp>
            <p:nvSpPr>
              <p:cNvPr id="197" name="Arc 196"/>
              <p:cNvSpPr/>
              <p:nvPr/>
            </p:nvSpPr>
            <p:spPr>
              <a:xfrm>
                <a:off x="6198432" y="143635"/>
                <a:ext cx="1389121" cy="1016047"/>
              </a:xfrm>
              <a:prstGeom prst="arc">
                <a:avLst>
                  <a:gd name="adj1" fmla="val 234020"/>
                  <a:gd name="adj2" fmla="val 11842153"/>
                </a:avLst>
              </a:prstGeom>
              <a:ln w="15875">
                <a:solidFill>
                  <a:schemeClr val="accent2"/>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defTabSz="685800"/>
                <a:endParaRPr lang="en-US" sz="1350">
                  <a:solidFill>
                    <a:prstClr val="black"/>
                  </a:solidFill>
                  <a:latin typeface="Calibri" panose="020F0502020204030204"/>
                </a:endParaRPr>
              </a:p>
            </p:txBody>
          </p:sp>
          <p:sp>
            <p:nvSpPr>
              <p:cNvPr id="198" name="Rectangle 197"/>
              <p:cNvSpPr/>
              <p:nvPr/>
            </p:nvSpPr>
            <p:spPr>
              <a:xfrm>
                <a:off x="5457918" y="1908431"/>
                <a:ext cx="384048" cy="370332"/>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nl-BE" sz="1350">
                    <a:solidFill>
                      <a:prstClr val="white"/>
                    </a:solidFill>
                    <a:latin typeface="Calibri" panose="020F0502020204030204"/>
                  </a:rPr>
                  <a:t>NA</a:t>
                </a:r>
                <a:endParaRPr lang="en-US" sz="1350">
                  <a:solidFill>
                    <a:prstClr val="white"/>
                  </a:solidFill>
                  <a:latin typeface="Calibri" panose="020F0502020204030204"/>
                </a:endParaRPr>
              </a:p>
            </p:txBody>
          </p:sp>
          <p:sp>
            <p:nvSpPr>
              <p:cNvPr id="199" name="Arc 198"/>
              <p:cNvSpPr/>
              <p:nvPr/>
            </p:nvSpPr>
            <p:spPr>
              <a:xfrm>
                <a:off x="4441166" y="1559422"/>
                <a:ext cx="2033687" cy="1016047"/>
              </a:xfrm>
              <a:prstGeom prst="arc">
                <a:avLst>
                  <a:gd name="adj1" fmla="val 12625557"/>
                  <a:gd name="adj2" fmla="val 2904355"/>
                </a:avLst>
              </a:prstGeom>
              <a:ln w="15875">
                <a:solidFill>
                  <a:schemeClr val="accent6"/>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defTabSz="685800"/>
                <a:endParaRPr lang="en-US" sz="1350">
                  <a:solidFill>
                    <a:prstClr val="black"/>
                  </a:solidFill>
                  <a:latin typeface="Calibri" panose="020F0502020204030204"/>
                </a:endParaRPr>
              </a:p>
            </p:txBody>
          </p:sp>
          <p:sp>
            <p:nvSpPr>
              <p:cNvPr id="201" name="Oval 200"/>
              <p:cNvSpPr/>
              <p:nvPr/>
            </p:nvSpPr>
            <p:spPr>
              <a:xfrm>
                <a:off x="5321596" y="995723"/>
                <a:ext cx="486154" cy="2771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defTabSz="685800"/>
                <a:r>
                  <a:rPr lang="nl-BE" sz="1350">
                    <a:solidFill>
                      <a:prstClr val="white"/>
                    </a:solidFill>
                    <a:latin typeface="Calibri" panose="020F0502020204030204"/>
                  </a:rPr>
                  <a:t>AP</a:t>
                </a:r>
                <a:endParaRPr lang="en-US" sz="1350">
                  <a:solidFill>
                    <a:prstClr val="white"/>
                  </a:solidFill>
                  <a:latin typeface="Calibri" panose="020F0502020204030204"/>
                </a:endParaRPr>
              </a:p>
            </p:txBody>
          </p:sp>
          <p:sp>
            <p:nvSpPr>
              <p:cNvPr id="202" name="Oval 201"/>
              <p:cNvSpPr/>
              <p:nvPr/>
            </p:nvSpPr>
            <p:spPr>
              <a:xfrm>
                <a:off x="6529482" y="959145"/>
                <a:ext cx="486154" cy="277178"/>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defTabSz="685800"/>
                <a:r>
                  <a:rPr lang="nl-BE" sz="1350">
                    <a:solidFill>
                      <a:prstClr val="white"/>
                    </a:solidFill>
                    <a:latin typeface="Calibri" panose="020F0502020204030204"/>
                  </a:rPr>
                  <a:t>AP</a:t>
                </a:r>
                <a:endParaRPr lang="en-US" sz="1350">
                  <a:solidFill>
                    <a:prstClr val="white"/>
                  </a:solidFill>
                  <a:latin typeface="Calibri" panose="020F0502020204030204"/>
                </a:endParaRPr>
              </a:p>
            </p:txBody>
          </p:sp>
          <p:sp>
            <p:nvSpPr>
              <p:cNvPr id="204" name="Oval 203"/>
              <p:cNvSpPr/>
              <p:nvPr/>
            </p:nvSpPr>
            <p:spPr>
              <a:xfrm>
                <a:off x="5545354" y="1498751"/>
                <a:ext cx="486154" cy="277178"/>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defTabSz="685800"/>
                <a:r>
                  <a:rPr lang="nl-BE" sz="1350">
                    <a:solidFill>
                      <a:prstClr val="white"/>
                    </a:solidFill>
                    <a:latin typeface="Calibri" panose="020F0502020204030204"/>
                  </a:rPr>
                  <a:t>AP</a:t>
                </a:r>
                <a:endParaRPr lang="en-US" sz="1350">
                  <a:solidFill>
                    <a:prstClr val="white"/>
                  </a:solidFill>
                  <a:latin typeface="Calibri" panose="020F0502020204030204"/>
                </a:endParaRPr>
              </a:p>
            </p:txBody>
          </p:sp>
          <p:sp>
            <p:nvSpPr>
              <p:cNvPr id="205" name="Rectangle 204"/>
              <p:cNvSpPr/>
              <p:nvPr/>
            </p:nvSpPr>
            <p:spPr>
              <a:xfrm>
                <a:off x="7461628" y="1379404"/>
                <a:ext cx="384048" cy="370332"/>
              </a:xfrm>
              <a:prstGeom prst="rect">
                <a:avLst/>
              </a:prstGeom>
              <a:solidFill>
                <a:schemeClr val="bg1"/>
              </a:solidFill>
              <a:ln w="34925">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en-US" sz="1350">
                    <a:solidFill>
                      <a:srgbClr val="ED7D31"/>
                    </a:solidFill>
                    <a:latin typeface="Calibri" panose="020F0502020204030204"/>
                  </a:rPr>
                  <a:t>RINA</a:t>
                </a:r>
              </a:p>
            </p:txBody>
          </p:sp>
          <p:sp>
            <p:nvSpPr>
              <p:cNvPr id="207" name="Rectangle 206"/>
              <p:cNvSpPr/>
              <p:nvPr/>
            </p:nvSpPr>
            <p:spPr>
              <a:xfrm>
                <a:off x="6680051" y="1937393"/>
                <a:ext cx="384048" cy="370332"/>
              </a:xfrm>
              <a:prstGeom prst="rect">
                <a:avLst/>
              </a:prstGeom>
              <a:solidFill>
                <a:schemeClr val="bg1"/>
              </a:solidFill>
              <a:ln w="3492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en-US" sz="1350">
                    <a:solidFill>
                      <a:srgbClr val="70AD47"/>
                    </a:solidFill>
                    <a:latin typeface="Calibri" panose="020F0502020204030204"/>
                  </a:rPr>
                  <a:t>RINA</a:t>
                </a:r>
              </a:p>
            </p:txBody>
          </p:sp>
          <p:grpSp>
            <p:nvGrpSpPr>
              <p:cNvPr id="208" name="Group 207"/>
              <p:cNvGrpSpPr/>
              <p:nvPr/>
            </p:nvGrpSpPr>
            <p:grpSpPr>
              <a:xfrm>
                <a:off x="6362845" y="393299"/>
                <a:ext cx="1614137" cy="1831520"/>
                <a:chOff x="7518682" y="1547850"/>
                <a:chExt cx="2152183" cy="2442022"/>
              </a:xfrm>
            </p:grpSpPr>
            <p:pic>
              <p:nvPicPr>
                <p:cNvPr id="223" name="Picture 2" descr="C:\Users\bvl\AppData\Local\Microsoft\Windows\Temporary Internet Files\Content.IE5\I8MLNF1G\4463858573_27d2c3f3bc[1].jpg"/>
                <p:cNvPicPr>
                  <a:picLocks noChangeAspect="1" noChangeArrowheads="1"/>
                </p:cNvPicPr>
                <p:nvPr/>
              </p:nvPicPr>
              <p:blipFill>
                <a:blip r:embed="rId3" cstate="print">
                  <a:clrChange>
                    <a:clrFrom>
                      <a:srgbClr val="FFFFFF"/>
                    </a:clrFrom>
                    <a:clrTo>
                      <a:srgbClr val="FFFFFF">
                        <a:alpha val="0"/>
                      </a:srgbClr>
                    </a:clrTo>
                  </a:clrChange>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518682" y="1547850"/>
                  <a:ext cx="316336" cy="316336"/>
                </a:xfrm>
                <a:prstGeom prst="rect">
                  <a:avLst/>
                </a:prstGeom>
                <a:noFill/>
                <a:extLst>
                  <a:ext uri="{909E8E84-426E-40DD-AFC4-6F175D3DCCD1}">
                    <a14:hiddenFill xmlns:a14="http://schemas.microsoft.com/office/drawing/2010/main">
                      <a:solidFill>
                        <a:srgbClr val="FFFFFF"/>
                      </a:solidFill>
                    </a14:hiddenFill>
                  </a:ext>
                </a:extLst>
              </p:spPr>
            </p:pic>
            <p:pic>
              <p:nvPicPr>
                <p:cNvPr id="224" name="Picture 2" descr="C:\Users\bvl\AppData\Local\Microsoft\Windows\Temporary Internet Files\Content.IE5\I8MLNF1G\4463858573_27d2c3f3bc[1].jpg"/>
                <p:cNvPicPr>
                  <a:picLocks noChangeAspect="1" noChangeArrowheads="1"/>
                </p:cNvPicPr>
                <p:nvPr/>
              </p:nvPicPr>
              <p:blipFill>
                <a:blip r:embed="rId3" cstate="print">
                  <a:clrChange>
                    <a:clrFrom>
                      <a:srgbClr val="FFFFFF"/>
                    </a:clrFrom>
                    <a:clrTo>
                      <a:srgbClr val="FFFFFF">
                        <a:alpha val="0"/>
                      </a:srgbClr>
                    </a:clrTo>
                  </a:clrChange>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823554" y="1580433"/>
                  <a:ext cx="316336" cy="316335"/>
                </a:xfrm>
                <a:prstGeom prst="rect">
                  <a:avLst/>
                </a:prstGeom>
                <a:noFill/>
                <a:extLst>
                  <a:ext uri="{909E8E84-426E-40DD-AFC4-6F175D3DCCD1}">
                    <a14:hiddenFill xmlns:a14="http://schemas.microsoft.com/office/drawing/2010/main">
                      <a:solidFill>
                        <a:srgbClr val="FFFFFF"/>
                      </a:solidFill>
                    </a14:hiddenFill>
                  </a:ext>
                </a:extLst>
              </p:spPr>
            </p:pic>
            <p:pic>
              <p:nvPicPr>
                <p:cNvPr id="225" name="Picture 2" descr="C:\Users\bvl\AppData\Local\Microsoft\Windows\Temporary Internet Files\Content.IE5\I8MLNF1G\4463858573_27d2c3f3bc[1].jpg"/>
                <p:cNvPicPr>
                  <a:picLocks noChangeAspect="1" noChangeArrowheads="1"/>
                </p:cNvPicPr>
                <p:nvPr/>
              </p:nvPicPr>
              <p:blipFill>
                <a:blip r:embed="rId3" cstate="print">
                  <a:clrChange>
                    <a:clrFrom>
                      <a:srgbClr val="FFFFFF"/>
                    </a:clrFrom>
                    <a:clrTo>
                      <a:srgbClr val="FFFFFF">
                        <a:alpha val="0"/>
                      </a:srgbClr>
                    </a:clrTo>
                  </a:clrChange>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354529" y="3673537"/>
                  <a:ext cx="316336" cy="31633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09" name="Group 208"/>
              <p:cNvGrpSpPr/>
              <p:nvPr/>
            </p:nvGrpSpPr>
            <p:grpSpPr>
              <a:xfrm>
                <a:off x="4726517" y="627239"/>
                <a:ext cx="452190" cy="254831"/>
                <a:chOff x="4870185" y="1907396"/>
                <a:chExt cx="602920" cy="339774"/>
              </a:xfrm>
            </p:grpSpPr>
            <p:pic>
              <p:nvPicPr>
                <p:cNvPr id="221" name="Picture 2" descr="C:\Users\bvl\AppData\Local\Microsoft\Windows\Temporary Internet Files\Content.IE5\I8MLNF1G\4463858573_27d2c3f3bc[1].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70185" y="1907396"/>
                  <a:ext cx="316336" cy="316336"/>
                </a:xfrm>
                <a:prstGeom prst="rect">
                  <a:avLst/>
                </a:prstGeom>
                <a:noFill/>
                <a:extLst>
                  <a:ext uri="{909E8E84-426E-40DD-AFC4-6F175D3DCCD1}">
                    <a14:hiddenFill xmlns:a14="http://schemas.microsoft.com/office/drawing/2010/main">
                      <a:solidFill>
                        <a:srgbClr val="FFFFFF"/>
                      </a:solidFill>
                    </a14:hiddenFill>
                  </a:ext>
                </a:extLst>
              </p:spPr>
            </p:pic>
            <p:pic>
              <p:nvPicPr>
                <p:cNvPr id="222" name="Picture 2" descr="C:\Users\bvl\AppData\Local\Microsoft\Windows\Temporary Internet Files\Content.IE5\I8MLNF1G\4463858573_27d2c3f3bc[1].jpg"/>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56769" y="1930834"/>
                  <a:ext cx="316336" cy="316336"/>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10" name="Group 209"/>
              <p:cNvGrpSpPr/>
              <p:nvPr/>
            </p:nvGrpSpPr>
            <p:grpSpPr>
              <a:xfrm>
                <a:off x="4888223" y="2171576"/>
                <a:ext cx="465906" cy="261689"/>
                <a:chOff x="5161993" y="4452287"/>
                <a:chExt cx="621208" cy="348918"/>
              </a:xfrm>
            </p:grpSpPr>
            <p:pic>
              <p:nvPicPr>
                <p:cNvPr id="219" name="Picture 2" descr="C:\Users\bvl\AppData\Local\Microsoft\Windows\Temporary Internet Files\Content.IE5\I8MLNF1G\4463858573_27d2c3f3bc[1].jpg"/>
                <p:cNvPicPr>
                  <a:picLocks noChangeAspect="1" noChangeArrowheads="1"/>
                </p:cNvPicPr>
                <p:nvPr/>
              </p:nvPicPr>
              <p:blipFill>
                <a:blip r:embed="rId3"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161993" y="4452287"/>
                  <a:ext cx="316336" cy="316336"/>
                </a:xfrm>
                <a:prstGeom prst="rect">
                  <a:avLst/>
                </a:prstGeom>
                <a:noFill/>
                <a:extLst>
                  <a:ext uri="{909E8E84-426E-40DD-AFC4-6F175D3DCCD1}">
                    <a14:hiddenFill xmlns:a14="http://schemas.microsoft.com/office/drawing/2010/main">
                      <a:solidFill>
                        <a:srgbClr val="FFFFFF"/>
                      </a:solidFill>
                    </a14:hiddenFill>
                  </a:ext>
                </a:extLst>
              </p:spPr>
            </p:pic>
            <p:pic>
              <p:nvPicPr>
                <p:cNvPr id="220" name="Picture 2" descr="C:\Users\bvl\AppData\Local\Microsoft\Windows\Temporary Internet Files\Content.IE5\I8MLNF1G\4463858573_27d2c3f3bc[1].jpg"/>
                <p:cNvPicPr>
                  <a:picLocks noChangeAspect="1" noChangeArrowheads="1"/>
                </p:cNvPicPr>
                <p:nvPr/>
              </p:nvPicPr>
              <p:blipFill>
                <a:blip r:embed="rId3" cstate="print">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466865" y="4484869"/>
                  <a:ext cx="316336" cy="316336"/>
                </a:xfrm>
                <a:prstGeom prst="rect">
                  <a:avLst/>
                </a:prstGeom>
                <a:noFill/>
                <a:extLst>
                  <a:ext uri="{909E8E84-426E-40DD-AFC4-6F175D3DCCD1}">
                    <a14:hiddenFill xmlns:a14="http://schemas.microsoft.com/office/drawing/2010/main">
                      <a:solidFill>
                        <a:srgbClr val="FFFFFF"/>
                      </a:solidFill>
                    </a14:hiddenFill>
                  </a:ext>
                </a:extLst>
              </p:spPr>
            </p:pic>
          </p:grpSp>
          <p:sp>
            <p:nvSpPr>
              <p:cNvPr id="211" name="Arc 210"/>
              <p:cNvSpPr/>
              <p:nvPr/>
            </p:nvSpPr>
            <p:spPr>
              <a:xfrm>
                <a:off x="6588763" y="1310069"/>
                <a:ext cx="2033687" cy="1459451"/>
              </a:xfrm>
              <a:prstGeom prst="arc">
                <a:avLst>
                  <a:gd name="adj1" fmla="val 9424942"/>
                  <a:gd name="adj2" fmla="val 19199345"/>
                </a:avLst>
              </a:prstGeom>
              <a:ln w="15875">
                <a:solidFill>
                  <a:schemeClr val="tx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defTabSz="685800"/>
                <a:endParaRPr lang="en-US" sz="1350">
                  <a:solidFill>
                    <a:prstClr val="black"/>
                  </a:solidFill>
                  <a:latin typeface="Calibri" panose="020F0502020204030204"/>
                </a:endParaRPr>
              </a:p>
            </p:txBody>
          </p:sp>
          <p:sp>
            <p:nvSpPr>
              <p:cNvPr id="212" name="Oval 211"/>
              <p:cNvSpPr/>
              <p:nvPr/>
            </p:nvSpPr>
            <p:spPr>
              <a:xfrm>
                <a:off x="6592164" y="1651298"/>
                <a:ext cx="300828" cy="171515"/>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defTabSz="685800"/>
                <a:r>
                  <a:rPr lang="nl-BE" sz="1350">
                    <a:solidFill>
                      <a:prstClr val="white"/>
                    </a:solidFill>
                    <a:latin typeface="Calibri" panose="020F0502020204030204"/>
                  </a:rPr>
                  <a:t>AP</a:t>
                </a:r>
                <a:endParaRPr lang="en-US" sz="1350">
                  <a:solidFill>
                    <a:prstClr val="white"/>
                  </a:solidFill>
                  <a:latin typeface="Calibri" panose="020F0502020204030204"/>
                </a:endParaRPr>
              </a:p>
            </p:txBody>
          </p:sp>
          <p:sp>
            <p:nvSpPr>
              <p:cNvPr id="213" name="Arc 212"/>
              <p:cNvSpPr/>
              <p:nvPr/>
            </p:nvSpPr>
            <p:spPr>
              <a:xfrm>
                <a:off x="7150804" y="1324508"/>
                <a:ext cx="699335" cy="410034"/>
              </a:xfrm>
              <a:prstGeom prst="arc">
                <a:avLst>
                  <a:gd name="adj1" fmla="val 6291169"/>
                  <a:gd name="adj2" fmla="val 19996497"/>
                </a:avLst>
              </a:prstGeom>
              <a:ln w="15875">
                <a:solidFill>
                  <a:schemeClr val="accent2"/>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defTabSz="685800"/>
                <a:endParaRPr lang="en-US" sz="1350">
                  <a:solidFill>
                    <a:prstClr val="black"/>
                  </a:solidFill>
                  <a:latin typeface="Calibri" panose="020F0502020204030204"/>
                </a:endParaRPr>
              </a:p>
            </p:txBody>
          </p:sp>
          <p:sp>
            <p:nvSpPr>
              <p:cNvPr id="214" name="Arc 213"/>
              <p:cNvSpPr/>
              <p:nvPr/>
            </p:nvSpPr>
            <p:spPr>
              <a:xfrm rot="1512702">
                <a:off x="6862040" y="1671716"/>
                <a:ext cx="862078" cy="418910"/>
              </a:xfrm>
              <a:prstGeom prst="arc">
                <a:avLst>
                  <a:gd name="adj1" fmla="val 4273265"/>
                  <a:gd name="adj2" fmla="val 19605205"/>
                </a:avLst>
              </a:prstGeom>
              <a:ln w="15875">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defTabSz="685800"/>
                <a:endParaRPr lang="en-US" sz="1350">
                  <a:solidFill>
                    <a:prstClr val="black"/>
                  </a:solidFill>
                  <a:latin typeface="Calibri" panose="020F0502020204030204"/>
                </a:endParaRPr>
              </a:p>
            </p:txBody>
          </p:sp>
          <p:sp>
            <p:nvSpPr>
              <p:cNvPr id="215" name="Arc 214"/>
              <p:cNvSpPr/>
              <p:nvPr/>
            </p:nvSpPr>
            <p:spPr>
              <a:xfrm>
                <a:off x="6621000" y="1822812"/>
                <a:ext cx="494438" cy="867477"/>
              </a:xfrm>
              <a:prstGeom prst="arc">
                <a:avLst>
                  <a:gd name="adj1" fmla="val 10105117"/>
                  <a:gd name="adj2" fmla="val 597630"/>
                </a:avLst>
              </a:prstGeom>
              <a:ln w="15875">
                <a:solidFill>
                  <a:schemeClr val="accent6"/>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defTabSz="685800"/>
                <a:endParaRPr lang="en-US" sz="1350">
                  <a:solidFill>
                    <a:prstClr val="black"/>
                  </a:solidFill>
                  <a:latin typeface="Calibri" panose="020F0502020204030204"/>
                </a:endParaRPr>
              </a:p>
            </p:txBody>
          </p:sp>
          <p:sp>
            <p:nvSpPr>
              <p:cNvPr id="216" name="Oval 215"/>
              <p:cNvSpPr/>
              <p:nvPr/>
            </p:nvSpPr>
            <p:spPr>
              <a:xfrm>
                <a:off x="7026771" y="1407401"/>
                <a:ext cx="300828" cy="171515"/>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defTabSz="685800"/>
                <a:r>
                  <a:rPr lang="nl-BE" sz="1350">
                    <a:solidFill>
                      <a:prstClr val="white"/>
                    </a:solidFill>
                    <a:latin typeface="Calibri" panose="020F0502020204030204"/>
                  </a:rPr>
                  <a:t>AP</a:t>
                </a:r>
                <a:endParaRPr lang="en-US" sz="1350">
                  <a:solidFill>
                    <a:prstClr val="white"/>
                  </a:solidFill>
                  <a:latin typeface="Calibri" panose="020F0502020204030204"/>
                </a:endParaRPr>
              </a:p>
            </p:txBody>
          </p:sp>
          <p:sp>
            <p:nvSpPr>
              <p:cNvPr id="217" name="Oval 216"/>
              <p:cNvSpPr/>
              <p:nvPr/>
            </p:nvSpPr>
            <p:spPr>
              <a:xfrm>
                <a:off x="6785969" y="1514921"/>
                <a:ext cx="300828" cy="17151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defTabSz="685800"/>
                <a:r>
                  <a:rPr lang="nl-BE" sz="1350">
                    <a:solidFill>
                      <a:prstClr val="white"/>
                    </a:solidFill>
                    <a:latin typeface="Calibri" panose="020F0502020204030204"/>
                  </a:rPr>
                  <a:t>AP</a:t>
                </a:r>
                <a:endParaRPr lang="en-US" sz="1350">
                  <a:solidFill>
                    <a:prstClr val="white"/>
                  </a:solidFill>
                  <a:latin typeface="Calibri" panose="020F0502020204030204"/>
                </a:endParaRPr>
              </a:p>
            </p:txBody>
          </p:sp>
          <p:sp>
            <p:nvSpPr>
              <p:cNvPr id="218" name="Rectangle 217"/>
              <p:cNvSpPr/>
              <p:nvPr/>
            </p:nvSpPr>
            <p:spPr>
              <a:xfrm>
                <a:off x="4647309" y="2490942"/>
                <a:ext cx="3615101" cy="208229"/>
              </a:xfrm>
              <a:prstGeom prst="rect">
                <a:avLst/>
              </a:prstGeom>
              <a:no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685800"/>
                <a:r>
                  <a:rPr lang="nl-BE" sz="1350" smtClean="0">
                    <a:solidFill>
                      <a:schemeClr val="tx1"/>
                    </a:solidFill>
                    <a:latin typeface="Calibri" panose="020F0502020204030204"/>
                  </a:rPr>
                  <a:t>RaaS option 1</a:t>
                </a:r>
                <a:endParaRPr lang="en-US" sz="1350">
                  <a:solidFill>
                    <a:schemeClr val="tx1"/>
                  </a:solidFill>
                  <a:latin typeface="Calibri" panose="020F0502020204030204"/>
                </a:endParaRPr>
              </a:p>
            </p:txBody>
          </p:sp>
        </p:grpSp>
        <p:cxnSp>
          <p:nvCxnSpPr>
            <p:cNvPr id="135" name="Curved Connector 134"/>
            <p:cNvCxnSpPr>
              <a:stCxn id="224" idx="2"/>
              <a:endCxn id="202" idx="0"/>
            </p:cNvCxnSpPr>
            <p:nvPr/>
          </p:nvCxnSpPr>
          <p:spPr>
            <a:xfrm rot="16200000" flipH="1">
              <a:off x="2085618" y="4547221"/>
              <a:ext cx="304157" cy="62433"/>
            </a:xfrm>
            <a:prstGeom prst="curvedConnector3">
              <a:avLst/>
            </a:prstGeom>
            <a:ln>
              <a:solidFill>
                <a:srgbClr val="F9B073"/>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Curved Connector 135"/>
            <p:cNvCxnSpPr>
              <a:stCxn id="224" idx="2"/>
              <a:endCxn id="216" idx="0"/>
            </p:cNvCxnSpPr>
            <p:nvPr/>
          </p:nvCxnSpPr>
          <p:spPr>
            <a:xfrm rot="16200000" flipH="1">
              <a:off x="2063803" y="4569036"/>
              <a:ext cx="752413" cy="467059"/>
            </a:xfrm>
            <a:prstGeom prst="curvedConnector3">
              <a:avLst>
                <a:gd name="adj1" fmla="val 32277"/>
              </a:avLst>
            </a:prstGeom>
            <a:ln>
              <a:solidFill>
                <a:srgbClr val="F9B073"/>
              </a:solidFill>
              <a:tailEnd type="triangle"/>
            </a:ln>
          </p:spPr>
          <p:style>
            <a:lnRef idx="1">
              <a:schemeClr val="accent1"/>
            </a:lnRef>
            <a:fillRef idx="0">
              <a:schemeClr val="accent1"/>
            </a:fillRef>
            <a:effectRef idx="0">
              <a:schemeClr val="accent1"/>
            </a:effectRef>
            <a:fontRef idx="minor">
              <a:schemeClr val="tx1"/>
            </a:fontRef>
          </p:style>
        </p:cxnSp>
        <p:cxnSp>
          <p:nvCxnSpPr>
            <p:cNvPr id="137" name="Curved Connector 136"/>
            <p:cNvCxnSpPr>
              <a:stCxn id="221" idx="2"/>
              <a:endCxn id="217" idx="2"/>
            </p:cNvCxnSpPr>
            <p:nvPr/>
          </p:nvCxnSpPr>
          <p:spPr>
            <a:xfrm rot="16200000" flipH="1">
              <a:off x="943816" y="4033544"/>
              <a:ext cx="736188" cy="1940826"/>
            </a:xfrm>
            <a:prstGeom prst="curvedConnector2">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38" name="Curved Connector 137"/>
            <p:cNvCxnSpPr>
              <a:stCxn id="221" idx="2"/>
              <a:endCxn id="201" idx="1"/>
            </p:cNvCxnSpPr>
            <p:nvPr/>
          </p:nvCxnSpPr>
          <p:spPr>
            <a:xfrm rot="16200000" flipH="1">
              <a:off x="529409" y="4447950"/>
              <a:ext cx="171824" cy="547649"/>
            </a:xfrm>
            <a:prstGeom prst="curvedConnector3">
              <a:avLst>
                <a:gd name="adj1" fmla="val 50000"/>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39" name="Curved Connector 138"/>
            <p:cNvCxnSpPr>
              <a:stCxn id="219" idx="0"/>
              <a:endCxn id="212" idx="2"/>
            </p:cNvCxnSpPr>
            <p:nvPr/>
          </p:nvCxnSpPr>
          <p:spPr>
            <a:xfrm rot="5400000" flipH="1" flipV="1">
              <a:off x="1078600" y="4933031"/>
              <a:ext cx="434520" cy="1585315"/>
            </a:xfrm>
            <a:prstGeom prst="curvedConnector2">
              <a:avLst/>
            </a:prstGeom>
            <a:ln>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Curved Connector 139"/>
            <p:cNvCxnSpPr>
              <a:stCxn id="219" idx="0"/>
              <a:endCxn id="204" idx="2"/>
            </p:cNvCxnSpPr>
            <p:nvPr/>
          </p:nvCxnSpPr>
          <p:spPr>
            <a:xfrm rot="5400000" flipH="1" flipV="1">
              <a:off x="505337" y="5406578"/>
              <a:ext cx="534236" cy="538505"/>
            </a:xfrm>
            <a:prstGeom prst="curvedConnector2">
              <a:avLst/>
            </a:prstGeom>
            <a:ln>
              <a:solidFill>
                <a:srgbClr val="92D05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28" name="Straight Connector 227"/>
          <p:cNvCxnSpPr/>
          <p:nvPr/>
        </p:nvCxnSpPr>
        <p:spPr>
          <a:xfrm>
            <a:off x="3439109" y="413665"/>
            <a:ext cx="55756" cy="2849242"/>
          </a:xfrm>
          <a:prstGeom prst="line">
            <a:avLst/>
          </a:prstGeom>
        </p:spPr>
        <p:style>
          <a:lnRef idx="1">
            <a:schemeClr val="accent1"/>
          </a:lnRef>
          <a:fillRef idx="0">
            <a:schemeClr val="accent1"/>
          </a:fillRef>
          <a:effectRef idx="0">
            <a:schemeClr val="accent1"/>
          </a:effectRef>
          <a:fontRef idx="minor">
            <a:schemeClr val="tx1"/>
          </a:fontRef>
        </p:style>
      </p:cxnSp>
      <p:sp>
        <p:nvSpPr>
          <p:cNvPr id="229" name="Rounded Rectangle 228"/>
          <p:cNvSpPr/>
          <p:nvPr/>
        </p:nvSpPr>
        <p:spPr>
          <a:xfrm>
            <a:off x="7634341" y="994418"/>
            <a:ext cx="1395155" cy="618888"/>
          </a:xfrm>
          <a:prstGeom prst="round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rgbClr val="FFC000"/>
                </a:solidFill>
              </a:rPr>
              <a:t>MS manages AP hosted @ RaaS provider remotely</a:t>
            </a:r>
            <a:endParaRPr lang="en-US" sz="1200" b="1">
              <a:solidFill>
                <a:srgbClr val="FFC000"/>
              </a:solidFill>
            </a:endParaRPr>
          </a:p>
        </p:txBody>
      </p:sp>
      <p:sp>
        <p:nvSpPr>
          <p:cNvPr id="7" name="Bent-Up Arrow 6"/>
          <p:cNvSpPr/>
          <p:nvPr/>
        </p:nvSpPr>
        <p:spPr>
          <a:xfrm>
            <a:off x="7587335" y="6433153"/>
            <a:ext cx="1075301" cy="315590"/>
          </a:xfrm>
          <a:prstGeom prst="bentUpArrow">
            <a:avLst>
              <a:gd name="adj1" fmla="val 50000"/>
              <a:gd name="adj2" fmla="val 50000"/>
              <a:gd name="adj3" fmla="val 25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400" smtClean="0"/>
              <a:t>unless</a:t>
            </a:r>
            <a:endParaRPr lang="en-US" sz="1400"/>
          </a:p>
        </p:txBody>
      </p:sp>
    </p:spTree>
    <p:extLst>
      <p:ext uri="{BB962C8B-B14F-4D97-AF65-F5344CB8AC3E}">
        <p14:creationId xmlns:p14="http://schemas.microsoft.com/office/powerpoint/2010/main" val="1250390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0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 grpId="0" animBg="1"/>
      <p:bldP spid="229"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431540" y="98630"/>
            <a:ext cx="2984791" cy="461665"/>
          </a:xfrm>
          <a:prstGeom prst="rect">
            <a:avLst/>
          </a:prstGeom>
          <a:noFill/>
        </p:spPr>
        <p:txBody>
          <a:bodyPr wrap="none" rtlCol="0">
            <a:spAutoFit/>
          </a:bodyPr>
          <a:lstStyle/>
          <a:p>
            <a:r>
              <a:rPr lang="nl-BE" sz="2400" smtClean="0"/>
              <a:t>Rina as a Service: Raas</a:t>
            </a:r>
            <a:endParaRPr lang="en-US" sz="2400"/>
          </a:p>
        </p:txBody>
      </p:sp>
      <p:grpSp>
        <p:nvGrpSpPr>
          <p:cNvPr id="19" name="Group 18"/>
          <p:cNvGrpSpPr/>
          <p:nvPr/>
        </p:nvGrpSpPr>
        <p:grpSpPr>
          <a:xfrm>
            <a:off x="452018" y="2960132"/>
            <a:ext cx="8270390" cy="1474137"/>
            <a:chOff x="445527" y="3280915"/>
            <a:chExt cx="8270390" cy="1474137"/>
          </a:xfrm>
        </p:grpSpPr>
        <p:sp>
          <p:nvSpPr>
            <p:cNvPr id="25" name="TextBox 24"/>
            <p:cNvSpPr txBox="1"/>
            <p:nvPr/>
          </p:nvSpPr>
          <p:spPr>
            <a:xfrm>
              <a:off x="445527" y="3554723"/>
              <a:ext cx="8270390" cy="1200329"/>
            </a:xfrm>
            <a:prstGeom prst="rect">
              <a:avLst/>
            </a:prstGeom>
            <a:solidFill>
              <a:schemeClr val="bg1">
                <a:lumMod val="95000"/>
              </a:schemeClr>
            </a:solidFill>
          </p:spPr>
          <p:txBody>
            <a:bodyPr wrap="square" rtlCol="0">
              <a:spAutoFit/>
            </a:bodyPr>
            <a:lstStyle/>
            <a:p>
              <a:pPr marL="285750" indent="-285750">
                <a:buFontTx/>
                <a:buChar char="-"/>
              </a:pPr>
              <a:r>
                <a:rPr lang="nl-BE">
                  <a:solidFill>
                    <a:srgbClr val="C00000"/>
                  </a:solidFill>
                </a:rPr>
                <a:t>All </a:t>
              </a:r>
              <a:r>
                <a:rPr lang="nl-BE" smtClean="0">
                  <a:solidFill>
                    <a:srgbClr val="C00000"/>
                  </a:solidFill>
                </a:rPr>
                <a:t>tenants </a:t>
              </a:r>
              <a:r>
                <a:rPr lang="nl-BE">
                  <a:solidFill>
                    <a:srgbClr val="C00000"/>
                  </a:solidFill>
                </a:rPr>
                <a:t>currently</a:t>
              </a:r>
              <a:r>
                <a:rPr lang="nl-BE" smtClean="0">
                  <a:solidFill>
                    <a:srgbClr val="C00000"/>
                  </a:solidFill>
                </a:rPr>
                <a:t> </a:t>
              </a:r>
              <a:r>
                <a:rPr lang="nl-BE">
                  <a:solidFill>
                    <a:srgbClr val="C00000"/>
                  </a:solidFill>
                </a:rPr>
                <a:t>connecting </a:t>
              </a:r>
              <a:r>
                <a:rPr lang="nl-BE" smtClean="0">
                  <a:solidFill>
                    <a:srgbClr val="C00000"/>
                  </a:solidFill>
                </a:rPr>
                <a:t>to </a:t>
              </a:r>
              <a:r>
                <a:rPr lang="nl-BE">
                  <a:solidFill>
                    <a:srgbClr val="C00000"/>
                  </a:solidFill>
                </a:rPr>
                <a:t>one </a:t>
              </a:r>
              <a:r>
                <a:rPr lang="nl-BE" smtClean="0">
                  <a:solidFill>
                    <a:srgbClr val="C00000"/>
                  </a:solidFill>
                </a:rPr>
                <a:t>AP </a:t>
              </a:r>
              <a:r>
                <a:rPr lang="nl-BE">
                  <a:solidFill>
                    <a:srgbClr val="C00000"/>
                  </a:solidFill>
                </a:rPr>
                <a:t>of a MS</a:t>
              </a:r>
              <a:r>
                <a:rPr lang="nl-BE" smtClean="0">
                  <a:solidFill>
                    <a:srgbClr val="C00000"/>
                  </a:solidFill>
                </a:rPr>
                <a:t> </a:t>
              </a:r>
              <a:r>
                <a:rPr lang="nl-BE">
                  <a:solidFill>
                    <a:srgbClr val="C00000"/>
                  </a:solidFill>
                </a:rPr>
                <a:t>are grouped </a:t>
              </a:r>
              <a:r>
                <a:rPr lang="nl-BE" smtClean="0">
                  <a:solidFill>
                    <a:srgbClr val="C00000"/>
                  </a:solidFill>
                </a:rPr>
                <a:t>on </a:t>
              </a:r>
              <a:r>
                <a:rPr lang="nl-BE">
                  <a:solidFill>
                    <a:srgbClr val="C00000"/>
                  </a:solidFill>
                </a:rPr>
                <a:t>a </a:t>
              </a:r>
              <a:r>
                <a:rPr lang="nl-BE" smtClean="0">
                  <a:solidFill>
                    <a:srgbClr val="C00000"/>
                  </a:solidFill>
                </a:rPr>
                <a:t>RaaS instance</a:t>
              </a:r>
              <a:r>
                <a:rPr lang="nl-BE">
                  <a:solidFill>
                    <a:srgbClr val="C00000"/>
                  </a:solidFill>
                </a:rPr>
                <a:t>. </a:t>
              </a:r>
            </a:p>
            <a:p>
              <a:pPr marL="285750" indent="-285750">
                <a:buFontTx/>
                <a:buChar char="-"/>
              </a:pPr>
              <a:r>
                <a:rPr lang="nl-BE"/>
                <a:t>This RaaS instance connects to a </a:t>
              </a:r>
              <a:r>
                <a:rPr lang="nl-BE" smtClean="0"/>
                <a:t>“new” </a:t>
              </a:r>
              <a:r>
                <a:rPr lang="nl-BE"/>
                <a:t>AP of the MS , </a:t>
              </a:r>
              <a:r>
                <a:rPr lang="nl-BE" smtClean="0"/>
                <a:t>that sits </a:t>
              </a:r>
              <a:r>
                <a:rPr lang="nl-BE"/>
                <a:t>on the RaaS network </a:t>
              </a:r>
              <a:endParaRPr lang="nl-BE" smtClean="0"/>
            </a:p>
            <a:p>
              <a:pPr marL="285750" indent="-285750">
                <a:buFontTx/>
                <a:buChar char="-"/>
              </a:pPr>
              <a:r>
                <a:rPr lang="nl-BE" smtClean="0">
                  <a:solidFill>
                    <a:srgbClr val="C00000"/>
                  </a:solidFill>
                </a:rPr>
                <a:t>The management of the new AP is delegated from the MS to the RaaS provider</a:t>
              </a:r>
            </a:p>
            <a:p>
              <a:pPr marL="285750" indent="-285750">
                <a:buFontTx/>
                <a:buChar char="-"/>
              </a:pPr>
              <a:r>
                <a:rPr lang="nl-BE" smtClean="0"/>
                <a:t>This new AP connects directly to the EESSI network over TESTA </a:t>
              </a:r>
              <a:endParaRPr lang="nl-BE"/>
            </a:p>
          </p:txBody>
        </p:sp>
        <p:sp>
          <p:nvSpPr>
            <p:cNvPr id="26" name="TextBox 25"/>
            <p:cNvSpPr txBox="1"/>
            <p:nvPr/>
          </p:nvSpPr>
          <p:spPr>
            <a:xfrm>
              <a:off x="445527" y="3280915"/>
              <a:ext cx="8270390" cy="338554"/>
            </a:xfrm>
            <a:prstGeom prst="rect">
              <a:avLst/>
            </a:prstGeom>
            <a:solidFill>
              <a:schemeClr val="accent5">
                <a:lumMod val="60000"/>
                <a:lumOff val="40000"/>
              </a:schemeClr>
            </a:solidFill>
          </p:spPr>
          <p:txBody>
            <a:bodyPr wrap="square" rtlCol="0">
              <a:spAutoFit/>
            </a:bodyPr>
            <a:lstStyle/>
            <a:p>
              <a:r>
                <a:rPr lang="nl-BE" sz="1600" smtClean="0"/>
                <a:t>Option 2:</a:t>
              </a:r>
              <a:endParaRPr lang="en-US" sz="1600"/>
            </a:p>
          </p:txBody>
        </p:sp>
      </p:grpSp>
      <p:grpSp>
        <p:nvGrpSpPr>
          <p:cNvPr id="20" name="Group 19"/>
          <p:cNvGrpSpPr/>
          <p:nvPr/>
        </p:nvGrpSpPr>
        <p:grpSpPr>
          <a:xfrm>
            <a:off x="452018" y="5015203"/>
            <a:ext cx="8270390" cy="1474137"/>
            <a:chOff x="445527" y="3280915"/>
            <a:chExt cx="8270390" cy="1474137"/>
          </a:xfrm>
        </p:grpSpPr>
        <p:sp>
          <p:nvSpPr>
            <p:cNvPr id="22" name="TextBox 21"/>
            <p:cNvSpPr txBox="1"/>
            <p:nvPr/>
          </p:nvSpPr>
          <p:spPr>
            <a:xfrm>
              <a:off x="445527" y="3554723"/>
              <a:ext cx="8270390" cy="1200329"/>
            </a:xfrm>
            <a:prstGeom prst="rect">
              <a:avLst/>
            </a:prstGeom>
            <a:solidFill>
              <a:schemeClr val="bg1">
                <a:lumMod val="95000"/>
              </a:schemeClr>
            </a:solidFill>
          </p:spPr>
          <p:txBody>
            <a:bodyPr wrap="square" rtlCol="0">
              <a:spAutoFit/>
            </a:bodyPr>
            <a:lstStyle/>
            <a:p>
              <a:pPr marL="285750" indent="-285750">
                <a:buFontTx/>
                <a:buChar char="-"/>
              </a:pPr>
              <a:r>
                <a:rPr lang="nl-BE" smtClean="0">
                  <a:solidFill>
                    <a:srgbClr val="C00000"/>
                  </a:solidFill>
                </a:rPr>
                <a:t>A new RaaS AP is created to which all RaaS tenants connect.</a:t>
              </a:r>
              <a:endParaRPr lang="nl-BE">
                <a:solidFill>
                  <a:srgbClr val="C00000"/>
                </a:solidFill>
              </a:endParaRPr>
            </a:p>
            <a:p>
              <a:pPr marL="285750" indent="-285750">
                <a:buFontTx/>
                <a:buChar char="-"/>
              </a:pPr>
              <a:r>
                <a:rPr lang="nl-BE" smtClean="0"/>
                <a:t>This RaaS AP is located on the RaaS network</a:t>
              </a:r>
            </a:p>
            <a:p>
              <a:pPr marL="285750" indent="-285750">
                <a:buFontTx/>
                <a:buChar char="-"/>
              </a:pPr>
              <a:r>
                <a:rPr lang="nl-BE" smtClean="0">
                  <a:solidFill>
                    <a:srgbClr val="C00000"/>
                  </a:solidFill>
                </a:rPr>
                <a:t>the management of the new AP is under full responsibility of the RaaS provider</a:t>
              </a:r>
            </a:p>
            <a:p>
              <a:pPr marL="285750" indent="-285750">
                <a:buFontTx/>
                <a:buChar char="-"/>
              </a:pPr>
              <a:r>
                <a:rPr lang="nl-BE" smtClean="0"/>
                <a:t>This new AP connects directly to the EESSI network over TESTA </a:t>
              </a:r>
              <a:endParaRPr lang="nl-BE"/>
            </a:p>
          </p:txBody>
        </p:sp>
        <p:sp>
          <p:nvSpPr>
            <p:cNvPr id="23" name="TextBox 22"/>
            <p:cNvSpPr txBox="1"/>
            <p:nvPr/>
          </p:nvSpPr>
          <p:spPr>
            <a:xfrm>
              <a:off x="445527" y="3280915"/>
              <a:ext cx="8270390" cy="338554"/>
            </a:xfrm>
            <a:prstGeom prst="rect">
              <a:avLst/>
            </a:prstGeom>
            <a:solidFill>
              <a:schemeClr val="accent5">
                <a:lumMod val="60000"/>
                <a:lumOff val="40000"/>
              </a:schemeClr>
            </a:solidFill>
          </p:spPr>
          <p:txBody>
            <a:bodyPr wrap="square" rtlCol="0">
              <a:spAutoFit/>
            </a:bodyPr>
            <a:lstStyle/>
            <a:p>
              <a:r>
                <a:rPr lang="nl-BE" sz="1600" smtClean="0"/>
                <a:t>Option 3.</a:t>
              </a:r>
              <a:endParaRPr lang="en-US" sz="1600"/>
            </a:p>
          </p:txBody>
        </p:sp>
      </p:grpSp>
      <p:sp>
        <p:nvSpPr>
          <p:cNvPr id="140" name="TextBox 139"/>
          <p:cNvSpPr txBox="1"/>
          <p:nvPr/>
        </p:nvSpPr>
        <p:spPr>
          <a:xfrm>
            <a:off x="3494865" y="163455"/>
            <a:ext cx="5219192" cy="338554"/>
          </a:xfrm>
          <a:prstGeom prst="rect">
            <a:avLst/>
          </a:prstGeom>
          <a:solidFill>
            <a:schemeClr val="accent3">
              <a:lumMod val="60000"/>
              <a:lumOff val="40000"/>
            </a:schemeClr>
          </a:solidFill>
        </p:spPr>
        <p:txBody>
          <a:bodyPr wrap="square" rtlCol="0">
            <a:spAutoFit/>
          </a:bodyPr>
          <a:lstStyle/>
          <a:p>
            <a:r>
              <a:rPr lang="nl-BE" sz="1600" smtClean="0"/>
              <a:t>Integration of RaaS in the EESSI network</a:t>
            </a:r>
          </a:p>
        </p:txBody>
      </p:sp>
      <p:sp>
        <p:nvSpPr>
          <p:cNvPr id="185" name="Rounded Rectangle 184"/>
          <p:cNvSpPr/>
          <p:nvPr/>
        </p:nvSpPr>
        <p:spPr>
          <a:xfrm>
            <a:off x="4700902" y="2872935"/>
            <a:ext cx="4281588" cy="346199"/>
          </a:xfrm>
          <a:prstGeom prst="roundRect">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Delegation of AP management from MS to RaaS</a:t>
            </a:r>
            <a:endParaRPr lang="en-US" sz="1200" b="1">
              <a:solidFill>
                <a:schemeClr val="bg1"/>
              </a:solidFill>
            </a:endParaRPr>
          </a:p>
        </p:txBody>
      </p:sp>
      <p:grpSp>
        <p:nvGrpSpPr>
          <p:cNvPr id="186" name="Group 185"/>
          <p:cNvGrpSpPr/>
          <p:nvPr/>
        </p:nvGrpSpPr>
        <p:grpSpPr>
          <a:xfrm>
            <a:off x="4700902" y="4979064"/>
            <a:ext cx="4416603" cy="1516897"/>
            <a:chOff x="4700902" y="5294099"/>
            <a:chExt cx="4416603" cy="1516897"/>
          </a:xfrm>
        </p:grpSpPr>
        <p:sp>
          <p:nvSpPr>
            <p:cNvPr id="187" name="Rounded Rectangle 186"/>
            <p:cNvSpPr/>
            <p:nvPr/>
          </p:nvSpPr>
          <p:spPr>
            <a:xfrm>
              <a:off x="4700902" y="5294099"/>
              <a:ext cx="4250940" cy="304359"/>
            </a:xfrm>
            <a:prstGeom prst="roundRect">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Delegation of AP management from MS to RaaS</a:t>
              </a:r>
              <a:endParaRPr lang="en-US" sz="1200" b="1">
                <a:solidFill>
                  <a:schemeClr val="bg1"/>
                </a:solidFill>
              </a:endParaRPr>
            </a:p>
          </p:txBody>
        </p:sp>
        <p:sp>
          <p:nvSpPr>
            <p:cNvPr id="188" name="Rounded Rectangle 187"/>
            <p:cNvSpPr/>
            <p:nvPr/>
          </p:nvSpPr>
          <p:spPr>
            <a:xfrm>
              <a:off x="6372200" y="5642245"/>
              <a:ext cx="2745305" cy="488462"/>
            </a:xfrm>
            <a:prstGeom prst="roundRect">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Messages </a:t>
              </a:r>
              <a:r>
                <a:rPr lang="nl-BE" sz="1200" b="1">
                  <a:solidFill>
                    <a:schemeClr val="bg1"/>
                  </a:solidFill>
                </a:rPr>
                <a:t>from different MS would get “stamped” by one common RaaS AP</a:t>
              </a:r>
              <a:endParaRPr lang="en-US" sz="1200" b="1">
                <a:solidFill>
                  <a:schemeClr val="bg1"/>
                </a:solidFill>
              </a:endParaRPr>
            </a:p>
          </p:txBody>
        </p:sp>
        <p:sp>
          <p:nvSpPr>
            <p:cNvPr id="109" name="Rounded Rectangle 108"/>
            <p:cNvSpPr/>
            <p:nvPr/>
          </p:nvSpPr>
          <p:spPr>
            <a:xfrm>
              <a:off x="6642229" y="6509234"/>
              <a:ext cx="2475275" cy="301762"/>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a:solidFill>
                    <a:schemeClr val="bg1"/>
                  </a:solidFill>
                </a:rPr>
                <a:t>o</a:t>
              </a:r>
              <a:r>
                <a:rPr lang="nl-BE" sz="1200" b="1" smtClean="0">
                  <a:solidFill>
                    <a:schemeClr val="bg1"/>
                  </a:solidFill>
                </a:rPr>
                <a:t>r … EESSI architectural changes</a:t>
              </a:r>
              <a:endParaRPr lang="en-US" sz="1200" b="1">
                <a:solidFill>
                  <a:schemeClr val="bg1"/>
                </a:solidFill>
              </a:endParaRPr>
            </a:p>
          </p:txBody>
        </p:sp>
      </p:grpSp>
      <p:grpSp>
        <p:nvGrpSpPr>
          <p:cNvPr id="104" name="Group 103"/>
          <p:cNvGrpSpPr/>
          <p:nvPr/>
        </p:nvGrpSpPr>
        <p:grpSpPr>
          <a:xfrm>
            <a:off x="438534" y="917263"/>
            <a:ext cx="8270390" cy="1474137"/>
            <a:chOff x="445527" y="3280915"/>
            <a:chExt cx="8270390" cy="1474137"/>
          </a:xfrm>
        </p:grpSpPr>
        <p:sp>
          <p:nvSpPr>
            <p:cNvPr id="105" name="TextBox 104"/>
            <p:cNvSpPr txBox="1"/>
            <p:nvPr/>
          </p:nvSpPr>
          <p:spPr>
            <a:xfrm>
              <a:off x="445527" y="3554723"/>
              <a:ext cx="8270390" cy="1200329"/>
            </a:xfrm>
            <a:prstGeom prst="rect">
              <a:avLst/>
            </a:prstGeom>
            <a:solidFill>
              <a:schemeClr val="bg1">
                <a:lumMod val="95000"/>
              </a:schemeClr>
            </a:solidFill>
          </p:spPr>
          <p:txBody>
            <a:bodyPr wrap="square" rtlCol="0">
              <a:spAutoFit/>
            </a:bodyPr>
            <a:lstStyle/>
            <a:p>
              <a:pPr marL="285750" indent="-285750">
                <a:buFontTx/>
                <a:buChar char="-"/>
              </a:pPr>
              <a:r>
                <a:rPr lang="nl-BE"/>
                <a:t>All </a:t>
              </a:r>
              <a:r>
                <a:rPr lang="nl-BE" smtClean="0"/>
                <a:t>tenants </a:t>
              </a:r>
              <a:r>
                <a:rPr lang="nl-BE"/>
                <a:t>currently </a:t>
              </a:r>
              <a:r>
                <a:rPr lang="nl-BE" smtClean="0"/>
                <a:t>connecting </a:t>
              </a:r>
              <a:r>
                <a:rPr lang="nl-BE"/>
                <a:t>to one AP of a MS </a:t>
              </a:r>
              <a:r>
                <a:rPr lang="nl-BE" smtClean="0"/>
                <a:t>are </a:t>
              </a:r>
              <a:r>
                <a:rPr lang="nl-BE"/>
                <a:t>grouped </a:t>
              </a:r>
              <a:r>
                <a:rPr lang="nl-BE" smtClean="0"/>
                <a:t>on </a:t>
              </a:r>
              <a:r>
                <a:rPr lang="nl-BE"/>
                <a:t>a </a:t>
              </a:r>
              <a:r>
                <a:rPr lang="nl-BE" smtClean="0"/>
                <a:t>RaaS instance</a:t>
              </a:r>
              <a:r>
                <a:rPr lang="nl-BE"/>
                <a:t>. </a:t>
              </a:r>
            </a:p>
            <a:p>
              <a:pPr marL="285750" indent="-285750">
                <a:buFontTx/>
                <a:buChar char="-"/>
              </a:pPr>
              <a:r>
                <a:rPr lang="nl-BE"/>
                <a:t>This RaaS instance connects to </a:t>
              </a:r>
              <a:r>
                <a:rPr lang="nl-BE" smtClean="0"/>
                <a:t>a new AP of the MS , that sits on the RaaS network </a:t>
              </a:r>
            </a:p>
            <a:p>
              <a:pPr marL="285750" indent="-285750">
                <a:buFontTx/>
                <a:buChar char="-"/>
              </a:pPr>
              <a:r>
                <a:rPr lang="nl-BE" smtClean="0"/>
                <a:t>this AP is managed - over a secured connection - by the AP spoc of the MS.</a:t>
              </a:r>
            </a:p>
            <a:p>
              <a:pPr marL="285750" indent="-285750">
                <a:buFontTx/>
                <a:buChar char="-"/>
              </a:pPr>
              <a:r>
                <a:rPr lang="nl-BE" smtClean="0"/>
                <a:t>This new AP connects directly to the EESSI network over TESTA </a:t>
              </a:r>
              <a:endParaRPr lang="nl-BE"/>
            </a:p>
          </p:txBody>
        </p:sp>
        <p:sp>
          <p:nvSpPr>
            <p:cNvPr id="106" name="TextBox 105"/>
            <p:cNvSpPr txBox="1"/>
            <p:nvPr/>
          </p:nvSpPr>
          <p:spPr>
            <a:xfrm>
              <a:off x="445527" y="3280915"/>
              <a:ext cx="8270390" cy="338554"/>
            </a:xfrm>
            <a:prstGeom prst="rect">
              <a:avLst/>
            </a:prstGeom>
            <a:solidFill>
              <a:schemeClr val="accent5">
                <a:lumMod val="60000"/>
                <a:lumOff val="40000"/>
              </a:schemeClr>
            </a:solidFill>
          </p:spPr>
          <p:txBody>
            <a:bodyPr wrap="square" rtlCol="0">
              <a:spAutoFit/>
            </a:bodyPr>
            <a:lstStyle/>
            <a:p>
              <a:r>
                <a:rPr lang="nl-BE" sz="1600" smtClean="0"/>
                <a:t>Option 1:</a:t>
              </a:r>
              <a:endParaRPr lang="en-US" sz="1600"/>
            </a:p>
          </p:txBody>
        </p:sp>
      </p:grpSp>
      <p:sp>
        <p:nvSpPr>
          <p:cNvPr id="107" name="Rounded Rectangle 106"/>
          <p:cNvSpPr/>
          <p:nvPr/>
        </p:nvSpPr>
        <p:spPr>
          <a:xfrm>
            <a:off x="4700902" y="728700"/>
            <a:ext cx="4281588" cy="346199"/>
          </a:xfrm>
          <a:prstGeom prst="roundRect">
            <a:avLst/>
          </a:prstGeom>
          <a:solidFill>
            <a:schemeClr val="tx1">
              <a:lumMod val="65000"/>
              <a:lumOff val="3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a:solidFill>
                  <a:srgbClr val="FFC000"/>
                </a:solidFill>
              </a:rPr>
              <a:t>MS manages AP hosted @ RaaS provider remotely</a:t>
            </a:r>
            <a:endParaRPr lang="en-US" sz="1200" b="1">
              <a:solidFill>
                <a:srgbClr val="FFC000"/>
              </a:solidFill>
            </a:endParaRPr>
          </a:p>
        </p:txBody>
      </p:sp>
    </p:spTree>
    <p:extLst>
      <p:ext uri="{BB962C8B-B14F-4D97-AF65-F5344CB8AC3E}">
        <p14:creationId xmlns:p14="http://schemas.microsoft.com/office/powerpoint/2010/main" val="32927509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oup 31"/>
          <p:cNvGrpSpPr/>
          <p:nvPr/>
        </p:nvGrpSpPr>
        <p:grpSpPr>
          <a:xfrm>
            <a:off x="71501" y="1178750"/>
            <a:ext cx="8644417" cy="3015335"/>
            <a:chOff x="71500" y="3280915"/>
            <a:chExt cx="8644417" cy="3015335"/>
          </a:xfrm>
        </p:grpSpPr>
        <p:sp>
          <p:nvSpPr>
            <p:cNvPr id="33" name="TextBox 32"/>
            <p:cNvSpPr txBox="1"/>
            <p:nvPr/>
          </p:nvSpPr>
          <p:spPr>
            <a:xfrm>
              <a:off x="71500" y="3280915"/>
              <a:ext cx="417102" cy="461665"/>
            </a:xfrm>
            <a:prstGeom prst="rect">
              <a:avLst/>
            </a:prstGeom>
            <a:solidFill>
              <a:schemeClr val="tx2">
                <a:lumMod val="40000"/>
                <a:lumOff val="60000"/>
              </a:schemeClr>
            </a:solidFill>
          </p:spPr>
          <p:txBody>
            <a:bodyPr wrap="none" rtlCol="0">
              <a:spAutoFit/>
            </a:bodyPr>
            <a:lstStyle/>
            <a:p>
              <a:r>
                <a:rPr lang="nl-BE" sz="2400" smtClean="0"/>
                <a:t>6.</a:t>
              </a:r>
              <a:endParaRPr lang="en-US" sz="2400"/>
            </a:p>
          </p:txBody>
        </p:sp>
        <p:sp>
          <p:nvSpPr>
            <p:cNvPr id="34" name="TextBox 33"/>
            <p:cNvSpPr txBox="1"/>
            <p:nvPr/>
          </p:nvSpPr>
          <p:spPr>
            <a:xfrm>
              <a:off x="445527" y="3554723"/>
              <a:ext cx="8270390" cy="2741527"/>
            </a:xfrm>
            <a:prstGeom prst="rect">
              <a:avLst/>
            </a:prstGeom>
            <a:solidFill>
              <a:schemeClr val="bg1">
                <a:lumMod val="95000"/>
              </a:schemeClr>
            </a:solidFill>
          </p:spPr>
          <p:txBody>
            <a:bodyPr wrap="square" rtlCol="0">
              <a:noAutofit/>
            </a:bodyPr>
            <a:lstStyle/>
            <a:p>
              <a:pPr marL="285750" indent="-285750">
                <a:buFontTx/>
                <a:buChar char="-"/>
              </a:pPr>
              <a:r>
                <a:rPr lang="nl-BE" smtClean="0"/>
                <a:t>Local tenant systems could interact with the RaaS </a:t>
              </a:r>
              <a:r>
                <a:rPr lang="nl-BE"/>
                <a:t>-</a:t>
              </a:r>
              <a:r>
                <a:rPr lang="nl-BE" smtClean="0"/>
                <a:t> in case necessary - for certain functionalities (TBD ) </a:t>
              </a:r>
            </a:p>
            <a:p>
              <a:pPr marL="742950" lvl="1" indent="-285750">
                <a:buFontTx/>
                <a:buChar char="-"/>
              </a:pPr>
              <a:r>
                <a:rPr lang="nl-BE" smtClean="0"/>
                <a:t>Interaction with RINA on Business Cases via CPI</a:t>
              </a:r>
            </a:p>
            <a:p>
              <a:pPr marL="742950" lvl="1" indent="-285750">
                <a:buFontTx/>
                <a:buChar char="-"/>
              </a:pPr>
              <a:r>
                <a:rPr lang="nl-BE" smtClean="0"/>
                <a:t>through other standardized API’s … ( To Be Defined )</a:t>
              </a:r>
              <a:endParaRPr lang="en-US"/>
            </a:p>
            <a:p>
              <a:pPr marL="285750" indent="-285750">
                <a:buFontTx/>
                <a:buChar char="-"/>
              </a:pPr>
              <a:endParaRPr lang="nl-BE" smtClean="0"/>
            </a:p>
            <a:p>
              <a:pPr marL="285750" indent="-285750">
                <a:buFontTx/>
                <a:buChar char="-"/>
              </a:pPr>
              <a:r>
                <a:rPr lang="nl-BE" smtClean="0"/>
                <a:t>The integration could be setup - over the internet - via a secured 2-way-SSL connection between RaaS and the Local MS system.</a:t>
              </a:r>
            </a:p>
          </p:txBody>
        </p:sp>
        <p:sp>
          <p:nvSpPr>
            <p:cNvPr id="35" name="TextBox 34"/>
            <p:cNvSpPr txBox="1"/>
            <p:nvPr/>
          </p:nvSpPr>
          <p:spPr>
            <a:xfrm>
              <a:off x="445527" y="3280915"/>
              <a:ext cx="8270390" cy="338554"/>
            </a:xfrm>
            <a:prstGeom prst="rect">
              <a:avLst/>
            </a:prstGeom>
            <a:solidFill>
              <a:schemeClr val="tx2">
                <a:lumMod val="40000"/>
                <a:lumOff val="60000"/>
              </a:schemeClr>
            </a:solidFill>
          </p:spPr>
          <p:txBody>
            <a:bodyPr wrap="square" rtlCol="0">
              <a:spAutoFit/>
            </a:bodyPr>
            <a:lstStyle/>
            <a:p>
              <a:r>
                <a:rPr lang="nl-BE" sz="1600" smtClean="0"/>
                <a:t>integration by local MS applications:</a:t>
              </a:r>
              <a:endParaRPr lang="en-US" sz="1600"/>
            </a:p>
          </p:txBody>
        </p:sp>
      </p:grpSp>
      <p:sp>
        <p:nvSpPr>
          <p:cNvPr id="16" name="TextBox 15"/>
          <p:cNvSpPr txBox="1"/>
          <p:nvPr/>
        </p:nvSpPr>
        <p:spPr>
          <a:xfrm>
            <a:off x="431540" y="98630"/>
            <a:ext cx="2984791" cy="461665"/>
          </a:xfrm>
          <a:prstGeom prst="rect">
            <a:avLst/>
          </a:prstGeom>
          <a:noFill/>
        </p:spPr>
        <p:txBody>
          <a:bodyPr wrap="none" rtlCol="0">
            <a:spAutoFit/>
          </a:bodyPr>
          <a:lstStyle/>
          <a:p>
            <a:r>
              <a:rPr lang="nl-BE" sz="2400" smtClean="0"/>
              <a:t>Rina as a Service: Raas</a:t>
            </a:r>
            <a:endParaRPr lang="en-US" sz="2400"/>
          </a:p>
        </p:txBody>
      </p:sp>
      <p:sp>
        <p:nvSpPr>
          <p:cNvPr id="18" name="TextBox 17"/>
          <p:cNvSpPr txBox="1"/>
          <p:nvPr/>
        </p:nvSpPr>
        <p:spPr>
          <a:xfrm>
            <a:off x="3416331" y="174686"/>
            <a:ext cx="5299587" cy="338554"/>
          </a:xfrm>
          <a:prstGeom prst="rect">
            <a:avLst/>
          </a:prstGeom>
          <a:solidFill>
            <a:schemeClr val="accent3">
              <a:lumMod val="60000"/>
              <a:lumOff val="40000"/>
            </a:schemeClr>
          </a:solidFill>
        </p:spPr>
        <p:txBody>
          <a:bodyPr wrap="square" rtlCol="0">
            <a:spAutoFit/>
          </a:bodyPr>
          <a:lstStyle/>
          <a:p>
            <a:r>
              <a:rPr lang="nl-BE" sz="1600" smtClean="0"/>
              <a:t>Integration of RaaS in the MS network</a:t>
            </a:r>
            <a:endParaRPr lang="en-US" sz="1600"/>
          </a:p>
        </p:txBody>
      </p:sp>
      <p:grpSp>
        <p:nvGrpSpPr>
          <p:cNvPr id="9" name="Group 8"/>
          <p:cNvGrpSpPr/>
          <p:nvPr/>
        </p:nvGrpSpPr>
        <p:grpSpPr>
          <a:xfrm>
            <a:off x="5633528" y="2212068"/>
            <a:ext cx="2704125" cy="1737573"/>
            <a:chOff x="6649142" y="740544"/>
            <a:chExt cx="2704125" cy="1737573"/>
          </a:xfrm>
        </p:grpSpPr>
        <p:sp>
          <p:nvSpPr>
            <p:cNvPr id="11" name="Rounded Rectangle 10"/>
            <p:cNvSpPr/>
            <p:nvPr/>
          </p:nvSpPr>
          <p:spPr>
            <a:xfrm>
              <a:off x="7972879" y="1687261"/>
              <a:ext cx="1350150" cy="244437"/>
            </a:xfrm>
            <a:prstGeom prst="roundRect">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Attack surface </a:t>
              </a:r>
              <a:r>
                <a:rPr lang="nl-BE" sz="1200" b="1" smtClean="0">
                  <a:solidFill>
                    <a:schemeClr val="bg1"/>
                  </a:solidFill>
                  <a:sym typeface="Wingdings" panose="05000000000000000000" pitchFamily="2" charset="2"/>
                </a:rPr>
                <a:t></a:t>
              </a:r>
              <a:r>
                <a:rPr lang="nl-BE" sz="1200" b="1" smtClean="0">
                  <a:solidFill>
                    <a:schemeClr val="bg1"/>
                  </a:solidFill>
                </a:rPr>
                <a:t> </a:t>
              </a:r>
              <a:endParaRPr lang="en-US" sz="1200" b="1">
                <a:solidFill>
                  <a:schemeClr val="bg1"/>
                </a:solidFill>
              </a:endParaRPr>
            </a:p>
          </p:txBody>
        </p:sp>
        <p:sp>
          <p:nvSpPr>
            <p:cNvPr id="14" name="Rounded Rectangle 13"/>
            <p:cNvSpPr/>
            <p:nvPr/>
          </p:nvSpPr>
          <p:spPr>
            <a:xfrm>
              <a:off x="6649142" y="2062909"/>
              <a:ext cx="2673887" cy="415208"/>
            </a:xfrm>
            <a:prstGeom prst="round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Certificate management between RaaS and MS / Tenants</a:t>
              </a:r>
              <a:endParaRPr lang="en-US" sz="1200" b="1">
                <a:solidFill>
                  <a:schemeClr val="bg1"/>
                </a:solidFill>
              </a:endParaRPr>
            </a:p>
          </p:txBody>
        </p:sp>
        <p:sp>
          <p:nvSpPr>
            <p:cNvPr id="20" name="Rounded Rectangle 19"/>
            <p:cNvSpPr/>
            <p:nvPr/>
          </p:nvSpPr>
          <p:spPr>
            <a:xfrm>
              <a:off x="7250047" y="740544"/>
              <a:ext cx="2103220" cy="665305"/>
            </a:xfrm>
            <a:prstGeom prst="roundRect">
              <a:avLst/>
            </a:prstGeom>
            <a:solidFill>
              <a:schemeClr val="accent6">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Common MS requirements could be implemented as </a:t>
              </a:r>
            </a:p>
            <a:p>
              <a:pPr algn="ctr"/>
              <a:r>
                <a:rPr lang="nl-BE" sz="1200" b="1" smtClean="0">
                  <a:solidFill>
                    <a:schemeClr val="bg1"/>
                  </a:solidFill>
                </a:rPr>
                <a:t>“SP add-ons” by RaaS</a:t>
              </a:r>
              <a:endParaRPr lang="en-US" sz="1200" b="1">
                <a:solidFill>
                  <a:schemeClr val="bg1"/>
                </a:solidFill>
              </a:endParaRPr>
            </a:p>
          </p:txBody>
        </p:sp>
      </p:grpSp>
    </p:spTree>
    <p:extLst>
      <p:ext uri="{BB962C8B-B14F-4D97-AF65-F5344CB8AC3E}">
        <p14:creationId xmlns:p14="http://schemas.microsoft.com/office/powerpoint/2010/main" val="1416948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71500" y="780419"/>
            <a:ext cx="8644417" cy="920139"/>
            <a:chOff x="71500" y="3280915"/>
            <a:chExt cx="8644417" cy="920139"/>
          </a:xfrm>
        </p:grpSpPr>
        <p:sp>
          <p:nvSpPr>
            <p:cNvPr id="14" name="TextBox 13"/>
            <p:cNvSpPr txBox="1"/>
            <p:nvPr/>
          </p:nvSpPr>
          <p:spPr>
            <a:xfrm>
              <a:off x="71500" y="3280915"/>
              <a:ext cx="417102" cy="461665"/>
            </a:xfrm>
            <a:prstGeom prst="rect">
              <a:avLst/>
            </a:prstGeom>
            <a:solidFill>
              <a:schemeClr val="tx2">
                <a:lumMod val="40000"/>
                <a:lumOff val="60000"/>
              </a:schemeClr>
            </a:solidFill>
          </p:spPr>
          <p:txBody>
            <a:bodyPr wrap="none" rtlCol="0">
              <a:spAutoFit/>
            </a:bodyPr>
            <a:lstStyle/>
            <a:p>
              <a:r>
                <a:rPr lang="nl-BE" sz="2400" smtClean="0"/>
                <a:t>7.</a:t>
              </a:r>
              <a:endParaRPr lang="en-US" sz="2400"/>
            </a:p>
          </p:txBody>
        </p:sp>
        <p:sp>
          <p:nvSpPr>
            <p:cNvPr id="13" name="TextBox 12"/>
            <p:cNvSpPr txBox="1"/>
            <p:nvPr/>
          </p:nvSpPr>
          <p:spPr>
            <a:xfrm>
              <a:off x="445527" y="3554723"/>
              <a:ext cx="8270390" cy="646331"/>
            </a:xfrm>
            <a:prstGeom prst="rect">
              <a:avLst/>
            </a:prstGeom>
            <a:solidFill>
              <a:schemeClr val="bg1">
                <a:lumMod val="95000"/>
              </a:schemeClr>
            </a:solidFill>
          </p:spPr>
          <p:txBody>
            <a:bodyPr wrap="square" rtlCol="0">
              <a:spAutoFit/>
            </a:bodyPr>
            <a:lstStyle/>
            <a:p>
              <a:pPr marL="285750" indent="-285750">
                <a:buFontTx/>
                <a:buChar char="-"/>
              </a:pPr>
              <a:r>
                <a:rPr lang="nl-BE" smtClean="0"/>
                <a:t>is preserved on RaaS, as long as un-archived…</a:t>
              </a:r>
            </a:p>
            <a:p>
              <a:pPr marL="285750" indent="-285750">
                <a:buFontTx/>
                <a:buChar char="-"/>
              </a:pPr>
              <a:r>
                <a:rPr lang="nl-BE"/>
                <a:t>is only visible for the </a:t>
              </a:r>
              <a:r>
                <a:rPr lang="nl-BE" smtClean="0"/>
                <a:t>specific case participants via the user portal</a:t>
              </a:r>
            </a:p>
          </p:txBody>
        </p:sp>
        <p:sp>
          <p:nvSpPr>
            <p:cNvPr id="15" name="TextBox 14"/>
            <p:cNvSpPr txBox="1"/>
            <p:nvPr/>
          </p:nvSpPr>
          <p:spPr>
            <a:xfrm>
              <a:off x="445527" y="3280915"/>
              <a:ext cx="8252380" cy="338554"/>
            </a:xfrm>
            <a:prstGeom prst="rect">
              <a:avLst/>
            </a:prstGeom>
            <a:solidFill>
              <a:schemeClr val="tx2">
                <a:lumMod val="40000"/>
                <a:lumOff val="60000"/>
              </a:schemeClr>
            </a:solidFill>
          </p:spPr>
          <p:txBody>
            <a:bodyPr wrap="square" rtlCol="0">
              <a:spAutoFit/>
            </a:bodyPr>
            <a:lstStyle/>
            <a:p>
              <a:r>
                <a:rPr lang="nl-BE" sz="1600" smtClean="0"/>
                <a:t>EESSI BUSINESS DATA: </a:t>
              </a:r>
              <a:r>
                <a:rPr lang="nl-BE" sz="1600"/>
                <a:t>( Cases / SED’s / attachments )</a:t>
              </a:r>
              <a:endParaRPr lang="en-US" sz="1600"/>
            </a:p>
          </p:txBody>
        </p:sp>
      </p:grpSp>
      <p:sp>
        <p:nvSpPr>
          <p:cNvPr id="12" name="TextBox 11"/>
          <p:cNvSpPr txBox="1"/>
          <p:nvPr/>
        </p:nvSpPr>
        <p:spPr>
          <a:xfrm>
            <a:off x="431540" y="98630"/>
            <a:ext cx="2984791" cy="461665"/>
          </a:xfrm>
          <a:prstGeom prst="rect">
            <a:avLst/>
          </a:prstGeom>
          <a:noFill/>
        </p:spPr>
        <p:txBody>
          <a:bodyPr wrap="none" rtlCol="0">
            <a:spAutoFit/>
          </a:bodyPr>
          <a:lstStyle/>
          <a:p>
            <a:r>
              <a:rPr lang="nl-BE" sz="2400" smtClean="0"/>
              <a:t>Rina as a Service: Raas</a:t>
            </a:r>
            <a:endParaRPr lang="en-US" sz="2400"/>
          </a:p>
        </p:txBody>
      </p:sp>
      <p:grpSp>
        <p:nvGrpSpPr>
          <p:cNvPr id="21" name="Group 20"/>
          <p:cNvGrpSpPr/>
          <p:nvPr/>
        </p:nvGrpSpPr>
        <p:grpSpPr>
          <a:xfrm>
            <a:off x="71500" y="2168404"/>
            <a:ext cx="8644417" cy="643140"/>
            <a:chOff x="71500" y="3280915"/>
            <a:chExt cx="8644417" cy="643140"/>
          </a:xfrm>
        </p:grpSpPr>
        <p:sp>
          <p:nvSpPr>
            <p:cNvPr id="22" name="TextBox 21"/>
            <p:cNvSpPr txBox="1"/>
            <p:nvPr/>
          </p:nvSpPr>
          <p:spPr>
            <a:xfrm>
              <a:off x="71500" y="3280915"/>
              <a:ext cx="417102" cy="461665"/>
            </a:xfrm>
            <a:prstGeom prst="rect">
              <a:avLst/>
            </a:prstGeom>
            <a:solidFill>
              <a:schemeClr val="tx2">
                <a:lumMod val="40000"/>
                <a:lumOff val="60000"/>
              </a:schemeClr>
            </a:solidFill>
          </p:spPr>
          <p:txBody>
            <a:bodyPr wrap="none" rtlCol="0">
              <a:spAutoFit/>
            </a:bodyPr>
            <a:lstStyle/>
            <a:p>
              <a:r>
                <a:rPr lang="nl-BE" sz="2400"/>
                <a:t>9</a:t>
              </a:r>
              <a:r>
                <a:rPr lang="nl-BE" sz="2400" smtClean="0"/>
                <a:t>.</a:t>
              </a:r>
              <a:endParaRPr lang="en-US" sz="2400"/>
            </a:p>
          </p:txBody>
        </p:sp>
        <p:sp>
          <p:nvSpPr>
            <p:cNvPr id="23" name="TextBox 22"/>
            <p:cNvSpPr txBox="1"/>
            <p:nvPr/>
          </p:nvSpPr>
          <p:spPr>
            <a:xfrm>
              <a:off x="445527" y="3554723"/>
              <a:ext cx="8270390" cy="369332"/>
            </a:xfrm>
            <a:prstGeom prst="rect">
              <a:avLst/>
            </a:prstGeom>
            <a:solidFill>
              <a:schemeClr val="bg1">
                <a:lumMod val="95000"/>
              </a:schemeClr>
            </a:solidFill>
          </p:spPr>
          <p:txBody>
            <a:bodyPr wrap="square" rtlCol="0">
              <a:spAutoFit/>
            </a:bodyPr>
            <a:lstStyle/>
            <a:p>
              <a:pPr marL="285750" indent="-285750">
                <a:buFontTx/>
                <a:buChar char="-"/>
              </a:pPr>
              <a:r>
                <a:rPr lang="nl-BE" smtClean="0"/>
                <a:t>Are preserved on RaaS, ( forever ? )</a:t>
              </a:r>
            </a:p>
          </p:txBody>
        </p:sp>
        <p:sp>
          <p:nvSpPr>
            <p:cNvPr id="24" name="TextBox 23"/>
            <p:cNvSpPr txBox="1"/>
            <p:nvPr/>
          </p:nvSpPr>
          <p:spPr>
            <a:xfrm>
              <a:off x="445527" y="3280915"/>
              <a:ext cx="8252380" cy="338554"/>
            </a:xfrm>
            <a:prstGeom prst="rect">
              <a:avLst/>
            </a:prstGeom>
            <a:solidFill>
              <a:schemeClr val="tx2">
                <a:lumMod val="40000"/>
                <a:lumOff val="60000"/>
              </a:schemeClr>
            </a:solidFill>
          </p:spPr>
          <p:txBody>
            <a:bodyPr wrap="square" rtlCol="0">
              <a:spAutoFit/>
            </a:bodyPr>
            <a:lstStyle/>
            <a:p>
              <a:r>
                <a:rPr lang="nl-BE" sz="1600" smtClean="0"/>
                <a:t>EESSI BUSINESS NOTIFICATIONS: (notification upon any action on business data) </a:t>
              </a:r>
              <a:endParaRPr lang="en-US" sz="1600"/>
            </a:p>
          </p:txBody>
        </p:sp>
      </p:grpSp>
      <p:sp>
        <p:nvSpPr>
          <p:cNvPr id="25" name="TextBox 24"/>
          <p:cNvSpPr txBox="1"/>
          <p:nvPr/>
        </p:nvSpPr>
        <p:spPr>
          <a:xfrm>
            <a:off x="3671900" y="160185"/>
            <a:ext cx="5044017" cy="338554"/>
          </a:xfrm>
          <a:prstGeom prst="rect">
            <a:avLst/>
          </a:prstGeom>
          <a:solidFill>
            <a:schemeClr val="accent3">
              <a:lumMod val="60000"/>
              <a:lumOff val="40000"/>
            </a:schemeClr>
          </a:solidFill>
        </p:spPr>
        <p:txBody>
          <a:bodyPr wrap="square" rtlCol="0">
            <a:spAutoFit/>
          </a:bodyPr>
          <a:lstStyle/>
          <a:p>
            <a:r>
              <a:rPr lang="nl-BE" sz="1600" smtClean="0"/>
              <a:t>Business Data</a:t>
            </a:r>
            <a:endParaRPr lang="en-US" sz="1600"/>
          </a:p>
        </p:txBody>
      </p:sp>
      <p:grpSp>
        <p:nvGrpSpPr>
          <p:cNvPr id="4" name="Group 3"/>
          <p:cNvGrpSpPr/>
          <p:nvPr/>
        </p:nvGrpSpPr>
        <p:grpSpPr>
          <a:xfrm>
            <a:off x="7240895" y="638690"/>
            <a:ext cx="1899015" cy="2546760"/>
            <a:chOff x="7240895" y="638690"/>
            <a:chExt cx="1899015" cy="2546760"/>
          </a:xfrm>
        </p:grpSpPr>
        <p:grpSp>
          <p:nvGrpSpPr>
            <p:cNvPr id="2" name="Group 1"/>
            <p:cNvGrpSpPr/>
            <p:nvPr/>
          </p:nvGrpSpPr>
          <p:grpSpPr>
            <a:xfrm>
              <a:off x="7407315" y="638690"/>
              <a:ext cx="1201990" cy="622133"/>
              <a:chOff x="7407315" y="638690"/>
              <a:chExt cx="1201990" cy="622133"/>
            </a:xfrm>
          </p:grpSpPr>
          <p:sp>
            <p:nvSpPr>
              <p:cNvPr id="17" name="Rounded Rectangle 16"/>
              <p:cNvSpPr/>
              <p:nvPr/>
            </p:nvSpPr>
            <p:spPr>
              <a:xfrm>
                <a:off x="7407315" y="638690"/>
                <a:ext cx="795323" cy="352103"/>
              </a:xfrm>
              <a:prstGeom prst="roundRect">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Legal</a:t>
                </a:r>
                <a:endParaRPr lang="en-US" sz="1200" b="1">
                  <a:solidFill>
                    <a:schemeClr val="bg1"/>
                  </a:solidFill>
                </a:endParaRPr>
              </a:p>
            </p:txBody>
          </p:sp>
          <p:sp>
            <p:nvSpPr>
              <p:cNvPr id="18" name="Rounded Rectangle 17"/>
              <p:cNvSpPr/>
              <p:nvPr/>
            </p:nvSpPr>
            <p:spPr>
              <a:xfrm>
                <a:off x="7813982" y="908720"/>
                <a:ext cx="795323" cy="352103"/>
              </a:xfrm>
              <a:prstGeom prst="roundRect">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Privacy</a:t>
                </a:r>
                <a:endParaRPr lang="en-US" sz="1200" b="1">
                  <a:solidFill>
                    <a:schemeClr val="bg1"/>
                  </a:solidFill>
                </a:endParaRPr>
              </a:p>
            </p:txBody>
          </p:sp>
        </p:grpSp>
        <p:sp>
          <p:nvSpPr>
            <p:cNvPr id="29" name="Rounded Rectangle 28"/>
            <p:cNvSpPr/>
            <p:nvPr/>
          </p:nvSpPr>
          <p:spPr>
            <a:xfrm>
              <a:off x="7240895" y="1974366"/>
              <a:ext cx="1395155" cy="421793"/>
            </a:xfrm>
            <a:prstGeom prst="roundRect">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MS Integration via mail?</a:t>
              </a:r>
              <a:endParaRPr lang="en-US" sz="1200" b="1">
                <a:solidFill>
                  <a:schemeClr val="bg1"/>
                </a:solidFill>
              </a:endParaRPr>
            </a:p>
          </p:txBody>
        </p:sp>
        <p:sp>
          <p:nvSpPr>
            <p:cNvPr id="30" name="Rounded Rectangle 29"/>
            <p:cNvSpPr/>
            <p:nvPr/>
          </p:nvSpPr>
          <p:spPr>
            <a:xfrm>
              <a:off x="7744756" y="2411915"/>
              <a:ext cx="1395154" cy="421793"/>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Software changes</a:t>
              </a:r>
              <a:endParaRPr lang="en-US" sz="1200" b="1">
                <a:solidFill>
                  <a:schemeClr val="bg1"/>
                </a:solidFill>
              </a:endParaRPr>
            </a:p>
          </p:txBody>
        </p:sp>
        <p:sp>
          <p:nvSpPr>
            <p:cNvPr id="31" name="Rounded Rectangle 30"/>
            <p:cNvSpPr/>
            <p:nvPr/>
          </p:nvSpPr>
          <p:spPr>
            <a:xfrm>
              <a:off x="7240896" y="2763657"/>
              <a:ext cx="1395154" cy="421793"/>
            </a:xfrm>
            <a:prstGeom prst="roundRect">
              <a:avLst/>
            </a:prstGeom>
            <a:solidFill>
              <a:schemeClr val="accent6">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RaaS Add-on</a:t>
              </a:r>
              <a:endParaRPr lang="en-US" sz="1200" b="1">
                <a:solidFill>
                  <a:schemeClr val="bg1"/>
                </a:solidFill>
              </a:endParaRPr>
            </a:p>
          </p:txBody>
        </p:sp>
      </p:grpSp>
      <p:grpSp>
        <p:nvGrpSpPr>
          <p:cNvPr id="27" name="Group 26"/>
          <p:cNvGrpSpPr/>
          <p:nvPr/>
        </p:nvGrpSpPr>
        <p:grpSpPr>
          <a:xfrm>
            <a:off x="71500" y="3660796"/>
            <a:ext cx="8775975" cy="920139"/>
            <a:chOff x="71500" y="3280915"/>
            <a:chExt cx="8775975" cy="920139"/>
          </a:xfrm>
        </p:grpSpPr>
        <p:sp>
          <p:nvSpPr>
            <p:cNvPr id="28" name="TextBox 27"/>
            <p:cNvSpPr txBox="1"/>
            <p:nvPr/>
          </p:nvSpPr>
          <p:spPr>
            <a:xfrm>
              <a:off x="71500" y="3280915"/>
              <a:ext cx="572593" cy="461665"/>
            </a:xfrm>
            <a:prstGeom prst="rect">
              <a:avLst/>
            </a:prstGeom>
            <a:solidFill>
              <a:schemeClr val="tx2">
                <a:lumMod val="40000"/>
                <a:lumOff val="60000"/>
              </a:schemeClr>
            </a:solidFill>
          </p:spPr>
          <p:txBody>
            <a:bodyPr wrap="none" rtlCol="0">
              <a:spAutoFit/>
            </a:bodyPr>
            <a:lstStyle/>
            <a:p>
              <a:r>
                <a:rPr lang="nl-BE" sz="2400" smtClean="0"/>
                <a:t>11.</a:t>
              </a:r>
              <a:endParaRPr lang="en-US" sz="2400"/>
            </a:p>
          </p:txBody>
        </p:sp>
        <p:sp>
          <p:nvSpPr>
            <p:cNvPr id="32" name="TextBox 31"/>
            <p:cNvSpPr txBox="1"/>
            <p:nvPr/>
          </p:nvSpPr>
          <p:spPr>
            <a:xfrm>
              <a:off x="577085" y="3554723"/>
              <a:ext cx="8270390" cy="646331"/>
            </a:xfrm>
            <a:prstGeom prst="rect">
              <a:avLst/>
            </a:prstGeom>
            <a:solidFill>
              <a:schemeClr val="bg1">
                <a:lumMod val="95000"/>
              </a:schemeClr>
            </a:solidFill>
          </p:spPr>
          <p:txBody>
            <a:bodyPr wrap="square" rtlCol="0">
              <a:spAutoFit/>
            </a:bodyPr>
            <a:lstStyle/>
            <a:p>
              <a:pPr marL="285750" indent="-285750">
                <a:buFontTx/>
                <a:buChar char="-"/>
              </a:pPr>
              <a:r>
                <a:rPr lang="nl-BE" smtClean="0"/>
                <a:t>RaaS Security Logs ( “who accessed what data at what moment” ) are consultable via the Rina admin portal (? ) by means of a specific User profile (?)</a:t>
              </a:r>
            </a:p>
          </p:txBody>
        </p:sp>
        <p:sp>
          <p:nvSpPr>
            <p:cNvPr id="33" name="TextBox 32"/>
            <p:cNvSpPr txBox="1"/>
            <p:nvPr/>
          </p:nvSpPr>
          <p:spPr>
            <a:xfrm>
              <a:off x="577085" y="3280915"/>
              <a:ext cx="8252380" cy="338554"/>
            </a:xfrm>
            <a:prstGeom prst="rect">
              <a:avLst/>
            </a:prstGeom>
            <a:solidFill>
              <a:schemeClr val="tx2">
                <a:lumMod val="40000"/>
                <a:lumOff val="60000"/>
              </a:schemeClr>
            </a:solidFill>
          </p:spPr>
          <p:txBody>
            <a:bodyPr wrap="square" rtlCol="0">
              <a:spAutoFit/>
            </a:bodyPr>
            <a:lstStyle/>
            <a:p>
              <a:r>
                <a:rPr lang="nl-BE" sz="1600" smtClean="0"/>
                <a:t>RaaS security logFiles:</a:t>
              </a:r>
              <a:endParaRPr lang="en-US" sz="1600"/>
            </a:p>
          </p:txBody>
        </p:sp>
      </p:grpSp>
      <p:grpSp>
        <p:nvGrpSpPr>
          <p:cNvPr id="34" name="Group 33"/>
          <p:cNvGrpSpPr/>
          <p:nvPr/>
        </p:nvGrpSpPr>
        <p:grpSpPr>
          <a:xfrm>
            <a:off x="7205145" y="3470123"/>
            <a:ext cx="1867354" cy="1714072"/>
            <a:chOff x="7205145" y="3373342"/>
            <a:chExt cx="1867354" cy="1714072"/>
          </a:xfrm>
        </p:grpSpPr>
        <p:grpSp>
          <p:nvGrpSpPr>
            <p:cNvPr id="35" name="Group 34"/>
            <p:cNvGrpSpPr/>
            <p:nvPr/>
          </p:nvGrpSpPr>
          <p:grpSpPr>
            <a:xfrm>
              <a:off x="7804976" y="3373342"/>
              <a:ext cx="1201990" cy="638828"/>
              <a:chOff x="7804976" y="3373342"/>
              <a:chExt cx="1201990" cy="638828"/>
            </a:xfrm>
          </p:grpSpPr>
          <p:sp>
            <p:nvSpPr>
              <p:cNvPr id="42" name="Rounded Rectangle 41"/>
              <p:cNvSpPr/>
              <p:nvPr/>
            </p:nvSpPr>
            <p:spPr>
              <a:xfrm>
                <a:off x="7804976" y="3373342"/>
                <a:ext cx="795323" cy="352103"/>
              </a:xfrm>
              <a:prstGeom prst="roundRect">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Legal</a:t>
                </a:r>
                <a:endParaRPr lang="en-US" sz="1200" b="1">
                  <a:solidFill>
                    <a:schemeClr val="bg1"/>
                  </a:solidFill>
                </a:endParaRPr>
              </a:p>
            </p:txBody>
          </p:sp>
          <p:sp>
            <p:nvSpPr>
              <p:cNvPr id="43" name="Rounded Rectangle 42"/>
              <p:cNvSpPr/>
              <p:nvPr/>
            </p:nvSpPr>
            <p:spPr>
              <a:xfrm>
                <a:off x="8211643" y="3660067"/>
                <a:ext cx="795323" cy="352103"/>
              </a:xfrm>
              <a:prstGeom prst="roundRect">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Privacy</a:t>
                </a:r>
                <a:endParaRPr lang="en-US" sz="1200" b="1">
                  <a:solidFill>
                    <a:schemeClr val="bg1"/>
                  </a:solidFill>
                </a:endParaRPr>
              </a:p>
            </p:txBody>
          </p:sp>
        </p:grpSp>
        <p:sp>
          <p:nvSpPr>
            <p:cNvPr id="36" name="Rounded Rectangle 35"/>
            <p:cNvSpPr/>
            <p:nvPr/>
          </p:nvSpPr>
          <p:spPr>
            <a:xfrm>
              <a:off x="7677345" y="4284095"/>
              <a:ext cx="1395154" cy="421793"/>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Software changes</a:t>
              </a:r>
              <a:endParaRPr lang="en-US" sz="1200" b="1">
                <a:solidFill>
                  <a:schemeClr val="bg1"/>
                </a:solidFill>
              </a:endParaRPr>
            </a:p>
          </p:txBody>
        </p:sp>
        <p:sp>
          <p:nvSpPr>
            <p:cNvPr id="41" name="Rounded Rectangle 40"/>
            <p:cNvSpPr/>
            <p:nvPr/>
          </p:nvSpPr>
          <p:spPr>
            <a:xfrm>
              <a:off x="7205145" y="4665621"/>
              <a:ext cx="1395154" cy="421793"/>
            </a:xfrm>
            <a:prstGeom prst="roundRect">
              <a:avLst/>
            </a:prstGeom>
            <a:solidFill>
              <a:schemeClr val="accent6">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RaaS Add-on</a:t>
              </a:r>
              <a:endParaRPr lang="en-US" sz="1200" b="1">
                <a:solidFill>
                  <a:schemeClr val="bg1"/>
                </a:solidFill>
              </a:endParaRPr>
            </a:p>
          </p:txBody>
        </p:sp>
      </p:grpSp>
    </p:spTree>
    <p:extLst>
      <p:ext uri="{BB962C8B-B14F-4D97-AF65-F5344CB8AC3E}">
        <p14:creationId xmlns:p14="http://schemas.microsoft.com/office/powerpoint/2010/main" val="546029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Group 40"/>
          <p:cNvGrpSpPr/>
          <p:nvPr/>
        </p:nvGrpSpPr>
        <p:grpSpPr>
          <a:xfrm>
            <a:off x="71500" y="3623240"/>
            <a:ext cx="8775975" cy="2028134"/>
            <a:chOff x="71500" y="3280915"/>
            <a:chExt cx="8775975" cy="2028134"/>
          </a:xfrm>
        </p:grpSpPr>
        <p:sp>
          <p:nvSpPr>
            <p:cNvPr id="42" name="TextBox 41"/>
            <p:cNvSpPr txBox="1"/>
            <p:nvPr/>
          </p:nvSpPr>
          <p:spPr>
            <a:xfrm>
              <a:off x="71500" y="3280915"/>
              <a:ext cx="572593" cy="461665"/>
            </a:xfrm>
            <a:prstGeom prst="rect">
              <a:avLst/>
            </a:prstGeom>
            <a:solidFill>
              <a:schemeClr val="tx2">
                <a:lumMod val="40000"/>
                <a:lumOff val="60000"/>
              </a:schemeClr>
            </a:solidFill>
          </p:spPr>
          <p:txBody>
            <a:bodyPr wrap="none" rtlCol="0">
              <a:spAutoFit/>
            </a:bodyPr>
            <a:lstStyle/>
            <a:p>
              <a:r>
                <a:rPr lang="nl-BE" sz="2400" smtClean="0"/>
                <a:t>14.</a:t>
              </a:r>
              <a:endParaRPr lang="en-US" sz="2400"/>
            </a:p>
          </p:txBody>
        </p:sp>
        <p:sp>
          <p:nvSpPr>
            <p:cNvPr id="43" name="TextBox 42"/>
            <p:cNvSpPr txBox="1"/>
            <p:nvPr/>
          </p:nvSpPr>
          <p:spPr>
            <a:xfrm>
              <a:off x="577085" y="3554723"/>
              <a:ext cx="8270390" cy="1754326"/>
            </a:xfrm>
            <a:prstGeom prst="rect">
              <a:avLst/>
            </a:prstGeom>
            <a:solidFill>
              <a:schemeClr val="bg1">
                <a:lumMod val="95000"/>
              </a:schemeClr>
            </a:solidFill>
          </p:spPr>
          <p:txBody>
            <a:bodyPr wrap="square" rtlCol="0">
              <a:spAutoFit/>
            </a:bodyPr>
            <a:lstStyle/>
            <a:p>
              <a:pPr marL="285750" indent="-285750">
                <a:buFontTx/>
                <a:buChar char="-"/>
              </a:pPr>
              <a:r>
                <a:rPr lang="nl-BE" smtClean="0"/>
                <a:t>By default all EESSI Business data is archived on RaaS following a common RaaS archiving policy.</a:t>
              </a:r>
            </a:p>
            <a:p>
              <a:pPr marL="285750" indent="-285750">
                <a:buFontTx/>
                <a:buChar char="-"/>
              </a:pPr>
              <a:r>
                <a:rPr lang="nl-BE"/>
                <a:t>Member States could define </a:t>
              </a:r>
              <a:r>
                <a:rPr lang="nl-BE" smtClean="0"/>
                <a:t>their own archiving policy, as long as within the current SW capabilities. </a:t>
              </a:r>
            </a:p>
            <a:p>
              <a:pPr marL="285750" indent="-285750">
                <a:buFontTx/>
                <a:buChar char="-"/>
              </a:pPr>
              <a:r>
                <a:rPr lang="nl-BE" smtClean="0"/>
                <a:t>Archived data could be regularly transferred to subscribing MS in the format kept by the RaaS system  </a:t>
              </a:r>
            </a:p>
          </p:txBody>
        </p:sp>
        <p:sp>
          <p:nvSpPr>
            <p:cNvPr id="44" name="TextBox 43"/>
            <p:cNvSpPr txBox="1"/>
            <p:nvPr/>
          </p:nvSpPr>
          <p:spPr>
            <a:xfrm>
              <a:off x="577085" y="3280915"/>
              <a:ext cx="8252380" cy="338554"/>
            </a:xfrm>
            <a:prstGeom prst="rect">
              <a:avLst/>
            </a:prstGeom>
            <a:solidFill>
              <a:schemeClr val="tx2">
                <a:lumMod val="40000"/>
                <a:lumOff val="60000"/>
              </a:schemeClr>
            </a:solidFill>
          </p:spPr>
          <p:txBody>
            <a:bodyPr wrap="square" rtlCol="0">
              <a:spAutoFit/>
            </a:bodyPr>
            <a:lstStyle/>
            <a:p>
              <a:r>
                <a:rPr lang="nl-BE" sz="1600" smtClean="0"/>
                <a:t>EESSI BUSINESS DATA ARCHIVING:</a:t>
              </a:r>
              <a:endParaRPr lang="en-US" sz="1600"/>
            </a:p>
          </p:txBody>
        </p:sp>
      </p:grpSp>
      <p:sp>
        <p:nvSpPr>
          <p:cNvPr id="12" name="TextBox 11"/>
          <p:cNvSpPr txBox="1"/>
          <p:nvPr/>
        </p:nvSpPr>
        <p:spPr>
          <a:xfrm>
            <a:off x="431540" y="98630"/>
            <a:ext cx="2984791" cy="461665"/>
          </a:xfrm>
          <a:prstGeom prst="rect">
            <a:avLst/>
          </a:prstGeom>
          <a:noFill/>
        </p:spPr>
        <p:txBody>
          <a:bodyPr wrap="none" rtlCol="0">
            <a:spAutoFit/>
          </a:bodyPr>
          <a:lstStyle/>
          <a:p>
            <a:r>
              <a:rPr lang="nl-BE" sz="2400" smtClean="0"/>
              <a:t>Rina as a Service: Raas</a:t>
            </a:r>
            <a:endParaRPr lang="en-US" sz="2400"/>
          </a:p>
        </p:txBody>
      </p:sp>
      <p:sp>
        <p:nvSpPr>
          <p:cNvPr id="14" name="TextBox 13"/>
          <p:cNvSpPr txBox="1"/>
          <p:nvPr/>
        </p:nvSpPr>
        <p:spPr>
          <a:xfrm>
            <a:off x="3416331" y="167395"/>
            <a:ext cx="5458139" cy="338554"/>
          </a:xfrm>
          <a:prstGeom prst="rect">
            <a:avLst/>
          </a:prstGeom>
          <a:solidFill>
            <a:schemeClr val="accent3">
              <a:lumMod val="60000"/>
              <a:lumOff val="40000"/>
            </a:schemeClr>
          </a:solidFill>
        </p:spPr>
        <p:txBody>
          <a:bodyPr wrap="square" rtlCol="0">
            <a:spAutoFit/>
          </a:bodyPr>
          <a:lstStyle/>
          <a:p>
            <a:r>
              <a:rPr lang="nl-BE" sz="1600" smtClean="0"/>
              <a:t>Data protection against loss</a:t>
            </a:r>
            <a:endParaRPr lang="en-US" sz="1600"/>
          </a:p>
        </p:txBody>
      </p:sp>
      <p:grpSp>
        <p:nvGrpSpPr>
          <p:cNvPr id="15" name="Group 14"/>
          <p:cNvGrpSpPr/>
          <p:nvPr/>
        </p:nvGrpSpPr>
        <p:grpSpPr>
          <a:xfrm>
            <a:off x="71500" y="1313765"/>
            <a:ext cx="8820980" cy="973560"/>
            <a:chOff x="71500" y="3280915"/>
            <a:chExt cx="8820980" cy="973560"/>
          </a:xfrm>
        </p:grpSpPr>
        <p:sp>
          <p:nvSpPr>
            <p:cNvPr id="20" name="TextBox 19"/>
            <p:cNvSpPr txBox="1"/>
            <p:nvPr/>
          </p:nvSpPr>
          <p:spPr>
            <a:xfrm>
              <a:off x="71500" y="3280915"/>
              <a:ext cx="572593" cy="461665"/>
            </a:xfrm>
            <a:prstGeom prst="rect">
              <a:avLst/>
            </a:prstGeom>
            <a:solidFill>
              <a:schemeClr val="tx2">
                <a:lumMod val="40000"/>
                <a:lumOff val="60000"/>
              </a:schemeClr>
            </a:solidFill>
          </p:spPr>
          <p:txBody>
            <a:bodyPr wrap="none" rtlCol="0">
              <a:spAutoFit/>
            </a:bodyPr>
            <a:lstStyle/>
            <a:p>
              <a:r>
                <a:rPr lang="nl-BE" sz="2400" smtClean="0"/>
                <a:t>12.</a:t>
              </a:r>
              <a:endParaRPr lang="en-US" sz="2400"/>
            </a:p>
          </p:txBody>
        </p:sp>
        <p:sp>
          <p:nvSpPr>
            <p:cNvPr id="21" name="TextBox 20"/>
            <p:cNvSpPr txBox="1"/>
            <p:nvPr/>
          </p:nvSpPr>
          <p:spPr>
            <a:xfrm>
              <a:off x="622090" y="3554723"/>
              <a:ext cx="8270390" cy="369332"/>
            </a:xfrm>
            <a:prstGeom prst="rect">
              <a:avLst/>
            </a:prstGeom>
            <a:solidFill>
              <a:schemeClr val="bg1">
                <a:lumMod val="95000"/>
              </a:schemeClr>
            </a:solidFill>
          </p:spPr>
          <p:txBody>
            <a:bodyPr wrap="square" rtlCol="0">
              <a:spAutoFit/>
            </a:bodyPr>
            <a:lstStyle/>
            <a:p>
              <a:pPr marL="285750" indent="-285750">
                <a:buFontTx/>
                <a:buChar char="-"/>
              </a:pPr>
              <a:r>
                <a:rPr lang="nl-BE" smtClean="0"/>
                <a:t>All business Data is safeguarded continously ( transaction logs + backup )</a:t>
              </a:r>
            </a:p>
          </p:txBody>
        </p:sp>
        <p:sp>
          <p:nvSpPr>
            <p:cNvPr id="22" name="TextBox 21"/>
            <p:cNvSpPr txBox="1"/>
            <p:nvPr/>
          </p:nvSpPr>
          <p:spPr>
            <a:xfrm>
              <a:off x="622090" y="3280915"/>
              <a:ext cx="8252380" cy="338554"/>
            </a:xfrm>
            <a:prstGeom prst="rect">
              <a:avLst/>
            </a:prstGeom>
            <a:solidFill>
              <a:schemeClr val="tx2">
                <a:lumMod val="40000"/>
                <a:lumOff val="60000"/>
              </a:schemeClr>
            </a:solidFill>
          </p:spPr>
          <p:txBody>
            <a:bodyPr wrap="square" rtlCol="0">
              <a:spAutoFit/>
            </a:bodyPr>
            <a:lstStyle/>
            <a:p>
              <a:r>
                <a:rPr lang="nl-BE" sz="1600" smtClean="0"/>
                <a:t>EESSI BUSINESS DATA BACKUP</a:t>
              </a:r>
              <a:endParaRPr lang="en-US" sz="1600"/>
            </a:p>
          </p:txBody>
        </p:sp>
        <p:sp>
          <p:nvSpPr>
            <p:cNvPr id="19" name="TextBox 18"/>
            <p:cNvSpPr txBox="1"/>
            <p:nvPr/>
          </p:nvSpPr>
          <p:spPr>
            <a:xfrm>
              <a:off x="881590" y="3946698"/>
              <a:ext cx="8010890" cy="307777"/>
            </a:xfrm>
            <a:prstGeom prst="rect">
              <a:avLst/>
            </a:prstGeom>
            <a:solidFill>
              <a:schemeClr val="bg1">
                <a:lumMod val="95000"/>
              </a:schemeClr>
            </a:solidFill>
          </p:spPr>
          <p:txBody>
            <a:bodyPr wrap="square" rtlCol="0">
              <a:spAutoFit/>
            </a:bodyPr>
            <a:lstStyle/>
            <a:p>
              <a:r>
                <a:rPr lang="nl-BE" sz="1400" smtClean="0"/>
                <a:t>Remark: Current max backup frequency = 1 / day because system shutdown is required.</a:t>
              </a:r>
            </a:p>
          </p:txBody>
        </p:sp>
      </p:grpSp>
      <p:grpSp>
        <p:nvGrpSpPr>
          <p:cNvPr id="24" name="Group 23"/>
          <p:cNvGrpSpPr/>
          <p:nvPr/>
        </p:nvGrpSpPr>
        <p:grpSpPr>
          <a:xfrm>
            <a:off x="71500" y="2553866"/>
            <a:ext cx="8775975" cy="920139"/>
            <a:chOff x="71500" y="3280915"/>
            <a:chExt cx="8775975" cy="920139"/>
          </a:xfrm>
        </p:grpSpPr>
        <p:sp>
          <p:nvSpPr>
            <p:cNvPr id="25" name="TextBox 24"/>
            <p:cNvSpPr txBox="1"/>
            <p:nvPr/>
          </p:nvSpPr>
          <p:spPr>
            <a:xfrm>
              <a:off x="71500" y="3280915"/>
              <a:ext cx="572593" cy="461665"/>
            </a:xfrm>
            <a:prstGeom prst="rect">
              <a:avLst/>
            </a:prstGeom>
            <a:solidFill>
              <a:schemeClr val="tx2">
                <a:lumMod val="40000"/>
                <a:lumOff val="60000"/>
              </a:schemeClr>
            </a:solidFill>
          </p:spPr>
          <p:txBody>
            <a:bodyPr wrap="none" rtlCol="0">
              <a:spAutoFit/>
            </a:bodyPr>
            <a:lstStyle/>
            <a:p>
              <a:r>
                <a:rPr lang="nl-BE" sz="2400" smtClean="0"/>
                <a:t>13.</a:t>
              </a:r>
              <a:endParaRPr lang="en-US" sz="2400"/>
            </a:p>
          </p:txBody>
        </p:sp>
        <p:sp>
          <p:nvSpPr>
            <p:cNvPr id="26" name="TextBox 25"/>
            <p:cNvSpPr txBox="1"/>
            <p:nvPr/>
          </p:nvSpPr>
          <p:spPr>
            <a:xfrm>
              <a:off x="577085" y="3554723"/>
              <a:ext cx="8270390" cy="646331"/>
            </a:xfrm>
            <a:prstGeom prst="rect">
              <a:avLst/>
            </a:prstGeom>
            <a:solidFill>
              <a:schemeClr val="bg1">
                <a:lumMod val="95000"/>
              </a:schemeClr>
            </a:solidFill>
          </p:spPr>
          <p:txBody>
            <a:bodyPr wrap="square" rtlCol="0">
              <a:spAutoFit/>
            </a:bodyPr>
            <a:lstStyle/>
            <a:p>
              <a:pPr marL="285750" indent="-285750">
                <a:buFontTx/>
                <a:buChar char="-"/>
              </a:pPr>
              <a:r>
                <a:rPr lang="nl-BE" smtClean="0"/>
                <a:t>Eessi business data can be exported from RaaS on a tenant per tenant basis in a reusable format to be imported in another National Application</a:t>
              </a:r>
            </a:p>
          </p:txBody>
        </p:sp>
        <p:sp>
          <p:nvSpPr>
            <p:cNvPr id="27" name="TextBox 26"/>
            <p:cNvSpPr txBox="1"/>
            <p:nvPr/>
          </p:nvSpPr>
          <p:spPr>
            <a:xfrm>
              <a:off x="577085" y="3280915"/>
              <a:ext cx="8252380" cy="338554"/>
            </a:xfrm>
            <a:prstGeom prst="rect">
              <a:avLst/>
            </a:prstGeom>
            <a:solidFill>
              <a:schemeClr val="tx2">
                <a:lumMod val="40000"/>
                <a:lumOff val="60000"/>
              </a:schemeClr>
            </a:solidFill>
          </p:spPr>
          <p:txBody>
            <a:bodyPr wrap="square" rtlCol="0">
              <a:spAutoFit/>
            </a:bodyPr>
            <a:lstStyle/>
            <a:p>
              <a:r>
                <a:rPr lang="nl-BE" sz="1600" smtClean="0"/>
                <a:t>EESSI BUSINESS DATA RECUPERATION</a:t>
              </a:r>
              <a:endParaRPr lang="en-US" sz="1600"/>
            </a:p>
          </p:txBody>
        </p:sp>
      </p:grpSp>
      <p:grpSp>
        <p:nvGrpSpPr>
          <p:cNvPr id="2" name="Group 1"/>
          <p:cNvGrpSpPr/>
          <p:nvPr/>
        </p:nvGrpSpPr>
        <p:grpSpPr>
          <a:xfrm>
            <a:off x="3803777" y="1579869"/>
            <a:ext cx="5338018" cy="4040285"/>
            <a:chOff x="3803777" y="1579869"/>
            <a:chExt cx="5338018" cy="4040285"/>
          </a:xfrm>
        </p:grpSpPr>
        <p:sp>
          <p:nvSpPr>
            <p:cNvPr id="17" name="Rounded Rectangle 16"/>
            <p:cNvSpPr/>
            <p:nvPr/>
          </p:nvSpPr>
          <p:spPr>
            <a:xfrm>
              <a:off x="7746641" y="1579869"/>
              <a:ext cx="1395154" cy="421793"/>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Software changes</a:t>
              </a:r>
              <a:endParaRPr lang="en-US" sz="1200" b="1">
                <a:solidFill>
                  <a:schemeClr val="bg1"/>
                </a:solidFill>
              </a:endParaRPr>
            </a:p>
          </p:txBody>
        </p:sp>
        <p:sp>
          <p:nvSpPr>
            <p:cNvPr id="18" name="Rounded Rectangle 17"/>
            <p:cNvSpPr/>
            <p:nvPr/>
          </p:nvSpPr>
          <p:spPr>
            <a:xfrm>
              <a:off x="7306776" y="3142222"/>
              <a:ext cx="1395154" cy="421793"/>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Software changes</a:t>
              </a:r>
              <a:endParaRPr lang="en-US" sz="1200" b="1">
                <a:solidFill>
                  <a:schemeClr val="bg1"/>
                </a:solidFill>
              </a:endParaRPr>
            </a:p>
          </p:txBody>
        </p:sp>
        <p:grpSp>
          <p:nvGrpSpPr>
            <p:cNvPr id="28" name="Group 27"/>
            <p:cNvGrpSpPr/>
            <p:nvPr/>
          </p:nvGrpSpPr>
          <p:grpSpPr>
            <a:xfrm>
              <a:off x="3803777" y="4753382"/>
              <a:ext cx="5104035" cy="866772"/>
              <a:chOff x="3720679" y="1109089"/>
              <a:chExt cx="5104035" cy="866772"/>
            </a:xfrm>
          </p:grpSpPr>
          <p:sp>
            <p:nvSpPr>
              <p:cNvPr id="29" name="Rounded Rectangle 28"/>
              <p:cNvSpPr/>
              <p:nvPr/>
            </p:nvSpPr>
            <p:spPr>
              <a:xfrm>
                <a:off x="4082503" y="1109089"/>
                <a:ext cx="1503757" cy="295798"/>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Software changes</a:t>
                </a:r>
                <a:endParaRPr lang="en-US" sz="1200" b="1">
                  <a:solidFill>
                    <a:schemeClr val="bg1"/>
                  </a:solidFill>
                </a:endParaRPr>
              </a:p>
            </p:txBody>
          </p:sp>
          <p:sp>
            <p:nvSpPr>
              <p:cNvPr id="31" name="Rounded Rectangle 30"/>
              <p:cNvSpPr/>
              <p:nvPr/>
            </p:nvSpPr>
            <p:spPr>
              <a:xfrm>
                <a:off x="3720679" y="1673895"/>
                <a:ext cx="5069028" cy="301966"/>
              </a:xfrm>
              <a:prstGeom prst="roundRect">
                <a:avLst/>
              </a:prstGeom>
              <a:solidFill>
                <a:schemeClr val="accent6">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Common MS requirements could be implemented as SP add-ons by RaaS</a:t>
                </a:r>
                <a:endParaRPr lang="en-US" sz="1200" b="1">
                  <a:solidFill>
                    <a:schemeClr val="bg1"/>
                  </a:solidFill>
                </a:endParaRPr>
              </a:p>
            </p:txBody>
          </p:sp>
          <p:sp>
            <p:nvSpPr>
              <p:cNvPr id="32" name="Rounded Rectangle 31"/>
              <p:cNvSpPr/>
              <p:nvPr/>
            </p:nvSpPr>
            <p:spPr>
              <a:xfrm>
                <a:off x="5622642" y="1109089"/>
                <a:ext cx="3202072" cy="295798"/>
              </a:xfrm>
              <a:prstGeom prst="roundRect">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RaaS configure according to MS requirements</a:t>
                </a:r>
                <a:endParaRPr lang="en-US" sz="1200" b="1">
                  <a:solidFill>
                    <a:schemeClr val="bg1"/>
                  </a:solidFill>
                </a:endParaRPr>
              </a:p>
            </p:txBody>
          </p:sp>
        </p:grpSp>
      </p:grpSp>
    </p:spTree>
    <p:extLst>
      <p:ext uri="{BB962C8B-B14F-4D97-AF65-F5344CB8AC3E}">
        <p14:creationId xmlns:p14="http://schemas.microsoft.com/office/powerpoint/2010/main" val="3229456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431540" y="98630"/>
            <a:ext cx="2984791" cy="461665"/>
          </a:xfrm>
          <a:prstGeom prst="rect">
            <a:avLst/>
          </a:prstGeom>
          <a:noFill/>
        </p:spPr>
        <p:txBody>
          <a:bodyPr wrap="none" rtlCol="0">
            <a:spAutoFit/>
          </a:bodyPr>
          <a:lstStyle/>
          <a:p>
            <a:r>
              <a:rPr lang="nl-BE" sz="2400" smtClean="0"/>
              <a:t>Rina as a Service: Raas</a:t>
            </a:r>
            <a:endParaRPr lang="en-US" sz="2400"/>
          </a:p>
        </p:txBody>
      </p:sp>
      <p:sp>
        <p:nvSpPr>
          <p:cNvPr id="14" name="TextBox 13"/>
          <p:cNvSpPr txBox="1"/>
          <p:nvPr/>
        </p:nvSpPr>
        <p:spPr>
          <a:xfrm>
            <a:off x="3416331" y="167395"/>
            <a:ext cx="5458139" cy="338554"/>
          </a:xfrm>
          <a:prstGeom prst="rect">
            <a:avLst/>
          </a:prstGeom>
          <a:solidFill>
            <a:schemeClr val="accent3">
              <a:lumMod val="60000"/>
              <a:lumOff val="40000"/>
            </a:schemeClr>
          </a:solidFill>
        </p:spPr>
        <p:txBody>
          <a:bodyPr wrap="square" rtlCol="0">
            <a:spAutoFit/>
          </a:bodyPr>
          <a:lstStyle/>
          <a:p>
            <a:r>
              <a:rPr lang="nl-BE" sz="1600" smtClean="0"/>
              <a:t>Activity Usage reporting and Statistics</a:t>
            </a:r>
            <a:endParaRPr lang="en-US" sz="1600"/>
          </a:p>
        </p:txBody>
      </p:sp>
      <p:grpSp>
        <p:nvGrpSpPr>
          <p:cNvPr id="15" name="Group 14"/>
          <p:cNvGrpSpPr/>
          <p:nvPr/>
        </p:nvGrpSpPr>
        <p:grpSpPr>
          <a:xfrm>
            <a:off x="71500" y="593685"/>
            <a:ext cx="8820980" cy="1571293"/>
            <a:chOff x="71500" y="3280915"/>
            <a:chExt cx="8820980" cy="1571293"/>
          </a:xfrm>
        </p:grpSpPr>
        <p:sp>
          <p:nvSpPr>
            <p:cNvPr id="20" name="TextBox 19"/>
            <p:cNvSpPr txBox="1"/>
            <p:nvPr/>
          </p:nvSpPr>
          <p:spPr>
            <a:xfrm>
              <a:off x="71500" y="3280915"/>
              <a:ext cx="572593" cy="461665"/>
            </a:xfrm>
            <a:prstGeom prst="rect">
              <a:avLst/>
            </a:prstGeom>
            <a:solidFill>
              <a:schemeClr val="tx2">
                <a:lumMod val="40000"/>
                <a:lumOff val="60000"/>
              </a:schemeClr>
            </a:solidFill>
          </p:spPr>
          <p:txBody>
            <a:bodyPr wrap="none" rtlCol="0">
              <a:spAutoFit/>
            </a:bodyPr>
            <a:lstStyle/>
            <a:p>
              <a:r>
                <a:rPr lang="nl-BE" sz="2400" smtClean="0"/>
                <a:t>15.</a:t>
              </a:r>
              <a:endParaRPr lang="en-US" sz="2400"/>
            </a:p>
          </p:txBody>
        </p:sp>
        <p:sp>
          <p:nvSpPr>
            <p:cNvPr id="21" name="TextBox 20"/>
            <p:cNvSpPr txBox="1"/>
            <p:nvPr/>
          </p:nvSpPr>
          <p:spPr>
            <a:xfrm>
              <a:off x="622090" y="3554723"/>
              <a:ext cx="8270390" cy="923330"/>
            </a:xfrm>
            <a:prstGeom prst="rect">
              <a:avLst/>
            </a:prstGeom>
            <a:solidFill>
              <a:schemeClr val="bg1">
                <a:lumMod val="95000"/>
              </a:schemeClr>
            </a:solidFill>
          </p:spPr>
          <p:txBody>
            <a:bodyPr wrap="square" rtlCol="0">
              <a:spAutoFit/>
            </a:bodyPr>
            <a:lstStyle/>
            <a:p>
              <a:pPr marL="285750" indent="-285750">
                <a:buFontTx/>
                <a:buChar char="-"/>
              </a:pPr>
              <a:r>
                <a:rPr lang="nl-BE" smtClean="0"/>
                <a:t>Tenants should get insight in their EESSI activity via RaaS. </a:t>
              </a:r>
            </a:p>
            <a:p>
              <a:pPr marL="1200150" lvl="2" indent="-285750">
                <a:buFontTx/>
                <a:buChar char="-"/>
              </a:pPr>
              <a:r>
                <a:rPr lang="nl-BE" smtClean="0"/>
                <a:t>Via RaaS admin portal</a:t>
              </a:r>
            </a:p>
            <a:p>
              <a:pPr marL="1200150" lvl="2" indent="-285750">
                <a:buFontTx/>
                <a:buChar char="-"/>
              </a:pPr>
              <a:r>
                <a:rPr lang="nl-BE" smtClean="0"/>
                <a:t>RaaS Add-on reporting</a:t>
              </a:r>
            </a:p>
          </p:txBody>
        </p:sp>
        <p:sp>
          <p:nvSpPr>
            <p:cNvPr id="22" name="TextBox 21"/>
            <p:cNvSpPr txBox="1"/>
            <p:nvPr/>
          </p:nvSpPr>
          <p:spPr>
            <a:xfrm>
              <a:off x="622090" y="3280915"/>
              <a:ext cx="8252380" cy="338554"/>
            </a:xfrm>
            <a:prstGeom prst="rect">
              <a:avLst/>
            </a:prstGeom>
            <a:solidFill>
              <a:schemeClr val="tx2">
                <a:lumMod val="40000"/>
                <a:lumOff val="60000"/>
              </a:schemeClr>
            </a:solidFill>
          </p:spPr>
          <p:txBody>
            <a:bodyPr wrap="square" rtlCol="0">
              <a:spAutoFit/>
            </a:bodyPr>
            <a:lstStyle/>
            <a:p>
              <a:r>
                <a:rPr lang="nl-BE" sz="1600" smtClean="0"/>
                <a:t>Activity Usage Reporting</a:t>
              </a:r>
              <a:endParaRPr lang="en-US" sz="1600"/>
            </a:p>
          </p:txBody>
        </p:sp>
        <p:sp>
          <p:nvSpPr>
            <p:cNvPr id="40" name="TextBox 39"/>
            <p:cNvSpPr txBox="1"/>
            <p:nvPr/>
          </p:nvSpPr>
          <p:spPr>
            <a:xfrm>
              <a:off x="622090" y="4482876"/>
              <a:ext cx="8270390" cy="369332"/>
            </a:xfrm>
            <a:prstGeom prst="rect">
              <a:avLst/>
            </a:prstGeom>
            <a:solidFill>
              <a:schemeClr val="bg1">
                <a:lumMod val="95000"/>
              </a:schemeClr>
            </a:solidFill>
          </p:spPr>
          <p:txBody>
            <a:bodyPr wrap="square" rtlCol="0">
              <a:spAutoFit/>
            </a:bodyPr>
            <a:lstStyle/>
            <a:p>
              <a:pPr marL="285750" indent="-285750">
                <a:buFontTx/>
                <a:buChar char="-"/>
              </a:pPr>
              <a:r>
                <a:rPr lang="nl-BE" smtClean="0">
                  <a:solidFill>
                    <a:srgbClr val="C00000"/>
                  </a:solidFill>
                </a:rPr>
                <a:t>Some examples: </a:t>
              </a:r>
              <a:r>
                <a:rPr lang="nl-BE" sz="1000" smtClean="0">
                  <a:solidFill>
                    <a:srgbClr val="C00000"/>
                  </a:solidFill>
                </a:rPr>
                <a:t>( enlarge images for better view)</a:t>
              </a:r>
            </a:p>
          </p:txBody>
        </p:sp>
      </p:grpSp>
      <p:grpSp>
        <p:nvGrpSpPr>
          <p:cNvPr id="4" name="Group 3"/>
          <p:cNvGrpSpPr/>
          <p:nvPr/>
        </p:nvGrpSpPr>
        <p:grpSpPr>
          <a:xfrm>
            <a:off x="4076945" y="1206047"/>
            <a:ext cx="4860540" cy="573558"/>
            <a:chOff x="4076945" y="1206047"/>
            <a:chExt cx="4860540" cy="573558"/>
          </a:xfrm>
        </p:grpSpPr>
        <p:sp>
          <p:nvSpPr>
            <p:cNvPr id="17" name="Rounded Rectangle 16"/>
            <p:cNvSpPr/>
            <p:nvPr/>
          </p:nvSpPr>
          <p:spPr>
            <a:xfrm>
              <a:off x="6131550" y="1206047"/>
              <a:ext cx="1395154" cy="280885"/>
            </a:xfrm>
            <a:prstGeom prst="round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Software changes</a:t>
              </a:r>
              <a:endParaRPr lang="en-US" sz="1200" b="1">
                <a:solidFill>
                  <a:schemeClr val="bg1"/>
                </a:solidFill>
              </a:endParaRPr>
            </a:p>
          </p:txBody>
        </p:sp>
        <p:sp>
          <p:nvSpPr>
            <p:cNvPr id="23" name="Rounded Rectangle 22"/>
            <p:cNvSpPr/>
            <p:nvPr/>
          </p:nvSpPr>
          <p:spPr>
            <a:xfrm>
              <a:off x="4076945" y="1486932"/>
              <a:ext cx="4860540" cy="292673"/>
            </a:xfrm>
            <a:prstGeom prst="roundRect">
              <a:avLst/>
            </a:prstGeom>
            <a:solidFill>
              <a:schemeClr val="accent6">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Common MS requirements could be implemented as SP add-ons by RaaS</a:t>
              </a:r>
              <a:endParaRPr lang="en-US" sz="1200" b="1">
                <a:solidFill>
                  <a:schemeClr val="bg1"/>
                </a:solidFill>
              </a:endParaRPr>
            </a:p>
          </p:txBody>
        </p:sp>
      </p:grpSp>
      <p:pic>
        <p:nvPicPr>
          <p:cNvPr id="34" name="Picture 33"/>
          <p:cNvPicPr>
            <a:picLocks noChangeAspect="1"/>
          </p:cNvPicPr>
          <p:nvPr/>
        </p:nvPicPr>
        <p:blipFill>
          <a:blip r:embed="rId2"/>
          <a:stretch>
            <a:fillRect/>
          </a:stretch>
        </p:blipFill>
        <p:spPr>
          <a:xfrm>
            <a:off x="3176845" y="2474284"/>
            <a:ext cx="2399620" cy="1629791"/>
          </a:xfrm>
          <a:prstGeom prst="rect">
            <a:avLst/>
          </a:prstGeom>
        </p:spPr>
      </p:pic>
      <p:pic>
        <p:nvPicPr>
          <p:cNvPr id="35" name="Picture 34"/>
          <p:cNvPicPr>
            <a:picLocks noChangeAspect="1"/>
          </p:cNvPicPr>
          <p:nvPr/>
        </p:nvPicPr>
        <p:blipFill>
          <a:blip r:embed="rId3"/>
          <a:stretch>
            <a:fillRect/>
          </a:stretch>
        </p:blipFill>
        <p:spPr>
          <a:xfrm>
            <a:off x="357796" y="2454999"/>
            <a:ext cx="2333125" cy="1637930"/>
          </a:xfrm>
          <a:prstGeom prst="rect">
            <a:avLst/>
          </a:prstGeom>
        </p:spPr>
      </p:pic>
      <p:pic>
        <p:nvPicPr>
          <p:cNvPr id="36" name="Picture 35"/>
          <p:cNvPicPr>
            <a:picLocks noChangeAspect="1"/>
          </p:cNvPicPr>
          <p:nvPr/>
        </p:nvPicPr>
        <p:blipFill>
          <a:blip r:embed="rId4"/>
          <a:stretch>
            <a:fillRect/>
          </a:stretch>
        </p:blipFill>
        <p:spPr>
          <a:xfrm>
            <a:off x="357816" y="4554125"/>
            <a:ext cx="2430270" cy="1651138"/>
          </a:xfrm>
          <a:prstGeom prst="rect">
            <a:avLst/>
          </a:prstGeom>
        </p:spPr>
      </p:pic>
      <p:pic>
        <p:nvPicPr>
          <p:cNvPr id="38" name="Picture 37"/>
          <p:cNvPicPr>
            <a:picLocks noChangeAspect="1"/>
          </p:cNvPicPr>
          <p:nvPr/>
        </p:nvPicPr>
        <p:blipFill>
          <a:blip r:embed="rId5"/>
          <a:stretch>
            <a:fillRect/>
          </a:stretch>
        </p:blipFill>
        <p:spPr>
          <a:xfrm>
            <a:off x="2906815" y="4554126"/>
            <a:ext cx="6030670" cy="1651138"/>
          </a:xfrm>
          <a:prstGeom prst="rect">
            <a:avLst/>
          </a:prstGeom>
        </p:spPr>
      </p:pic>
      <p:sp>
        <p:nvSpPr>
          <p:cNvPr id="45" name="Rounded Rectangle 44"/>
          <p:cNvSpPr/>
          <p:nvPr/>
        </p:nvSpPr>
        <p:spPr>
          <a:xfrm>
            <a:off x="357816" y="2168860"/>
            <a:ext cx="2333104" cy="292673"/>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u="sng" smtClean="0">
                <a:solidFill>
                  <a:schemeClr val="tx1"/>
                </a:solidFill>
              </a:rPr>
              <a:t>Message Exchange per domain</a:t>
            </a:r>
            <a:endParaRPr lang="en-US" sz="1200" b="1" u="sng">
              <a:solidFill>
                <a:schemeClr val="tx1"/>
              </a:solidFill>
            </a:endParaRPr>
          </a:p>
        </p:txBody>
      </p:sp>
      <p:sp>
        <p:nvSpPr>
          <p:cNvPr id="46" name="Rounded Rectangle 45"/>
          <p:cNvSpPr/>
          <p:nvPr/>
        </p:nvSpPr>
        <p:spPr>
          <a:xfrm>
            <a:off x="3154740" y="2168860"/>
            <a:ext cx="2333104" cy="292673"/>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u="sng" smtClean="0">
                <a:solidFill>
                  <a:schemeClr val="tx1"/>
                </a:solidFill>
              </a:rPr>
              <a:t>Message Exchange per country</a:t>
            </a:r>
            <a:endParaRPr lang="en-US" sz="1200" b="1" u="sng">
              <a:solidFill>
                <a:schemeClr val="tx1"/>
              </a:solidFill>
            </a:endParaRPr>
          </a:p>
        </p:txBody>
      </p:sp>
      <p:sp>
        <p:nvSpPr>
          <p:cNvPr id="47" name="Rounded Rectangle 46"/>
          <p:cNvSpPr/>
          <p:nvPr/>
        </p:nvSpPr>
        <p:spPr>
          <a:xfrm>
            <a:off x="6131550" y="2168860"/>
            <a:ext cx="2333104" cy="292673"/>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u="sng" smtClean="0">
                <a:solidFill>
                  <a:schemeClr val="tx1"/>
                </a:solidFill>
              </a:rPr>
              <a:t>SED categories for LA domain</a:t>
            </a:r>
            <a:endParaRPr lang="en-US" sz="1200" b="1" u="sng">
              <a:solidFill>
                <a:schemeClr val="tx1"/>
              </a:solidFill>
            </a:endParaRPr>
          </a:p>
        </p:txBody>
      </p:sp>
      <p:pic>
        <p:nvPicPr>
          <p:cNvPr id="50" name="Picture 49"/>
          <p:cNvPicPr>
            <a:picLocks noChangeAspect="1"/>
          </p:cNvPicPr>
          <p:nvPr/>
        </p:nvPicPr>
        <p:blipFill>
          <a:blip r:embed="rId6"/>
          <a:stretch>
            <a:fillRect/>
          </a:stretch>
        </p:blipFill>
        <p:spPr>
          <a:xfrm>
            <a:off x="6131550" y="2454999"/>
            <a:ext cx="2587509" cy="1627575"/>
          </a:xfrm>
          <a:prstGeom prst="rect">
            <a:avLst/>
          </a:prstGeom>
        </p:spPr>
      </p:pic>
      <p:sp>
        <p:nvSpPr>
          <p:cNvPr id="51" name="Rounded Rectangle 50"/>
          <p:cNvSpPr/>
          <p:nvPr/>
        </p:nvSpPr>
        <p:spPr>
          <a:xfrm>
            <a:off x="357816" y="4306457"/>
            <a:ext cx="2333104" cy="292673"/>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u="sng" smtClean="0">
                <a:solidFill>
                  <a:schemeClr val="tx1"/>
                </a:solidFill>
              </a:rPr>
              <a:t>Phase out of SCM 4.1</a:t>
            </a:r>
            <a:endParaRPr lang="en-US" sz="1200" b="1" u="sng">
              <a:solidFill>
                <a:schemeClr val="tx1"/>
              </a:solidFill>
            </a:endParaRPr>
          </a:p>
        </p:txBody>
      </p:sp>
      <p:sp>
        <p:nvSpPr>
          <p:cNvPr id="52" name="Rounded Rectangle 51"/>
          <p:cNvSpPr/>
          <p:nvPr/>
        </p:nvSpPr>
        <p:spPr>
          <a:xfrm>
            <a:off x="2906816" y="4306457"/>
            <a:ext cx="5985664" cy="292673"/>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1200" b="1" u="sng" smtClean="0">
                <a:solidFill>
                  <a:schemeClr val="tx1"/>
                </a:solidFill>
              </a:rPr>
              <a:t>Life of a case:  All SED’s related to one case:  </a:t>
            </a:r>
            <a:r>
              <a:rPr lang="nl-BE" sz="1000" u="sng" smtClean="0">
                <a:solidFill>
                  <a:schemeClr val="tx1"/>
                </a:solidFill>
              </a:rPr>
              <a:t>SED type, institution FROM / TO, type of action</a:t>
            </a:r>
            <a:endParaRPr lang="en-US" sz="1000" u="sng">
              <a:solidFill>
                <a:schemeClr val="tx1"/>
              </a:solidFill>
            </a:endParaRPr>
          </a:p>
        </p:txBody>
      </p:sp>
    </p:spTree>
    <p:extLst>
      <p:ext uri="{BB962C8B-B14F-4D97-AF65-F5344CB8AC3E}">
        <p14:creationId xmlns:p14="http://schemas.microsoft.com/office/powerpoint/2010/main" val="4197802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2"/>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6" grpId="0" animBg="1"/>
      <p:bldP spid="47" grpId="0" animBg="1"/>
      <p:bldP spid="51" grpId="0" animBg="1"/>
      <p:bldP spid="5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1540" y="98630"/>
            <a:ext cx="3780420" cy="461665"/>
          </a:xfrm>
          <a:prstGeom prst="rect">
            <a:avLst/>
          </a:prstGeom>
          <a:noFill/>
        </p:spPr>
        <p:txBody>
          <a:bodyPr wrap="square" rtlCol="0">
            <a:spAutoFit/>
          </a:bodyPr>
          <a:lstStyle/>
          <a:p>
            <a:r>
              <a:rPr lang="nl-BE" sz="2400" smtClean="0"/>
              <a:t>Rina as a Service: </a:t>
            </a:r>
            <a:r>
              <a:rPr lang="nl-BE" sz="2400" smtClean="0">
                <a:solidFill>
                  <a:srgbClr val="C00000"/>
                </a:solidFill>
              </a:rPr>
              <a:t>Agenda</a:t>
            </a:r>
            <a:endParaRPr lang="en-US" sz="2400">
              <a:solidFill>
                <a:srgbClr val="C00000"/>
              </a:solidFill>
            </a:endParaRPr>
          </a:p>
        </p:txBody>
      </p:sp>
      <p:sp>
        <p:nvSpPr>
          <p:cNvPr id="3" name="TextBox 2"/>
          <p:cNvSpPr txBox="1"/>
          <p:nvPr/>
        </p:nvSpPr>
        <p:spPr>
          <a:xfrm>
            <a:off x="431541" y="1448780"/>
            <a:ext cx="8550950" cy="461665"/>
          </a:xfrm>
          <a:prstGeom prst="rect">
            <a:avLst/>
          </a:prstGeom>
          <a:solidFill>
            <a:schemeClr val="bg1">
              <a:lumMod val="85000"/>
            </a:schemeClr>
          </a:solidFill>
        </p:spPr>
        <p:txBody>
          <a:bodyPr wrap="square" rtlCol="0">
            <a:spAutoFit/>
          </a:bodyPr>
          <a:lstStyle/>
          <a:p>
            <a:pPr marL="342900" indent="-342900">
              <a:buFont typeface="Arial" panose="020B0604020202020204" pitchFamily="34" charset="0"/>
              <a:buChar char="•"/>
            </a:pPr>
            <a:r>
              <a:rPr lang="nl-BE" sz="2400" smtClean="0">
                <a:solidFill>
                  <a:srgbClr val="C00000"/>
                </a:solidFill>
              </a:rPr>
              <a:t>RaaS in the full Service Spectrum</a:t>
            </a:r>
          </a:p>
        </p:txBody>
      </p:sp>
      <p:sp>
        <p:nvSpPr>
          <p:cNvPr id="6" name="TextBox 5"/>
          <p:cNvSpPr txBox="1"/>
          <p:nvPr/>
        </p:nvSpPr>
        <p:spPr>
          <a:xfrm>
            <a:off x="431541" y="883167"/>
            <a:ext cx="8550950" cy="461665"/>
          </a:xfrm>
          <a:prstGeom prst="rect">
            <a:avLst/>
          </a:prstGeom>
          <a:solidFill>
            <a:schemeClr val="bg1">
              <a:lumMod val="85000"/>
            </a:schemeClr>
          </a:solidFill>
        </p:spPr>
        <p:txBody>
          <a:bodyPr wrap="square" rtlCol="0">
            <a:spAutoFit/>
          </a:bodyPr>
          <a:lstStyle/>
          <a:p>
            <a:pPr marL="342900" indent="-342900">
              <a:buFont typeface="Arial" panose="020B0604020202020204" pitchFamily="34" charset="0"/>
              <a:buChar char="•"/>
            </a:pPr>
            <a:r>
              <a:rPr lang="nl-BE" sz="2400" smtClean="0">
                <a:solidFill>
                  <a:srgbClr val="0070C0"/>
                </a:solidFill>
              </a:rPr>
              <a:t>Motto’s:  “Avoid duplication” - “enable right level of execution”  </a:t>
            </a:r>
            <a:endParaRPr lang="nl-BE" sz="2400">
              <a:solidFill>
                <a:srgbClr val="0070C0"/>
              </a:solidFill>
            </a:endParaRPr>
          </a:p>
        </p:txBody>
      </p:sp>
      <p:sp>
        <p:nvSpPr>
          <p:cNvPr id="7" name="TextBox 6"/>
          <p:cNvSpPr txBox="1"/>
          <p:nvPr/>
        </p:nvSpPr>
        <p:spPr>
          <a:xfrm>
            <a:off x="431541" y="1998698"/>
            <a:ext cx="8550950" cy="461665"/>
          </a:xfrm>
          <a:prstGeom prst="rect">
            <a:avLst/>
          </a:prstGeom>
          <a:solidFill>
            <a:schemeClr val="bg1">
              <a:lumMod val="85000"/>
            </a:schemeClr>
          </a:solidFill>
        </p:spPr>
        <p:txBody>
          <a:bodyPr wrap="square" rtlCol="0">
            <a:spAutoFit/>
          </a:bodyPr>
          <a:lstStyle/>
          <a:p>
            <a:pPr marL="342900" indent="-342900">
              <a:buFont typeface="Arial" panose="020B0604020202020204" pitchFamily="34" charset="0"/>
              <a:buChar char="•"/>
            </a:pPr>
            <a:r>
              <a:rPr lang="nl-BE" sz="2400" smtClean="0"/>
              <a:t>Current repartition of responsibilities</a:t>
            </a:r>
          </a:p>
        </p:txBody>
      </p:sp>
      <p:sp>
        <p:nvSpPr>
          <p:cNvPr id="8" name="TextBox 7"/>
          <p:cNvSpPr txBox="1"/>
          <p:nvPr/>
        </p:nvSpPr>
        <p:spPr>
          <a:xfrm>
            <a:off x="431541" y="2548616"/>
            <a:ext cx="8550950" cy="461665"/>
          </a:xfrm>
          <a:prstGeom prst="rect">
            <a:avLst/>
          </a:prstGeom>
          <a:solidFill>
            <a:schemeClr val="bg1">
              <a:lumMod val="85000"/>
            </a:schemeClr>
          </a:solidFill>
        </p:spPr>
        <p:txBody>
          <a:bodyPr wrap="square" rtlCol="0">
            <a:spAutoFit/>
          </a:bodyPr>
          <a:lstStyle/>
          <a:p>
            <a:pPr marL="342900" indent="-342900">
              <a:buFont typeface="Arial" panose="020B0604020202020204" pitchFamily="34" charset="0"/>
              <a:buChar char="•"/>
            </a:pPr>
            <a:r>
              <a:rPr lang="nl-BE" sz="2400" smtClean="0">
                <a:solidFill>
                  <a:srgbClr val="C00000"/>
                </a:solidFill>
              </a:rPr>
              <a:t>RaaS repartition of responsibilities</a:t>
            </a:r>
            <a:endParaRPr lang="nl-BE" sz="1400" smtClean="0">
              <a:solidFill>
                <a:srgbClr val="C00000"/>
              </a:solidFill>
            </a:endParaRPr>
          </a:p>
        </p:txBody>
      </p:sp>
      <p:sp>
        <p:nvSpPr>
          <p:cNvPr id="9" name="TextBox 8"/>
          <p:cNvSpPr txBox="1"/>
          <p:nvPr/>
        </p:nvSpPr>
        <p:spPr>
          <a:xfrm>
            <a:off x="431541" y="3632179"/>
            <a:ext cx="8550950" cy="461665"/>
          </a:xfrm>
          <a:prstGeom prst="rect">
            <a:avLst/>
          </a:prstGeom>
          <a:solidFill>
            <a:schemeClr val="bg1">
              <a:lumMod val="85000"/>
            </a:schemeClr>
          </a:solidFill>
        </p:spPr>
        <p:txBody>
          <a:bodyPr wrap="square" rtlCol="0">
            <a:spAutoFit/>
          </a:bodyPr>
          <a:lstStyle/>
          <a:p>
            <a:pPr marL="342900" indent="-342900">
              <a:buFont typeface="Arial" panose="020B0604020202020204" pitchFamily="34" charset="0"/>
              <a:buChar char="•"/>
            </a:pPr>
            <a:r>
              <a:rPr lang="nl-BE" sz="2400" smtClean="0"/>
              <a:t>RaaS what could it be: proposal overview</a:t>
            </a:r>
          </a:p>
        </p:txBody>
      </p:sp>
      <p:sp>
        <p:nvSpPr>
          <p:cNvPr id="10" name="TextBox 9"/>
          <p:cNvSpPr txBox="1"/>
          <p:nvPr/>
        </p:nvSpPr>
        <p:spPr>
          <a:xfrm>
            <a:off x="431541" y="4183762"/>
            <a:ext cx="8550950" cy="461665"/>
          </a:xfrm>
          <a:prstGeom prst="rect">
            <a:avLst/>
          </a:prstGeom>
          <a:solidFill>
            <a:schemeClr val="bg1">
              <a:lumMod val="85000"/>
            </a:schemeClr>
          </a:solidFill>
        </p:spPr>
        <p:txBody>
          <a:bodyPr wrap="square" rtlCol="0">
            <a:spAutoFit/>
          </a:bodyPr>
          <a:lstStyle/>
          <a:p>
            <a:pPr marL="342900" indent="-342900">
              <a:buFont typeface="Arial" panose="020B0604020202020204" pitchFamily="34" charset="0"/>
              <a:buChar char="•"/>
            </a:pPr>
            <a:r>
              <a:rPr lang="nl-BE" sz="2400" smtClean="0">
                <a:solidFill>
                  <a:srgbClr val="C00000"/>
                </a:solidFill>
              </a:rPr>
              <a:t>RaaS what could it be: closer look a different topics</a:t>
            </a:r>
          </a:p>
        </p:txBody>
      </p:sp>
      <p:sp>
        <p:nvSpPr>
          <p:cNvPr id="11" name="TextBox 10"/>
          <p:cNvSpPr txBox="1"/>
          <p:nvPr/>
        </p:nvSpPr>
        <p:spPr>
          <a:xfrm>
            <a:off x="431541" y="4734145"/>
            <a:ext cx="8550950" cy="461665"/>
          </a:xfrm>
          <a:prstGeom prst="rect">
            <a:avLst/>
          </a:prstGeom>
          <a:solidFill>
            <a:schemeClr val="bg1">
              <a:lumMod val="85000"/>
            </a:schemeClr>
          </a:solidFill>
        </p:spPr>
        <p:txBody>
          <a:bodyPr wrap="square" rtlCol="0">
            <a:spAutoFit/>
          </a:bodyPr>
          <a:lstStyle/>
          <a:p>
            <a:pPr marL="342900" indent="-342900">
              <a:buFont typeface="Arial" panose="020B0604020202020204" pitchFamily="34" charset="0"/>
              <a:buChar char="•"/>
            </a:pPr>
            <a:r>
              <a:rPr lang="nl-BE" sz="2400" smtClean="0">
                <a:solidFill>
                  <a:schemeClr val="accent3">
                    <a:lumMod val="50000"/>
                  </a:schemeClr>
                </a:solidFill>
              </a:rPr>
              <a:t>RaaS: how to get on … polls</a:t>
            </a:r>
            <a:r>
              <a:rPr lang="nl-BE" sz="2400">
                <a:solidFill>
                  <a:schemeClr val="accent3">
                    <a:lumMod val="50000"/>
                  </a:schemeClr>
                </a:solidFill>
              </a:rPr>
              <a:t> </a:t>
            </a:r>
            <a:r>
              <a:rPr lang="nl-BE" sz="2400" smtClean="0">
                <a:solidFill>
                  <a:schemeClr val="accent3">
                    <a:lumMod val="50000"/>
                  </a:schemeClr>
                </a:solidFill>
              </a:rPr>
              <a:t>2</a:t>
            </a:r>
          </a:p>
        </p:txBody>
      </p:sp>
      <p:sp>
        <p:nvSpPr>
          <p:cNvPr id="15" name="TextBox 14"/>
          <p:cNvSpPr txBox="1"/>
          <p:nvPr/>
        </p:nvSpPr>
        <p:spPr>
          <a:xfrm>
            <a:off x="431541" y="3098534"/>
            <a:ext cx="8550950" cy="461665"/>
          </a:xfrm>
          <a:prstGeom prst="rect">
            <a:avLst/>
          </a:prstGeom>
          <a:solidFill>
            <a:schemeClr val="bg1">
              <a:lumMod val="85000"/>
            </a:schemeClr>
          </a:solidFill>
        </p:spPr>
        <p:txBody>
          <a:bodyPr wrap="square" rtlCol="0">
            <a:spAutoFit/>
          </a:bodyPr>
          <a:lstStyle/>
          <a:p>
            <a:pPr marL="342900" indent="-342900">
              <a:buFont typeface="Arial" panose="020B0604020202020204" pitchFamily="34" charset="0"/>
              <a:buChar char="•"/>
            </a:pPr>
            <a:r>
              <a:rPr lang="nl-BE" sz="2400" smtClean="0">
                <a:solidFill>
                  <a:schemeClr val="accent3">
                    <a:lumMod val="50000"/>
                  </a:schemeClr>
                </a:solidFill>
              </a:rPr>
              <a:t>RaaS: how to get on … poll 1</a:t>
            </a:r>
          </a:p>
        </p:txBody>
      </p:sp>
    </p:spTree>
    <p:extLst>
      <p:ext uri="{BB962C8B-B14F-4D97-AF65-F5344CB8AC3E}">
        <p14:creationId xmlns:p14="http://schemas.microsoft.com/office/powerpoint/2010/main" val="30270458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1540" y="98630"/>
            <a:ext cx="2984791" cy="461665"/>
          </a:xfrm>
          <a:prstGeom prst="rect">
            <a:avLst/>
          </a:prstGeom>
          <a:noFill/>
        </p:spPr>
        <p:txBody>
          <a:bodyPr wrap="none" rtlCol="0">
            <a:spAutoFit/>
          </a:bodyPr>
          <a:lstStyle/>
          <a:p>
            <a:r>
              <a:rPr lang="nl-BE" sz="2400" smtClean="0"/>
              <a:t>Rina as a Service: Raas</a:t>
            </a:r>
            <a:endParaRPr lang="en-US" sz="2400"/>
          </a:p>
        </p:txBody>
      </p:sp>
      <p:sp>
        <p:nvSpPr>
          <p:cNvPr id="11" name="TextBox 10"/>
          <p:cNvSpPr txBox="1"/>
          <p:nvPr/>
        </p:nvSpPr>
        <p:spPr>
          <a:xfrm>
            <a:off x="3416331" y="159876"/>
            <a:ext cx="5506169" cy="338554"/>
          </a:xfrm>
          <a:prstGeom prst="rect">
            <a:avLst/>
          </a:prstGeom>
          <a:solidFill>
            <a:schemeClr val="accent3">
              <a:lumMod val="60000"/>
              <a:lumOff val="40000"/>
            </a:schemeClr>
          </a:solidFill>
        </p:spPr>
        <p:txBody>
          <a:bodyPr wrap="square" rtlCol="0">
            <a:spAutoFit/>
          </a:bodyPr>
          <a:lstStyle/>
          <a:p>
            <a:r>
              <a:rPr lang="nl-BE" sz="1600" smtClean="0"/>
              <a:t>Deployment &amp; Operational Guarantees</a:t>
            </a:r>
            <a:endParaRPr lang="en-US" sz="1600"/>
          </a:p>
        </p:txBody>
      </p:sp>
      <p:grpSp>
        <p:nvGrpSpPr>
          <p:cNvPr id="13" name="Group 12"/>
          <p:cNvGrpSpPr/>
          <p:nvPr/>
        </p:nvGrpSpPr>
        <p:grpSpPr>
          <a:xfrm>
            <a:off x="129900" y="1248415"/>
            <a:ext cx="8807585" cy="1197138"/>
            <a:chOff x="71500" y="1309987"/>
            <a:chExt cx="8807585" cy="1197138"/>
          </a:xfrm>
        </p:grpSpPr>
        <p:sp>
          <p:nvSpPr>
            <p:cNvPr id="14" name="TextBox 13"/>
            <p:cNvSpPr txBox="1"/>
            <p:nvPr/>
          </p:nvSpPr>
          <p:spPr>
            <a:xfrm>
              <a:off x="71500" y="1309987"/>
              <a:ext cx="572593" cy="461665"/>
            </a:xfrm>
            <a:prstGeom prst="rect">
              <a:avLst/>
            </a:prstGeom>
            <a:solidFill>
              <a:schemeClr val="tx2">
                <a:lumMod val="40000"/>
                <a:lumOff val="60000"/>
              </a:schemeClr>
            </a:solidFill>
          </p:spPr>
          <p:txBody>
            <a:bodyPr wrap="none" rtlCol="0">
              <a:spAutoFit/>
            </a:bodyPr>
            <a:lstStyle/>
            <a:p>
              <a:r>
                <a:rPr lang="nl-BE" sz="2400" smtClean="0"/>
                <a:t>16.</a:t>
              </a:r>
              <a:endParaRPr lang="en-US" sz="2400"/>
            </a:p>
          </p:txBody>
        </p:sp>
        <p:sp>
          <p:nvSpPr>
            <p:cNvPr id="15" name="TextBox 14"/>
            <p:cNvSpPr txBox="1"/>
            <p:nvPr/>
          </p:nvSpPr>
          <p:spPr>
            <a:xfrm>
              <a:off x="608695" y="1583795"/>
              <a:ext cx="8270390" cy="923330"/>
            </a:xfrm>
            <a:prstGeom prst="rect">
              <a:avLst/>
            </a:prstGeom>
            <a:solidFill>
              <a:schemeClr val="bg1">
                <a:lumMod val="95000"/>
              </a:schemeClr>
            </a:solidFill>
          </p:spPr>
          <p:txBody>
            <a:bodyPr wrap="square" rtlCol="0">
              <a:spAutoFit/>
            </a:bodyPr>
            <a:lstStyle/>
            <a:p>
              <a:pPr marL="285750" indent="-285750">
                <a:buFontTx/>
                <a:buChar char="-"/>
              </a:pPr>
              <a:r>
                <a:rPr lang="nl-BE" smtClean="0"/>
                <a:t>The RaaS solution should define a clear Service Level agreement on all deployment and operational aspects of the Service. This should be in accordance with the requirements of the subsribing Member States. Some of the aspects are. </a:t>
              </a:r>
            </a:p>
          </p:txBody>
        </p:sp>
        <p:sp>
          <p:nvSpPr>
            <p:cNvPr id="16" name="TextBox 15"/>
            <p:cNvSpPr txBox="1"/>
            <p:nvPr/>
          </p:nvSpPr>
          <p:spPr>
            <a:xfrm>
              <a:off x="608695" y="1309987"/>
              <a:ext cx="8270390" cy="338554"/>
            </a:xfrm>
            <a:prstGeom prst="rect">
              <a:avLst/>
            </a:prstGeom>
            <a:solidFill>
              <a:schemeClr val="tx2">
                <a:lumMod val="40000"/>
                <a:lumOff val="60000"/>
              </a:schemeClr>
            </a:solidFill>
          </p:spPr>
          <p:txBody>
            <a:bodyPr wrap="square" rtlCol="0">
              <a:spAutoFit/>
            </a:bodyPr>
            <a:lstStyle/>
            <a:p>
              <a:r>
                <a:rPr lang="nl-BE" sz="1600" smtClean="0"/>
                <a:t>Service Level Agreement:</a:t>
              </a:r>
              <a:endParaRPr lang="en-US" sz="1600"/>
            </a:p>
          </p:txBody>
        </p:sp>
      </p:grpSp>
      <p:grpSp>
        <p:nvGrpSpPr>
          <p:cNvPr id="17" name="Group 16"/>
          <p:cNvGrpSpPr/>
          <p:nvPr/>
        </p:nvGrpSpPr>
        <p:grpSpPr>
          <a:xfrm>
            <a:off x="612119" y="4681414"/>
            <a:ext cx="4571289" cy="920139"/>
            <a:chOff x="580082" y="438920"/>
            <a:chExt cx="6497091" cy="920139"/>
          </a:xfrm>
        </p:grpSpPr>
        <p:sp>
          <p:nvSpPr>
            <p:cNvPr id="19" name="TextBox 18"/>
            <p:cNvSpPr txBox="1"/>
            <p:nvPr/>
          </p:nvSpPr>
          <p:spPr>
            <a:xfrm>
              <a:off x="580082" y="712728"/>
              <a:ext cx="6497090" cy="646331"/>
            </a:xfrm>
            <a:prstGeom prst="rect">
              <a:avLst/>
            </a:prstGeom>
            <a:solidFill>
              <a:schemeClr val="bg1">
                <a:lumMod val="95000"/>
              </a:schemeClr>
            </a:solidFill>
          </p:spPr>
          <p:txBody>
            <a:bodyPr wrap="square" rtlCol="0">
              <a:spAutoFit/>
            </a:bodyPr>
            <a:lstStyle/>
            <a:p>
              <a:pPr marL="285750" indent="-285750">
                <a:buFontTx/>
                <a:buChar char="-"/>
              </a:pPr>
              <a:r>
                <a:rPr lang="nl-BE" sz="1200" smtClean="0"/>
                <a:t>When, in case of a total loss, the application needs to be restored, </a:t>
              </a:r>
            </a:p>
            <a:p>
              <a:pPr marL="285750" indent="-285750">
                <a:buFontTx/>
                <a:buChar char="-"/>
              </a:pPr>
              <a:r>
                <a:rPr lang="nl-BE" sz="1200" smtClean="0"/>
                <a:t>The recovery Time Objective is: 1 day  </a:t>
              </a:r>
            </a:p>
            <a:p>
              <a:pPr marL="285750" indent="-285750">
                <a:buFontTx/>
                <a:buChar char="-"/>
              </a:pPr>
              <a:r>
                <a:rPr lang="nl-BE" sz="1200"/>
                <a:t>The recovery </a:t>
              </a:r>
              <a:r>
                <a:rPr lang="nl-BE" sz="1200" smtClean="0"/>
                <a:t>Point Objective is: 1 day</a:t>
              </a:r>
            </a:p>
          </p:txBody>
        </p:sp>
        <p:sp>
          <p:nvSpPr>
            <p:cNvPr id="20" name="TextBox 19"/>
            <p:cNvSpPr txBox="1"/>
            <p:nvPr/>
          </p:nvSpPr>
          <p:spPr>
            <a:xfrm>
              <a:off x="590322" y="438920"/>
              <a:ext cx="6486851" cy="338554"/>
            </a:xfrm>
            <a:prstGeom prst="rect">
              <a:avLst/>
            </a:prstGeom>
            <a:solidFill>
              <a:schemeClr val="accent5">
                <a:lumMod val="60000"/>
                <a:lumOff val="40000"/>
              </a:schemeClr>
            </a:solidFill>
          </p:spPr>
          <p:txBody>
            <a:bodyPr wrap="square" rtlCol="0">
              <a:spAutoFit/>
            </a:bodyPr>
            <a:lstStyle/>
            <a:p>
              <a:r>
                <a:rPr lang="nl-BE" sz="1600" smtClean="0"/>
                <a:t>RPO / RTO:			</a:t>
              </a:r>
              <a:r>
                <a:rPr lang="nl-BE" sz="1200" smtClean="0"/>
                <a:t>Example</a:t>
              </a:r>
              <a:endParaRPr lang="en-US" sz="1200"/>
            </a:p>
          </p:txBody>
        </p:sp>
      </p:grpSp>
      <p:grpSp>
        <p:nvGrpSpPr>
          <p:cNvPr id="21" name="Group 20"/>
          <p:cNvGrpSpPr/>
          <p:nvPr/>
        </p:nvGrpSpPr>
        <p:grpSpPr>
          <a:xfrm>
            <a:off x="619324" y="2580705"/>
            <a:ext cx="4545196" cy="1104805"/>
            <a:chOff x="639626" y="1309987"/>
            <a:chExt cx="6534217" cy="1104805"/>
          </a:xfrm>
        </p:grpSpPr>
        <p:sp>
          <p:nvSpPr>
            <p:cNvPr id="23" name="TextBox 22"/>
            <p:cNvSpPr txBox="1"/>
            <p:nvPr/>
          </p:nvSpPr>
          <p:spPr>
            <a:xfrm>
              <a:off x="639626" y="1583795"/>
              <a:ext cx="6534217" cy="830997"/>
            </a:xfrm>
            <a:prstGeom prst="rect">
              <a:avLst/>
            </a:prstGeom>
            <a:solidFill>
              <a:schemeClr val="bg1">
                <a:lumMod val="95000"/>
              </a:schemeClr>
            </a:solidFill>
          </p:spPr>
          <p:txBody>
            <a:bodyPr wrap="square" rtlCol="0">
              <a:spAutoFit/>
            </a:bodyPr>
            <a:lstStyle/>
            <a:p>
              <a:pPr marL="285750" indent="-285750">
                <a:buFontTx/>
                <a:buChar char="-"/>
              </a:pPr>
              <a:r>
                <a:rPr lang="nl-BE" sz="1200" smtClean="0"/>
                <a:t>During this window, end-users get a guaranteed </a:t>
              </a:r>
            </a:p>
            <a:p>
              <a:pPr marL="742950" lvl="1" indent="-285750">
                <a:buFontTx/>
                <a:buChar char="-"/>
              </a:pPr>
              <a:r>
                <a:rPr lang="nl-BE" sz="1200" smtClean="0"/>
                <a:t>interaction performance on measured use cases.</a:t>
              </a:r>
            </a:p>
            <a:p>
              <a:pPr marL="742950" lvl="1" indent="-285750">
                <a:buFontTx/>
                <a:buChar char="-"/>
              </a:pPr>
              <a:r>
                <a:rPr lang="nl-BE" sz="1200" smtClean="0"/>
                <a:t>Speed of Message Delivery </a:t>
              </a:r>
            </a:p>
            <a:p>
              <a:pPr marL="285750" indent="-285750">
                <a:buFontTx/>
                <a:buChar char="-"/>
              </a:pPr>
              <a:r>
                <a:rPr lang="nl-BE" sz="1200" smtClean="0"/>
                <a:t>The Service Level will be 99%. </a:t>
              </a:r>
            </a:p>
          </p:txBody>
        </p:sp>
        <p:sp>
          <p:nvSpPr>
            <p:cNvPr id="24" name="TextBox 23"/>
            <p:cNvSpPr txBox="1"/>
            <p:nvPr/>
          </p:nvSpPr>
          <p:spPr>
            <a:xfrm>
              <a:off x="639626" y="1309987"/>
              <a:ext cx="6534217" cy="338554"/>
            </a:xfrm>
            <a:prstGeom prst="rect">
              <a:avLst/>
            </a:prstGeom>
            <a:solidFill>
              <a:schemeClr val="accent5">
                <a:lumMod val="60000"/>
                <a:lumOff val="40000"/>
              </a:schemeClr>
            </a:solidFill>
          </p:spPr>
          <p:txBody>
            <a:bodyPr wrap="square" rtlCol="0">
              <a:spAutoFit/>
            </a:bodyPr>
            <a:lstStyle/>
            <a:p>
              <a:r>
                <a:rPr lang="nl-BE" sz="1600" smtClean="0"/>
                <a:t>Availablity &amp; Performance: 	</a:t>
              </a:r>
              <a:r>
                <a:rPr lang="nl-BE" sz="1200" smtClean="0"/>
                <a:t>Example</a:t>
              </a:r>
              <a:endParaRPr lang="en-US" sz="1200"/>
            </a:p>
          </p:txBody>
        </p:sp>
      </p:grpSp>
      <p:grpSp>
        <p:nvGrpSpPr>
          <p:cNvPr id="29" name="Group 28"/>
          <p:cNvGrpSpPr/>
          <p:nvPr/>
        </p:nvGrpSpPr>
        <p:grpSpPr>
          <a:xfrm>
            <a:off x="5589910" y="4492286"/>
            <a:ext cx="3313031" cy="581585"/>
            <a:chOff x="538644" y="1309987"/>
            <a:chExt cx="3830243" cy="581585"/>
          </a:xfrm>
        </p:grpSpPr>
        <p:sp>
          <p:nvSpPr>
            <p:cNvPr id="31" name="TextBox 30"/>
            <p:cNvSpPr txBox="1"/>
            <p:nvPr/>
          </p:nvSpPr>
          <p:spPr>
            <a:xfrm>
              <a:off x="538644" y="1583795"/>
              <a:ext cx="3830241" cy="307777"/>
            </a:xfrm>
            <a:prstGeom prst="rect">
              <a:avLst/>
            </a:prstGeom>
            <a:solidFill>
              <a:schemeClr val="bg1">
                <a:lumMod val="95000"/>
              </a:schemeClr>
            </a:solidFill>
          </p:spPr>
          <p:txBody>
            <a:bodyPr wrap="square" rtlCol="0">
              <a:spAutoFit/>
            </a:bodyPr>
            <a:lstStyle/>
            <a:p>
              <a:pPr marL="285750" indent="-285750">
                <a:buFontTx/>
                <a:buChar char="-"/>
              </a:pPr>
              <a:r>
                <a:rPr lang="nl-BE" sz="1400" smtClean="0"/>
                <a:t>…</a:t>
              </a:r>
            </a:p>
          </p:txBody>
        </p:sp>
        <p:sp>
          <p:nvSpPr>
            <p:cNvPr id="32" name="TextBox 31"/>
            <p:cNvSpPr txBox="1"/>
            <p:nvPr/>
          </p:nvSpPr>
          <p:spPr>
            <a:xfrm>
              <a:off x="546399" y="1309987"/>
              <a:ext cx="3822488" cy="338554"/>
            </a:xfrm>
            <a:prstGeom prst="rect">
              <a:avLst/>
            </a:prstGeom>
            <a:solidFill>
              <a:schemeClr val="accent5">
                <a:lumMod val="60000"/>
                <a:lumOff val="40000"/>
              </a:schemeClr>
            </a:solidFill>
          </p:spPr>
          <p:txBody>
            <a:bodyPr wrap="square" rtlCol="0">
              <a:spAutoFit/>
            </a:bodyPr>
            <a:lstStyle/>
            <a:p>
              <a:r>
                <a:rPr lang="nl-BE" sz="1600" smtClean="0"/>
                <a:t>Release management</a:t>
              </a:r>
              <a:endParaRPr lang="en-US" sz="1600"/>
            </a:p>
          </p:txBody>
        </p:sp>
      </p:grpSp>
      <p:grpSp>
        <p:nvGrpSpPr>
          <p:cNvPr id="33" name="Group 32"/>
          <p:cNvGrpSpPr/>
          <p:nvPr/>
        </p:nvGrpSpPr>
        <p:grpSpPr>
          <a:xfrm>
            <a:off x="5563066" y="5124649"/>
            <a:ext cx="3359434" cy="390973"/>
            <a:chOff x="445525" y="1500599"/>
            <a:chExt cx="3882521" cy="390973"/>
          </a:xfrm>
        </p:grpSpPr>
        <p:sp>
          <p:nvSpPr>
            <p:cNvPr id="35" name="TextBox 34"/>
            <p:cNvSpPr txBox="1"/>
            <p:nvPr/>
          </p:nvSpPr>
          <p:spPr>
            <a:xfrm>
              <a:off x="445525" y="1583795"/>
              <a:ext cx="3853236" cy="307777"/>
            </a:xfrm>
            <a:prstGeom prst="rect">
              <a:avLst/>
            </a:prstGeom>
            <a:solidFill>
              <a:schemeClr val="bg1">
                <a:lumMod val="95000"/>
              </a:schemeClr>
            </a:solidFill>
          </p:spPr>
          <p:txBody>
            <a:bodyPr wrap="square" rtlCol="0">
              <a:spAutoFit/>
            </a:bodyPr>
            <a:lstStyle/>
            <a:p>
              <a:pPr marL="285750" indent="-285750">
                <a:buFontTx/>
                <a:buChar char="-"/>
              </a:pPr>
              <a:r>
                <a:rPr lang="nl-BE" sz="1400" smtClean="0"/>
                <a:t>…</a:t>
              </a:r>
            </a:p>
          </p:txBody>
        </p:sp>
        <p:sp>
          <p:nvSpPr>
            <p:cNvPr id="36" name="TextBox 35"/>
            <p:cNvSpPr txBox="1"/>
            <p:nvPr/>
          </p:nvSpPr>
          <p:spPr>
            <a:xfrm>
              <a:off x="474808" y="1500599"/>
              <a:ext cx="3853238" cy="338554"/>
            </a:xfrm>
            <a:prstGeom prst="rect">
              <a:avLst/>
            </a:prstGeom>
            <a:solidFill>
              <a:schemeClr val="accent5">
                <a:lumMod val="60000"/>
                <a:lumOff val="40000"/>
              </a:schemeClr>
            </a:solidFill>
          </p:spPr>
          <p:txBody>
            <a:bodyPr wrap="square" rtlCol="0">
              <a:spAutoFit/>
            </a:bodyPr>
            <a:lstStyle/>
            <a:p>
              <a:r>
                <a:rPr lang="nl-BE" sz="1600" smtClean="0"/>
                <a:t>Incident management</a:t>
              </a:r>
              <a:endParaRPr lang="en-US" sz="1600"/>
            </a:p>
          </p:txBody>
        </p:sp>
      </p:grpSp>
      <p:grpSp>
        <p:nvGrpSpPr>
          <p:cNvPr id="37" name="Group 36"/>
          <p:cNvGrpSpPr/>
          <p:nvPr/>
        </p:nvGrpSpPr>
        <p:grpSpPr>
          <a:xfrm>
            <a:off x="5589243" y="3841259"/>
            <a:ext cx="3313036" cy="581585"/>
            <a:chOff x="445526" y="1309987"/>
            <a:chExt cx="2722319" cy="581585"/>
          </a:xfrm>
        </p:grpSpPr>
        <p:sp>
          <p:nvSpPr>
            <p:cNvPr id="39" name="TextBox 38"/>
            <p:cNvSpPr txBox="1"/>
            <p:nvPr/>
          </p:nvSpPr>
          <p:spPr>
            <a:xfrm>
              <a:off x="445526" y="1583795"/>
              <a:ext cx="2722316" cy="307777"/>
            </a:xfrm>
            <a:prstGeom prst="rect">
              <a:avLst/>
            </a:prstGeom>
            <a:solidFill>
              <a:schemeClr val="bg1">
                <a:lumMod val="95000"/>
              </a:schemeClr>
            </a:solidFill>
          </p:spPr>
          <p:txBody>
            <a:bodyPr wrap="square" rtlCol="0">
              <a:spAutoFit/>
            </a:bodyPr>
            <a:lstStyle/>
            <a:p>
              <a:pPr marL="285750" indent="-285750">
                <a:buFontTx/>
                <a:buChar char="-"/>
              </a:pPr>
              <a:r>
                <a:rPr lang="nl-BE" sz="1400" smtClean="0"/>
                <a:t>…</a:t>
              </a:r>
            </a:p>
          </p:txBody>
        </p:sp>
        <p:sp>
          <p:nvSpPr>
            <p:cNvPr id="40" name="TextBox 39"/>
            <p:cNvSpPr txBox="1"/>
            <p:nvPr/>
          </p:nvSpPr>
          <p:spPr>
            <a:xfrm>
              <a:off x="445527" y="1309987"/>
              <a:ext cx="2722318" cy="338554"/>
            </a:xfrm>
            <a:prstGeom prst="rect">
              <a:avLst/>
            </a:prstGeom>
            <a:solidFill>
              <a:schemeClr val="accent5">
                <a:lumMod val="60000"/>
                <a:lumOff val="40000"/>
              </a:schemeClr>
            </a:solidFill>
          </p:spPr>
          <p:txBody>
            <a:bodyPr wrap="square" rtlCol="0">
              <a:spAutoFit/>
            </a:bodyPr>
            <a:lstStyle/>
            <a:p>
              <a:r>
                <a:rPr lang="nl-BE" sz="1600" smtClean="0"/>
                <a:t>Escalation procedure</a:t>
              </a:r>
              <a:endParaRPr lang="en-US" sz="1600"/>
            </a:p>
          </p:txBody>
        </p:sp>
      </p:grpSp>
      <p:grpSp>
        <p:nvGrpSpPr>
          <p:cNvPr id="44" name="Group 43"/>
          <p:cNvGrpSpPr/>
          <p:nvPr/>
        </p:nvGrpSpPr>
        <p:grpSpPr>
          <a:xfrm>
            <a:off x="609513" y="5633472"/>
            <a:ext cx="4561927" cy="920139"/>
            <a:chOff x="576802" y="438920"/>
            <a:chExt cx="6488461" cy="920139"/>
          </a:xfrm>
        </p:grpSpPr>
        <p:sp>
          <p:nvSpPr>
            <p:cNvPr id="46" name="TextBox 45"/>
            <p:cNvSpPr txBox="1"/>
            <p:nvPr/>
          </p:nvSpPr>
          <p:spPr>
            <a:xfrm>
              <a:off x="580081" y="712728"/>
              <a:ext cx="6485182" cy="646331"/>
            </a:xfrm>
            <a:prstGeom prst="rect">
              <a:avLst/>
            </a:prstGeom>
            <a:solidFill>
              <a:schemeClr val="bg1">
                <a:lumMod val="95000"/>
              </a:schemeClr>
            </a:solidFill>
          </p:spPr>
          <p:txBody>
            <a:bodyPr wrap="square" rtlCol="0">
              <a:spAutoFit/>
            </a:bodyPr>
            <a:lstStyle/>
            <a:p>
              <a:pPr marL="285750" indent="-285750">
                <a:buFontTx/>
                <a:buChar char="-"/>
              </a:pPr>
              <a:r>
                <a:rPr lang="nl-BE" sz="1200" smtClean="0"/>
                <a:t>The business data of a tenant should – on demand  - be able </a:t>
              </a:r>
            </a:p>
            <a:p>
              <a:pPr marL="742950" lvl="1" indent="-285750">
                <a:buFontTx/>
                <a:buChar char="-"/>
              </a:pPr>
              <a:r>
                <a:rPr lang="nl-BE" sz="1200" smtClean="0"/>
                <a:t>to be exported in format …</a:t>
              </a:r>
            </a:p>
            <a:p>
              <a:pPr marL="742950" lvl="1" indent="-285750">
                <a:buFontTx/>
                <a:buChar char="-"/>
              </a:pPr>
              <a:r>
                <a:rPr lang="nl-BE" sz="1200" smtClean="0"/>
                <a:t>Within a delay of … </a:t>
              </a:r>
            </a:p>
          </p:txBody>
        </p:sp>
        <p:sp>
          <p:nvSpPr>
            <p:cNvPr id="47" name="TextBox 46"/>
            <p:cNvSpPr txBox="1"/>
            <p:nvPr/>
          </p:nvSpPr>
          <p:spPr>
            <a:xfrm>
              <a:off x="576802" y="438920"/>
              <a:ext cx="6478619" cy="338554"/>
            </a:xfrm>
            <a:prstGeom prst="rect">
              <a:avLst/>
            </a:prstGeom>
            <a:solidFill>
              <a:schemeClr val="accent5">
                <a:lumMod val="60000"/>
                <a:lumOff val="40000"/>
              </a:schemeClr>
            </a:solidFill>
          </p:spPr>
          <p:txBody>
            <a:bodyPr wrap="square" rtlCol="0">
              <a:spAutoFit/>
            </a:bodyPr>
            <a:lstStyle/>
            <a:p>
              <a:r>
                <a:rPr lang="nl-BE" sz="1600" smtClean="0"/>
                <a:t>DATA recuperation:			</a:t>
              </a:r>
              <a:r>
                <a:rPr lang="nl-BE" sz="1200" smtClean="0"/>
                <a:t>Example</a:t>
              </a:r>
              <a:endParaRPr lang="en-US" sz="1200"/>
            </a:p>
          </p:txBody>
        </p:sp>
      </p:grpSp>
      <p:grpSp>
        <p:nvGrpSpPr>
          <p:cNvPr id="48" name="Group 47"/>
          <p:cNvGrpSpPr/>
          <p:nvPr/>
        </p:nvGrpSpPr>
        <p:grpSpPr>
          <a:xfrm>
            <a:off x="5589243" y="2608176"/>
            <a:ext cx="3359437" cy="581585"/>
            <a:chOff x="604255" y="1309987"/>
            <a:chExt cx="5104791" cy="581585"/>
          </a:xfrm>
        </p:grpSpPr>
        <p:sp>
          <p:nvSpPr>
            <p:cNvPr id="50" name="TextBox 49"/>
            <p:cNvSpPr txBox="1"/>
            <p:nvPr/>
          </p:nvSpPr>
          <p:spPr>
            <a:xfrm>
              <a:off x="604256" y="1583795"/>
              <a:ext cx="5104790" cy="307777"/>
            </a:xfrm>
            <a:prstGeom prst="rect">
              <a:avLst/>
            </a:prstGeom>
            <a:solidFill>
              <a:schemeClr val="bg1">
                <a:lumMod val="95000"/>
              </a:schemeClr>
            </a:solidFill>
          </p:spPr>
          <p:txBody>
            <a:bodyPr wrap="square" rtlCol="0">
              <a:spAutoFit/>
            </a:bodyPr>
            <a:lstStyle/>
            <a:p>
              <a:pPr marL="285750" indent="-285750">
                <a:buFontTx/>
                <a:buChar char="-"/>
              </a:pPr>
              <a:r>
                <a:rPr lang="nl-BE" sz="1400" smtClean="0"/>
                <a:t>…</a:t>
              </a:r>
            </a:p>
          </p:txBody>
        </p:sp>
        <p:sp>
          <p:nvSpPr>
            <p:cNvPr id="51" name="TextBox 50"/>
            <p:cNvSpPr txBox="1"/>
            <p:nvPr/>
          </p:nvSpPr>
          <p:spPr>
            <a:xfrm>
              <a:off x="604255" y="1309987"/>
              <a:ext cx="5104790" cy="338554"/>
            </a:xfrm>
            <a:prstGeom prst="rect">
              <a:avLst/>
            </a:prstGeom>
            <a:solidFill>
              <a:schemeClr val="accent5">
                <a:lumMod val="60000"/>
                <a:lumOff val="40000"/>
              </a:schemeClr>
            </a:solidFill>
          </p:spPr>
          <p:txBody>
            <a:bodyPr wrap="square" rtlCol="0">
              <a:spAutoFit/>
            </a:bodyPr>
            <a:lstStyle/>
            <a:p>
              <a:r>
                <a:rPr lang="nl-BE" sz="1600" smtClean="0"/>
                <a:t>Software Bug Follow-up</a:t>
              </a:r>
              <a:endParaRPr lang="en-US" sz="1600"/>
            </a:p>
          </p:txBody>
        </p:sp>
      </p:grpSp>
      <p:grpSp>
        <p:nvGrpSpPr>
          <p:cNvPr id="56" name="Group 55"/>
          <p:cNvGrpSpPr/>
          <p:nvPr/>
        </p:nvGrpSpPr>
        <p:grpSpPr>
          <a:xfrm>
            <a:off x="618756" y="3793077"/>
            <a:ext cx="4552684" cy="735473"/>
            <a:chOff x="639626" y="1309987"/>
            <a:chExt cx="4849106" cy="735473"/>
          </a:xfrm>
        </p:grpSpPr>
        <p:sp>
          <p:nvSpPr>
            <p:cNvPr id="58" name="TextBox 57"/>
            <p:cNvSpPr txBox="1"/>
            <p:nvPr/>
          </p:nvSpPr>
          <p:spPr>
            <a:xfrm>
              <a:off x="639626" y="1583795"/>
              <a:ext cx="4849106" cy="461665"/>
            </a:xfrm>
            <a:prstGeom prst="rect">
              <a:avLst/>
            </a:prstGeom>
            <a:solidFill>
              <a:schemeClr val="bg1">
                <a:lumMod val="95000"/>
              </a:schemeClr>
            </a:solidFill>
          </p:spPr>
          <p:txBody>
            <a:bodyPr wrap="square" rtlCol="0">
              <a:spAutoFit/>
            </a:bodyPr>
            <a:lstStyle/>
            <a:p>
              <a:pPr marL="285750" indent="-285750">
                <a:buFontTx/>
                <a:buChar char="-"/>
              </a:pPr>
              <a:r>
                <a:rPr lang="nl-BE" sz="1200" smtClean="0"/>
                <a:t>The solution will be available for End-users from xx h to  yy h, during “work days” / 7 by 7.</a:t>
              </a:r>
            </a:p>
          </p:txBody>
        </p:sp>
        <p:sp>
          <p:nvSpPr>
            <p:cNvPr id="59" name="TextBox 58"/>
            <p:cNvSpPr txBox="1"/>
            <p:nvPr/>
          </p:nvSpPr>
          <p:spPr>
            <a:xfrm>
              <a:off x="639626" y="1309987"/>
              <a:ext cx="4849106" cy="338554"/>
            </a:xfrm>
            <a:prstGeom prst="rect">
              <a:avLst/>
            </a:prstGeom>
            <a:solidFill>
              <a:schemeClr val="accent5">
                <a:lumMod val="60000"/>
                <a:lumOff val="40000"/>
              </a:schemeClr>
            </a:solidFill>
          </p:spPr>
          <p:txBody>
            <a:bodyPr wrap="square" rtlCol="0">
              <a:spAutoFit/>
            </a:bodyPr>
            <a:lstStyle/>
            <a:p>
              <a:r>
                <a:rPr lang="nl-BE" sz="1600" smtClean="0"/>
                <a:t>Service Window: 	</a:t>
              </a:r>
              <a:r>
                <a:rPr lang="nl-BE" sz="1200" smtClean="0"/>
                <a:t>Example</a:t>
              </a:r>
              <a:endParaRPr lang="en-US" sz="1200"/>
            </a:p>
          </p:txBody>
        </p:sp>
      </p:grpSp>
      <p:grpSp>
        <p:nvGrpSpPr>
          <p:cNvPr id="60" name="Group 59"/>
          <p:cNvGrpSpPr/>
          <p:nvPr/>
        </p:nvGrpSpPr>
        <p:grpSpPr>
          <a:xfrm>
            <a:off x="5563066" y="5578064"/>
            <a:ext cx="3331079" cy="581585"/>
            <a:chOff x="583716" y="1309987"/>
            <a:chExt cx="5104792" cy="581585"/>
          </a:xfrm>
        </p:grpSpPr>
        <p:sp>
          <p:nvSpPr>
            <p:cNvPr id="62" name="TextBox 61"/>
            <p:cNvSpPr txBox="1"/>
            <p:nvPr/>
          </p:nvSpPr>
          <p:spPr>
            <a:xfrm>
              <a:off x="583716" y="1583795"/>
              <a:ext cx="5104792" cy="307777"/>
            </a:xfrm>
            <a:prstGeom prst="rect">
              <a:avLst/>
            </a:prstGeom>
            <a:solidFill>
              <a:schemeClr val="bg1">
                <a:lumMod val="95000"/>
              </a:schemeClr>
            </a:solidFill>
          </p:spPr>
          <p:txBody>
            <a:bodyPr wrap="square" rtlCol="0">
              <a:spAutoFit/>
            </a:bodyPr>
            <a:lstStyle/>
            <a:p>
              <a:pPr marL="285750" indent="-285750">
                <a:buFontTx/>
                <a:buChar char="-"/>
              </a:pPr>
              <a:r>
                <a:rPr lang="nl-BE" sz="1400" smtClean="0"/>
                <a:t>…</a:t>
              </a:r>
            </a:p>
          </p:txBody>
        </p:sp>
        <p:sp>
          <p:nvSpPr>
            <p:cNvPr id="63" name="TextBox 62"/>
            <p:cNvSpPr txBox="1"/>
            <p:nvPr/>
          </p:nvSpPr>
          <p:spPr>
            <a:xfrm>
              <a:off x="583718" y="1309987"/>
              <a:ext cx="5104790" cy="338554"/>
            </a:xfrm>
            <a:prstGeom prst="rect">
              <a:avLst/>
            </a:prstGeom>
            <a:solidFill>
              <a:schemeClr val="accent5">
                <a:lumMod val="60000"/>
                <a:lumOff val="40000"/>
              </a:schemeClr>
            </a:solidFill>
          </p:spPr>
          <p:txBody>
            <a:bodyPr wrap="square" rtlCol="0">
              <a:spAutoFit/>
            </a:bodyPr>
            <a:lstStyle/>
            <a:p>
              <a:r>
                <a:rPr lang="nl-BE" sz="1600" smtClean="0"/>
                <a:t>…</a:t>
              </a:r>
              <a:endParaRPr lang="en-US" sz="1600"/>
            </a:p>
          </p:txBody>
        </p:sp>
      </p:grpSp>
      <p:grpSp>
        <p:nvGrpSpPr>
          <p:cNvPr id="64" name="Group 63"/>
          <p:cNvGrpSpPr/>
          <p:nvPr/>
        </p:nvGrpSpPr>
        <p:grpSpPr>
          <a:xfrm>
            <a:off x="5589243" y="3230947"/>
            <a:ext cx="3359437" cy="581585"/>
            <a:chOff x="604255" y="1309987"/>
            <a:chExt cx="5104791" cy="581585"/>
          </a:xfrm>
        </p:grpSpPr>
        <p:sp>
          <p:nvSpPr>
            <p:cNvPr id="65" name="TextBox 64"/>
            <p:cNvSpPr txBox="1"/>
            <p:nvPr/>
          </p:nvSpPr>
          <p:spPr>
            <a:xfrm>
              <a:off x="604256" y="1583795"/>
              <a:ext cx="5104790" cy="307777"/>
            </a:xfrm>
            <a:prstGeom prst="rect">
              <a:avLst/>
            </a:prstGeom>
            <a:solidFill>
              <a:schemeClr val="bg1">
                <a:lumMod val="95000"/>
              </a:schemeClr>
            </a:solidFill>
          </p:spPr>
          <p:txBody>
            <a:bodyPr wrap="square" rtlCol="0">
              <a:spAutoFit/>
            </a:bodyPr>
            <a:lstStyle/>
            <a:p>
              <a:pPr marL="285750" indent="-285750">
                <a:buFontTx/>
                <a:buChar char="-"/>
              </a:pPr>
              <a:r>
                <a:rPr lang="nl-BE" sz="1400" smtClean="0"/>
                <a:t>…</a:t>
              </a:r>
            </a:p>
          </p:txBody>
        </p:sp>
        <p:sp>
          <p:nvSpPr>
            <p:cNvPr id="66" name="TextBox 65"/>
            <p:cNvSpPr txBox="1"/>
            <p:nvPr/>
          </p:nvSpPr>
          <p:spPr>
            <a:xfrm>
              <a:off x="604255" y="1309987"/>
              <a:ext cx="5104790" cy="338554"/>
            </a:xfrm>
            <a:prstGeom prst="rect">
              <a:avLst/>
            </a:prstGeom>
            <a:solidFill>
              <a:schemeClr val="accent5">
                <a:lumMod val="60000"/>
                <a:lumOff val="40000"/>
              </a:schemeClr>
            </a:solidFill>
          </p:spPr>
          <p:txBody>
            <a:bodyPr wrap="square" rtlCol="0">
              <a:spAutoFit/>
            </a:bodyPr>
            <a:lstStyle/>
            <a:p>
              <a:r>
                <a:rPr lang="nl-BE" sz="1600" smtClean="0"/>
                <a:t>Software change request follow-up</a:t>
              </a:r>
              <a:endParaRPr lang="en-US" sz="1600"/>
            </a:p>
          </p:txBody>
        </p:sp>
      </p:grpSp>
      <p:grpSp>
        <p:nvGrpSpPr>
          <p:cNvPr id="67" name="Group 66"/>
          <p:cNvGrpSpPr/>
          <p:nvPr/>
        </p:nvGrpSpPr>
        <p:grpSpPr>
          <a:xfrm>
            <a:off x="5563066" y="6222790"/>
            <a:ext cx="3331079" cy="581585"/>
            <a:chOff x="583716" y="1309987"/>
            <a:chExt cx="5104792" cy="581585"/>
          </a:xfrm>
        </p:grpSpPr>
        <p:sp>
          <p:nvSpPr>
            <p:cNvPr id="68" name="TextBox 67"/>
            <p:cNvSpPr txBox="1"/>
            <p:nvPr/>
          </p:nvSpPr>
          <p:spPr>
            <a:xfrm>
              <a:off x="583716" y="1583795"/>
              <a:ext cx="5104792" cy="307777"/>
            </a:xfrm>
            <a:prstGeom prst="rect">
              <a:avLst/>
            </a:prstGeom>
            <a:solidFill>
              <a:schemeClr val="bg1">
                <a:lumMod val="95000"/>
              </a:schemeClr>
            </a:solidFill>
          </p:spPr>
          <p:txBody>
            <a:bodyPr wrap="square" rtlCol="0">
              <a:spAutoFit/>
            </a:bodyPr>
            <a:lstStyle/>
            <a:p>
              <a:pPr marL="285750" indent="-285750">
                <a:buFontTx/>
                <a:buChar char="-"/>
              </a:pPr>
              <a:r>
                <a:rPr lang="nl-BE" sz="1400" smtClean="0"/>
                <a:t>…</a:t>
              </a:r>
            </a:p>
          </p:txBody>
        </p:sp>
        <p:sp>
          <p:nvSpPr>
            <p:cNvPr id="69" name="TextBox 68"/>
            <p:cNvSpPr txBox="1"/>
            <p:nvPr/>
          </p:nvSpPr>
          <p:spPr>
            <a:xfrm>
              <a:off x="583718" y="1309987"/>
              <a:ext cx="5104790" cy="338554"/>
            </a:xfrm>
            <a:prstGeom prst="rect">
              <a:avLst/>
            </a:prstGeom>
            <a:solidFill>
              <a:schemeClr val="accent5">
                <a:lumMod val="60000"/>
                <a:lumOff val="40000"/>
              </a:schemeClr>
            </a:solidFill>
          </p:spPr>
          <p:txBody>
            <a:bodyPr wrap="square" rtlCol="0">
              <a:spAutoFit/>
            </a:bodyPr>
            <a:lstStyle/>
            <a:p>
              <a:r>
                <a:rPr lang="nl-BE" sz="1600" smtClean="0"/>
                <a:t>…</a:t>
              </a:r>
              <a:endParaRPr lang="en-US" sz="1600"/>
            </a:p>
          </p:txBody>
        </p:sp>
      </p:grpSp>
      <p:grpSp>
        <p:nvGrpSpPr>
          <p:cNvPr id="2" name="Group 1"/>
          <p:cNvGrpSpPr/>
          <p:nvPr/>
        </p:nvGrpSpPr>
        <p:grpSpPr>
          <a:xfrm>
            <a:off x="3131840" y="595577"/>
            <a:ext cx="3845277" cy="853203"/>
            <a:chOff x="3298998" y="489359"/>
            <a:chExt cx="3845277" cy="853203"/>
          </a:xfrm>
        </p:grpSpPr>
        <p:sp>
          <p:nvSpPr>
            <p:cNvPr id="42" name="Rounded Rectangle 41"/>
            <p:cNvSpPr/>
            <p:nvPr/>
          </p:nvSpPr>
          <p:spPr>
            <a:xfrm rot="293324">
              <a:off x="3298998" y="508716"/>
              <a:ext cx="1862479" cy="833846"/>
            </a:xfrm>
            <a:prstGeom prst="roundRect">
              <a:avLst/>
            </a:prstGeom>
            <a:solidFill>
              <a:schemeClr val="accent6">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1 Service Level Agreement should be sufficient for all Tenants</a:t>
              </a:r>
              <a:endParaRPr lang="en-US" sz="1200" b="1">
                <a:solidFill>
                  <a:schemeClr val="bg1"/>
                </a:solidFill>
              </a:endParaRPr>
            </a:p>
          </p:txBody>
        </p:sp>
        <p:sp>
          <p:nvSpPr>
            <p:cNvPr id="43" name="Rounded Rectangle 42"/>
            <p:cNvSpPr/>
            <p:nvPr/>
          </p:nvSpPr>
          <p:spPr>
            <a:xfrm rot="293324">
              <a:off x="5281796" y="489359"/>
              <a:ext cx="1862479" cy="833846"/>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MS should agree on the required guarantees</a:t>
              </a:r>
              <a:endParaRPr lang="en-US" sz="1200" b="1">
                <a:solidFill>
                  <a:schemeClr val="bg1"/>
                </a:solidFill>
              </a:endParaRPr>
            </a:p>
          </p:txBody>
        </p:sp>
      </p:grpSp>
    </p:spTree>
    <p:extLst>
      <p:ext uri="{BB962C8B-B14F-4D97-AF65-F5344CB8AC3E}">
        <p14:creationId xmlns:p14="http://schemas.microsoft.com/office/powerpoint/2010/main" val="2993926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54605" y="818992"/>
            <a:ext cx="8782340" cy="3690128"/>
            <a:chOff x="71500" y="1309987"/>
            <a:chExt cx="8782340" cy="3690128"/>
          </a:xfrm>
        </p:grpSpPr>
        <p:sp>
          <p:nvSpPr>
            <p:cNvPr id="14" name="TextBox 13"/>
            <p:cNvSpPr txBox="1"/>
            <p:nvPr/>
          </p:nvSpPr>
          <p:spPr>
            <a:xfrm>
              <a:off x="71500" y="1309987"/>
              <a:ext cx="572593" cy="461665"/>
            </a:xfrm>
            <a:prstGeom prst="rect">
              <a:avLst/>
            </a:prstGeom>
            <a:solidFill>
              <a:schemeClr val="tx2">
                <a:lumMod val="40000"/>
                <a:lumOff val="60000"/>
              </a:schemeClr>
            </a:solidFill>
          </p:spPr>
          <p:txBody>
            <a:bodyPr wrap="none" rtlCol="0">
              <a:spAutoFit/>
            </a:bodyPr>
            <a:lstStyle/>
            <a:p>
              <a:r>
                <a:rPr lang="nl-BE" sz="2400" smtClean="0"/>
                <a:t>17.</a:t>
              </a:r>
              <a:endParaRPr lang="en-US" sz="2400"/>
            </a:p>
          </p:txBody>
        </p:sp>
        <p:sp>
          <p:nvSpPr>
            <p:cNvPr id="15" name="TextBox 14"/>
            <p:cNvSpPr txBox="1"/>
            <p:nvPr/>
          </p:nvSpPr>
          <p:spPr>
            <a:xfrm>
              <a:off x="583450" y="1583795"/>
              <a:ext cx="8270390" cy="3416320"/>
            </a:xfrm>
            <a:prstGeom prst="rect">
              <a:avLst/>
            </a:prstGeom>
            <a:solidFill>
              <a:schemeClr val="bg1">
                <a:lumMod val="95000"/>
              </a:schemeClr>
            </a:solidFill>
          </p:spPr>
          <p:txBody>
            <a:bodyPr wrap="square" rtlCol="0">
              <a:spAutoFit/>
            </a:bodyPr>
            <a:lstStyle/>
            <a:p>
              <a:r>
                <a:rPr lang="nl-BE" smtClean="0"/>
                <a:t>On subscription</a:t>
              </a:r>
            </a:p>
            <a:p>
              <a:pPr marL="285750" indent="-285750">
                <a:buFontTx/>
                <a:buChar char="-"/>
              </a:pPr>
              <a:r>
                <a:rPr lang="nl-BE" smtClean="0"/>
                <a:t>the Raas Provider, sets up the tenant(s) on the platform. Meaning:</a:t>
              </a:r>
            </a:p>
            <a:p>
              <a:pPr marL="742950" lvl="1" indent="-285750">
                <a:buFontTx/>
                <a:buChar char="-"/>
              </a:pPr>
              <a:r>
                <a:rPr lang="nl-BE" smtClean="0"/>
                <a:t>Collecting the required setup information from tenant</a:t>
              </a:r>
            </a:p>
            <a:p>
              <a:pPr marL="742950" lvl="1" indent="-285750">
                <a:buFontTx/>
                <a:buChar char="-"/>
              </a:pPr>
              <a:r>
                <a:rPr lang="nl-BE" smtClean="0"/>
                <a:t>Creation of the tenant.</a:t>
              </a:r>
            </a:p>
            <a:p>
              <a:pPr marL="742950" lvl="1" indent="-285750">
                <a:buFontTx/>
                <a:buChar char="-"/>
              </a:pPr>
              <a:r>
                <a:rPr lang="nl-BE"/>
                <a:t>Procurement of the tenant </a:t>
              </a:r>
              <a:r>
                <a:rPr lang="nl-BE" smtClean="0"/>
                <a:t>certificats</a:t>
              </a:r>
            </a:p>
            <a:p>
              <a:pPr marL="742950" lvl="1" indent="-285750">
                <a:buFontTx/>
                <a:buChar char="-"/>
              </a:pPr>
              <a:r>
                <a:rPr lang="nl-BE" smtClean="0"/>
                <a:t>Implementing required EBMS / </a:t>
              </a:r>
              <a:r>
                <a:rPr lang="nl-BE"/>
                <a:t>SIGN </a:t>
              </a:r>
              <a:r>
                <a:rPr lang="nl-BE" smtClean="0"/>
                <a:t>) certificats to establish communication</a:t>
              </a:r>
            </a:p>
            <a:p>
              <a:pPr marL="742950" lvl="1" indent="-285750">
                <a:buFontTx/>
                <a:buChar char="-"/>
              </a:pPr>
              <a:r>
                <a:rPr lang="nl-BE" smtClean="0"/>
                <a:t>Creation of the required Groups &amp; Policies</a:t>
              </a:r>
            </a:p>
            <a:p>
              <a:pPr marL="285750" indent="-285750">
                <a:buFontTx/>
                <a:buChar char="-"/>
              </a:pPr>
              <a:r>
                <a:rPr lang="nl-BE" smtClean="0"/>
                <a:t>Member states</a:t>
              </a:r>
            </a:p>
            <a:p>
              <a:pPr marL="742950" lvl="1" indent="-285750">
                <a:buFontTx/>
                <a:buChar char="-"/>
              </a:pPr>
              <a:r>
                <a:rPr lang="nl-BE" smtClean="0"/>
                <a:t>Provides the information regarding tenants / groups / policies </a:t>
              </a:r>
            </a:p>
            <a:p>
              <a:pPr marL="742950" lvl="1" indent="-285750">
                <a:buFontTx/>
                <a:buChar char="-"/>
              </a:pPr>
              <a:r>
                <a:rPr lang="nl-BE" smtClean="0"/>
                <a:t>Setup of tenant in IR ( institution repository ) </a:t>
              </a:r>
            </a:p>
            <a:p>
              <a:pPr marL="742950" lvl="1" indent="-285750">
                <a:buFontTx/>
                <a:buChar char="-"/>
              </a:pPr>
              <a:r>
                <a:rPr lang="nl-BE" smtClean="0"/>
                <a:t>configures it’s proper user management tool with groups and policies</a:t>
              </a:r>
            </a:p>
            <a:p>
              <a:pPr marL="742950" lvl="1" indent="-285750">
                <a:buFontTx/>
                <a:buChar char="-"/>
              </a:pPr>
              <a:r>
                <a:rPr lang="nl-BE" smtClean="0"/>
                <a:t>Assigns the relevant users to the groups</a:t>
              </a:r>
            </a:p>
          </p:txBody>
        </p:sp>
        <p:sp>
          <p:nvSpPr>
            <p:cNvPr id="20" name="TextBox 19"/>
            <p:cNvSpPr txBox="1"/>
            <p:nvPr/>
          </p:nvSpPr>
          <p:spPr>
            <a:xfrm>
              <a:off x="583450" y="1309987"/>
              <a:ext cx="8270390" cy="338554"/>
            </a:xfrm>
            <a:prstGeom prst="rect">
              <a:avLst/>
            </a:prstGeom>
            <a:solidFill>
              <a:schemeClr val="tx2">
                <a:lumMod val="40000"/>
                <a:lumOff val="60000"/>
              </a:schemeClr>
            </a:solidFill>
          </p:spPr>
          <p:txBody>
            <a:bodyPr wrap="square" rtlCol="0">
              <a:spAutoFit/>
            </a:bodyPr>
            <a:lstStyle/>
            <a:p>
              <a:r>
                <a:rPr lang="nl-BE" sz="1600" smtClean="0"/>
                <a:t>onboarding of a RINA Tenant</a:t>
              </a:r>
              <a:endParaRPr lang="en-US" sz="1600"/>
            </a:p>
          </p:txBody>
        </p:sp>
      </p:grpSp>
      <p:sp>
        <p:nvSpPr>
          <p:cNvPr id="8" name="TextBox 7"/>
          <p:cNvSpPr txBox="1"/>
          <p:nvPr/>
        </p:nvSpPr>
        <p:spPr>
          <a:xfrm>
            <a:off x="431540" y="98630"/>
            <a:ext cx="2984791" cy="461665"/>
          </a:xfrm>
          <a:prstGeom prst="rect">
            <a:avLst/>
          </a:prstGeom>
          <a:noFill/>
        </p:spPr>
        <p:txBody>
          <a:bodyPr wrap="none" rtlCol="0">
            <a:spAutoFit/>
          </a:bodyPr>
          <a:lstStyle/>
          <a:p>
            <a:r>
              <a:rPr lang="nl-BE" sz="2400" smtClean="0"/>
              <a:t>Rina as a Service: Raas</a:t>
            </a:r>
            <a:endParaRPr lang="en-US" sz="2400"/>
          </a:p>
        </p:txBody>
      </p:sp>
      <p:sp>
        <p:nvSpPr>
          <p:cNvPr id="10" name="TextBox 9"/>
          <p:cNvSpPr txBox="1"/>
          <p:nvPr/>
        </p:nvSpPr>
        <p:spPr>
          <a:xfrm>
            <a:off x="3416331" y="211470"/>
            <a:ext cx="5416303" cy="338554"/>
          </a:xfrm>
          <a:prstGeom prst="rect">
            <a:avLst/>
          </a:prstGeom>
          <a:solidFill>
            <a:schemeClr val="accent3">
              <a:lumMod val="60000"/>
              <a:lumOff val="40000"/>
            </a:schemeClr>
          </a:solidFill>
        </p:spPr>
        <p:txBody>
          <a:bodyPr wrap="square" rtlCol="0">
            <a:spAutoFit/>
          </a:bodyPr>
          <a:lstStyle/>
          <a:p>
            <a:r>
              <a:rPr lang="nl-BE" sz="1600" smtClean="0"/>
              <a:t>Subscribing to the service    &amp;  invoicing</a:t>
            </a:r>
            <a:endParaRPr lang="en-US" sz="1600"/>
          </a:p>
        </p:txBody>
      </p:sp>
      <p:grpSp>
        <p:nvGrpSpPr>
          <p:cNvPr id="18" name="Group 17"/>
          <p:cNvGrpSpPr/>
          <p:nvPr/>
        </p:nvGrpSpPr>
        <p:grpSpPr>
          <a:xfrm>
            <a:off x="7222321" y="1137551"/>
            <a:ext cx="1649039" cy="2690006"/>
            <a:chOff x="7389479" y="1031333"/>
            <a:chExt cx="1649039" cy="2690006"/>
          </a:xfrm>
        </p:grpSpPr>
        <p:sp>
          <p:nvSpPr>
            <p:cNvPr id="19" name="Rounded Rectangle 18"/>
            <p:cNvSpPr/>
            <p:nvPr/>
          </p:nvSpPr>
          <p:spPr>
            <a:xfrm rot="293324">
              <a:off x="7471566" y="1031333"/>
              <a:ext cx="1566952" cy="618975"/>
            </a:xfrm>
            <a:prstGeom prst="roundRect">
              <a:avLst/>
            </a:prstGeom>
            <a:solidFill>
              <a:schemeClr val="accent6">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Clear responsibilities should be defined for RaaS</a:t>
              </a:r>
              <a:endParaRPr lang="en-US" sz="1200" b="1">
                <a:solidFill>
                  <a:schemeClr val="bg1"/>
                </a:solidFill>
              </a:endParaRPr>
            </a:p>
          </p:txBody>
        </p:sp>
        <p:sp>
          <p:nvSpPr>
            <p:cNvPr id="21" name="Rounded Rectangle 20"/>
            <p:cNvSpPr/>
            <p:nvPr/>
          </p:nvSpPr>
          <p:spPr>
            <a:xfrm rot="293324">
              <a:off x="7389479" y="3074133"/>
              <a:ext cx="1585619" cy="647206"/>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200" b="1" smtClean="0">
                  <a:solidFill>
                    <a:schemeClr val="bg1"/>
                  </a:solidFill>
                </a:rPr>
                <a:t>Clear responsibilities </a:t>
              </a:r>
            </a:p>
            <a:p>
              <a:pPr algn="ctr"/>
              <a:r>
                <a:rPr lang="nl-BE" sz="1200" b="1">
                  <a:solidFill>
                    <a:schemeClr val="bg1"/>
                  </a:solidFill>
                </a:rPr>
                <a:t>s</a:t>
              </a:r>
              <a:r>
                <a:rPr lang="nl-BE" sz="1200" b="1" smtClean="0">
                  <a:solidFill>
                    <a:schemeClr val="bg1"/>
                  </a:solidFill>
                </a:rPr>
                <a:t>hould be defined</a:t>
              </a:r>
            </a:p>
            <a:p>
              <a:pPr algn="ctr"/>
              <a:r>
                <a:rPr lang="nl-BE" sz="1200" b="1" smtClean="0">
                  <a:solidFill>
                    <a:schemeClr val="bg1"/>
                  </a:solidFill>
                </a:rPr>
                <a:t>For MS / Tenant</a:t>
              </a:r>
              <a:endParaRPr lang="en-US" sz="1200" b="1">
                <a:solidFill>
                  <a:schemeClr val="bg1"/>
                </a:solidFill>
              </a:endParaRPr>
            </a:p>
          </p:txBody>
        </p:sp>
      </p:grpSp>
    </p:spTree>
    <p:extLst>
      <p:ext uri="{BB962C8B-B14F-4D97-AF65-F5344CB8AC3E}">
        <p14:creationId xmlns:p14="http://schemas.microsoft.com/office/powerpoint/2010/main" val="1839936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31540" y="98630"/>
            <a:ext cx="2984791" cy="461665"/>
          </a:xfrm>
          <a:prstGeom prst="rect">
            <a:avLst/>
          </a:prstGeom>
          <a:noFill/>
        </p:spPr>
        <p:txBody>
          <a:bodyPr wrap="none" rtlCol="0">
            <a:spAutoFit/>
          </a:bodyPr>
          <a:lstStyle/>
          <a:p>
            <a:r>
              <a:rPr lang="nl-BE" sz="2400" smtClean="0"/>
              <a:t>Rina as a Service: Raas</a:t>
            </a:r>
            <a:endParaRPr lang="en-US" sz="2400"/>
          </a:p>
        </p:txBody>
      </p:sp>
      <p:sp>
        <p:nvSpPr>
          <p:cNvPr id="10" name="TextBox 9"/>
          <p:cNvSpPr txBox="1"/>
          <p:nvPr/>
        </p:nvSpPr>
        <p:spPr>
          <a:xfrm>
            <a:off x="3416331" y="211470"/>
            <a:ext cx="5416303" cy="338554"/>
          </a:xfrm>
          <a:prstGeom prst="rect">
            <a:avLst/>
          </a:prstGeom>
          <a:solidFill>
            <a:schemeClr val="accent3">
              <a:lumMod val="60000"/>
              <a:lumOff val="40000"/>
            </a:schemeClr>
          </a:solidFill>
        </p:spPr>
        <p:txBody>
          <a:bodyPr wrap="square" rtlCol="0">
            <a:spAutoFit/>
          </a:bodyPr>
          <a:lstStyle/>
          <a:p>
            <a:r>
              <a:rPr lang="nl-BE" sz="1600" smtClean="0"/>
              <a:t>How to get on …</a:t>
            </a:r>
            <a:endParaRPr lang="en-US" sz="1600"/>
          </a:p>
        </p:txBody>
      </p:sp>
      <p:sp>
        <p:nvSpPr>
          <p:cNvPr id="26" name="TextBox 25"/>
          <p:cNvSpPr txBox="1"/>
          <p:nvPr/>
        </p:nvSpPr>
        <p:spPr>
          <a:xfrm>
            <a:off x="101664" y="662864"/>
            <a:ext cx="8970836" cy="1292662"/>
          </a:xfrm>
          <a:prstGeom prst="rect">
            <a:avLst/>
          </a:prstGeom>
          <a:solidFill>
            <a:schemeClr val="bg1">
              <a:lumMod val="85000"/>
            </a:schemeClr>
          </a:solidFill>
        </p:spPr>
        <p:txBody>
          <a:bodyPr wrap="square" rtlCol="0">
            <a:spAutoFit/>
          </a:bodyPr>
          <a:lstStyle/>
          <a:p>
            <a:pPr lvl="1"/>
            <a:r>
              <a:rPr lang="nl-BE" b="1" smtClean="0"/>
              <a:t>Poll - 1: </a:t>
            </a:r>
          </a:p>
          <a:p>
            <a:pPr marL="914400" lvl="1" indent="-457200">
              <a:buFont typeface="Arial" panose="020B0604020202020204" pitchFamily="34" charset="0"/>
              <a:buChar char="•"/>
            </a:pPr>
            <a:r>
              <a:rPr lang="nl-BE" sz="2000" smtClean="0"/>
              <a:t>What  Member States are interested in the RaaS Solution as subscriber?</a:t>
            </a:r>
          </a:p>
          <a:p>
            <a:pPr marL="914400" lvl="1" indent="-457200">
              <a:buFont typeface="Arial" panose="020B0604020202020204" pitchFamily="34" charset="0"/>
              <a:buChar char="•"/>
            </a:pPr>
            <a:r>
              <a:rPr lang="nl-BE" sz="2000" smtClean="0"/>
              <a:t>For how many Tenants? </a:t>
            </a:r>
          </a:p>
          <a:p>
            <a:pPr marL="914400" lvl="1" indent="-457200">
              <a:buFont typeface="Arial" panose="020B0604020202020204" pitchFamily="34" charset="0"/>
              <a:buChar char="•"/>
            </a:pPr>
            <a:r>
              <a:rPr lang="nl-BE" sz="2000" smtClean="0"/>
              <a:t>For what volumes?</a:t>
            </a:r>
          </a:p>
        </p:txBody>
      </p:sp>
      <p:sp>
        <p:nvSpPr>
          <p:cNvPr id="28" name="TextBox 27"/>
          <p:cNvSpPr txBox="1"/>
          <p:nvPr/>
        </p:nvSpPr>
        <p:spPr>
          <a:xfrm>
            <a:off x="101664" y="2700573"/>
            <a:ext cx="8970836" cy="1908215"/>
          </a:xfrm>
          <a:prstGeom prst="rect">
            <a:avLst/>
          </a:prstGeom>
          <a:solidFill>
            <a:schemeClr val="bg1">
              <a:lumMod val="85000"/>
            </a:schemeClr>
          </a:solidFill>
        </p:spPr>
        <p:txBody>
          <a:bodyPr wrap="square" rtlCol="0">
            <a:spAutoFit/>
          </a:bodyPr>
          <a:lstStyle/>
          <a:p>
            <a:pPr lvl="1"/>
            <a:r>
              <a:rPr lang="nl-BE" b="1" smtClean="0">
                <a:solidFill>
                  <a:srgbClr val="C00000"/>
                </a:solidFill>
              </a:rPr>
              <a:t>Poll - 3: </a:t>
            </a:r>
          </a:p>
          <a:p>
            <a:pPr marL="914400" lvl="1" indent="-457200">
              <a:buFont typeface="Arial" panose="020B0604020202020204" pitchFamily="34" charset="0"/>
              <a:buChar char="•"/>
            </a:pPr>
            <a:r>
              <a:rPr lang="nl-BE" sz="2000" smtClean="0">
                <a:solidFill>
                  <a:srgbClr val="C00000"/>
                </a:solidFill>
              </a:rPr>
              <a:t>Who would want to collaborate on the detailed technical feasability study for RaaS?</a:t>
            </a:r>
          </a:p>
          <a:p>
            <a:pPr marL="1257300" lvl="2" indent="-342900">
              <a:buFont typeface="Wingdings" panose="05000000000000000000" pitchFamily="2" charset="2"/>
              <a:buChar char="è"/>
            </a:pPr>
            <a:r>
              <a:rPr lang="nl-BE" sz="2000" smtClean="0">
                <a:solidFill>
                  <a:srgbClr val="C00000"/>
                </a:solidFill>
              </a:rPr>
              <a:t>From Software Delivery side</a:t>
            </a:r>
          </a:p>
          <a:p>
            <a:pPr marL="1257300" lvl="2" indent="-342900">
              <a:buFont typeface="Wingdings" panose="05000000000000000000" pitchFamily="2" charset="2"/>
              <a:buChar char="è"/>
            </a:pPr>
            <a:r>
              <a:rPr lang="nl-BE" sz="2000" smtClean="0">
                <a:solidFill>
                  <a:srgbClr val="C00000"/>
                </a:solidFill>
              </a:rPr>
              <a:t>From future RaaS side</a:t>
            </a:r>
          </a:p>
          <a:p>
            <a:pPr marL="1257300" lvl="2" indent="-342900">
              <a:buFont typeface="Wingdings" panose="05000000000000000000" pitchFamily="2" charset="2"/>
              <a:buChar char="è"/>
            </a:pPr>
            <a:r>
              <a:rPr lang="nl-BE" sz="2000" smtClean="0">
                <a:solidFill>
                  <a:srgbClr val="C00000"/>
                </a:solidFill>
              </a:rPr>
              <a:t>From subscribing MS side</a:t>
            </a:r>
          </a:p>
        </p:txBody>
      </p:sp>
      <p:sp>
        <p:nvSpPr>
          <p:cNvPr id="29" name="TextBox 28"/>
          <p:cNvSpPr txBox="1"/>
          <p:nvPr/>
        </p:nvSpPr>
        <p:spPr>
          <a:xfrm>
            <a:off x="101664" y="1988840"/>
            <a:ext cx="8970836" cy="677108"/>
          </a:xfrm>
          <a:prstGeom prst="rect">
            <a:avLst/>
          </a:prstGeom>
          <a:solidFill>
            <a:schemeClr val="bg1">
              <a:lumMod val="85000"/>
            </a:schemeClr>
          </a:solidFill>
        </p:spPr>
        <p:txBody>
          <a:bodyPr wrap="square" rtlCol="0">
            <a:spAutoFit/>
          </a:bodyPr>
          <a:lstStyle/>
          <a:p>
            <a:pPr lvl="1"/>
            <a:r>
              <a:rPr lang="nl-BE" b="1" smtClean="0"/>
              <a:t>Poll - 2: </a:t>
            </a:r>
          </a:p>
          <a:p>
            <a:pPr marL="914400" lvl="1" indent="-457200">
              <a:buFont typeface="Arial" panose="020B0604020202020204" pitchFamily="34" charset="0"/>
              <a:buChar char="•"/>
            </a:pPr>
            <a:r>
              <a:rPr lang="nl-BE" sz="2000" smtClean="0"/>
              <a:t>Are the any big objections / constraints to this RaaS approach</a:t>
            </a:r>
          </a:p>
        </p:txBody>
      </p:sp>
      <p:sp>
        <p:nvSpPr>
          <p:cNvPr id="30" name="TextBox 29"/>
          <p:cNvSpPr txBox="1"/>
          <p:nvPr/>
        </p:nvSpPr>
        <p:spPr>
          <a:xfrm>
            <a:off x="101664" y="5697255"/>
            <a:ext cx="8970836" cy="984885"/>
          </a:xfrm>
          <a:prstGeom prst="rect">
            <a:avLst/>
          </a:prstGeom>
          <a:solidFill>
            <a:schemeClr val="bg1">
              <a:lumMod val="85000"/>
            </a:schemeClr>
          </a:solidFill>
        </p:spPr>
        <p:txBody>
          <a:bodyPr wrap="square" rtlCol="0">
            <a:spAutoFit/>
          </a:bodyPr>
          <a:lstStyle/>
          <a:p>
            <a:pPr lvl="1"/>
            <a:r>
              <a:rPr lang="nl-BE" b="1" smtClean="0">
                <a:solidFill>
                  <a:schemeClr val="bg1">
                    <a:lumMod val="50000"/>
                  </a:schemeClr>
                </a:solidFill>
              </a:rPr>
              <a:t>Poll - 5: </a:t>
            </a:r>
          </a:p>
          <a:p>
            <a:pPr marL="914400" lvl="1" indent="-457200">
              <a:buFont typeface="Arial" panose="020B0604020202020204" pitchFamily="34" charset="0"/>
              <a:buChar char="•"/>
            </a:pPr>
            <a:r>
              <a:rPr lang="nl-BE" sz="2000" smtClean="0">
                <a:solidFill>
                  <a:schemeClr val="bg1">
                    <a:lumMod val="50000"/>
                  </a:schemeClr>
                </a:solidFill>
              </a:rPr>
              <a:t>Would it be imaginable that EC still makes Software Changes to RINA to meet the requirements for solid RaaS solution? </a:t>
            </a:r>
          </a:p>
        </p:txBody>
      </p:sp>
      <p:sp>
        <p:nvSpPr>
          <p:cNvPr id="9" name="TextBox 8"/>
          <p:cNvSpPr txBox="1"/>
          <p:nvPr/>
        </p:nvSpPr>
        <p:spPr>
          <a:xfrm>
            <a:off x="101664" y="4660579"/>
            <a:ext cx="8970836" cy="984885"/>
          </a:xfrm>
          <a:prstGeom prst="rect">
            <a:avLst/>
          </a:prstGeom>
          <a:solidFill>
            <a:schemeClr val="bg1">
              <a:lumMod val="85000"/>
            </a:schemeClr>
          </a:solidFill>
        </p:spPr>
        <p:txBody>
          <a:bodyPr wrap="square" rtlCol="0">
            <a:spAutoFit/>
          </a:bodyPr>
          <a:lstStyle/>
          <a:p>
            <a:pPr lvl="1"/>
            <a:r>
              <a:rPr lang="nl-BE" b="1" smtClean="0">
                <a:solidFill>
                  <a:schemeClr val="bg1">
                    <a:lumMod val="50000"/>
                  </a:schemeClr>
                </a:solidFill>
              </a:rPr>
              <a:t>Poll - 4: </a:t>
            </a:r>
          </a:p>
          <a:p>
            <a:pPr marL="914400" lvl="1" indent="-457200">
              <a:buFont typeface="Arial" panose="020B0604020202020204" pitchFamily="34" charset="0"/>
              <a:buChar char="•"/>
            </a:pPr>
            <a:r>
              <a:rPr lang="nl-BE" sz="2000" smtClean="0">
                <a:solidFill>
                  <a:schemeClr val="bg1">
                    <a:lumMod val="50000"/>
                  </a:schemeClr>
                </a:solidFill>
              </a:rPr>
              <a:t>Who would be RaaS provider candidate …</a:t>
            </a:r>
          </a:p>
          <a:p>
            <a:pPr marL="1257300" lvl="2" indent="-342900">
              <a:buFont typeface="Wingdings" panose="05000000000000000000" pitchFamily="2" charset="2"/>
              <a:buChar char="è"/>
            </a:pPr>
            <a:r>
              <a:rPr lang="nl-BE" sz="2000" smtClean="0">
                <a:solidFill>
                  <a:schemeClr val="bg1">
                    <a:lumMod val="50000"/>
                  </a:schemeClr>
                </a:solidFill>
                <a:sym typeface="Wingdings" panose="05000000000000000000" pitchFamily="2" charset="2"/>
              </a:rPr>
              <a:t>Would RaaS provider also want to be Software Delivery Provider?</a:t>
            </a:r>
          </a:p>
        </p:txBody>
      </p:sp>
    </p:spTree>
    <p:extLst>
      <p:ext uri="{BB962C8B-B14F-4D97-AF65-F5344CB8AC3E}">
        <p14:creationId xmlns:p14="http://schemas.microsoft.com/office/powerpoint/2010/main" val="1994204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1540" y="98630"/>
            <a:ext cx="2984791" cy="461665"/>
          </a:xfrm>
          <a:prstGeom prst="rect">
            <a:avLst/>
          </a:prstGeom>
          <a:noFill/>
        </p:spPr>
        <p:txBody>
          <a:bodyPr wrap="none" rtlCol="0">
            <a:spAutoFit/>
          </a:bodyPr>
          <a:lstStyle/>
          <a:p>
            <a:r>
              <a:rPr lang="nl-BE" sz="2400" smtClean="0"/>
              <a:t>Rina as a Service: Raas</a:t>
            </a:r>
            <a:endParaRPr lang="en-US" sz="2400"/>
          </a:p>
        </p:txBody>
      </p:sp>
      <p:sp>
        <p:nvSpPr>
          <p:cNvPr id="3" name="TextBox 2"/>
          <p:cNvSpPr txBox="1"/>
          <p:nvPr/>
        </p:nvSpPr>
        <p:spPr>
          <a:xfrm>
            <a:off x="1151620" y="2258870"/>
            <a:ext cx="6660740" cy="461665"/>
          </a:xfrm>
          <a:prstGeom prst="rect">
            <a:avLst/>
          </a:prstGeom>
          <a:solidFill>
            <a:schemeClr val="bg1">
              <a:lumMod val="85000"/>
            </a:schemeClr>
          </a:solidFill>
        </p:spPr>
        <p:txBody>
          <a:bodyPr wrap="square" rtlCol="0">
            <a:spAutoFit/>
          </a:bodyPr>
          <a:lstStyle/>
          <a:p>
            <a:pPr algn="r"/>
            <a:r>
              <a:rPr lang="nl-BE" sz="2400" dirty="0" err="1"/>
              <a:t>Q</a:t>
            </a:r>
            <a:r>
              <a:rPr lang="nl-BE" sz="2400" dirty="0" err="1" smtClean="0"/>
              <a:t>uestions</a:t>
            </a:r>
            <a:r>
              <a:rPr lang="nl-BE" sz="2400" dirty="0" smtClean="0"/>
              <a:t> </a:t>
            </a:r>
            <a:r>
              <a:rPr lang="nl-BE" sz="2400" dirty="0" err="1" smtClean="0"/>
              <a:t>about</a:t>
            </a:r>
            <a:r>
              <a:rPr lang="nl-BE" sz="2400" dirty="0" smtClean="0"/>
              <a:t> </a:t>
            </a:r>
            <a:r>
              <a:rPr lang="nl-BE" sz="2400" dirty="0" err="1" smtClean="0"/>
              <a:t>the</a:t>
            </a:r>
            <a:r>
              <a:rPr lang="nl-BE" sz="2400" dirty="0" smtClean="0"/>
              <a:t> </a:t>
            </a:r>
            <a:r>
              <a:rPr lang="nl-BE" sz="2400" dirty="0" err="1" smtClean="0"/>
              <a:t>proposal</a:t>
            </a:r>
            <a:r>
              <a:rPr lang="nl-BE" sz="2400" dirty="0" smtClean="0"/>
              <a:t>?</a:t>
            </a:r>
            <a:endParaRPr lang="en-US" sz="2400" dirty="0"/>
          </a:p>
        </p:txBody>
      </p:sp>
    </p:spTree>
    <p:extLst>
      <p:ext uri="{BB962C8B-B14F-4D97-AF65-F5344CB8AC3E}">
        <p14:creationId xmlns:p14="http://schemas.microsoft.com/office/powerpoint/2010/main" val="18040735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1538" y="98630"/>
            <a:ext cx="8712461" cy="461665"/>
          </a:xfrm>
          <a:prstGeom prst="rect">
            <a:avLst/>
          </a:prstGeom>
          <a:noFill/>
        </p:spPr>
        <p:txBody>
          <a:bodyPr wrap="square" rtlCol="0">
            <a:spAutoFit/>
          </a:bodyPr>
          <a:lstStyle/>
          <a:p>
            <a:pPr>
              <a:tabLst>
                <a:tab pos="2238375" algn="l"/>
              </a:tabLst>
            </a:pPr>
            <a:r>
              <a:rPr lang="nl-BE" sz="2400" smtClean="0"/>
              <a:t>Rina as a Service:	</a:t>
            </a:r>
            <a:r>
              <a:rPr lang="nl-BE" sz="2400" smtClean="0">
                <a:solidFill>
                  <a:srgbClr val="0070C0"/>
                </a:solidFill>
              </a:rPr>
              <a:t>Avoid duplication - Enable Right level of execution</a:t>
            </a:r>
          </a:p>
        </p:txBody>
      </p:sp>
      <p:sp>
        <p:nvSpPr>
          <p:cNvPr id="4" name="TextBox 3"/>
          <p:cNvSpPr txBox="1"/>
          <p:nvPr/>
        </p:nvSpPr>
        <p:spPr>
          <a:xfrm>
            <a:off x="2861810" y="1313765"/>
            <a:ext cx="6255694" cy="1569660"/>
          </a:xfrm>
          <a:prstGeom prst="rect">
            <a:avLst/>
          </a:prstGeom>
          <a:solidFill>
            <a:schemeClr val="bg1"/>
          </a:solidFill>
        </p:spPr>
        <p:txBody>
          <a:bodyPr wrap="square" rtlCol="0">
            <a:spAutoFit/>
          </a:bodyPr>
          <a:lstStyle/>
          <a:p>
            <a:pPr lvl="1"/>
            <a:r>
              <a:rPr lang="nl-BE" sz="2400" smtClean="0"/>
              <a:t>“Everything that is duplicated ,</a:t>
            </a:r>
          </a:p>
          <a:p>
            <a:pPr lvl="1"/>
            <a:r>
              <a:rPr lang="nl-BE" sz="2400" smtClean="0"/>
              <a:t>- if not strictly necessary -</a:t>
            </a:r>
          </a:p>
          <a:p>
            <a:pPr lvl="1"/>
            <a:r>
              <a:rPr lang="nl-BE" sz="2400" smtClean="0"/>
              <a:t>is a waste of effort and money, </a:t>
            </a:r>
          </a:p>
          <a:p>
            <a:pPr lvl="1"/>
            <a:r>
              <a:rPr lang="nl-BE" sz="2400" smtClean="0"/>
              <a:t>and will result in a lower quality of service.”</a:t>
            </a:r>
          </a:p>
        </p:txBody>
      </p:sp>
      <p:sp>
        <p:nvSpPr>
          <p:cNvPr id="5" name="TextBox 4"/>
          <p:cNvSpPr txBox="1"/>
          <p:nvPr/>
        </p:nvSpPr>
        <p:spPr>
          <a:xfrm>
            <a:off x="2861810" y="3202521"/>
            <a:ext cx="6255694" cy="1846659"/>
          </a:xfrm>
          <a:prstGeom prst="rect">
            <a:avLst/>
          </a:prstGeom>
          <a:solidFill>
            <a:schemeClr val="bg1"/>
          </a:solidFill>
        </p:spPr>
        <p:txBody>
          <a:bodyPr wrap="square" rtlCol="0">
            <a:spAutoFit/>
          </a:bodyPr>
          <a:lstStyle/>
          <a:p>
            <a:pPr lvl="1"/>
            <a:r>
              <a:rPr lang="en-US" sz="2400" smtClean="0"/>
              <a:t>“Decisions </a:t>
            </a:r>
            <a:r>
              <a:rPr lang="en-US" sz="2400"/>
              <a:t>and actions should be dealt </a:t>
            </a:r>
            <a:r>
              <a:rPr lang="en-US" sz="2400" smtClean="0"/>
              <a:t>with</a:t>
            </a:r>
          </a:p>
          <a:p>
            <a:pPr lvl="1"/>
            <a:r>
              <a:rPr lang="en-US" sz="2400" smtClean="0"/>
              <a:t>at </a:t>
            </a:r>
            <a:r>
              <a:rPr lang="en-US" sz="2400"/>
              <a:t>the most immediate (or local) level </a:t>
            </a:r>
            <a:endParaRPr lang="en-US" sz="2400" smtClean="0"/>
          </a:p>
          <a:p>
            <a:pPr lvl="1"/>
            <a:r>
              <a:rPr lang="en-US" sz="2400" smtClean="0"/>
              <a:t>that </a:t>
            </a:r>
            <a:r>
              <a:rPr lang="en-US" sz="2400"/>
              <a:t>is consistent with their </a:t>
            </a:r>
            <a:r>
              <a:rPr lang="en-US" sz="2400" smtClean="0"/>
              <a:t>resolution </a:t>
            </a:r>
          </a:p>
          <a:p>
            <a:pPr lvl="1"/>
            <a:r>
              <a:rPr lang="en-US" sz="2400" smtClean="0"/>
              <a:t>to enable lean and cost effective operations.” </a:t>
            </a:r>
            <a:endParaRPr lang="en-US" sz="2400"/>
          </a:p>
          <a:p>
            <a:pPr lvl="1"/>
            <a:endParaRPr lang="nl-BE" smtClean="0"/>
          </a:p>
        </p:txBody>
      </p:sp>
      <p:sp>
        <p:nvSpPr>
          <p:cNvPr id="6" name="TextBox 5"/>
          <p:cNvSpPr txBox="1"/>
          <p:nvPr/>
        </p:nvSpPr>
        <p:spPr>
          <a:xfrm>
            <a:off x="11486" y="1313765"/>
            <a:ext cx="3120354" cy="954107"/>
          </a:xfrm>
          <a:prstGeom prst="rect">
            <a:avLst/>
          </a:prstGeom>
          <a:solidFill>
            <a:schemeClr val="bg1"/>
          </a:solidFill>
        </p:spPr>
        <p:txBody>
          <a:bodyPr wrap="square" rtlCol="0">
            <a:spAutoFit/>
          </a:bodyPr>
          <a:lstStyle/>
          <a:p>
            <a:pPr marL="180975" lvl="1"/>
            <a:r>
              <a:rPr lang="nl-BE" sz="2800" b="1" smtClean="0"/>
              <a:t>MOTTO 1:</a:t>
            </a:r>
          </a:p>
          <a:p>
            <a:pPr marL="180975" lvl="1"/>
            <a:r>
              <a:rPr lang="nl-BE" sz="2800">
                <a:solidFill>
                  <a:srgbClr val="0070C0"/>
                </a:solidFill>
              </a:rPr>
              <a:t>Avoid duplication</a:t>
            </a:r>
            <a:r>
              <a:rPr lang="nl-BE" sz="2800" smtClean="0">
                <a:solidFill>
                  <a:srgbClr val="0070C0"/>
                </a:solidFill>
              </a:rPr>
              <a:t> </a:t>
            </a:r>
          </a:p>
        </p:txBody>
      </p:sp>
      <p:sp>
        <p:nvSpPr>
          <p:cNvPr id="7" name="TextBox 6"/>
          <p:cNvSpPr txBox="1"/>
          <p:nvPr/>
        </p:nvSpPr>
        <p:spPr>
          <a:xfrm>
            <a:off x="25981" y="3195371"/>
            <a:ext cx="3240874" cy="1384995"/>
          </a:xfrm>
          <a:prstGeom prst="rect">
            <a:avLst/>
          </a:prstGeom>
          <a:solidFill>
            <a:schemeClr val="bg1"/>
          </a:solidFill>
        </p:spPr>
        <p:txBody>
          <a:bodyPr wrap="square" rtlCol="0">
            <a:spAutoFit/>
          </a:bodyPr>
          <a:lstStyle>
            <a:defPPr>
              <a:defRPr lang="en-US"/>
            </a:defPPr>
            <a:lvl2pPr marL="180975" lvl="1">
              <a:defRPr sz="2800" b="1"/>
            </a:lvl2pPr>
          </a:lstStyle>
          <a:p>
            <a:pPr lvl="1"/>
            <a:r>
              <a:rPr lang="nl-BE"/>
              <a:t>MOTTO 2: </a:t>
            </a:r>
            <a:endParaRPr lang="en-US"/>
          </a:p>
          <a:p>
            <a:pPr lvl="1"/>
            <a:r>
              <a:rPr lang="nl-BE" b="0" smtClean="0">
                <a:solidFill>
                  <a:srgbClr val="0070C0"/>
                </a:solidFill>
              </a:rPr>
              <a:t>Enable right </a:t>
            </a:r>
            <a:r>
              <a:rPr lang="nl-BE" b="0">
                <a:solidFill>
                  <a:srgbClr val="0070C0"/>
                </a:solidFill>
              </a:rPr>
              <a:t>level </a:t>
            </a:r>
            <a:endParaRPr lang="nl-BE" b="0" smtClean="0">
              <a:solidFill>
                <a:srgbClr val="0070C0"/>
              </a:solidFill>
            </a:endParaRPr>
          </a:p>
          <a:p>
            <a:pPr lvl="1"/>
            <a:r>
              <a:rPr lang="nl-BE" b="0" smtClean="0">
                <a:solidFill>
                  <a:srgbClr val="0070C0"/>
                </a:solidFill>
              </a:rPr>
              <a:t>of </a:t>
            </a:r>
            <a:r>
              <a:rPr lang="nl-BE" b="0">
                <a:solidFill>
                  <a:srgbClr val="0070C0"/>
                </a:solidFill>
              </a:rPr>
              <a:t>execution</a:t>
            </a:r>
          </a:p>
        </p:txBody>
      </p:sp>
      <p:sp>
        <p:nvSpPr>
          <p:cNvPr id="8" name="TextBox 7"/>
          <p:cNvSpPr txBox="1"/>
          <p:nvPr/>
        </p:nvSpPr>
        <p:spPr>
          <a:xfrm>
            <a:off x="431538" y="5184195"/>
            <a:ext cx="8712461" cy="830997"/>
          </a:xfrm>
          <a:prstGeom prst="rect">
            <a:avLst/>
          </a:prstGeom>
          <a:noFill/>
        </p:spPr>
        <p:txBody>
          <a:bodyPr wrap="square" rtlCol="0">
            <a:spAutoFit/>
          </a:bodyPr>
          <a:lstStyle/>
          <a:p>
            <a:pPr>
              <a:tabLst>
                <a:tab pos="2238375" algn="l"/>
              </a:tabLst>
            </a:pPr>
            <a:r>
              <a:rPr lang="nl-BE" sz="2400" smtClean="0">
                <a:solidFill>
                  <a:srgbClr val="C00000"/>
                </a:solidFill>
              </a:rPr>
              <a:t>We believe the above two principles are key drivers behind </a:t>
            </a:r>
          </a:p>
          <a:p>
            <a:pPr>
              <a:tabLst>
                <a:tab pos="2238375" algn="l"/>
              </a:tabLst>
            </a:pPr>
            <a:r>
              <a:rPr lang="nl-BE" sz="2400" smtClean="0">
                <a:solidFill>
                  <a:srgbClr val="C00000"/>
                </a:solidFill>
              </a:rPr>
              <a:t>durable and economically viable ICT solutions</a:t>
            </a:r>
            <a:endParaRPr lang="en-US" sz="2400">
              <a:solidFill>
                <a:srgbClr val="C00000"/>
              </a:solidFill>
            </a:endParaRPr>
          </a:p>
        </p:txBody>
      </p:sp>
    </p:spTree>
    <p:extLst>
      <p:ext uri="{BB962C8B-B14F-4D97-AF65-F5344CB8AC3E}">
        <p14:creationId xmlns:p14="http://schemas.microsoft.com/office/powerpoint/2010/main" val="3072545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SD-AP overlap"/>
          <p:cNvGrpSpPr/>
          <p:nvPr/>
        </p:nvGrpSpPr>
        <p:grpSpPr>
          <a:xfrm>
            <a:off x="1626697" y="895374"/>
            <a:ext cx="7445803" cy="5863996"/>
            <a:chOff x="1626697" y="895374"/>
            <a:chExt cx="7445803" cy="5863996"/>
          </a:xfrm>
        </p:grpSpPr>
        <p:grpSp>
          <p:nvGrpSpPr>
            <p:cNvPr id="33" name="Group 32"/>
            <p:cNvGrpSpPr/>
            <p:nvPr/>
          </p:nvGrpSpPr>
          <p:grpSpPr>
            <a:xfrm>
              <a:off x="1626697" y="895374"/>
              <a:ext cx="5395550" cy="5863996"/>
              <a:chOff x="1626697" y="895374"/>
              <a:chExt cx="5395550" cy="5863996"/>
            </a:xfrm>
          </p:grpSpPr>
          <p:sp>
            <p:nvSpPr>
              <p:cNvPr id="32" name="Block Arc 31"/>
              <p:cNvSpPr/>
              <p:nvPr/>
            </p:nvSpPr>
            <p:spPr>
              <a:xfrm flipH="1" flipV="1">
                <a:off x="1626697" y="1550498"/>
                <a:ext cx="5395550" cy="5208872"/>
              </a:xfrm>
              <a:prstGeom prst="blockArc">
                <a:avLst>
                  <a:gd name="adj1" fmla="val 14849215"/>
                  <a:gd name="adj2" fmla="val 17503593"/>
                  <a:gd name="adj3" fmla="val 21931"/>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Block Arc 30"/>
              <p:cNvSpPr/>
              <p:nvPr/>
            </p:nvSpPr>
            <p:spPr>
              <a:xfrm flipH="1">
                <a:off x="1626697" y="895374"/>
                <a:ext cx="5395550" cy="5208872"/>
              </a:xfrm>
              <a:prstGeom prst="blockArc">
                <a:avLst>
                  <a:gd name="adj1" fmla="val 14722013"/>
                  <a:gd name="adj2" fmla="val 17503593"/>
                  <a:gd name="adj3" fmla="val 21931"/>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38" name="Line Callout 3 (Accent Bar) 37"/>
            <p:cNvSpPr/>
            <p:nvPr/>
          </p:nvSpPr>
          <p:spPr>
            <a:xfrm>
              <a:off x="6687235" y="5184195"/>
              <a:ext cx="2385265" cy="1485165"/>
            </a:xfrm>
            <a:prstGeom prst="accentCallout3">
              <a:avLst>
                <a:gd name="adj1" fmla="val 32095"/>
                <a:gd name="adj2" fmla="val -2143"/>
                <a:gd name="adj3" fmla="val -240911"/>
                <a:gd name="adj4" fmla="val -66244"/>
                <a:gd name="adj5" fmla="val 35358"/>
                <a:gd name="adj6" fmla="val -1724"/>
                <a:gd name="adj7" fmla="val 85653"/>
                <a:gd name="adj8" fmla="val -62274"/>
              </a:avLst>
            </a:prstGeom>
            <a:solidFill>
              <a:schemeClr val="bg1">
                <a:lumMod val="95000"/>
              </a:schemeClr>
            </a:solidFill>
            <a:ln w="9525">
              <a:solidFill>
                <a:srgbClr val="000000"/>
              </a:solidFill>
              <a:tailEnd type="oval"/>
            </a:ln>
          </p:spPr>
          <p:style>
            <a:lnRef idx="2">
              <a:schemeClr val="accent1">
                <a:shade val="50000"/>
              </a:schemeClr>
            </a:lnRef>
            <a:fillRef idx="1">
              <a:schemeClr val="accent1"/>
            </a:fillRef>
            <a:effectRef idx="0">
              <a:schemeClr val="accent1"/>
            </a:effectRef>
            <a:fontRef idx="minor">
              <a:schemeClr val="lt1"/>
            </a:fontRef>
          </p:style>
          <p:txBody>
            <a:bodyPr lIns="90000" rIns="90000" rtlCol="0" anchor="ctr"/>
            <a:lstStyle/>
            <a:p>
              <a:pPr algn="ctr"/>
              <a:r>
                <a:rPr lang="nl-BE" sz="1600" b="1" u="sng" smtClean="0">
                  <a:solidFill>
                    <a:schemeClr val="tx1"/>
                  </a:solidFill>
                </a:rPr>
                <a:t>SD-APv overlap:</a:t>
              </a:r>
            </a:p>
            <a:p>
              <a:pPr marL="88900" indent="-88900">
                <a:buFont typeface="Arial" panose="020B0604020202020204" pitchFamily="34" charset="0"/>
                <a:buChar char="•"/>
              </a:pPr>
              <a:r>
                <a:rPr lang="nl-BE" sz="1400" smtClean="0">
                  <a:solidFill>
                    <a:schemeClr val="tx1"/>
                  </a:solidFill>
                </a:rPr>
                <a:t>APv </a:t>
              </a:r>
              <a:r>
                <a:rPr lang="nl-BE" sz="1400">
                  <a:solidFill>
                    <a:schemeClr val="tx1"/>
                  </a:solidFill>
                </a:rPr>
                <a:t>is bound to the product as delivered by SD.</a:t>
              </a:r>
              <a:endParaRPr lang="nl-BE" sz="1400" smtClean="0">
                <a:solidFill>
                  <a:schemeClr val="tx1"/>
                </a:solidFill>
              </a:endParaRPr>
            </a:p>
            <a:p>
              <a:pPr marL="88900" indent="-88900">
                <a:buFont typeface="Arial" panose="020B0604020202020204" pitchFamily="34" charset="0"/>
                <a:buChar char="•"/>
              </a:pPr>
              <a:r>
                <a:rPr lang="nl-BE" sz="1400" smtClean="0">
                  <a:solidFill>
                    <a:schemeClr val="tx1"/>
                  </a:solidFill>
                </a:rPr>
                <a:t>SD needs to take into account the way APv wants to provision the application.</a:t>
              </a:r>
            </a:p>
            <a:p>
              <a:pPr marL="88900" indent="-88900">
                <a:buFont typeface="Arial" panose="020B0604020202020204" pitchFamily="34" charset="0"/>
                <a:buChar char="•"/>
              </a:pPr>
              <a:endParaRPr lang="nl-BE" sz="1400" smtClean="0">
                <a:solidFill>
                  <a:schemeClr val="tx1"/>
                </a:solidFill>
              </a:endParaRPr>
            </a:p>
          </p:txBody>
        </p:sp>
      </p:grpSp>
      <p:sp>
        <p:nvSpPr>
          <p:cNvPr id="45" name="Raas Requirements for SD"/>
          <p:cNvSpPr/>
          <p:nvPr/>
        </p:nvSpPr>
        <p:spPr>
          <a:xfrm>
            <a:off x="57102" y="5454225"/>
            <a:ext cx="2579683" cy="1305144"/>
          </a:xfrm>
          <a:prstGeom prst="accentCallout3">
            <a:avLst>
              <a:gd name="adj1" fmla="val 68457"/>
              <a:gd name="adj2" fmla="val 102830"/>
              <a:gd name="adj3" fmla="val -328868"/>
              <a:gd name="adj4" fmla="val 134777"/>
              <a:gd name="adj5" fmla="val 69921"/>
              <a:gd name="adj6" fmla="val 102479"/>
              <a:gd name="adj7" fmla="val 80922"/>
              <a:gd name="adj8" fmla="val 139695"/>
            </a:avLst>
          </a:prstGeom>
          <a:solidFill>
            <a:srgbClr val="FFC000"/>
          </a:solidFill>
          <a:ln w="9525">
            <a:solidFill>
              <a:srgbClr val="000000"/>
            </a:solidFill>
            <a:tailEnd type="ova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1600" b="1" smtClean="0">
                <a:solidFill>
                  <a:schemeClr val="tx1"/>
                </a:solidFill>
              </a:rPr>
              <a:t>RaaS would require changes to the SP delivered by SD, depending on the “RaaS options” withhold.</a:t>
            </a:r>
          </a:p>
        </p:txBody>
      </p:sp>
      <p:sp>
        <p:nvSpPr>
          <p:cNvPr id="2" name="Title"/>
          <p:cNvSpPr txBox="1"/>
          <p:nvPr/>
        </p:nvSpPr>
        <p:spPr>
          <a:xfrm>
            <a:off x="431540" y="98630"/>
            <a:ext cx="8550950" cy="461665"/>
          </a:xfrm>
          <a:prstGeom prst="rect">
            <a:avLst/>
          </a:prstGeom>
          <a:noFill/>
        </p:spPr>
        <p:txBody>
          <a:bodyPr wrap="square" rtlCol="0">
            <a:spAutoFit/>
          </a:bodyPr>
          <a:lstStyle/>
          <a:p>
            <a:r>
              <a:rPr lang="nl-BE" sz="2400" smtClean="0"/>
              <a:t>Rina as a Service: </a:t>
            </a:r>
            <a:r>
              <a:rPr lang="nl-BE" sz="2400"/>
              <a:t> </a:t>
            </a:r>
            <a:r>
              <a:rPr lang="nl-BE" sz="2400" smtClean="0">
                <a:solidFill>
                  <a:srgbClr val="C00000"/>
                </a:solidFill>
              </a:rPr>
              <a:t>RaaS in the full Service Spectrum</a:t>
            </a:r>
            <a:endParaRPr lang="nl-BE" sz="2400">
              <a:solidFill>
                <a:srgbClr val="C00000"/>
              </a:solidFill>
            </a:endParaRPr>
          </a:p>
        </p:txBody>
      </p:sp>
      <p:sp>
        <p:nvSpPr>
          <p:cNvPr id="42" name="RINA"/>
          <p:cNvSpPr/>
          <p:nvPr/>
        </p:nvSpPr>
        <p:spPr>
          <a:xfrm>
            <a:off x="2394459" y="1774126"/>
            <a:ext cx="3918884" cy="3938357"/>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mtClean="0"/>
              <a:t>RINA</a:t>
            </a:r>
            <a:endParaRPr lang="en-US"/>
          </a:p>
        </p:txBody>
      </p:sp>
      <p:grpSp>
        <p:nvGrpSpPr>
          <p:cNvPr id="34" name="Software Delivery"/>
          <p:cNvGrpSpPr/>
          <p:nvPr/>
        </p:nvGrpSpPr>
        <p:grpSpPr>
          <a:xfrm>
            <a:off x="2374986" y="1774126"/>
            <a:ext cx="3938357" cy="3938357"/>
            <a:chOff x="2374986" y="1774126"/>
            <a:chExt cx="3938357" cy="3938357"/>
          </a:xfrm>
        </p:grpSpPr>
        <p:sp>
          <p:nvSpPr>
            <p:cNvPr id="6" name="Pie"/>
            <p:cNvSpPr/>
            <p:nvPr/>
          </p:nvSpPr>
          <p:spPr>
            <a:xfrm>
              <a:off x="2374986" y="1774126"/>
              <a:ext cx="3938357" cy="3938357"/>
            </a:xfrm>
            <a:prstGeom prst="pie">
              <a:avLst>
                <a:gd name="adj1" fmla="val 5413535"/>
                <a:gd name="adj2" fmla="val 16186787"/>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endParaRPr lang="en-US">
                <a:solidFill>
                  <a:schemeClr val="tx1"/>
                </a:solidFill>
              </a:endParaRPr>
            </a:p>
          </p:txBody>
        </p:sp>
        <p:sp>
          <p:nvSpPr>
            <p:cNvPr id="9" name="TextBox 8"/>
            <p:cNvSpPr txBox="1"/>
            <p:nvPr/>
          </p:nvSpPr>
          <p:spPr>
            <a:xfrm>
              <a:off x="2414369" y="1840524"/>
              <a:ext cx="1820302" cy="888800"/>
            </a:xfrm>
            <a:prstGeom prst="rect">
              <a:avLst/>
            </a:prstGeom>
            <a:noFill/>
          </p:spPr>
          <p:txBody>
            <a:bodyPr wrap="square" rtlCol="0">
              <a:spAutoFit/>
            </a:bodyPr>
            <a:lstStyle/>
            <a:p>
              <a:pPr algn="r"/>
              <a:r>
                <a:rPr lang="nl-BE" sz="2000"/>
                <a:t> </a:t>
              </a:r>
              <a:r>
                <a:rPr lang="nl-BE" sz="2000" smtClean="0"/>
                <a:t>    </a:t>
              </a:r>
              <a:r>
                <a:rPr lang="nl-BE" sz="2000" b="1" u="sng" smtClean="0"/>
                <a:t>SD</a:t>
              </a:r>
            </a:p>
            <a:p>
              <a:pPr algn="r"/>
              <a:r>
                <a:rPr lang="nl-BE" sz="2000" smtClean="0"/>
                <a:t>Software</a:t>
              </a:r>
            </a:p>
            <a:p>
              <a:pPr algn="r"/>
              <a:r>
                <a:rPr lang="nl-BE" sz="2000" smtClean="0"/>
                <a:t>Delivery</a:t>
              </a:r>
              <a:endParaRPr lang="en-US" sz="2000"/>
            </a:p>
          </p:txBody>
        </p:sp>
        <p:sp>
          <p:nvSpPr>
            <p:cNvPr id="12" name="TextBox 11"/>
            <p:cNvSpPr txBox="1"/>
            <p:nvPr/>
          </p:nvSpPr>
          <p:spPr>
            <a:xfrm>
              <a:off x="2484478" y="2840022"/>
              <a:ext cx="1859686" cy="1323439"/>
            </a:xfrm>
            <a:prstGeom prst="rect">
              <a:avLst/>
            </a:prstGeom>
            <a:noFill/>
          </p:spPr>
          <p:txBody>
            <a:bodyPr wrap="square" rtlCol="0">
              <a:spAutoFit/>
            </a:bodyPr>
            <a:lstStyle/>
            <a:p>
              <a:pPr algn="r"/>
              <a:r>
                <a:rPr lang="nl-BE" sz="1600" smtClean="0"/>
                <a:t>“everything needed to deliver a qualitative workable Software Product (SP)”   </a:t>
              </a:r>
              <a:endParaRPr lang="en-US" sz="1600"/>
            </a:p>
          </p:txBody>
        </p:sp>
      </p:grpSp>
      <p:grpSp>
        <p:nvGrpSpPr>
          <p:cNvPr id="35" name="Application Provisioning"/>
          <p:cNvGrpSpPr/>
          <p:nvPr/>
        </p:nvGrpSpPr>
        <p:grpSpPr>
          <a:xfrm>
            <a:off x="2374986" y="1774126"/>
            <a:ext cx="3938357" cy="3938357"/>
            <a:chOff x="2374986" y="1774126"/>
            <a:chExt cx="3938357" cy="3938357"/>
          </a:xfrm>
        </p:grpSpPr>
        <p:sp>
          <p:nvSpPr>
            <p:cNvPr id="5" name="Pie 4"/>
            <p:cNvSpPr/>
            <p:nvPr/>
          </p:nvSpPr>
          <p:spPr>
            <a:xfrm>
              <a:off x="2374986" y="1774126"/>
              <a:ext cx="3938357" cy="3938357"/>
            </a:xfrm>
            <a:prstGeom prst="pie">
              <a:avLst>
                <a:gd name="adj1" fmla="val 16175616"/>
                <a:gd name="adj2" fmla="val 5425681"/>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Box 9"/>
            <p:cNvSpPr txBox="1"/>
            <p:nvPr/>
          </p:nvSpPr>
          <p:spPr>
            <a:xfrm>
              <a:off x="4372030" y="1840524"/>
              <a:ext cx="1823161" cy="1015663"/>
            </a:xfrm>
            <a:prstGeom prst="rect">
              <a:avLst/>
            </a:prstGeom>
            <a:noFill/>
            <a:ln>
              <a:noFill/>
            </a:ln>
          </p:spPr>
          <p:txBody>
            <a:bodyPr wrap="square" rtlCol="0">
              <a:spAutoFit/>
            </a:bodyPr>
            <a:lstStyle/>
            <a:p>
              <a:r>
                <a:rPr lang="nl-BE" sz="2000" b="1" u="sng" smtClean="0"/>
                <a:t>APv</a:t>
              </a:r>
            </a:p>
            <a:p>
              <a:r>
                <a:rPr lang="nl-BE" sz="2000" smtClean="0"/>
                <a:t>Application Provisioning</a:t>
              </a:r>
              <a:endParaRPr lang="en-US" sz="2000"/>
            </a:p>
          </p:txBody>
        </p:sp>
        <p:sp>
          <p:nvSpPr>
            <p:cNvPr id="13" name="TextBox 12"/>
            <p:cNvSpPr txBox="1"/>
            <p:nvPr/>
          </p:nvSpPr>
          <p:spPr>
            <a:xfrm>
              <a:off x="4344164" y="2837782"/>
              <a:ext cx="1969179" cy="942666"/>
            </a:xfrm>
            <a:prstGeom prst="rect">
              <a:avLst/>
            </a:prstGeom>
            <a:noFill/>
            <a:ln>
              <a:noFill/>
            </a:ln>
          </p:spPr>
          <p:txBody>
            <a:bodyPr wrap="square" rtlCol="0">
              <a:spAutoFit/>
            </a:bodyPr>
            <a:lstStyle/>
            <a:p>
              <a:r>
                <a:rPr lang="nl-BE" sz="1600" smtClean="0"/>
                <a:t>“everything needed to ensure the SP can be used, qualitatively, by the target audience”</a:t>
              </a:r>
              <a:endParaRPr lang="en-US" sz="1600"/>
            </a:p>
          </p:txBody>
        </p:sp>
      </p:grpSp>
      <p:grpSp>
        <p:nvGrpSpPr>
          <p:cNvPr id="37" name="Rina Hand-over"/>
          <p:cNvGrpSpPr/>
          <p:nvPr/>
        </p:nvGrpSpPr>
        <p:grpSpPr>
          <a:xfrm>
            <a:off x="57102" y="895374"/>
            <a:ext cx="6571311" cy="5171561"/>
            <a:chOff x="57102" y="895374"/>
            <a:chExt cx="6571311" cy="5171561"/>
          </a:xfrm>
        </p:grpSpPr>
        <p:sp>
          <p:nvSpPr>
            <p:cNvPr id="4" name="Block Arc 3"/>
            <p:cNvSpPr/>
            <p:nvPr/>
          </p:nvSpPr>
          <p:spPr>
            <a:xfrm>
              <a:off x="2020534" y="1419674"/>
              <a:ext cx="4607879" cy="4647261"/>
            </a:xfrm>
            <a:prstGeom prst="blockArc">
              <a:avLst>
                <a:gd name="adj1" fmla="val 4409187"/>
                <a:gd name="adj2" fmla="val 17302839"/>
                <a:gd name="adj3" fmla="val 6683"/>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Line Callout 3 (Accent Bar) 7"/>
            <p:cNvSpPr/>
            <p:nvPr/>
          </p:nvSpPr>
          <p:spPr>
            <a:xfrm>
              <a:off x="57102" y="895374"/>
              <a:ext cx="2385265" cy="1316850"/>
            </a:xfrm>
            <a:prstGeom prst="accentCallout3">
              <a:avLst>
                <a:gd name="adj1" fmla="val 24139"/>
                <a:gd name="adj2" fmla="val 102081"/>
                <a:gd name="adj3" fmla="val 85958"/>
                <a:gd name="adj4" fmla="val 110902"/>
                <a:gd name="adj5" fmla="val 69798"/>
                <a:gd name="adj6" fmla="val 105846"/>
                <a:gd name="adj7" fmla="val 108834"/>
                <a:gd name="adj8" fmla="val 106641"/>
              </a:avLst>
            </a:prstGeom>
            <a:solidFill>
              <a:schemeClr val="bg1">
                <a:lumMod val="95000"/>
              </a:schemeClr>
            </a:solidFill>
            <a:ln w="9525">
              <a:solidFill>
                <a:srgbClr val="000000"/>
              </a:solidFill>
              <a:tailEnd type="ova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600" b="1" u="sng" smtClean="0">
                  <a:solidFill>
                    <a:schemeClr val="tx1"/>
                  </a:solidFill>
                </a:rPr>
                <a:t>“Rina hand-over”:</a:t>
              </a:r>
            </a:p>
            <a:p>
              <a:r>
                <a:rPr lang="nl-BE" sz="1400" smtClean="0">
                  <a:solidFill>
                    <a:schemeClr val="tx1"/>
                  </a:solidFill>
                </a:rPr>
                <a:t>Is the project to transfer the Software Delivery Processes from the existing supplier to one or more new supplier(s)</a:t>
              </a:r>
            </a:p>
          </p:txBody>
        </p:sp>
      </p:grpSp>
      <p:grpSp>
        <p:nvGrpSpPr>
          <p:cNvPr id="36" name="RaaS"/>
          <p:cNvGrpSpPr/>
          <p:nvPr/>
        </p:nvGrpSpPr>
        <p:grpSpPr>
          <a:xfrm>
            <a:off x="1626697" y="683695"/>
            <a:ext cx="7430353" cy="5658923"/>
            <a:chOff x="1626697" y="683695"/>
            <a:chExt cx="7430353" cy="5658923"/>
          </a:xfrm>
        </p:grpSpPr>
        <p:sp>
          <p:nvSpPr>
            <p:cNvPr id="17" name="Block Arc 16"/>
            <p:cNvSpPr/>
            <p:nvPr/>
          </p:nvSpPr>
          <p:spPr>
            <a:xfrm flipH="1">
              <a:off x="1626697" y="1133746"/>
              <a:ext cx="5395550" cy="5208872"/>
            </a:xfrm>
            <a:prstGeom prst="blockArc">
              <a:avLst>
                <a:gd name="adj1" fmla="val 4420800"/>
                <a:gd name="adj2" fmla="val 17129560"/>
                <a:gd name="adj3" fmla="val 3404"/>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Line Callout 3 (Accent Bar) 18"/>
            <p:cNvSpPr/>
            <p:nvPr/>
          </p:nvSpPr>
          <p:spPr>
            <a:xfrm>
              <a:off x="6507216" y="683695"/>
              <a:ext cx="2549834" cy="1316850"/>
            </a:xfrm>
            <a:prstGeom prst="accentCallout3">
              <a:avLst>
                <a:gd name="adj1" fmla="val 32095"/>
                <a:gd name="adj2" fmla="val -2143"/>
                <a:gd name="adj3" fmla="val 93770"/>
                <a:gd name="adj4" fmla="val -16483"/>
                <a:gd name="adj5" fmla="val 72691"/>
                <a:gd name="adj6" fmla="val -7083"/>
                <a:gd name="adj7" fmla="val 101167"/>
                <a:gd name="adj8" fmla="val -11160"/>
              </a:avLst>
            </a:prstGeom>
            <a:solidFill>
              <a:schemeClr val="bg1">
                <a:lumMod val="95000"/>
              </a:schemeClr>
            </a:solidFill>
            <a:ln w="9525">
              <a:solidFill>
                <a:srgbClr val="000000"/>
              </a:solidFill>
              <a:tailEnd type="ova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600" b="1" u="sng" smtClean="0">
                  <a:solidFill>
                    <a:schemeClr val="tx1"/>
                  </a:solidFill>
                </a:rPr>
                <a:t>“Rina as a Service”:</a:t>
              </a:r>
            </a:p>
            <a:p>
              <a:r>
                <a:rPr lang="nl-BE" sz="1400" smtClean="0">
                  <a:solidFill>
                    <a:schemeClr val="tx1"/>
                  </a:solidFill>
                </a:rPr>
                <a:t>Is a proposal to change the way the application is provisioned to the target audience.</a:t>
              </a:r>
            </a:p>
          </p:txBody>
        </p:sp>
      </p:grpSp>
    </p:spTree>
    <p:extLst>
      <p:ext uri="{BB962C8B-B14F-4D97-AF65-F5344CB8AC3E}">
        <p14:creationId xmlns:p14="http://schemas.microsoft.com/office/powerpoint/2010/main" val="3802127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par>
                                <p:cTn id="8" presetID="10" presetClass="entr" presetSubtype="0" fill="hold"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fade">
                                      <p:cBhvr>
                                        <p:cTn id="10" dur="500"/>
                                        <p:tgtEl>
                                          <p:spTgt spid="35"/>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32"/>
          <p:cNvGrpSpPr/>
          <p:nvPr/>
        </p:nvGrpSpPr>
        <p:grpSpPr>
          <a:xfrm>
            <a:off x="1626697" y="895374"/>
            <a:ext cx="5395550" cy="5863996"/>
            <a:chOff x="1626697" y="895374"/>
            <a:chExt cx="5395550" cy="5863996"/>
          </a:xfrm>
        </p:grpSpPr>
        <p:sp>
          <p:nvSpPr>
            <p:cNvPr id="32" name="Block Arc 31"/>
            <p:cNvSpPr/>
            <p:nvPr/>
          </p:nvSpPr>
          <p:spPr>
            <a:xfrm flipH="1" flipV="1">
              <a:off x="1626697" y="1550498"/>
              <a:ext cx="5395550" cy="5208872"/>
            </a:xfrm>
            <a:prstGeom prst="blockArc">
              <a:avLst>
                <a:gd name="adj1" fmla="val 14849215"/>
                <a:gd name="adj2" fmla="val 17503593"/>
                <a:gd name="adj3" fmla="val 21931"/>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Block Arc 30"/>
            <p:cNvSpPr/>
            <p:nvPr/>
          </p:nvSpPr>
          <p:spPr>
            <a:xfrm flipH="1">
              <a:off x="1626697" y="895374"/>
              <a:ext cx="5395550" cy="5208872"/>
            </a:xfrm>
            <a:prstGeom prst="blockArc">
              <a:avLst>
                <a:gd name="adj1" fmla="val 14722013"/>
                <a:gd name="adj2" fmla="val 17503593"/>
                <a:gd name="adj3" fmla="val 21931"/>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 name="Title"/>
          <p:cNvSpPr txBox="1"/>
          <p:nvPr/>
        </p:nvSpPr>
        <p:spPr>
          <a:xfrm>
            <a:off x="431540" y="98630"/>
            <a:ext cx="8550950" cy="461665"/>
          </a:xfrm>
          <a:prstGeom prst="rect">
            <a:avLst/>
          </a:prstGeom>
          <a:noFill/>
        </p:spPr>
        <p:txBody>
          <a:bodyPr wrap="square" rtlCol="0">
            <a:spAutoFit/>
          </a:bodyPr>
          <a:lstStyle/>
          <a:p>
            <a:r>
              <a:rPr lang="nl-BE" sz="2400" smtClean="0"/>
              <a:t>Rina as a Service: </a:t>
            </a:r>
            <a:r>
              <a:rPr lang="nl-BE" sz="2400"/>
              <a:t> </a:t>
            </a:r>
            <a:r>
              <a:rPr lang="nl-BE" sz="2400" smtClean="0">
                <a:solidFill>
                  <a:srgbClr val="C00000"/>
                </a:solidFill>
              </a:rPr>
              <a:t>Current repartition of responsibilties</a:t>
            </a:r>
            <a:endParaRPr lang="nl-BE" sz="2400">
              <a:solidFill>
                <a:srgbClr val="C00000"/>
              </a:solidFill>
            </a:endParaRPr>
          </a:p>
        </p:txBody>
      </p:sp>
      <p:sp>
        <p:nvSpPr>
          <p:cNvPr id="42" name="RINA"/>
          <p:cNvSpPr/>
          <p:nvPr/>
        </p:nvSpPr>
        <p:spPr>
          <a:xfrm>
            <a:off x="2394459" y="1774126"/>
            <a:ext cx="3918884" cy="3938357"/>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mtClean="0"/>
              <a:t>RINA</a:t>
            </a:r>
            <a:endParaRPr lang="en-US"/>
          </a:p>
        </p:txBody>
      </p:sp>
      <p:grpSp>
        <p:nvGrpSpPr>
          <p:cNvPr id="34" name="Software Delivery"/>
          <p:cNvGrpSpPr/>
          <p:nvPr/>
        </p:nvGrpSpPr>
        <p:grpSpPr>
          <a:xfrm>
            <a:off x="2374986" y="1774126"/>
            <a:ext cx="3938357" cy="3938357"/>
            <a:chOff x="2374986" y="1774126"/>
            <a:chExt cx="3938357" cy="3938357"/>
          </a:xfrm>
        </p:grpSpPr>
        <p:sp>
          <p:nvSpPr>
            <p:cNvPr id="6" name="Pie"/>
            <p:cNvSpPr/>
            <p:nvPr/>
          </p:nvSpPr>
          <p:spPr>
            <a:xfrm>
              <a:off x="2374986" y="1774126"/>
              <a:ext cx="3938357" cy="3938357"/>
            </a:xfrm>
            <a:prstGeom prst="pie">
              <a:avLst>
                <a:gd name="adj1" fmla="val 5413535"/>
                <a:gd name="adj2" fmla="val 16186787"/>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endParaRPr lang="en-US">
                <a:solidFill>
                  <a:schemeClr val="tx1"/>
                </a:solidFill>
              </a:endParaRPr>
            </a:p>
          </p:txBody>
        </p:sp>
        <p:sp>
          <p:nvSpPr>
            <p:cNvPr id="9" name="TextBox 8"/>
            <p:cNvSpPr txBox="1"/>
            <p:nvPr/>
          </p:nvSpPr>
          <p:spPr>
            <a:xfrm>
              <a:off x="2414369" y="1840524"/>
              <a:ext cx="1820302" cy="400110"/>
            </a:xfrm>
            <a:prstGeom prst="rect">
              <a:avLst/>
            </a:prstGeom>
            <a:noFill/>
          </p:spPr>
          <p:txBody>
            <a:bodyPr wrap="square" rtlCol="0">
              <a:spAutoFit/>
            </a:bodyPr>
            <a:lstStyle/>
            <a:p>
              <a:pPr algn="r"/>
              <a:r>
                <a:rPr lang="nl-BE" sz="2000"/>
                <a:t> </a:t>
              </a:r>
              <a:r>
                <a:rPr lang="nl-BE" sz="2000" smtClean="0"/>
                <a:t>    </a:t>
              </a:r>
              <a:r>
                <a:rPr lang="nl-BE" sz="2000" b="1" u="sng" smtClean="0"/>
                <a:t>SD</a:t>
              </a:r>
            </a:p>
          </p:txBody>
        </p:sp>
      </p:grpSp>
      <p:grpSp>
        <p:nvGrpSpPr>
          <p:cNvPr id="35" name="Application Provisioning"/>
          <p:cNvGrpSpPr/>
          <p:nvPr/>
        </p:nvGrpSpPr>
        <p:grpSpPr>
          <a:xfrm>
            <a:off x="2374986" y="1774126"/>
            <a:ext cx="3938357" cy="3938357"/>
            <a:chOff x="2374986" y="1774126"/>
            <a:chExt cx="3938357" cy="3938357"/>
          </a:xfrm>
        </p:grpSpPr>
        <p:sp>
          <p:nvSpPr>
            <p:cNvPr id="5" name="Pie 4"/>
            <p:cNvSpPr/>
            <p:nvPr/>
          </p:nvSpPr>
          <p:spPr>
            <a:xfrm>
              <a:off x="2374986" y="1774126"/>
              <a:ext cx="3938357" cy="3938357"/>
            </a:xfrm>
            <a:prstGeom prst="pie">
              <a:avLst>
                <a:gd name="adj1" fmla="val 16175616"/>
                <a:gd name="adj2" fmla="val 5425681"/>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Box 9"/>
            <p:cNvSpPr txBox="1"/>
            <p:nvPr/>
          </p:nvSpPr>
          <p:spPr>
            <a:xfrm>
              <a:off x="4372030" y="1840524"/>
              <a:ext cx="1823161" cy="400110"/>
            </a:xfrm>
            <a:prstGeom prst="rect">
              <a:avLst/>
            </a:prstGeom>
            <a:noFill/>
            <a:ln>
              <a:noFill/>
            </a:ln>
          </p:spPr>
          <p:txBody>
            <a:bodyPr wrap="square" rtlCol="0">
              <a:spAutoFit/>
            </a:bodyPr>
            <a:lstStyle/>
            <a:p>
              <a:r>
                <a:rPr lang="nl-BE" sz="2000" b="1" u="sng" smtClean="0"/>
                <a:t>APv</a:t>
              </a:r>
            </a:p>
          </p:txBody>
        </p:sp>
      </p:grpSp>
      <p:sp>
        <p:nvSpPr>
          <p:cNvPr id="4" name="Block Arc 3"/>
          <p:cNvSpPr/>
          <p:nvPr/>
        </p:nvSpPr>
        <p:spPr>
          <a:xfrm>
            <a:off x="2020534" y="1419674"/>
            <a:ext cx="4607879" cy="4647261"/>
          </a:xfrm>
          <a:prstGeom prst="blockArc">
            <a:avLst>
              <a:gd name="adj1" fmla="val 4409187"/>
              <a:gd name="adj2" fmla="val 17302839"/>
              <a:gd name="adj3" fmla="val 6683"/>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Block Arc 16"/>
          <p:cNvSpPr/>
          <p:nvPr/>
        </p:nvSpPr>
        <p:spPr>
          <a:xfrm flipH="1">
            <a:off x="1626697" y="1133746"/>
            <a:ext cx="5395550" cy="5208872"/>
          </a:xfrm>
          <a:prstGeom prst="blockArc">
            <a:avLst>
              <a:gd name="adj1" fmla="val 4420800"/>
              <a:gd name="adj2" fmla="val 17129560"/>
              <a:gd name="adj3" fmla="val 3404"/>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EC as SD"/>
          <p:cNvSpPr/>
          <p:nvPr/>
        </p:nvSpPr>
        <p:spPr>
          <a:xfrm>
            <a:off x="2546775" y="2769080"/>
            <a:ext cx="1676918" cy="16500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3200" smtClean="0">
                <a:solidFill>
                  <a:schemeClr val="accent1">
                    <a:lumMod val="20000"/>
                    <a:lumOff val="80000"/>
                  </a:schemeClr>
                </a:solidFill>
              </a:rPr>
              <a:t>EC</a:t>
            </a:r>
            <a:endParaRPr lang="en-US" sz="3200">
              <a:solidFill>
                <a:schemeClr val="accent1">
                  <a:lumMod val="20000"/>
                  <a:lumOff val="80000"/>
                </a:schemeClr>
              </a:solidFill>
            </a:endParaRPr>
          </a:p>
        </p:txBody>
      </p:sp>
      <p:sp>
        <p:nvSpPr>
          <p:cNvPr id="79" name="EC as SD text"/>
          <p:cNvSpPr/>
          <p:nvPr/>
        </p:nvSpPr>
        <p:spPr>
          <a:xfrm>
            <a:off x="71500" y="1156256"/>
            <a:ext cx="2385265" cy="1316850"/>
          </a:xfrm>
          <a:prstGeom prst="accentCallout3">
            <a:avLst>
              <a:gd name="adj1" fmla="val 24139"/>
              <a:gd name="adj2" fmla="val 102081"/>
              <a:gd name="adj3" fmla="val 118025"/>
              <a:gd name="adj4" fmla="val 122402"/>
              <a:gd name="adj5" fmla="val 111943"/>
              <a:gd name="adj6" fmla="val 115590"/>
              <a:gd name="adj7" fmla="val 155795"/>
              <a:gd name="adj8" fmla="val 132796"/>
            </a:avLst>
          </a:prstGeom>
          <a:solidFill>
            <a:schemeClr val="bg1">
              <a:lumMod val="95000"/>
            </a:schemeClr>
          </a:solidFill>
          <a:ln w="9525">
            <a:solidFill>
              <a:srgbClr val="000000"/>
            </a:solidFill>
            <a:tailEnd type="ova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nl-BE" sz="1600" b="1" u="sng" smtClean="0">
                <a:solidFill>
                  <a:schemeClr val="tx1"/>
                </a:solidFill>
              </a:rPr>
              <a:t>EC does Software Delivery</a:t>
            </a:r>
          </a:p>
          <a:p>
            <a:pPr marL="92075" indent="-92075">
              <a:buFont typeface="Arial" panose="020B0604020202020204" pitchFamily="34" charset="0"/>
              <a:buChar char="•"/>
            </a:pPr>
            <a:r>
              <a:rPr lang="nl-BE" sz="1400" smtClean="0">
                <a:solidFill>
                  <a:schemeClr val="tx1"/>
                </a:solidFill>
              </a:rPr>
              <a:t>Lot of requirements by different APv</a:t>
            </a:r>
          </a:p>
          <a:p>
            <a:pPr marL="92075" indent="-92075">
              <a:buFont typeface="Arial" panose="020B0604020202020204" pitchFamily="34" charset="0"/>
              <a:buChar char="•"/>
            </a:pPr>
            <a:r>
              <a:rPr lang="nl-BE" sz="1400" smtClean="0">
                <a:solidFill>
                  <a:schemeClr val="tx1"/>
                </a:solidFill>
              </a:rPr>
              <a:t>Lot of support to different APv</a:t>
            </a:r>
          </a:p>
          <a:p>
            <a:pPr marL="92075" indent="-92075">
              <a:buFont typeface="Arial" panose="020B0604020202020204" pitchFamily="34" charset="0"/>
              <a:buChar char="•"/>
            </a:pPr>
            <a:endParaRPr lang="nl-BE" sz="1400" smtClean="0">
              <a:solidFill>
                <a:schemeClr val="tx1"/>
              </a:solidFill>
            </a:endParaRPr>
          </a:p>
        </p:txBody>
      </p:sp>
      <p:grpSp>
        <p:nvGrpSpPr>
          <p:cNvPr id="14" name="Member States as AP"/>
          <p:cNvGrpSpPr/>
          <p:nvPr/>
        </p:nvGrpSpPr>
        <p:grpSpPr>
          <a:xfrm>
            <a:off x="4391980" y="618285"/>
            <a:ext cx="4680520" cy="4846076"/>
            <a:chOff x="4391980" y="618285"/>
            <a:chExt cx="4680520" cy="4846076"/>
          </a:xfrm>
        </p:grpSpPr>
        <p:grpSp>
          <p:nvGrpSpPr>
            <p:cNvPr id="7" name="MS as AP"/>
            <p:cNvGrpSpPr/>
            <p:nvPr/>
          </p:nvGrpSpPr>
          <p:grpSpPr>
            <a:xfrm>
              <a:off x="4391980" y="2141827"/>
              <a:ext cx="1799525" cy="3322534"/>
              <a:chOff x="4391980" y="2141827"/>
              <a:chExt cx="1799525" cy="3322534"/>
            </a:xfrm>
          </p:grpSpPr>
          <p:sp>
            <p:nvSpPr>
              <p:cNvPr id="28" name="Oval 27"/>
              <p:cNvSpPr/>
              <p:nvPr/>
            </p:nvSpPr>
            <p:spPr>
              <a:xfrm>
                <a:off x="4829068" y="3616471"/>
                <a:ext cx="558746" cy="556412"/>
              </a:xfrm>
              <a:prstGeom prst="ellips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mtClean="0">
                    <a:solidFill>
                      <a:schemeClr val="accent3">
                        <a:lumMod val="60000"/>
                        <a:lumOff val="40000"/>
                      </a:schemeClr>
                    </a:solidFill>
                  </a:rPr>
                  <a:t>MS</a:t>
                </a:r>
                <a:endParaRPr lang="en-US">
                  <a:solidFill>
                    <a:schemeClr val="accent3">
                      <a:lumMod val="60000"/>
                      <a:lumOff val="40000"/>
                    </a:schemeClr>
                  </a:solidFill>
                </a:endParaRPr>
              </a:p>
            </p:txBody>
          </p:sp>
          <p:sp>
            <p:nvSpPr>
              <p:cNvPr id="41" name="Oval 40"/>
              <p:cNvSpPr/>
              <p:nvPr/>
            </p:nvSpPr>
            <p:spPr>
              <a:xfrm>
                <a:off x="5149886" y="4723387"/>
                <a:ext cx="523687" cy="521499"/>
              </a:xfrm>
              <a:prstGeom prst="ellips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mtClean="0">
                    <a:solidFill>
                      <a:schemeClr val="accent3">
                        <a:lumMod val="60000"/>
                        <a:lumOff val="40000"/>
                      </a:schemeClr>
                    </a:solidFill>
                  </a:rPr>
                  <a:t>MS</a:t>
                </a:r>
                <a:endParaRPr lang="en-US">
                  <a:solidFill>
                    <a:schemeClr val="accent3">
                      <a:lumMod val="60000"/>
                      <a:lumOff val="40000"/>
                    </a:schemeClr>
                  </a:solidFill>
                </a:endParaRPr>
              </a:p>
            </p:txBody>
          </p:sp>
          <p:sp>
            <p:nvSpPr>
              <p:cNvPr id="43" name="Oval 42"/>
              <p:cNvSpPr/>
              <p:nvPr/>
            </p:nvSpPr>
            <p:spPr>
              <a:xfrm>
                <a:off x="4391980" y="4943868"/>
                <a:ext cx="522677" cy="520493"/>
              </a:xfrm>
              <a:prstGeom prst="ellips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mtClean="0">
                    <a:solidFill>
                      <a:schemeClr val="accent3">
                        <a:lumMod val="60000"/>
                        <a:lumOff val="40000"/>
                      </a:schemeClr>
                    </a:solidFill>
                  </a:rPr>
                  <a:t>MS</a:t>
                </a:r>
                <a:endParaRPr lang="en-US">
                  <a:solidFill>
                    <a:schemeClr val="accent3">
                      <a:lumMod val="60000"/>
                      <a:lumOff val="40000"/>
                    </a:schemeClr>
                  </a:solidFill>
                </a:endParaRPr>
              </a:p>
            </p:txBody>
          </p:sp>
          <p:sp>
            <p:nvSpPr>
              <p:cNvPr id="47" name="Oval 46"/>
              <p:cNvSpPr/>
              <p:nvPr/>
            </p:nvSpPr>
            <p:spPr>
              <a:xfrm>
                <a:off x="4753420" y="2141827"/>
                <a:ext cx="558746" cy="556412"/>
              </a:xfrm>
              <a:prstGeom prst="ellips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mtClean="0">
                    <a:solidFill>
                      <a:schemeClr val="accent3">
                        <a:lumMod val="60000"/>
                        <a:lumOff val="40000"/>
                      </a:schemeClr>
                    </a:solidFill>
                  </a:rPr>
                  <a:t>MS</a:t>
                </a:r>
                <a:endParaRPr lang="en-US">
                  <a:solidFill>
                    <a:schemeClr val="accent3">
                      <a:lumMod val="60000"/>
                      <a:lumOff val="40000"/>
                    </a:schemeClr>
                  </a:solidFill>
                </a:endParaRPr>
              </a:p>
            </p:txBody>
          </p:sp>
          <p:sp>
            <p:nvSpPr>
              <p:cNvPr id="48" name="Oval 47"/>
              <p:cNvSpPr/>
              <p:nvPr/>
            </p:nvSpPr>
            <p:spPr>
              <a:xfrm>
                <a:off x="5477979" y="2772441"/>
                <a:ext cx="558746" cy="556412"/>
              </a:xfrm>
              <a:prstGeom prst="ellips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mtClean="0">
                    <a:solidFill>
                      <a:schemeClr val="accent3">
                        <a:lumMod val="60000"/>
                        <a:lumOff val="40000"/>
                      </a:schemeClr>
                    </a:solidFill>
                  </a:rPr>
                  <a:t>MS</a:t>
                </a:r>
                <a:endParaRPr lang="en-US">
                  <a:solidFill>
                    <a:schemeClr val="accent3">
                      <a:lumMod val="60000"/>
                      <a:lumOff val="40000"/>
                    </a:schemeClr>
                  </a:solidFill>
                </a:endParaRPr>
              </a:p>
            </p:txBody>
          </p:sp>
          <p:sp>
            <p:nvSpPr>
              <p:cNvPr id="49" name="Oval 48"/>
              <p:cNvSpPr/>
              <p:nvPr/>
            </p:nvSpPr>
            <p:spPr>
              <a:xfrm>
                <a:off x="5632759" y="3601151"/>
                <a:ext cx="558746" cy="556412"/>
              </a:xfrm>
              <a:prstGeom prst="ellips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mtClean="0">
                    <a:solidFill>
                      <a:schemeClr val="accent3">
                        <a:lumMod val="60000"/>
                        <a:lumOff val="40000"/>
                      </a:schemeClr>
                    </a:solidFill>
                  </a:rPr>
                  <a:t>MS</a:t>
                </a:r>
                <a:endParaRPr lang="en-US">
                  <a:solidFill>
                    <a:schemeClr val="accent3">
                      <a:lumMod val="60000"/>
                      <a:lumOff val="40000"/>
                    </a:schemeClr>
                  </a:solidFill>
                </a:endParaRPr>
              </a:p>
            </p:txBody>
          </p:sp>
          <p:sp>
            <p:nvSpPr>
              <p:cNvPr id="54" name="Oval 53"/>
              <p:cNvSpPr/>
              <p:nvPr/>
            </p:nvSpPr>
            <p:spPr>
              <a:xfrm>
                <a:off x="4431435" y="3107404"/>
                <a:ext cx="558746" cy="556412"/>
              </a:xfrm>
              <a:prstGeom prst="ellips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mtClean="0">
                    <a:solidFill>
                      <a:schemeClr val="accent3">
                        <a:lumMod val="60000"/>
                        <a:lumOff val="40000"/>
                      </a:schemeClr>
                    </a:solidFill>
                  </a:rPr>
                  <a:t>MS</a:t>
                </a:r>
                <a:endParaRPr lang="en-US">
                  <a:solidFill>
                    <a:schemeClr val="accent3">
                      <a:lumMod val="60000"/>
                      <a:lumOff val="40000"/>
                    </a:schemeClr>
                  </a:solidFill>
                </a:endParaRPr>
              </a:p>
            </p:txBody>
          </p:sp>
        </p:grpSp>
        <p:sp>
          <p:nvSpPr>
            <p:cNvPr id="80" name="Line Callout 3 (Accent Bar) 79"/>
            <p:cNvSpPr/>
            <p:nvPr/>
          </p:nvSpPr>
          <p:spPr>
            <a:xfrm>
              <a:off x="6450702" y="618285"/>
              <a:ext cx="2621798" cy="1523542"/>
            </a:xfrm>
            <a:prstGeom prst="accentCallout3">
              <a:avLst>
                <a:gd name="adj1" fmla="val 32095"/>
                <a:gd name="adj2" fmla="val -2143"/>
                <a:gd name="adj3" fmla="val 52878"/>
                <a:gd name="adj4" fmla="val -26706"/>
                <a:gd name="adj5" fmla="val 72691"/>
                <a:gd name="adj6" fmla="val -7083"/>
                <a:gd name="adj7" fmla="val 106188"/>
                <a:gd name="adj8" fmla="val -52598"/>
              </a:avLst>
            </a:prstGeom>
            <a:solidFill>
              <a:schemeClr val="bg1">
                <a:lumMod val="95000"/>
              </a:schemeClr>
            </a:solidFill>
            <a:ln w="9525">
              <a:solidFill>
                <a:srgbClr val="000000"/>
              </a:solidFill>
              <a:tailEnd type="ova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600" b="1" u="sng" smtClean="0">
                  <a:solidFill>
                    <a:schemeClr val="tx1"/>
                  </a:solidFill>
                </a:rPr>
                <a:t>MS as APv</a:t>
              </a:r>
            </a:p>
            <a:p>
              <a:pPr marL="92075" indent="-92075">
                <a:buFont typeface="Arial" panose="020B0604020202020204" pitchFamily="34" charset="0"/>
                <a:buChar char="•"/>
              </a:pPr>
              <a:r>
                <a:rPr lang="nl-BE" sz="1400" smtClean="0">
                  <a:solidFill>
                    <a:schemeClr val="tx1"/>
                  </a:solidFill>
                </a:rPr>
                <a:t>many MS do APv to </a:t>
              </a:r>
              <a:r>
                <a:rPr lang="nl-BE" sz="1400">
                  <a:solidFill>
                    <a:schemeClr val="tx1"/>
                  </a:solidFill>
                </a:rPr>
                <a:t>their end-users </a:t>
              </a:r>
              <a:r>
                <a:rPr lang="nl-BE" sz="1400" smtClean="0">
                  <a:solidFill>
                    <a:schemeClr val="tx1"/>
                  </a:solidFill>
                </a:rPr>
                <a:t>with … </a:t>
              </a:r>
            </a:p>
            <a:p>
              <a:pPr marL="92075" indent="-92075">
                <a:buFont typeface="Arial" panose="020B0604020202020204" pitchFamily="34" charset="0"/>
                <a:buChar char="•"/>
              </a:pPr>
              <a:r>
                <a:rPr lang="nl-BE" sz="1400" smtClean="0">
                  <a:solidFill>
                    <a:schemeClr val="tx1"/>
                  </a:solidFill>
                </a:rPr>
                <a:t>… different requirements for SD</a:t>
              </a:r>
            </a:p>
            <a:p>
              <a:pPr marL="92075" indent="-92075">
                <a:buFont typeface="Arial" panose="020B0604020202020204" pitchFamily="34" charset="0"/>
                <a:buChar char="•"/>
              </a:pPr>
              <a:r>
                <a:rPr lang="nl-BE" sz="1400" smtClean="0">
                  <a:solidFill>
                    <a:schemeClr val="tx1"/>
                  </a:solidFill>
                </a:rPr>
                <a:t>… many people to be trained</a:t>
              </a:r>
            </a:p>
            <a:p>
              <a:pPr marL="92075" indent="-92075">
                <a:buFont typeface="Arial" panose="020B0604020202020204" pitchFamily="34" charset="0"/>
                <a:buChar char="•"/>
              </a:pPr>
              <a:r>
                <a:rPr lang="nl-BE" sz="1400" smtClean="0">
                  <a:solidFill>
                    <a:schemeClr val="tx1"/>
                  </a:solidFill>
                </a:rPr>
                <a:t>… big demand for support </a:t>
              </a:r>
            </a:p>
          </p:txBody>
        </p:sp>
      </p:grpSp>
      <p:grpSp>
        <p:nvGrpSpPr>
          <p:cNvPr id="15" name="Intitutions as AP"/>
          <p:cNvGrpSpPr/>
          <p:nvPr/>
        </p:nvGrpSpPr>
        <p:grpSpPr>
          <a:xfrm>
            <a:off x="4372030" y="2449820"/>
            <a:ext cx="4743953" cy="3672966"/>
            <a:chOff x="4372030" y="2449820"/>
            <a:chExt cx="4743953" cy="3672966"/>
          </a:xfrm>
        </p:grpSpPr>
        <p:grpSp>
          <p:nvGrpSpPr>
            <p:cNvPr id="11" name="Institutions as AP"/>
            <p:cNvGrpSpPr/>
            <p:nvPr/>
          </p:nvGrpSpPr>
          <p:grpSpPr>
            <a:xfrm>
              <a:off x="4372030" y="2449820"/>
              <a:ext cx="1857093" cy="3051546"/>
              <a:chOff x="4372030" y="2449820"/>
              <a:chExt cx="1857093" cy="3051546"/>
            </a:xfrm>
          </p:grpSpPr>
          <p:sp>
            <p:nvSpPr>
              <p:cNvPr id="46" name="Oval 45"/>
              <p:cNvSpPr/>
              <p:nvPr/>
            </p:nvSpPr>
            <p:spPr>
              <a:xfrm>
                <a:off x="4605083" y="2658035"/>
                <a:ext cx="316778" cy="315455"/>
              </a:xfrm>
              <a:prstGeom prst="ellipse">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200" smtClean="0">
                    <a:solidFill>
                      <a:schemeClr val="accent3">
                        <a:lumMod val="50000"/>
                      </a:schemeClr>
                    </a:solidFill>
                  </a:rPr>
                  <a:t>inst</a:t>
                </a:r>
                <a:endParaRPr lang="en-US" sz="1200">
                  <a:solidFill>
                    <a:schemeClr val="accent3">
                      <a:lumMod val="50000"/>
                    </a:schemeClr>
                  </a:solidFill>
                </a:endParaRPr>
              </a:p>
            </p:txBody>
          </p:sp>
          <p:sp>
            <p:nvSpPr>
              <p:cNvPr id="55" name="Oval 54"/>
              <p:cNvSpPr/>
              <p:nvPr/>
            </p:nvSpPr>
            <p:spPr>
              <a:xfrm>
                <a:off x="5009654" y="2908239"/>
                <a:ext cx="316778" cy="315455"/>
              </a:xfrm>
              <a:prstGeom prst="ellipse">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200" smtClean="0">
                    <a:solidFill>
                      <a:schemeClr val="accent3">
                        <a:lumMod val="50000"/>
                      </a:schemeClr>
                    </a:solidFill>
                  </a:rPr>
                  <a:t>inst</a:t>
                </a:r>
                <a:endParaRPr lang="en-US" sz="1200">
                  <a:solidFill>
                    <a:schemeClr val="accent3">
                      <a:lumMod val="50000"/>
                    </a:schemeClr>
                  </a:solidFill>
                </a:endParaRPr>
              </a:p>
            </p:txBody>
          </p:sp>
          <p:sp>
            <p:nvSpPr>
              <p:cNvPr id="67" name="Oval 66"/>
              <p:cNvSpPr/>
              <p:nvPr/>
            </p:nvSpPr>
            <p:spPr>
              <a:xfrm>
                <a:off x="5309854" y="3278640"/>
                <a:ext cx="316778" cy="315455"/>
              </a:xfrm>
              <a:prstGeom prst="ellipse">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200" smtClean="0">
                    <a:solidFill>
                      <a:schemeClr val="accent3">
                        <a:lumMod val="50000"/>
                      </a:schemeClr>
                    </a:solidFill>
                  </a:rPr>
                  <a:t>inst</a:t>
                </a:r>
                <a:endParaRPr lang="en-US" sz="1200">
                  <a:solidFill>
                    <a:schemeClr val="accent3">
                      <a:lumMod val="50000"/>
                    </a:schemeClr>
                  </a:solidFill>
                </a:endParaRPr>
              </a:p>
            </p:txBody>
          </p:sp>
          <p:sp>
            <p:nvSpPr>
              <p:cNvPr id="68" name="Oval 67"/>
              <p:cNvSpPr/>
              <p:nvPr/>
            </p:nvSpPr>
            <p:spPr>
              <a:xfrm>
                <a:off x="5319590" y="2449820"/>
                <a:ext cx="316778" cy="315455"/>
              </a:xfrm>
              <a:prstGeom prst="ellipse">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200" smtClean="0">
                    <a:solidFill>
                      <a:schemeClr val="accent3">
                        <a:lumMod val="50000"/>
                      </a:schemeClr>
                    </a:solidFill>
                  </a:rPr>
                  <a:t>inst</a:t>
                </a:r>
                <a:endParaRPr lang="en-US" sz="1200">
                  <a:solidFill>
                    <a:schemeClr val="accent3">
                      <a:lumMod val="50000"/>
                    </a:schemeClr>
                  </a:solidFill>
                </a:endParaRPr>
              </a:p>
            </p:txBody>
          </p:sp>
          <p:sp>
            <p:nvSpPr>
              <p:cNvPr id="70" name="Oval 69"/>
              <p:cNvSpPr/>
              <p:nvPr/>
            </p:nvSpPr>
            <p:spPr>
              <a:xfrm>
                <a:off x="5149886" y="4327287"/>
                <a:ext cx="316778" cy="315455"/>
              </a:xfrm>
              <a:prstGeom prst="ellipse">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200" smtClean="0">
                    <a:solidFill>
                      <a:schemeClr val="accent3">
                        <a:lumMod val="50000"/>
                      </a:schemeClr>
                    </a:solidFill>
                  </a:rPr>
                  <a:t>inst</a:t>
                </a:r>
                <a:endParaRPr lang="en-US" sz="1200">
                  <a:solidFill>
                    <a:schemeClr val="accent3">
                      <a:lumMod val="50000"/>
                    </a:schemeClr>
                  </a:solidFill>
                </a:endParaRPr>
              </a:p>
            </p:txBody>
          </p:sp>
          <p:sp>
            <p:nvSpPr>
              <p:cNvPr id="71" name="Oval 70"/>
              <p:cNvSpPr/>
              <p:nvPr/>
            </p:nvSpPr>
            <p:spPr>
              <a:xfrm>
                <a:off x="4700184" y="4143356"/>
                <a:ext cx="316778" cy="315455"/>
              </a:xfrm>
              <a:prstGeom prst="ellipse">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200" smtClean="0">
                    <a:solidFill>
                      <a:schemeClr val="accent3">
                        <a:lumMod val="50000"/>
                      </a:schemeClr>
                    </a:solidFill>
                  </a:rPr>
                  <a:t>inst</a:t>
                </a:r>
                <a:endParaRPr lang="en-US" sz="1200">
                  <a:solidFill>
                    <a:schemeClr val="accent3">
                      <a:lumMod val="50000"/>
                    </a:schemeClr>
                  </a:solidFill>
                </a:endParaRPr>
              </a:p>
            </p:txBody>
          </p:sp>
          <p:sp>
            <p:nvSpPr>
              <p:cNvPr id="72" name="Oval 71"/>
              <p:cNvSpPr/>
              <p:nvPr/>
            </p:nvSpPr>
            <p:spPr>
              <a:xfrm>
                <a:off x="4419756" y="3857428"/>
                <a:ext cx="316778" cy="315455"/>
              </a:xfrm>
              <a:prstGeom prst="ellipse">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200" smtClean="0">
                    <a:solidFill>
                      <a:schemeClr val="accent3">
                        <a:lumMod val="50000"/>
                      </a:schemeClr>
                    </a:solidFill>
                  </a:rPr>
                  <a:t>inst</a:t>
                </a:r>
                <a:endParaRPr lang="en-US" sz="1200">
                  <a:solidFill>
                    <a:schemeClr val="accent3">
                      <a:lumMod val="50000"/>
                    </a:schemeClr>
                  </a:solidFill>
                </a:endParaRPr>
              </a:p>
            </p:txBody>
          </p:sp>
          <p:sp>
            <p:nvSpPr>
              <p:cNvPr id="73" name="Oval 72"/>
              <p:cNvSpPr/>
              <p:nvPr/>
            </p:nvSpPr>
            <p:spPr>
              <a:xfrm>
                <a:off x="4372030" y="4369388"/>
                <a:ext cx="316778" cy="315455"/>
              </a:xfrm>
              <a:prstGeom prst="ellipse">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200" smtClean="0">
                    <a:solidFill>
                      <a:schemeClr val="accent3">
                        <a:lumMod val="50000"/>
                      </a:schemeClr>
                    </a:solidFill>
                  </a:rPr>
                  <a:t>inst</a:t>
                </a:r>
                <a:endParaRPr lang="en-US" sz="1200">
                  <a:solidFill>
                    <a:schemeClr val="accent3">
                      <a:lumMod val="50000"/>
                    </a:schemeClr>
                  </a:solidFill>
                </a:endParaRPr>
              </a:p>
            </p:txBody>
          </p:sp>
          <p:sp>
            <p:nvSpPr>
              <p:cNvPr id="74" name="Oval 73"/>
              <p:cNvSpPr/>
              <p:nvPr/>
            </p:nvSpPr>
            <p:spPr>
              <a:xfrm>
                <a:off x="4763472" y="4577765"/>
                <a:ext cx="316778" cy="315455"/>
              </a:xfrm>
              <a:prstGeom prst="ellipse">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200" smtClean="0">
                    <a:solidFill>
                      <a:schemeClr val="accent3">
                        <a:lumMod val="50000"/>
                      </a:schemeClr>
                    </a:solidFill>
                  </a:rPr>
                  <a:t>inst</a:t>
                </a:r>
                <a:endParaRPr lang="en-US" sz="1200">
                  <a:solidFill>
                    <a:schemeClr val="accent3">
                      <a:lumMod val="50000"/>
                    </a:schemeClr>
                  </a:solidFill>
                </a:endParaRPr>
              </a:p>
            </p:txBody>
          </p:sp>
          <p:sp>
            <p:nvSpPr>
              <p:cNvPr id="75" name="Oval 74"/>
              <p:cNvSpPr/>
              <p:nvPr/>
            </p:nvSpPr>
            <p:spPr>
              <a:xfrm>
                <a:off x="5573937" y="4435372"/>
                <a:ext cx="316778" cy="315455"/>
              </a:xfrm>
              <a:prstGeom prst="ellipse">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200" smtClean="0">
                    <a:solidFill>
                      <a:schemeClr val="accent3">
                        <a:lumMod val="50000"/>
                      </a:schemeClr>
                    </a:solidFill>
                  </a:rPr>
                  <a:t>inst</a:t>
                </a:r>
                <a:endParaRPr lang="en-US" sz="1200">
                  <a:solidFill>
                    <a:schemeClr val="accent3">
                      <a:lumMod val="50000"/>
                    </a:schemeClr>
                  </a:solidFill>
                </a:endParaRPr>
              </a:p>
            </p:txBody>
          </p:sp>
          <p:sp>
            <p:nvSpPr>
              <p:cNvPr id="76" name="Oval 75"/>
              <p:cNvSpPr/>
              <p:nvPr/>
            </p:nvSpPr>
            <p:spPr>
              <a:xfrm>
                <a:off x="5839599" y="4205044"/>
                <a:ext cx="316778" cy="315455"/>
              </a:xfrm>
              <a:prstGeom prst="ellipse">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200" smtClean="0">
                    <a:solidFill>
                      <a:schemeClr val="accent3">
                        <a:lumMod val="50000"/>
                      </a:schemeClr>
                    </a:solidFill>
                  </a:rPr>
                  <a:t>inst</a:t>
                </a:r>
                <a:endParaRPr lang="en-US" sz="1200">
                  <a:solidFill>
                    <a:schemeClr val="accent3">
                      <a:lumMod val="50000"/>
                    </a:schemeClr>
                  </a:solidFill>
                </a:endParaRPr>
              </a:p>
            </p:txBody>
          </p:sp>
          <p:sp>
            <p:nvSpPr>
              <p:cNvPr id="77" name="Oval 76"/>
              <p:cNvSpPr/>
              <p:nvPr/>
            </p:nvSpPr>
            <p:spPr>
              <a:xfrm>
                <a:off x="5912345" y="3294973"/>
                <a:ext cx="316778" cy="315455"/>
              </a:xfrm>
              <a:prstGeom prst="ellipse">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200" smtClean="0">
                    <a:solidFill>
                      <a:schemeClr val="accent3">
                        <a:lumMod val="50000"/>
                      </a:schemeClr>
                    </a:solidFill>
                  </a:rPr>
                  <a:t>inst</a:t>
                </a:r>
                <a:endParaRPr lang="en-US" sz="1200">
                  <a:solidFill>
                    <a:schemeClr val="accent3">
                      <a:lumMod val="50000"/>
                    </a:schemeClr>
                  </a:solidFill>
                </a:endParaRPr>
              </a:p>
            </p:txBody>
          </p:sp>
          <p:sp>
            <p:nvSpPr>
              <p:cNvPr id="78" name="Oval 77"/>
              <p:cNvSpPr/>
              <p:nvPr/>
            </p:nvSpPr>
            <p:spPr>
              <a:xfrm>
                <a:off x="5016962" y="5185911"/>
                <a:ext cx="316778" cy="315455"/>
              </a:xfrm>
              <a:prstGeom prst="ellipse">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200" smtClean="0">
                    <a:solidFill>
                      <a:schemeClr val="accent3">
                        <a:lumMod val="50000"/>
                      </a:schemeClr>
                    </a:solidFill>
                  </a:rPr>
                  <a:t>inst</a:t>
                </a:r>
                <a:endParaRPr lang="en-US" sz="1200">
                  <a:solidFill>
                    <a:schemeClr val="accent3">
                      <a:lumMod val="50000"/>
                    </a:schemeClr>
                  </a:solidFill>
                </a:endParaRPr>
              </a:p>
            </p:txBody>
          </p:sp>
        </p:grpSp>
        <p:sp>
          <p:nvSpPr>
            <p:cNvPr id="82" name="Line Callout 3 (Accent Bar) 81"/>
            <p:cNvSpPr/>
            <p:nvPr/>
          </p:nvSpPr>
          <p:spPr>
            <a:xfrm>
              <a:off x="6730718" y="4805936"/>
              <a:ext cx="2385265" cy="1316850"/>
            </a:xfrm>
            <a:prstGeom prst="accentCallout3">
              <a:avLst>
                <a:gd name="adj1" fmla="val 32095"/>
                <a:gd name="adj2" fmla="val -2143"/>
                <a:gd name="adj3" fmla="val 1185"/>
                <a:gd name="adj4" fmla="val -10094"/>
                <a:gd name="adj5" fmla="val 28714"/>
                <a:gd name="adj6" fmla="val -12620"/>
                <a:gd name="adj7" fmla="val -9307"/>
                <a:gd name="adj8" fmla="val -41002"/>
              </a:avLst>
            </a:prstGeom>
            <a:solidFill>
              <a:schemeClr val="bg1">
                <a:lumMod val="95000"/>
              </a:schemeClr>
            </a:solidFill>
            <a:ln w="9525">
              <a:solidFill>
                <a:srgbClr val="000000"/>
              </a:solidFill>
              <a:tailEnd type="ova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600" b="1" u="sng" smtClean="0">
                  <a:solidFill>
                    <a:schemeClr val="tx1"/>
                  </a:solidFill>
                </a:rPr>
                <a:t>Institution as APv</a:t>
              </a:r>
            </a:p>
            <a:p>
              <a:pPr marL="92075" indent="-92075">
                <a:buFont typeface="Arial" panose="020B0604020202020204" pitchFamily="34" charset="0"/>
                <a:buChar char="•"/>
              </a:pPr>
              <a:r>
                <a:rPr lang="nl-BE" sz="1400" smtClean="0">
                  <a:solidFill>
                    <a:schemeClr val="tx1"/>
                  </a:solidFill>
                </a:rPr>
                <a:t>Some MS delegate APv to the institution level. </a:t>
              </a:r>
            </a:p>
          </p:txBody>
        </p:sp>
      </p:grpSp>
      <p:sp>
        <p:nvSpPr>
          <p:cNvPr id="84" name="Raas Requirements for SD"/>
          <p:cNvSpPr/>
          <p:nvPr/>
        </p:nvSpPr>
        <p:spPr>
          <a:xfrm>
            <a:off x="4975" y="3474005"/>
            <a:ext cx="2858265" cy="1946017"/>
          </a:xfrm>
          <a:prstGeom prst="accentCallout3">
            <a:avLst>
              <a:gd name="adj1" fmla="val 68457"/>
              <a:gd name="adj2" fmla="val 102830"/>
              <a:gd name="adj3" fmla="val 52960"/>
              <a:gd name="adj4" fmla="val 110203"/>
              <a:gd name="adj5" fmla="val 69519"/>
              <a:gd name="adj6" fmla="val 116943"/>
              <a:gd name="adj7" fmla="val 11662"/>
              <a:gd name="adj8" fmla="val 158012"/>
            </a:avLst>
          </a:prstGeom>
          <a:solidFill>
            <a:srgbClr val="FFC000"/>
          </a:solidFill>
          <a:ln w="9525">
            <a:solidFill>
              <a:srgbClr val="000000"/>
            </a:solidFill>
            <a:tailEnd type="ova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nl-BE" b="1" smtClean="0">
                <a:solidFill>
                  <a:schemeClr val="tx1"/>
                </a:solidFill>
              </a:rPr>
              <a:t>We believe that the nature of deviation in requirements</a:t>
            </a:r>
          </a:p>
          <a:p>
            <a:r>
              <a:rPr lang="nl-BE" b="1" smtClean="0">
                <a:solidFill>
                  <a:schemeClr val="tx1"/>
                </a:solidFill>
              </a:rPr>
              <a:t>between Member States and Institutions does not justify the current amount of duplication of Application Provisioning</a:t>
            </a:r>
            <a:endParaRPr lang="nl-BE" smtClean="0">
              <a:solidFill>
                <a:schemeClr val="tx1"/>
              </a:solidFill>
            </a:endParaRPr>
          </a:p>
        </p:txBody>
      </p:sp>
      <p:sp>
        <p:nvSpPr>
          <p:cNvPr id="45" name="Raas Requirements for SD"/>
          <p:cNvSpPr/>
          <p:nvPr/>
        </p:nvSpPr>
        <p:spPr>
          <a:xfrm>
            <a:off x="956325" y="5658750"/>
            <a:ext cx="3120620" cy="1167017"/>
          </a:xfrm>
          <a:prstGeom prst="accentCallout3">
            <a:avLst>
              <a:gd name="adj1" fmla="val 68457"/>
              <a:gd name="adj2" fmla="val 102830"/>
              <a:gd name="adj3" fmla="val 29466"/>
              <a:gd name="adj4" fmla="val 110870"/>
              <a:gd name="adj5" fmla="val 55325"/>
              <a:gd name="adj6" fmla="val 111278"/>
              <a:gd name="adj7" fmla="val -162792"/>
              <a:gd name="adj8" fmla="val 117632"/>
            </a:avLst>
          </a:prstGeom>
          <a:solidFill>
            <a:srgbClr val="FFC000"/>
          </a:solidFill>
          <a:ln w="9525">
            <a:solidFill>
              <a:srgbClr val="000000"/>
            </a:solidFill>
            <a:tailEnd type="ova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nl-BE" b="1" smtClean="0">
                <a:solidFill>
                  <a:schemeClr val="tx1"/>
                </a:solidFill>
              </a:rPr>
              <a:t>Most disparaties arise from technical differences in Apv not from business differences</a:t>
            </a:r>
          </a:p>
        </p:txBody>
      </p:sp>
      <p:sp>
        <p:nvSpPr>
          <p:cNvPr id="8" name="Bent Arrow 7"/>
          <p:cNvSpPr/>
          <p:nvPr/>
        </p:nvSpPr>
        <p:spPr>
          <a:xfrm flipV="1">
            <a:off x="161510" y="5589240"/>
            <a:ext cx="585065" cy="753378"/>
          </a:xfrm>
          <a:prstGeom prst="ben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118186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9" grpId="0" animBg="1"/>
      <p:bldP spid="84" grpId="0" animBg="1"/>
      <p:bldP spid="45"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32"/>
          <p:cNvGrpSpPr/>
          <p:nvPr/>
        </p:nvGrpSpPr>
        <p:grpSpPr>
          <a:xfrm>
            <a:off x="1626697" y="895374"/>
            <a:ext cx="5395550" cy="5863996"/>
            <a:chOff x="1626697" y="895374"/>
            <a:chExt cx="5395550" cy="5863996"/>
          </a:xfrm>
        </p:grpSpPr>
        <p:sp>
          <p:nvSpPr>
            <p:cNvPr id="32" name="Block Arc 31"/>
            <p:cNvSpPr/>
            <p:nvPr/>
          </p:nvSpPr>
          <p:spPr>
            <a:xfrm flipH="1" flipV="1">
              <a:off x="1626697" y="1550498"/>
              <a:ext cx="5395550" cy="5208872"/>
            </a:xfrm>
            <a:prstGeom prst="blockArc">
              <a:avLst>
                <a:gd name="adj1" fmla="val 14849215"/>
                <a:gd name="adj2" fmla="val 17503593"/>
                <a:gd name="adj3" fmla="val 21931"/>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Block Arc 30"/>
            <p:cNvSpPr/>
            <p:nvPr/>
          </p:nvSpPr>
          <p:spPr>
            <a:xfrm flipH="1">
              <a:off x="1626697" y="895374"/>
              <a:ext cx="5395550" cy="5208872"/>
            </a:xfrm>
            <a:prstGeom prst="blockArc">
              <a:avLst>
                <a:gd name="adj1" fmla="val 14722013"/>
                <a:gd name="adj2" fmla="val 17503593"/>
                <a:gd name="adj3" fmla="val 21931"/>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 name="Title"/>
          <p:cNvSpPr txBox="1"/>
          <p:nvPr/>
        </p:nvSpPr>
        <p:spPr>
          <a:xfrm>
            <a:off x="431540" y="98630"/>
            <a:ext cx="8550950" cy="461665"/>
          </a:xfrm>
          <a:prstGeom prst="rect">
            <a:avLst/>
          </a:prstGeom>
          <a:noFill/>
        </p:spPr>
        <p:txBody>
          <a:bodyPr wrap="square" rtlCol="0">
            <a:spAutoFit/>
          </a:bodyPr>
          <a:lstStyle/>
          <a:p>
            <a:r>
              <a:rPr lang="nl-BE" sz="2400" smtClean="0"/>
              <a:t>Rina as a Service: </a:t>
            </a:r>
            <a:r>
              <a:rPr lang="nl-BE" sz="2400"/>
              <a:t> </a:t>
            </a:r>
            <a:r>
              <a:rPr lang="nl-BE" sz="2400" smtClean="0">
                <a:solidFill>
                  <a:srgbClr val="C00000"/>
                </a:solidFill>
              </a:rPr>
              <a:t>RaaS repartition of responsibilties 1/3</a:t>
            </a:r>
            <a:endParaRPr lang="nl-BE" sz="2400">
              <a:solidFill>
                <a:srgbClr val="C00000"/>
              </a:solidFill>
            </a:endParaRPr>
          </a:p>
        </p:txBody>
      </p:sp>
      <p:sp>
        <p:nvSpPr>
          <p:cNvPr id="42" name="RINA"/>
          <p:cNvSpPr/>
          <p:nvPr/>
        </p:nvSpPr>
        <p:spPr>
          <a:xfrm>
            <a:off x="2394459" y="1774126"/>
            <a:ext cx="3918884" cy="3938357"/>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mtClean="0"/>
              <a:t>RINA</a:t>
            </a:r>
            <a:endParaRPr lang="en-US"/>
          </a:p>
        </p:txBody>
      </p:sp>
      <p:grpSp>
        <p:nvGrpSpPr>
          <p:cNvPr id="34" name="Software Delivery"/>
          <p:cNvGrpSpPr/>
          <p:nvPr/>
        </p:nvGrpSpPr>
        <p:grpSpPr>
          <a:xfrm>
            <a:off x="2374986" y="1774126"/>
            <a:ext cx="3938357" cy="3938357"/>
            <a:chOff x="2374986" y="1774126"/>
            <a:chExt cx="3938357" cy="3938357"/>
          </a:xfrm>
        </p:grpSpPr>
        <p:sp>
          <p:nvSpPr>
            <p:cNvPr id="6" name="Pie"/>
            <p:cNvSpPr/>
            <p:nvPr/>
          </p:nvSpPr>
          <p:spPr>
            <a:xfrm>
              <a:off x="2374986" y="1774126"/>
              <a:ext cx="3938357" cy="3938357"/>
            </a:xfrm>
            <a:prstGeom prst="pie">
              <a:avLst>
                <a:gd name="adj1" fmla="val 5413535"/>
                <a:gd name="adj2" fmla="val 16186787"/>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endParaRPr lang="en-US">
                <a:solidFill>
                  <a:schemeClr val="tx1"/>
                </a:solidFill>
              </a:endParaRPr>
            </a:p>
          </p:txBody>
        </p:sp>
        <p:sp>
          <p:nvSpPr>
            <p:cNvPr id="9" name="TextBox 8"/>
            <p:cNvSpPr txBox="1"/>
            <p:nvPr/>
          </p:nvSpPr>
          <p:spPr>
            <a:xfrm>
              <a:off x="2414369" y="1840524"/>
              <a:ext cx="1820302" cy="400110"/>
            </a:xfrm>
            <a:prstGeom prst="rect">
              <a:avLst/>
            </a:prstGeom>
            <a:noFill/>
          </p:spPr>
          <p:txBody>
            <a:bodyPr wrap="square" rtlCol="0">
              <a:spAutoFit/>
            </a:bodyPr>
            <a:lstStyle/>
            <a:p>
              <a:pPr algn="r"/>
              <a:r>
                <a:rPr lang="nl-BE" sz="2000"/>
                <a:t> </a:t>
              </a:r>
              <a:r>
                <a:rPr lang="nl-BE" sz="2000" smtClean="0"/>
                <a:t>    </a:t>
              </a:r>
              <a:r>
                <a:rPr lang="nl-BE" sz="2000" b="1" u="sng" smtClean="0"/>
                <a:t>SD</a:t>
              </a:r>
            </a:p>
          </p:txBody>
        </p:sp>
      </p:grpSp>
      <p:grpSp>
        <p:nvGrpSpPr>
          <p:cNvPr id="35" name="Application Provisioning"/>
          <p:cNvGrpSpPr/>
          <p:nvPr/>
        </p:nvGrpSpPr>
        <p:grpSpPr>
          <a:xfrm>
            <a:off x="2374986" y="1774126"/>
            <a:ext cx="3938357" cy="3938357"/>
            <a:chOff x="2374986" y="1774126"/>
            <a:chExt cx="3938357" cy="3938357"/>
          </a:xfrm>
        </p:grpSpPr>
        <p:sp>
          <p:nvSpPr>
            <p:cNvPr id="5" name="Pie 4"/>
            <p:cNvSpPr/>
            <p:nvPr/>
          </p:nvSpPr>
          <p:spPr>
            <a:xfrm>
              <a:off x="2374986" y="1774126"/>
              <a:ext cx="3938357" cy="3938357"/>
            </a:xfrm>
            <a:prstGeom prst="pie">
              <a:avLst>
                <a:gd name="adj1" fmla="val 16175616"/>
                <a:gd name="adj2" fmla="val 5425681"/>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Box 9"/>
            <p:cNvSpPr txBox="1"/>
            <p:nvPr/>
          </p:nvSpPr>
          <p:spPr>
            <a:xfrm>
              <a:off x="4372030" y="1840524"/>
              <a:ext cx="1823161" cy="400110"/>
            </a:xfrm>
            <a:prstGeom prst="rect">
              <a:avLst/>
            </a:prstGeom>
            <a:noFill/>
            <a:ln>
              <a:noFill/>
            </a:ln>
          </p:spPr>
          <p:txBody>
            <a:bodyPr wrap="square" rtlCol="0">
              <a:spAutoFit/>
            </a:bodyPr>
            <a:lstStyle/>
            <a:p>
              <a:r>
                <a:rPr lang="nl-BE" sz="2000" b="1" u="sng" smtClean="0"/>
                <a:t>APv</a:t>
              </a:r>
            </a:p>
          </p:txBody>
        </p:sp>
      </p:grpSp>
      <p:sp>
        <p:nvSpPr>
          <p:cNvPr id="4" name="Block Arc 3"/>
          <p:cNvSpPr/>
          <p:nvPr/>
        </p:nvSpPr>
        <p:spPr>
          <a:xfrm>
            <a:off x="2020534" y="1419674"/>
            <a:ext cx="4607879" cy="4647261"/>
          </a:xfrm>
          <a:prstGeom prst="blockArc">
            <a:avLst>
              <a:gd name="adj1" fmla="val 4409187"/>
              <a:gd name="adj2" fmla="val 17302839"/>
              <a:gd name="adj3" fmla="val 6683"/>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Block Arc 16"/>
          <p:cNvSpPr/>
          <p:nvPr/>
        </p:nvSpPr>
        <p:spPr>
          <a:xfrm flipH="1">
            <a:off x="1626697" y="1133746"/>
            <a:ext cx="5395550" cy="5208872"/>
          </a:xfrm>
          <a:prstGeom prst="blockArc">
            <a:avLst>
              <a:gd name="adj1" fmla="val 4420800"/>
              <a:gd name="adj2" fmla="val 17129560"/>
              <a:gd name="adj3" fmla="val 3404"/>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EC as SD"/>
          <p:cNvSpPr/>
          <p:nvPr/>
        </p:nvSpPr>
        <p:spPr>
          <a:xfrm>
            <a:off x="2546775" y="2769080"/>
            <a:ext cx="1676918" cy="16500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3200" smtClean="0">
                <a:solidFill>
                  <a:schemeClr val="accent1">
                    <a:lumMod val="20000"/>
                    <a:lumOff val="80000"/>
                  </a:schemeClr>
                </a:solidFill>
              </a:rPr>
              <a:t>EC+</a:t>
            </a:r>
            <a:endParaRPr lang="en-US" sz="3200">
              <a:solidFill>
                <a:schemeClr val="accent1">
                  <a:lumMod val="20000"/>
                  <a:lumOff val="80000"/>
                </a:schemeClr>
              </a:solidFill>
            </a:endParaRPr>
          </a:p>
        </p:txBody>
      </p:sp>
      <p:sp>
        <p:nvSpPr>
          <p:cNvPr id="79" name="EC as SD text"/>
          <p:cNvSpPr/>
          <p:nvPr/>
        </p:nvSpPr>
        <p:spPr>
          <a:xfrm>
            <a:off x="71499" y="548680"/>
            <a:ext cx="3015335" cy="855173"/>
          </a:xfrm>
          <a:prstGeom prst="accentCallout3">
            <a:avLst>
              <a:gd name="adj1" fmla="val 92081"/>
              <a:gd name="adj2" fmla="val 101765"/>
              <a:gd name="adj3" fmla="val 112456"/>
              <a:gd name="adj4" fmla="val 85711"/>
              <a:gd name="adj5" fmla="val 118626"/>
              <a:gd name="adj6" fmla="val 98277"/>
              <a:gd name="adj7" fmla="val 278314"/>
              <a:gd name="adj8" fmla="val 114068"/>
            </a:avLst>
          </a:prstGeom>
          <a:solidFill>
            <a:schemeClr val="bg1">
              <a:lumMod val="95000"/>
            </a:schemeClr>
          </a:solidFill>
          <a:ln w="9525">
            <a:solidFill>
              <a:srgbClr val="000000"/>
            </a:solidFill>
            <a:tailEnd type="ova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nl-BE" sz="1600" b="1" u="sng" smtClean="0">
                <a:solidFill>
                  <a:schemeClr val="tx1"/>
                </a:solidFill>
              </a:rPr>
              <a:t>Software Delivery</a:t>
            </a:r>
          </a:p>
          <a:p>
            <a:pPr marL="92075" indent="-92075">
              <a:buFont typeface="Arial" panose="020B0604020202020204" pitchFamily="34" charset="0"/>
              <a:buChar char="•"/>
            </a:pPr>
            <a:r>
              <a:rPr lang="nl-BE" sz="1400" smtClean="0">
                <a:solidFill>
                  <a:srgbClr val="C00000"/>
                </a:solidFill>
              </a:rPr>
              <a:t>Less</a:t>
            </a:r>
            <a:r>
              <a:rPr lang="nl-BE" sz="1400" smtClean="0">
                <a:solidFill>
                  <a:schemeClr val="tx1"/>
                </a:solidFill>
              </a:rPr>
              <a:t> but </a:t>
            </a:r>
            <a:r>
              <a:rPr lang="nl-BE" sz="1400" smtClean="0">
                <a:solidFill>
                  <a:srgbClr val="0070C0"/>
                </a:solidFill>
              </a:rPr>
              <a:t>other</a:t>
            </a:r>
            <a:r>
              <a:rPr lang="nl-BE" sz="1400" smtClean="0">
                <a:solidFill>
                  <a:schemeClr val="tx1"/>
                </a:solidFill>
              </a:rPr>
              <a:t> requirements by APv</a:t>
            </a:r>
          </a:p>
          <a:p>
            <a:pPr marL="92075" indent="-92075">
              <a:buFont typeface="Arial" panose="020B0604020202020204" pitchFamily="34" charset="0"/>
              <a:buChar char="•"/>
            </a:pPr>
            <a:r>
              <a:rPr lang="nl-BE" sz="1400" smtClean="0">
                <a:solidFill>
                  <a:schemeClr val="tx1"/>
                </a:solidFill>
              </a:rPr>
              <a:t>Less people of Apv to support and train</a:t>
            </a:r>
          </a:p>
        </p:txBody>
      </p:sp>
      <p:grpSp>
        <p:nvGrpSpPr>
          <p:cNvPr id="14" name="Raas As AP"/>
          <p:cNvGrpSpPr/>
          <p:nvPr/>
        </p:nvGrpSpPr>
        <p:grpSpPr>
          <a:xfrm>
            <a:off x="4578145" y="503675"/>
            <a:ext cx="4494356" cy="4591920"/>
            <a:chOff x="4578145" y="503675"/>
            <a:chExt cx="4494356" cy="4591920"/>
          </a:xfrm>
        </p:grpSpPr>
        <p:grpSp>
          <p:nvGrpSpPr>
            <p:cNvPr id="7" name="MS as AP"/>
            <p:cNvGrpSpPr/>
            <p:nvPr/>
          </p:nvGrpSpPr>
          <p:grpSpPr>
            <a:xfrm>
              <a:off x="4578145" y="2258870"/>
              <a:ext cx="1484599" cy="2836725"/>
              <a:chOff x="4578145" y="2258870"/>
              <a:chExt cx="1484599" cy="2836725"/>
            </a:xfrm>
          </p:grpSpPr>
          <p:sp>
            <p:nvSpPr>
              <p:cNvPr id="47" name="Oval 46"/>
              <p:cNvSpPr/>
              <p:nvPr/>
            </p:nvSpPr>
            <p:spPr>
              <a:xfrm>
                <a:off x="4578145" y="2258870"/>
                <a:ext cx="976216" cy="972138"/>
              </a:xfrm>
              <a:prstGeom prst="ellips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mtClean="0">
                    <a:solidFill>
                      <a:schemeClr val="accent3">
                        <a:lumMod val="60000"/>
                        <a:lumOff val="40000"/>
                      </a:schemeClr>
                    </a:solidFill>
                  </a:rPr>
                  <a:t>RaaS APv</a:t>
                </a:r>
                <a:endParaRPr lang="en-US">
                  <a:solidFill>
                    <a:schemeClr val="accent3">
                      <a:lumMod val="60000"/>
                      <a:lumOff val="40000"/>
                    </a:schemeClr>
                  </a:solidFill>
                </a:endParaRPr>
              </a:p>
            </p:txBody>
          </p:sp>
          <p:sp>
            <p:nvSpPr>
              <p:cNvPr id="44" name="Oval 43"/>
              <p:cNvSpPr/>
              <p:nvPr/>
            </p:nvSpPr>
            <p:spPr>
              <a:xfrm>
                <a:off x="5573834" y="3126032"/>
                <a:ext cx="488910" cy="486868"/>
              </a:xfrm>
              <a:prstGeom prst="ellips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mtClean="0">
                    <a:solidFill>
                      <a:schemeClr val="accent3">
                        <a:lumMod val="60000"/>
                        <a:lumOff val="40000"/>
                      </a:schemeClr>
                    </a:solidFill>
                  </a:rPr>
                  <a:t>MS</a:t>
                </a:r>
                <a:endParaRPr lang="en-US">
                  <a:solidFill>
                    <a:schemeClr val="accent3">
                      <a:lumMod val="60000"/>
                      <a:lumOff val="40000"/>
                    </a:schemeClr>
                  </a:solidFill>
                </a:endParaRPr>
              </a:p>
            </p:txBody>
          </p:sp>
          <p:sp>
            <p:nvSpPr>
              <p:cNvPr id="50" name="Oval 49"/>
              <p:cNvSpPr/>
              <p:nvPr/>
            </p:nvSpPr>
            <p:spPr>
              <a:xfrm>
                <a:off x="4578145" y="3594095"/>
                <a:ext cx="976216" cy="972138"/>
              </a:xfrm>
              <a:prstGeom prst="ellips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mtClean="0">
                    <a:solidFill>
                      <a:schemeClr val="accent3">
                        <a:lumMod val="60000"/>
                        <a:lumOff val="40000"/>
                      </a:schemeClr>
                    </a:solidFill>
                  </a:rPr>
                  <a:t>RaaS APv</a:t>
                </a:r>
                <a:endParaRPr lang="en-US">
                  <a:solidFill>
                    <a:schemeClr val="accent3">
                      <a:lumMod val="60000"/>
                      <a:lumOff val="40000"/>
                    </a:schemeClr>
                  </a:solidFill>
                </a:endParaRPr>
              </a:p>
            </p:txBody>
          </p:sp>
          <p:sp>
            <p:nvSpPr>
              <p:cNvPr id="51" name="Oval 50"/>
              <p:cNvSpPr/>
              <p:nvPr/>
            </p:nvSpPr>
            <p:spPr>
              <a:xfrm>
                <a:off x="5275794" y="4608727"/>
                <a:ext cx="488910" cy="486868"/>
              </a:xfrm>
              <a:prstGeom prst="ellips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mtClean="0">
                    <a:solidFill>
                      <a:schemeClr val="accent3">
                        <a:lumMod val="60000"/>
                        <a:lumOff val="40000"/>
                      </a:schemeClr>
                    </a:solidFill>
                  </a:rPr>
                  <a:t>MS</a:t>
                </a:r>
                <a:endParaRPr lang="en-US">
                  <a:solidFill>
                    <a:schemeClr val="accent3">
                      <a:lumMod val="60000"/>
                      <a:lumOff val="40000"/>
                    </a:schemeClr>
                  </a:solidFill>
                </a:endParaRPr>
              </a:p>
            </p:txBody>
          </p:sp>
        </p:grpSp>
        <p:sp>
          <p:nvSpPr>
            <p:cNvPr id="80" name="Line Callout 3 (Accent Bar) 79"/>
            <p:cNvSpPr/>
            <p:nvPr/>
          </p:nvSpPr>
          <p:spPr>
            <a:xfrm>
              <a:off x="6062745" y="503675"/>
              <a:ext cx="3009756" cy="2612723"/>
            </a:xfrm>
            <a:prstGeom prst="accentCallout3">
              <a:avLst>
                <a:gd name="adj1" fmla="val 32095"/>
                <a:gd name="adj2" fmla="val -2143"/>
                <a:gd name="adj3" fmla="val 52878"/>
                <a:gd name="adj4" fmla="val -26706"/>
                <a:gd name="adj5" fmla="val 54098"/>
                <a:gd name="adj6" fmla="val -14774"/>
                <a:gd name="adj7" fmla="val 82440"/>
                <a:gd name="adj8" fmla="val -46254"/>
              </a:avLst>
            </a:prstGeom>
            <a:solidFill>
              <a:schemeClr val="bg1">
                <a:lumMod val="95000"/>
              </a:schemeClr>
            </a:solidFill>
            <a:ln w="9525">
              <a:solidFill>
                <a:srgbClr val="000000"/>
              </a:solidFill>
              <a:tailEnd type="oval"/>
            </a:ln>
          </p:spPr>
          <p:style>
            <a:lnRef idx="2">
              <a:schemeClr val="accent1">
                <a:shade val="50000"/>
              </a:schemeClr>
            </a:lnRef>
            <a:fillRef idx="1">
              <a:schemeClr val="accent1"/>
            </a:fillRef>
            <a:effectRef idx="0">
              <a:schemeClr val="accent1"/>
            </a:effectRef>
            <a:fontRef idx="minor">
              <a:schemeClr val="lt1"/>
            </a:fontRef>
          </p:style>
          <p:txBody>
            <a:bodyPr rIns="72000" rtlCol="0" anchor="ctr"/>
            <a:lstStyle/>
            <a:p>
              <a:pPr algn="ctr"/>
              <a:r>
                <a:rPr lang="nl-BE" sz="1600" b="1" u="sng" smtClean="0">
                  <a:solidFill>
                    <a:schemeClr val="tx1"/>
                  </a:solidFill>
                </a:rPr>
                <a:t>RaaS as APv for many MS</a:t>
              </a:r>
            </a:p>
            <a:p>
              <a:pPr marL="92075" indent="-92075">
                <a:buFont typeface="Arial" panose="020B0604020202020204" pitchFamily="34" charset="0"/>
                <a:buChar char="•"/>
              </a:pPr>
              <a:r>
                <a:rPr lang="nl-BE" sz="1400" smtClean="0">
                  <a:solidFill>
                    <a:schemeClr val="tx1"/>
                  </a:solidFill>
                </a:rPr>
                <a:t>One (or a few ) RaaS Providers could provision the application </a:t>
              </a:r>
            </a:p>
            <a:p>
              <a:r>
                <a:rPr lang="nl-BE" sz="1400">
                  <a:solidFill>
                    <a:schemeClr val="tx1"/>
                  </a:solidFill>
                </a:rPr>
                <a:t> </a:t>
              </a:r>
              <a:r>
                <a:rPr lang="nl-BE" sz="1400" smtClean="0">
                  <a:solidFill>
                    <a:schemeClr val="tx1"/>
                  </a:solidFill>
                </a:rPr>
                <a:t>  to institutions of many MS.</a:t>
              </a:r>
            </a:p>
            <a:p>
              <a:pPr marL="92075" indent="-92075">
                <a:buFont typeface="Arial" panose="020B0604020202020204" pitchFamily="34" charset="0"/>
                <a:buChar char="•"/>
              </a:pPr>
              <a:endParaRPr lang="nl-BE" sz="1400" smtClean="0">
                <a:solidFill>
                  <a:schemeClr val="tx1"/>
                </a:solidFill>
              </a:endParaRPr>
            </a:p>
            <a:p>
              <a:pPr marL="92075" indent="-92075">
                <a:buFont typeface="Arial" panose="020B0604020202020204" pitchFamily="34" charset="0"/>
                <a:buChar char="•"/>
              </a:pPr>
              <a:r>
                <a:rPr lang="nl-BE" sz="1400" smtClean="0">
                  <a:solidFill>
                    <a:schemeClr val="tx1"/>
                  </a:solidFill>
                </a:rPr>
                <a:t>MS / Institutions that want to be their own APv could still do it, but … </a:t>
              </a:r>
            </a:p>
            <a:p>
              <a:pPr marL="92075" indent="-92075">
                <a:buFont typeface="Arial" panose="020B0604020202020204" pitchFamily="34" charset="0"/>
                <a:buChar char="•"/>
              </a:pPr>
              <a:endParaRPr lang="nl-BE" sz="1400" smtClean="0">
                <a:solidFill>
                  <a:schemeClr val="tx1"/>
                </a:solidFill>
              </a:endParaRPr>
            </a:p>
            <a:p>
              <a:pPr marL="92075" indent="-92075">
                <a:buFont typeface="Arial" panose="020B0604020202020204" pitchFamily="34" charset="0"/>
                <a:buChar char="•"/>
              </a:pPr>
              <a:r>
                <a:rPr lang="nl-BE" sz="1400" smtClean="0">
                  <a:solidFill>
                    <a:schemeClr val="tx1"/>
                  </a:solidFill>
                </a:rPr>
                <a:t>… </a:t>
              </a:r>
              <a:r>
                <a:rPr lang="nl-BE" sz="1400" smtClean="0">
                  <a:solidFill>
                    <a:srgbClr val="C00000"/>
                  </a:solidFill>
                </a:rPr>
                <a:t>the more MS subscribed to RaaS the more benefits</a:t>
              </a:r>
              <a:r>
                <a:rPr lang="nl-BE" sz="1400" smtClean="0">
                  <a:solidFill>
                    <a:schemeClr val="tx1"/>
                  </a:solidFill>
                </a:rPr>
                <a:t>. (economy of scale)</a:t>
              </a:r>
            </a:p>
          </p:txBody>
        </p:sp>
      </p:grpSp>
      <p:sp>
        <p:nvSpPr>
          <p:cNvPr id="84" name="Raas Requirements for SD"/>
          <p:cNvSpPr/>
          <p:nvPr/>
        </p:nvSpPr>
        <p:spPr>
          <a:xfrm>
            <a:off x="85902" y="4325060"/>
            <a:ext cx="2489673" cy="713151"/>
          </a:xfrm>
          <a:prstGeom prst="accentCallout3">
            <a:avLst>
              <a:gd name="adj1" fmla="val 68457"/>
              <a:gd name="adj2" fmla="val 102830"/>
              <a:gd name="adj3" fmla="val 29466"/>
              <a:gd name="adj4" fmla="val 110870"/>
              <a:gd name="adj5" fmla="val 55325"/>
              <a:gd name="adj6" fmla="val 111278"/>
              <a:gd name="adj7" fmla="val 23584"/>
              <a:gd name="adj8" fmla="val 153621"/>
            </a:avLst>
          </a:prstGeom>
          <a:solidFill>
            <a:srgbClr val="FFC000"/>
          </a:solidFill>
          <a:ln w="9525">
            <a:solidFill>
              <a:srgbClr val="000000"/>
            </a:solidFill>
            <a:tailEnd type="ova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nl-BE" sz="1600" b="1" smtClean="0">
                <a:solidFill>
                  <a:schemeClr val="tx1"/>
                </a:solidFill>
              </a:rPr>
              <a:t>What type of changes would be needed to the SP? </a:t>
            </a:r>
            <a:endParaRPr lang="nl-BE" sz="1400" smtClean="0">
              <a:solidFill>
                <a:schemeClr val="tx1"/>
              </a:solidFill>
            </a:endParaRPr>
          </a:p>
        </p:txBody>
      </p:sp>
      <p:sp>
        <p:nvSpPr>
          <p:cNvPr id="53" name="Even without Rina handover"/>
          <p:cNvSpPr/>
          <p:nvPr/>
        </p:nvSpPr>
        <p:spPr>
          <a:xfrm>
            <a:off x="83940" y="1673584"/>
            <a:ext cx="2271573" cy="1023698"/>
          </a:xfrm>
          <a:prstGeom prst="accentCallout3">
            <a:avLst>
              <a:gd name="adj1" fmla="val 68457"/>
              <a:gd name="adj2" fmla="val 102830"/>
              <a:gd name="adj3" fmla="val 116570"/>
              <a:gd name="adj4" fmla="val 121132"/>
              <a:gd name="adj5" fmla="val 72966"/>
              <a:gd name="adj6" fmla="val 113062"/>
              <a:gd name="adj7" fmla="val 136446"/>
              <a:gd name="adj8" fmla="val 141623"/>
            </a:avLst>
          </a:prstGeom>
          <a:solidFill>
            <a:schemeClr val="accent5">
              <a:lumMod val="40000"/>
              <a:lumOff val="60000"/>
            </a:schemeClr>
          </a:solidFill>
          <a:ln w="9525">
            <a:solidFill>
              <a:srgbClr val="000000"/>
            </a:solidFill>
            <a:tailEnd type="ova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nl-BE" sz="1600" b="1" smtClean="0">
                <a:solidFill>
                  <a:schemeClr val="tx1"/>
                </a:solidFill>
              </a:rPr>
              <a:t>Remark: </a:t>
            </a:r>
          </a:p>
          <a:p>
            <a:r>
              <a:rPr lang="nl-BE" sz="1600" smtClean="0">
                <a:solidFill>
                  <a:schemeClr val="tx1"/>
                </a:solidFill>
              </a:rPr>
              <a:t>Even without RINA-handover RaaS could be implemented.</a:t>
            </a:r>
            <a:endParaRPr lang="nl-BE" sz="1400" smtClean="0">
              <a:solidFill>
                <a:schemeClr val="tx1"/>
              </a:solidFill>
            </a:endParaRPr>
          </a:p>
        </p:txBody>
      </p:sp>
      <p:sp>
        <p:nvSpPr>
          <p:cNvPr id="56" name="Raas Requirements for SD"/>
          <p:cNvSpPr/>
          <p:nvPr/>
        </p:nvSpPr>
        <p:spPr>
          <a:xfrm>
            <a:off x="85902" y="5103928"/>
            <a:ext cx="2489673" cy="833286"/>
          </a:xfrm>
          <a:prstGeom prst="accentCallout3">
            <a:avLst>
              <a:gd name="adj1" fmla="val 68457"/>
              <a:gd name="adj2" fmla="val 102830"/>
              <a:gd name="adj3" fmla="val -27966"/>
              <a:gd name="adj4" fmla="val 126938"/>
              <a:gd name="adj5" fmla="val 48647"/>
              <a:gd name="adj6" fmla="val 121608"/>
              <a:gd name="adj7" fmla="val -29344"/>
              <a:gd name="adj8" fmla="val 199606"/>
            </a:avLst>
          </a:prstGeom>
          <a:solidFill>
            <a:srgbClr val="FFC000"/>
          </a:solidFill>
          <a:ln w="9525">
            <a:solidFill>
              <a:srgbClr val="000000"/>
            </a:solidFill>
            <a:tailEnd type="ova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nl-BE" sz="1600" b="1" smtClean="0">
                <a:solidFill>
                  <a:schemeClr val="tx1"/>
                </a:solidFill>
              </a:rPr>
              <a:t>What type of operational changes would it provoke for MS and Institutions?</a:t>
            </a:r>
            <a:endParaRPr lang="nl-BE" sz="1400" smtClean="0">
              <a:solidFill>
                <a:schemeClr val="tx1"/>
              </a:solidFill>
            </a:endParaRPr>
          </a:p>
        </p:txBody>
      </p:sp>
      <p:sp>
        <p:nvSpPr>
          <p:cNvPr id="57" name="@ RAAS provider"/>
          <p:cNvSpPr/>
          <p:nvPr/>
        </p:nvSpPr>
        <p:spPr>
          <a:xfrm>
            <a:off x="6062745" y="3474005"/>
            <a:ext cx="3009756" cy="2992825"/>
          </a:xfrm>
          <a:prstGeom prst="accentCallout3">
            <a:avLst>
              <a:gd name="adj1" fmla="val 32095"/>
              <a:gd name="adj2" fmla="val -2143"/>
              <a:gd name="adj3" fmla="val 23071"/>
              <a:gd name="adj4" fmla="val -18522"/>
              <a:gd name="adj5" fmla="val 21288"/>
              <a:gd name="adj6" fmla="val -11313"/>
              <a:gd name="adj7" fmla="val 9100"/>
              <a:gd name="adj8" fmla="val -21910"/>
            </a:avLst>
          </a:prstGeom>
          <a:solidFill>
            <a:schemeClr val="bg1">
              <a:lumMod val="95000"/>
            </a:schemeClr>
          </a:solidFill>
          <a:ln w="9525">
            <a:solidFill>
              <a:srgbClr val="000000"/>
            </a:solidFill>
            <a:tailEnd type="ova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600" b="1" u="sng" smtClean="0">
                <a:solidFill>
                  <a:schemeClr val="tx1"/>
                </a:solidFill>
              </a:rPr>
              <a:t>@ RaaS provider </a:t>
            </a:r>
          </a:p>
          <a:p>
            <a:pPr marL="92075" indent="-92075">
              <a:buFont typeface="Arial" panose="020B0604020202020204" pitchFamily="34" charset="0"/>
              <a:buChar char="•"/>
            </a:pPr>
            <a:r>
              <a:rPr lang="nl-BE" sz="1400" smtClean="0">
                <a:solidFill>
                  <a:srgbClr val="C00000"/>
                </a:solidFill>
              </a:rPr>
              <a:t>Less people in total, </a:t>
            </a:r>
            <a:r>
              <a:rPr lang="nl-BE" sz="1400" smtClean="0">
                <a:solidFill>
                  <a:schemeClr val="tx1"/>
                </a:solidFill>
              </a:rPr>
              <a:t> </a:t>
            </a:r>
            <a:r>
              <a:rPr lang="nl-BE" sz="1400" smtClean="0">
                <a:solidFill>
                  <a:schemeClr val="accent1"/>
                </a:solidFill>
              </a:rPr>
              <a:t>but highly skilled</a:t>
            </a:r>
            <a:r>
              <a:rPr lang="nl-BE" sz="1400" smtClean="0">
                <a:solidFill>
                  <a:schemeClr val="tx1"/>
                </a:solidFill>
              </a:rPr>
              <a:t>, should ensure a higher quality of APv. </a:t>
            </a:r>
          </a:p>
          <a:p>
            <a:pPr marL="92075" indent="-92075">
              <a:buFont typeface="Arial" panose="020B0604020202020204" pitchFamily="34" charset="0"/>
              <a:buChar char="•"/>
            </a:pPr>
            <a:endParaRPr lang="nl-BE" sz="1400" smtClean="0">
              <a:solidFill>
                <a:schemeClr val="tx1"/>
              </a:solidFill>
            </a:endParaRPr>
          </a:p>
          <a:p>
            <a:pPr marL="92075" indent="-92075">
              <a:buFont typeface="Arial" panose="020B0604020202020204" pitchFamily="34" charset="0"/>
              <a:buChar char="•"/>
            </a:pPr>
            <a:r>
              <a:rPr lang="nl-BE" sz="1400" smtClean="0">
                <a:solidFill>
                  <a:schemeClr val="tx1"/>
                </a:solidFill>
              </a:rPr>
              <a:t>Total amount of requirements for SD </a:t>
            </a:r>
          </a:p>
          <a:p>
            <a:r>
              <a:rPr lang="nl-BE" sz="1400" smtClean="0">
                <a:solidFill>
                  <a:schemeClr val="tx1"/>
                </a:solidFill>
                <a:sym typeface="Wingdings" panose="05000000000000000000" pitchFamily="2" charset="2"/>
              </a:rPr>
              <a:t>  </a:t>
            </a:r>
            <a:r>
              <a:rPr lang="nl-BE" sz="1400" smtClean="0">
                <a:solidFill>
                  <a:srgbClr val="C00000"/>
                </a:solidFill>
              </a:rPr>
              <a:t>Reduced  but </a:t>
            </a:r>
            <a:r>
              <a:rPr lang="nl-BE" sz="1400" smtClean="0">
                <a:solidFill>
                  <a:schemeClr val="accent1"/>
                </a:solidFill>
              </a:rPr>
              <a:t>changed</a:t>
            </a:r>
          </a:p>
          <a:p>
            <a:r>
              <a:rPr lang="nl-BE" sz="1400">
                <a:solidFill>
                  <a:schemeClr val="tx1"/>
                </a:solidFill>
              </a:rPr>
              <a:t> </a:t>
            </a:r>
            <a:r>
              <a:rPr lang="nl-BE" sz="1400" smtClean="0">
                <a:solidFill>
                  <a:schemeClr val="tx1"/>
                </a:solidFill>
                <a:sym typeface="Wingdings" panose="05000000000000000000" pitchFamily="2" charset="2"/>
              </a:rPr>
              <a:t> </a:t>
            </a:r>
            <a:r>
              <a:rPr lang="nl-BE" sz="1400" smtClean="0">
                <a:solidFill>
                  <a:schemeClr val="tx1"/>
                </a:solidFill>
              </a:rPr>
              <a:t>because:</a:t>
            </a:r>
          </a:p>
          <a:p>
            <a:pPr marL="190500" lvl="1" indent="-190500" defTabSz="180975"/>
            <a:r>
              <a:rPr lang="nl-BE" sz="1400" smtClean="0">
                <a:solidFill>
                  <a:schemeClr val="tx1"/>
                </a:solidFill>
              </a:rPr>
              <a:t>   - </a:t>
            </a:r>
            <a:r>
              <a:rPr lang="nl-BE" sz="1400">
                <a:solidFill>
                  <a:schemeClr val="tx1"/>
                </a:solidFill>
              </a:rPr>
              <a:t>Software Product must fit for RaaS   </a:t>
            </a:r>
          </a:p>
          <a:p>
            <a:pPr marL="190500" lvl="1" indent="-190500" defTabSz="180975"/>
            <a:r>
              <a:rPr lang="nl-BE" sz="1400" smtClean="0">
                <a:solidFill>
                  <a:schemeClr val="tx1"/>
                </a:solidFill>
              </a:rPr>
              <a:t>   - less requirements for SD by 1 Apv </a:t>
            </a:r>
          </a:p>
          <a:p>
            <a:pPr marL="190500" lvl="1" indent="-190500" defTabSz="180975"/>
            <a:r>
              <a:rPr lang="nl-BE" sz="1400">
                <a:solidFill>
                  <a:schemeClr val="tx1"/>
                </a:solidFill>
              </a:rPr>
              <a:t> </a:t>
            </a:r>
            <a:r>
              <a:rPr lang="nl-BE" sz="1400" smtClean="0">
                <a:solidFill>
                  <a:schemeClr val="tx1"/>
                </a:solidFill>
              </a:rPr>
              <a:t>  - Apv more self-sufficient in terms of  </a:t>
            </a:r>
            <a:r>
              <a:rPr lang="nl-BE" sz="1400">
                <a:solidFill>
                  <a:schemeClr val="tx1"/>
                </a:solidFill>
              </a:rPr>
              <a:t> </a:t>
            </a:r>
            <a:r>
              <a:rPr lang="nl-BE" sz="1400" smtClean="0">
                <a:solidFill>
                  <a:schemeClr val="tx1"/>
                </a:solidFill>
              </a:rPr>
              <a:t>   	 + support 	</a:t>
            </a:r>
          </a:p>
          <a:p>
            <a:pPr marL="190500" lvl="1" indent="-190500" defTabSz="180975"/>
            <a:r>
              <a:rPr lang="nl-BE" sz="1400">
                <a:solidFill>
                  <a:schemeClr val="tx1"/>
                </a:solidFill>
              </a:rPr>
              <a:t> </a:t>
            </a:r>
            <a:r>
              <a:rPr lang="nl-BE" sz="1400" smtClean="0">
                <a:solidFill>
                  <a:schemeClr val="tx1"/>
                </a:solidFill>
              </a:rPr>
              <a:t>         + “SD-add-ons” by APv.</a:t>
            </a:r>
          </a:p>
        </p:txBody>
      </p:sp>
      <p:sp>
        <p:nvSpPr>
          <p:cNvPr id="58" name="Even without Rina handover"/>
          <p:cNvSpPr/>
          <p:nvPr/>
        </p:nvSpPr>
        <p:spPr>
          <a:xfrm>
            <a:off x="83940" y="2811727"/>
            <a:ext cx="2271573" cy="1311374"/>
          </a:xfrm>
          <a:prstGeom prst="accentCallout3">
            <a:avLst>
              <a:gd name="adj1" fmla="val 68457"/>
              <a:gd name="adj2" fmla="val 102830"/>
              <a:gd name="adj3" fmla="val 93705"/>
              <a:gd name="adj4" fmla="val 133875"/>
              <a:gd name="adj5" fmla="val 76867"/>
              <a:gd name="adj6" fmla="val 137577"/>
              <a:gd name="adj7" fmla="val 94034"/>
              <a:gd name="adj8" fmla="val 187604"/>
            </a:avLst>
          </a:prstGeom>
          <a:solidFill>
            <a:srgbClr val="C00000"/>
          </a:solidFill>
          <a:ln w="9525">
            <a:solidFill>
              <a:srgbClr val="C00000"/>
            </a:solidFill>
            <a:headEnd w="lg" len="lg"/>
            <a:tailEnd type="oval" w="lg" len="lg"/>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nl-BE" sz="1600" b="1" smtClean="0">
                <a:solidFill>
                  <a:schemeClr val="bg1">
                    <a:lumMod val="85000"/>
                  </a:schemeClr>
                </a:solidFill>
              </a:rPr>
              <a:t>Important: </a:t>
            </a:r>
          </a:p>
          <a:p>
            <a:r>
              <a:rPr lang="nl-BE" sz="1600" smtClean="0">
                <a:solidFill>
                  <a:schemeClr val="bg1">
                    <a:lumMod val="85000"/>
                  </a:schemeClr>
                </a:solidFill>
              </a:rPr>
              <a:t>Close collaboration between (new) SD partner and RaaS provider will be required. </a:t>
            </a:r>
            <a:endParaRPr lang="nl-BE" sz="1400" smtClean="0">
              <a:solidFill>
                <a:schemeClr val="bg1">
                  <a:lumMod val="85000"/>
                </a:schemeClr>
              </a:solidFill>
            </a:endParaRPr>
          </a:p>
        </p:txBody>
      </p:sp>
      <p:sp>
        <p:nvSpPr>
          <p:cNvPr id="59" name="Raas Requirements for SD"/>
          <p:cNvSpPr/>
          <p:nvPr/>
        </p:nvSpPr>
        <p:spPr>
          <a:xfrm>
            <a:off x="85902" y="6002932"/>
            <a:ext cx="2489673" cy="782850"/>
          </a:xfrm>
          <a:prstGeom prst="accentCallout3">
            <a:avLst>
              <a:gd name="adj1" fmla="val 68457"/>
              <a:gd name="adj2" fmla="val 102830"/>
              <a:gd name="adj3" fmla="val -27966"/>
              <a:gd name="adj4" fmla="val 126938"/>
              <a:gd name="adj5" fmla="val 48647"/>
              <a:gd name="adj6" fmla="val 121608"/>
              <a:gd name="adj7" fmla="val -78724"/>
              <a:gd name="adj8" fmla="val 198994"/>
            </a:avLst>
          </a:prstGeom>
          <a:solidFill>
            <a:srgbClr val="FFC000"/>
          </a:solidFill>
          <a:ln w="9525">
            <a:solidFill>
              <a:srgbClr val="000000"/>
            </a:solidFill>
            <a:tailEnd type="ova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nl-BE" sz="1600" b="1" smtClean="0">
                <a:solidFill>
                  <a:schemeClr val="tx1"/>
                </a:solidFill>
              </a:rPr>
              <a:t>What other constraints could prevent MS to subscribe on RaaS?</a:t>
            </a:r>
            <a:endParaRPr lang="nl-BE" sz="1400" smtClean="0">
              <a:solidFill>
                <a:schemeClr val="tx1"/>
              </a:solidFill>
            </a:endParaRPr>
          </a:p>
        </p:txBody>
      </p:sp>
    </p:spTree>
    <p:extLst>
      <p:ext uri="{BB962C8B-B14F-4D97-AF65-F5344CB8AC3E}">
        <p14:creationId xmlns:p14="http://schemas.microsoft.com/office/powerpoint/2010/main" val="3864557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9" grpId="0" animBg="1"/>
      <p:bldP spid="84" grpId="0" animBg="1"/>
      <p:bldP spid="53" grpId="0" animBg="1"/>
      <p:bldP spid="56" grpId="0" animBg="1"/>
      <p:bldP spid="57" grpId="0" animBg="1"/>
      <p:bldP spid="58" grpId="0" animBg="1"/>
      <p:bldP spid="5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txBox="1"/>
          <p:nvPr/>
        </p:nvSpPr>
        <p:spPr>
          <a:xfrm>
            <a:off x="431540" y="98630"/>
            <a:ext cx="8550950" cy="461665"/>
          </a:xfrm>
          <a:prstGeom prst="rect">
            <a:avLst/>
          </a:prstGeom>
          <a:noFill/>
        </p:spPr>
        <p:txBody>
          <a:bodyPr wrap="square" rtlCol="0">
            <a:spAutoFit/>
          </a:bodyPr>
          <a:lstStyle/>
          <a:p>
            <a:r>
              <a:rPr lang="nl-BE" sz="2400" smtClean="0"/>
              <a:t>Rina as a Service: </a:t>
            </a:r>
            <a:r>
              <a:rPr lang="nl-BE" sz="2400"/>
              <a:t> </a:t>
            </a:r>
            <a:r>
              <a:rPr lang="nl-BE" sz="2400" smtClean="0">
                <a:solidFill>
                  <a:srgbClr val="C00000"/>
                </a:solidFill>
              </a:rPr>
              <a:t>RaaS repartition of responsibilties  2/3</a:t>
            </a:r>
            <a:endParaRPr lang="nl-BE" sz="2400">
              <a:solidFill>
                <a:srgbClr val="C00000"/>
              </a:solidFill>
            </a:endParaRPr>
          </a:p>
        </p:txBody>
      </p:sp>
      <p:sp>
        <p:nvSpPr>
          <p:cNvPr id="30" name="Raas Requirements for SD"/>
          <p:cNvSpPr/>
          <p:nvPr/>
        </p:nvSpPr>
        <p:spPr>
          <a:xfrm>
            <a:off x="5472100" y="491987"/>
            <a:ext cx="3671900" cy="529409"/>
          </a:xfrm>
          <a:prstGeom prst="accentCallout3">
            <a:avLst>
              <a:gd name="adj1" fmla="val 62585"/>
              <a:gd name="adj2" fmla="val -372"/>
              <a:gd name="adj3" fmla="val 9564"/>
              <a:gd name="adj4" fmla="val -2964"/>
              <a:gd name="adj5" fmla="val 47269"/>
              <a:gd name="adj6" fmla="val -6085"/>
              <a:gd name="adj7" fmla="val 821"/>
              <a:gd name="adj8" fmla="val -4324"/>
            </a:avLst>
          </a:prstGeom>
          <a:solidFill>
            <a:srgbClr val="FFC000"/>
          </a:solidFill>
          <a:ln w="9525">
            <a:solidFill>
              <a:srgbClr val="000000"/>
            </a:solidFill>
            <a:tailEnd type="ova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nl-BE" sz="1600" b="1" smtClean="0">
                <a:solidFill>
                  <a:schemeClr val="tx1"/>
                </a:solidFill>
              </a:rPr>
              <a:t>What type of operational changes would it provoke for MS and Institutions?</a:t>
            </a:r>
            <a:endParaRPr lang="nl-BE" sz="1400" smtClean="0">
              <a:solidFill>
                <a:schemeClr val="tx1"/>
              </a:solidFill>
            </a:endParaRPr>
          </a:p>
        </p:txBody>
      </p:sp>
      <p:grpSp>
        <p:nvGrpSpPr>
          <p:cNvPr id="5" name="Group 4"/>
          <p:cNvGrpSpPr/>
          <p:nvPr/>
        </p:nvGrpSpPr>
        <p:grpSpPr>
          <a:xfrm>
            <a:off x="3032649" y="1031187"/>
            <a:ext cx="2720521" cy="552608"/>
            <a:chOff x="51279" y="1031187"/>
            <a:chExt cx="2720521" cy="552608"/>
          </a:xfrm>
        </p:grpSpPr>
        <p:sp>
          <p:nvSpPr>
            <p:cNvPr id="45" name="EC as SD"/>
            <p:cNvSpPr>
              <a:spLocks noChangeAspect="1"/>
            </p:cNvSpPr>
            <p:nvPr/>
          </p:nvSpPr>
          <p:spPr>
            <a:xfrm>
              <a:off x="51279" y="1031187"/>
              <a:ext cx="546573" cy="5378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200" smtClean="0">
                  <a:solidFill>
                    <a:schemeClr val="accent1">
                      <a:lumMod val="20000"/>
                      <a:lumOff val="80000"/>
                    </a:schemeClr>
                  </a:solidFill>
                </a:rPr>
                <a:t>EC+</a:t>
              </a:r>
              <a:endParaRPr lang="en-US" sz="1200">
                <a:solidFill>
                  <a:schemeClr val="accent1">
                    <a:lumMod val="20000"/>
                    <a:lumOff val="80000"/>
                  </a:schemeClr>
                </a:solidFill>
              </a:endParaRPr>
            </a:p>
          </p:txBody>
        </p:sp>
        <p:sp>
          <p:nvSpPr>
            <p:cNvPr id="41" name="Oval 40"/>
            <p:cNvSpPr>
              <a:spLocks noChangeAspect="1"/>
            </p:cNvSpPr>
            <p:nvPr/>
          </p:nvSpPr>
          <p:spPr>
            <a:xfrm>
              <a:off x="1151620" y="1045991"/>
              <a:ext cx="540060" cy="537804"/>
            </a:xfrm>
            <a:prstGeom prst="ellips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200" smtClean="0">
                  <a:solidFill>
                    <a:schemeClr val="accent3">
                      <a:lumMod val="60000"/>
                      <a:lumOff val="40000"/>
                    </a:schemeClr>
                  </a:solidFill>
                </a:rPr>
                <a:t>MS</a:t>
              </a:r>
              <a:endParaRPr lang="en-US" sz="1200">
                <a:solidFill>
                  <a:schemeClr val="accent3">
                    <a:lumMod val="60000"/>
                    <a:lumOff val="40000"/>
                  </a:schemeClr>
                </a:solidFill>
              </a:endParaRPr>
            </a:p>
          </p:txBody>
        </p:sp>
        <p:sp>
          <p:nvSpPr>
            <p:cNvPr id="48" name="Oval 47"/>
            <p:cNvSpPr>
              <a:spLocks noChangeAspect="1"/>
            </p:cNvSpPr>
            <p:nvPr/>
          </p:nvSpPr>
          <p:spPr>
            <a:xfrm>
              <a:off x="2231740" y="1040306"/>
              <a:ext cx="540060" cy="537804"/>
            </a:xfrm>
            <a:prstGeom prst="ellipse">
              <a:avLst/>
            </a:prstGeom>
            <a:solidFill>
              <a:schemeClr val="tx1">
                <a:lumMod val="50000"/>
                <a:lumOff val="5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200" smtClean="0">
                  <a:solidFill>
                    <a:schemeClr val="bg1">
                      <a:lumMod val="95000"/>
                    </a:schemeClr>
                  </a:solidFill>
                </a:rPr>
                <a:t>clerks</a:t>
              </a:r>
              <a:endParaRPr lang="en-US" sz="1200">
                <a:solidFill>
                  <a:schemeClr val="bg1">
                    <a:lumMod val="95000"/>
                  </a:schemeClr>
                </a:solidFill>
              </a:endParaRPr>
            </a:p>
          </p:txBody>
        </p:sp>
      </p:grpSp>
      <p:grpSp>
        <p:nvGrpSpPr>
          <p:cNvPr id="3" name="Group 2"/>
          <p:cNvGrpSpPr/>
          <p:nvPr/>
        </p:nvGrpSpPr>
        <p:grpSpPr>
          <a:xfrm>
            <a:off x="60671" y="1628800"/>
            <a:ext cx="4466324" cy="5175576"/>
            <a:chOff x="194756" y="1585601"/>
            <a:chExt cx="4466324" cy="4051688"/>
          </a:xfrm>
        </p:grpSpPr>
        <p:sp>
          <p:nvSpPr>
            <p:cNvPr id="8" name="Rectangle 7"/>
            <p:cNvSpPr/>
            <p:nvPr/>
          </p:nvSpPr>
          <p:spPr>
            <a:xfrm>
              <a:off x="2411760" y="3484241"/>
              <a:ext cx="2129814" cy="538261"/>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600" smtClean="0"/>
                <a:t>Rina product delivery</a:t>
              </a:r>
              <a:endParaRPr lang="en-US" sz="1600"/>
            </a:p>
          </p:txBody>
        </p:sp>
        <p:sp>
          <p:nvSpPr>
            <p:cNvPr id="36" name="Rectangle 35"/>
            <p:cNvSpPr/>
            <p:nvPr/>
          </p:nvSpPr>
          <p:spPr>
            <a:xfrm>
              <a:off x="2411760" y="4582781"/>
              <a:ext cx="2129814" cy="538261"/>
            </a:xfrm>
            <a:prstGeom prst="rect">
              <a:avLst/>
            </a:prstGeom>
            <a:gradFill>
              <a:gsLst>
                <a:gs pos="69000">
                  <a:schemeClr val="accent3">
                    <a:lumMod val="75000"/>
                  </a:schemeClr>
                </a:gs>
                <a:gs pos="58000">
                  <a:srgbClr val="0070C0"/>
                </a:gs>
                <a:gs pos="0">
                  <a:srgbClr val="0070C0"/>
                </a:gs>
                <a:gs pos="100000">
                  <a:schemeClr val="accent3">
                    <a:lumMod val="75000"/>
                  </a:schemeClr>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600"/>
                <a:t>Rina deployment</a:t>
              </a:r>
              <a:endParaRPr lang="en-US" sz="1600"/>
            </a:p>
          </p:txBody>
        </p:sp>
        <p:sp>
          <p:nvSpPr>
            <p:cNvPr id="37" name="Rectangle 36"/>
            <p:cNvSpPr/>
            <p:nvPr/>
          </p:nvSpPr>
          <p:spPr>
            <a:xfrm>
              <a:off x="2411760" y="4033511"/>
              <a:ext cx="2129814" cy="538261"/>
            </a:xfrm>
            <a:prstGeom prst="rect">
              <a:avLst/>
            </a:prstGeom>
            <a:gradFill>
              <a:gsLst>
                <a:gs pos="72000">
                  <a:schemeClr val="accent3">
                    <a:lumMod val="75000"/>
                  </a:schemeClr>
                </a:gs>
                <a:gs pos="60000">
                  <a:srgbClr val="0070C0"/>
                </a:gs>
                <a:gs pos="0">
                  <a:srgbClr val="0070C0"/>
                </a:gs>
                <a:gs pos="100000">
                  <a:schemeClr val="accent3">
                    <a:lumMod val="75000"/>
                  </a:schemeClr>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600"/>
                <a:t>Rina “middleware”</a:t>
              </a:r>
              <a:endParaRPr lang="en-US" sz="1600"/>
            </a:p>
          </p:txBody>
        </p:sp>
        <p:sp>
          <p:nvSpPr>
            <p:cNvPr id="38" name="Rectangle 37"/>
            <p:cNvSpPr/>
            <p:nvPr/>
          </p:nvSpPr>
          <p:spPr>
            <a:xfrm>
              <a:off x="2411760" y="5099028"/>
              <a:ext cx="2129814" cy="538261"/>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600" smtClean="0"/>
                <a:t>Rina Infrastructure</a:t>
              </a:r>
              <a:endParaRPr lang="en-US" sz="1600"/>
            </a:p>
          </p:txBody>
        </p:sp>
        <p:sp>
          <p:nvSpPr>
            <p:cNvPr id="39" name="Rectangle 38"/>
            <p:cNvSpPr/>
            <p:nvPr/>
          </p:nvSpPr>
          <p:spPr>
            <a:xfrm>
              <a:off x="2411760" y="2723581"/>
              <a:ext cx="2129814" cy="538261"/>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600">
                  <a:solidFill>
                    <a:schemeClr val="accent3">
                      <a:lumMod val="60000"/>
                      <a:lumOff val="40000"/>
                    </a:schemeClr>
                  </a:solidFill>
                </a:rPr>
                <a:t>Member State </a:t>
              </a:r>
              <a:r>
                <a:rPr lang="nl-BE" sz="1600" smtClean="0">
                  <a:solidFill>
                    <a:schemeClr val="accent3">
                      <a:lumMod val="60000"/>
                      <a:lumOff val="40000"/>
                    </a:schemeClr>
                  </a:solidFill>
                </a:rPr>
                <a:t>( or AP )</a:t>
              </a:r>
              <a:endParaRPr lang="nl-BE" sz="1600">
                <a:solidFill>
                  <a:schemeClr val="accent3">
                    <a:lumMod val="60000"/>
                    <a:lumOff val="40000"/>
                  </a:schemeClr>
                </a:solidFill>
              </a:endParaRPr>
            </a:p>
            <a:p>
              <a:pPr algn="ctr"/>
              <a:r>
                <a:rPr lang="nl-BE" sz="1600">
                  <a:solidFill>
                    <a:schemeClr val="accent3">
                      <a:lumMod val="60000"/>
                      <a:lumOff val="40000"/>
                    </a:schemeClr>
                  </a:solidFill>
                </a:rPr>
                <a:t> level configurations</a:t>
              </a:r>
              <a:endParaRPr lang="en-US" sz="1600">
                <a:solidFill>
                  <a:schemeClr val="accent3">
                    <a:lumMod val="60000"/>
                    <a:lumOff val="40000"/>
                  </a:schemeClr>
                </a:solidFill>
              </a:endParaRPr>
            </a:p>
          </p:txBody>
        </p:sp>
        <p:sp>
          <p:nvSpPr>
            <p:cNvPr id="40" name="Rectangle 39"/>
            <p:cNvSpPr/>
            <p:nvPr/>
          </p:nvSpPr>
          <p:spPr>
            <a:xfrm>
              <a:off x="2411760" y="2174310"/>
              <a:ext cx="2129814" cy="538261"/>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600">
                  <a:solidFill>
                    <a:schemeClr val="accent3">
                      <a:lumMod val="60000"/>
                      <a:lumOff val="40000"/>
                    </a:schemeClr>
                  </a:solidFill>
                </a:rPr>
                <a:t>Institution ( = tenant ) </a:t>
              </a:r>
            </a:p>
            <a:p>
              <a:pPr algn="ctr"/>
              <a:r>
                <a:rPr lang="nl-BE" sz="1600">
                  <a:solidFill>
                    <a:schemeClr val="accent3">
                      <a:lumMod val="60000"/>
                      <a:lumOff val="40000"/>
                    </a:schemeClr>
                  </a:solidFill>
                </a:rPr>
                <a:t>level configurations</a:t>
              </a:r>
              <a:endParaRPr lang="en-US" sz="1600">
                <a:solidFill>
                  <a:schemeClr val="accent3">
                    <a:lumMod val="60000"/>
                    <a:lumOff val="40000"/>
                  </a:schemeClr>
                </a:solidFill>
              </a:endParaRPr>
            </a:p>
          </p:txBody>
        </p:sp>
        <p:sp>
          <p:nvSpPr>
            <p:cNvPr id="49" name="Rectangle 48"/>
            <p:cNvSpPr/>
            <p:nvPr/>
          </p:nvSpPr>
          <p:spPr>
            <a:xfrm>
              <a:off x="2411760" y="1867458"/>
              <a:ext cx="2129814" cy="292047"/>
            </a:xfrm>
            <a:prstGeom prst="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600">
                  <a:solidFill>
                    <a:schemeClr val="bg1">
                      <a:lumMod val="95000"/>
                    </a:schemeClr>
                  </a:solidFill>
                </a:rPr>
                <a:t>Case handling </a:t>
              </a:r>
              <a:endParaRPr lang="en-US" sz="1600">
                <a:solidFill>
                  <a:schemeClr val="bg1">
                    <a:lumMod val="95000"/>
                  </a:schemeClr>
                </a:solidFill>
              </a:endParaRPr>
            </a:p>
          </p:txBody>
        </p:sp>
        <p:sp>
          <p:nvSpPr>
            <p:cNvPr id="55" name="Rectangle 54"/>
            <p:cNvSpPr/>
            <p:nvPr/>
          </p:nvSpPr>
          <p:spPr>
            <a:xfrm>
              <a:off x="194756" y="3484241"/>
              <a:ext cx="2237225" cy="53826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lstStyle/>
            <a:p>
              <a:pPr marL="171450" indent="-171450">
                <a:buFont typeface="Arial" panose="020B0604020202020204" pitchFamily="34" charset="0"/>
                <a:buChar char="•"/>
              </a:pPr>
              <a:r>
                <a:rPr lang="nl-BE" sz="1100" smtClean="0">
                  <a:solidFill>
                    <a:schemeClr val="tx1"/>
                  </a:solidFill>
                </a:rPr>
                <a:t>software components</a:t>
              </a:r>
            </a:p>
            <a:p>
              <a:pPr marL="171450" indent="-171450">
                <a:buFont typeface="Arial" panose="020B0604020202020204" pitchFamily="34" charset="0"/>
                <a:buChar char="•"/>
              </a:pPr>
              <a:r>
                <a:rPr lang="nl-BE" sz="1100" smtClean="0">
                  <a:solidFill>
                    <a:schemeClr val="tx1"/>
                  </a:solidFill>
                </a:rPr>
                <a:t>Installation &amp; user guides</a:t>
              </a:r>
            </a:p>
            <a:p>
              <a:pPr marL="171450" indent="-171450">
                <a:buFont typeface="Arial" panose="020B0604020202020204" pitchFamily="34" charset="0"/>
                <a:buChar char="•"/>
              </a:pPr>
              <a:r>
                <a:rPr lang="nl-BE" sz="1100" smtClean="0">
                  <a:solidFill>
                    <a:schemeClr val="tx1"/>
                  </a:solidFill>
                </a:rPr>
                <a:t>Support  &amp; Bugfixes</a:t>
              </a:r>
            </a:p>
            <a:p>
              <a:pPr marL="171450" indent="-171450">
                <a:buFont typeface="Arial" panose="020B0604020202020204" pitchFamily="34" charset="0"/>
                <a:buChar char="•"/>
              </a:pPr>
              <a:r>
                <a:rPr lang="nl-BE" sz="1100" smtClean="0">
                  <a:solidFill>
                    <a:schemeClr val="tx1"/>
                  </a:solidFill>
                </a:rPr>
                <a:t>Rqrmnts, change, release mgmt</a:t>
              </a:r>
            </a:p>
          </p:txBody>
        </p:sp>
        <p:sp>
          <p:nvSpPr>
            <p:cNvPr id="60" name="Rectangle 59"/>
            <p:cNvSpPr/>
            <p:nvPr/>
          </p:nvSpPr>
          <p:spPr>
            <a:xfrm>
              <a:off x="194756" y="4582781"/>
              <a:ext cx="2237225" cy="53826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lstStyle/>
            <a:p>
              <a:pPr marL="171450" indent="-171450">
                <a:buFont typeface="Arial" panose="020B0604020202020204" pitchFamily="34" charset="0"/>
                <a:buChar char="•"/>
              </a:pPr>
              <a:r>
                <a:rPr lang="nl-BE" sz="1100" smtClean="0">
                  <a:solidFill>
                    <a:schemeClr val="tx1"/>
                  </a:solidFill>
                </a:rPr>
                <a:t>Installation scripts &amp; guides</a:t>
              </a:r>
            </a:p>
            <a:p>
              <a:pPr marL="171450" indent="-171450">
                <a:buFont typeface="Arial" panose="020B0604020202020204" pitchFamily="34" charset="0"/>
                <a:buChar char="•"/>
              </a:pPr>
              <a:r>
                <a:rPr lang="nl-BE" sz="1100" smtClean="0">
                  <a:solidFill>
                    <a:schemeClr val="tx1"/>
                  </a:solidFill>
                </a:rPr>
                <a:t>Technical certificates</a:t>
              </a:r>
            </a:p>
            <a:p>
              <a:pPr marL="171450" indent="-171450">
                <a:buFont typeface="Arial" panose="020B0604020202020204" pitchFamily="34" charset="0"/>
                <a:buChar char="•"/>
              </a:pPr>
              <a:r>
                <a:rPr lang="nl-BE" sz="1100" smtClean="0">
                  <a:solidFill>
                    <a:schemeClr val="tx1"/>
                  </a:solidFill>
                </a:rPr>
                <a:t>Deployment testing</a:t>
              </a:r>
              <a:endParaRPr lang="en-US" sz="1100">
                <a:solidFill>
                  <a:schemeClr val="tx1"/>
                </a:solidFill>
              </a:endParaRPr>
            </a:p>
          </p:txBody>
        </p:sp>
        <p:sp>
          <p:nvSpPr>
            <p:cNvPr id="61" name="Rectangle 60"/>
            <p:cNvSpPr/>
            <p:nvPr/>
          </p:nvSpPr>
          <p:spPr>
            <a:xfrm>
              <a:off x="194756" y="4033511"/>
              <a:ext cx="2237225" cy="53826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lstStyle/>
            <a:p>
              <a:pPr marL="171450" indent="-171450">
                <a:buFont typeface="Arial" panose="020B0604020202020204" pitchFamily="34" charset="0"/>
                <a:buChar char="•"/>
              </a:pPr>
              <a:r>
                <a:rPr lang="nl-BE" sz="1100" smtClean="0">
                  <a:solidFill>
                    <a:schemeClr val="tx1"/>
                  </a:solidFill>
                </a:rPr>
                <a:t>Postgress, holodeck, bonita, Elastic Search, Tomcat, FileShare</a:t>
              </a:r>
            </a:p>
            <a:p>
              <a:pPr marL="171450" indent="-171450">
                <a:buFont typeface="Arial" panose="020B0604020202020204" pitchFamily="34" charset="0"/>
                <a:buChar char="•"/>
              </a:pPr>
              <a:r>
                <a:rPr lang="nl-BE" sz="1100" smtClean="0">
                  <a:solidFill>
                    <a:schemeClr val="tx1"/>
                  </a:solidFill>
                </a:rPr>
                <a:t>Logbased  troubleshooting</a:t>
              </a:r>
              <a:endParaRPr lang="en-US" sz="1100">
                <a:solidFill>
                  <a:schemeClr val="tx1"/>
                </a:solidFill>
              </a:endParaRPr>
            </a:p>
          </p:txBody>
        </p:sp>
        <p:sp>
          <p:nvSpPr>
            <p:cNvPr id="62" name="Rectangle 61"/>
            <p:cNvSpPr/>
            <p:nvPr/>
          </p:nvSpPr>
          <p:spPr>
            <a:xfrm>
              <a:off x="194756" y="5099026"/>
              <a:ext cx="2237225" cy="53826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rtlCol="0" anchor="ctr"/>
            <a:lstStyle/>
            <a:p>
              <a:pPr marL="171450" indent="-171450">
                <a:buFont typeface="Arial" panose="020B0604020202020204" pitchFamily="34" charset="0"/>
                <a:buChar char="•"/>
              </a:pPr>
              <a:r>
                <a:rPr lang="nl-BE" sz="1100" smtClean="0">
                  <a:solidFill>
                    <a:schemeClr val="tx1"/>
                  </a:solidFill>
                </a:rPr>
                <a:t>Servers</a:t>
              </a:r>
            </a:p>
            <a:p>
              <a:pPr marL="171450" indent="-171450">
                <a:buFont typeface="Arial" panose="020B0604020202020204" pitchFamily="34" charset="0"/>
                <a:buChar char="•"/>
              </a:pPr>
              <a:r>
                <a:rPr lang="nl-BE" sz="1100" smtClean="0">
                  <a:solidFill>
                    <a:schemeClr val="tx1"/>
                  </a:solidFill>
                </a:rPr>
                <a:t>network, storage,</a:t>
              </a:r>
            </a:p>
            <a:p>
              <a:pPr marL="171450" indent="-171450">
                <a:buFont typeface="Arial" panose="020B0604020202020204" pitchFamily="34" charset="0"/>
                <a:buChar char="•"/>
              </a:pPr>
              <a:r>
                <a:rPr lang="nl-BE" sz="1100">
                  <a:solidFill>
                    <a:schemeClr val="tx1"/>
                  </a:solidFill>
                </a:rPr>
                <a:t>Monitoring, back-up</a:t>
              </a:r>
              <a:r>
                <a:rPr lang="nl-BE" sz="1100" smtClean="0">
                  <a:solidFill>
                    <a:schemeClr val="tx1"/>
                  </a:solidFill>
                </a:rPr>
                <a:t>,</a:t>
              </a:r>
              <a:endParaRPr lang="nl-BE" sz="1100">
                <a:solidFill>
                  <a:schemeClr val="tx1"/>
                </a:solidFill>
              </a:endParaRPr>
            </a:p>
          </p:txBody>
        </p:sp>
        <p:sp>
          <p:nvSpPr>
            <p:cNvPr id="63" name="Rectangle 62"/>
            <p:cNvSpPr/>
            <p:nvPr/>
          </p:nvSpPr>
          <p:spPr>
            <a:xfrm>
              <a:off x="194756" y="2713027"/>
              <a:ext cx="2237225" cy="53826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rIns="0" rtlCol="0" anchor="ctr"/>
            <a:lstStyle/>
            <a:p>
              <a:pPr marL="171450" indent="-171450">
                <a:buFont typeface="Arial" panose="020B0604020202020204" pitchFamily="34" charset="0"/>
                <a:buChar char="•"/>
              </a:pPr>
              <a:r>
                <a:rPr lang="nl-BE" sz="1100" smtClean="0">
                  <a:solidFill>
                    <a:schemeClr val="tx1"/>
                  </a:solidFill>
                </a:rPr>
                <a:t>Institution mgmnt</a:t>
              </a:r>
            </a:p>
            <a:p>
              <a:pPr marL="171450" indent="-171450">
                <a:buFont typeface="Arial" panose="020B0604020202020204" pitchFamily="34" charset="0"/>
                <a:buChar char="•"/>
              </a:pPr>
              <a:r>
                <a:rPr lang="nl-BE" sz="1100" smtClean="0">
                  <a:solidFill>
                    <a:schemeClr val="tx1"/>
                  </a:solidFill>
                </a:rPr>
                <a:t>Related to “IR” mgmt</a:t>
              </a:r>
            </a:p>
            <a:p>
              <a:pPr marL="171450" indent="-171450">
                <a:buFont typeface="Arial" panose="020B0604020202020204" pitchFamily="34" charset="0"/>
                <a:buChar char="•"/>
              </a:pPr>
              <a:r>
                <a:rPr lang="nl-BE" sz="1100">
                  <a:solidFill>
                    <a:schemeClr val="tx1"/>
                  </a:solidFill>
                </a:rPr>
                <a:t>Related to </a:t>
              </a:r>
              <a:r>
                <a:rPr lang="nl-BE" sz="1100" smtClean="0">
                  <a:solidFill>
                    <a:schemeClr val="tx1"/>
                  </a:solidFill>
                </a:rPr>
                <a:t>“AP” mgmt</a:t>
              </a:r>
              <a:endParaRPr lang="nl-BE" sz="1100">
                <a:solidFill>
                  <a:schemeClr val="tx1"/>
                </a:solidFill>
              </a:endParaRPr>
            </a:p>
          </p:txBody>
        </p:sp>
        <p:sp>
          <p:nvSpPr>
            <p:cNvPr id="64" name="Rectangle 63"/>
            <p:cNvSpPr/>
            <p:nvPr/>
          </p:nvSpPr>
          <p:spPr>
            <a:xfrm>
              <a:off x="194756" y="2189209"/>
              <a:ext cx="2237225" cy="53826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rIns="0" rtlCol="0" anchor="ctr"/>
            <a:lstStyle/>
            <a:p>
              <a:pPr marL="171450" indent="-171450">
                <a:buFont typeface="Arial" panose="020B0604020202020204" pitchFamily="34" charset="0"/>
                <a:buChar char="•"/>
              </a:pPr>
              <a:r>
                <a:rPr lang="nl-BE" sz="1100">
                  <a:solidFill>
                    <a:schemeClr val="tx1"/>
                  </a:solidFill>
                </a:rPr>
                <a:t>User mgmt</a:t>
              </a:r>
            </a:p>
            <a:p>
              <a:pPr marL="171450" indent="-171450">
                <a:buFont typeface="Arial" panose="020B0604020202020204" pitchFamily="34" charset="0"/>
                <a:buChar char="•"/>
              </a:pPr>
              <a:r>
                <a:rPr lang="nl-BE" sz="1100">
                  <a:solidFill>
                    <a:schemeClr val="tx1"/>
                  </a:solidFill>
                </a:rPr>
                <a:t>usergroup &amp; policy mgmt</a:t>
              </a:r>
            </a:p>
          </p:txBody>
        </p:sp>
        <p:sp>
          <p:nvSpPr>
            <p:cNvPr id="47" name="Rectangle 46"/>
            <p:cNvSpPr/>
            <p:nvPr/>
          </p:nvSpPr>
          <p:spPr>
            <a:xfrm>
              <a:off x="2543827" y="1585601"/>
              <a:ext cx="2117253" cy="2693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0" rtlCol="0" anchor="ctr"/>
            <a:lstStyle/>
            <a:p>
              <a:r>
                <a:rPr lang="nl-BE" b="1" smtClean="0">
                  <a:solidFill>
                    <a:schemeClr val="tx1"/>
                  </a:solidFill>
                </a:rPr>
                <a:t>Current repartition</a:t>
              </a:r>
              <a:endParaRPr lang="nl-BE" b="1">
                <a:solidFill>
                  <a:schemeClr val="tx1"/>
                </a:solidFill>
              </a:endParaRPr>
            </a:p>
          </p:txBody>
        </p:sp>
        <p:sp>
          <p:nvSpPr>
            <p:cNvPr id="74" name="Rectangle 73"/>
            <p:cNvSpPr/>
            <p:nvPr/>
          </p:nvSpPr>
          <p:spPr>
            <a:xfrm>
              <a:off x="194756" y="3257291"/>
              <a:ext cx="2237225" cy="22120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rIns="0" rtlCol="0" anchor="ctr"/>
            <a:lstStyle/>
            <a:p>
              <a:pPr marL="171450" indent="-171450">
                <a:buFont typeface="Arial" panose="020B0604020202020204" pitchFamily="34" charset="0"/>
                <a:buChar char="•"/>
              </a:pPr>
              <a:r>
                <a:rPr lang="nl-BE" sz="1100" smtClean="0">
                  <a:solidFill>
                    <a:schemeClr val="tx1"/>
                  </a:solidFill>
                </a:rPr>
                <a:t>“All” Service delivery aspects.</a:t>
              </a:r>
              <a:endParaRPr lang="nl-BE" sz="1100">
                <a:solidFill>
                  <a:schemeClr val="tx1"/>
                </a:solidFill>
              </a:endParaRPr>
            </a:p>
          </p:txBody>
        </p:sp>
        <p:sp>
          <p:nvSpPr>
            <p:cNvPr id="77" name="Rectangle 76"/>
            <p:cNvSpPr/>
            <p:nvPr/>
          </p:nvSpPr>
          <p:spPr>
            <a:xfrm>
              <a:off x="2431980" y="3267261"/>
              <a:ext cx="2109593" cy="205190"/>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600" smtClean="0">
                  <a:solidFill>
                    <a:schemeClr val="accent3">
                      <a:lumMod val="60000"/>
                      <a:lumOff val="40000"/>
                    </a:schemeClr>
                  </a:solidFill>
                </a:rPr>
                <a:t>RINA service delivery</a:t>
              </a:r>
              <a:endParaRPr lang="en-US" sz="1600">
                <a:solidFill>
                  <a:schemeClr val="accent3">
                    <a:lumMod val="60000"/>
                    <a:lumOff val="40000"/>
                  </a:schemeClr>
                </a:solidFill>
              </a:endParaRPr>
            </a:p>
          </p:txBody>
        </p:sp>
      </p:grpSp>
      <p:grpSp>
        <p:nvGrpSpPr>
          <p:cNvPr id="4" name="Group 3"/>
          <p:cNvGrpSpPr/>
          <p:nvPr/>
        </p:nvGrpSpPr>
        <p:grpSpPr>
          <a:xfrm>
            <a:off x="4395844" y="1628800"/>
            <a:ext cx="2336396" cy="5175575"/>
            <a:chOff x="5022050" y="1448781"/>
            <a:chExt cx="2336396" cy="5175575"/>
          </a:xfrm>
        </p:grpSpPr>
        <p:sp>
          <p:nvSpPr>
            <p:cNvPr id="52" name="Rectangle 51"/>
            <p:cNvSpPr/>
            <p:nvPr/>
          </p:nvSpPr>
          <p:spPr>
            <a:xfrm>
              <a:off x="5022050" y="3874082"/>
              <a:ext cx="2129814" cy="687568"/>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600" smtClean="0"/>
                <a:t>Rina product delivery</a:t>
              </a:r>
              <a:endParaRPr lang="en-US" sz="1600"/>
            </a:p>
          </p:txBody>
        </p:sp>
        <p:sp>
          <p:nvSpPr>
            <p:cNvPr id="53" name="Rectangle 52"/>
            <p:cNvSpPr/>
            <p:nvPr/>
          </p:nvSpPr>
          <p:spPr>
            <a:xfrm>
              <a:off x="5022050" y="5277341"/>
              <a:ext cx="2129814" cy="687568"/>
            </a:xfrm>
            <a:prstGeom prst="rect">
              <a:avLst/>
            </a:prstGeom>
            <a:gradFill>
              <a:gsLst>
                <a:gs pos="27000">
                  <a:srgbClr val="C00000"/>
                </a:gs>
                <a:gs pos="14000">
                  <a:srgbClr val="0070C0"/>
                </a:gs>
                <a:gs pos="0">
                  <a:srgbClr val="0070C0"/>
                </a:gs>
                <a:gs pos="100000">
                  <a:srgbClr val="C00000"/>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600"/>
                <a:t>Rina deployment</a:t>
              </a:r>
              <a:endParaRPr lang="en-US" sz="1600"/>
            </a:p>
          </p:txBody>
        </p:sp>
        <p:sp>
          <p:nvSpPr>
            <p:cNvPr id="54" name="Rectangle 53"/>
            <p:cNvSpPr/>
            <p:nvPr/>
          </p:nvSpPr>
          <p:spPr>
            <a:xfrm>
              <a:off x="5022050" y="4575710"/>
              <a:ext cx="2129814" cy="687568"/>
            </a:xfrm>
            <a:prstGeom prst="rect">
              <a:avLst/>
            </a:prstGeom>
            <a:gradFill>
              <a:gsLst>
                <a:gs pos="28000">
                  <a:srgbClr val="C00000"/>
                </a:gs>
                <a:gs pos="13000">
                  <a:srgbClr val="0070C0"/>
                </a:gs>
                <a:gs pos="0">
                  <a:srgbClr val="0070C0"/>
                </a:gs>
                <a:gs pos="100000">
                  <a:srgbClr val="C00000"/>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600"/>
                <a:t>Rina “middleware”</a:t>
              </a:r>
              <a:endParaRPr lang="en-US" sz="1600"/>
            </a:p>
          </p:txBody>
        </p:sp>
        <p:sp>
          <p:nvSpPr>
            <p:cNvPr id="56" name="Rectangle 55"/>
            <p:cNvSpPr/>
            <p:nvPr/>
          </p:nvSpPr>
          <p:spPr>
            <a:xfrm>
              <a:off x="5022050" y="5936788"/>
              <a:ext cx="2129814" cy="687568"/>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600" smtClean="0"/>
                <a:t>Rina Infrastructure</a:t>
              </a:r>
              <a:endParaRPr lang="en-US" sz="1600"/>
            </a:p>
          </p:txBody>
        </p:sp>
        <p:sp>
          <p:nvSpPr>
            <p:cNvPr id="57" name="Rectangle 56"/>
            <p:cNvSpPr/>
            <p:nvPr/>
          </p:nvSpPr>
          <p:spPr>
            <a:xfrm>
              <a:off x="5022050" y="2902421"/>
              <a:ext cx="2129814" cy="687568"/>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600">
                  <a:solidFill>
                    <a:schemeClr val="accent3">
                      <a:lumMod val="60000"/>
                      <a:lumOff val="40000"/>
                    </a:schemeClr>
                  </a:solidFill>
                </a:rPr>
                <a:t>Member State </a:t>
              </a:r>
              <a:r>
                <a:rPr lang="nl-BE" sz="1600" smtClean="0">
                  <a:solidFill>
                    <a:schemeClr val="accent3">
                      <a:lumMod val="60000"/>
                      <a:lumOff val="40000"/>
                    </a:schemeClr>
                  </a:solidFill>
                </a:rPr>
                <a:t>( or AP )</a:t>
              </a:r>
              <a:endParaRPr lang="nl-BE" sz="1600">
                <a:solidFill>
                  <a:schemeClr val="accent3">
                    <a:lumMod val="60000"/>
                    <a:lumOff val="40000"/>
                  </a:schemeClr>
                </a:solidFill>
              </a:endParaRPr>
            </a:p>
            <a:p>
              <a:pPr algn="ctr"/>
              <a:r>
                <a:rPr lang="nl-BE" sz="1600">
                  <a:solidFill>
                    <a:schemeClr val="accent3">
                      <a:lumMod val="60000"/>
                      <a:lumOff val="40000"/>
                    </a:schemeClr>
                  </a:solidFill>
                </a:rPr>
                <a:t> level configurations</a:t>
              </a:r>
              <a:endParaRPr lang="en-US" sz="1600">
                <a:solidFill>
                  <a:schemeClr val="accent3">
                    <a:lumMod val="60000"/>
                    <a:lumOff val="40000"/>
                  </a:schemeClr>
                </a:solidFill>
              </a:endParaRPr>
            </a:p>
          </p:txBody>
        </p:sp>
        <p:sp>
          <p:nvSpPr>
            <p:cNvPr id="58" name="Rectangle 57"/>
            <p:cNvSpPr/>
            <p:nvPr/>
          </p:nvSpPr>
          <p:spPr>
            <a:xfrm>
              <a:off x="5022050" y="2200790"/>
              <a:ext cx="2129814" cy="687568"/>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600">
                  <a:solidFill>
                    <a:schemeClr val="accent3">
                      <a:lumMod val="50000"/>
                    </a:schemeClr>
                  </a:solidFill>
                </a:rPr>
                <a:t>Institution ( = tenant ) </a:t>
              </a:r>
            </a:p>
            <a:p>
              <a:pPr algn="ctr"/>
              <a:r>
                <a:rPr lang="nl-BE" sz="1600">
                  <a:solidFill>
                    <a:schemeClr val="accent3">
                      <a:lumMod val="50000"/>
                    </a:schemeClr>
                  </a:solidFill>
                </a:rPr>
                <a:t>level configurations</a:t>
              </a:r>
              <a:endParaRPr lang="en-US" sz="1600">
                <a:solidFill>
                  <a:schemeClr val="accent3">
                    <a:lumMod val="50000"/>
                  </a:schemeClr>
                </a:solidFill>
              </a:endParaRPr>
            </a:p>
          </p:txBody>
        </p:sp>
        <p:sp>
          <p:nvSpPr>
            <p:cNvPr id="59" name="Rectangle 58"/>
            <p:cNvSpPr/>
            <p:nvPr/>
          </p:nvSpPr>
          <p:spPr>
            <a:xfrm>
              <a:off x="5022050" y="1808823"/>
              <a:ext cx="2129814" cy="373057"/>
            </a:xfrm>
            <a:prstGeom prst="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600">
                  <a:solidFill>
                    <a:schemeClr val="bg1">
                      <a:lumMod val="95000"/>
                    </a:schemeClr>
                  </a:solidFill>
                </a:rPr>
                <a:t>Case handling </a:t>
              </a:r>
              <a:endParaRPr lang="en-US" sz="1600">
                <a:solidFill>
                  <a:schemeClr val="bg1">
                    <a:lumMod val="95000"/>
                  </a:schemeClr>
                </a:solidFill>
              </a:endParaRPr>
            </a:p>
          </p:txBody>
        </p:sp>
        <p:sp>
          <p:nvSpPr>
            <p:cNvPr id="66" name="Rectangle 65"/>
            <p:cNvSpPr/>
            <p:nvPr/>
          </p:nvSpPr>
          <p:spPr>
            <a:xfrm>
              <a:off x="5241193" y="1448781"/>
              <a:ext cx="2117253" cy="3440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0" rtlCol="0" anchor="ctr"/>
            <a:lstStyle/>
            <a:p>
              <a:r>
                <a:rPr lang="nl-BE" b="1" smtClean="0">
                  <a:solidFill>
                    <a:schemeClr val="tx1"/>
                  </a:solidFill>
                </a:rPr>
                <a:t>RaaS repartition</a:t>
              </a:r>
              <a:endParaRPr lang="nl-BE" b="1">
                <a:solidFill>
                  <a:schemeClr val="tx1"/>
                </a:solidFill>
              </a:endParaRPr>
            </a:p>
          </p:txBody>
        </p:sp>
        <p:sp>
          <p:nvSpPr>
            <p:cNvPr id="72" name="Rectangle 71"/>
            <p:cNvSpPr/>
            <p:nvPr/>
          </p:nvSpPr>
          <p:spPr>
            <a:xfrm>
              <a:off x="5022050" y="3605485"/>
              <a:ext cx="2129814" cy="268594"/>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600" smtClean="0"/>
                <a:t>APv Service Delivery</a:t>
              </a:r>
              <a:endParaRPr lang="en-US" sz="1600"/>
            </a:p>
          </p:txBody>
        </p:sp>
      </p:grpSp>
      <p:sp>
        <p:nvSpPr>
          <p:cNvPr id="51" name="Raas Requirements for SD"/>
          <p:cNvSpPr/>
          <p:nvPr/>
        </p:nvSpPr>
        <p:spPr>
          <a:xfrm>
            <a:off x="6623983" y="5004175"/>
            <a:ext cx="2501927" cy="1747111"/>
          </a:xfrm>
          <a:prstGeom prst="accentCallout3">
            <a:avLst>
              <a:gd name="adj1" fmla="val 29275"/>
              <a:gd name="adj2" fmla="val -981"/>
              <a:gd name="adj3" fmla="val 29709"/>
              <a:gd name="adj4" fmla="val -14761"/>
              <a:gd name="adj5" fmla="val 29793"/>
              <a:gd name="adj6" fmla="val -399"/>
              <a:gd name="adj7" fmla="val -12426"/>
              <a:gd name="adj8" fmla="val -18101"/>
            </a:avLst>
          </a:prstGeom>
          <a:solidFill>
            <a:schemeClr val="bg1">
              <a:lumMod val="95000"/>
            </a:schemeClr>
          </a:solidFill>
          <a:ln w="9525">
            <a:solidFill>
              <a:srgbClr val="000000"/>
            </a:solidFill>
            <a:tailEnd type="none"/>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nl-BE" sz="1600" smtClean="0">
                <a:solidFill>
                  <a:schemeClr val="tx1"/>
                </a:solidFill>
              </a:rPr>
              <a:t>Because of highly skilled APv team</a:t>
            </a:r>
          </a:p>
          <a:p>
            <a:r>
              <a:rPr lang="nl-BE" sz="1600" smtClean="0">
                <a:solidFill>
                  <a:schemeClr val="tx1"/>
                </a:solidFill>
              </a:rPr>
              <a:t>The </a:t>
            </a:r>
            <a:r>
              <a:rPr lang="nl-BE" sz="1600" smtClean="0">
                <a:solidFill>
                  <a:srgbClr val="0070C0"/>
                </a:solidFill>
              </a:rPr>
              <a:t>SD</a:t>
            </a:r>
            <a:r>
              <a:rPr lang="nl-BE" sz="1600" smtClean="0">
                <a:solidFill>
                  <a:schemeClr val="tx1"/>
                </a:solidFill>
              </a:rPr>
              <a:t> team should be able to </a:t>
            </a:r>
            <a:r>
              <a:rPr lang="nl-BE" sz="1600" b="1" smtClean="0">
                <a:solidFill>
                  <a:srgbClr val="0070C0"/>
                </a:solidFill>
              </a:rPr>
              <a:t>diminish the effort </a:t>
            </a:r>
            <a:r>
              <a:rPr lang="nl-BE" sz="1600" smtClean="0">
                <a:solidFill>
                  <a:schemeClr val="tx1"/>
                </a:solidFill>
              </a:rPr>
              <a:t>to put into “middleware” and “deployment”</a:t>
            </a:r>
            <a:endParaRPr lang="nl-BE" sz="1400" smtClean="0">
              <a:solidFill>
                <a:schemeClr val="tx1"/>
              </a:solidFill>
            </a:endParaRPr>
          </a:p>
        </p:txBody>
      </p:sp>
      <p:sp>
        <p:nvSpPr>
          <p:cNvPr id="67" name="Raas Requirements for SD"/>
          <p:cNvSpPr/>
          <p:nvPr/>
        </p:nvSpPr>
        <p:spPr>
          <a:xfrm>
            <a:off x="6642073" y="1178751"/>
            <a:ext cx="2501927" cy="1979636"/>
          </a:xfrm>
          <a:prstGeom prst="accentCallout3">
            <a:avLst>
              <a:gd name="adj1" fmla="val 62585"/>
              <a:gd name="adj2" fmla="val -372"/>
              <a:gd name="adj3" fmla="val 110567"/>
              <a:gd name="adj4" fmla="val -7370"/>
              <a:gd name="adj5" fmla="val 63089"/>
              <a:gd name="adj6" fmla="val -419"/>
              <a:gd name="adj7" fmla="val 67728"/>
              <a:gd name="adj8" fmla="val -9512"/>
            </a:avLst>
          </a:prstGeom>
          <a:solidFill>
            <a:schemeClr val="bg1">
              <a:lumMod val="95000"/>
            </a:schemeClr>
          </a:solidFill>
          <a:ln w="9525">
            <a:solidFill>
              <a:srgbClr val="000000"/>
            </a:solidFill>
            <a:tailEnd type="none"/>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nl-BE" sz="1600" smtClean="0">
                <a:solidFill>
                  <a:schemeClr val="tx1"/>
                </a:solidFill>
              </a:rPr>
              <a:t>Multitenancy should be implemented in the product so that administration levels can be divided in:</a:t>
            </a:r>
          </a:p>
          <a:p>
            <a:pPr marL="285750" indent="-285750">
              <a:buFont typeface="Arial" panose="020B0604020202020204" pitchFamily="34" charset="0"/>
              <a:buChar char="•"/>
            </a:pPr>
            <a:r>
              <a:rPr lang="nl-BE" sz="1600" smtClean="0">
                <a:solidFill>
                  <a:schemeClr val="tx1"/>
                </a:solidFill>
              </a:rPr>
              <a:t>Institution </a:t>
            </a:r>
            <a:r>
              <a:rPr lang="nl-BE" sz="1600">
                <a:solidFill>
                  <a:schemeClr val="tx1"/>
                </a:solidFill>
              </a:rPr>
              <a:t>level admin. </a:t>
            </a:r>
          </a:p>
          <a:p>
            <a:pPr marL="285750" indent="-285750">
              <a:buFont typeface="Arial" panose="020B0604020202020204" pitchFamily="34" charset="0"/>
              <a:buChar char="•"/>
            </a:pPr>
            <a:r>
              <a:rPr lang="nl-BE" sz="1600" smtClean="0">
                <a:solidFill>
                  <a:schemeClr val="tx1"/>
                </a:solidFill>
              </a:rPr>
              <a:t>MS(AP</a:t>
            </a:r>
            <a:r>
              <a:rPr lang="nl-BE" sz="1600">
                <a:solidFill>
                  <a:schemeClr val="tx1"/>
                </a:solidFill>
              </a:rPr>
              <a:t>) level </a:t>
            </a:r>
            <a:r>
              <a:rPr lang="nl-BE" sz="1600" smtClean="0">
                <a:solidFill>
                  <a:schemeClr val="tx1"/>
                </a:solidFill>
              </a:rPr>
              <a:t>admin</a:t>
            </a:r>
          </a:p>
          <a:p>
            <a:pPr marL="285750" indent="-285750">
              <a:buFont typeface="Arial" panose="020B0604020202020204" pitchFamily="34" charset="0"/>
              <a:buChar char="•"/>
            </a:pPr>
            <a:r>
              <a:rPr lang="nl-BE" sz="1600" smtClean="0">
                <a:solidFill>
                  <a:schemeClr val="tx1"/>
                </a:solidFill>
              </a:rPr>
              <a:t>APv level admin</a:t>
            </a:r>
            <a:endParaRPr lang="nl-BE" sz="1400" smtClean="0">
              <a:solidFill>
                <a:schemeClr val="tx1"/>
              </a:solidFill>
            </a:endParaRPr>
          </a:p>
        </p:txBody>
      </p:sp>
      <p:sp>
        <p:nvSpPr>
          <p:cNvPr id="68" name="Raas Requirements for SD"/>
          <p:cNvSpPr/>
          <p:nvPr/>
        </p:nvSpPr>
        <p:spPr>
          <a:xfrm>
            <a:off x="6644978" y="3698444"/>
            <a:ext cx="2501927" cy="1140347"/>
          </a:xfrm>
          <a:prstGeom prst="accentCallout3">
            <a:avLst>
              <a:gd name="adj1" fmla="val 29275"/>
              <a:gd name="adj2" fmla="val -981"/>
              <a:gd name="adj3" fmla="val 113904"/>
              <a:gd name="adj4" fmla="val -6568"/>
              <a:gd name="adj5" fmla="val 29793"/>
              <a:gd name="adj6" fmla="val -399"/>
              <a:gd name="adj7" fmla="val -10938"/>
              <a:gd name="adj8" fmla="val -8766"/>
            </a:avLst>
          </a:prstGeom>
          <a:solidFill>
            <a:schemeClr val="bg1">
              <a:lumMod val="95000"/>
            </a:schemeClr>
          </a:solidFill>
          <a:ln w="9525">
            <a:solidFill>
              <a:srgbClr val="000000"/>
            </a:solidFill>
            <a:tailEnd type="none"/>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nl-BE" sz="1600" smtClean="0">
                <a:solidFill>
                  <a:schemeClr val="tx1"/>
                </a:solidFill>
              </a:rPr>
              <a:t>quality </a:t>
            </a:r>
            <a:r>
              <a:rPr lang="nl-BE" sz="1600" smtClean="0">
                <a:solidFill>
                  <a:srgbClr val="C00000"/>
                </a:solidFill>
              </a:rPr>
              <a:t>“Member State” management tools </a:t>
            </a:r>
            <a:r>
              <a:rPr lang="nl-BE" sz="1600" smtClean="0">
                <a:solidFill>
                  <a:schemeClr val="tx1"/>
                </a:solidFill>
              </a:rPr>
              <a:t>should </a:t>
            </a:r>
            <a:r>
              <a:rPr lang="nl-BE" sz="1600" smtClean="0">
                <a:solidFill>
                  <a:srgbClr val="0070C0"/>
                </a:solidFill>
              </a:rPr>
              <a:t>decouple </a:t>
            </a:r>
          </a:p>
          <a:p>
            <a:r>
              <a:rPr lang="nl-BE" sz="1600" b="1" smtClean="0">
                <a:solidFill>
                  <a:srgbClr val="0070C0"/>
                </a:solidFill>
              </a:rPr>
              <a:t>“SW configuration mgmt”</a:t>
            </a:r>
            <a:r>
              <a:rPr lang="nl-BE" sz="1600" smtClean="0">
                <a:solidFill>
                  <a:srgbClr val="0070C0"/>
                </a:solidFill>
              </a:rPr>
              <a:t> from </a:t>
            </a:r>
            <a:r>
              <a:rPr lang="nl-BE" sz="1600" b="1" smtClean="0">
                <a:solidFill>
                  <a:srgbClr val="0070C0"/>
                </a:solidFill>
              </a:rPr>
              <a:t>“platform mgmt”</a:t>
            </a:r>
            <a:endParaRPr lang="nl-BE" sz="1400" b="1" smtClean="0">
              <a:solidFill>
                <a:srgbClr val="0070C0"/>
              </a:solidFill>
            </a:endParaRPr>
          </a:p>
        </p:txBody>
      </p:sp>
      <p:grpSp>
        <p:nvGrpSpPr>
          <p:cNvPr id="6" name="Group 5"/>
          <p:cNvGrpSpPr/>
          <p:nvPr/>
        </p:nvGrpSpPr>
        <p:grpSpPr>
          <a:xfrm>
            <a:off x="3586417" y="1031187"/>
            <a:ext cx="1626693" cy="546923"/>
            <a:chOff x="605047" y="1031187"/>
            <a:chExt cx="1626693" cy="546923"/>
          </a:xfrm>
        </p:grpSpPr>
        <p:sp>
          <p:nvSpPr>
            <p:cNvPr id="69" name="EC as SD"/>
            <p:cNvSpPr>
              <a:spLocks noChangeAspect="1"/>
            </p:cNvSpPr>
            <p:nvPr/>
          </p:nvSpPr>
          <p:spPr>
            <a:xfrm>
              <a:off x="605047" y="1031187"/>
              <a:ext cx="546573" cy="537804"/>
            </a:xfrm>
            <a:prstGeom prst="ellipse">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200" smtClean="0">
                  <a:solidFill>
                    <a:schemeClr val="accent1">
                      <a:lumMod val="20000"/>
                      <a:lumOff val="80000"/>
                    </a:schemeClr>
                  </a:solidFill>
                </a:rPr>
                <a:t>APv</a:t>
              </a:r>
              <a:endParaRPr lang="en-US" sz="1200">
                <a:solidFill>
                  <a:schemeClr val="accent1">
                    <a:lumMod val="20000"/>
                    <a:lumOff val="80000"/>
                  </a:schemeClr>
                </a:solidFill>
              </a:endParaRPr>
            </a:p>
          </p:txBody>
        </p:sp>
        <p:sp>
          <p:nvSpPr>
            <p:cNvPr id="70" name="Oval 69"/>
            <p:cNvSpPr>
              <a:spLocks noChangeAspect="1"/>
            </p:cNvSpPr>
            <p:nvPr/>
          </p:nvSpPr>
          <p:spPr>
            <a:xfrm>
              <a:off x="1691680" y="1040306"/>
              <a:ext cx="540060" cy="537804"/>
            </a:xfrm>
            <a:prstGeom prst="ellipse">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200" smtClean="0">
                  <a:solidFill>
                    <a:schemeClr val="accent3">
                      <a:lumMod val="50000"/>
                    </a:schemeClr>
                  </a:solidFill>
                </a:rPr>
                <a:t>inst</a:t>
              </a:r>
              <a:endParaRPr lang="en-US" sz="1200">
                <a:solidFill>
                  <a:schemeClr val="accent3">
                    <a:lumMod val="50000"/>
                  </a:schemeClr>
                </a:solidFill>
              </a:endParaRPr>
            </a:p>
          </p:txBody>
        </p:sp>
      </p:grpSp>
      <p:grpSp>
        <p:nvGrpSpPr>
          <p:cNvPr id="10" name="Group 9"/>
          <p:cNvGrpSpPr/>
          <p:nvPr/>
        </p:nvGrpSpPr>
        <p:grpSpPr>
          <a:xfrm>
            <a:off x="162220" y="816119"/>
            <a:ext cx="4184755" cy="4818126"/>
            <a:chOff x="162220" y="816119"/>
            <a:chExt cx="4184755" cy="4818126"/>
          </a:xfrm>
        </p:grpSpPr>
        <p:sp>
          <p:nvSpPr>
            <p:cNvPr id="42" name="Raas Requirements for SD"/>
            <p:cNvSpPr/>
            <p:nvPr/>
          </p:nvSpPr>
          <p:spPr>
            <a:xfrm>
              <a:off x="162220" y="816119"/>
              <a:ext cx="2501927" cy="533195"/>
            </a:xfrm>
            <a:prstGeom prst="accentCallout3">
              <a:avLst>
                <a:gd name="adj1" fmla="val 96847"/>
                <a:gd name="adj2" fmla="val 101658"/>
                <a:gd name="adj3" fmla="val 691667"/>
                <a:gd name="adj4" fmla="val 165613"/>
                <a:gd name="adj5" fmla="val 692692"/>
                <a:gd name="adj6" fmla="val 165421"/>
                <a:gd name="adj7" fmla="val 891172"/>
                <a:gd name="adj8" fmla="val 165522"/>
              </a:avLst>
            </a:prstGeom>
            <a:solidFill>
              <a:schemeClr val="bg1">
                <a:lumMod val="95000"/>
              </a:schemeClr>
            </a:solidFill>
            <a:ln w="9525">
              <a:solidFill>
                <a:srgbClr val="000000"/>
              </a:solidFill>
              <a:tailEnd type="none"/>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nl-BE" sz="1200" smtClean="0">
                  <a:solidFill>
                    <a:schemeClr val="tx1"/>
                  </a:solidFill>
                </a:rPr>
                <a:t>RINA product delivery puts a lot of effort in “middleware” and deployment</a:t>
              </a:r>
              <a:endParaRPr lang="nl-BE" sz="1200" b="1" smtClean="0">
                <a:solidFill>
                  <a:schemeClr val="tx1"/>
                </a:solidFill>
              </a:endParaRPr>
            </a:p>
          </p:txBody>
        </p:sp>
        <p:sp>
          <p:nvSpPr>
            <p:cNvPr id="9" name="Oval 8"/>
            <p:cNvSpPr/>
            <p:nvPr/>
          </p:nvSpPr>
          <p:spPr>
            <a:xfrm>
              <a:off x="4261379" y="4468529"/>
              <a:ext cx="85596" cy="8559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4261379" y="4889202"/>
              <a:ext cx="85596" cy="8559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4261379" y="5548649"/>
              <a:ext cx="85596" cy="8559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p:cNvGrpSpPr/>
          <p:nvPr/>
        </p:nvGrpSpPr>
        <p:grpSpPr>
          <a:xfrm>
            <a:off x="26494" y="1485238"/>
            <a:ext cx="2425857" cy="4989413"/>
            <a:chOff x="26494" y="1485238"/>
            <a:chExt cx="2425857" cy="4989413"/>
          </a:xfrm>
        </p:grpSpPr>
        <p:sp>
          <p:nvSpPr>
            <p:cNvPr id="43" name="Raas Requirements for SD"/>
            <p:cNvSpPr/>
            <p:nvPr/>
          </p:nvSpPr>
          <p:spPr>
            <a:xfrm>
              <a:off x="26494" y="1485238"/>
              <a:ext cx="2243985" cy="728627"/>
            </a:xfrm>
            <a:prstGeom prst="accentCallout3">
              <a:avLst>
                <a:gd name="adj1" fmla="val 103570"/>
                <a:gd name="adj2" fmla="val 100134"/>
                <a:gd name="adj3" fmla="val 186392"/>
                <a:gd name="adj4" fmla="val 106334"/>
                <a:gd name="adj5" fmla="val 474606"/>
                <a:gd name="adj6" fmla="val 106217"/>
                <a:gd name="adj7" fmla="val 678933"/>
                <a:gd name="adj8" fmla="val 106385"/>
              </a:avLst>
            </a:prstGeom>
            <a:solidFill>
              <a:schemeClr val="bg1">
                <a:lumMod val="95000"/>
              </a:schemeClr>
            </a:solidFill>
            <a:ln w="9525">
              <a:solidFill>
                <a:srgbClr val="000000"/>
              </a:solidFill>
              <a:tailEnd type="none"/>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nl-BE" sz="1200" smtClean="0">
                  <a:solidFill>
                    <a:schemeClr val="tx1"/>
                  </a:solidFill>
                </a:rPr>
                <a:t>All Member States put a lot of effort in middleware, deployment &amp; infrastructure, service delivery</a:t>
              </a:r>
            </a:p>
          </p:txBody>
        </p:sp>
        <p:sp>
          <p:nvSpPr>
            <p:cNvPr id="50" name="Oval 49"/>
            <p:cNvSpPr/>
            <p:nvPr/>
          </p:nvSpPr>
          <p:spPr>
            <a:xfrm>
              <a:off x="2366755" y="5976847"/>
              <a:ext cx="85596" cy="8559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2366755" y="5289279"/>
              <a:ext cx="85596" cy="8559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2366755" y="2806505"/>
              <a:ext cx="85596" cy="8559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p:cNvSpPr/>
            <p:nvPr/>
          </p:nvSpPr>
          <p:spPr>
            <a:xfrm>
              <a:off x="2366755" y="3515355"/>
              <a:ext cx="85596" cy="8559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p:cNvSpPr/>
            <p:nvPr/>
          </p:nvSpPr>
          <p:spPr>
            <a:xfrm>
              <a:off x="2366755" y="3865587"/>
              <a:ext cx="85596" cy="8559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p:cNvSpPr/>
            <p:nvPr/>
          </p:nvSpPr>
          <p:spPr>
            <a:xfrm>
              <a:off x="2366755" y="6389055"/>
              <a:ext cx="85596" cy="85596"/>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64646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par>
                                <p:cTn id="21" presetID="26" presetClass="entr" presetSubtype="0"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80">
                                          <p:stCondLst>
                                            <p:cond delay="0"/>
                                          </p:stCondLst>
                                        </p:cTn>
                                        <p:tgtEl>
                                          <p:spTgt spid="6"/>
                                        </p:tgtEl>
                                      </p:cBhvr>
                                    </p:animEffect>
                                    <p:anim calcmode="lin" valueType="num">
                                      <p:cBhvr>
                                        <p:cTn id="2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9" dur="26">
                                          <p:stCondLst>
                                            <p:cond delay="650"/>
                                          </p:stCondLst>
                                        </p:cTn>
                                        <p:tgtEl>
                                          <p:spTgt spid="6"/>
                                        </p:tgtEl>
                                      </p:cBhvr>
                                      <p:to x="100000" y="60000"/>
                                    </p:animScale>
                                    <p:animScale>
                                      <p:cBhvr>
                                        <p:cTn id="30" dur="166" decel="50000">
                                          <p:stCondLst>
                                            <p:cond delay="676"/>
                                          </p:stCondLst>
                                        </p:cTn>
                                        <p:tgtEl>
                                          <p:spTgt spid="6"/>
                                        </p:tgtEl>
                                      </p:cBhvr>
                                      <p:to x="100000" y="100000"/>
                                    </p:animScale>
                                    <p:animScale>
                                      <p:cBhvr>
                                        <p:cTn id="31" dur="26">
                                          <p:stCondLst>
                                            <p:cond delay="1312"/>
                                          </p:stCondLst>
                                        </p:cTn>
                                        <p:tgtEl>
                                          <p:spTgt spid="6"/>
                                        </p:tgtEl>
                                      </p:cBhvr>
                                      <p:to x="100000" y="80000"/>
                                    </p:animScale>
                                    <p:animScale>
                                      <p:cBhvr>
                                        <p:cTn id="32" dur="166" decel="50000">
                                          <p:stCondLst>
                                            <p:cond delay="1338"/>
                                          </p:stCondLst>
                                        </p:cTn>
                                        <p:tgtEl>
                                          <p:spTgt spid="6"/>
                                        </p:tgtEl>
                                      </p:cBhvr>
                                      <p:to x="100000" y="100000"/>
                                    </p:animScale>
                                    <p:animScale>
                                      <p:cBhvr>
                                        <p:cTn id="33" dur="26">
                                          <p:stCondLst>
                                            <p:cond delay="1642"/>
                                          </p:stCondLst>
                                        </p:cTn>
                                        <p:tgtEl>
                                          <p:spTgt spid="6"/>
                                        </p:tgtEl>
                                      </p:cBhvr>
                                      <p:to x="100000" y="90000"/>
                                    </p:animScale>
                                    <p:animScale>
                                      <p:cBhvr>
                                        <p:cTn id="34" dur="166" decel="50000">
                                          <p:stCondLst>
                                            <p:cond delay="1668"/>
                                          </p:stCondLst>
                                        </p:cTn>
                                        <p:tgtEl>
                                          <p:spTgt spid="6"/>
                                        </p:tgtEl>
                                      </p:cBhvr>
                                      <p:to x="100000" y="100000"/>
                                    </p:animScale>
                                    <p:animScale>
                                      <p:cBhvr>
                                        <p:cTn id="35" dur="26">
                                          <p:stCondLst>
                                            <p:cond delay="1808"/>
                                          </p:stCondLst>
                                        </p:cTn>
                                        <p:tgtEl>
                                          <p:spTgt spid="6"/>
                                        </p:tgtEl>
                                      </p:cBhvr>
                                      <p:to x="100000" y="95000"/>
                                    </p:animScale>
                                    <p:animScale>
                                      <p:cBhvr>
                                        <p:cTn id="36" dur="166" decel="50000">
                                          <p:stCondLst>
                                            <p:cond delay="1834"/>
                                          </p:stCondLst>
                                        </p:cTn>
                                        <p:tgtEl>
                                          <p:spTgt spid="6"/>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6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67" grpId="0" animBg="1"/>
      <p:bldP spid="6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txBox="1"/>
          <p:nvPr/>
        </p:nvSpPr>
        <p:spPr>
          <a:xfrm>
            <a:off x="431540" y="98630"/>
            <a:ext cx="8550950" cy="461665"/>
          </a:xfrm>
          <a:prstGeom prst="rect">
            <a:avLst/>
          </a:prstGeom>
          <a:noFill/>
        </p:spPr>
        <p:txBody>
          <a:bodyPr wrap="square" rtlCol="0">
            <a:spAutoFit/>
          </a:bodyPr>
          <a:lstStyle/>
          <a:p>
            <a:r>
              <a:rPr lang="nl-BE" sz="2400" smtClean="0"/>
              <a:t>Rina as a Service: </a:t>
            </a:r>
            <a:r>
              <a:rPr lang="nl-BE" sz="2400"/>
              <a:t> </a:t>
            </a:r>
            <a:r>
              <a:rPr lang="nl-BE" sz="2400" smtClean="0">
                <a:solidFill>
                  <a:srgbClr val="C00000"/>
                </a:solidFill>
              </a:rPr>
              <a:t>RaaS repartition of responsibilties  3/3</a:t>
            </a:r>
            <a:endParaRPr lang="nl-BE" sz="2400">
              <a:solidFill>
                <a:srgbClr val="C00000"/>
              </a:solidFill>
            </a:endParaRPr>
          </a:p>
        </p:txBody>
      </p:sp>
      <p:sp>
        <p:nvSpPr>
          <p:cNvPr id="30" name="Raas Requirements for SD"/>
          <p:cNvSpPr/>
          <p:nvPr/>
        </p:nvSpPr>
        <p:spPr>
          <a:xfrm>
            <a:off x="2636785" y="491987"/>
            <a:ext cx="6507215" cy="348425"/>
          </a:xfrm>
          <a:prstGeom prst="accentCallout3">
            <a:avLst>
              <a:gd name="adj1" fmla="val 62585"/>
              <a:gd name="adj2" fmla="val -372"/>
              <a:gd name="adj3" fmla="val 9564"/>
              <a:gd name="adj4" fmla="val -2964"/>
              <a:gd name="adj5" fmla="val 47269"/>
              <a:gd name="adj6" fmla="val -6085"/>
              <a:gd name="adj7" fmla="val 821"/>
              <a:gd name="adj8" fmla="val -4324"/>
            </a:avLst>
          </a:prstGeom>
          <a:solidFill>
            <a:srgbClr val="FFC000"/>
          </a:solidFill>
          <a:ln w="9525">
            <a:solidFill>
              <a:srgbClr val="000000"/>
            </a:solidFill>
            <a:tailEnd type="ova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nl-BE" sz="1600" b="1" smtClean="0">
                <a:solidFill>
                  <a:schemeClr val="tx1"/>
                </a:solidFill>
              </a:rPr>
              <a:t>What type of operational changes would it provoke for MS and Institutions?</a:t>
            </a:r>
            <a:endParaRPr lang="nl-BE" sz="1400" smtClean="0">
              <a:solidFill>
                <a:schemeClr val="tx1"/>
              </a:solidFill>
            </a:endParaRPr>
          </a:p>
        </p:txBody>
      </p:sp>
      <p:sp>
        <p:nvSpPr>
          <p:cNvPr id="45" name="EC as SD"/>
          <p:cNvSpPr>
            <a:spLocks noChangeAspect="1"/>
          </p:cNvSpPr>
          <p:nvPr/>
        </p:nvSpPr>
        <p:spPr>
          <a:xfrm>
            <a:off x="303909" y="1076192"/>
            <a:ext cx="546573" cy="5378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200" smtClean="0">
                <a:solidFill>
                  <a:schemeClr val="accent1">
                    <a:lumMod val="20000"/>
                    <a:lumOff val="80000"/>
                  </a:schemeClr>
                </a:solidFill>
              </a:rPr>
              <a:t>EC+</a:t>
            </a:r>
            <a:endParaRPr lang="en-US" sz="1200">
              <a:solidFill>
                <a:schemeClr val="accent1">
                  <a:lumMod val="20000"/>
                  <a:lumOff val="80000"/>
                </a:schemeClr>
              </a:solidFill>
            </a:endParaRPr>
          </a:p>
        </p:txBody>
      </p:sp>
      <p:sp>
        <p:nvSpPr>
          <p:cNvPr id="46" name="EC as SD"/>
          <p:cNvSpPr>
            <a:spLocks noChangeAspect="1"/>
          </p:cNvSpPr>
          <p:nvPr/>
        </p:nvSpPr>
        <p:spPr>
          <a:xfrm>
            <a:off x="777872" y="1076192"/>
            <a:ext cx="546573" cy="537804"/>
          </a:xfrm>
          <a:prstGeom prst="ellipse">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200" smtClean="0">
                <a:solidFill>
                  <a:schemeClr val="accent1">
                    <a:lumMod val="20000"/>
                    <a:lumOff val="80000"/>
                  </a:schemeClr>
                </a:solidFill>
              </a:rPr>
              <a:t>APv</a:t>
            </a:r>
            <a:endParaRPr lang="en-US" sz="1200">
              <a:solidFill>
                <a:schemeClr val="accent1">
                  <a:lumMod val="20000"/>
                  <a:lumOff val="80000"/>
                </a:schemeClr>
              </a:solidFill>
            </a:endParaRPr>
          </a:p>
        </p:txBody>
      </p:sp>
      <p:sp>
        <p:nvSpPr>
          <p:cNvPr id="41" name="Oval 40"/>
          <p:cNvSpPr>
            <a:spLocks noChangeAspect="1"/>
          </p:cNvSpPr>
          <p:nvPr/>
        </p:nvSpPr>
        <p:spPr>
          <a:xfrm>
            <a:off x="1251835" y="1090996"/>
            <a:ext cx="540060" cy="537804"/>
          </a:xfrm>
          <a:prstGeom prst="ellips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200" smtClean="0">
                <a:solidFill>
                  <a:schemeClr val="accent3">
                    <a:lumMod val="60000"/>
                    <a:lumOff val="40000"/>
                  </a:schemeClr>
                </a:solidFill>
              </a:rPr>
              <a:t>MS</a:t>
            </a:r>
            <a:endParaRPr lang="en-US" sz="1200">
              <a:solidFill>
                <a:schemeClr val="accent3">
                  <a:lumMod val="60000"/>
                  <a:lumOff val="40000"/>
                </a:schemeClr>
              </a:solidFill>
            </a:endParaRPr>
          </a:p>
        </p:txBody>
      </p:sp>
      <p:sp>
        <p:nvSpPr>
          <p:cNvPr id="43" name="Oval 42"/>
          <p:cNvSpPr>
            <a:spLocks noChangeAspect="1"/>
          </p:cNvSpPr>
          <p:nvPr/>
        </p:nvSpPr>
        <p:spPr>
          <a:xfrm>
            <a:off x="1719285" y="1085311"/>
            <a:ext cx="540060" cy="537804"/>
          </a:xfrm>
          <a:prstGeom prst="ellipse">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200" smtClean="0">
                <a:solidFill>
                  <a:schemeClr val="accent3">
                    <a:lumMod val="50000"/>
                  </a:schemeClr>
                </a:solidFill>
              </a:rPr>
              <a:t>inst</a:t>
            </a:r>
            <a:endParaRPr lang="en-US" sz="1200">
              <a:solidFill>
                <a:schemeClr val="accent3">
                  <a:lumMod val="50000"/>
                </a:schemeClr>
              </a:solidFill>
            </a:endParaRPr>
          </a:p>
        </p:txBody>
      </p:sp>
      <p:sp>
        <p:nvSpPr>
          <p:cNvPr id="48" name="Oval 47"/>
          <p:cNvSpPr>
            <a:spLocks noChangeAspect="1"/>
          </p:cNvSpPr>
          <p:nvPr/>
        </p:nvSpPr>
        <p:spPr>
          <a:xfrm>
            <a:off x="2186735" y="1085311"/>
            <a:ext cx="540060" cy="537804"/>
          </a:xfrm>
          <a:prstGeom prst="ellipse">
            <a:avLst/>
          </a:prstGeom>
          <a:solidFill>
            <a:schemeClr val="tx1">
              <a:lumMod val="50000"/>
              <a:lumOff val="5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200" smtClean="0">
                <a:solidFill>
                  <a:schemeClr val="bg1">
                    <a:lumMod val="95000"/>
                  </a:schemeClr>
                </a:solidFill>
              </a:rPr>
              <a:t>clerks</a:t>
            </a:r>
            <a:endParaRPr lang="en-US" sz="1200">
              <a:solidFill>
                <a:schemeClr val="bg1">
                  <a:lumMod val="95000"/>
                </a:schemeClr>
              </a:solidFill>
            </a:endParaRPr>
          </a:p>
        </p:txBody>
      </p:sp>
      <p:sp>
        <p:nvSpPr>
          <p:cNvPr id="115" name="Rectangle 114"/>
          <p:cNvSpPr/>
          <p:nvPr/>
        </p:nvSpPr>
        <p:spPr>
          <a:xfrm>
            <a:off x="161510" y="3744035"/>
            <a:ext cx="2289468" cy="5655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0" rtlCol="0" anchor="ctr"/>
          <a:lstStyle/>
          <a:p>
            <a:r>
              <a:rPr lang="nl-BE" smtClean="0">
                <a:solidFill>
                  <a:schemeClr val="tx1"/>
                </a:solidFill>
              </a:rPr>
              <a:t>Current deployment </a:t>
            </a:r>
          </a:p>
          <a:p>
            <a:r>
              <a:rPr lang="nl-BE" smtClean="0">
                <a:solidFill>
                  <a:schemeClr val="tx1"/>
                </a:solidFill>
              </a:rPr>
              <a:t>Landscape</a:t>
            </a:r>
            <a:endParaRPr lang="nl-BE">
              <a:solidFill>
                <a:schemeClr val="tx1"/>
              </a:solidFill>
            </a:endParaRPr>
          </a:p>
        </p:txBody>
      </p:sp>
      <p:grpSp>
        <p:nvGrpSpPr>
          <p:cNvPr id="131" name="Group 130"/>
          <p:cNvGrpSpPr/>
          <p:nvPr/>
        </p:nvGrpSpPr>
        <p:grpSpPr>
          <a:xfrm>
            <a:off x="250106" y="4389944"/>
            <a:ext cx="2135636" cy="2443339"/>
            <a:chOff x="2411761" y="2063169"/>
            <a:chExt cx="2954730" cy="4312008"/>
          </a:xfrm>
        </p:grpSpPr>
        <p:sp>
          <p:nvSpPr>
            <p:cNvPr id="132" name="Rectangle 131"/>
            <p:cNvSpPr/>
            <p:nvPr/>
          </p:nvSpPr>
          <p:spPr>
            <a:xfrm>
              <a:off x="2411761" y="3468560"/>
              <a:ext cx="871725" cy="538261"/>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3" name="Rectangle 132"/>
            <p:cNvSpPr/>
            <p:nvPr/>
          </p:nvSpPr>
          <p:spPr>
            <a:xfrm>
              <a:off x="2411761" y="4567101"/>
              <a:ext cx="871725" cy="538261"/>
            </a:xfrm>
            <a:prstGeom prst="rect">
              <a:avLst/>
            </a:prstGeom>
            <a:gradFill>
              <a:gsLst>
                <a:gs pos="88000">
                  <a:schemeClr val="accent3">
                    <a:lumMod val="75000"/>
                  </a:schemeClr>
                </a:gs>
                <a:gs pos="66000">
                  <a:srgbClr val="0070C0"/>
                </a:gs>
                <a:gs pos="0">
                  <a:srgbClr val="0070C0"/>
                </a:gs>
                <a:gs pos="100000">
                  <a:schemeClr val="accent3">
                    <a:lumMod val="75000"/>
                  </a:schemeClr>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600" smtClean="0"/>
                <a:t>‘</a:t>
              </a:r>
              <a:endParaRPr lang="en-US" sz="1600"/>
            </a:p>
          </p:txBody>
        </p:sp>
        <p:sp>
          <p:nvSpPr>
            <p:cNvPr id="134" name="Rectangle 133"/>
            <p:cNvSpPr/>
            <p:nvPr/>
          </p:nvSpPr>
          <p:spPr>
            <a:xfrm>
              <a:off x="2411761" y="4017831"/>
              <a:ext cx="871725" cy="538261"/>
            </a:xfrm>
            <a:prstGeom prst="rect">
              <a:avLst/>
            </a:prstGeom>
            <a:gradFill>
              <a:gsLst>
                <a:gs pos="88000">
                  <a:schemeClr val="accent3">
                    <a:lumMod val="75000"/>
                  </a:schemeClr>
                </a:gs>
                <a:gs pos="66000">
                  <a:srgbClr val="0070C0"/>
                </a:gs>
                <a:gs pos="0">
                  <a:srgbClr val="0070C0"/>
                </a:gs>
                <a:gs pos="100000">
                  <a:schemeClr val="accent3">
                    <a:lumMod val="75000"/>
                  </a:schemeClr>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600" smtClean="0"/>
                <a:t>‘</a:t>
              </a:r>
              <a:endParaRPr lang="en-US" sz="1600"/>
            </a:p>
          </p:txBody>
        </p:sp>
        <p:sp>
          <p:nvSpPr>
            <p:cNvPr id="135" name="Rectangle 134"/>
            <p:cNvSpPr/>
            <p:nvPr/>
          </p:nvSpPr>
          <p:spPr>
            <a:xfrm>
              <a:off x="2411761" y="5099028"/>
              <a:ext cx="871725" cy="538261"/>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600" smtClean="0"/>
                <a:t>X</a:t>
              </a:r>
              <a:endParaRPr lang="en-US" sz="1600"/>
            </a:p>
          </p:txBody>
        </p:sp>
        <p:sp>
          <p:nvSpPr>
            <p:cNvPr id="136" name="Rectangle 135"/>
            <p:cNvSpPr/>
            <p:nvPr/>
          </p:nvSpPr>
          <p:spPr>
            <a:xfrm>
              <a:off x="2411761" y="2919291"/>
              <a:ext cx="871725" cy="538261"/>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accent3">
                    <a:lumMod val="60000"/>
                    <a:lumOff val="40000"/>
                  </a:schemeClr>
                </a:solidFill>
              </a:endParaRPr>
            </a:p>
          </p:txBody>
        </p:sp>
        <p:sp>
          <p:nvSpPr>
            <p:cNvPr id="137" name="Rectangle 136"/>
            <p:cNvSpPr/>
            <p:nvPr/>
          </p:nvSpPr>
          <p:spPr>
            <a:xfrm>
              <a:off x="2411761" y="2370020"/>
              <a:ext cx="161556" cy="538261"/>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accent3">
                    <a:lumMod val="60000"/>
                    <a:lumOff val="40000"/>
                  </a:schemeClr>
                </a:solidFill>
              </a:endParaRPr>
            </a:p>
          </p:txBody>
        </p:sp>
        <p:sp>
          <p:nvSpPr>
            <p:cNvPr id="138" name="Rectangle 137"/>
            <p:cNvSpPr/>
            <p:nvPr/>
          </p:nvSpPr>
          <p:spPr>
            <a:xfrm>
              <a:off x="2411761" y="2063169"/>
              <a:ext cx="161556" cy="292047"/>
            </a:xfrm>
            <a:prstGeom prst="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lumMod val="95000"/>
                  </a:schemeClr>
                </a:solidFill>
              </a:endParaRPr>
            </a:p>
          </p:txBody>
        </p:sp>
        <p:sp>
          <p:nvSpPr>
            <p:cNvPr id="139" name="Rectangle 138"/>
            <p:cNvSpPr/>
            <p:nvPr/>
          </p:nvSpPr>
          <p:spPr>
            <a:xfrm>
              <a:off x="2655133" y="2370020"/>
              <a:ext cx="161556" cy="538261"/>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accent3">
                    <a:lumMod val="60000"/>
                    <a:lumOff val="40000"/>
                  </a:schemeClr>
                </a:solidFill>
              </a:endParaRPr>
            </a:p>
          </p:txBody>
        </p:sp>
        <p:sp>
          <p:nvSpPr>
            <p:cNvPr id="140" name="Rectangle 139"/>
            <p:cNvSpPr/>
            <p:nvPr/>
          </p:nvSpPr>
          <p:spPr>
            <a:xfrm>
              <a:off x="2655133" y="2063169"/>
              <a:ext cx="161556" cy="292047"/>
            </a:xfrm>
            <a:prstGeom prst="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lumMod val="95000"/>
                  </a:schemeClr>
                </a:solidFill>
              </a:endParaRPr>
            </a:p>
          </p:txBody>
        </p:sp>
        <p:sp>
          <p:nvSpPr>
            <p:cNvPr id="141" name="Rectangle 140"/>
            <p:cNvSpPr/>
            <p:nvPr/>
          </p:nvSpPr>
          <p:spPr>
            <a:xfrm>
              <a:off x="2886521" y="2370020"/>
              <a:ext cx="161556" cy="538261"/>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accent3">
                    <a:lumMod val="60000"/>
                    <a:lumOff val="40000"/>
                  </a:schemeClr>
                </a:solidFill>
              </a:endParaRPr>
            </a:p>
          </p:txBody>
        </p:sp>
        <p:sp>
          <p:nvSpPr>
            <p:cNvPr id="142" name="Rectangle 141"/>
            <p:cNvSpPr/>
            <p:nvPr/>
          </p:nvSpPr>
          <p:spPr>
            <a:xfrm>
              <a:off x="2886521" y="2063169"/>
              <a:ext cx="161556" cy="292047"/>
            </a:xfrm>
            <a:prstGeom prst="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lumMod val="95000"/>
                  </a:schemeClr>
                </a:solidFill>
              </a:endParaRPr>
            </a:p>
          </p:txBody>
        </p:sp>
        <p:sp>
          <p:nvSpPr>
            <p:cNvPr id="143" name="Rectangle 142"/>
            <p:cNvSpPr/>
            <p:nvPr/>
          </p:nvSpPr>
          <p:spPr>
            <a:xfrm>
              <a:off x="3110464" y="2370020"/>
              <a:ext cx="161556" cy="538261"/>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accent3">
                    <a:lumMod val="60000"/>
                    <a:lumOff val="40000"/>
                  </a:schemeClr>
                </a:solidFill>
              </a:endParaRPr>
            </a:p>
          </p:txBody>
        </p:sp>
        <p:sp>
          <p:nvSpPr>
            <p:cNvPr id="144" name="Rectangle 143"/>
            <p:cNvSpPr/>
            <p:nvPr/>
          </p:nvSpPr>
          <p:spPr>
            <a:xfrm>
              <a:off x="3110464" y="2063169"/>
              <a:ext cx="161556" cy="292047"/>
            </a:xfrm>
            <a:prstGeom prst="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lumMod val="95000"/>
                  </a:schemeClr>
                </a:solidFill>
              </a:endParaRPr>
            </a:p>
          </p:txBody>
        </p:sp>
        <p:sp>
          <p:nvSpPr>
            <p:cNvPr id="263" name="Rectangle 262"/>
            <p:cNvSpPr/>
            <p:nvPr/>
          </p:nvSpPr>
          <p:spPr>
            <a:xfrm>
              <a:off x="2411761" y="5836916"/>
              <a:ext cx="871725" cy="5382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600" smtClean="0">
                  <a:solidFill>
                    <a:schemeClr val="tx1"/>
                  </a:solidFill>
                </a:rPr>
                <a:t>MS 1</a:t>
              </a:r>
              <a:endParaRPr lang="en-US" sz="1600">
                <a:solidFill>
                  <a:schemeClr val="tx1"/>
                </a:solidFill>
              </a:endParaRPr>
            </a:p>
          </p:txBody>
        </p:sp>
        <p:sp>
          <p:nvSpPr>
            <p:cNvPr id="264" name="Rectangle 263"/>
            <p:cNvSpPr/>
            <p:nvPr/>
          </p:nvSpPr>
          <p:spPr>
            <a:xfrm>
              <a:off x="3461555" y="5836916"/>
              <a:ext cx="871725" cy="5382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600" smtClean="0">
                  <a:solidFill>
                    <a:schemeClr val="tx1"/>
                  </a:solidFill>
                </a:rPr>
                <a:t>MS 2</a:t>
              </a:r>
              <a:endParaRPr lang="en-US" sz="1600">
                <a:solidFill>
                  <a:schemeClr val="tx1"/>
                </a:solidFill>
              </a:endParaRPr>
            </a:p>
          </p:txBody>
        </p:sp>
        <p:sp>
          <p:nvSpPr>
            <p:cNvPr id="265" name="Rectangle 264"/>
            <p:cNvSpPr/>
            <p:nvPr/>
          </p:nvSpPr>
          <p:spPr>
            <a:xfrm>
              <a:off x="4494766" y="5836916"/>
              <a:ext cx="871725" cy="5382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600" smtClean="0">
                  <a:solidFill>
                    <a:schemeClr val="tx1"/>
                  </a:solidFill>
                </a:rPr>
                <a:t>MS 3</a:t>
              </a:r>
              <a:endParaRPr lang="en-US" sz="1600">
                <a:solidFill>
                  <a:schemeClr val="tx1"/>
                </a:solidFill>
              </a:endParaRPr>
            </a:p>
          </p:txBody>
        </p:sp>
      </p:grpSp>
      <p:grpSp>
        <p:nvGrpSpPr>
          <p:cNvPr id="262" name="Group 261"/>
          <p:cNvGrpSpPr/>
          <p:nvPr/>
        </p:nvGrpSpPr>
        <p:grpSpPr>
          <a:xfrm>
            <a:off x="3806915" y="2798930"/>
            <a:ext cx="1938290" cy="4062521"/>
            <a:chOff x="3806915" y="2223339"/>
            <a:chExt cx="1938290" cy="4971515"/>
          </a:xfrm>
        </p:grpSpPr>
        <p:sp>
          <p:nvSpPr>
            <p:cNvPr id="116" name="Rectangle 115"/>
            <p:cNvSpPr/>
            <p:nvPr/>
          </p:nvSpPr>
          <p:spPr>
            <a:xfrm>
              <a:off x="3806915" y="2223339"/>
              <a:ext cx="1841213" cy="5655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0" rtlCol="0" anchor="ctr"/>
            <a:lstStyle/>
            <a:p>
              <a:r>
                <a:rPr lang="nl-BE" smtClean="0">
                  <a:solidFill>
                    <a:schemeClr val="tx1"/>
                  </a:solidFill>
                </a:rPr>
                <a:t>RaaS deployment</a:t>
              </a:r>
            </a:p>
            <a:p>
              <a:r>
                <a:rPr lang="nl-BE" smtClean="0">
                  <a:solidFill>
                    <a:schemeClr val="tx1"/>
                  </a:solidFill>
                </a:rPr>
                <a:t>Landscape</a:t>
              </a:r>
              <a:endParaRPr lang="nl-BE">
                <a:solidFill>
                  <a:schemeClr val="tx1"/>
                </a:solidFill>
              </a:endParaRPr>
            </a:p>
          </p:txBody>
        </p:sp>
        <p:grpSp>
          <p:nvGrpSpPr>
            <p:cNvPr id="182" name="Group 181"/>
            <p:cNvGrpSpPr/>
            <p:nvPr/>
          </p:nvGrpSpPr>
          <p:grpSpPr>
            <a:xfrm>
              <a:off x="3840269" y="2945962"/>
              <a:ext cx="1904936" cy="3656151"/>
              <a:chOff x="5022050" y="2078851"/>
              <a:chExt cx="2129814" cy="4545505"/>
            </a:xfrm>
          </p:grpSpPr>
          <p:sp>
            <p:nvSpPr>
              <p:cNvPr id="183" name="Rectangle 182"/>
              <p:cNvSpPr/>
              <p:nvPr/>
            </p:nvSpPr>
            <p:spPr>
              <a:xfrm>
                <a:off x="5022050" y="3874080"/>
                <a:ext cx="2129814" cy="687568"/>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84" name="Rectangle 183"/>
              <p:cNvSpPr/>
              <p:nvPr/>
            </p:nvSpPr>
            <p:spPr>
              <a:xfrm>
                <a:off x="5022050" y="5277341"/>
                <a:ext cx="2129814" cy="687568"/>
              </a:xfrm>
              <a:prstGeom prst="rect">
                <a:avLst/>
              </a:prstGeom>
              <a:gradFill>
                <a:gsLst>
                  <a:gs pos="27000">
                    <a:srgbClr val="C00000"/>
                  </a:gs>
                  <a:gs pos="14000">
                    <a:srgbClr val="0070C0"/>
                  </a:gs>
                  <a:gs pos="0">
                    <a:srgbClr val="0070C0"/>
                  </a:gs>
                  <a:gs pos="100000">
                    <a:srgbClr val="C00000"/>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600" smtClean="0"/>
                  <a:t>A’</a:t>
                </a:r>
                <a:endParaRPr lang="en-US" sz="1600"/>
              </a:p>
            </p:txBody>
          </p:sp>
          <p:sp>
            <p:nvSpPr>
              <p:cNvPr id="185" name="Rectangle 184"/>
              <p:cNvSpPr/>
              <p:nvPr/>
            </p:nvSpPr>
            <p:spPr>
              <a:xfrm>
                <a:off x="5022050" y="4575710"/>
                <a:ext cx="2129814" cy="687568"/>
              </a:xfrm>
              <a:prstGeom prst="rect">
                <a:avLst/>
              </a:prstGeom>
              <a:gradFill>
                <a:gsLst>
                  <a:gs pos="28000">
                    <a:srgbClr val="C00000"/>
                  </a:gs>
                  <a:gs pos="13000">
                    <a:srgbClr val="0070C0"/>
                  </a:gs>
                  <a:gs pos="0">
                    <a:srgbClr val="0070C0"/>
                  </a:gs>
                  <a:gs pos="100000">
                    <a:srgbClr val="C00000"/>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600" smtClean="0"/>
                  <a:t>A’</a:t>
                </a:r>
                <a:endParaRPr lang="en-US" sz="1600"/>
              </a:p>
            </p:txBody>
          </p:sp>
          <p:sp>
            <p:nvSpPr>
              <p:cNvPr id="186" name="Rectangle 185"/>
              <p:cNvSpPr/>
              <p:nvPr/>
            </p:nvSpPr>
            <p:spPr>
              <a:xfrm>
                <a:off x="5022050" y="5936788"/>
                <a:ext cx="2129814" cy="687568"/>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600"/>
                  <a:t>A</a:t>
                </a:r>
                <a:endParaRPr lang="en-US" sz="1600"/>
              </a:p>
            </p:txBody>
          </p:sp>
          <p:sp>
            <p:nvSpPr>
              <p:cNvPr id="187" name="Rectangle 186"/>
              <p:cNvSpPr/>
              <p:nvPr/>
            </p:nvSpPr>
            <p:spPr>
              <a:xfrm>
                <a:off x="5022050" y="3172449"/>
                <a:ext cx="612250" cy="687568"/>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600" smtClean="0">
                    <a:solidFill>
                      <a:schemeClr val="accent3">
                        <a:lumMod val="60000"/>
                        <a:lumOff val="40000"/>
                      </a:schemeClr>
                    </a:solidFill>
                  </a:rPr>
                  <a:t>MS 1</a:t>
                </a:r>
                <a:endParaRPr lang="en-US" sz="1600">
                  <a:solidFill>
                    <a:schemeClr val="accent3">
                      <a:lumMod val="60000"/>
                      <a:lumOff val="40000"/>
                    </a:schemeClr>
                  </a:solidFill>
                </a:endParaRPr>
              </a:p>
            </p:txBody>
          </p:sp>
          <p:sp>
            <p:nvSpPr>
              <p:cNvPr id="188" name="Rectangle 187"/>
              <p:cNvSpPr/>
              <p:nvPr/>
            </p:nvSpPr>
            <p:spPr>
              <a:xfrm>
                <a:off x="5022050" y="2470818"/>
                <a:ext cx="91526" cy="687568"/>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accent3">
                      <a:lumMod val="50000"/>
                    </a:schemeClr>
                  </a:solidFill>
                </a:endParaRPr>
              </a:p>
            </p:txBody>
          </p:sp>
          <p:sp>
            <p:nvSpPr>
              <p:cNvPr id="189" name="Rectangle 188"/>
              <p:cNvSpPr/>
              <p:nvPr/>
            </p:nvSpPr>
            <p:spPr>
              <a:xfrm>
                <a:off x="5022050" y="2078851"/>
                <a:ext cx="91526" cy="373057"/>
              </a:xfrm>
              <a:prstGeom prst="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lumMod val="95000"/>
                    </a:schemeClr>
                  </a:solidFill>
                </a:endParaRPr>
              </a:p>
            </p:txBody>
          </p:sp>
          <p:sp>
            <p:nvSpPr>
              <p:cNvPr id="191" name="Rectangle 190"/>
              <p:cNvSpPr/>
              <p:nvPr/>
            </p:nvSpPr>
            <p:spPr>
              <a:xfrm>
                <a:off x="5169127" y="2470818"/>
                <a:ext cx="91526" cy="687568"/>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accent3">
                      <a:lumMod val="50000"/>
                    </a:schemeClr>
                  </a:solidFill>
                </a:endParaRPr>
              </a:p>
            </p:txBody>
          </p:sp>
          <p:sp>
            <p:nvSpPr>
              <p:cNvPr id="192" name="Rectangle 191"/>
              <p:cNvSpPr/>
              <p:nvPr/>
            </p:nvSpPr>
            <p:spPr>
              <a:xfrm>
                <a:off x="5169127" y="2078851"/>
                <a:ext cx="91526" cy="373057"/>
              </a:xfrm>
              <a:prstGeom prst="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lumMod val="95000"/>
                    </a:schemeClr>
                  </a:solidFill>
                </a:endParaRPr>
              </a:p>
            </p:txBody>
          </p:sp>
          <p:sp>
            <p:nvSpPr>
              <p:cNvPr id="193" name="Rectangle 192"/>
              <p:cNvSpPr/>
              <p:nvPr/>
            </p:nvSpPr>
            <p:spPr>
              <a:xfrm>
                <a:off x="5313681" y="2470818"/>
                <a:ext cx="91526" cy="687568"/>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accent3">
                      <a:lumMod val="50000"/>
                    </a:schemeClr>
                  </a:solidFill>
                </a:endParaRPr>
              </a:p>
            </p:txBody>
          </p:sp>
          <p:sp>
            <p:nvSpPr>
              <p:cNvPr id="194" name="Rectangle 193"/>
              <p:cNvSpPr/>
              <p:nvPr/>
            </p:nvSpPr>
            <p:spPr>
              <a:xfrm>
                <a:off x="5313681" y="2078851"/>
                <a:ext cx="91526" cy="373057"/>
              </a:xfrm>
              <a:prstGeom prst="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lumMod val="95000"/>
                    </a:schemeClr>
                  </a:solidFill>
                </a:endParaRPr>
              </a:p>
            </p:txBody>
          </p:sp>
          <p:sp>
            <p:nvSpPr>
              <p:cNvPr id="195" name="Rectangle 194"/>
              <p:cNvSpPr/>
              <p:nvPr/>
            </p:nvSpPr>
            <p:spPr>
              <a:xfrm>
                <a:off x="5460686" y="2470818"/>
                <a:ext cx="91526" cy="687568"/>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accent3">
                      <a:lumMod val="50000"/>
                    </a:schemeClr>
                  </a:solidFill>
                </a:endParaRPr>
              </a:p>
            </p:txBody>
          </p:sp>
          <p:sp>
            <p:nvSpPr>
              <p:cNvPr id="196" name="Rectangle 195"/>
              <p:cNvSpPr/>
              <p:nvPr/>
            </p:nvSpPr>
            <p:spPr>
              <a:xfrm>
                <a:off x="5460686" y="2078851"/>
                <a:ext cx="91526" cy="373057"/>
              </a:xfrm>
              <a:prstGeom prst="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lumMod val="95000"/>
                    </a:schemeClr>
                  </a:solidFill>
                </a:endParaRPr>
              </a:p>
            </p:txBody>
          </p:sp>
          <p:sp>
            <p:nvSpPr>
              <p:cNvPr id="197" name="Rectangle 196"/>
              <p:cNvSpPr/>
              <p:nvPr/>
            </p:nvSpPr>
            <p:spPr>
              <a:xfrm>
                <a:off x="5705452" y="3172449"/>
                <a:ext cx="612250" cy="687568"/>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600" smtClean="0">
                    <a:solidFill>
                      <a:schemeClr val="accent3">
                        <a:lumMod val="60000"/>
                        <a:lumOff val="40000"/>
                      </a:schemeClr>
                    </a:solidFill>
                  </a:rPr>
                  <a:t>MS 2</a:t>
                </a:r>
                <a:endParaRPr lang="en-US" sz="1600">
                  <a:solidFill>
                    <a:schemeClr val="accent3">
                      <a:lumMod val="60000"/>
                      <a:lumOff val="40000"/>
                    </a:schemeClr>
                  </a:solidFill>
                </a:endParaRPr>
              </a:p>
            </p:txBody>
          </p:sp>
          <p:sp>
            <p:nvSpPr>
              <p:cNvPr id="198" name="Rectangle 197"/>
              <p:cNvSpPr/>
              <p:nvPr/>
            </p:nvSpPr>
            <p:spPr>
              <a:xfrm>
                <a:off x="5705452" y="2470818"/>
                <a:ext cx="91526" cy="687568"/>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accent3">
                      <a:lumMod val="50000"/>
                    </a:schemeClr>
                  </a:solidFill>
                </a:endParaRPr>
              </a:p>
            </p:txBody>
          </p:sp>
          <p:sp>
            <p:nvSpPr>
              <p:cNvPr id="199" name="Rectangle 198"/>
              <p:cNvSpPr/>
              <p:nvPr/>
            </p:nvSpPr>
            <p:spPr>
              <a:xfrm>
                <a:off x="5705452" y="2078851"/>
                <a:ext cx="91526" cy="373057"/>
              </a:xfrm>
              <a:prstGeom prst="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lumMod val="95000"/>
                    </a:schemeClr>
                  </a:solidFill>
                </a:endParaRPr>
              </a:p>
            </p:txBody>
          </p:sp>
          <p:sp>
            <p:nvSpPr>
              <p:cNvPr id="200" name="Rectangle 199"/>
              <p:cNvSpPr/>
              <p:nvPr/>
            </p:nvSpPr>
            <p:spPr>
              <a:xfrm>
                <a:off x="5852529" y="2470818"/>
                <a:ext cx="91526" cy="687568"/>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accent3">
                      <a:lumMod val="50000"/>
                    </a:schemeClr>
                  </a:solidFill>
                </a:endParaRPr>
              </a:p>
            </p:txBody>
          </p:sp>
          <p:sp>
            <p:nvSpPr>
              <p:cNvPr id="201" name="Rectangle 200"/>
              <p:cNvSpPr/>
              <p:nvPr/>
            </p:nvSpPr>
            <p:spPr>
              <a:xfrm>
                <a:off x="5852529" y="2078851"/>
                <a:ext cx="91526" cy="373057"/>
              </a:xfrm>
              <a:prstGeom prst="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lumMod val="95000"/>
                    </a:schemeClr>
                  </a:solidFill>
                </a:endParaRPr>
              </a:p>
            </p:txBody>
          </p:sp>
          <p:sp>
            <p:nvSpPr>
              <p:cNvPr id="202" name="Rectangle 201"/>
              <p:cNvSpPr/>
              <p:nvPr/>
            </p:nvSpPr>
            <p:spPr>
              <a:xfrm>
                <a:off x="5997083" y="2470818"/>
                <a:ext cx="91526" cy="687568"/>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accent3">
                      <a:lumMod val="50000"/>
                    </a:schemeClr>
                  </a:solidFill>
                </a:endParaRPr>
              </a:p>
            </p:txBody>
          </p:sp>
          <p:sp>
            <p:nvSpPr>
              <p:cNvPr id="203" name="Rectangle 202"/>
              <p:cNvSpPr/>
              <p:nvPr/>
            </p:nvSpPr>
            <p:spPr>
              <a:xfrm>
                <a:off x="5997083" y="2078851"/>
                <a:ext cx="91526" cy="373057"/>
              </a:xfrm>
              <a:prstGeom prst="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lumMod val="95000"/>
                    </a:schemeClr>
                  </a:solidFill>
                </a:endParaRPr>
              </a:p>
            </p:txBody>
          </p:sp>
          <p:sp>
            <p:nvSpPr>
              <p:cNvPr id="204" name="Rectangle 203"/>
              <p:cNvSpPr/>
              <p:nvPr/>
            </p:nvSpPr>
            <p:spPr>
              <a:xfrm>
                <a:off x="6144088" y="2470818"/>
                <a:ext cx="91526" cy="687568"/>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accent3">
                      <a:lumMod val="50000"/>
                    </a:schemeClr>
                  </a:solidFill>
                </a:endParaRPr>
              </a:p>
            </p:txBody>
          </p:sp>
          <p:sp>
            <p:nvSpPr>
              <p:cNvPr id="205" name="Rectangle 204"/>
              <p:cNvSpPr/>
              <p:nvPr/>
            </p:nvSpPr>
            <p:spPr>
              <a:xfrm>
                <a:off x="6144088" y="2078851"/>
                <a:ext cx="91526" cy="373057"/>
              </a:xfrm>
              <a:prstGeom prst="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lumMod val="95000"/>
                    </a:schemeClr>
                  </a:solidFill>
                </a:endParaRPr>
              </a:p>
            </p:txBody>
          </p:sp>
          <p:sp>
            <p:nvSpPr>
              <p:cNvPr id="248" name="Rectangle 247"/>
              <p:cNvSpPr/>
              <p:nvPr/>
            </p:nvSpPr>
            <p:spPr>
              <a:xfrm>
                <a:off x="6370372" y="3172449"/>
                <a:ext cx="612250" cy="687568"/>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nl-BE" sz="1600" smtClean="0">
                    <a:solidFill>
                      <a:schemeClr val="accent3">
                        <a:lumMod val="60000"/>
                        <a:lumOff val="40000"/>
                      </a:schemeClr>
                    </a:solidFill>
                  </a:rPr>
                  <a:t>MS 3</a:t>
                </a:r>
                <a:endParaRPr lang="en-US" sz="1600">
                  <a:solidFill>
                    <a:schemeClr val="accent3">
                      <a:lumMod val="60000"/>
                      <a:lumOff val="40000"/>
                    </a:schemeClr>
                  </a:solidFill>
                </a:endParaRPr>
              </a:p>
            </p:txBody>
          </p:sp>
          <p:sp>
            <p:nvSpPr>
              <p:cNvPr id="249" name="Rectangle 248"/>
              <p:cNvSpPr/>
              <p:nvPr/>
            </p:nvSpPr>
            <p:spPr>
              <a:xfrm>
                <a:off x="6370372" y="2470818"/>
                <a:ext cx="91526" cy="687568"/>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accent3">
                      <a:lumMod val="50000"/>
                    </a:schemeClr>
                  </a:solidFill>
                </a:endParaRPr>
              </a:p>
            </p:txBody>
          </p:sp>
          <p:sp>
            <p:nvSpPr>
              <p:cNvPr id="250" name="Rectangle 249"/>
              <p:cNvSpPr/>
              <p:nvPr/>
            </p:nvSpPr>
            <p:spPr>
              <a:xfrm>
                <a:off x="6370372" y="2078851"/>
                <a:ext cx="91526" cy="373057"/>
              </a:xfrm>
              <a:prstGeom prst="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lumMod val="95000"/>
                    </a:schemeClr>
                  </a:solidFill>
                </a:endParaRPr>
              </a:p>
            </p:txBody>
          </p:sp>
          <p:sp>
            <p:nvSpPr>
              <p:cNvPr id="251" name="Rectangle 250"/>
              <p:cNvSpPr/>
              <p:nvPr/>
            </p:nvSpPr>
            <p:spPr>
              <a:xfrm>
                <a:off x="6517449" y="2470818"/>
                <a:ext cx="91526" cy="687568"/>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accent3">
                      <a:lumMod val="50000"/>
                    </a:schemeClr>
                  </a:solidFill>
                </a:endParaRPr>
              </a:p>
            </p:txBody>
          </p:sp>
          <p:sp>
            <p:nvSpPr>
              <p:cNvPr id="252" name="Rectangle 251"/>
              <p:cNvSpPr/>
              <p:nvPr/>
            </p:nvSpPr>
            <p:spPr>
              <a:xfrm>
                <a:off x="6517449" y="2078851"/>
                <a:ext cx="91526" cy="373057"/>
              </a:xfrm>
              <a:prstGeom prst="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lumMod val="95000"/>
                    </a:schemeClr>
                  </a:solidFill>
                </a:endParaRPr>
              </a:p>
            </p:txBody>
          </p:sp>
          <p:sp>
            <p:nvSpPr>
              <p:cNvPr id="253" name="Rectangle 252"/>
              <p:cNvSpPr/>
              <p:nvPr/>
            </p:nvSpPr>
            <p:spPr>
              <a:xfrm>
                <a:off x="6662003" y="2470818"/>
                <a:ext cx="91526" cy="687568"/>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accent3">
                      <a:lumMod val="50000"/>
                    </a:schemeClr>
                  </a:solidFill>
                </a:endParaRPr>
              </a:p>
            </p:txBody>
          </p:sp>
          <p:sp>
            <p:nvSpPr>
              <p:cNvPr id="254" name="Rectangle 253"/>
              <p:cNvSpPr/>
              <p:nvPr/>
            </p:nvSpPr>
            <p:spPr>
              <a:xfrm>
                <a:off x="6662003" y="2078851"/>
                <a:ext cx="91526" cy="373057"/>
              </a:xfrm>
              <a:prstGeom prst="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lumMod val="95000"/>
                    </a:schemeClr>
                  </a:solidFill>
                </a:endParaRPr>
              </a:p>
            </p:txBody>
          </p:sp>
          <p:sp>
            <p:nvSpPr>
              <p:cNvPr id="255" name="Rectangle 254"/>
              <p:cNvSpPr/>
              <p:nvPr/>
            </p:nvSpPr>
            <p:spPr>
              <a:xfrm>
                <a:off x="6809008" y="2470818"/>
                <a:ext cx="91526" cy="687568"/>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accent3">
                      <a:lumMod val="50000"/>
                    </a:schemeClr>
                  </a:solidFill>
                </a:endParaRPr>
              </a:p>
            </p:txBody>
          </p:sp>
          <p:sp>
            <p:nvSpPr>
              <p:cNvPr id="256" name="Rectangle 255"/>
              <p:cNvSpPr/>
              <p:nvPr/>
            </p:nvSpPr>
            <p:spPr>
              <a:xfrm>
                <a:off x="6809008" y="2078851"/>
                <a:ext cx="91526" cy="373057"/>
              </a:xfrm>
              <a:prstGeom prst="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lumMod val="95000"/>
                    </a:schemeClr>
                  </a:solidFill>
                </a:endParaRPr>
              </a:p>
            </p:txBody>
          </p:sp>
        </p:grpSp>
        <p:sp>
          <p:nvSpPr>
            <p:cNvPr id="269" name="Rectangle 268"/>
            <p:cNvSpPr/>
            <p:nvPr/>
          </p:nvSpPr>
          <p:spPr>
            <a:xfrm>
              <a:off x="3806915" y="6787140"/>
              <a:ext cx="1841213" cy="4077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0" rtlCol="0" anchor="ctr"/>
            <a:lstStyle/>
            <a:p>
              <a:r>
                <a:rPr lang="nl-BE" smtClean="0">
                  <a:solidFill>
                    <a:schemeClr val="tx1"/>
                  </a:solidFill>
                </a:rPr>
                <a:t>RaaS platform</a:t>
              </a:r>
            </a:p>
          </p:txBody>
        </p:sp>
      </p:grpSp>
      <p:grpSp>
        <p:nvGrpSpPr>
          <p:cNvPr id="206" name="Group 205"/>
          <p:cNvGrpSpPr/>
          <p:nvPr/>
        </p:nvGrpSpPr>
        <p:grpSpPr>
          <a:xfrm>
            <a:off x="1003732" y="4393187"/>
            <a:ext cx="630070" cy="2025225"/>
            <a:chOff x="2411761" y="2063169"/>
            <a:chExt cx="871725" cy="3574120"/>
          </a:xfrm>
        </p:grpSpPr>
        <p:sp>
          <p:nvSpPr>
            <p:cNvPr id="207" name="Rectangle 206"/>
            <p:cNvSpPr/>
            <p:nvPr/>
          </p:nvSpPr>
          <p:spPr>
            <a:xfrm>
              <a:off x="2411761" y="3468560"/>
              <a:ext cx="871725" cy="538261"/>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08" name="Rectangle 207"/>
            <p:cNvSpPr/>
            <p:nvPr/>
          </p:nvSpPr>
          <p:spPr>
            <a:xfrm>
              <a:off x="2411761" y="4567101"/>
              <a:ext cx="871725" cy="538261"/>
            </a:xfrm>
            <a:prstGeom prst="rect">
              <a:avLst/>
            </a:prstGeom>
            <a:gradFill>
              <a:gsLst>
                <a:gs pos="88000">
                  <a:schemeClr val="accent3">
                    <a:lumMod val="75000"/>
                  </a:schemeClr>
                </a:gs>
                <a:gs pos="66000">
                  <a:srgbClr val="0070C0"/>
                </a:gs>
                <a:gs pos="0">
                  <a:srgbClr val="0070C0"/>
                </a:gs>
                <a:gs pos="100000">
                  <a:schemeClr val="accent3">
                    <a:lumMod val="75000"/>
                  </a:schemeClr>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600" smtClean="0"/>
                <a:t>‘’</a:t>
              </a:r>
              <a:endParaRPr lang="en-US" sz="1600"/>
            </a:p>
          </p:txBody>
        </p:sp>
        <p:sp>
          <p:nvSpPr>
            <p:cNvPr id="209" name="Rectangle 208"/>
            <p:cNvSpPr/>
            <p:nvPr/>
          </p:nvSpPr>
          <p:spPr>
            <a:xfrm>
              <a:off x="2411761" y="4017831"/>
              <a:ext cx="871725" cy="538261"/>
            </a:xfrm>
            <a:prstGeom prst="rect">
              <a:avLst/>
            </a:prstGeom>
            <a:gradFill>
              <a:gsLst>
                <a:gs pos="88000">
                  <a:schemeClr val="accent3">
                    <a:lumMod val="75000"/>
                  </a:schemeClr>
                </a:gs>
                <a:gs pos="66000">
                  <a:srgbClr val="0070C0"/>
                </a:gs>
                <a:gs pos="0">
                  <a:srgbClr val="0070C0"/>
                </a:gs>
                <a:gs pos="100000">
                  <a:schemeClr val="accent3">
                    <a:lumMod val="75000"/>
                  </a:schemeClr>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600" smtClean="0"/>
                <a:t>‘‘</a:t>
              </a:r>
              <a:endParaRPr lang="en-US" sz="1600"/>
            </a:p>
          </p:txBody>
        </p:sp>
        <p:sp>
          <p:nvSpPr>
            <p:cNvPr id="210" name="Rectangle 209"/>
            <p:cNvSpPr/>
            <p:nvPr/>
          </p:nvSpPr>
          <p:spPr>
            <a:xfrm>
              <a:off x="2411761" y="5099028"/>
              <a:ext cx="871725" cy="538261"/>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600"/>
                <a:t>Y</a:t>
              </a:r>
              <a:endParaRPr lang="en-US" sz="1600"/>
            </a:p>
          </p:txBody>
        </p:sp>
        <p:sp>
          <p:nvSpPr>
            <p:cNvPr id="211" name="Rectangle 210"/>
            <p:cNvSpPr/>
            <p:nvPr/>
          </p:nvSpPr>
          <p:spPr>
            <a:xfrm>
              <a:off x="2411761" y="2919291"/>
              <a:ext cx="871725" cy="538261"/>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accent3">
                    <a:lumMod val="60000"/>
                    <a:lumOff val="40000"/>
                  </a:schemeClr>
                </a:solidFill>
              </a:endParaRPr>
            </a:p>
          </p:txBody>
        </p:sp>
        <p:sp>
          <p:nvSpPr>
            <p:cNvPr id="212" name="Rectangle 211"/>
            <p:cNvSpPr/>
            <p:nvPr/>
          </p:nvSpPr>
          <p:spPr>
            <a:xfrm>
              <a:off x="2411761" y="2370020"/>
              <a:ext cx="161556" cy="538261"/>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accent3">
                    <a:lumMod val="60000"/>
                    <a:lumOff val="40000"/>
                  </a:schemeClr>
                </a:solidFill>
              </a:endParaRPr>
            </a:p>
          </p:txBody>
        </p:sp>
        <p:sp>
          <p:nvSpPr>
            <p:cNvPr id="213" name="Rectangle 212"/>
            <p:cNvSpPr/>
            <p:nvPr/>
          </p:nvSpPr>
          <p:spPr>
            <a:xfrm>
              <a:off x="2411761" y="2063169"/>
              <a:ext cx="161556" cy="292047"/>
            </a:xfrm>
            <a:prstGeom prst="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lumMod val="95000"/>
                  </a:schemeClr>
                </a:solidFill>
              </a:endParaRPr>
            </a:p>
          </p:txBody>
        </p:sp>
        <p:sp>
          <p:nvSpPr>
            <p:cNvPr id="214" name="Rectangle 213"/>
            <p:cNvSpPr/>
            <p:nvPr/>
          </p:nvSpPr>
          <p:spPr>
            <a:xfrm>
              <a:off x="2655133" y="2370020"/>
              <a:ext cx="161556" cy="538261"/>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accent3">
                    <a:lumMod val="60000"/>
                    <a:lumOff val="40000"/>
                  </a:schemeClr>
                </a:solidFill>
              </a:endParaRPr>
            </a:p>
          </p:txBody>
        </p:sp>
        <p:sp>
          <p:nvSpPr>
            <p:cNvPr id="215" name="Rectangle 214"/>
            <p:cNvSpPr/>
            <p:nvPr/>
          </p:nvSpPr>
          <p:spPr>
            <a:xfrm>
              <a:off x="2655133" y="2063169"/>
              <a:ext cx="161556" cy="292047"/>
            </a:xfrm>
            <a:prstGeom prst="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lumMod val="95000"/>
                  </a:schemeClr>
                </a:solidFill>
              </a:endParaRPr>
            </a:p>
          </p:txBody>
        </p:sp>
        <p:sp>
          <p:nvSpPr>
            <p:cNvPr id="216" name="Rectangle 215"/>
            <p:cNvSpPr/>
            <p:nvPr/>
          </p:nvSpPr>
          <p:spPr>
            <a:xfrm>
              <a:off x="2886521" y="2370020"/>
              <a:ext cx="161556" cy="538261"/>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accent3">
                    <a:lumMod val="60000"/>
                    <a:lumOff val="40000"/>
                  </a:schemeClr>
                </a:solidFill>
              </a:endParaRPr>
            </a:p>
          </p:txBody>
        </p:sp>
        <p:sp>
          <p:nvSpPr>
            <p:cNvPr id="217" name="Rectangle 216"/>
            <p:cNvSpPr/>
            <p:nvPr/>
          </p:nvSpPr>
          <p:spPr>
            <a:xfrm>
              <a:off x="2886521" y="2063169"/>
              <a:ext cx="161556" cy="292047"/>
            </a:xfrm>
            <a:prstGeom prst="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lumMod val="95000"/>
                  </a:schemeClr>
                </a:solidFill>
              </a:endParaRPr>
            </a:p>
          </p:txBody>
        </p:sp>
        <p:sp>
          <p:nvSpPr>
            <p:cNvPr id="218" name="Rectangle 217"/>
            <p:cNvSpPr/>
            <p:nvPr/>
          </p:nvSpPr>
          <p:spPr>
            <a:xfrm>
              <a:off x="3110464" y="2370020"/>
              <a:ext cx="161556" cy="538261"/>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accent3">
                    <a:lumMod val="60000"/>
                    <a:lumOff val="40000"/>
                  </a:schemeClr>
                </a:solidFill>
              </a:endParaRPr>
            </a:p>
          </p:txBody>
        </p:sp>
        <p:sp>
          <p:nvSpPr>
            <p:cNvPr id="219" name="Rectangle 218"/>
            <p:cNvSpPr/>
            <p:nvPr/>
          </p:nvSpPr>
          <p:spPr>
            <a:xfrm>
              <a:off x="3110464" y="2063169"/>
              <a:ext cx="161556" cy="292047"/>
            </a:xfrm>
            <a:prstGeom prst="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lumMod val="95000"/>
                  </a:schemeClr>
                </a:solidFill>
              </a:endParaRPr>
            </a:p>
          </p:txBody>
        </p:sp>
      </p:grpSp>
      <p:grpSp>
        <p:nvGrpSpPr>
          <p:cNvPr id="220" name="Group 219"/>
          <p:cNvGrpSpPr/>
          <p:nvPr/>
        </p:nvGrpSpPr>
        <p:grpSpPr>
          <a:xfrm>
            <a:off x="1753324" y="4393187"/>
            <a:ext cx="630070" cy="2025225"/>
            <a:chOff x="2411761" y="2063169"/>
            <a:chExt cx="871725" cy="3574120"/>
          </a:xfrm>
        </p:grpSpPr>
        <p:sp>
          <p:nvSpPr>
            <p:cNvPr id="221" name="Rectangle 220"/>
            <p:cNvSpPr/>
            <p:nvPr/>
          </p:nvSpPr>
          <p:spPr>
            <a:xfrm>
              <a:off x="2411761" y="3468560"/>
              <a:ext cx="871725" cy="538261"/>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22" name="Rectangle 221"/>
            <p:cNvSpPr/>
            <p:nvPr/>
          </p:nvSpPr>
          <p:spPr>
            <a:xfrm>
              <a:off x="2411761" y="4567101"/>
              <a:ext cx="871725" cy="538261"/>
            </a:xfrm>
            <a:prstGeom prst="rect">
              <a:avLst/>
            </a:prstGeom>
            <a:gradFill>
              <a:gsLst>
                <a:gs pos="88000">
                  <a:schemeClr val="accent3">
                    <a:lumMod val="75000"/>
                  </a:schemeClr>
                </a:gs>
                <a:gs pos="66000">
                  <a:srgbClr val="0070C0"/>
                </a:gs>
                <a:gs pos="0">
                  <a:srgbClr val="0070C0"/>
                </a:gs>
                <a:gs pos="100000">
                  <a:schemeClr val="accent3">
                    <a:lumMod val="75000"/>
                  </a:schemeClr>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600" smtClean="0"/>
                <a:t>‘’’</a:t>
              </a:r>
              <a:endParaRPr lang="en-US" sz="1600"/>
            </a:p>
          </p:txBody>
        </p:sp>
        <p:sp>
          <p:nvSpPr>
            <p:cNvPr id="223" name="Rectangle 222"/>
            <p:cNvSpPr/>
            <p:nvPr/>
          </p:nvSpPr>
          <p:spPr>
            <a:xfrm>
              <a:off x="2411761" y="4017831"/>
              <a:ext cx="871725" cy="538261"/>
            </a:xfrm>
            <a:prstGeom prst="rect">
              <a:avLst/>
            </a:prstGeom>
            <a:gradFill>
              <a:gsLst>
                <a:gs pos="88000">
                  <a:schemeClr val="accent3">
                    <a:lumMod val="75000"/>
                  </a:schemeClr>
                </a:gs>
                <a:gs pos="66000">
                  <a:srgbClr val="0070C0"/>
                </a:gs>
                <a:gs pos="0">
                  <a:srgbClr val="0070C0"/>
                </a:gs>
                <a:gs pos="100000">
                  <a:schemeClr val="accent3">
                    <a:lumMod val="75000"/>
                  </a:schemeClr>
                </a:gs>
              </a:gsLst>
              <a:lin ang="5400000" scaled="1"/>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600" smtClean="0"/>
                <a:t>‘’‘</a:t>
              </a:r>
              <a:endParaRPr lang="en-US" sz="1600"/>
            </a:p>
          </p:txBody>
        </p:sp>
        <p:sp>
          <p:nvSpPr>
            <p:cNvPr id="224" name="Rectangle 223"/>
            <p:cNvSpPr/>
            <p:nvPr/>
          </p:nvSpPr>
          <p:spPr>
            <a:xfrm>
              <a:off x="2411761" y="5099028"/>
              <a:ext cx="871725" cy="538261"/>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1600"/>
                <a:t>Z</a:t>
              </a:r>
              <a:endParaRPr lang="en-US" sz="1600"/>
            </a:p>
          </p:txBody>
        </p:sp>
        <p:sp>
          <p:nvSpPr>
            <p:cNvPr id="225" name="Rectangle 224"/>
            <p:cNvSpPr/>
            <p:nvPr/>
          </p:nvSpPr>
          <p:spPr>
            <a:xfrm>
              <a:off x="2411761" y="2919291"/>
              <a:ext cx="871725" cy="538261"/>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accent3">
                    <a:lumMod val="60000"/>
                    <a:lumOff val="40000"/>
                  </a:schemeClr>
                </a:solidFill>
              </a:endParaRPr>
            </a:p>
          </p:txBody>
        </p:sp>
        <p:sp>
          <p:nvSpPr>
            <p:cNvPr id="226" name="Rectangle 225"/>
            <p:cNvSpPr/>
            <p:nvPr/>
          </p:nvSpPr>
          <p:spPr>
            <a:xfrm>
              <a:off x="2411761" y="2370020"/>
              <a:ext cx="161556" cy="538261"/>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accent3">
                    <a:lumMod val="60000"/>
                    <a:lumOff val="40000"/>
                  </a:schemeClr>
                </a:solidFill>
              </a:endParaRPr>
            </a:p>
          </p:txBody>
        </p:sp>
        <p:sp>
          <p:nvSpPr>
            <p:cNvPr id="227" name="Rectangle 226"/>
            <p:cNvSpPr/>
            <p:nvPr/>
          </p:nvSpPr>
          <p:spPr>
            <a:xfrm>
              <a:off x="2411761" y="2063169"/>
              <a:ext cx="161556" cy="292047"/>
            </a:xfrm>
            <a:prstGeom prst="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lumMod val="95000"/>
                  </a:schemeClr>
                </a:solidFill>
              </a:endParaRPr>
            </a:p>
          </p:txBody>
        </p:sp>
        <p:sp>
          <p:nvSpPr>
            <p:cNvPr id="228" name="Rectangle 227"/>
            <p:cNvSpPr/>
            <p:nvPr/>
          </p:nvSpPr>
          <p:spPr>
            <a:xfrm>
              <a:off x="2655133" y="2370020"/>
              <a:ext cx="161556" cy="538261"/>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accent3">
                    <a:lumMod val="60000"/>
                    <a:lumOff val="40000"/>
                  </a:schemeClr>
                </a:solidFill>
              </a:endParaRPr>
            </a:p>
          </p:txBody>
        </p:sp>
        <p:sp>
          <p:nvSpPr>
            <p:cNvPr id="229" name="Rectangle 228"/>
            <p:cNvSpPr/>
            <p:nvPr/>
          </p:nvSpPr>
          <p:spPr>
            <a:xfrm>
              <a:off x="2655133" y="2063169"/>
              <a:ext cx="161556" cy="292047"/>
            </a:xfrm>
            <a:prstGeom prst="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lumMod val="95000"/>
                  </a:schemeClr>
                </a:solidFill>
              </a:endParaRPr>
            </a:p>
          </p:txBody>
        </p:sp>
        <p:sp>
          <p:nvSpPr>
            <p:cNvPr id="230" name="Rectangle 229"/>
            <p:cNvSpPr/>
            <p:nvPr/>
          </p:nvSpPr>
          <p:spPr>
            <a:xfrm>
              <a:off x="2886521" y="2370020"/>
              <a:ext cx="161556" cy="538261"/>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accent3">
                    <a:lumMod val="60000"/>
                    <a:lumOff val="40000"/>
                  </a:schemeClr>
                </a:solidFill>
              </a:endParaRPr>
            </a:p>
          </p:txBody>
        </p:sp>
        <p:sp>
          <p:nvSpPr>
            <p:cNvPr id="231" name="Rectangle 230"/>
            <p:cNvSpPr/>
            <p:nvPr/>
          </p:nvSpPr>
          <p:spPr>
            <a:xfrm>
              <a:off x="2886521" y="2063169"/>
              <a:ext cx="161556" cy="292047"/>
            </a:xfrm>
            <a:prstGeom prst="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lumMod val="95000"/>
                  </a:schemeClr>
                </a:solidFill>
              </a:endParaRPr>
            </a:p>
          </p:txBody>
        </p:sp>
        <p:sp>
          <p:nvSpPr>
            <p:cNvPr id="232" name="Rectangle 231"/>
            <p:cNvSpPr/>
            <p:nvPr/>
          </p:nvSpPr>
          <p:spPr>
            <a:xfrm>
              <a:off x="3110464" y="2370020"/>
              <a:ext cx="161556" cy="538261"/>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accent3">
                    <a:lumMod val="60000"/>
                    <a:lumOff val="40000"/>
                  </a:schemeClr>
                </a:solidFill>
              </a:endParaRPr>
            </a:p>
          </p:txBody>
        </p:sp>
        <p:sp>
          <p:nvSpPr>
            <p:cNvPr id="233" name="Rectangle 232"/>
            <p:cNvSpPr/>
            <p:nvPr/>
          </p:nvSpPr>
          <p:spPr>
            <a:xfrm>
              <a:off x="3110464" y="2063169"/>
              <a:ext cx="161556" cy="292047"/>
            </a:xfrm>
            <a:prstGeom prst="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en-US" sz="1600">
                <a:solidFill>
                  <a:schemeClr val="bg1">
                    <a:lumMod val="95000"/>
                  </a:schemeClr>
                </a:solidFill>
              </a:endParaRPr>
            </a:p>
          </p:txBody>
        </p:sp>
      </p:grpSp>
      <p:cxnSp>
        <p:nvCxnSpPr>
          <p:cNvPr id="6" name="Straight Connector 5"/>
          <p:cNvCxnSpPr/>
          <p:nvPr/>
        </p:nvCxnSpPr>
        <p:spPr>
          <a:xfrm flipH="1">
            <a:off x="2560772" y="3634630"/>
            <a:ext cx="6622" cy="3177015"/>
          </a:xfrm>
          <a:prstGeom prst="line">
            <a:avLst/>
          </a:prstGeom>
        </p:spPr>
        <p:style>
          <a:lnRef idx="1">
            <a:schemeClr val="accent1"/>
          </a:lnRef>
          <a:fillRef idx="0">
            <a:schemeClr val="accent1"/>
          </a:fillRef>
          <a:effectRef idx="0">
            <a:schemeClr val="accent1"/>
          </a:effectRef>
          <a:fontRef idx="minor">
            <a:schemeClr val="tx1"/>
          </a:fontRef>
        </p:style>
      </p:cxnSp>
      <p:sp>
        <p:nvSpPr>
          <p:cNvPr id="51" name="Raas Requirements for SD"/>
          <p:cNvSpPr/>
          <p:nvPr/>
        </p:nvSpPr>
        <p:spPr>
          <a:xfrm>
            <a:off x="6165265" y="5229200"/>
            <a:ext cx="2978735" cy="1137267"/>
          </a:xfrm>
          <a:prstGeom prst="accentCallout3">
            <a:avLst>
              <a:gd name="adj1" fmla="val 77014"/>
              <a:gd name="adj2" fmla="val -1301"/>
              <a:gd name="adj3" fmla="val 51552"/>
              <a:gd name="adj4" fmla="val -21832"/>
              <a:gd name="adj5" fmla="val 75857"/>
              <a:gd name="adj6" fmla="val -1039"/>
              <a:gd name="adj7" fmla="val 100636"/>
              <a:gd name="adj8" fmla="val -24404"/>
            </a:avLst>
          </a:prstGeom>
          <a:solidFill>
            <a:schemeClr val="bg1">
              <a:lumMod val="95000"/>
            </a:schemeClr>
          </a:solidFill>
          <a:ln w="9525">
            <a:solidFill>
              <a:srgbClr val="000000"/>
            </a:solidFill>
            <a:tailEnd type="none"/>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nl-BE" sz="1600" smtClean="0">
                <a:solidFill>
                  <a:schemeClr val="tx1"/>
                </a:solidFill>
              </a:rPr>
              <a:t>Less diversity in technical setup should lead to less - TOTAL -effort in the middleware and deployment layers for SD</a:t>
            </a:r>
            <a:endParaRPr lang="nl-BE" sz="1400" smtClean="0">
              <a:solidFill>
                <a:schemeClr val="tx1"/>
              </a:solidFill>
            </a:endParaRPr>
          </a:p>
        </p:txBody>
      </p:sp>
      <p:grpSp>
        <p:nvGrpSpPr>
          <p:cNvPr id="261" name="Group 260"/>
          <p:cNvGrpSpPr/>
          <p:nvPr/>
        </p:nvGrpSpPr>
        <p:grpSpPr>
          <a:xfrm>
            <a:off x="3971817" y="897262"/>
            <a:ext cx="5145688" cy="4820424"/>
            <a:chOff x="3998314" y="699557"/>
            <a:chExt cx="5145688" cy="4820424"/>
          </a:xfrm>
        </p:grpSpPr>
        <p:sp>
          <p:nvSpPr>
            <p:cNvPr id="67" name="Raas Requirements for SD"/>
            <p:cNvSpPr/>
            <p:nvPr/>
          </p:nvSpPr>
          <p:spPr>
            <a:xfrm>
              <a:off x="3998314" y="699557"/>
              <a:ext cx="5145688" cy="1631638"/>
            </a:xfrm>
            <a:prstGeom prst="accentCallout3">
              <a:avLst>
                <a:gd name="adj1" fmla="val 99270"/>
                <a:gd name="adj2" fmla="val -909"/>
                <a:gd name="adj3" fmla="val 97027"/>
                <a:gd name="adj4" fmla="val 99090"/>
                <a:gd name="adj5" fmla="val 99369"/>
                <a:gd name="adj6" fmla="val 43449"/>
                <a:gd name="adj7" fmla="val 182378"/>
                <a:gd name="adj8" fmla="val 25690"/>
              </a:avLst>
            </a:prstGeom>
            <a:solidFill>
              <a:schemeClr val="bg1">
                <a:lumMod val="95000"/>
              </a:schemeClr>
            </a:solidFill>
            <a:ln w="9525">
              <a:solidFill>
                <a:schemeClr val="accent3">
                  <a:lumMod val="75000"/>
                </a:schemeClr>
              </a:solidFill>
              <a:tailEnd type="none"/>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285750" indent="-285750">
                <a:buFont typeface="Arial" panose="020B0604020202020204" pitchFamily="34" charset="0"/>
                <a:buChar char="•"/>
              </a:pPr>
              <a:r>
                <a:rPr lang="nl-BE" sz="2000" smtClean="0">
                  <a:solidFill>
                    <a:schemeClr val="tx1"/>
                  </a:solidFill>
                </a:rPr>
                <a:t>Clerks manage their cases</a:t>
              </a:r>
            </a:p>
            <a:p>
              <a:pPr marL="285750" indent="-285750">
                <a:buFont typeface="Arial" panose="020B0604020202020204" pitchFamily="34" charset="0"/>
                <a:buChar char="•"/>
              </a:pPr>
              <a:r>
                <a:rPr lang="nl-BE" sz="2000" smtClean="0">
                  <a:solidFill>
                    <a:schemeClr val="tx1"/>
                  </a:solidFill>
                </a:rPr>
                <a:t>Institution manage their users. </a:t>
              </a:r>
              <a:endParaRPr lang="nl-BE" sz="2000">
                <a:solidFill>
                  <a:schemeClr val="tx1"/>
                </a:solidFill>
              </a:endParaRPr>
            </a:p>
            <a:p>
              <a:pPr marL="285750" indent="-285750">
                <a:buFont typeface="Arial" panose="020B0604020202020204" pitchFamily="34" charset="0"/>
                <a:buChar char="•"/>
              </a:pPr>
              <a:r>
                <a:rPr lang="nl-BE" sz="2000" smtClean="0">
                  <a:solidFill>
                    <a:schemeClr val="tx1"/>
                  </a:solidFill>
                </a:rPr>
                <a:t>Member States manage their institutions</a:t>
              </a:r>
            </a:p>
            <a:p>
              <a:pPr marL="285750" indent="-285750">
                <a:buFont typeface="Arial" panose="020B0604020202020204" pitchFamily="34" charset="0"/>
                <a:buChar char="•"/>
              </a:pPr>
              <a:r>
                <a:rPr lang="nl-BE" sz="2000" smtClean="0">
                  <a:solidFill>
                    <a:schemeClr val="tx1"/>
                  </a:solidFill>
                </a:rPr>
                <a:t>Software Delivery makes the software</a:t>
              </a:r>
            </a:p>
            <a:p>
              <a:pPr marL="285750" indent="-285750">
                <a:buFont typeface="Arial" panose="020B0604020202020204" pitchFamily="34" charset="0"/>
                <a:buChar char="•"/>
              </a:pPr>
              <a:r>
                <a:rPr lang="nl-BE" sz="2000" smtClean="0">
                  <a:solidFill>
                    <a:schemeClr val="tx1"/>
                  </a:solidFill>
                </a:rPr>
                <a:t>APv manages the RaaS platform</a:t>
              </a:r>
            </a:p>
          </p:txBody>
        </p:sp>
        <p:cxnSp>
          <p:nvCxnSpPr>
            <p:cNvPr id="10" name="Straight Connector 9"/>
            <p:cNvCxnSpPr>
              <a:endCxn id="255" idx="3"/>
            </p:cNvCxnSpPr>
            <p:nvPr/>
          </p:nvCxnSpPr>
          <p:spPr>
            <a:xfrm flipH="1">
              <a:off x="5546909" y="2204622"/>
              <a:ext cx="870297" cy="1470694"/>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a:endCxn id="248" idx="3"/>
            </p:cNvCxnSpPr>
            <p:nvPr/>
          </p:nvCxnSpPr>
          <p:spPr>
            <a:xfrm flipH="1">
              <a:off x="5620329" y="2213865"/>
              <a:ext cx="796877" cy="1922618"/>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8" name="Straight Connector 257"/>
            <p:cNvCxnSpPr>
              <a:endCxn id="183" idx="3"/>
            </p:cNvCxnSpPr>
            <p:nvPr/>
          </p:nvCxnSpPr>
          <p:spPr>
            <a:xfrm flipH="1">
              <a:off x="5771702" y="2213865"/>
              <a:ext cx="645503" cy="2383784"/>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a:endCxn id="184" idx="3"/>
            </p:cNvCxnSpPr>
            <p:nvPr/>
          </p:nvCxnSpPr>
          <p:spPr>
            <a:xfrm flipH="1">
              <a:off x="5771702" y="2213865"/>
              <a:ext cx="633216" cy="3306116"/>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59" name="Raas Requirements for SD"/>
          <p:cNvSpPr/>
          <p:nvPr/>
        </p:nvSpPr>
        <p:spPr>
          <a:xfrm>
            <a:off x="6165265" y="3930299"/>
            <a:ext cx="2978735" cy="1137267"/>
          </a:xfrm>
          <a:prstGeom prst="accentCallout3">
            <a:avLst>
              <a:gd name="adj1" fmla="val 77014"/>
              <a:gd name="adj2" fmla="val -1301"/>
              <a:gd name="adj3" fmla="val 60932"/>
              <a:gd name="adj4" fmla="val -21320"/>
              <a:gd name="adj5" fmla="val 75857"/>
              <a:gd name="adj6" fmla="val -1039"/>
              <a:gd name="adj7" fmla="val 116827"/>
              <a:gd name="adj8" fmla="val -23808"/>
            </a:avLst>
          </a:prstGeom>
          <a:solidFill>
            <a:schemeClr val="bg1">
              <a:lumMod val="95000"/>
            </a:schemeClr>
          </a:solidFill>
          <a:ln w="9525">
            <a:solidFill>
              <a:srgbClr val="000000"/>
            </a:solidFill>
            <a:tailEnd type="none"/>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nl-BE" sz="1600" smtClean="0">
                <a:solidFill>
                  <a:schemeClr val="tx1"/>
                </a:solidFill>
              </a:rPr>
              <a:t>Close collaboration with SD should lead to a “perfect match” between Software product / middleware and deployment layer </a:t>
            </a:r>
            <a:endParaRPr lang="nl-BE" sz="1400" smtClean="0">
              <a:solidFill>
                <a:schemeClr val="tx1"/>
              </a:solidFill>
            </a:endParaRPr>
          </a:p>
        </p:txBody>
      </p:sp>
      <p:cxnSp>
        <p:nvCxnSpPr>
          <p:cNvPr id="117" name="Straight Connector 116"/>
          <p:cNvCxnSpPr/>
          <p:nvPr/>
        </p:nvCxnSpPr>
        <p:spPr>
          <a:xfrm flipV="1">
            <a:off x="155673" y="3647059"/>
            <a:ext cx="2436107" cy="6966"/>
          </a:xfrm>
          <a:prstGeom prst="line">
            <a:avLst/>
          </a:prstGeom>
        </p:spPr>
        <p:style>
          <a:lnRef idx="1">
            <a:schemeClr val="accent1"/>
          </a:lnRef>
          <a:fillRef idx="0">
            <a:schemeClr val="accent1"/>
          </a:fillRef>
          <a:effectRef idx="0">
            <a:schemeClr val="accent1"/>
          </a:effectRef>
          <a:fontRef idx="minor">
            <a:schemeClr val="tx1"/>
          </a:fontRef>
        </p:style>
      </p:cxnSp>
      <p:grpSp>
        <p:nvGrpSpPr>
          <p:cNvPr id="28" name="Group 27"/>
          <p:cNvGrpSpPr/>
          <p:nvPr/>
        </p:nvGrpSpPr>
        <p:grpSpPr>
          <a:xfrm>
            <a:off x="146846" y="2085154"/>
            <a:ext cx="3570773" cy="4291933"/>
            <a:chOff x="146846" y="2085154"/>
            <a:chExt cx="3570773" cy="4291933"/>
          </a:xfrm>
        </p:grpSpPr>
        <p:sp>
          <p:nvSpPr>
            <p:cNvPr id="15" name="Left Brace 14"/>
            <p:cNvSpPr/>
            <p:nvPr/>
          </p:nvSpPr>
          <p:spPr>
            <a:xfrm>
              <a:off x="3569220" y="3389428"/>
              <a:ext cx="148399" cy="1174389"/>
            </a:xfrm>
            <a:prstGeom prst="leftBrace">
              <a:avLst>
                <a:gd name="adj1" fmla="val 35291"/>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6" name="Left Brace 125"/>
            <p:cNvSpPr/>
            <p:nvPr/>
          </p:nvSpPr>
          <p:spPr>
            <a:xfrm>
              <a:off x="3569220" y="4669324"/>
              <a:ext cx="148399" cy="1707763"/>
            </a:xfrm>
            <a:prstGeom prst="leftBrace">
              <a:avLst>
                <a:gd name="adj1" fmla="val 35291"/>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22" name="Group 21"/>
            <p:cNvGrpSpPr/>
            <p:nvPr/>
          </p:nvGrpSpPr>
          <p:grpSpPr>
            <a:xfrm>
              <a:off x="146846" y="2085154"/>
              <a:ext cx="3422374" cy="3438052"/>
              <a:chOff x="146846" y="2085154"/>
              <a:chExt cx="3422374" cy="3438052"/>
            </a:xfrm>
          </p:grpSpPr>
          <p:sp>
            <p:nvSpPr>
              <p:cNvPr id="3" name="Rectangle 2"/>
              <p:cNvSpPr/>
              <p:nvPr/>
            </p:nvSpPr>
            <p:spPr>
              <a:xfrm>
                <a:off x="155673" y="2085154"/>
                <a:ext cx="3013325" cy="369332"/>
              </a:xfrm>
              <a:prstGeom prst="rect">
                <a:avLst/>
              </a:prstGeom>
              <a:ln w="38100">
                <a:solidFill>
                  <a:srgbClr val="00B0F0"/>
                </a:solidFill>
              </a:ln>
            </p:spPr>
            <p:txBody>
              <a:bodyPr wrap="none">
                <a:spAutoFit/>
              </a:bodyPr>
              <a:lstStyle/>
              <a:p>
                <a:r>
                  <a:rPr lang="nl-BE" smtClean="0">
                    <a:solidFill>
                      <a:srgbClr val="00B0F0"/>
                    </a:solidFill>
                  </a:rPr>
                  <a:t>Enable right </a:t>
                </a:r>
                <a:r>
                  <a:rPr lang="nl-BE">
                    <a:solidFill>
                      <a:srgbClr val="00B0F0"/>
                    </a:solidFill>
                  </a:rPr>
                  <a:t>level of execution</a:t>
                </a:r>
                <a:endParaRPr lang="en-US">
                  <a:solidFill>
                    <a:srgbClr val="00B0F0"/>
                  </a:solidFill>
                </a:endParaRPr>
              </a:p>
            </p:txBody>
          </p:sp>
          <p:sp>
            <p:nvSpPr>
              <p:cNvPr id="114" name="Rectangle 113"/>
              <p:cNvSpPr/>
              <p:nvPr/>
            </p:nvSpPr>
            <p:spPr>
              <a:xfrm>
                <a:off x="146846" y="2824742"/>
                <a:ext cx="3022152" cy="369332"/>
              </a:xfrm>
              <a:prstGeom prst="rect">
                <a:avLst/>
              </a:prstGeom>
              <a:ln w="38100">
                <a:solidFill>
                  <a:srgbClr val="00B0F0"/>
                </a:solidFill>
              </a:ln>
            </p:spPr>
            <p:txBody>
              <a:bodyPr wrap="square">
                <a:spAutoFit/>
              </a:bodyPr>
              <a:lstStyle/>
              <a:p>
                <a:r>
                  <a:rPr lang="nl-BE">
                    <a:solidFill>
                      <a:srgbClr val="00B0F0"/>
                    </a:solidFill>
                  </a:rPr>
                  <a:t>Avoid Duplication</a:t>
                </a:r>
                <a:endParaRPr lang="en-US">
                  <a:solidFill>
                    <a:srgbClr val="00B0F0"/>
                  </a:solidFill>
                </a:endParaRPr>
              </a:p>
            </p:txBody>
          </p:sp>
          <p:cxnSp>
            <p:nvCxnSpPr>
              <p:cNvPr id="12" name="Straight Arrow Connector 11"/>
              <p:cNvCxnSpPr>
                <a:stCxn id="3" idx="3"/>
                <a:endCxn id="15" idx="1"/>
              </p:cNvCxnSpPr>
              <p:nvPr/>
            </p:nvCxnSpPr>
            <p:spPr>
              <a:xfrm>
                <a:off x="3168998" y="2269820"/>
                <a:ext cx="400222" cy="17068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8" name="Straight Arrow Connector 127"/>
              <p:cNvCxnSpPr>
                <a:endCxn id="126" idx="1"/>
              </p:cNvCxnSpPr>
              <p:nvPr/>
            </p:nvCxnSpPr>
            <p:spPr>
              <a:xfrm>
                <a:off x="2642254" y="3194074"/>
                <a:ext cx="926966" cy="2329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860495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25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31540" y="98630"/>
            <a:ext cx="2984791" cy="461665"/>
          </a:xfrm>
          <a:prstGeom prst="rect">
            <a:avLst/>
          </a:prstGeom>
          <a:noFill/>
        </p:spPr>
        <p:txBody>
          <a:bodyPr wrap="none" rtlCol="0">
            <a:spAutoFit/>
          </a:bodyPr>
          <a:lstStyle/>
          <a:p>
            <a:r>
              <a:rPr lang="nl-BE" sz="2400" smtClean="0"/>
              <a:t>Rina as a Service: Raas</a:t>
            </a:r>
            <a:endParaRPr lang="en-US" sz="2400"/>
          </a:p>
        </p:txBody>
      </p:sp>
      <p:sp>
        <p:nvSpPr>
          <p:cNvPr id="10" name="TextBox 9"/>
          <p:cNvSpPr txBox="1"/>
          <p:nvPr/>
        </p:nvSpPr>
        <p:spPr>
          <a:xfrm>
            <a:off x="3416331" y="211470"/>
            <a:ext cx="5416303" cy="338554"/>
          </a:xfrm>
          <a:prstGeom prst="rect">
            <a:avLst/>
          </a:prstGeom>
          <a:solidFill>
            <a:schemeClr val="accent3">
              <a:lumMod val="60000"/>
              <a:lumOff val="40000"/>
            </a:schemeClr>
          </a:solidFill>
        </p:spPr>
        <p:txBody>
          <a:bodyPr wrap="square" rtlCol="0">
            <a:spAutoFit/>
          </a:bodyPr>
          <a:lstStyle/>
          <a:p>
            <a:r>
              <a:rPr lang="nl-BE" sz="1600" smtClean="0"/>
              <a:t>How to get on …</a:t>
            </a:r>
            <a:endParaRPr lang="en-US" sz="1600"/>
          </a:p>
        </p:txBody>
      </p:sp>
      <p:sp>
        <p:nvSpPr>
          <p:cNvPr id="26" name="TextBox 25"/>
          <p:cNvSpPr txBox="1"/>
          <p:nvPr/>
        </p:nvSpPr>
        <p:spPr>
          <a:xfrm>
            <a:off x="101664" y="662864"/>
            <a:ext cx="8970836" cy="1292662"/>
          </a:xfrm>
          <a:prstGeom prst="rect">
            <a:avLst/>
          </a:prstGeom>
          <a:solidFill>
            <a:schemeClr val="bg1">
              <a:lumMod val="85000"/>
            </a:schemeClr>
          </a:solidFill>
        </p:spPr>
        <p:txBody>
          <a:bodyPr wrap="square" rtlCol="0">
            <a:spAutoFit/>
          </a:bodyPr>
          <a:lstStyle/>
          <a:p>
            <a:pPr lvl="1"/>
            <a:r>
              <a:rPr lang="nl-BE" b="1" smtClean="0"/>
              <a:t>Poll - 1: </a:t>
            </a:r>
          </a:p>
          <a:p>
            <a:pPr marL="914400" lvl="1" indent="-457200">
              <a:buFont typeface="Arial" panose="020B0604020202020204" pitchFamily="34" charset="0"/>
              <a:buChar char="•"/>
            </a:pPr>
            <a:r>
              <a:rPr lang="nl-BE" sz="2000" smtClean="0"/>
              <a:t>What  Member States are interested in the RaaS Solution as subscriber?</a:t>
            </a:r>
          </a:p>
          <a:p>
            <a:pPr marL="914400" lvl="1" indent="-457200">
              <a:buFont typeface="Arial" panose="020B0604020202020204" pitchFamily="34" charset="0"/>
              <a:buChar char="•"/>
            </a:pPr>
            <a:r>
              <a:rPr lang="nl-BE" sz="2000" smtClean="0"/>
              <a:t>For how many Tenants? </a:t>
            </a:r>
          </a:p>
          <a:p>
            <a:pPr marL="914400" lvl="1" indent="-457200">
              <a:buFont typeface="Arial" panose="020B0604020202020204" pitchFamily="34" charset="0"/>
              <a:buChar char="•"/>
            </a:pPr>
            <a:r>
              <a:rPr lang="nl-BE" sz="2000" smtClean="0"/>
              <a:t>For what volumes?</a:t>
            </a:r>
          </a:p>
        </p:txBody>
      </p:sp>
      <p:sp>
        <p:nvSpPr>
          <p:cNvPr id="28" name="TextBox 27"/>
          <p:cNvSpPr txBox="1"/>
          <p:nvPr/>
        </p:nvSpPr>
        <p:spPr>
          <a:xfrm>
            <a:off x="101664" y="2700573"/>
            <a:ext cx="8970836" cy="1908215"/>
          </a:xfrm>
          <a:prstGeom prst="rect">
            <a:avLst/>
          </a:prstGeom>
          <a:solidFill>
            <a:schemeClr val="bg1">
              <a:lumMod val="85000"/>
            </a:schemeClr>
          </a:solidFill>
        </p:spPr>
        <p:txBody>
          <a:bodyPr wrap="square" rtlCol="0">
            <a:spAutoFit/>
          </a:bodyPr>
          <a:lstStyle/>
          <a:p>
            <a:pPr lvl="1"/>
            <a:r>
              <a:rPr lang="nl-BE" b="1" smtClean="0">
                <a:solidFill>
                  <a:srgbClr val="C00000"/>
                </a:solidFill>
              </a:rPr>
              <a:t>Poll - 3: </a:t>
            </a:r>
          </a:p>
          <a:p>
            <a:pPr marL="914400" lvl="1" indent="-457200">
              <a:buFont typeface="Arial" panose="020B0604020202020204" pitchFamily="34" charset="0"/>
              <a:buChar char="•"/>
            </a:pPr>
            <a:r>
              <a:rPr lang="nl-BE" sz="2000" smtClean="0">
                <a:solidFill>
                  <a:srgbClr val="C00000"/>
                </a:solidFill>
              </a:rPr>
              <a:t>Who would want to collaborate on the detailed technical feasability study for RaaS?</a:t>
            </a:r>
          </a:p>
          <a:p>
            <a:pPr marL="1257300" lvl="2" indent="-342900">
              <a:buFont typeface="Wingdings" panose="05000000000000000000" pitchFamily="2" charset="2"/>
              <a:buChar char="è"/>
            </a:pPr>
            <a:r>
              <a:rPr lang="nl-BE" sz="2000" smtClean="0">
                <a:solidFill>
                  <a:srgbClr val="C00000"/>
                </a:solidFill>
              </a:rPr>
              <a:t>From Software Delivery side</a:t>
            </a:r>
          </a:p>
          <a:p>
            <a:pPr marL="1257300" lvl="2" indent="-342900">
              <a:buFont typeface="Wingdings" panose="05000000000000000000" pitchFamily="2" charset="2"/>
              <a:buChar char="è"/>
            </a:pPr>
            <a:r>
              <a:rPr lang="nl-BE" sz="2000" smtClean="0">
                <a:solidFill>
                  <a:srgbClr val="C00000"/>
                </a:solidFill>
              </a:rPr>
              <a:t>From future RaaS side</a:t>
            </a:r>
          </a:p>
          <a:p>
            <a:pPr marL="1257300" lvl="2" indent="-342900">
              <a:buFont typeface="Wingdings" panose="05000000000000000000" pitchFamily="2" charset="2"/>
              <a:buChar char="è"/>
            </a:pPr>
            <a:r>
              <a:rPr lang="nl-BE" sz="2000" smtClean="0">
                <a:solidFill>
                  <a:srgbClr val="C00000"/>
                </a:solidFill>
              </a:rPr>
              <a:t>From subscribing MS side</a:t>
            </a:r>
          </a:p>
        </p:txBody>
      </p:sp>
      <p:sp>
        <p:nvSpPr>
          <p:cNvPr id="29" name="TextBox 28"/>
          <p:cNvSpPr txBox="1"/>
          <p:nvPr/>
        </p:nvSpPr>
        <p:spPr>
          <a:xfrm>
            <a:off x="101664" y="1988840"/>
            <a:ext cx="8970836" cy="677108"/>
          </a:xfrm>
          <a:prstGeom prst="rect">
            <a:avLst/>
          </a:prstGeom>
          <a:solidFill>
            <a:schemeClr val="bg1">
              <a:lumMod val="85000"/>
            </a:schemeClr>
          </a:solidFill>
        </p:spPr>
        <p:txBody>
          <a:bodyPr wrap="square" rtlCol="0">
            <a:spAutoFit/>
          </a:bodyPr>
          <a:lstStyle/>
          <a:p>
            <a:pPr lvl="1"/>
            <a:r>
              <a:rPr lang="nl-BE" b="1" smtClean="0"/>
              <a:t>Poll - 2: </a:t>
            </a:r>
          </a:p>
          <a:p>
            <a:pPr marL="914400" lvl="1" indent="-457200">
              <a:buFont typeface="Arial" panose="020B0604020202020204" pitchFamily="34" charset="0"/>
              <a:buChar char="•"/>
            </a:pPr>
            <a:r>
              <a:rPr lang="nl-BE" sz="2000" smtClean="0"/>
              <a:t>Are the any big objections / constraints to this RaaS approach</a:t>
            </a:r>
          </a:p>
        </p:txBody>
      </p:sp>
      <p:sp>
        <p:nvSpPr>
          <p:cNvPr id="7" name="Raas Requirements for SD"/>
          <p:cNvSpPr/>
          <p:nvPr/>
        </p:nvSpPr>
        <p:spPr>
          <a:xfrm>
            <a:off x="1421650" y="5094185"/>
            <a:ext cx="2489673" cy="945105"/>
          </a:xfrm>
          <a:prstGeom prst="accentCallout3">
            <a:avLst>
              <a:gd name="adj1" fmla="val 68457"/>
              <a:gd name="adj2" fmla="val 102830"/>
              <a:gd name="adj3" fmla="val 29466"/>
              <a:gd name="adj4" fmla="val 110870"/>
              <a:gd name="adj5" fmla="val 55325"/>
              <a:gd name="adj6" fmla="val 111278"/>
              <a:gd name="adj7" fmla="val 23584"/>
              <a:gd name="adj8" fmla="val 153621"/>
            </a:avLst>
          </a:prstGeom>
          <a:solidFill>
            <a:srgbClr val="FFC000"/>
          </a:solidFill>
          <a:ln w="9525">
            <a:solidFill>
              <a:srgbClr val="000000"/>
            </a:solidFill>
            <a:tailEnd type="ova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nl-BE" sz="1600" b="1" smtClean="0">
                <a:solidFill>
                  <a:schemeClr val="tx1"/>
                </a:solidFill>
              </a:rPr>
              <a:t>Next Slides: </a:t>
            </a:r>
          </a:p>
          <a:p>
            <a:r>
              <a:rPr lang="nl-BE" sz="1600" b="1" smtClean="0">
                <a:solidFill>
                  <a:schemeClr val="tx1"/>
                </a:solidFill>
              </a:rPr>
              <a:t>What type of changes would be needed to the SP? </a:t>
            </a:r>
            <a:endParaRPr lang="nl-BE" sz="1400" smtClean="0">
              <a:solidFill>
                <a:schemeClr val="tx1"/>
              </a:solidFill>
            </a:endParaRPr>
          </a:p>
        </p:txBody>
      </p:sp>
    </p:spTree>
    <p:extLst>
      <p:ext uri="{BB962C8B-B14F-4D97-AF65-F5344CB8AC3E}">
        <p14:creationId xmlns:p14="http://schemas.microsoft.com/office/powerpoint/2010/main" val="352523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8" grpId="0" animBg="1"/>
      <p:bldP spid="29" grpId="0" animBg="1"/>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46909</TotalTime>
  <Words>3336</Words>
  <Application>Microsoft Office PowerPoint</Application>
  <PresentationFormat>On-screen Show (4:3)</PresentationFormat>
  <Paragraphs>601</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Bart Van Leirsberghe</dc:creator>
  <cp:lastModifiedBy>Antwoord</cp:lastModifiedBy>
  <cp:revision>3064</cp:revision>
  <cp:lastPrinted>2019-05-15T08:59:05Z</cp:lastPrinted>
  <dcterms:created xsi:type="dcterms:W3CDTF">2006-08-16T00:00:00Z</dcterms:created>
  <dcterms:modified xsi:type="dcterms:W3CDTF">2020-10-24T00:09:27Z</dcterms:modified>
</cp:coreProperties>
</file>