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54"/>
  </p:notesMasterIdLst>
  <p:handoutMasterIdLst>
    <p:handoutMasterId r:id="rId55"/>
  </p:handoutMasterIdLst>
  <p:sldIdLst>
    <p:sldId id="509" r:id="rId2"/>
    <p:sldId id="610" r:id="rId3"/>
    <p:sldId id="611" r:id="rId4"/>
    <p:sldId id="613" r:id="rId5"/>
    <p:sldId id="609" r:id="rId6"/>
    <p:sldId id="528" r:id="rId7"/>
    <p:sldId id="522" r:id="rId8"/>
    <p:sldId id="529" r:id="rId9"/>
    <p:sldId id="530" r:id="rId10"/>
    <p:sldId id="538" r:id="rId11"/>
    <p:sldId id="540" r:id="rId12"/>
    <p:sldId id="543" r:id="rId13"/>
    <p:sldId id="546" r:id="rId14"/>
    <p:sldId id="549" r:id="rId15"/>
    <p:sldId id="550" r:id="rId16"/>
    <p:sldId id="551" r:id="rId17"/>
    <p:sldId id="555" r:id="rId18"/>
    <p:sldId id="606" r:id="rId19"/>
    <p:sldId id="618" r:id="rId20"/>
    <p:sldId id="619" r:id="rId21"/>
    <p:sldId id="616" r:id="rId22"/>
    <p:sldId id="622" r:id="rId23"/>
    <p:sldId id="617" r:id="rId24"/>
    <p:sldId id="607" r:id="rId25"/>
    <p:sldId id="608" r:id="rId26"/>
    <p:sldId id="562" r:id="rId27"/>
    <p:sldId id="563" r:id="rId28"/>
    <p:sldId id="585" r:id="rId29"/>
    <p:sldId id="576" r:id="rId30"/>
    <p:sldId id="614" r:id="rId31"/>
    <p:sldId id="615" r:id="rId32"/>
    <p:sldId id="623" r:id="rId33"/>
    <p:sldId id="624" r:id="rId34"/>
    <p:sldId id="627" r:id="rId35"/>
    <p:sldId id="626" r:id="rId36"/>
    <p:sldId id="628" r:id="rId37"/>
    <p:sldId id="630" r:id="rId38"/>
    <p:sldId id="629" r:id="rId39"/>
    <p:sldId id="632" r:id="rId40"/>
    <p:sldId id="633" r:id="rId41"/>
    <p:sldId id="635" r:id="rId42"/>
    <p:sldId id="642" r:id="rId43"/>
    <p:sldId id="643" r:id="rId44"/>
    <p:sldId id="637" r:id="rId45"/>
    <p:sldId id="638" r:id="rId46"/>
    <p:sldId id="639" r:id="rId47"/>
    <p:sldId id="640" r:id="rId48"/>
    <p:sldId id="641" r:id="rId49"/>
    <p:sldId id="644" r:id="rId50"/>
    <p:sldId id="645" r:id="rId51"/>
    <p:sldId id="631" r:id="rId52"/>
    <p:sldId id="565"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woord" initials="Antwoord" lastIdx="1" clrIdx="0">
    <p:extLst>
      <p:ext uri="{19B8F6BF-5375-455C-9EA6-DF929625EA0E}">
        <p15:presenceInfo xmlns:p15="http://schemas.microsoft.com/office/powerpoint/2012/main" userId="Antwo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C9CE4"/>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2138" autoAdjust="0"/>
  </p:normalViewPr>
  <p:slideViewPr>
    <p:cSldViewPr>
      <p:cViewPr varScale="1">
        <p:scale>
          <a:sx n="101" d="100"/>
          <a:sy n="101" d="100"/>
        </p:scale>
        <p:origin x="126" y="252"/>
      </p:cViewPr>
      <p:guideLst>
        <p:guide orient="horz" pos="2160"/>
        <p:guide pos="3840"/>
      </p:guideLst>
    </p:cSldViewPr>
  </p:slideViewPr>
  <p:notesTextViewPr>
    <p:cViewPr>
      <p:scale>
        <a:sx n="1" d="1"/>
        <a:sy n="1" d="1"/>
      </p:scale>
      <p:origin x="0" y="0"/>
    </p:cViewPr>
  </p:notesTextViewPr>
  <p:sorterViewPr>
    <p:cViewPr>
      <p:scale>
        <a:sx n="58" d="100"/>
        <a:sy n="58" d="100"/>
      </p:scale>
      <p:origin x="0" y="0"/>
    </p:cViewPr>
  </p:sorterViewPr>
  <p:notesViewPr>
    <p:cSldViewPr>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a:solidFill>
                <a:srgbClr val="B82400"/>
              </a:solidFill>
            </a:rPr>
            <a:t>Cluster 0</a:t>
          </a:r>
          <a:r>
            <a:rPr lang="nl-BE" sz="1800" b="0" dirty="0"/>
            <a:t>  </a:t>
          </a:r>
          <a:r>
            <a:rPr lang="nl-BE" sz="1800" dirty="0"/>
            <a:t>Fundamenten</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a:solidFill>
                <a:srgbClr val="B82400"/>
              </a:solidFill>
            </a:rPr>
            <a:t>Cluster 1 </a:t>
          </a:r>
          <a:r>
            <a:rPr lang="nl-BE" sz="1800" dirty="0"/>
            <a:t>Transversaal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a:solidFill>
                <a:srgbClr val="B82400"/>
              </a:solidFill>
            </a:rPr>
            <a:t>Cluster 2 </a:t>
          </a:r>
          <a:r>
            <a:rPr lang="nl-BE" sz="1800"/>
            <a:t>Ondersteuning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nl-BE" sz="1800">
              <a:solidFill>
                <a:srgbClr val="B82400"/>
              </a:solidFill>
            </a:rPr>
            <a:t>Cluster 3</a:t>
          </a:r>
          <a:r>
            <a:rPr lang="nl-BE"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a:solidFill>
                <a:srgbClr val="B82400"/>
              </a:solidFill>
            </a:rPr>
            <a:t>Cluster 4 </a:t>
          </a:r>
          <a:r>
            <a:rPr lang="nl-BE" sz="1700" dirty="0"/>
            <a:t>Zorgverstrekkers en zorginstellingen</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dirty="0">
              <a:solidFill>
                <a:srgbClr val="B82400"/>
              </a:solidFill>
            </a:rPr>
            <a:t>Cluster 5 </a:t>
          </a:r>
          <a:r>
            <a:rPr lang="nl-BE" sz="1800" dirty="0"/>
            <a:t>Patiënt als </a:t>
          </a:r>
          <a:br>
            <a:rPr lang="nl-BE" sz="1800" dirty="0"/>
          </a:br>
          <a:r>
            <a:rPr lang="nl-BE" sz="1800" dirty="0" err="1"/>
            <a:t>co-piloot</a:t>
          </a:r>
          <a:endParaRPr lang="nl-BE" sz="18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a:solidFill>
                <a:srgbClr val="B82400"/>
              </a:solidFill>
            </a:rPr>
            <a:t>Cluster 6 </a:t>
          </a:r>
          <a:r>
            <a:rPr lang="nl-BE" sz="1800" dirty="0" err="1"/>
            <a:t>eGezondheid</a:t>
          </a:r>
          <a:r>
            <a:rPr lang="nl-BE" sz="1800" dirty="0"/>
            <a:t>  met ziekenfondsen</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0171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60946" y="807493"/>
          <a:ext cx="1770103" cy="121960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60946" y="2027094"/>
          <a:ext cx="177010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a:solidFill>
                <a:srgbClr val="B82400"/>
              </a:solidFill>
            </a:rPr>
            <a:t>Cluster 0</a:t>
          </a:r>
          <a:r>
            <a:rPr lang="nl-BE" sz="1800" b="0" kern="1200" dirty="0"/>
            <a:t>  </a:t>
          </a:r>
          <a:r>
            <a:rPr lang="nl-BE" sz="1800" kern="1200" dirty="0"/>
            <a:t>Fundamenten</a:t>
          </a:r>
        </a:p>
      </dsp:txBody>
      <dsp:txXfrm>
        <a:off x="960946" y="2027094"/>
        <a:ext cx="1770103" cy="656708"/>
      </dsp:txXfrm>
    </dsp:sp>
    <dsp:sp modelId="{9F625989-DBEB-44B7-A27B-2CE34A3AF32F}">
      <dsp:nvSpPr>
        <dsp:cNvPr id="0" name=""/>
        <dsp:cNvSpPr/>
      </dsp:nvSpPr>
      <dsp:spPr>
        <a:xfrm>
          <a:off x="2908134" y="807493"/>
          <a:ext cx="1770103" cy="121960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908134" y="2027094"/>
          <a:ext cx="177010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1 </a:t>
          </a:r>
          <a:r>
            <a:rPr lang="nl-BE" sz="1800" kern="1200" dirty="0"/>
            <a:t>Transversaal</a:t>
          </a:r>
        </a:p>
      </dsp:txBody>
      <dsp:txXfrm>
        <a:off x="2908134" y="2027094"/>
        <a:ext cx="1770103" cy="656708"/>
      </dsp:txXfrm>
    </dsp:sp>
    <dsp:sp modelId="{CA73344E-C6C0-47B8-86C6-1729617AC623}">
      <dsp:nvSpPr>
        <dsp:cNvPr id="0" name=""/>
        <dsp:cNvSpPr/>
      </dsp:nvSpPr>
      <dsp:spPr>
        <a:xfrm>
          <a:off x="4883732" y="807493"/>
          <a:ext cx="1770103" cy="121960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855322" y="2027094"/>
          <a:ext cx="182692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2 </a:t>
          </a:r>
          <a:r>
            <a:rPr lang="nl-BE" sz="1800" kern="1200"/>
            <a:t>Ondersteuning	</a:t>
          </a:r>
        </a:p>
      </dsp:txBody>
      <dsp:txXfrm>
        <a:off x="4855322" y="2027094"/>
        <a:ext cx="1826923" cy="656708"/>
      </dsp:txXfrm>
    </dsp:sp>
    <dsp:sp modelId="{1B159F49-57C6-4C6B-A60C-7D13B75BF3DB}">
      <dsp:nvSpPr>
        <dsp:cNvPr id="0" name=""/>
        <dsp:cNvSpPr/>
      </dsp:nvSpPr>
      <dsp:spPr>
        <a:xfrm>
          <a:off x="566" y="2860813"/>
          <a:ext cx="1770103" cy="121960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566" y="4080414"/>
          <a:ext cx="177010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3</a:t>
          </a:r>
          <a:r>
            <a:rPr lang="nl-BE" sz="1800" kern="1200"/>
            <a:t> Operational excellence</a:t>
          </a:r>
        </a:p>
      </dsp:txBody>
      <dsp:txXfrm>
        <a:off x="566" y="4080414"/>
        <a:ext cx="1770103" cy="656708"/>
      </dsp:txXfrm>
    </dsp:sp>
    <dsp:sp modelId="{A5218B44-3CBA-4139-9628-52A6C8CABF44}">
      <dsp:nvSpPr>
        <dsp:cNvPr id="0" name=""/>
        <dsp:cNvSpPr/>
      </dsp:nvSpPr>
      <dsp:spPr>
        <a:xfrm>
          <a:off x="1962950" y="2860813"/>
          <a:ext cx="1770103" cy="121960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947754" y="4080414"/>
          <a:ext cx="1800495"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a:solidFill>
                <a:srgbClr val="B82400"/>
              </a:solidFill>
            </a:rPr>
            <a:t>Cluster 4 </a:t>
          </a:r>
          <a:r>
            <a:rPr lang="nl-BE" sz="1700" kern="1200" dirty="0"/>
            <a:t>Zorgverstrekkers en zorginstellingen</a:t>
          </a:r>
        </a:p>
      </dsp:txBody>
      <dsp:txXfrm>
        <a:off x="1947754" y="4080414"/>
        <a:ext cx="1800495" cy="656708"/>
      </dsp:txXfrm>
    </dsp:sp>
    <dsp:sp modelId="{4126C2B6-3357-4BD4-974A-45852777438A}">
      <dsp:nvSpPr>
        <dsp:cNvPr id="0" name=""/>
        <dsp:cNvSpPr/>
      </dsp:nvSpPr>
      <dsp:spPr>
        <a:xfrm>
          <a:off x="3925334" y="2860813"/>
          <a:ext cx="1770103" cy="1219601"/>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925334" y="4080414"/>
          <a:ext cx="177010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5 </a:t>
          </a:r>
          <a:r>
            <a:rPr lang="nl-BE" sz="1800" kern="1200" dirty="0"/>
            <a:t>Patiënt als </a:t>
          </a:r>
          <a:br>
            <a:rPr lang="nl-BE" sz="1800" kern="1200" dirty="0"/>
          </a:br>
          <a:r>
            <a:rPr lang="nl-BE" sz="1800" kern="1200" dirty="0" err="1"/>
            <a:t>co-piloot</a:t>
          </a:r>
          <a:endParaRPr lang="nl-BE" sz="1800" kern="1200" dirty="0"/>
        </a:p>
      </dsp:txBody>
      <dsp:txXfrm>
        <a:off x="3925334" y="4080414"/>
        <a:ext cx="1770103" cy="656708"/>
      </dsp:txXfrm>
    </dsp:sp>
    <dsp:sp modelId="{9B297AE8-864D-412B-ABBC-D2436566CB37}">
      <dsp:nvSpPr>
        <dsp:cNvPr id="0" name=""/>
        <dsp:cNvSpPr/>
      </dsp:nvSpPr>
      <dsp:spPr>
        <a:xfrm>
          <a:off x="5872522" y="2860813"/>
          <a:ext cx="1770103" cy="121960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872522" y="4080414"/>
          <a:ext cx="1770103" cy="65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6 </a:t>
          </a:r>
          <a:r>
            <a:rPr lang="nl-BE" sz="1800" kern="1200" dirty="0" err="1"/>
            <a:t>eGezondheid</a:t>
          </a:r>
          <a:r>
            <a:rPr lang="nl-BE" sz="1800" kern="1200" dirty="0"/>
            <a:t>  met ziekenfondsen</a:t>
          </a:r>
        </a:p>
      </dsp:txBody>
      <dsp:txXfrm>
        <a:off x="5872522" y="4080414"/>
        <a:ext cx="1770103" cy="65670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BE37C4-3B71-4BC6-BC93-F2A6AA1DB5F8}" type="datetimeFigureOut">
              <a:rPr lang="en-US" smtClean="0"/>
              <a:t>12-Oct-20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8B7029-25C4-41DF-A3C8-3D344BB85398}" type="slidenum">
              <a:rPr lang="en-US" smtClean="0"/>
              <a:t>‹#›</a:t>
            </a:fld>
            <a:endParaRPr lang="en-US"/>
          </a:p>
        </p:txBody>
      </p:sp>
    </p:spTree>
    <p:extLst>
      <p:ext uri="{BB962C8B-B14F-4D97-AF65-F5344CB8AC3E}">
        <p14:creationId xmlns:p14="http://schemas.microsoft.com/office/powerpoint/2010/main" val="25113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12-10-20</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387029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11</a:t>
            </a:fld>
            <a:endParaRPr lang="nl-NL" altLang="en-US" sz="1300" b="0" smtClean="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88685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55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99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07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2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849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59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77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5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27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2</a:t>
            </a:fld>
            <a:endParaRPr lang="fr-BE"/>
          </a:p>
        </p:txBody>
      </p:sp>
    </p:spTree>
    <p:extLst>
      <p:ext uri="{BB962C8B-B14F-4D97-AF65-F5344CB8AC3E}">
        <p14:creationId xmlns:p14="http://schemas.microsoft.com/office/powerpoint/2010/main" val="156492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39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3696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796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92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248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27</a:t>
            </a:fld>
            <a:endParaRPr lang="en-US" smtClean="0"/>
          </a:p>
        </p:txBody>
      </p:sp>
    </p:spTree>
    <p:extLst>
      <p:ext uri="{BB962C8B-B14F-4D97-AF65-F5344CB8AC3E}">
        <p14:creationId xmlns:p14="http://schemas.microsoft.com/office/powerpoint/2010/main" val="3623329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50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29</a:t>
            </a:fld>
            <a:endParaRPr lang="en-US" smtClean="0"/>
          </a:p>
        </p:txBody>
      </p:sp>
    </p:spTree>
    <p:extLst>
      <p:ext uri="{BB962C8B-B14F-4D97-AF65-F5344CB8AC3E}">
        <p14:creationId xmlns:p14="http://schemas.microsoft.com/office/powerpoint/2010/main" val="4236246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787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7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a:t>
            </a:fld>
            <a:endParaRPr lang="fr-BE" smtClean="0"/>
          </a:p>
        </p:txBody>
      </p:sp>
    </p:spTree>
    <p:extLst>
      <p:ext uri="{BB962C8B-B14F-4D97-AF65-F5344CB8AC3E}">
        <p14:creationId xmlns:p14="http://schemas.microsoft.com/office/powerpoint/2010/main" val="287323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905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79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1881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140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E1614-ED46-48E0-806B-6A4F6E2916B1}" type="slidenum">
              <a:rPr lang="en-US" smtClean="0"/>
              <a:t>39</a:t>
            </a:fld>
            <a:endParaRPr lang="en-US"/>
          </a:p>
        </p:txBody>
      </p:sp>
    </p:spTree>
    <p:extLst>
      <p:ext uri="{BB962C8B-B14F-4D97-AF65-F5344CB8AC3E}">
        <p14:creationId xmlns:p14="http://schemas.microsoft.com/office/powerpoint/2010/main" val="136571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E1614-ED46-48E0-806B-6A4F6E2916B1}" type="slidenum">
              <a:rPr lang="en-US" smtClean="0"/>
              <a:t>40</a:t>
            </a:fld>
            <a:endParaRPr lang="en-US"/>
          </a:p>
        </p:txBody>
      </p:sp>
    </p:spTree>
    <p:extLst>
      <p:ext uri="{BB962C8B-B14F-4D97-AF65-F5344CB8AC3E}">
        <p14:creationId xmlns:p14="http://schemas.microsoft.com/office/powerpoint/2010/main" val="157364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5857875" y="581025"/>
            <a:ext cx="2789238" cy="1570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1450514" y="2239498"/>
            <a:ext cx="11604107" cy="18323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8216224" y="4420018"/>
            <a:ext cx="6285558" cy="23348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418080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E1614-ED46-48E0-806B-6A4F6E2916B1}" type="slidenum">
              <a:rPr lang="en-US" smtClean="0"/>
              <a:t>43</a:t>
            </a:fld>
            <a:endParaRPr lang="en-US"/>
          </a:p>
        </p:txBody>
      </p:sp>
    </p:spTree>
    <p:extLst>
      <p:ext uri="{BB962C8B-B14F-4D97-AF65-F5344CB8AC3E}">
        <p14:creationId xmlns:p14="http://schemas.microsoft.com/office/powerpoint/2010/main" val="2168280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44</a:t>
            </a:fld>
            <a:endParaRPr lang="fr-BE"/>
          </a:p>
        </p:txBody>
      </p:sp>
    </p:spTree>
    <p:extLst>
      <p:ext uri="{BB962C8B-B14F-4D97-AF65-F5344CB8AC3E}">
        <p14:creationId xmlns:p14="http://schemas.microsoft.com/office/powerpoint/2010/main" val="4026365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E1614-ED46-48E0-806B-6A4F6E2916B1}" type="slidenum">
              <a:rPr lang="en-US" smtClean="0"/>
              <a:t>50</a:t>
            </a:fld>
            <a:endParaRPr lang="en-US"/>
          </a:p>
        </p:txBody>
      </p:sp>
    </p:spTree>
    <p:extLst>
      <p:ext uri="{BB962C8B-B14F-4D97-AF65-F5344CB8AC3E}">
        <p14:creationId xmlns:p14="http://schemas.microsoft.com/office/powerpoint/2010/main" val="270854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089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52</a:t>
            </a:fld>
            <a:endParaRPr lang="nl-BE" altLang="en-US" dirty="0" smtClean="0">
              <a:latin typeface="Calibri" pitchFamily="34" charset="0"/>
            </a:endParaRPr>
          </a:p>
        </p:txBody>
      </p:sp>
    </p:spTree>
    <p:extLst>
      <p:ext uri="{BB962C8B-B14F-4D97-AF65-F5344CB8AC3E}">
        <p14:creationId xmlns:p14="http://schemas.microsoft.com/office/powerpoint/2010/main" val="348523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23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89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6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52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10</a:t>
            </a:fld>
            <a:endParaRPr lang="en-US" smtClean="0"/>
          </a:p>
        </p:txBody>
      </p:sp>
    </p:spTree>
    <p:extLst>
      <p:ext uri="{BB962C8B-B14F-4D97-AF65-F5344CB8AC3E}">
        <p14:creationId xmlns:p14="http://schemas.microsoft.com/office/powerpoint/2010/main" val="3191705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8965" y="6294220"/>
            <a:ext cx="12144672"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26"/>
            <a:ext cx="103632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pic>
        <p:nvPicPr>
          <p:cNvPr id="4" name="Picture 3"/>
          <p:cNvPicPr>
            <a:picLocks noChangeAspect="1"/>
          </p:cNvPicPr>
          <p:nvPr userDrawn="1"/>
        </p:nvPicPr>
        <p:blipFill>
          <a:blip r:embed="rId2"/>
          <a:stretch>
            <a:fillRect/>
          </a:stretch>
        </p:blipFill>
        <p:spPr>
          <a:xfrm>
            <a:off x="191344" y="188640"/>
            <a:ext cx="2565874" cy="674414"/>
          </a:xfrm>
          <a:prstGeom prst="rect">
            <a:avLst/>
          </a:prstGeom>
        </p:spPr>
      </p:pic>
    </p:spTree>
    <p:extLst>
      <p:ext uri="{BB962C8B-B14F-4D97-AF65-F5344CB8AC3E}">
        <p14:creationId xmlns:p14="http://schemas.microsoft.com/office/powerpoint/2010/main" val="345338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C72A665-2BDF-5745-9C17-49656981173E}"/>
              </a:ext>
            </a:extLst>
          </p:cNvPr>
          <p:cNvSpPr>
            <a:spLocks noGrp="1"/>
          </p:cNvSpPr>
          <p:nvPr>
            <p:ph type="title"/>
          </p:nvPr>
        </p:nvSpPr>
        <p:spPr>
          <a:xfrm>
            <a:off x="838200" y="365127"/>
            <a:ext cx="10515600" cy="1325563"/>
          </a:xfrm>
          <a:prstGeom prst="rect">
            <a:avLst/>
          </a:prstGeom>
        </p:spPr>
        <p:txBody>
          <a:bodyPr>
            <a:normAutofit/>
          </a:bodyPr>
          <a:lstStyle>
            <a:lvl1pPr>
              <a:defRPr sz="4000">
                <a:latin typeface="Dosis" pitchFamily="2" charset="77"/>
              </a:defRPr>
            </a:lvl1pPr>
          </a:lstStyle>
          <a:p>
            <a:r>
              <a:rPr lang="fr-FR" dirty="0"/>
              <a:t>Modifiez le style du titre</a:t>
            </a:r>
          </a:p>
        </p:txBody>
      </p:sp>
    </p:spTree>
    <p:extLst>
      <p:ext uri="{BB962C8B-B14F-4D97-AF65-F5344CB8AC3E}">
        <p14:creationId xmlns:p14="http://schemas.microsoft.com/office/powerpoint/2010/main" val="341453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52736"/>
            <a:ext cx="10972800" cy="5256584"/>
          </a:xfrm>
          <a:prstGeom prst="rect">
            <a:avLst/>
          </a:prstGeom>
        </p:spPr>
        <p:txBody>
          <a:bodyPr/>
          <a:lstStyle>
            <a:lvl1pPr marL="227013" indent="-227013">
              <a:defRPr sz="2400"/>
            </a:lvl1pPr>
            <a:lvl2pPr marL="461963" indent="-234950">
              <a:buFont typeface="Wingdings" panose="05000000000000000000" pitchFamily="2" charset="2"/>
              <a:buChar char="§"/>
              <a:defRPr sz="2000"/>
            </a:lvl2pPr>
            <a:lvl3pPr marL="687388" indent="-225425">
              <a:defRPr sz="1800"/>
            </a:lvl3pPr>
            <a:lvl4pPr marL="914400" indent="-227013">
              <a:defRPr sz="1800"/>
            </a:lvl4pPr>
            <a:lvl5pPr marL="1141413" indent="-227013">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6" name="Title 1"/>
          <p:cNvSpPr>
            <a:spLocks noGrp="1"/>
          </p:cNvSpPr>
          <p:nvPr>
            <p:ph type="title"/>
          </p:nvPr>
        </p:nvSpPr>
        <p:spPr>
          <a:xfrm>
            <a:off x="0" y="0"/>
            <a:ext cx="12192000" cy="908720"/>
          </a:xfrm>
          <a:prstGeom prst="rect">
            <a:avLst/>
          </a:prstGeom>
        </p:spPr>
        <p:txBody>
          <a:bodyPr/>
          <a:lstStyle/>
          <a:p>
            <a:r>
              <a:rPr lang="en-US" dirty="0" smtClean="0"/>
              <a:t>Click to edit Master title style</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80728"/>
            <a:ext cx="53848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97600" y="980728"/>
            <a:ext cx="53848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7" name="Title 1"/>
          <p:cNvSpPr>
            <a:spLocks noGrp="1"/>
          </p:cNvSpPr>
          <p:nvPr>
            <p:ph type="title"/>
          </p:nvPr>
        </p:nvSpPr>
        <p:spPr>
          <a:xfrm>
            <a:off x="0" y="0"/>
            <a:ext cx="12192000" cy="908720"/>
          </a:xfrm>
          <a:prstGeom prst="rect">
            <a:avLst/>
          </a:prstGeom>
        </p:spPr>
        <p:txBody>
          <a:bodyPr/>
          <a:lstStyle/>
          <a:p>
            <a:r>
              <a:rPr lang="en-US" dirty="0" smtClean="0"/>
              <a:t>Click to edit Master title style</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609600" y="95793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646908"/>
            <a:ext cx="5386917"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6193366" y="95793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46908"/>
            <a:ext cx="5389033"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11" name="Slide Number Placeholder 5"/>
          <p:cNvSpPr>
            <a:spLocks noGrp="1"/>
          </p:cNvSpPr>
          <p:nvPr>
            <p:ph type="sldNum" sz="quarter" idx="11"/>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7"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6"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500" y="0"/>
            <a:ext cx="3037185"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4766733" y="116633"/>
            <a:ext cx="6815667"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7760"/>
            <a:ext cx="12192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6"/>
            <a:ext cx="109728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13/10/2020</a:t>
            </a:r>
            <a:endParaRPr lang="fr-BE" dirty="0"/>
          </a:p>
        </p:txBody>
      </p:sp>
      <p:sp>
        <p:nvSpPr>
          <p:cNvPr id="11"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12192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10175776" y="6326659"/>
            <a:ext cx="2016224" cy="531341"/>
          </a:xfrm>
          <a:prstGeom prst="rect">
            <a:avLst/>
          </a:prstGeom>
        </p:spPr>
      </p:pic>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227013" indent="-227013"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461963" indent="-234950" algn="l" defTabSz="914400" rtl="0" eaLnBrk="1" latinLnBrk="0" hangingPunct="1">
        <a:spcBef>
          <a:spcPct val="20000"/>
        </a:spcBef>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687388" indent="-225425"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7013"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1141413" indent="-227013"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health.fgov.be/nl/egezondheid/task-force-data-technology-against-corona/nuttige-platformen-voor-een-raadpleging-zonder-fysiek-contac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jpg"/><Relationship Id="rId5" Type="http://schemas.microsoft.com/office/2007/relationships/hdphoto" Target="../media/hdphoto3.wdp"/><Relationship Id="rId4" Type="http://schemas.openxmlformats.org/officeDocument/2006/relationships/image" Target="../media/image31.png"/><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3.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hyperlink" Target="https://coronalert.be/nl/coronalert-formuli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health.fgov.be/ehealthplatform/nl/reglement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2"/>
            <a:ext cx="10363200" cy="2043659"/>
          </a:xfrm>
        </p:spPr>
        <p:txBody>
          <a:bodyPr>
            <a:noAutofit/>
          </a:bodyPr>
          <a:lstStyle/>
          <a:p>
            <a:r>
              <a:rPr lang="nl-BE" sz="4000" b="1" dirty="0" err="1">
                <a:solidFill>
                  <a:srgbClr val="77C9F2"/>
                </a:solidFill>
              </a:rPr>
              <a:t>eGezondheid</a:t>
            </a:r>
            <a:r>
              <a:rPr lang="nl-BE" sz="4000" b="1" dirty="0">
                <a:solidFill>
                  <a:srgbClr val="77C9F2"/>
                </a:solidFill>
              </a:rPr>
              <a:t>: stand van </a:t>
            </a:r>
            <a:r>
              <a:rPr lang="nl-BE" sz="4000" b="1" dirty="0" smtClean="0">
                <a:solidFill>
                  <a:srgbClr val="77C9F2"/>
                </a:solidFill>
              </a:rPr>
              <a:t>zaken,</a:t>
            </a:r>
            <a:br>
              <a:rPr lang="nl-BE" sz="4000" b="1" dirty="0" smtClean="0">
                <a:solidFill>
                  <a:srgbClr val="77C9F2"/>
                </a:solidFill>
              </a:rPr>
            </a:br>
            <a:r>
              <a:rPr lang="nl-BE" sz="4000" b="1" dirty="0" smtClean="0">
                <a:solidFill>
                  <a:srgbClr val="77C9F2"/>
                </a:solidFill>
              </a:rPr>
              <a:t>enkele </a:t>
            </a:r>
            <a:r>
              <a:rPr lang="nl-BE" sz="4000" b="1" dirty="0">
                <a:solidFill>
                  <a:srgbClr val="77C9F2"/>
                </a:solidFill>
              </a:rPr>
              <a:t>lessen te trekken uit de COVID-19 </a:t>
            </a:r>
            <a:r>
              <a:rPr lang="nl-BE" sz="4000" b="1" dirty="0" smtClean="0">
                <a:solidFill>
                  <a:srgbClr val="77C9F2"/>
                </a:solidFill>
              </a:rPr>
              <a:t>crisis</a:t>
            </a:r>
            <a:br>
              <a:rPr lang="nl-BE" sz="4000" b="1" dirty="0" smtClean="0">
                <a:solidFill>
                  <a:srgbClr val="77C9F2"/>
                </a:solidFill>
              </a:rPr>
            </a:br>
            <a:r>
              <a:rPr lang="nl-BE" sz="4000" b="1" dirty="0" smtClean="0">
                <a:solidFill>
                  <a:srgbClr val="77C9F2"/>
                </a:solidFill>
              </a:rPr>
              <a:t>en toelichting </a:t>
            </a:r>
            <a:r>
              <a:rPr lang="nl-BE" sz="4000" b="1" dirty="0" err="1" smtClean="0">
                <a:solidFill>
                  <a:srgbClr val="77C9F2"/>
                </a:solidFill>
              </a:rPr>
              <a:t>contactopsporingsapp</a:t>
            </a:r>
            <a:r>
              <a:rPr lang="nl-BE" sz="4000" b="1" dirty="0" smtClean="0">
                <a:solidFill>
                  <a:srgbClr val="77C9F2"/>
                </a:solidFill>
              </a:rPr>
              <a:t> </a:t>
            </a:r>
            <a:r>
              <a:rPr lang="nl-BE" sz="4000" b="1" dirty="0" err="1" smtClean="0">
                <a:solidFill>
                  <a:srgbClr val="77C9F2"/>
                </a:solidFill>
              </a:rPr>
              <a:t>Coronalert</a:t>
            </a:r>
            <a:endParaRPr lang="nl-BE" sz="4000" b="1" dirty="0">
              <a:solidFill>
                <a:srgbClr val="77C9F2"/>
              </a:solidFill>
            </a:endParaRPr>
          </a:p>
        </p:txBody>
      </p:sp>
      <p:grpSp>
        <p:nvGrpSpPr>
          <p:cNvPr id="9" name="Group 11"/>
          <p:cNvGrpSpPr>
            <a:grpSpLocks/>
          </p:cNvGrpSpPr>
          <p:nvPr/>
        </p:nvGrpSpPr>
        <p:grpSpPr bwMode="auto">
          <a:xfrm>
            <a:off x="8544272"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nl-BE" sz="1600" dirty="0">
                  <a:latin typeface="+mj-lt"/>
                  <a:cs typeface="Arial" pitchFamily="34" charset="0"/>
                </a:rPr>
                <a:t>frank.robben@ehealth.fgov.be </a:t>
              </a:r>
            </a:p>
            <a:p>
              <a:pPr>
                <a:defRPr/>
              </a:pPr>
              <a:endParaRPr lang="fr-BE" altLang="en-US" sz="1600" dirty="0">
                <a:latin typeface="+mj-lt"/>
                <a:cs typeface="Arial" pitchFamily="34" charset="0"/>
                <a:sym typeface="Arial" pitchFamily="34" charset="0"/>
              </a:endParaRPr>
            </a:p>
            <a:p>
              <a:pPr>
                <a:defRPr/>
              </a:pPr>
              <a:r>
                <a:rPr lang="nl-BE" sz="1600" dirty="0">
                  <a:latin typeface="+mj-lt"/>
                  <a:cs typeface="Arial" pitchFamily="34" charset="0"/>
                  <a:sym typeface="Arial" pitchFamily="34" charset="0"/>
                </a:rPr>
                <a:t>@</a:t>
              </a:r>
              <a:r>
                <a:rPr lang="nl-BE" sz="1600" dirty="0" err="1">
                  <a:latin typeface="+mj-lt"/>
                  <a:cs typeface="Arial" pitchFamily="34" charset="0"/>
                  <a:sym typeface="Arial" pitchFamily="34" charset="0"/>
                </a:rPr>
                <a:t>FrRobben</a:t>
              </a:r>
              <a:endParaRPr lang="nl-BE" sz="1600" dirty="0">
                <a:latin typeface="+mj-lt"/>
                <a:cs typeface="Arial" pitchFamily="34" charset="0"/>
                <a:sym typeface="Arial" pitchFamily="34" charset="0"/>
              </a:endParaRPr>
            </a:p>
            <a:p>
              <a:pPr>
                <a:defRPr/>
              </a:pPr>
              <a:endParaRPr lang="fr-BE" altLang="en-US" sz="1600" dirty="0">
                <a:latin typeface="+mj-lt"/>
                <a:cs typeface="Arial" pitchFamily="34" charset="0"/>
                <a:sym typeface="Arial" pitchFamily="34" charset="0"/>
              </a:endParaRPr>
            </a:p>
            <a:p>
              <a:pPr>
                <a:defRPr/>
              </a:pPr>
              <a:r>
                <a:rPr lang="nl-BE" sz="1600" dirty="0">
                  <a:latin typeface="+mj-lt"/>
                  <a:cs typeface="Arial" pitchFamily="34" charset="0"/>
                  <a:sym typeface="Arial" pitchFamily="34" charset="0"/>
                </a:rPr>
                <a:t>https://www.ehealth.fgov.be</a:t>
              </a:r>
            </a:p>
            <a:p>
              <a:pPr>
                <a:defRPr/>
              </a:pPr>
              <a:r>
                <a:rPr lang="nl-BE" sz="1600" dirty="0">
                  <a:latin typeface="+mj-lt"/>
                  <a:cs typeface="Arial" pitchFamily="34" charset="0"/>
                  <a:sym typeface="Arial" pitchFamily="34" charset="0"/>
                </a:rPr>
                <a:t>https://www.ksz.fgov.be</a:t>
              </a:r>
            </a:p>
            <a:p>
              <a:pPr>
                <a:defRPr/>
              </a:pPr>
              <a:r>
                <a:rPr lang="nl-BE" sz="1600" dirty="0">
                  <a:latin typeface="+mj-lt"/>
                  <a:cs typeface="Arial" pitchFamily="34" charset="0"/>
                  <a:sym typeface="Arial" pitchFamily="34" charset="0"/>
                </a:rPr>
                <a:t>https://www.frankrobben.be</a:t>
              </a:r>
            </a:p>
          </p:txBody>
        </p: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5602" y="232730"/>
            <a:ext cx="1927017" cy="570397"/>
          </a:xfrm>
          <a:prstGeom prst="rect">
            <a:avLst/>
          </a:prstGeom>
        </p:spPr>
      </p:pic>
    </p:spTree>
    <p:extLst>
      <p:ext uri="{BB962C8B-B14F-4D97-AF65-F5344CB8AC3E}">
        <p14:creationId xmlns:p14="http://schemas.microsoft.com/office/powerpoint/2010/main" val="4041861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nl-BE" smtClean="0"/>
              <a:t>Cluster 3 – Business continuity</a:t>
            </a:r>
            <a:endParaRPr lang="nl-BE" dirty="0"/>
          </a:p>
        </p:txBody>
      </p:sp>
      <p:sp>
        <p:nvSpPr>
          <p:cNvPr id="11" name="Content Placeholder 10"/>
          <p:cNvSpPr>
            <a:spLocks noGrp="1"/>
          </p:cNvSpPr>
          <p:nvPr>
            <p:ph idx="1"/>
          </p:nvPr>
        </p:nvSpPr>
        <p:spPr/>
        <p:txBody>
          <a:bodyPr>
            <a:normAutofit lnSpcReduction="10000"/>
          </a:bodyPr>
          <a:lstStyle/>
          <a:p>
            <a:r>
              <a:rPr lang="nl-BE" dirty="0"/>
              <a:t>o</a:t>
            </a:r>
            <a:r>
              <a:rPr lang="nl-BE" dirty="0" smtClean="0"/>
              <a:t>ptimale </a:t>
            </a:r>
            <a:r>
              <a:rPr lang="nl-BE" dirty="0" err="1" smtClean="0"/>
              <a:t>performantie</a:t>
            </a:r>
            <a:r>
              <a:rPr lang="nl-BE" dirty="0" smtClean="0"/>
              <a:t> en beschikbaarheid van de toepassingen bestemd voor de eindgebruikers</a:t>
            </a:r>
          </a:p>
          <a:p>
            <a:r>
              <a:rPr lang="nl-BE" dirty="0"/>
              <a:t>m</a:t>
            </a:r>
            <a:r>
              <a:rPr lang="nl-BE" dirty="0" smtClean="0"/>
              <a:t>ethode</a:t>
            </a:r>
          </a:p>
          <a:p>
            <a:pPr lvl="1"/>
            <a:r>
              <a:rPr lang="nl-BE" dirty="0" err="1" smtClean="0"/>
              <a:t>SLA’s</a:t>
            </a:r>
            <a:endParaRPr lang="nl-BE" dirty="0" smtClean="0"/>
          </a:p>
          <a:p>
            <a:pPr lvl="2"/>
            <a:r>
              <a:rPr lang="nl-BE" dirty="0" err="1" smtClean="0"/>
              <a:t>mbt</a:t>
            </a:r>
            <a:r>
              <a:rPr lang="nl-BE" dirty="0" smtClean="0"/>
              <a:t> beschikbaarheid en </a:t>
            </a:r>
            <a:r>
              <a:rPr lang="nl-BE" dirty="0" err="1" smtClean="0"/>
              <a:t>performantie</a:t>
            </a:r>
            <a:endParaRPr lang="nl-BE" dirty="0" smtClean="0"/>
          </a:p>
          <a:p>
            <a:pPr lvl="2"/>
            <a:r>
              <a:rPr lang="nl-BE" dirty="0" smtClean="0"/>
              <a:t>moeilijkheid: end-</a:t>
            </a:r>
            <a:r>
              <a:rPr lang="nl-BE" dirty="0" err="1" smtClean="0"/>
              <a:t>to</a:t>
            </a:r>
            <a:r>
              <a:rPr lang="nl-BE" dirty="0" smtClean="0"/>
              <a:t>-end (prioritaire invoering in 2020)</a:t>
            </a:r>
          </a:p>
          <a:p>
            <a:pPr lvl="1"/>
            <a:r>
              <a:rPr lang="nl-BE" dirty="0" smtClean="0"/>
              <a:t>single points of </a:t>
            </a:r>
            <a:r>
              <a:rPr lang="nl-BE" dirty="0" err="1" smtClean="0"/>
              <a:t>failures</a:t>
            </a:r>
            <a:r>
              <a:rPr lang="nl-BE" dirty="0" smtClean="0"/>
              <a:t> (SPOF) in alle omgevingen wegwerken (bv. derde datacenter voor het </a:t>
            </a:r>
            <a:r>
              <a:rPr lang="nl-BE" dirty="0" smtClean="0">
                <a:solidFill>
                  <a:srgbClr val="087670"/>
                </a:solidFill>
              </a:rPr>
              <a:t>eHealth</a:t>
            </a:r>
            <a:r>
              <a:rPr lang="nl-BE" dirty="0" smtClean="0"/>
              <a:t>-platform)</a:t>
            </a:r>
          </a:p>
          <a:p>
            <a:pPr lvl="1"/>
            <a:r>
              <a:rPr lang="nl-BE" dirty="0" smtClean="0"/>
              <a:t>end-</a:t>
            </a:r>
            <a:r>
              <a:rPr lang="nl-BE" dirty="0" err="1" smtClean="0"/>
              <a:t>to</a:t>
            </a:r>
            <a:r>
              <a:rPr lang="nl-BE" dirty="0" smtClean="0"/>
              <a:t>-end-toezicht</a:t>
            </a:r>
          </a:p>
          <a:p>
            <a:pPr lvl="1"/>
            <a:r>
              <a:rPr lang="nl-BE" dirty="0" smtClean="0"/>
              <a:t>centraal dashboard &amp; supervisie</a:t>
            </a:r>
          </a:p>
          <a:p>
            <a:pPr lvl="1"/>
            <a:r>
              <a:rPr lang="nl-BE" dirty="0" smtClean="0"/>
              <a:t>incidentenbeheer</a:t>
            </a:r>
          </a:p>
          <a:p>
            <a:pPr lvl="1"/>
            <a:r>
              <a:rPr lang="nl-BE" dirty="0" smtClean="0"/>
              <a:t>probleembeheer</a:t>
            </a:r>
          </a:p>
          <a:p>
            <a:pPr lvl="1"/>
            <a:r>
              <a:rPr lang="nl-BE" dirty="0" smtClean="0"/>
              <a:t>capaciteitsplanning </a:t>
            </a:r>
          </a:p>
          <a:p>
            <a:pPr lvl="1"/>
            <a:r>
              <a:rPr lang="nl-BE" dirty="0" smtClean="0"/>
              <a:t>kalender van de releases &amp; interventies toegankelijk voor het publiek</a:t>
            </a:r>
          </a:p>
          <a:p>
            <a:pPr lvl="1"/>
            <a:r>
              <a:rPr lang="nl-BE" dirty="0" smtClean="0"/>
              <a:t>belang van volledigheid !</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10</a:t>
            </a:fld>
            <a:r>
              <a:rPr lang="nl-BE" smtClean="0"/>
              <a:t> -</a:t>
            </a:r>
            <a:endParaRPr lang="nl-BE"/>
          </a:p>
        </p:txBody>
      </p:sp>
    </p:spTree>
    <p:extLst>
      <p:ext uri="{BB962C8B-B14F-4D97-AF65-F5344CB8AC3E}">
        <p14:creationId xmlns:p14="http://schemas.microsoft.com/office/powerpoint/2010/main" val="36840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0" y="0"/>
            <a:ext cx="9144000" cy="908720"/>
          </a:xfrm>
        </p:spPr>
        <p:txBody>
          <a:bodyPr>
            <a:normAutofit/>
          </a:bodyPr>
          <a:lstStyle/>
          <a:p>
            <a:r>
              <a:rPr lang="nl-BE" dirty="0"/>
              <a:t>Cluster </a:t>
            </a:r>
            <a:r>
              <a:rPr lang="nl-BE" dirty="0" smtClean="0"/>
              <a:t>3 </a:t>
            </a:r>
            <a:r>
              <a:rPr lang="nl-BE" dirty="0"/>
              <a:t>– Business </a:t>
            </a:r>
            <a:r>
              <a:rPr lang="nl-BE" dirty="0" err="1"/>
              <a:t>continuity</a:t>
            </a:r>
            <a:endParaRPr lang="nl-BE" dirty="0"/>
          </a:p>
        </p:txBody>
      </p:sp>
      <p:sp>
        <p:nvSpPr>
          <p:cNvPr id="2312195" name="Rectangle 3"/>
          <p:cNvSpPr>
            <a:spLocks noGrp="1" noChangeArrowheads="1"/>
          </p:cNvSpPr>
          <p:nvPr>
            <p:ph idx="1"/>
          </p:nvPr>
        </p:nvSpPr>
        <p:spPr/>
        <p:txBody>
          <a:bodyPr/>
          <a:lstStyle/>
          <a:p>
            <a:pPr marL="0" indent="0" algn="ctr">
              <a:buNone/>
            </a:pPr>
            <a:r>
              <a:rPr lang="nl-BE" sz="2800" dirty="0">
                <a:hlinkClick r:id="rId3"/>
              </a:rPr>
              <a:t>www.status.ehealth.fgov.be</a:t>
            </a:r>
          </a:p>
          <a:p>
            <a:endParaRPr lang="nl-BE" dirty="0"/>
          </a:p>
        </p:txBody>
      </p:sp>
      <p:pic>
        <p:nvPicPr>
          <p:cNvPr id="10" name="Picture 9"/>
          <p:cNvPicPr>
            <a:picLocks noChangeAspect="1"/>
          </p:cNvPicPr>
          <p:nvPr/>
        </p:nvPicPr>
        <p:blipFill>
          <a:blip r:embed="rId4"/>
          <a:stretch>
            <a:fillRect/>
          </a:stretch>
        </p:blipFill>
        <p:spPr>
          <a:xfrm>
            <a:off x="2515254" y="1683656"/>
            <a:ext cx="7188133" cy="4596728"/>
          </a:xfrm>
          <a:prstGeom prst="rect">
            <a:avLst/>
          </a:prstGeom>
        </p:spPr>
      </p:pic>
      <p:sp>
        <p:nvSpPr>
          <p:cNvPr id="2" name="Date Placeholder 1"/>
          <p:cNvSpPr>
            <a:spLocks noGrp="1"/>
          </p:cNvSpPr>
          <p:nvPr>
            <p:ph type="dt" sz="half" idx="2"/>
          </p:nvPr>
        </p:nvSpPr>
        <p:spPr/>
        <p:txBody>
          <a:bodyPr/>
          <a:lstStyle/>
          <a:p>
            <a:r>
              <a:rPr lang="en-US" smtClean="0"/>
              <a:t>13/10/2020</a:t>
            </a:r>
            <a:endParaRPr lang="nl-BE"/>
          </a:p>
        </p:txBody>
      </p:sp>
      <p:sp>
        <p:nvSpPr>
          <p:cNvPr id="3" name="Slide Number Placeholder 2"/>
          <p:cNvSpPr>
            <a:spLocks noGrp="1"/>
          </p:cNvSpPr>
          <p:nvPr>
            <p:ph type="sldNum" sz="quarter" idx="4"/>
          </p:nvPr>
        </p:nvSpPr>
        <p:spPr/>
        <p:txBody>
          <a:bodyPr/>
          <a:lstStyle/>
          <a:p>
            <a:r>
              <a:rPr lang="nl-BE"/>
              <a:t>- </a:t>
            </a:r>
            <a:fld id="{30A9230E-FFBB-4CCB-ABD7-198084EDE768}" type="slidenum">
              <a:rPr lang="fr-BE" smtClean="0"/>
              <a:pPr/>
              <a:t>11</a:t>
            </a:fld>
            <a:r>
              <a:rPr lang="nl-BE"/>
              <a:t> -</a:t>
            </a:r>
          </a:p>
        </p:txBody>
      </p:sp>
    </p:spTree>
    <p:extLst>
      <p:ext uri="{BB962C8B-B14F-4D97-AF65-F5344CB8AC3E}">
        <p14:creationId xmlns:p14="http://schemas.microsoft.com/office/powerpoint/2010/main" val="200225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smtClean="0"/>
              <a:t>2020</a:t>
            </a:r>
          </a:p>
          <a:p>
            <a:pPr lvl="1"/>
            <a:r>
              <a:rPr lang="nl-BE" smtClean="0"/>
              <a:t>actualisering, tezamen met de actoren op het terrein (huisartsen, ziekenhuizen, apothekers en verpleegkundigen) van de lijst van de diensten die als kritiek worden beschouwd op het vlak van continuïteit van de zorg</a:t>
            </a:r>
          </a:p>
          <a:p>
            <a:pPr lvl="1"/>
            <a:r>
              <a:rPr lang="nl-BE" smtClean="0"/>
              <a:t>toelichting op elke vergadering van het Beheerscomité van het eHealth-platform over de opvolging van de incidenten (met duur, hoofdoorzaak, impact, enz.) en de gerealiseerde, lopende of voorziene business continuity maatregelen</a:t>
            </a:r>
            <a:endParaRPr lang="nl-BE" dirty="0"/>
          </a:p>
        </p:txBody>
      </p:sp>
      <p:sp>
        <p:nvSpPr>
          <p:cNvPr id="6" name="Date Placeholder 5"/>
          <p:cNvSpPr>
            <a:spLocks noGrp="1"/>
          </p:cNvSpPr>
          <p:nvPr>
            <p:ph type="dt" sz="half" idx="2"/>
          </p:nvPr>
        </p:nvSpPr>
        <p:spPr/>
        <p:txBody>
          <a:bodyPr/>
          <a:lstStyle/>
          <a:p>
            <a:r>
              <a:rPr lang="en-US" smtClean="0"/>
              <a:t>13/10/2020</a:t>
            </a:r>
            <a:endParaRPr lang="nl-BE"/>
          </a:p>
        </p:txBody>
      </p:sp>
      <p:sp>
        <p:nvSpPr>
          <p:cNvPr id="7" name="Slide Number Placeholder 6"/>
          <p:cNvSpPr>
            <a:spLocks noGrp="1"/>
          </p:cNvSpPr>
          <p:nvPr>
            <p:ph type="sldNum" sz="quarter" idx="4"/>
          </p:nvPr>
        </p:nvSpPr>
        <p:spPr/>
        <p:txBody>
          <a:bodyPr/>
          <a:lstStyle/>
          <a:p>
            <a:r>
              <a:rPr lang="nl-BE" smtClean="0"/>
              <a:t>- </a:t>
            </a:r>
            <a:fld id="{30A9230E-FFBB-4CCB-ABD7-198084EDE768}" type="slidenum">
              <a:rPr lang="fr-BE" smtClean="0"/>
              <a:pPr/>
              <a:t>12</a:t>
            </a:fld>
            <a:r>
              <a:rPr lang="nl-BE" smtClean="0"/>
              <a:t> -</a:t>
            </a:r>
            <a:endParaRPr lang="nl-BE"/>
          </a:p>
        </p:txBody>
      </p:sp>
      <p:sp>
        <p:nvSpPr>
          <p:cNvPr id="2" name="Title 1"/>
          <p:cNvSpPr>
            <a:spLocks noGrp="1"/>
          </p:cNvSpPr>
          <p:nvPr>
            <p:ph type="title"/>
          </p:nvPr>
        </p:nvSpPr>
        <p:spPr/>
        <p:txBody>
          <a:bodyPr/>
          <a:lstStyle/>
          <a:p>
            <a:r>
              <a:rPr lang="nl-BE" smtClean="0"/>
              <a:t>Cluster 3 – Business continuity</a:t>
            </a:r>
            <a:endParaRPr lang="nl-BE"/>
          </a:p>
        </p:txBody>
      </p:sp>
    </p:spTree>
    <p:extLst>
      <p:ext uri="{BB962C8B-B14F-4D97-AF65-F5344CB8AC3E}">
        <p14:creationId xmlns:p14="http://schemas.microsoft.com/office/powerpoint/2010/main" val="4040216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lstStyle/>
          <a:p>
            <a:r>
              <a:rPr lang="nl-BE" smtClean="0"/>
              <a:t>Cluster 3 – CoBRHA+</a:t>
            </a:r>
            <a:endParaRPr lang="nl-BE"/>
          </a:p>
        </p:txBody>
      </p:sp>
      <p:sp>
        <p:nvSpPr>
          <p:cNvPr id="11" name="Content Placeholder 10"/>
          <p:cNvSpPr>
            <a:spLocks noGrp="1"/>
          </p:cNvSpPr>
          <p:nvPr>
            <p:ph idx="1"/>
          </p:nvPr>
        </p:nvSpPr>
        <p:spPr/>
        <p:txBody>
          <a:bodyPr/>
          <a:lstStyle/>
          <a:p>
            <a:r>
              <a:rPr lang="nl-BE" dirty="0"/>
              <a:t>2</a:t>
            </a:r>
            <a:r>
              <a:rPr lang="nl-BE" dirty="0" smtClean="0"/>
              <a:t>020-2021</a:t>
            </a:r>
          </a:p>
          <a:p>
            <a:pPr lvl="1"/>
            <a:r>
              <a:rPr lang="nl-BE" dirty="0" smtClean="0"/>
              <a:t>voorstelling van het nieuwe datamodel begin 2020</a:t>
            </a:r>
          </a:p>
          <a:p>
            <a:pPr lvl="2"/>
            <a:r>
              <a:rPr lang="nl-BE" dirty="0" smtClean="0"/>
              <a:t>het </a:t>
            </a:r>
            <a:r>
              <a:rPr lang="nl-BE" dirty="0" smtClean="0">
                <a:solidFill>
                  <a:srgbClr val="087670"/>
                </a:solidFill>
              </a:rPr>
              <a:t>eHealth</a:t>
            </a:r>
            <a:r>
              <a:rPr lang="nl-BE" dirty="0" smtClean="0"/>
              <a:t>-platform levert ondersteuning (vraag- en antwoordsessies) aan alle authentieke bronnen die CoBRHA+ voeden</a:t>
            </a:r>
          </a:p>
          <a:p>
            <a:pPr lvl="1"/>
            <a:r>
              <a:rPr lang="nl-BE" dirty="0" smtClean="0"/>
              <a:t>migratie naar nieuwe gegevensbank</a:t>
            </a:r>
          </a:p>
          <a:p>
            <a:pPr lvl="2"/>
            <a:r>
              <a:rPr lang="nl-BE" dirty="0" smtClean="0"/>
              <a:t>iteratieve </a:t>
            </a:r>
            <a:r>
              <a:rPr lang="nl-BE" dirty="0" err="1" smtClean="0"/>
              <a:t>inproductiestelling</a:t>
            </a:r>
            <a:r>
              <a:rPr lang="nl-BE" dirty="0" smtClean="0"/>
              <a:t> </a:t>
            </a:r>
          </a:p>
          <a:p>
            <a:pPr lvl="3"/>
            <a:r>
              <a:rPr lang="nl-BE" dirty="0" smtClean="0"/>
              <a:t>raadplegingsinterface</a:t>
            </a:r>
          </a:p>
          <a:p>
            <a:pPr lvl="3"/>
            <a:r>
              <a:rPr lang="nl-BE" dirty="0" smtClean="0"/>
              <a:t>historiek</a:t>
            </a:r>
          </a:p>
          <a:p>
            <a:pPr lvl="3"/>
            <a:r>
              <a:rPr lang="nl-BE" dirty="0" smtClean="0"/>
              <a:t>notificaties van mutaties</a:t>
            </a:r>
          </a:p>
          <a:p>
            <a:pPr lvl="3"/>
            <a:r>
              <a:rPr lang="nl-BE" dirty="0" smtClean="0"/>
              <a:t>…</a:t>
            </a:r>
          </a:p>
          <a:p>
            <a:endParaRPr lang="fr-BE" dirty="0" smtClean="0"/>
          </a:p>
          <a:p>
            <a:endParaRPr lang="fr-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13</a:t>
            </a:fld>
            <a:r>
              <a:rPr lang="nl-BE" smtClean="0"/>
              <a:t> -</a:t>
            </a:r>
            <a:endParaRPr lang="nl-BE"/>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86408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nl-BE"/>
              <a:t>Cluster 3 – Registratie van softwarepakketten</a:t>
            </a:r>
          </a:p>
        </p:txBody>
      </p:sp>
      <p:sp>
        <p:nvSpPr>
          <p:cNvPr id="11" name="Content Placeholder 10"/>
          <p:cNvSpPr>
            <a:spLocks noGrp="1"/>
          </p:cNvSpPr>
          <p:nvPr>
            <p:ph idx="1"/>
          </p:nvPr>
        </p:nvSpPr>
        <p:spPr/>
        <p:txBody>
          <a:bodyPr>
            <a:normAutofit/>
          </a:bodyPr>
          <a:lstStyle/>
          <a:p>
            <a:r>
              <a:rPr lang="nl-BE" dirty="0" smtClean="0"/>
              <a:t>2019</a:t>
            </a:r>
            <a:endParaRPr lang="nl-BE" dirty="0"/>
          </a:p>
          <a:p>
            <a:pPr lvl="1"/>
            <a:r>
              <a:rPr lang="nl-BE" dirty="0"/>
              <a:t>herziening van de criteria voor de huisartsengeneeskunde </a:t>
            </a:r>
          </a:p>
          <a:p>
            <a:pPr lvl="2"/>
            <a:r>
              <a:rPr lang="nl-BE" dirty="0"/>
              <a:t>zowel functionele (basispakket) als modulaire registratie</a:t>
            </a:r>
          </a:p>
          <a:p>
            <a:pPr lvl="1"/>
            <a:r>
              <a:rPr lang="nl-BE" dirty="0"/>
              <a:t>herziening van de criteria voor de verpleegkundigen</a:t>
            </a:r>
          </a:p>
          <a:p>
            <a:pPr lvl="1"/>
            <a:r>
              <a:rPr lang="nl-BE" dirty="0"/>
              <a:t>p</a:t>
            </a:r>
            <a:r>
              <a:rPr lang="nl-BE" dirty="0" smtClean="0"/>
              <a:t>ublicatie </a:t>
            </a:r>
            <a:r>
              <a:rPr lang="nl-BE" dirty="0"/>
              <a:t>op het </a:t>
            </a:r>
            <a:r>
              <a:rPr lang="nl-BE" dirty="0">
                <a:solidFill>
                  <a:srgbClr val="087670"/>
                </a:solidFill>
              </a:rPr>
              <a:t>eHealth</a:t>
            </a:r>
            <a:r>
              <a:rPr lang="nl-BE" dirty="0"/>
              <a:t>-portaal van de nuttige technische documentatie voor de leveranciers om hun softwarepakketten te laten registreren</a:t>
            </a:r>
          </a:p>
          <a:p>
            <a:pPr lvl="2"/>
            <a:r>
              <a:rPr lang="nl-BE" dirty="0"/>
              <a:t>documentatie functionele criteria</a:t>
            </a:r>
          </a:p>
          <a:p>
            <a:pPr lvl="2"/>
            <a:r>
              <a:rPr lang="nl-BE" dirty="0"/>
              <a:t>documentatie modulaire criteria </a:t>
            </a:r>
          </a:p>
          <a:p>
            <a:pPr lvl="2"/>
            <a:r>
              <a:rPr lang="nl-BE" dirty="0"/>
              <a:t>testscenario’s</a:t>
            </a:r>
          </a:p>
          <a:p>
            <a:pPr lvl="1"/>
            <a:r>
              <a:rPr lang="nl-BE" dirty="0"/>
              <a:t>o</a:t>
            </a:r>
            <a:r>
              <a:rPr lang="nl-BE" dirty="0" smtClean="0"/>
              <a:t>ntwikkeling </a:t>
            </a:r>
            <a:r>
              <a:rPr lang="nl-BE" dirty="0"/>
              <a:t>en publicatie op het </a:t>
            </a:r>
            <a:r>
              <a:rPr lang="nl-BE" dirty="0" err="1"/>
              <a:t>eGezondheidsportaal</a:t>
            </a:r>
            <a:r>
              <a:rPr lang="nl-BE" dirty="0"/>
              <a:t> van een opzoekingstool waarmee een geconsolideerd overzicht van de </a:t>
            </a:r>
            <a:r>
              <a:rPr lang="nl-BE" dirty="0" smtClean="0"/>
              <a:t>geregistreerde </a:t>
            </a:r>
            <a:r>
              <a:rPr lang="nl-BE" dirty="0"/>
              <a:t>softwarepakketten kan worden verkregen, </a:t>
            </a:r>
            <a:r>
              <a:rPr lang="nl-BE" dirty="0" smtClean="0"/>
              <a:t>per soort zorgverlener</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a:t>- </a:t>
            </a:r>
            <a:fld id="{30A9230E-FFBB-4CCB-ABD7-198084EDE768}" type="slidenum">
              <a:rPr lang="fr-BE" smtClean="0"/>
              <a:pPr/>
              <a:t>14</a:t>
            </a:fld>
            <a:r>
              <a:rPr lang="nl-BE"/>
              <a:t> -</a:t>
            </a:r>
          </a:p>
        </p:txBody>
      </p:sp>
    </p:spTree>
    <p:extLst>
      <p:ext uri="{BB962C8B-B14F-4D97-AF65-F5344CB8AC3E}">
        <p14:creationId xmlns:p14="http://schemas.microsoft.com/office/powerpoint/2010/main" val="258405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Registratie van softwarepakketten</a:t>
            </a:r>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
        <p:nvSpPr>
          <p:cNvPr id="6" name="Date Placeholder 5"/>
          <p:cNvSpPr>
            <a:spLocks noGrp="1"/>
          </p:cNvSpPr>
          <p:nvPr>
            <p:ph type="dt" sz="half" idx="2"/>
          </p:nvPr>
        </p:nvSpPr>
        <p:spPr/>
        <p:txBody>
          <a:bodyPr/>
          <a:lstStyle/>
          <a:p>
            <a:r>
              <a:rPr lang="en-US" smtClean="0"/>
              <a:t>13/10/2020</a:t>
            </a:r>
            <a:endParaRPr lang="nl-BE"/>
          </a:p>
        </p:txBody>
      </p:sp>
      <p:sp>
        <p:nvSpPr>
          <p:cNvPr id="7" name="Slide Number Placeholder 6"/>
          <p:cNvSpPr>
            <a:spLocks noGrp="1"/>
          </p:cNvSpPr>
          <p:nvPr>
            <p:ph type="sldNum" sz="quarter" idx="4"/>
          </p:nvPr>
        </p:nvSpPr>
        <p:spPr/>
        <p:txBody>
          <a:bodyPr/>
          <a:lstStyle/>
          <a:p>
            <a:r>
              <a:rPr lang="nl-BE"/>
              <a:t>- </a:t>
            </a:r>
            <a:fld id="{30A9230E-FFBB-4CCB-ABD7-198084EDE768}" type="slidenum">
              <a:rPr lang="fr-BE" smtClean="0"/>
              <a:pPr/>
              <a:t>15</a:t>
            </a:fld>
            <a:r>
              <a:rPr lang="nl-BE"/>
              <a:t> -</a:t>
            </a:r>
          </a:p>
        </p:txBody>
      </p:sp>
      <p:pic>
        <p:nvPicPr>
          <p:cNvPr id="5" name="Picture 4"/>
          <p:cNvPicPr>
            <a:picLocks noChangeAspect="1"/>
          </p:cNvPicPr>
          <p:nvPr/>
        </p:nvPicPr>
        <p:blipFill>
          <a:blip r:embed="rId3"/>
          <a:stretch>
            <a:fillRect/>
          </a:stretch>
        </p:blipFill>
        <p:spPr>
          <a:xfrm>
            <a:off x="2135559" y="1053183"/>
            <a:ext cx="7650713" cy="5471077"/>
          </a:xfrm>
          <a:prstGeom prst="rect">
            <a:avLst/>
          </a:prstGeom>
        </p:spPr>
      </p:pic>
    </p:spTree>
    <p:extLst>
      <p:ext uri="{BB962C8B-B14F-4D97-AF65-F5344CB8AC3E}">
        <p14:creationId xmlns:p14="http://schemas.microsoft.com/office/powerpoint/2010/main" val="402061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lgn="ctr">
              <a:buNone/>
            </a:pPr>
            <a:r>
              <a:rPr lang="nl-BE" dirty="0" smtClean="0"/>
              <a:t>samenvattende fiche per softwareleverancier</a:t>
            </a:r>
            <a:endParaRPr lang="nl-BE" dirty="0"/>
          </a:p>
        </p:txBody>
      </p:sp>
      <p:sp>
        <p:nvSpPr>
          <p:cNvPr id="6" name="Date Placeholder 5"/>
          <p:cNvSpPr>
            <a:spLocks noGrp="1"/>
          </p:cNvSpPr>
          <p:nvPr>
            <p:ph type="dt" sz="half" idx="2"/>
          </p:nvPr>
        </p:nvSpPr>
        <p:spPr/>
        <p:txBody>
          <a:bodyPr/>
          <a:lstStyle/>
          <a:p>
            <a:r>
              <a:rPr lang="en-US" smtClean="0"/>
              <a:t>13/10/2020</a:t>
            </a:r>
            <a:endParaRPr lang="nl-BE"/>
          </a:p>
        </p:txBody>
      </p:sp>
      <p:sp>
        <p:nvSpPr>
          <p:cNvPr id="7" name="Slide Number Placeholder 6"/>
          <p:cNvSpPr>
            <a:spLocks noGrp="1"/>
          </p:cNvSpPr>
          <p:nvPr>
            <p:ph type="sldNum" sz="quarter" idx="4"/>
          </p:nvPr>
        </p:nvSpPr>
        <p:spPr/>
        <p:txBody>
          <a:bodyPr/>
          <a:lstStyle/>
          <a:p>
            <a:r>
              <a:rPr lang="nl-BE" smtClean="0"/>
              <a:t>- </a:t>
            </a:r>
            <a:fld id="{30A9230E-FFBB-4CCB-ABD7-198084EDE768}" type="slidenum">
              <a:rPr lang="fr-BE" smtClean="0"/>
              <a:pPr/>
              <a:t>16</a:t>
            </a:fld>
            <a:r>
              <a:rPr lang="nl-BE" smtClean="0"/>
              <a:t> -</a:t>
            </a:r>
            <a:endParaRPr lang="nl-BE"/>
          </a:p>
        </p:txBody>
      </p:sp>
      <p:sp>
        <p:nvSpPr>
          <p:cNvPr id="2" name="Title 1"/>
          <p:cNvSpPr>
            <a:spLocks noGrp="1"/>
          </p:cNvSpPr>
          <p:nvPr>
            <p:ph type="title"/>
          </p:nvPr>
        </p:nvSpPr>
        <p:spPr/>
        <p:txBody>
          <a:bodyPr/>
          <a:lstStyle/>
          <a:p>
            <a:r>
              <a:rPr lang="nl-BE" smtClean="0"/>
              <a:t>Cluster 3 – Registratie van softwarepakketten</a:t>
            </a:r>
            <a:endParaRPr lang="nl-BE"/>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pic>
        <p:nvPicPr>
          <p:cNvPr id="3" name="Picture 2"/>
          <p:cNvPicPr>
            <a:picLocks noChangeAspect="1"/>
          </p:cNvPicPr>
          <p:nvPr/>
        </p:nvPicPr>
        <p:blipFill>
          <a:blip r:embed="rId3"/>
          <a:stretch>
            <a:fillRect/>
          </a:stretch>
        </p:blipFill>
        <p:spPr>
          <a:xfrm>
            <a:off x="3048001" y="1553765"/>
            <a:ext cx="6297895" cy="4822478"/>
          </a:xfrm>
          <a:prstGeom prst="rect">
            <a:avLst/>
          </a:prstGeom>
        </p:spPr>
      </p:pic>
    </p:spTree>
    <p:extLst>
      <p:ext uri="{BB962C8B-B14F-4D97-AF65-F5344CB8AC3E}">
        <p14:creationId xmlns:p14="http://schemas.microsoft.com/office/powerpoint/2010/main" val="2980547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a:t>2</a:t>
            </a:r>
            <a:r>
              <a:rPr lang="nl-BE" dirty="0" smtClean="0"/>
              <a:t>020 </a:t>
            </a:r>
          </a:p>
          <a:p>
            <a:pPr lvl="1"/>
            <a:r>
              <a:rPr lang="nl-BE" dirty="0" smtClean="0"/>
              <a:t>registratie van softwarepakketten voor verpleegkundigen</a:t>
            </a:r>
          </a:p>
          <a:p>
            <a:pPr lvl="2"/>
            <a:r>
              <a:rPr lang="nl-BE" dirty="0" smtClean="0"/>
              <a:t>criteria goedgekeurd</a:t>
            </a:r>
          </a:p>
          <a:p>
            <a:pPr lvl="2"/>
            <a:r>
              <a:rPr lang="nl-BE" dirty="0" smtClean="0"/>
              <a:t>documentatie gepubliceerd</a:t>
            </a:r>
          </a:p>
          <a:p>
            <a:pPr lvl="1"/>
            <a:r>
              <a:rPr lang="nl-BE" dirty="0" smtClean="0"/>
              <a:t>bijkomende testen voor huisartsen</a:t>
            </a:r>
          </a:p>
          <a:p>
            <a:pPr lvl="2"/>
            <a:r>
              <a:rPr lang="nl-BE" dirty="0" smtClean="0"/>
              <a:t>uitstel van bepaalde criteria tot 2021 </a:t>
            </a:r>
          </a:p>
          <a:p>
            <a:pPr lvl="3"/>
            <a:r>
              <a:rPr lang="nl-BE" dirty="0" smtClean="0"/>
              <a:t>LOINC Labo, </a:t>
            </a:r>
            <a:r>
              <a:rPr lang="nl-BE" dirty="0" err="1" smtClean="0"/>
              <a:t>Mult-eMediatt</a:t>
            </a:r>
            <a:r>
              <a:rPr lang="nl-BE" dirty="0" smtClean="0"/>
              <a:t>, …</a:t>
            </a:r>
          </a:p>
          <a:p>
            <a:pPr lvl="1"/>
            <a:r>
              <a:rPr lang="nl-BE" dirty="0" smtClean="0"/>
              <a:t>herziening criteria voor kinesitherapeuten </a:t>
            </a:r>
          </a:p>
          <a:p>
            <a:pPr lvl="2"/>
            <a:r>
              <a:rPr lang="nl-BE" dirty="0" smtClean="0"/>
              <a:t>criteria goedgekeurd</a:t>
            </a:r>
          </a:p>
          <a:p>
            <a:pPr lvl="2"/>
            <a:r>
              <a:rPr lang="nl-BE" dirty="0" smtClean="0"/>
              <a:t>documentatie in de maak</a:t>
            </a:r>
          </a:p>
          <a:p>
            <a:pPr lvl="1"/>
            <a:r>
              <a:rPr lang="nl-BE" dirty="0" smtClean="0"/>
              <a:t>evaluatie nieuwe </a:t>
            </a:r>
            <a:r>
              <a:rPr lang="nl-BE" dirty="0" err="1" smtClean="0"/>
              <a:t>Recip</a:t>
            </a:r>
            <a:r>
              <a:rPr lang="nl-BE" dirty="0" smtClean="0"/>
              <a:t>-e v4 diensten in softwarepakketten</a:t>
            </a:r>
            <a:endParaRPr lang="en-US" dirty="0" smtClean="0"/>
          </a:p>
          <a:p>
            <a:pPr lvl="1"/>
            <a:r>
              <a:rPr lang="nl-BE" dirty="0" smtClean="0"/>
              <a:t>ondersteuning bij evaluatie van integratie actuele geneesmiddelendatabank (SAM v2) in softwarepakketten </a:t>
            </a:r>
            <a:endParaRPr lang="en-US" dirty="0" smtClean="0"/>
          </a:p>
          <a:p>
            <a:pPr lvl="2"/>
            <a:endParaRPr lang="nl-BE" dirty="0" smtClean="0"/>
          </a:p>
          <a:p>
            <a:pPr lvl="2"/>
            <a:endParaRPr lang="fr-BE" dirty="0" smtClean="0"/>
          </a:p>
          <a:p>
            <a:endParaRPr lang="fr-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17</a:t>
            </a:fld>
            <a:r>
              <a:rPr lang="nl-BE" smtClean="0"/>
              <a:t> -</a:t>
            </a:r>
            <a:endParaRPr lang="nl-BE"/>
          </a:p>
        </p:txBody>
      </p:sp>
      <p:sp>
        <p:nvSpPr>
          <p:cNvPr id="2" name="Title 1"/>
          <p:cNvSpPr>
            <a:spLocks noGrp="1"/>
          </p:cNvSpPr>
          <p:nvPr>
            <p:ph type="title"/>
          </p:nvPr>
        </p:nvSpPr>
        <p:spPr/>
        <p:txBody>
          <a:bodyPr/>
          <a:lstStyle/>
          <a:p>
            <a:r>
              <a:rPr lang="nl-BE" smtClean="0"/>
              <a:t>Cluster 3 – Registratie van softwarepakketten</a:t>
            </a:r>
            <a:endParaRPr lang="nl-BE"/>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92334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smtClean="0"/>
              <a:t>implementatie van een ‘</a:t>
            </a:r>
            <a:r>
              <a:rPr lang="nl-BE" dirty="0" err="1" smtClean="0"/>
              <a:t>paperless</a:t>
            </a:r>
            <a:r>
              <a:rPr lang="nl-BE" dirty="0" smtClean="0"/>
              <a:t>’ systeem voor arbeidsongeschiktheidsattesten afgeleverd door huisartsen</a:t>
            </a:r>
          </a:p>
          <a:p>
            <a:pPr lvl="1"/>
            <a:r>
              <a:rPr lang="nl-BE" dirty="0" smtClean="0"/>
              <a:t>fase 1 &gt; akkoord over de informatisering van de arbeidsongeschiktheidsattesten tegen 2021 voor </a:t>
            </a:r>
          </a:p>
          <a:p>
            <a:pPr lvl="2"/>
            <a:r>
              <a:rPr lang="nl-BE" dirty="0" smtClean="0"/>
              <a:t>de overheidssector (</a:t>
            </a:r>
            <a:r>
              <a:rPr lang="nl-BE" dirty="0" err="1" smtClean="0"/>
              <a:t>Medex</a:t>
            </a:r>
            <a:r>
              <a:rPr lang="nl-BE" dirty="0" smtClean="0"/>
              <a:t>, HR Rail, ..) </a:t>
            </a:r>
          </a:p>
          <a:p>
            <a:pPr lvl="2"/>
            <a:r>
              <a:rPr lang="nl-BE" dirty="0" smtClean="0"/>
              <a:t>de stroom naar de verzekeringsinstellingen</a:t>
            </a:r>
          </a:p>
          <a:p>
            <a:pPr lvl="1"/>
            <a:r>
              <a:rPr lang="nl-BE" dirty="0" smtClean="0"/>
              <a:t>fase 2 &gt; uitbreiding naar de privésector</a:t>
            </a:r>
          </a:p>
          <a:p>
            <a:pPr lvl="2"/>
            <a:r>
              <a:rPr lang="nl-BE" dirty="0" smtClean="0"/>
              <a:t>na goedkeuring binnen de Nationale Arbeidsraad</a:t>
            </a:r>
          </a:p>
          <a:p>
            <a:pPr lvl="1"/>
            <a:r>
              <a:rPr lang="nl-BE" dirty="0" smtClean="0"/>
              <a:t>aanpassing van de businessregels en van de technische documentatie </a:t>
            </a:r>
          </a:p>
          <a:p>
            <a:pPr lvl="2"/>
            <a:r>
              <a:rPr lang="nl-BE" dirty="0" smtClean="0"/>
              <a:t>in uitvoering</a:t>
            </a:r>
          </a:p>
          <a:p>
            <a:pPr lvl="1"/>
            <a:r>
              <a:rPr lang="nl-BE" dirty="0" smtClean="0"/>
              <a:t>evaluatie minilabs voor integratie in de medische softwarepakketten</a:t>
            </a:r>
          </a:p>
          <a:p>
            <a:pPr lvl="2"/>
            <a:r>
              <a:rPr lang="nl-BE" dirty="0" smtClean="0"/>
              <a:t>zomer 2021</a:t>
            </a:r>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18</a:t>
            </a:fld>
            <a:r>
              <a:rPr lang="nl-BE" smtClean="0"/>
              <a:t> -</a:t>
            </a:r>
            <a:endParaRPr lang="nl-BE"/>
          </a:p>
        </p:txBody>
      </p:sp>
      <p:sp>
        <p:nvSpPr>
          <p:cNvPr id="2" name="Title 1"/>
          <p:cNvSpPr>
            <a:spLocks noGrp="1"/>
          </p:cNvSpPr>
          <p:nvPr>
            <p:ph type="title"/>
          </p:nvPr>
        </p:nvSpPr>
        <p:spPr/>
        <p:txBody>
          <a:bodyPr/>
          <a:lstStyle/>
          <a:p>
            <a:r>
              <a:rPr lang="nl-BE" smtClean="0"/>
              <a:t>Cluster 4 – Mult-eMediatt (e-CIT)</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67953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nl-NL" dirty="0" smtClean="0"/>
              <a:t>2020</a:t>
            </a:r>
          </a:p>
          <a:p>
            <a:pPr lvl="1"/>
            <a:r>
              <a:rPr lang="nl-NL" dirty="0" smtClean="0"/>
              <a:t>implementatie connector v4 ten behoeve van alle softwarepakketten</a:t>
            </a:r>
          </a:p>
          <a:p>
            <a:pPr lvl="1"/>
            <a:r>
              <a:rPr lang="nl-NL" dirty="0"/>
              <a:t>s</a:t>
            </a:r>
            <a:r>
              <a:rPr lang="nl-NL" dirty="0" smtClean="0"/>
              <a:t>telt voorschrijvers in staat om een geldigheidsduur van één dag tot één jaar te kunnen bepalen voor elektronische geneesmiddelenvoorschriften </a:t>
            </a:r>
          </a:p>
          <a:p>
            <a:pPr lvl="2"/>
            <a:r>
              <a:rPr lang="nl-NL" dirty="0" smtClean="0"/>
              <a:t>oorspronkelijk werd een overgangsperiode tot 1 juni 2020 voorzien om de leveranciers toe te staan hun softwarepakketten aan te passen (zowel van apothekers als van voorschrijvers)</a:t>
            </a:r>
          </a:p>
          <a:p>
            <a:pPr lvl="2"/>
            <a:r>
              <a:rPr lang="nl-NL" dirty="0" smtClean="0"/>
              <a:t>gedurende de overgangsperiode moest de geldigheidsduur van 3 maanden toegepast worden voor de elektronische geneesmiddelenvoorschriften</a:t>
            </a:r>
          </a:p>
          <a:p>
            <a:pPr lvl="2"/>
            <a:r>
              <a:rPr lang="nl-NL" dirty="0" smtClean="0"/>
              <a:t>deze overgangsperiode werd vervolgens verlengd tot 1 oktober 2020 ten gevolge van de Covid-19-crisis</a:t>
            </a:r>
          </a:p>
          <a:p>
            <a:pPr lvl="1"/>
            <a:r>
              <a:rPr lang="nl-NL" dirty="0">
                <a:solidFill>
                  <a:srgbClr val="087670"/>
                </a:solidFill>
              </a:rPr>
              <a:t>eHealth</a:t>
            </a:r>
            <a:r>
              <a:rPr lang="nl-NL" dirty="0"/>
              <a:t>-platform coördineerde in samenwerking met RIZIV de evaluatie van softwarepakketten inzake de correcte integratie van de nieuwe </a:t>
            </a:r>
            <a:r>
              <a:rPr lang="nl-NL" dirty="0" err="1"/>
              <a:t>Recip</a:t>
            </a:r>
            <a:r>
              <a:rPr lang="nl-NL" dirty="0"/>
              <a:t>-e </a:t>
            </a:r>
            <a:r>
              <a:rPr lang="nl-NL" dirty="0" smtClean="0"/>
              <a:t>v4 </a:t>
            </a:r>
            <a:r>
              <a:rPr lang="nl-NL" dirty="0"/>
              <a:t>diensten</a:t>
            </a:r>
          </a:p>
          <a:p>
            <a:pPr lvl="1"/>
            <a:r>
              <a:rPr lang="nl-NL" dirty="0" smtClean="0"/>
              <a:t>business </a:t>
            </a:r>
            <a:r>
              <a:rPr lang="nl-NL" dirty="0" err="1" smtClean="0"/>
              <a:t>continuity</a:t>
            </a:r>
            <a:r>
              <a:rPr lang="nl-NL" dirty="0" smtClean="0"/>
              <a:t> </a:t>
            </a:r>
            <a:r>
              <a:rPr lang="nl-NL" dirty="0"/>
              <a:t>maatregelen </a:t>
            </a:r>
            <a:r>
              <a:rPr lang="nl-NL" dirty="0" err="1" smtClean="0"/>
              <a:t>mbt</a:t>
            </a:r>
            <a:r>
              <a:rPr lang="nl-NL" dirty="0" smtClean="0"/>
              <a:t> </a:t>
            </a:r>
            <a:r>
              <a:rPr lang="nl-NL" dirty="0" err="1"/>
              <a:t>Recip</a:t>
            </a:r>
            <a:r>
              <a:rPr lang="nl-NL" dirty="0"/>
              <a:t>-e diensten voor apotheken</a:t>
            </a:r>
          </a:p>
          <a:p>
            <a:pPr lvl="2"/>
            <a:r>
              <a:rPr lang="nl-NL" dirty="0"/>
              <a:t>noodprocedure laat apotheken toe om </a:t>
            </a:r>
            <a:r>
              <a:rPr lang="nl-NL" dirty="0" err="1" smtClean="0"/>
              <a:t>igv</a:t>
            </a:r>
            <a:r>
              <a:rPr lang="nl-NL" dirty="0" smtClean="0"/>
              <a:t> </a:t>
            </a:r>
            <a:r>
              <a:rPr lang="nl-NL" dirty="0"/>
              <a:t>storing het elektronisch voorschrift bij </a:t>
            </a:r>
            <a:r>
              <a:rPr lang="nl-NL" dirty="0" err="1"/>
              <a:t>Recip</a:t>
            </a:r>
            <a:r>
              <a:rPr lang="nl-NL" dirty="0"/>
              <a:t>-e te kunnen ophalen</a:t>
            </a:r>
          </a:p>
          <a:p>
            <a:pPr lvl="2"/>
            <a:endParaRPr lang="nl-NL" dirty="0" smtClean="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19</a:t>
            </a:fld>
            <a:r>
              <a:rPr lang="nl-BE" smtClean="0"/>
              <a:t> -</a:t>
            </a:r>
            <a:endParaRPr lang="nl-BE"/>
          </a:p>
        </p:txBody>
      </p:sp>
      <p:sp>
        <p:nvSpPr>
          <p:cNvPr id="2" name="Title 1"/>
          <p:cNvSpPr>
            <a:spLocks noGrp="1"/>
          </p:cNvSpPr>
          <p:nvPr>
            <p:ph type="title"/>
          </p:nvPr>
        </p:nvSpPr>
        <p:spPr/>
        <p:txBody>
          <a:bodyPr/>
          <a:lstStyle/>
          <a:p>
            <a:r>
              <a:rPr lang="nl-BE" dirty="0" smtClean="0"/>
              <a:t>Cluster 4 – Elektronisch voorschrift (</a:t>
            </a:r>
            <a:r>
              <a:rPr lang="nl-BE" dirty="0" err="1" smtClean="0"/>
              <a:t>Recip</a:t>
            </a:r>
            <a:r>
              <a:rPr lang="nl-BE" dirty="0" smtClean="0"/>
              <a:t>-e)</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65099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198" y="4589172"/>
            <a:ext cx="914459" cy="937104"/>
          </a:xfrm>
          <a:prstGeom prst="rect">
            <a:avLst/>
          </a:prstGeom>
        </p:spPr>
      </p:pic>
      <p:sp>
        <p:nvSpPr>
          <p:cNvPr id="2" name="Title 1"/>
          <p:cNvSpPr>
            <a:spLocks noGrp="1"/>
          </p:cNvSpPr>
          <p:nvPr>
            <p:ph type="title"/>
          </p:nvPr>
        </p:nvSpPr>
        <p:spPr>
          <a:xfrm>
            <a:off x="1524000" y="0"/>
            <a:ext cx="9144000" cy="908720"/>
          </a:xfrm>
        </p:spPr>
        <p:txBody>
          <a:bodyPr/>
          <a:lstStyle/>
          <a:p>
            <a:r>
              <a:rPr lang="nl-BE" dirty="0" smtClean="0"/>
              <a:t>Een paar cijfers</a:t>
            </a:r>
            <a:endParaRPr lang="nl-BE" dirty="0"/>
          </a:p>
        </p:txBody>
      </p:sp>
      <p:grpSp>
        <p:nvGrpSpPr>
          <p:cNvPr id="42" name="Group 41"/>
          <p:cNvGrpSpPr/>
          <p:nvPr/>
        </p:nvGrpSpPr>
        <p:grpSpPr>
          <a:xfrm>
            <a:off x="8568942" y="1158993"/>
            <a:ext cx="1178529" cy="1501991"/>
            <a:chOff x="4447858" y="1104236"/>
            <a:chExt cx="1571373" cy="2002655"/>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447858" y="2337450"/>
              <a:ext cx="1571373" cy="769441"/>
            </a:xfrm>
            <a:prstGeom prst="rect">
              <a:avLst/>
            </a:prstGeom>
          </p:spPr>
          <p:txBody>
            <a:bodyPr wrap="none">
              <a:spAutoFit/>
            </a:bodyPr>
            <a:lstStyle/>
            <a:p>
              <a:pPr algn="ctr"/>
              <a:r>
                <a:rPr lang="nl-BE" sz="1350" b="1">
                  <a:solidFill>
                    <a:srgbClr val="4A6C5B"/>
                  </a:solidFill>
                  <a:latin typeface="Arial" panose="020B0604020202020204" pitchFamily="34" charset="0"/>
                  <a:cs typeface="Arial" panose="020B0604020202020204" pitchFamily="34" charset="0"/>
                </a:rPr>
                <a:t>84 miljoen </a:t>
              </a:r>
            </a:p>
            <a:p>
              <a:pPr algn="ctr"/>
              <a:r>
                <a:rPr lang="nl-BE" sz="900" b="1">
                  <a:solidFill>
                    <a:srgbClr val="4A6C5B"/>
                  </a:solidFill>
                  <a:latin typeface="Arial" panose="020B0604020202020204" pitchFamily="34" charset="0"/>
                  <a:cs typeface="Arial" panose="020B0604020202020204" pitchFamily="34" charset="0"/>
                </a:rPr>
                <a:t>berichten/jaar</a:t>
              </a:r>
            </a:p>
            <a:p>
              <a:pPr algn="ctr"/>
              <a:r>
                <a:rPr lang="nl-BE" sz="900" b="1">
                  <a:solidFill>
                    <a:srgbClr val="4A6C5B"/>
                  </a:solidFill>
                  <a:latin typeface="Arial" panose="020B0604020202020204" pitchFamily="34" charset="0"/>
                  <a:cs typeface="Arial" panose="020B0604020202020204" pitchFamily="34" charset="0"/>
                </a:rPr>
                <a:t>via de eHealthBox</a:t>
              </a:r>
            </a:p>
          </p:txBody>
        </p:sp>
      </p:grpSp>
      <p:grpSp>
        <p:nvGrpSpPr>
          <p:cNvPr id="43" name="Group 42"/>
          <p:cNvGrpSpPr/>
          <p:nvPr/>
        </p:nvGrpSpPr>
        <p:grpSpPr>
          <a:xfrm>
            <a:off x="5357093" y="979736"/>
            <a:ext cx="1922321" cy="1424930"/>
            <a:chOff x="7419536" y="1198472"/>
            <a:chExt cx="2563093" cy="1899904"/>
          </a:xfrm>
        </p:grpSpPr>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7419536" y="2328936"/>
              <a:ext cx="2563093" cy="769440"/>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+97%</a:t>
              </a:r>
              <a:r>
                <a:rPr lang="nl-BE" sz="1500" b="1" dirty="0">
                  <a:solidFill>
                    <a:srgbClr val="4A6C5B"/>
                  </a:solidFill>
                  <a:latin typeface="Arial" panose="020B0604020202020204" pitchFamily="34" charset="0"/>
                  <a:cs typeface="Arial" panose="020B0604020202020204" pitchFamily="34" charset="0"/>
                </a:rPr>
                <a:t/>
              </a:r>
              <a:br>
                <a:rPr lang="nl-BE" sz="1500" b="1" dirty="0">
                  <a:solidFill>
                    <a:srgbClr val="4A6C5B"/>
                  </a:solidFill>
                  <a:latin typeface="Arial" panose="020B0604020202020204" pitchFamily="34" charset="0"/>
                  <a:cs typeface="Arial" panose="020B0604020202020204" pitchFamily="34" charset="0"/>
                </a:rPr>
              </a:br>
              <a:r>
                <a:rPr lang="nl-BE" sz="900" b="1" dirty="0" smtClean="0">
                  <a:solidFill>
                    <a:srgbClr val="4A6C5B"/>
                  </a:solidFill>
                  <a:latin typeface="Arial" panose="020B0604020202020204" pitchFamily="34" charset="0"/>
                  <a:cs typeface="Arial" panose="020B0604020202020204" pitchFamily="34" charset="0"/>
                </a:rPr>
                <a:t>van de huisartsen gebruikt </a:t>
              </a:r>
              <a:r>
                <a:rPr lang="nl-BE" sz="900" b="1" dirty="0">
                  <a:solidFill>
                    <a:srgbClr val="4A6C5B"/>
                  </a:solidFill>
                  <a:latin typeface="Arial" panose="020B0604020202020204" pitchFamily="34" charset="0"/>
                  <a:cs typeface="Arial" panose="020B0604020202020204" pitchFamily="34" charset="0"/>
                </a:rPr>
                <a:t>de </a:t>
              </a:r>
            </a:p>
            <a:p>
              <a:pPr algn="ctr"/>
              <a:r>
                <a:rPr lang="nl-BE" sz="900" b="1" dirty="0">
                  <a:solidFill>
                    <a:srgbClr val="4A6C5B"/>
                  </a:solidFill>
                  <a:latin typeface="Arial" panose="020B0604020202020204" pitchFamily="34" charset="0"/>
                  <a:cs typeface="Arial" panose="020B0604020202020204" pitchFamily="34" charset="0"/>
                </a:rPr>
                <a:t>online gezondheidstools</a:t>
              </a:r>
            </a:p>
          </p:txBody>
        </p:sp>
      </p:grpSp>
      <p:grpSp>
        <p:nvGrpSpPr>
          <p:cNvPr id="35" name="Group 34"/>
          <p:cNvGrpSpPr/>
          <p:nvPr/>
        </p:nvGrpSpPr>
        <p:grpSpPr>
          <a:xfrm>
            <a:off x="2329559" y="4464540"/>
            <a:ext cx="603745" cy="780497"/>
            <a:chOff x="101697" y="4873479"/>
            <a:chExt cx="804993" cy="1040663"/>
          </a:xfrm>
        </p:grpSpPr>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797654" cy="338555"/>
            </a:xfrm>
            <a:prstGeom prst="rect">
              <a:avLst/>
            </a:prstGeom>
          </p:spPr>
          <p:txBody>
            <a:bodyPr wrap="none">
              <a:spAutoFit/>
            </a:bodyPr>
            <a:lstStyle/>
            <a:p>
              <a:r>
                <a:rPr lang="nl-BE" sz="1050" b="1">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356733" y="4464540"/>
            <a:ext cx="555655" cy="780497"/>
            <a:chOff x="2766306" y="4873479"/>
            <a:chExt cx="740873" cy="1040663"/>
          </a:xfrm>
        </p:grpSpPr>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697200" cy="338555"/>
            </a:xfrm>
            <a:prstGeom prst="rect">
              <a:avLst/>
            </a:prstGeom>
          </p:spPr>
          <p:txBody>
            <a:bodyPr wrap="none">
              <a:spAutoFit/>
            </a:bodyPr>
            <a:lstStyle/>
            <a:p>
              <a:r>
                <a:rPr lang="nl-BE" sz="1050" b="1">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365233" y="3608120"/>
            <a:ext cx="1636987" cy="755097"/>
            <a:chOff x="2190474" y="5934586"/>
            <a:chExt cx="1606217" cy="740688"/>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2190474" y="6380918"/>
              <a:ext cx="1606217" cy="294356"/>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14 miljoen/maand</a:t>
              </a:r>
            </a:p>
          </p:txBody>
        </p:sp>
      </p:grpSp>
      <p:grpSp>
        <p:nvGrpSpPr>
          <p:cNvPr id="3" name="Group 2"/>
          <p:cNvGrpSpPr/>
          <p:nvPr/>
        </p:nvGrpSpPr>
        <p:grpSpPr>
          <a:xfrm>
            <a:off x="7995768" y="3726933"/>
            <a:ext cx="2376265" cy="1412665"/>
            <a:chOff x="5208081" y="5237128"/>
            <a:chExt cx="3168353" cy="1883553"/>
          </a:xfrm>
        </p:grpSpPr>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5208081" y="6166573"/>
              <a:ext cx="3168353" cy="954108"/>
            </a:xfrm>
            <a:prstGeom prst="rect">
              <a:avLst/>
            </a:prstGeom>
          </p:spPr>
          <p:txBody>
            <a:bodyPr wrap="square">
              <a:spAutoFit/>
            </a:bodyPr>
            <a:lstStyle/>
            <a:p>
              <a:pPr algn="ctr"/>
              <a:r>
                <a:rPr lang="nl-BE" sz="1350" b="1" dirty="0" smtClean="0">
                  <a:solidFill>
                    <a:srgbClr val="4A6C5B"/>
                  </a:solidFill>
                  <a:latin typeface="Arial" panose="020B0604020202020204" pitchFamily="34" charset="0"/>
                  <a:cs typeface="Arial" panose="020B0604020202020204" pitchFamily="34" charset="0"/>
                </a:rPr>
                <a:t>7,9 </a:t>
              </a:r>
              <a:r>
                <a:rPr lang="nl-BE" sz="1350" b="1" dirty="0">
                  <a:solidFill>
                    <a:srgbClr val="4A6C5B"/>
                  </a:solidFill>
                  <a:latin typeface="Arial" panose="020B0604020202020204" pitchFamily="34" charset="0"/>
                  <a:cs typeface="Arial" panose="020B0604020202020204" pitchFamily="34" charset="0"/>
                </a:rPr>
                <a:t>miljoen</a:t>
              </a:r>
            </a:p>
            <a:p>
              <a:pPr algn="ctr"/>
              <a:r>
                <a:rPr lang="nl-BE" sz="900" b="1" dirty="0">
                  <a:solidFill>
                    <a:srgbClr val="4A6C5B"/>
                  </a:solidFill>
                  <a:latin typeface="Arial" panose="020B0604020202020204" pitchFamily="34" charset="0"/>
                  <a:cs typeface="Arial" panose="020B0604020202020204" pitchFamily="34" charset="0"/>
                </a:rPr>
                <a:t>Belgische patiënten beschikken over een elektronisch gezondheidsdossier in een gezondheidskluis</a:t>
              </a:r>
            </a:p>
          </p:txBody>
        </p:sp>
      </p:grpSp>
      <p:sp>
        <p:nvSpPr>
          <p:cNvPr id="29" name="Rectangle 28"/>
          <p:cNvSpPr/>
          <p:nvPr/>
        </p:nvSpPr>
        <p:spPr>
          <a:xfrm>
            <a:off x="5596876" y="3608120"/>
            <a:ext cx="1866082" cy="715581"/>
          </a:xfrm>
          <a:prstGeom prst="rect">
            <a:avLst/>
          </a:prstGeom>
        </p:spPr>
        <p:txBody>
          <a:bodyPr wrap="square">
            <a:spAutoFit/>
          </a:bodyPr>
          <a:lstStyle/>
          <a:p>
            <a:pPr algn="ctr"/>
            <a:r>
              <a:rPr lang="nl-BE" sz="1350" b="1" dirty="0">
                <a:solidFill>
                  <a:srgbClr val="4A6C5B"/>
                </a:solidFill>
                <a:latin typeface="Arial" panose="020B0604020202020204" pitchFamily="34" charset="0"/>
                <a:cs typeface="Arial" panose="020B0604020202020204" pitchFamily="34" charset="0"/>
              </a:rPr>
              <a:t>15.000.000.000</a:t>
            </a:r>
          </a:p>
          <a:p>
            <a:pPr algn="ctr"/>
            <a:r>
              <a:rPr lang="nl-BE" sz="900" b="1" dirty="0">
                <a:solidFill>
                  <a:srgbClr val="4A6C5B"/>
                </a:solidFill>
                <a:latin typeface="Arial" panose="020B0604020202020204" pitchFamily="34" charset="0"/>
                <a:cs typeface="Arial" panose="020B0604020202020204" pitchFamily="34" charset="0"/>
              </a:rPr>
              <a:t>elektronische transacties</a:t>
            </a:r>
          </a:p>
          <a:p>
            <a:pPr algn="ctr"/>
            <a:r>
              <a:rPr lang="nl-BE" sz="900" b="1" dirty="0">
                <a:solidFill>
                  <a:srgbClr val="4A6C5B"/>
                </a:solidFill>
                <a:latin typeface="Arial" panose="020B0604020202020204" pitchFamily="34" charset="0"/>
                <a:cs typeface="Arial" panose="020B0604020202020204" pitchFamily="34" charset="0"/>
              </a:rPr>
              <a:t>17.000.000.000</a:t>
            </a:r>
          </a:p>
          <a:p>
            <a:pPr algn="ctr"/>
            <a:r>
              <a:rPr lang="nl-BE" sz="900" b="1" dirty="0">
                <a:solidFill>
                  <a:srgbClr val="4A6C5B"/>
                </a:solidFill>
                <a:latin typeface="Arial" panose="020B0604020202020204" pitchFamily="34" charset="0"/>
                <a:cs typeface="Arial" panose="020B0604020202020204" pitchFamily="34" charset="0"/>
              </a:rPr>
              <a:t>verwacht voor 2020</a:t>
            </a:r>
          </a:p>
        </p:txBody>
      </p:sp>
      <p:grpSp>
        <p:nvGrpSpPr>
          <p:cNvPr id="41" name="Group 40"/>
          <p:cNvGrpSpPr/>
          <p:nvPr/>
        </p:nvGrpSpPr>
        <p:grpSpPr>
          <a:xfrm>
            <a:off x="1772902" y="1191217"/>
            <a:ext cx="2736647" cy="1356585"/>
            <a:chOff x="178615" y="1059565"/>
            <a:chExt cx="3648864" cy="1808780"/>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178615" y="2098904"/>
              <a:ext cx="3648864" cy="769441"/>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&gt;82%</a:t>
              </a:r>
            </a:p>
            <a:p>
              <a:pPr algn="ctr"/>
              <a:r>
                <a:rPr lang="nl-BE" sz="900" b="1" dirty="0">
                  <a:solidFill>
                    <a:srgbClr val="4A6C5B"/>
                  </a:solidFill>
                  <a:latin typeface="Arial" panose="020B0604020202020204" pitchFamily="34" charset="0"/>
                  <a:cs typeface="Arial" panose="020B0604020202020204" pitchFamily="34" charset="0"/>
                </a:rPr>
                <a:t>van de Belgische burgers hebben </a:t>
              </a:r>
            </a:p>
            <a:p>
              <a:pPr algn="ctr"/>
              <a:r>
                <a:rPr lang="nl-BE" sz="900" b="1" dirty="0">
                  <a:solidFill>
                    <a:srgbClr val="4A6C5B"/>
                  </a:solidFill>
                  <a:latin typeface="Arial" panose="020B0604020202020204" pitchFamily="34" charset="0"/>
                  <a:cs typeface="Arial" panose="020B0604020202020204" pitchFamily="34" charset="0"/>
                </a:rPr>
                <a:t>hun toestemming tot gegevensdeling verleend</a:t>
              </a:r>
            </a:p>
          </p:txBody>
        </p:sp>
      </p:grpSp>
      <p:sp>
        <p:nvSpPr>
          <p:cNvPr id="47" name="Rectangle 46"/>
          <p:cNvSpPr/>
          <p:nvPr/>
        </p:nvSpPr>
        <p:spPr>
          <a:xfrm>
            <a:off x="2035815" y="3271613"/>
            <a:ext cx="2295820" cy="276999"/>
          </a:xfrm>
          <a:prstGeom prst="rect">
            <a:avLst/>
          </a:prstGeom>
          <a:solidFill>
            <a:srgbClr val="4A6C5B"/>
          </a:solidFill>
        </p:spPr>
        <p:txBody>
          <a:bodyPr wrap="none">
            <a:spAutoFit/>
          </a:bodyPr>
          <a:lstStyle/>
          <a:p>
            <a:pPr algn="ctr"/>
            <a:r>
              <a:rPr lang="nl-BE" sz="1200" b="1" dirty="0">
                <a:solidFill>
                  <a:schemeClr val="bg1"/>
                </a:solidFill>
                <a:latin typeface="Arial" panose="020B0604020202020204" pitchFamily="34" charset="0"/>
                <a:cs typeface="Arial" panose="020B0604020202020204" pitchFamily="34" charset="0"/>
              </a:rPr>
              <a:t>Elektronische voorschriften</a:t>
            </a:r>
          </a:p>
        </p:txBody>
      </p:sp>
      <p:sp>
        <p:nvSpPr>
          <p:cNvPr id="5" name="Rectangle 4"/>
          <p:cNvSpPr/>
          <p:nvPr/>
        </p:nvSpPr>
        <p:spPr>
          <a:xfrm>
            <a:off x="4331636" y="5442487"/>
            <a:ext cx="3009819" cy="577081"/>
          </a:xfrm>
          <a:prstGeom prst="rect">
            <a:avLst/>
          </a:prstGeom>
        </p:spPr>
        <p:txBody>
          <a:bodyPr wrap="square">
            <a:spAutoFit/>
          </a:bodyPr>
          <a:lstStyle/>
          <a:p>
            <a:pPr lvl="1" algn="ctr"/>
            <a:r>
              <a:rPr lang="nl-BE" sz="1350" b="1" dirty="0">
                <a:solidFill>
                  <a:srgbClr val="4A6C5B"/>
                </a:solidFill>
                <a:latin typeface="Arial" panose="020B0604020202020204" pitchFamily="34" charset="0"/>
                <a:cs typeface="Arial" panose="020B0604020202020204" pitchFamily="34" charset="0"/>
              </a:rPr>
              <a:t>328 miljoen</a:t>
            </a:r>
          </a:p>
          <a:p>
            <a:pPr lvl="1" algn="ctr"/>
            <a:r>
              <a:rPr lang="nl-BE" sz="900" b="1" dirty="0">
                <a:solidFill>
                  <a:srgbClr val="4A6C5B"/>
                </a:solidFill>
                <a:latin typeface="Arial" panose="020B0604020202020204" pitchFamily="34" charset="0"/>
                <a:cs typeface="Arial" panose="020B0604020202020204" pitchFamily="34" charset="0"/>
              </a:rPr>
              <a:t>elektronische documenten beschikbaar bij de ziekenhuizen en klinische laboratoria</a:t>
            </a:r>
          </a:p>
        </p:txBody>
      </p:sp>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74439" y="2861683"/>
            <a:ext cx="1006434" cy="651786"/>
          </a:xfrm>
          <a:prstGeom prst="rect">
            <a:avLst/>
          </a:prstGeom>
        </p:spPr>
      </p:pic>
      <p:sp>
        <p:nvSpPr>
          <p:cNvPr id="4" name="Date Placeholder 3"/>
          <p:cNvSpPr>
            <a:spLocks noGrp="1"/>
          </p:cNvSpPr>
          <p:nvPr>
            <p:ph type="dt" sz="half" idx="2"/>
          </p:nvPr>
        </p:nvSpPr>
        <p:spPr/>
        <p:txBody>
          <a:bodyPr/>
          <a:lstStyle/>
          <a:p>
            <a:r>
              <a:rPr lang="en-US" smtClean="0"/>
              <a:t>13/10/2020</a:t>
            </a:r>
            <a:endParaRPr lang="nl-BE"/>
          </a:p>
        </p:txBody>
      </p:sp>
      <p:sp>
        <p:nvSpPr>
          <p:cNvPr id="8" name="Slide Number Placeholder 7"/>
          <p:cNvSpPr>
            <a:spLocks noGrp="1"/>
          </p:cNvSpPr>
          <p:nvPr>
            <p:ph type="sldNum" sz="quarter" idx="4"/>
          </p:nvPr>
        </p:nvSpPr>
        <p:spPr/>
        <p:txBody>
          <a:bodyPr/>
          <a:lstStyle/>
          <a:p>
            <a:r>
              <a:rPr lang="nl-BE" smtClean="0"/>
              <a:t>- </a:t>
            </a:r>
            <a:fld id="{30A9230E-FFBB-4CCB-ABD7-198084EDE768}" type="slidenum">
              <a:rPr lang="fr-BE" smtClean="0"/>
              <a:pPr/>
              <a:t>2</a:t>
            </a:fld>
            <a:r>
              <a:rPr lang="nl-BE" smtClean="0"/>
              <a:t> -</a:t>
            </a:r>
            <a:endParaRPr lang="nl-BE"/>
          </a:p>
        </p:txBody>
      </p:sp>
    </p:spTree>
    <p:extLst>
      <p:ext uri="{BB962C8B-B14F-4D97-AF65-F5344CB8AC3E}">
        <p14:creationId xmlns:p14="http://schemas.microsoft.com/office/powerpoint/2010/main" val="189720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nl-NL" dirty="0" smtClean="0"/>
              <a:t>2021</a:t>
            </a:r>
          </a:p>
          <a:p>
            <a:pPr lvl="1"/>
            <a:r>
              <a:rPr lang="nl-NL" dirty="0"/>
              <a:t>d</a:t>
            </a:r>
            <a:r>
              <a:rPr lang="nl-NL" dirty="0" smtClean="0"/>
              <a:t>ematerialisatie </a:t>
            </a:r>
            <a:r>
              <a:rPr lang="nl-NL" dirty="0" err="1" smtClean="0"/>
              <a:t>Recip</a:t>
            </a:r>
            <a:r>
              <a:rPr lang="nl-NL" dirty="0" smtClean="0"/>
              <a:t>-e</a:t>
            </a:r>
          </a:p>
          <a:p>
            <a:pPr lvl="2"/>
            <a:r>
              <a:rPr lang="nl-NL" dirty="0" smtClean="0"/>
              <a:t>vanaf 1 juni 2021 (ten vroegste – afhankelijk van Covid-19 gerelateerde prioriteiten) </a:t>
            </a:r>
          </a:p>
          <a:p>
            <a:pPr lvl="2"/>
            <a:r>
              <a:rPr lang="nl-NL" dirty="0" smtClean="0"/>
              <a:t>apothekers zullen via de </a:t>
            </a:r>
            <a:r>
              <a:rPr lang="nl-NL" dirty="0" err="1" smtClean="0"/>
              <a:t>eID</a:t>
            </a:r>
            <a:r>
              <a:rPr lang="nl-NL" dirty="0" smtClean="0"/>
              <a:t> van een patiënt de elektronische voorschriften kunnen opvragen en verwerken</a:t>
            </a:r>
          </a:p>
          <a:p>
            <a:pPr lvl="2"/>
            <a:r>
              <a:rPr lang="nl-NL" dirty="0" smtClean="0"/>
              <a:t>voorschrijvers moeten hierbij het bewijs van het elektronisch voorschrift niet meer afdrukken en meegeven met de patiënt</a:t>
            </a:r>
          </a:p>
          <a:p>
            <a:endParaRPr lang="en-US"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20</a:t>
            </a:fld>
            <a:r>
              <a:rPr lang="nl-BE" smtClean="0"/>
              <a:t> -</a:t>
            </a:r>
            <a:endParaRPr lang="nl-BE"/>
          </a:p>
        </p:txBody>
      </p:sp>
      <p:sp>
        <p:nvSpPr>
          <p:cNvPr id="2" name="Title 1"/>
          <p:cNvSpPr>
            <a:spLocks noGrp="1"/>
          </p:cNvSpPr>
          <p:nvPr>
            <p:ph type="title"/>
          </p:nvPr>
        </p:nvSpPr>
        <p:spPr/>
        <p:txBody>
          <a:bodyPr/>
          <a:lstStyle/>
          <a:p>
            <a:r>
              <a:rPr lang="nl-BE" dirty="0" smtClean="0"/>
              <a:t>Cluster 4 – Elektronisch voorschrift (</a:t>
            </a:r>
            <a:r>
              <a:rPr lang="nl-BE" dirty="0" err="1" smtClean="0"/>
              <a:t>Recip</a:t>
            </a:r>
            <a:r>
              <a:rPr lang="nl-BE" dirty="0" smtClean="0"/>
              <a:t>-e)</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6512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NL" dirty="0" smtClean="0"/>
              <a:t>2019-2020 </a:t>
            </a:r>
          </a:p>
          <a:p>
            <a:pPr lvl="1"/>
            <a:r>
              <a:rPr lang="nl-NL" dirty="0" smtClean="0"/>
              <a:t>toegang tot therapeutische relaties</a:t>
            </a:r>
          </a:p>
          <a:p>
            <a:pPr lvl="2"/>
            <a:r>
              <a:rPr lang="nl-NL" dirty="0" smtClean="0"/>
              <a:t>aanmaak van een therapeutische relatie tussen een zorgverstrekker en een patiënt in de webapplicatie </a:t>
            </a:r>
            <a:r>
              <a:rPr lang="nl-NL" dirty="0" err="1" smtClean="0"/>
              <a:t>BelRAI</a:t>
            </a:r>
            <a:r>
              <a:rPr lang="nl-NL" dirty="0" smtClean="0"/>
              <a:t> 2.0 (methode </a:t>
            </a:r>
            <a:r>
              <a:rPr lang="nl-NL" dirty="0" err="1" smtClean="0"/>
              <a:t>putTherapeuticLink</a:t>
            </a:r>
            <a:r>
              <a:rPr lang="nl-NL" dirty="0" smtClean="0"/>
              <a:t>)</a:t>
            </a:r>
          </a:p>
          <a:p>
            <a:pPr lvl="2"/>
            <a:r>
              <a:rPr lang="nl-NL" dirty="0" smtClean="0"/>
              <a:t>toegang om therapeutische uitsluitingen te controleren via </a:t>
            </a:r>
            <a:r>
              <a:rPr lang="nl-NL" dirty="0" err="1" smtClean="0"/>
              <a:t>Attribute</a:t>
            </a:r>
            <a:r>
              <a:rPr lang="nl-NL" dirty="0" smtClean="0"/>
              <a:t> </a:t>
            </a:r>
            <a:r>
              <a:rPr lang="nl-NL" dirty="0" err="1" smtClean="0"/>
              <a:t>Authority</a:t>
            </a:r>
            <a:endParaRPr lang="nl-NL" dirty="0" smtClean="0"/>
          </a:p>
          <a:p>
            <a:pPr lvl="1"/>
            <a:r>
              <a:rPr lang="nl-BE" dirty="0" smtClean="0"/>
              <a:t>aanvang integratie in het verwijzingsrepertorium </a:t>
            </a:r>
            <a:r>
              <a:rPr lang="nl-BE" dirty="0" err="1"/>
              <a:t>m</a:t>
            </a:r>
            <a:r>
              <a:rPr lang="nl-BE" dirty="0" err="1" smtClean="0"/>
              <a:t>etahub</a:t>
            </a:r>
            <a:r>
              <a:rPr lang="nl-BE" dirty="0" smtClean="0"/>
              <a:t> (in uitvoering)</a:t>
            </a:r>
            <a:endParaRPr lang="en-US" dirty="0" smtClean="0"/>
          </a:p>
          <a:p>
            <a:pPr lvl="2"/>
            <a:r>
              <a:rPr lang="nl-NL" dirty="0" smtClean="0"/>
              <a:t>doel : zorgverstrekkers informeren over het bestaan van een evaluatie voor hun patiënt</a:t>
            </a:r>
          </a:p>
          <a:p>
            <a:pPr lvl="1"/>
            <a:r>
              <a:rPr lang="nl-NL" dirty="0" err="1" smtClean="0"/>
              <a:t>webservice</a:t>
            </a:r>
            <a:r>
              <a:rPr lang="nl-NL" dirty="0" smtClean="0"/>
              <a:t> </a:t>
            </a:r>
            <a:r>
              <a:rPr lang="nl-NL" dirty="0" err="1" smtClean="0"/>
              <a:t>BelRAI</a:t>
            </a:r>
            <a:r>
              <a:rPr lang="nl-NL" dirty="0" smtClean="0"/>
              <a:t> voor nieuwe doelgroepen</a:t>
            </a:r>
          </a:p>
          <a:p>
            <a:pPr lvl="2"/>
            <a:r>
              <a:rPr lang="nl-NL" dirty="0" smtClean="0"/>
              <a:t>klinisch psycholoog</a:t>
            </a:r>
          </a:p>
          <a:p>
            <a:pPr lvl="2"/>
            <a:r>
              <a:rPr lang="nl-NL" dirty="0" smtClean="0"/>
              <a:t>klinisch orthopedagoog</a:t>
            </a:r>
          </a:p>
          <a:p>
            <a:pPr lvl="2"/>
            <a:r>
              <a:rPr lang="nl-NL" dirty="0"/>
              <a:t>i</a:t>
            </a:r>
            <a:r>
              <a:rPr lang="nl-NL" dirty="0" smtClean="0"/>
              <a:t>ndividuele zorgverstrekkers (in uitvoering)</a:t>
            </a:r>
          </a:p>
          <a:p>
            <a:pPr lvl="1"/>
            <a:endParaRPr lang="nl-NL" dirty="0" smtClean="0"/>
          </a:p>
          <a:p>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21</a:t>
            </a:fld>
            <a:r>
              <a:rPr lang="nl-BE" smtClean="0"/>
              <a:t> -</a:t>
            </a:r>
            <a:endParaRPr lang="nl-BE"/>
          </a:p>
        </p:txBody>
      </p:sp>
      <p:sp>
        <p:nvSpPr>
          <p:cNvPr id="2" name="Title 1"/>
          <p:cNvSpPr>
            <a:spLocks noGrp="1"/>
          </p:cNvSpPr>
          <p:nvPr>
            <p:ph type="title"/>
          </p:nvPr>
        </p:nvSpPr>
        <p:spPr/>
        <p:txBody>
          <a:bodyPr/>
          <a:lstStyle/>
          <a:p>
            <a:r>
              <a:rPr lang="nl-BE" smtClean="0"/>
              <a:t>Cluster 4 – BelRai</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236158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nl-NL" dirty="0" smtClean="0"/>
              <a:t>2020-2021</a:t>
            </a:r>
          </a:p>
          <a:p>
            <a:pPr lvl="1"/>
            <a:r>
              <a:rPr lang="nl-NL" dirty="0" err="1" smtClean="0"/>
              <a:t>webtoepassing</a:t>
            </a:r>
            <a:r>
              <a:rPr lang="nl-NL" dirty="0" smtClean="0"/>
              <a:t> </a:t>
            </a:r>
            <a:r>
              <a:rPr lang="nl-NL" dirty="0" err="1" smtClean="0"/>
              <a:t>MyBelRAI</a:t>
            </a:r>
            <a:r>
              <a:rPr lang="nl-NL" dirty="0" smtClean="0"/>
              <a:t> voor patiënten</a:t>
            </a:r>
          </a:p>
          <a:p>
            <a:pPr lvl="2"/>
            <a:r>
              <a:rPr lang="nl-NL" dirty="0" smtClean="0"/>
              <a:t>fase 1: toegang voor patiënt tot evaluatieresultaten via een </a:t>
            </a:r>
            <a:r>
              <a:rPr lang="nl-NL" dirty="0" err="1" smtClean="0"/>
              <a:t>webtoepassing</a:t>
            </a:r>
            <a:r>
              <a:rPr lang="nl-NL" dirty="0" smtClean="0"/>
              <a:t> geïntegreerd in portaal </a:t>
            </a:r>
            <a:r>
              <a:rPr lang="nl-NL" dirty="0" err="1" smtClean="0"/>
              <a:t>MijnGezondheid</a:t>
            </a:r>
            <a:endParaRPr lang="nl-NL" dirty="0"/>
          </a:p>
          <a:p>
            <a:pPr lvl="2"/>
            <a:r>
              <a:rPr lang="nl-NL" dirty="0" smtClean="0"/>
              <a:t>fase 2: uitbreiding van toegang tot mandaathouders van patiënt</a:t>
            </a:r>
          </a:p>
          <a:p>
            <a:pPr lvl="1"/>
            <a:r>
              <a:rPr lang="nl-NL" dirty="0" err="1" smtClean="0"/>
              <a:t>webtoepassing</a:t>
            </a:r>
            <a:r>
              <a:rPr lang="nl-NL" dirty="0" smtClean="0"/>
              <a:t> </a:t>
            </a:r>
            <a:r>
              <a:rPr lang="nl-NL" dirty="0" err="1" smtClean="0"/>
              <a:t>BelRAI</a:t>
            </a:r>
            <a:r>
              <a:rPr lang="nl-NL" dirty="0" smtClean="0"/>
              <a:t> voor organisaties</a:t>
            </a:r>
          </a:p>
          <a:p>
            <a:pPr lvl="2"/>
            <a:r>
              <a:rPr lang="nl-NL" dirty="0" smtClean="0"/>
              <a:t>gebruik van </a:t>
            </a:r>
            <a:r>
              <a:rPr lang="nl-NL" dirty="0" err="1" smtClean="0"/>
              <a:t>CoT</a:t>
            </a:r>
            <a:r>
              <a:rPr lang="nl-NL" dirty="0" smtClean="0"/>
              <a:t>/no </a:t>
            </a:r>
            <a:r>
              <a:rPr lang="nl-NL" dirty="0" err="1" smtClean="0"/>
              <a:t>CoT</a:t>
            </a:r>
            <a:r>
              <a:rPr lang="nl-NL" dirty="0" smtClean="0"/>
              <a:t> begrippen</a:t>
            </a:r>
          </a:p>
          <a:p>
            <a:pPr lvl="1"/>
            <a:r>
              <a:rPr lang="nl-NL" dirty="0" err="1"/>
              <a:t>BelRAI</a:t>
            </a:r>
            <a:r>
              <a:rPr lang="nl-NL" dirty="0"/>
              <a:t> Vlaanderen</a:t>
            </a:r>
          </a:p>
          <a:p>
            <a:pPr lvl="2"/>
            <a:r>
              <a:rPr lang="nl-NL" dirty="0" err="1" smtClean="0"/>
              <a:t>webtoepassing</a:t>
            </a:r>
            <a:r>
              <a:rPr lang="nl-NL" dirty="0" smtClean="0"/>
              <a:t> voor maken </a:t>
            </a:r>
            <a:r>
              <a:rPr lang="nl-NL" dirty="0"/>
              <a:t>van </a:t>
            </a:r>
            <a:r>
              <a:rPr lang="nl-NL" dirty="0" err="1"/>
              <a:t>BelRAI</a:t>
            </a:r>
            <a:r>
              <a:rPr lang="nl-NL" dirty="0"/>
              <a:t> </a:t>
            </a:r>
            <a:r>
              <a:rPr lang="nl-NL" dirty="0" err="1"/>
              <a:t>screener</a:t>
            </a:r>
            <a:r>
              <a:rPr lang="nl-NL" dirty="0"/>
              <a:t> en terbeschikkingstelling resultaten</a:t>
            </a:r>
          </a:p>
          <a:p>
            <a:pPr lvl="2"/>
            <a:r>
              <a:rPr lang="nl-NL" dirty="0" err="1" smtClean="0"/>
              <a:t>webtoepassing</a:t>
            </a:r>
            <a:r>
              <a:rPr lang="nl-NL" dirty="0" smtClean="0"/>
              <a:t> </a:t>
            </a:r>
            <a:r>
              <a:rPr lang="nl-NL" dirty="0"/>
              <a:t>voor </a:t>
            </a:r>
            <a:r>
              <a:rPr lang="nl-NL" dirty="0" smtClean="0"/>
              <a:t>beheer </a:t>
            </a:r>
            <a:r>
              <a:rPr lang="nl-NL" dirty="0"/>
              <a:t>van zorgrelaties voor instellingen en hun medewerkers</a:t>
            </a:r>
          </a:p>
          <a:p>
            <a:pPr lvl="2"/>
            <a:r>
              <a:rPr lang="nl-NL" dirty="0"/>
              <a:t>aanmaak databank bij </a:t>
            </a:r>
            <a:r>
              <a:rPr lang="nl-NL" dirty="0">
                <a:solidFill>
                  <a:srgbClr val="087670"/>
                </a:solidFill>
              </a:rPr>
              <a:t>eHealth</a:t>
            </a:r>
            <a:r>
              <a:rPr lang="nl-NL" dirty="0"/>
              <a:t> voor zorgrelaties voor instellingen zonder authentieke bron</a:t>
            </a:r>
          </a:p>
          <a:p>
            <a:pPr lvl="2"/>
            <a:r>
              <a:rPr lang="nl-NL" dirty="0"/>
              <a:t>doelpubliek: </a:t>
            </a:r>
            <a:r>
              <a:rPr lang="nl-NL" dirty="0" err="1"/>
              <a:t>OCMW’s</a:t>
            </a:r>
            <a:r>
              <a:rPr lang="nl-NL" dirty="0"/>
              <a:t>, zorgkassen, Diensten Maatschappelijk Werk en Diensten Gezinshulp en Aanvullende Thuiszorg</a:t>
            </a:r>
          </a:p>
          <a:p>
            <a:pPr lvl="2"/>
            <a:r>
              <a:rPr lang="nl-NL" dirty="0" smtClean="0"/>
              <a:t>timing: testfase 3/2020 - opleiding 4/2020 – productie 1/6/2021</a:t>
            </a:r>
            <a:endParaRPr lang="nl-NL" dirty="0"/>
          </a:p>
          <a:p>
            <a:pPr lvl="1"/>
            <a:endParaRPr lang="nl-NL" dirty="0" smtClean="0"/>
          </a:p>
          <a:p>
            <a:pPr lvl="1"/>
            <a:endParaRPr lang="nl-NL" dirty="0" smtClean="0"/>
          </a:p>
          <a:p>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22</a:t>
            </a:fld>
            <a:r>
              <a:rPr lang="nl-BE" smtClean="0"/>
              <a:t> -</a:t>
            </a:r>
            <a:endParaRPr lang="nl-BE"/>
          </a:p>
        </p:txBody>
      </p:sp>
      <p:sp>
        <p:nvSpPr>
          <p:cNvPr id="2" name="Title 1"/>
          <p:cNvSpPr>
            <a:spLocks noGrp="1"/>
          </p:cNvSpPr>
          <p:nvPr>
            <p:ph type="title"/>
          </p:nvPr>
        </p:nvSpPr>
        <p:spPr/>
        <p:txBody>
          <a:bodyPr/>
          <a:lstStyle/>
          <a:p>
            <a:r>
              <a:rPr lang="nl-BE" smtClean="0"/>
              <a:t>Cluster 4 – BelRai</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226421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lstStyle/>
          <a:p>
            <a:r>
              <a:rPr lang="nl-BE" dirty="0"/>
              <a:t>Cluster 4 – </a:t>
            </a:r>
            <a:r>
              <a:rPr lang="nl-BE" dirty="0" smtClean="0"/>
              <a:t>VIDIS</a:t>
            </a:r>
            <a:endParaRPr lang="nl-BE" dirty="0"/>
          </a:p>
        </p:txBody>
      </p:sp>
      <p:sp>
        <p:nvSpPr>
          <p:cNvPr id="11" name="Content Placeholder 10"/>
          <p:cNvSpPr>
            <a:spLocks noGrp="1"/>
          </p:cNvSpPr>
          <p:nvPr>
            <p:ph idx="1"/>
          </p:nvPr>
        </p:nvSpPr>
        <p:spPr/>
        <p:txBody>
          <a:bodyPr>
            <a:normAutofit/>
          </a:bodyPr>
          <a:lstStyle/>
          <a:p>
            <a:r>
              <a:rPr lang="nl-NL" dirty="0" smtClean="0"/>
              <a:t>2020</a:t>
            </a:r>
            <a:endParaRPr lang="en-US" dirty="0"/>
          </a:p>
          <a:p>
            <a:pPr lvl="1"/>
            <a:r>
              <a:rPr lang="nl-NL" dirty="0" smtClean="0"/>
              <a:t>mogelijkheid tot raadpleging van </a:t>
            </a:r>
            <a:r>
              <a:rPr lang="nl-NL" dirty="0"/>
              <a:t>medicatieschema </a:t>
            </a:r>
            <a:r>
              <a:rPr lang="nl-NL" dirty="0" smtClean="0"/>
              <a:t>door </a:t>
            </a:r>
            <a:r>
              <a:rPr lang="nl-NL" dirty="0"/>
              <a:t>patiënten </a:t>
            </a:r>
            <a:r>
              <a:rPr lang="nl-NL" dirty="0" smtClean="0"/>
              <a:t>in  Personal Health Viewer</a:t>
            </a:r>
            <a:endParaRPr lang="en-US" dirty="0"/>
          </a:p>
          <a:p>
            <a:pPr lvl="1"/>
            <a:r>
              <a:rPr lang="nl-NL" dirty="0" smtClean="0"/>
              <a:t>mogelijkheid tot raadpleging van medicatieschema </a:t>
            </a:r>
            <a:r>
              <a:rPr lang="nl-NL" dirty="0"/>
              <a:t>d</a:t>
            </a:r>
            <a:r>
              <a:rPr lang="nl-NL" dirty="0" smtClean="0"/>
              <a:t>oor </a:t>
            </a:r>
            <a:r>
              <a:rPr lang="nl-NL" dirty="0"/>
              <a:t>zorgverleners (artsen, tandartsen, verpleegkundigen, vroedvrouwen en apothekers) </a:t>
            </a:r>
            <a:r>
              <a:rPr lang="nl-NL" dirty="0" smtClean="0"/>
              <a:t>die een therapeutische relatie hebben met de patiënt, mits de patiënt zijn geïnformeerde toestemming tot gegevensdeling heeft gegeven</a:t>
            </a:r>
            <a:endParaRPr lang="en-US" dirty="0"/>
          </a:p>
          <a:p>
            <a:r>
              <a:rPr lang="nl-NL" dirty="0"/>
              <a:t>2021</a:t>
            </a:r>
            <a:endParaRPr lang="en-US" dirty="0"/>
          </a:p>
          <a:p>
            <a:pPr lvl="1"/>
            <a:r>
              <a:rPr lang="nl-NL" dirty="0" smtClean="0"/>
              <a:t>journaalnota’s</a:t>
            </a:r>
          </a:p>
          <a:p>
            <a:pPr lvl="1"/>
            <a:r>
              <a:rPr lang="nl-NL" dirty="0" smtClean="0"/>
              <a:t>SAM v2</a:t>
            </a:r>
          </a:p>
          <a:p>
            <a:pPr lvl="1"/>
            <a:r>
              <a:rPr lang="nl-NL" dirty="0" smtClean="0"/>
              <a:t>openstaande </a:t>
            </a:r>
            <a:r>
              <a:rPr lang="nl-NL" dirty="0"/>
              <a:t>voorschriften</a:t>
            </a:r>
            <a:endParaRPr lang="en-US" dirty="0"/>
          </a:p>
          <a:p>
            <a:pPr lvl="1"/>
            <a:r>
              <a:rPr lang="nl-NL" dirty="0"/>
              <a:t>printen voorschriften en verzending naar </a:t>
            </a:r>
            <a:r>
              <a:rPr lang="nl-NL" dirty="0" err="1"/>
              <a:t>eBox</a:t>
            </a:r>
            <a:endParaRPr lang="en-US" dirty="0"/>
          </a:p>
          <a:p>
            <a:pPr lvl="1"/>
            <a:r>
              <a:rPr lang="nl-NL" dirty="0"/>
              <a:t>integratie van het </a:t>
            </a:r>
            <a:r>
              <a:rPr lang="nl-NL" dirty="0" smtClean="0"/>
              <a:t>Gedeeld </a:t>
            </a:r>
            <a:r>
              <a:rPr lang="nl-NL" dirty="0"/>
              <a:t>F</a:t>
            </a:r>
            <a:r>
              <a:rPr lang="nl-NL" dirty="0" smtClean="0"/>
              <a:t>armaceutisch </a:t>
            </a:r>
            <a:r>
              <a:rPr lang="nl-NL" dirty="0"/>
              <a:t>D</a:t>
            </a:r>
            <a:r>
              <a:rPr lang="nl-NL" dirty="0" smtClean="0"/>
              <a:t>ossier</a:t>
            </a:r>
            <a:endParaRPr lang="en-US" dirty="0"/>
          </a:p>
          <a:p>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a:t>- </a:t>
            </a:r>
            <a:fld id="{30A9230E-FFBB-4CCB-ABD7-198084EDE768}" type="slidenum">
              <a:rPr lang="fr-BE" smtClean="0"/>
              <a:pPr/>
              <a:t>23</a:t>
            </a:fld>
            <a:r>
              <a:rPr lang="nl-BE"/>
              <a:t> -</a:t>
            </a:r>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30051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lstStyle/>
          <a:p>
            <a:r>
              <a:rPr lang="nl-BE" dirty="0" err="1"/>
              <a:t>eBirth</a:t>
            </a:r>
            <a:r>
              <a:rPr lang="nl-BE" dirty="0"/>
              <a:t> </a:t>
            </a:r>
            <a:r>
              <a:rPr lang="nl-BE" dirty="0" smtClean="0"/>
              <a:t>v2: elektronische geboorteaangifte</a:t>
            </a:r>
            <a:endParaRPr lang="nl-BE" dirty="0"/>
          </a:p>
        </p:txBody>
      </p:sp>
      <p:sp>
        <p:nvSpPr>
          <p:cNvPr id="11" name="Content Placeholder 10"/>
          <p:cNvSpPr>
            <a:spLocks noGrp="1"/>
          </p:cNvSpPr>
          <p:nvPr>
            <p:ph idx="1"/>
          </p:nvPr>
        </p:nvSpPr>
        <p:spPr/>
        <p:txBody>
          <a:bodyPr>
            <a:normAutofit/>
          </a:bodyPr>
          <a:lstStyle/>
          <a:p>
            <a:r>
              <a:rPr lang="nl-BE" dirty="0" smtClean="0"/>
              <a:t>2020-2021</a:t>
            </a:r>
            <a:endParaRPr lang="nl-BE" dirty="0"/>
          </a:p>
          <a:p>
            <a:pPr lvl="1"/>
            <a:r>
              <a:rPr lang="nl-BE" dirty="0" smtClean="0"/>
              <a:t>vereenvoudiging </a:t>
            </a:r>
            <a:r>
              <a:rPr lang="nl-BE" dirty="0"/>
              <a:t>van 3 stromen </a:t>
            </a:r>
          </a:p>
          <a:p>
            <a:pPr lvl="2"/>
            <a:r>
              <a:rPr lang="nl-BE" dirty="0"/>
              <a:t>automatische aanmaak van een INSZ voor de pasgeborene</a:t>
            </a:r>
          </a:p>
          <a:p>
            <a:pPr lvl="3"/>
            <a:r>
              <a:rPr lang="nl-BE" dirty="0"/>
              <a:t>noodzaak om de wet te wijzigen</a:t>
            </a:r>
          </a:p>
          <a:p>
            <a:pPr lvl="2"/>
            <a:r>
              <a:rPr lang="nl-BE" dirty="0" smtClean="0"/>
              <a:t>gezondheidsgegevens </a:t>
            </a:r>
            <a:r>
              <a:rPr lang="nl-BE" dirty="0"/>
              <a:t>verstuurd naar de bevoegde overheden</a:t>
            </a:r>
          </a:p>
          <a:p>
            <a:pPr lvl="3"/>
            <a:r>
              <a:rPr lang="nl-BE" dirty="0"/>
              <a:t>afkomstig uit het EPD van het ziekenhuis</a:t>
            </a:r>
          </a:p>
          <a:p>
            <a:pPr lvl="3"/>
            <a:r>
              <a:rPr lang="nl-BE" dirty="0"/>
              <a:t>via de connector van </a:t>
            </a:r>
            <a:r>
              <a:rPr lang="nl-BE" dirty="0" err="1"/>
              <a:t>Healthdata</a:t>
            </a:r>
            <a:r>
              <a:rPr lang="nl-BE" dirty="0"/>
              <a:t> (re-</a:t>
            </a:r>
            <a:r>
              <a:rPr lang="nl-BE" dirty="0" err="1"/>
              <a:t>use</a:t>
            </a:r>
            <a:r>
              <a:rPr lang="nl-BE" dirty="0"/>
              <a:t>)</a:t>
            </a:r>
          </a:p>
          <a:p>
            <a:pPr lvl="2"/>
            <a:r>
              <a:rPr lang="nl-BE" dirty="0"/>
              <a:t>socio-economische en statistische gegevens verstuurd naar de bevoegde overheden </a:t>
            </a:r>
          </a:p>
          <a:p>
            <a:pPr lvl="3"/>
            <a:r>
              <a:rPr lang="nl-BE" dirty="0"/>
              <a:t>via het datawarehouse van de KSZ (re-</a:t>
            </a:r>
            <a:r>
              <a:rPr lang="nl-BE" dirty="0" err="1"/>
              <a:t>use</a:t>
            </a:r>
            <a:r>
              <a:rPr lang="nl-BE" dirty="0" smtClean="0"/>
              <a:t>)</a:t>
            </a:r>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a:t>- </a:t>
            </a:r>
            <a:fld id="{30A9230E-FFBB-4CCB-ABD7-198084EDE768}" type="slidenum">
              <a:rPr lang="fr-BE" smtClean="0"/>
              <a:pPr/>
              <a:t>24</a:t>
            </a:fld>
            <a:r>
              <a:rPr lang="nl-BE"/>
              <a:t> -</a:t>
            </a:r>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419128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smtClean="0"/>
              <a:t>2020-2021</a:t>
            </a:r>
          </a:p>
          <a:p>
            <a:pPr lvl="1"/>
            <a:r>
              <a:rPr lang="nl-BE" dirty="0" smtClean="0"/>
              <a:t>elektronische verzending van onderzoeksresultaten</a:t>
            </a:r>
          </a:p>
          <a:p>
            <a:pPr lvl="2"/>
            <a:r>
              <a:rPr lang="nl-BE" dirty="0" smtClean="0"/>
              <a:t>op een gestructureerde (FHIR-formaat) en </a:t>
            </a:r>
          </a:p>
          <a:p>
            <a:pPr lvl="2"/>
            <a:r>
              <a:rPr lang="nl-BE" dirty="0" smtClean="0"/>
              <a:t>gecodeerde (LOINC-formaat) manier</a:t>
            </a:r>
          </a:p>
          <a:p>
            <a:pPr lvl="1"/>
            <a:r>
              <a:rPr lang="nl-BE" dirty="0"/>
              <a:t>elektronische verzending van aanvragen voor </a:t>
            </a:r>
            <a:r>
              <a:rPr lang="nl-BE" dirty="0" smtClean="0"/>
              <a:t>laboratoriumonderzoeken</a:t>
            </a:r>
            <a:endParaRPr lang="nl-BE" dirty="0"/>
          </a:p>
          <a:p>
            <a:pPr lvl="1"/>
            <a:r>
              <a:rPr lang="nl-BE" dirty="0" smtClean="0"/>
              <a:t>nood aan aanpassing van de softwarepakketten van artsen en van laboratoria</a:t>
            </a:r>
          </a:p>
          <a:p>
            <a:pPr lvl="1"/>
            <a:r>
              <a:rPr lang="nl-BE" dirty="0" smtClean="0"/>
              <a:t>timing</a:t>
            </a:r>
          </a:p>
          <a:p>
            <a:pPr lvl="2"/>
            <a:r>
              <a:rPr lang="nl-BE" dirty="0" smtClean="0"/>
              <a:t>7/2021 voor de verzending van de onderzoeksresultaten voor meest courante testen </a:t>
            </a:r>
            <a:endParaRPr lang="nl-BE"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5" name="Slide Number Placeholder 4"/>
          <p:cNvSpPr>
            <a:spLocks noGrp="1"/>
          </p:cNvSpPr>
          <p:nvPr>
            <p:ph type="sldNum" sz="quarter" idx="4"/>
          </p:nvPr>
        </p:nvSpPr>
        <p:spPr/>
        <p:txBody>
          <a:bodyPr/>
          <a:lstStyle/>
          <a:p>
            <a:r>
              <a:rPr lang="nl-BE" smtClean="0"/>
              <a:t>- </a:t>
            </a:r>
            <a:fld id="{30A9230E-FFBB-4CCB-ABD7-198084EDE768}" type="slidenum">
              <a:rPr lang="fr-BE" smtClean="0"/>
              <a:pPr/>
              <a:t>25</a:t>
            </a:fld>
            <a:r>
              <a:rPr lang="nl-BE" smtClean="0"/>
              <a:t> -</a:t>
            </a:r>
            <a:endParaRPr lang="nl-BE"/>
          </a:p>
        </p:txBody>
      </p:sp>
      <p:sp>
        <p:nvSpPr>
          <p:cNvPr id="2" name="Title 1"/>
          <p:cNvSpPr>
            <a:spLocks noGrp="1"/>
          </p:cNvSpPr>
          <p:nvPr>
            <p:ph type="title"/>
          </p:nvPr>
        </p:nvSpPr>
        <p:spPr/>
        <p:txBody>
          <a:bodyPr/>
          <a:lstStyle/>
          <a:p>
            <a:r>
              <a:rPr lang="nl-BE" smtClean="0"/>
              <a:t>Aanvragen &amp; resultaten labo</a:t>
            </a:r>
            <a:endParaRPr lang="nl-BE"/>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286134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smtClean="0"/>
              <a:t>2020</a:t>
            </a:r>
          </a:p>
          <a:p>
            <a:pPr lvl="1"/>
            <a:r>
              <a:rPr lang="nl-BE" dirty="0" smtClean="0"/>
              <a:t>elektronische zelfregistratie van de wilsverklaring voor orgaandonatie en donatie van menselijk lichaamsmateriaal</a:t>
            </a:r>
          </a:p>
          <a:p>
            <a:pPr lvl="2"/>
            <a:r>
              <a:rPr lang="nl-BE" dirty="0" smtClean="0"/>
              <a:t>2 voorwaarden</a:t>
            </a:r>
          </a:p>
          <a:p>
            <a:pPr lvl="3"/>
            <a:r>
              <a:rPr lang="nl-BE" dirty="0" smtClean="0"/>
              <a:t>ingeschreven zijn in het bevolkingsregister of sinds meer dan 6 maanden in het vreemdelingenregister</a:t>
            </a:r>
          </a:p>
          <a:p>
            <a:pPr lvl="3"/>
            <a:r>
              <a:rPr lang="nl-BE" dirty="0" smtClean="0"/>
              <a:t>wilsbekwaam zijn en over voldoende maturiteit beschikken om dergelijke beslissing te kunnen nemen</a:t>
            </a:r>
          </a:p>
          <a:p>
            <a:pPr lvl="4"/>
            <a:r>
              <a:rPr lang="nl-BE" dirty="0" smtClean="0"/>
              <a:t>indien wilsonbekwaam &gt; mogelijkheid om zijn verzet te laten registreren door zijn wettelijke vertegenwoordiger, zijn bewindvoerder of een naast familielid</a:t>
            </a:r>
          </a:p>
          <a:p>
            <a:pPr lvl="2"/>
            <a:r>
              <a:rPr lang="nl-BE" dirty="0" smtClean="0"/>
              <a:t>mogelijkheid om zijn verklaring op ieder ogenblik te wijzigen</a:t>
            </a:r>
          </a:p>
          <a:p>
            <a:pPr lvl="1"/>
            <a:r>
              <a:rPr lang="nl-BE" dirty="0" smtClean="0"/>
              <a:t>blijft ook mogelijk via huisarts</a:t>
            </a:r>
          </a:p>
          <a:p>
            <a:pPr lvl="2"/>
            <a:r>
              <a:rPr lang="nl-BE" dirty="0" smtClean="0"/>
              <a:t>verplichting om na te gaan of een minderjarige die autonoom zijn wilsverklaring wil laten registreren, bekwaam is om zelfstandig zijn wil uit te drukken</a:t>
            </a:r>
          </a:p>
          <a:p>
            <a:endParaRPr lang="nl-BE" dirty="0" smtClean="0"/>
          </a:p>
          <a:p>
            <a:endParaRPr lang="nl-NL"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26</a:t>
            </a:fld>
            <a:r>
              <a:rPr lang="nl-BE" smtClean="0"/>
              <a:t> -</a:t>
            </a:r>
            <a:endParaRPr lang="nl-BE"/>
          </a:p>
        </p:txBody>
      </p:sp>
      <p:sp>
        <p:nvSpPr>
          <p:cNvPr id="2" name="Title 1"/>
          <p:cNvSpPr>
            <a:spLocks noGrp="1"/>
          </p:cNvSpPr>
          <p:nvPr>
            <p:ph type="title"/>
          </p:nvPr>
        </p:nvSpPr>
        <p:spPr/>
        <p:txBody>
          <a:bodyPr/>
          <a:lstStyle/>
          <a:p>
            <a:r>
              <a:rPr lang="nl-BE" dirty="0" smtClean="0"/>
              <a:t>Cluster 5 – </a:t>
            </a:r>
            <a:r>
              <a:rPr lang="nl-BE" dirty="0" err="1" smtClean="0"/>
              <a:t>Orgadon</a:t>
            </a:r>
            <a:r>
              <a:rPr lang="nl-BE" dirty="0" smtClean="0"/>
              <a:t> </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383526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nl-BE" dirty="0"/>
              <a:t>Cluster 5 – </a:t>
            </a:r>
            <a:r>
              <a:rPr lang="nl-BE" dirty="0" err="1" smtClean="0"/>
              <a:t>MijnGezondheid</a:t>
            </a:r>
            <a:endParaRPr lang="nl-BE" dirty="0"/>
          </a:p>
        </p:txBody>
      </p:sp>
      <p:sp>
        <p:nvSpPr>
          <p:cNvPr id="11" name="Content Placeholder 10"/>
          <p:cNvSpPr>
            <a:spLocks noGrp="1"/>
          </p:cNvSpPr>
          <p:nvPr>
            <p:ph idx="1"/>
          </p:nvPr>
        </p:nvSpPr>
        <p:spPr/>
        <p:txBody>
          <a:bodyPr/>
          <a:lstStyle/>
          <a:p>
            <a:pPr marL="0" indent="0">
              <a:buNone/>
            </a:pPr>
            <a:r>
              <a:rPr lang="nl-BE"/>
              <a:t>	</a:t>
            </a:r>
          </a:p>
          <a:p>
            <a:endParaRPr lang="nl-NL"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a:t>- </a:t>
            </a:r>
            <a:fld id="{30A9230E-FFBB-4CCB-ABD7-198084EDE768}" type="slidenum">
              <a:rPr lang="fr-BE" smtClean="0"/>
              <a:pPr/>
              <a:t>27</a:t>
            </a:fld>
            <a:r>
              <a:rPr lang="nl-BE"/>
              <a:t> -</a:t>
            </a:r>
          </a:p>
        </p:txBody>
      </p:sp>
      <p:pic>
        <p:nvPicPr>
          <p:cNvPr id="3" name="Picture 2"/>
          <p:cNvPicPr>
            <a:picLocks noChangeAspect="1"/>
          </p:cNvPicPr>
          <p:nvPr/>
        </p:nvPicPr>
        <p:blipFill>
          <a:blip r:embed="rId3"/>
          <a:stretch>
            <a:fillRect/>
          </a:stretch>
        </p:blipFill>
        <p:spPr>
          <a:xfrm>
            <a:off x="2423592" y="1013380"/>
            <a:ext cx="7615729" cy="5362863"/>
          </a:xfrm>
          <a:prstGeom prst="rect">
            <a:avLst/>
          </a:prstGeom>
        </p:spPr>
      </p:pic>
    </p:spTree>
    <p:extLst>
      <p:ext uri="{BB962C8B-B14F-4D97-AF65-F5344CB8AC3E}">
        <p14:creationId xmlns:p14="http://schemas.microsoft.com/office/powerpoint/2010/main" val="3205654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nl-BE" dirty="0"/>
              <a:t>Cluster 5 – </a:t>
            </a:r>
            <a:r>
              <a:rPr lang="nl-BE" dirty="0" err="1" smtClean="0"/>
              <a:t>MijnGezondheid</a:t>
            </a:r>
            <a:endParaRPr lang="nl-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a:t>- </a:t>
            </a:r>
            <a:fld id="{30A9230E-FFBB-4CCB-ABD7-198084EDE768}" type="slidenum">
              <a:rPr lang="fr-BE" smtClean="0"/>
              <a:pPr/>
              <a:t>28</a:t>
            </a:fld>
            <a:r>
              <a:rPr lang="nl-BE"/>
              <a:t> -</a:t>
            </a:r>
          </a:p>
        </p:txBody>
      </p:sp>
      <p:pic>
        <p:nvPicPr>
          <p:cNvPr id="3" name="Picture 2"/>
          <p:cNvPicPr>
            <a:picLocks noChangeAspect="1"/>
          </p:cNvPicPr>
          <p:nvPr/>
        </p:nvPicPr>
        <p:blipFill>
          <a:blip r:embed="rId3"/>
          <a:stretch>
            <a:fillRect/>
          </a:stretch>
        </p:blipFill>
        <p:spPr>
          <a:xfrm>
            <a:off x="2423592" y="1051774"/>
            <a:ext cx="7565378" cy="5385728"/>
          </a:xfrm>
          <a:prstGeom prst="rect">
            <a:avLst/>
          </a:prstGeom>
        </p:spPr>
      </p:pic>
    </p:spTree>
    <p:extLst>
      <p:ext uri="{BB962C8B-B14F-4D97-AF65-F5344CB8AC3E}">
        <p14:creationId xmlns:p14="http://schemas.microsoft.com/office/powerpoint/2010/main" val="3427590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nl-BE" dirty="0" smtClean="0"/>
              <a:t>Cluster 5 – </a:t>
            </a:r>
            <a:r>
              <a:rPr lang="nl-BE" dirty="0" err="1" smtClean="0"/>
              <a:t>MijnGezondheid</a:t>
            </a:r>
            <a:endParaRPr lang="nl-BE" dirty="0"/>
          </a:p>
        </p:txBody>
      </p:sp>
      <p:sp>
        <p:nvSpPr>
          <p:cNvPr id="11" name="Content Placeholder 10"/>
          <p:cNvSpPr>
            <a:spLocks noGrp="1"/>
          </p:cNvSpPr>
          <p:nvPr>
            <p:ph idx="1"/>
          </p:nvPr>
        </p:nvSpPr>
        <p:spPr/>
        <p:txBody>
          <a:bodyPr/>
          <a:lstStyle/>
          <a:p>
            <a:pPr marL="0" indent="0">
              <a:buNone/>
            </a:pPr>
            <a:r>
              <a:rPr lang="nl-BE" smtClean="0"/>
              <a:t>	</a:t>
            </a:r>
          </a:p>
          <a:p>
            <a:endParaRPr lang="nl-NL"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sp>
        <p:nvSpPr>
          <p:cNvPr id="4" name="Date Placeholder 3"/>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29</a:t>
            </a:fld>
            <a:r>
              <a:rPr lang="nl-BE" smtClean="0"/>
              <a:t> -</a:t>
            </a:r>
            <a:endParaRPr lang="nl-BE"/>
          </a:p>
        </p:txBody>
      </p:sp>
      <p:pic>
        <p:nvPicPr>
          <p:cNvPr id="3" name="Picture 2"/>
          <p:cNvPicPr>
            <a:picLocks noChangeAspect="1"/>
          </p:cNvPicPr>
          <p:nvPr/>
        </p:nvPicPr>
        <p:blipFill>
          <a:blip r:embed="rId3"/>
          <a:stretch>
            <a:fillRect/>
          </a:stretch>
        </p:blipFill>
        <p:spPr>
          <a:xfrm>
            <a:off x="2567609" y="1052737"/>
            <a:ext cx="7057695" cy="5177135"/>
          </a:xfrm>
          <a:prstGeom prst="rect">
            <a:avLst/>
          </a:prstGeom>
        </p:spPr>
      </p:pic>
    </p:spTree>
    <p:extLst>
      <p:ext uri="{BB962C8B-B14F-4D97-AF65-F5344CB8AC3E}">
        <p14:creationId xmlns:p14="http://schemas.microsoft.com/office/powerpoint/2010/main" val="280375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nl-BE" smtClean="0"/>
          </a:p>
          <a:p>
            <a:endParaRPr lang="fr-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a:t>
            </a:fld>
            <a:r>
              <a:rPr lang="nl-BE" smtClean="0"/>
              <a:t> -</a:t>
            </a:r>
            <a:endParaRPr lang="nl-BE"/>
          </a:p>
        </p:txBody>
      </p:sp>
      <p:sp>
        <p:nvSpPr>
          <p:cNvPr id="2" name="Title 1"/>
          <p:cNvSpPr>
            <a:spLocks noGrp="1"/>
          </p:cNvSpPr>
          <p:nvPr>
            <p:ph type="title"/>
          </p:nvPr>
        </p:nvSpPr>
        <p:spPr/>
        <p:txBody>
          <a:bodyPr/>
          <a:lstStyle/>
          <a:p>
            <a:r>
              <a:rPr lang="nl-BE" dirty="0" err="1" smtClean="0"/>
              <a:t>Roadmap</a:t>
            </a:r>
            <a:r>
              <a:rPr lang="nl-BE" dirty="0" smtClean="0"/>
              <a:t> 3.0 - Clusters</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graphicFrame>
        <p:nvGraphicFramePr>
          <p:cNvPr id="4" name="Diagram 3"/>
          <p:cNvGraphicFramePr/>
          <p:nvPr>
            <p:extLst>
              <p:ext uri="{D42A27DB-BD31-4B8C-83A1-F6EECF244321}">
                <p14:modId xmlns:p14="http://schemas.microsoft.com/office/powerpoint/2010/main" val="4008658414"/>
              </p:ext>
            </p:extLst>
          </p:nvPr>
        </p:nvGraphicFramePr>
        <p:xfrm>
          <a:off x="2274404" y="454360"/>
          <a:ext cx="76431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88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lstStyle/>
          <a:p>
            <a:r>
              <a:rPr lang="nl-BE" dirty="0"/>
              <a:t>Cluster 5 – </a:t>
            </a:r>
            <a:r>
              <a:rPr lang="nl-BE" dirty="0" err="1" smtClean="0"/>
              <a:t>MijnGezondheid</a:t>
            </a:r>
            <a:endParaRPr lang="nl-BE" dirty="0"/>
          </a:p>
        </p:txBody>
      </p:sp>
      <p:sp>
        <p:nvSpPr>
          <p:cNvPr id="11" name="Content Placeholder 10"/>
          <p:cNvSpPr>
            <a:spLocks noGrp="1"/>
          </p:cNvSpPr>
          <p:nvPr>
            <p:ph idx="1"/>
          </p:nvPr>
        </p:nvSpPr>
        <p:spPr/>
        <p:txBody>
          <a:bodyPr>
            <a:normAutofit/>
          </a:bodyPr>
          <a:lstStyle/>
          <a:p>
            <a:r>
              <a:rPr lang="nl-NL" dirty="0" smtClean="0"/>
              <a:t>2019 </a:t>
            </a:r>
            <a:r>
              <a:rPr lang="nl-NL" dirty="0"/>
              <a:t>– 2020</a:t>
            </a:r>
          </a:p>
          <a:p>
            <a:pPr lvl="1"/>
            <a:r>
              <a:rPr lang="nl-NL" dirty="0" err="1" smtClean="0"/>
              <a:t>Farmastatus</a:t>
            </a:r>
            <a:endParaRPr lang="nl-NL" dirty="0" smtClean="0"/>
          </a:p>
          <a:p>
            <a:pPr lvl="2"/>
            <a:r>
              <a:rPr lang="nl-NL" dirty="0" smtClean="0"/>
              <a:t>koppeling </a:t>
            </a:r>
            <a:r>
              <a:rPr lang="nl-NL" dirty="0"/>
              <a:t>met de toepassing voor de beschikbaarheid van geneesmiddelen</a:t>
            </a:r>
          </a:p>
          <a:p>
            <a:pPr lvl="1"/>
            <a:r>
              <a:rPr lang="nl-NL" dirty="0"/>
              <a:t>m</a:t>
            </a:r>
            <a:r>
              <a:rPr lang="nl-NL" dirty="0" smtClean="0"/>
              <a:t>edicatieschema</a:t>
            </a:r>
          </a:p>
          <a:p>
            <a:pPr lvl="2"/>
            <a:r>
              <a:rPr lang="nl-NL" dirty="0" smtClean="0"/>
              <a:t>koppeling </a:t>
            </a:r>
            <a:r>
              <a:rPr lang="nl-NL" dirty="0"/>
              <a:t>met </a:t>
            </a:r>
            <a:r>
              <a:rPr lang="nl-NL" dirty="0" err="1" smtClean="0"/>
              <a:t>Vidis</a:t>
            </a:r>
            <a:endParaRPr lang="nl-NL" dirty="0" smtClean="0"/>
          </a:p>
          <a:p>
            <a:pPr lvl="1"/>
            <a:r>
              <a:rPr lang="nl-NL" dirty="0" smtClean="0"/>
              <a:t>openstaande geneesmiddelenvoorschriften</a:t>
            </a:r>
          </a:p>
          <a:p>
            <a:pPr lvl="2"/>
            <a:r>
              <a:rPr lang="nl-NL" dirty="0" smtClean="0"/>
              <a:t>koppeling </a:t>
            </a:r>
            <a:r>
              <a:rPr lang="nl-NL" dirty="0"/>
              <a:t>met </a:t>
            </a:r>
            <a:r>
              <a:rPr lang="nl-NL" dirty="0" err="1" smtClean="0"/>
              <a:t>Recip</a:t>
            </a:r>
            <a:r>
              <a:rPr lang="nl-NL" dirty="0" smtClean="0"/>
              <a:t>-e</a:t>
            </a:r>
          </a:p>
          <a:p>
            <a:pPr lvl="1"/>
            <a:r>
              <a:rPr lang="nl-NL" dirty="0"/>
              <a:t>o</a:t>
            </a:r>
            <a:r>
              <a:rPr lang="nl-NL" dirty="0" smtClean="0"/>
              <a:t>rgaandonaties </a:t>
            </a:r>
            <a:r>
              <a:rPr lang="nl-NL" dirty="0"/>
              <a:t>en </a:t>
            </a:r>
            <a:r>
              <a:rPr lang="nl-NL" dirty="0" smtClean="0"/>
              <a:t>wilsverklaringen</a:t>
            </a:r>
          </a:p>
          <a:p>
            <a:pPr lvl="2"/>
            <a:r>
              <a:rPr lang="nl-NL" dirty="0" smtClean="0"/>
              <a:t>koppeling </a:t>
            </a:r>
            <a:r>
              <a:rPr lang="nl-NL" dirty="0"/>
              <a:t>met </a:t>
            </a:r>
            <a:r>
              <a:rPr lang="nl-NL" dirty="0" err="1" smtClean="0"/>
              <a:t>Orgadon</a:t>
            </a:r>
            <a:endParaRPr lang="nl-NL" dirty="0" smtClean="0"/>
          </a:p>
          <a:p>
            <a:pPr lvl="1"/>
            <a:r>
              <a:rPr lang="nl-NL" dirty="0"/>
              <a:t>b</a:t>
            </a:r>
            <a:r>
              <a:rPr lang="nl-NL" dirty="0" smtClean="0"/>
              <a:t>eldonor</a:t>
            </a:r>
          </a:p>
          <a:p>
            <a:pPr lvl="2"/>
            <a:r>
              <a:rPr lang="nl-NL" dirty="0" smtClean="0"/>
              <a:t>koppeling </a:t>
            </a:r>
            <a:r>
              <a:rPr lang="nl-NL" dirty="0"/>
              <a:t>met Rode Kruis </a:t>
            </a:r>
            <a:r>
              <a:rPr lang="nl-NL" dirty="0" smtClean="0"/>
              <a:t>Vlaanderen</a:t>
            </a:r>
          </a:p>
          <a:p>
            <a:pPr lvl="1"/>
            <a:r>
              <a:rPr lang="nl-NL" dirty="0" smtClean="0"/>
              <a:t>wie </a:t>
            </a:r>
            <a:r>
              <a:rPr lang="nl-NL" dirty="0"/>
              <a:t>is mijn </a:t>
            </a:r>
            <a:r>
              <a:rPr lang="nl-NL" dirty="0" smtClean="0"/>
              <a:t>externe preventie-adviseur</a:t>
            </a:r>
          </a:p>
          <a:p>
            <a:pPr lvl="2"/>
            <a:r>
              <a:rPr lang="nl-NL" dirty="0" smtClean="0"/>
              <a:t>koppeling </a:t>
            </a:r>
            <a:r>
              <a:rPr lang="nl-NL" dirty="0"/>
              <a:t>met </a:t>
            </a:r>
            <a:r>
              <a:rPr lang="nl-NL" dirty="0" smtClean="0"/>
              <a:t>Co-</a:t>
            </a:r>
            <a:r>
              <a:rPr lang="nl-NL" dirty="0" err="1" smtClean="0"/>
              <a:t>Prev</a:t>
            </a:r>
            <a:endParaRPr lang="nl-NL" dirty="0"/>
          </a:p>
          <a:p>
            <a:endParaRPr lang="nl-NL"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a:t>- </a:t>
            </a:r>
            <a:fld id="{30A9230E-FFBB-4CCB-ABD7-198084EDE768}" type="slidenum">
              <a:rPr lang="fr-BE" smtClean="0"/>
              <a:pPr/>
              <a:t>30</a:t>
            </a:fld>
            <a:r>
              <a:rPr lang="nl-BE"/>
              <a:t> -</a:t>
            </a:r>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42143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r>
              <a:rPr lang="nl-NL" dirty="0" smtClean="0"/>
              <a:t>2020 – 2021</a:t>
            </a:r>
          </a:p>
          <a:p>
            <a:pPr lvl="1"/>
            <a:r>
              <a:rPr lang="nl-NL" dirty="0" err="1" smtClean="0"/>
              <a:t>Intermut</a:t>
            </a:r>
            <a:endParaRPr lang="nl-NL" dirty="0" smtClean="0"/>
          </a:p>
          <a:p>
            <a:pPr lvl="2"/>
            <a:r>
              <a:rPr lang="nl-NL" dirty="0" smtClean="0"/>
              <a:t>koppeling met de portalen van alle ziekenfondsen (in uitvoering)</a:t>
            </a:r>
          </a:p>
          <a:p>
            <a:pPr lvl="1"/>
            <a:r>
              <a:rPr lang="nl-NL" dirty="0" err="1" smtClean="0"/>
              <a:t>MyHandicap</a:t>
            </a:r>
            <a:endParaRPr lang="nl-NL" dirty="0" smtClean="0"/>
          </a:p>
          <a:p>
            <a:pPr lvl="2"/>
            <a:r>
              <a:rPr lang="nl-NL" dirty="0" smtClean="0"/>
              <a:t>koppeling met de toepassing voor personen met een handicap – zelfredzaamheidsgraad (in bespreking)</a:t>
            </a:r>
          </a:p>
          <a:p>
            <a:pPr lvl="1"/>
            <a:r>
              <a:rPr lang="nl-NL" dirty="0" err="1" smtClean="0"/>
              <a:t>MyBelrai</a:t>
            </a:r>
            <a:r>
              <a:rPr lang="nl-NL" dirty="0" smtClean="0"/>
              <a:t> </a:t>
            </a:r>
          </a:p>
          <a:p>
            <a:pPr lvl="2"/>
            <a:r>
              <a:rPr lang="nl-NL" dirty="0" smtClean="0"/>
              <a:t>koppeling met de screeningsresultaten van de burger</a:t>
            </a:r>
          </a:p>
          <a:p>
            <a:pPr lvl="1"/>
            <a:r>
              <a:rPr lang="nl-NL" dirty="0" err="1" smtClean="0"/>
              <a:t>HeVOM</a:t>
            </a:r>
            <a:r>
              <a:rPr lang="nl-NL" dirty="0" smtClean="0"/>
              <a:t> (</a:t>
            </a:r>
            <a:r>
              <a:rPr lang="nl-NL" dirty="0" err="1" smtClean="0"/>
              <a:t>Healthy</a:t>
            </a:r>
            <a:r>
              <a:rPr lang="nl-NL" dirty="0" smtClean="0"/>
              <a:t> </a:t>
            </a:r>
            <a:r>
              <a:rPr lang="nl-NL" dirty="0" err="1" smtClean="0"/>
              <a:t>volunteers</a:t>
            </a:r>
            <a:r>
              <a:rPr lang="nl-NL" dirty="0" smtClean="0"/>
              <a:t> project)</a:t>
            </a:r>
          </a:p>
          <a:p>
            <a:pPr lvl="2"/>
            <a:r>
              <a:rPr lang="nl-NL" dirty="0" smtClean="0"/>
              <a:t>koppeling met de toepassing ‘Gezonde vrijwilligers voor klinische studies’</a:t>
            </a:r>
          </a:p>
          <a:p>
            <a:pPr lvl="1"/>
            <a:r>
              <a:rPr lang="nl-NL" dirty="0" smtClean="0"/>
              <a:t>zorgmandaten </a:t>
            </a:r>
          </a:p>
          <a:p>
            <a:pPr lvl="2"/>
            <a:r>
              <a:rPr lang="nl-NL" dirty="0" smtClean="0"/>
              <a:t>ontsluiting van gezondheidsgegevens voor vertrouwenspersoon</a:t>
            </a:r>
          </a:p>
          <a:p>
            <a:pPr lvl="1"/>
            <a:r>
              <a:rPr lang="nl-NL" dirty="0" err="1" smtClean="0"/>
              <a:t>Euthaconsult</a:t>
            </a:r>
            <a:endParaRPr lang="nl-NL" dirty="0" smtClean="0"/>
          </a:p>
          <a:p>
            <a:pPr lvl="2"/>
            <a:r>
              <a:rPr lang="nl-NL" dirty="0" smtClean="0"/>
              <a:t>euthanasieverklaring</a:t>
            </a:r>
          </a:p>
          <a:p>
            <a:pPr lvl="1"/>
            <a:r>
              <a:rPr lang="nl-NL" dirty="0" smtClean="0"/>
              <a:t>integratie met het digitaal verwijsplatform</a:t>
            </a:r>
          </a:p>
          <a:p>
            <a:pPr lvl="1"/>
            <a:r>
              <a:rPr lang="nl-NL" dirty="0" smtClean="0"/>
              <a:t>link met de verzekeringen gerelateerd aan de gezondheidszorg</a:t>
            </a:r>
            <a:endParaRPr lang="nl-NL"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31</a:t>
            </a:fld>
            <a:r>
              <a:rPr lang="nl-BE" smtClean="0"/>
              <a:t> -</a:t>
            </a:r>
            <a:endParaRPr lang="nl-BE"/>
          </a:p>
        </p:txBody>
      </p:sp>
      <p:sp>
        <p:nvSpPr>
          <p:cNvPr id="2" name="Title 1"/>
          <p:cNvSpPr>
            <a:spLocks noGrp="1"/>
          </p:cNvSpPr>
          <p:nvPr>
            <p:ph type="title"/>
          </p:nvPr>
        </p:nvSpPr>
        <p:spPr/>
        <p:txBody>
          <a:bodyPr/>
          <a:lstStyle/>
          <a:p>
            <a:r>
              <a:rPr lang="nl-BE" smtClean="0"/>
              <a:t>Cluster 5 – MijnGezondheid</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396557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smtClean="0"/>
              <a:t>2019 </a:t>
            </a:r>
            <a:endParaRPr lang="en-US" dirty="0" smtClean="0"/>
          </a:p>
          <a:p>
            <a:pPr lvl="1"/>
            <a:r>
              <a:rPr lang="nl-BE" dirty="0" err="1" smtClean="0"/>
              <a:t>eAttest</a:t>
            </a:r>
            <a:r>
              <a:rPr lang="nl-BE" dirty="0" smtClean="0"/>
              <a:t> v2</a:t>
            </a:r>
          </a:p>
          <a:p>
            <a:pPr lvl="2"/>
            <a:r>
              <a:rPr lang="nl-BE" dirty="0" smtClean="0"/>
              <a:t>uitbreiding tot tandartsen van de mogelijkheid om getuigschriften voor verstrekte hulp elektronisch te verzenden naar ziekenfondsen</a:t>
            </a:r>
          </a:p>
          <a:p>
            <a:pPr lvl="2"/>
            <a:r>
              <a:rPr lang="nl-BE" dirty="0" smtClean="0"/>
              <a:t>toevoeging van een functie waarmee kan worden gevraagd om een elektronisch verzonden getuigschrift voor verstrekte hulp te annuleren</a:t>
            </a:r>
            <a:endParaRPr lang="en-US" dirty="0" smtClean="0"/>
          </a:p>
          <a:p>
            <a:pPr lvl="1"/>
            <a:endParaRPr lang="nl-BE" dirty="0" smtClean="0"/>
          </a:p>
          <a:p>
            <a:pPr lvl="1"/>
            <a:r>
              <a:rPr lang="nl-BE" dirty="0" smtClean="0"/>
              <a:t>abonnement medisch huis</a:t>
            </a:r>
          </a:p>
          <a:p>
            <a:pPr lvl="2"/>
            <a:r>
              <a:rPr lang="nl-BE" dirty="0" smtClean="0"/>
              <a:t>synchrone elektronische overmaking aan ziekenfonds van in- en uitschrijving (en eventuele </a:t>
            </a:r>
            <a:r>
              <a:rPr lang="nl-BE" dirty="0" err="1" smtClean="0"/>
              <a:t>annulatie</a:t>
            </a:r>
            <a:r>
              <a:rPr lang="nl-BE" dirty="0" smtClean="0"/>
              <a:t> ervan) van een patiënt in een medisch huis</a:t>
            </a:r>
          </a:p>
          <a:p>
            <a:pPr lvl="2"/>
            <a:r>
              <a:rPr lang="nl-BE" dirty="0" smtClean="0"/>
              <a:t>informatie is noodzakelijk voor het controleren van de facturatie</a:t>
            </a:r>
            <a:endParaRPr lang="en-US" dirty="0" smtClean="0"/>
          </a:p>
          <a:p>
            <a:endParaRPr lang="en-US" dirty="0" smtClean="0"/>
          </a:p>
          <a:p>
            <a:endParaRPr lang="nl-NL"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32</a:t>
            </a:fld>
            <a:r>
              <a:rPr lang="nl-BE" smtClean="0"/>
              <a:t> -</a:t>
            </a:r>
            <a:endParaRPr lang="nl-BE"/>
          </a:p>
        </p:txBody>
      </p:sp>
      <p:sp>
        <p:nvSpPr>
          <p:cNvPr id="2" name="Title 1"/>
          <p:cNvSpPr>
            <a:spLocks noGrp="1"/>
          </p:cNvSpPr>
          <p:nvPr>
            <p:ph type="title"/>
          </p:nvPr>
        </p:nvSpPr>
        <p:spPr/>
        <p:txBody>
          <a:bodyPr/>
          <a:lstStyle/>
          <a:p>
            <a:r>
              <a:rPr lang="nl-BE" smtClean="0"/>
              <a:t>Cluster 6 – eGezondheid met ziekenfondsen</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401429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nl-BE" dirty="0" smtClean="0"/>
              <a:t>2019-2020</a:t>
            </a:r>
            <a:endParaRPr lang="en-US" dirty="0" smtClean="0"/>
          </a:p>
          <a:p>
            <a:pPr lvl="1"/>
            <a:r>
              <a:rPr lang="nl-BE" dirty="0"/>
              <a:t>p</a:t>
            </a:r>
            <a:r>
              <a:rPr lang="nl-BE" dirty="0" smtClean="0"/>
              <a:t>ortaal </a:t>
            </a:r>
            <a:r>
              <a:rPr lang="nl-BE" dirty="0" err="1" smtClean="0"/>
              <a:t>MyCarenet</a:t>
            </a:r>
            <a:r>
              <a:rPr lang="nl-BE" dirty="0" smtClean="0"/>
              <a:t> als toegangspunt voor de zorgverleners tot de </a:t>
            </a:r>
            <a:r>
              <a:rPr lang="nl-BE" dirty="0" err="1" smtClean="0"/>
              <a:t>webservices</a:t>
            </a:r>
            <a:r>
              <a:rPr lang="nl-BE" dirty="0" smtClean="0"/>
              <a:t> van het NIC</a:t>
            </a:r>
            <a:endParaRPr lang="en-US" dirty="0" smtClean="0"/>
          </a:p>
          <a:p>
            <a:pPr lvl="2"/>
            <a:r>
              <a:rPr lang="nl-BE" dirty="0" err="1" smtClean="0"/>
              <a:t>MemberData</a:t>
            </a:r>
            <a:endParaRPr lang="en-US" dirty="0" smtClean="0"/>
          </a:p>
          <a:p>
            <a:pPr lvl="2"/>
            <a:r>
              <a:rPr lang="nl-BE" dirty="0"/>
              <a:t>t</a:t>
            </a:r>
            <a:r>
              <a:rPr lang="nl-BE" dirty="0" smtClean="0"/>
              <a:t>arifering</a:t>
            </a:r>
            <a:endParaRPr lang="en-US" dirty="0" smtClean="0"/>
          </a:p>
          <a:p>
            <a:pPr lvl="2"/>
            <a:r>
              <a:rPr lang="nl-BE" dirty="0" smtClean="0"/>
              <a:t>GMD-houderschap</a:t>
            </a:r>
            <a:endParaRPr lang="en-US" dirty="0" smtClean="0"/>
          </a:p>
          <a:p>
            <a:pPr lvl="2"/>
            <a:r>
              <a:rPr lang="nl-BE" dirty="0" smtClean="0"/>
              <a:t>opengesteld voor artsen, verpleegkundigen, kinesitherapeuten, tandartsen, vroedvrouwen, orthopedisten, … </a:t>
            </a:r>
          </a:p>
          <a:p>
            <a:pPr lvl="2"/>
            <a:r>
              <a:rPr lang="nl-BE" dirty="0" smtClean="0"/>
              <a:t>uitbreiding tot de centra voor gezinsplanning, revalidatiecentra en initiatieven voor beschut wonen </a:t>
            </a:r>
            <a:endParaRPr lang="en-US" dirty="0" smtClean="0"/>
          </a:p>
          <a:p>
            <a:pPr lvl="1"/>
            <a:r>
              <a:rPr lang="nl-BE" dirty="0"/>
              <a:t>d</a:t>
            </a:r>
            <a:r>
              <a:rPr lang="nl-BE" dirty="0" smtClean="0"/>
              <a:t>ienst ‘gegevens van het lid’</a:t>
            </a:r>
          </a:p>
          <a:p>
            <a:pPr lvl="2"/>
            <a:r>
              <a:rPr lang="nl-BE" dirty="0" smtClean="0"/>
              <a:t>laat elke gemachtigde instelling of zorgverlener toe om de informatie (verzekerbaarheid en afgeleide rechten) van de zorggebruiker, nodig voor een correcte facturatie of zorg- of productverstrekking, te </a:t>
            </a:r>
            <a:r>
              <a:rPr lang="nl-BE" dirty="0"/>
              <a:t>raadplegen </a:t>
            </a:r>
            <a:endParaRPr lang="nl-BE" dirty="0" smtClean="0"/>
          </a:p>
          <a:p>
            <a:pPr lvl="2"/>
            <a:r>
              <a:rPr lang="nl-BE" dirty="0" smtClean="0"/>
              <a:t>zal de dienst ‘verzekerbaarheid’ vervangen</a:t>
            </a:r>
          </a:p>
          <a:p>
            <a:pPr lvl="2"/>
            <a:r>
              <a:rPr lang="nl-BE" dirty="0"/>
              <a:t>e</a:t>
            </a:r>
            <a:r>
              <a:rPr lang="nl-BE" dirty="0" smtClean="0"/>
              <a:t>r is voorzien in een synchrone en asynchrone dienst die in de softwarepakketten van de beoefenaars zullen worden opgenomen</a:t>
            </a:r>
          </a:p>
          <a:p>
            <a:pPr lvl="2"/>
            <a:r>
              <a:rPr lang="nl-BE" dirty="0" smtClean="0"/>
              <a:t>een </a:t>
            </a:r>
            <a:r>
              <a:rPr lang="nl-BE" dirty="0" err="1" smtClean="0"/>
              <a:t>webtoepassing</a:t>
            </a:r>
            <a:r>
              <a:rPr lang="nl-BE" dirty="0" smtClean="0"/>
              <a:t> is eveneens beschikbaar op het portaal </a:t>
            </a:r>
            <a:r>
              <a:rPr lang="nl-BE" dirty="0" err="1" smtClean="0"/>
              <a:t>MyCarenet</a:t>
            </a:r>
            <a:endParaRPr lang="en-US" dirty="0" smtClean="0"/>
          </a:p>
          <a:p>
            <a:endParaRPr lang="en-US"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33</a:t>
            </a:fld>
            <a:r>
              <a:rPr lang="nl-BE" smtClean="0"/>
              <a:t> -</a:t>
            </a:r>
            <a:endParaRPr lang="nl-BE"/>
          </a:p>
        </p:txBody>
      </p:sp>
      <p:sp>
        <p:nvSpPr>
          <p:cNvPr id="2" name="Title 1"/>
          <p:cNvSpPr>
            <a:spLocks noGrp="1"/>
          </p:cNvSpPr>
          <p:nvPr>
            <p:ph type="title"/>
          </p:nvPr>
        </p:nvSpPr>
        <p:spPr/>
        <p:txBody>
          <a:bodyPr/>
          <a:lstStyle/>
          <a:p>
            <a:r>
              <a:rPr lang="nl-BE" smtClean="0"/>
              <a:t>Cluster 6 – eGezondheid met ziekenfondsen</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503971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NL" dirty="0" smtClean="0"/>
              <a:t>2020</a:t>
            </a:r>
          </a:p>
          <a:p>
            <a:pPr lvl="1"/>
            <a:r>
              <a:rPr lang="nl-NL" dirty="0" err="1" smtClean="0"/>
              <a:t>eAgreement</a:t>
            </a:r>
            <a:endParaRPr lang="nl-NL" dirty="0" smtClean="0"/>
          </a:p>
          <a:p>
            <a:pPr lvl="2"/>
            <a:r>
              <a:rPr lang="nl-NL" dirty="0" smtClean="0"/>
              <a:t>voor bepaalde behandelingen is akkoord van een adviserend arts van het ziekenfonds nodig om terugbetaald te kunnen worden door de ziekteverzekering</a:t>
            </a:r>
          </a:p>
          <a:p>
            <a:pPr lvl="2"/>
            <a:r>
              <a:rPr lang="nl-NL" dirty="0" smtClean="0"/>
              <a:t>bestaande dienst Hoofdstuk IV wordt vervangen</a:t>
            </a:r>
          </a:p>
          <a:p>
            <a:pPr lvl="3"/>
            <a:r>
              <a:rPr lang="nl-NL" dirty="0" smtClean="0"/>
              <a:t>gemachtigde zorgverlener kan zijn akkoordaanvragen elektronisch versturen en akkoorden elektronisch raadplegen</a:t>
            </a:r>
          </a:p>
          <a:p>
            <a:pPr lvl="3"/>
            <a:r>
              <a:rPr lang="nl-NL" dirty="0" smtClean="0"/>
              <a:t>in een eerste fase voor kinesitherapeuten voor wie de akkoordaanvragen nu enkel op papier plaatsvinden</a:t>
            </a:r>
          </a:p>
          <a:p>
            <a:pPr lvl="1"/>
            <a:r>
              <a:rPr lang="nl-NL" dirty="0" err="1" smtClean="0"/>
              <a:t>eAttest</a:t>
            </a:r>
            <a:r>
              <a:rPr lang="nl-NL" dirty="0" smtClean="0"/>
              <a:t> extension</a:t>
            </a:r>
          </a:p>
          <a:p>
            <a:pPr lvl="2"/>
            <a:r>
              <a:rPr lang="nl-BE" dirty="0"/>
              <a:t>uitbreiding </a:t>
            </a:r>
            <a:r>
              <a:rPr lang="nl-BE" dirty="0" smtClean="0"/>
              <a:t>tot artsen-specialisten in ziekenhuizen van </a:t>
            </a:r>
            <a:r>
              <a:rPr lang="nl-BE" dirty="0"/>
              <a:t>de mogelijkheid om getuigschriften voor verstrekte hulp elektronisch te verzenden naar </a:t>
            </a:r>
            <a:r>
              <a:rPr lang="nl-BE" dirty="0" smtClean="0"/>
              <a:t>ziekenfondsen</a:t>
            </a:r>
            <a:endParaRPr lang="nl-NL" dirty="0"/>
          </a:p>
          <a:p>
            <a:pPr lvl="1"/>
            <a:r>
              <a:rPr lang="nl-NL" dirty="0" smtClean="0"/>
              <a:t>businessberichten bij </a:t>
            </a:r>
            <a:r>
              <a:rPr lang="nl-NL" dirty="0" err="1" smtClean="0"/>
              <a:t>onbeschikbaarheid</a:t>
            </a:r>
            <a:endParaRPr lang="nl-NL" dirty="0" smtClean="0"/>
          </a:p>
          <a:p>
            <a:pPr lvl="2"/>
            <a:r>
              <a:rPr lang="nl-NL" dirty="0" smtClean="0"/>
              <a:t>overleg tussen het NIC en de softwareleveranciers in het kader van de implementatie van de business </a:t>
            </a:r>
            <a:r>
              <a:rPr lang="nl-NL" dirty="0" err="1" smtClean="0"/>
              <a:t>continuity</a:t>
            </a:r>
            <a:r>
              <a:rPr lang="nl-NL" dirty="0" smtClean="0"/>
              <a:t> maatregelen =&gt; foutberichten worden verstuurd zodra er problemen worden vastgesteld</a:t>
            </a:r>
          </a:p>
          <a:p>
            <a:pPr lvl="2"/>
            <a:r>
              <a:rPr lang="nl-NL" dirty="0" smtClean="0"/>
              <a:t>duidelijke berichten </a:t>
            </a:r>
            <a:r>
              <a:rPr lang="nl-NL" dirty="0" err="1" smtClean="0"/>
              <a:t>tbv</a:t>
            </a:r>
            <a:r>
              <a:rPr lang="nl-NL" dirty="0" smtClean="0"/>
              <a:t> de gebruikers met vermelding van de handelingen die moeten worden ondernomen</a:t>
            </a:r>
          </a:p>
          <a:p>
            <a:pPr lvl="3"/>
            <a:endParaRPr lang="en-US"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34</a:t>
            </a:fld>
            <a:r>
              <a:rPr lang="nl-BE" smtClean="0"/>
              <a:t> -</a:t>
            </a:r>
            <a:endParaRPr lang="nl-BE"/>
          </a:p>
        </p:txBody>
      </p:sp>
      <p:sp>
        <p:nvSpPr>
          <p:cNvPr id="2" name="Title 1"/>
          <p:cNvSpPr>
            <a:spLocks noGrp="1"/>
          </p:cNvSpPr>
          <p:nvPr>
            <p:ph type="title"/>
          </p:nvPr>
        </p:nvSpPr>
        <p:spPr/>
        <p:txBody>
          <a:bodyPr/>
          <a:lstStyle/>
          <a:p>
            <a:r>
              <a:rPr lang="nl-BE" smtClean="0"/>
              <a:t>Cluster 6 – eGezondheid met ziekenfondsen</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380441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nl-NL" dirty="0" smtClean="0"/>
              <a:t>2021</a:t>
            </a:r>
          </a:p>
          <a:p>
            <a:pPr lvl="1"/>
            <a:r>
              <a:rPr lang="nl-NL" dirty="0" err="1" smtClean="0"/>
              <a:t>eAttest</a:t>
            </a:r>
            <a:r>
              <a:rPr lang="nl-NL" dirty="0" smtClean="0"/>
              <a:t> en </a:t>
            </a:r>
            <a:r>
              <a:rPr lang="nl-NL" dirty="0" err="1" smtClean="0"/>
              <a:t>eFact</a:t>
            </a:r>
            <a:r>
              <a:rPr lang="nl-NL" dirty="0" smtClean="0"/>
              <a:t> voor de kinesitherapeuten</a:t>
            </a:r>
          </a:p>
          <a:p>
            <a:pPr lvl="2"/>
            <a:r>
              <a:rPr lang="nl-NL" dirty="0" smtClean="0"/>
              <a:t>beide diensten zullen worden opengesteld </a:t>
            </a:r>
            <a:r>
              <a:rPr lang="nl-NL" dirty="0"/>
              <a:t>voor de </a:t>
            </a:r>
            <a:r>
              <a:rPr lang="nl-NL" dirty="0" smtClean="0"/>
              <a:t>kinesitherapeuten</a:t>
            </a:r>
          </a:p>
          <a:p>
            <a:pPr lvl="1"/>
            <a:r>
              <a:rPr lang="nl-NL" dirty="0" smtClean="0"/>
              <a:t>statistiek </a:t>
            </a:r>
            <a:r>
              <a:rPr lang="nl-NL" dirty="0" err="1" smtClean="0"/>
              <a:t>pathologieën</a:t>
            </a:r>
            <a:r>
              <a:rPr lang="nl-NL" dirty="0" smtClean="0"/>
              <a:t> kinesitherapeuten</a:t>
            </a:r>
          </a:p>
          <a:p>
            <a:pPr lvl="2"/>
            <a:r>
              <a:rPr lang="nl-NL" dirty="0" smtClean="0"/>
              <a:t>elektronische inzameling van de </a:t>
            </a:r>
            <a:r>
              <a:rPr lang="nl-NL" dirty="0" err="1" smtClean="0"/>
              <a:t>pathologieën</a:t>
            </a:r>
            <a:r>
              <a:rPr lang="nl-NL" dirty="0" smtClean="0"/>
              <a:t> die door de kinesitherapeuten worden behandeld, met het oog op het opstellen van statistieken</a:t>
            </a:r>
          </a:p>
          <a:p>
            <a:endParaRPr lang="en-US"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35</a:t>
            </a:fld>
            <a:r>
              <a:rPr lang="nl-BE" smtClean="0"/>
              <a:t> -</a:t>
            </a:r>
            <a:endParaRPr lang="nl-BE"/>
          </a:p>
        </p:txBody>
      </p:sp>
      <p:sp>
        <p:nvSpPr>
          <p:cNvPr id="2" name="Title 1"/>
          <p:cNvSpPr>
            <a:spLocks noGrp="1"/>
          </p:cNvSpPr>
          <p:nvPr>
            <p:ph type="title"/>
          </p:nvPr>
        </p:nvSpPr>
        <p:spPr/>
        <p:txBody>
          <a:bodyPr/>
          <a:lstStyle/>
          <a:p>
            <a:r>
              <a:rPr lang="nl-BE" smtClean="0"/>
              <a:t>Cluster 6 – eGezondheid met ziekenfondsen</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670701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err="1">
                <a:solidFill>
                  <a:srgbClr val="087670"/>
                </a:solidFill>
              </a:rPr>
              <a:t>eHealth</a:t>
            </a:r>
            <a:r>
              <a:rPr lang="nl-BE" dirty="0" err="1" smtClean="0"/>
              <a:t>CreaBis</a:t>
            </a:r>
            <a:endParaRPr lang="nl-BE" dirty="0" smtClean="0"/>
          </a:p>
          <a:p>
            <a:pPr lvl="1"/>
            <a:r>
              <a:rPr lang="nl-BE" dirty="0" err="1" smtClean="0"/>
              <a:t>webtoepassing</a:t>
            </a:r>
            <a:r>
              <a:rPr lang="nl-BE" dirty="0" smtClean="0"/>
              <a:t> waarmee artsen met een actief visum een INSZ in de vorm van een Bisnummer kunnen aanmaken voor hun patiënten zonder </a:t>
            </a:r>
            <a:r>
              <a:rPr lang="nl-BE" dirty="0"/>
              <a:t>rijksregisternummer</a:t>
            </a:r>
          </a:p>
          <a:p>
            <a:r>
              <a:rPr lang="nl-BE" dirty="0" smtClean="0"/>
              <a:t>authentieke bron met collectiviteiten en hun verantwoordelijke artsen</a:t>
            </a:r>
          </a:p>
          <a:p>
            <a:pPr lvl="1"/>
            <a:r>
              <a:rPr lang="nl-BE" dirty="0" smtClean="0"/>
              <a:t>woon-zorgcentra, scholen, gehandicaptenvoorzieningen, kinderopvang, gevangenissen, asielcentra, …</a:t>
            </a:r>
          </a:p>
          <a:p>
            <a:r>
              <a:rPr lang="nl-BE" dirty="0" smtClean="0"/>
              <a:t>authentieke bron met arbeidsartsen</a:t>
            </a:r>
          </a:p>
          <a:p>
            <a:pPr lvl="1"/>
            <a:r>
              <a:rPr lang="nl-BE" dirty="0" smtClean="0"/>
              <a:t>per externe preventiedienst</a:t>
            </a:r>
          </a:p>
          <a:p>
            <a:pPr lvl="1"/>
            <a:r>
              <a:rPr lang="nl-BE" dirty="0" smtClean="0"/>
              <a:t>interne arbeidsartsen van bedrijven</a:t>
            </a:r>
          </a:p>
          <a:p>
            <a:r>
              <a:rPr lang="nl-BE" dirty="0" smtClean="0"/>
              <a:t>massale ingebruikname platformen voor raadpleging op afstand </a:t>
            </a:r>
          </a:p>
          <a:p>
            <a:pPr lvl="1"/>
            <a:r>
              <a:rPr lang="nl-BE" dirty="0" smtClean="0"/>
              <a:t>zie </a:t>
            </a:r>
            <a:r>
              <a:rPr lang="nl-BE" dirty="0" smtClean="0">
                <a:hlinkClick r:id="rId2"/>
              </a:rPr>
              <a:t>https://www.ehealth.fgov.be/nl/egezondheid/task-force-data-technology-against-corona/nuttige-platformen-voor-een-raadpleging-zonder-fysiek-contact</a:t>
            </a:r>
            <a:endParaRPr lang="nl-BE" dirty="0" smtClean="0"/>
          </a:p>
          <a:p>
            <a:endParaRPr lang="fr-BE" dirty="0"/>
          </a:p>
        </p:txBody>
      </p:sp>
      <p:sp>
        <p:nvSpPr>
          <p:cNvPr id="3" name="Date Placeholder 2"/>
          <p:cNvSpPr>
            <a:spLocks noGrp="1"/>
          </p:cNvSpPr>
          <p:nvPr>
            <p:ph type="dt" sz="half" idx="2"/>
          </p:nvPr>
        </p:nvSpPr>
        <p:spPr/>
        <p:txBody>
          <a:bodyPr/>
          <a:lstStyle/>
          <a:p>
            <a:r>
              <a:rPr lang="en-US" smtClean="0"/>
              <a:t>13/10/2020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
        <p:nvSpPr>
          <p:cNvPr id="5" name="Title 4"/>
          <p:cNvSpPr>
            <a:spLocks noGrp="1"/>
          </p:cNvSpPr>
          <p:nvPr>
            <p:ph type="title"/>
          </p:nvPr>
        </p:nvSpPr>
        <p:spPr/>
        <p:txBody>
          <a:bodyPr/>
          <a:lstStyle/>
          <a:p>
            <a:r>
              <a:rPr lang="nl-BE" dirty="0" smtClean="0"/>
              <a:t>Nieuwe diensten </a:t>
            </a:r>
            <a:r>
              <a:rPr lang="nl-BE" dirty="0" err="1" smtClean="0"/>
              <a:t>nav</a:t>
            </a:r>
            <a:r>
              <a:rPr lang="nl-BE" dirty="0" smtClean="0"/>
              <a:t> COVID-19 crisis</a:t>
            </a:r>
            <a:endParaRPr lang="fr-BE" dirty="0"/>
          </a:p>
        </p:txBody>
      </p:sp>
    </p:spTree>
    <p:extLst>
      <p:ext uri="{BB962C8B-B14F-4D97-AF65-F5344CB8AC3E}">
        <p14:creationId xmlns:p14="http://schemas.microsoft.com/office/powerpoint/2010/main" val="2965911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smtClean="0"/>
              <a:t>België staat sterk in eGezondheid op een aantal vlakken</a:t>
            </a:r>
          </a:p>
          <a:p>
            <a:pPr lvl="1"/>
            <a:r>
              <a:rPr lang="nl-BE" smtClean="0"/>
              <a:t>conceptueel kader</a:t>
            </a:r>
          </a:p>
          <a:p>
            <a:pPr lvl="1"/>
            <a:r>
              <a:rPr lang="nl-BE" smtClean="0"/>
              <a:t>basisdiensten</a:t>
            </a:r>
          </a:p>
          <a:p>
            <a:pPr lvl="1"/>
            <a:r>
              <a:rPr lang="nl-BE" smtClean="0"/>
              <a:t>authentieke bronnen</a:t>
            </a:r>
          </a:p>
          <a:p>
            <a:pPr lvl="1"/>
            <a:r>
              <a:rPr lang="nl-BE" smtClean="0"/>
              <a:t>hub-metahubsysteem</a:t>
            </a:r>
          </a:p>
          <a:p>
            <a:pPr lvl="1"/>
            <a:r>
              <a:rPr lang="nl-BE" smtClean="0"/>
              <a:t>kwaliteit van huisartsensoftware en samenwerking tussen softwareleveranciers</a:t>
            </a:r>
          </a:p>
          <a:p>
            <a:pPr lvl="1"/>
            <a:r>
              <a:rPr lang="nl-BE" smtClean="0"/>
              <a:t>gestandaardiseerde elektronische berichten</a:t>
            </a:r>
          </a:p>
          <a:p>
            <a:pPr lvl="1"/>
            <a:r>
              <a:rPr lang="nl-BE" smtClean="0"/>
              <a:t>governancestructuur</a:t>
            </a:r>
          </a:p>
          <a:p>
            <a:pPr lvl="1"/>
            <a:r>
              <a:rPr lang="nl-BE" smtClean="0"/>
              <a:t>mogelijkheid tot snelle integratie van nieuwe toepassingen</a:t>
            </a:r>
          </a:p>
          <a:p>
            <a:pPr lvl="2"/>
            <a:r>
              <a:rPr lang="nl-BE" smtClean="0"/>
              <a:t>mHealth</a:t>
            </a:r>
          </a:p>
          <a:p>
            <a:pPr lvl="2"/>
            <a:r>
              <a:rPr lang="nl-BE" smtClean="0"/>
              <a:t>platformen voor raadpleging zonder fysiek contact</a:t>
            </a:r>
            <a:endParaRPr lang="fr-BE" dirty="0"/>
          </a:p>
        </p:txBody>
      </p:sp>
      <p:sp>
        <p:nvSpPr>
          <p:cNvPr id="3" name="Date Placeholder 2"/>
          <p:cNvSpPr>
            <a:spLocks noGrp="1"/>
          </p:cNvSpPr>
          <p:nvPr>
            <p:ph type="dt" sz="half" idx="2"/>
          </p:nvPr>
        </p:nvSpPr>
        <p:spPr/>
        <p:txBody>
          <a:bodyPr/>
          <a:lstStyle/>
          <a:p>
            <a:r>
              <a:rPr lang="en-US" smtClean="0"/>
              <a:t>13/10/2020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
        <p:nvSpPr>
          <p:cNvPr id="5" name="Title 4"/>
          <p:cNvSpPr>
            <a:spLocks noGrp="1"/>
          </p:cNvSpPr>
          <p:nvPr>
            <p:ph type="title"/>
          </p:nvPr>
        </p:nvSpPr>
        <p:spPr/>
        <p:txBody>
          <a:bodyPr/>
          <a:lstStyle/>
          <a:p>
            <a:r>
              <a:rPr lang="nl-BE" smtClean="0"/>
              <a:t>Lessen te trekken uit COVID-19 crisis</a:t>
            </a:r>
            <a:endParaRPr lang="fr-BE" dirty="0"/>
          </a:p>
        </p:txBody>
      </p:sp>
    </p:spTree>
    <p:extLst>
      <p:ext uri="{BB962C8B-B14F-4D97-AF65-F5344CB8AC3E}">
        <p14:creationId xmlns:p14="http://schemas.microsoft.com/office/powerpoint/2010/main" val="1851466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smtClean="0"/>
              <a:t>nood aan</a:t>
            </a:r>
          </a:p>
          <a:p>
            <a:pPr lvl="1"/>
            <a:r>
              <a:rPr lang="nl-BE" dirty="0" smtClean="0"/>
              <a:t>beschikbaarheid van resultaten van laboratoriumonderzoeken en medische beeldvorming in gestructureerde elektronische vorm </a:t>
            </a:r>
          </a:p>
          <a:p>
            <a:pPr lvl="1"/>
            <a:r>
              <a:rPr lang="nl-BE" dirty="0" smtClean="0"/>
              <a:t>integratie van resultatenservers van alle laboratoria en centra voor medische beeldvorming in hub-</a:t>
            </a:r>
            <a:r>
              <a:rPr lang="nl-BE" dirty="0" err="1" smtClean="0"/>
              <a:t>metahubsysteem</a:t>
            </a:r>
            <a:endParaRPr lang="nl-BE" dirty="0" smtClean="0"/>
          </a:p>
          <a:p>
            <a:pPr lvl="1"/>
            <a:r>
              <a:rPr lang="nl-BE" dirty="0" smtClean="0"/>
              <a:t>toegankelijkheid van resultaten van patiënt zonder vereiste van geïnformeerde toestemming tot gegevensdeling</a:t>
            </a:r>
          </a:p>
          <a:p>
            <a:r>
              <a:rPr lang="nl-BE" dirty="0" smtClean="0"/>
              <a:t>nood aan basisinformatisering van alle artsen</a:t>
            </a:r>
          </a:p>
          <a:p>
            <a:pPr lvl="1"/>
            <a:r>
              <a:rPr lang="nl-BE" dirty="0" smtClean="0"/>
              <a:t>“een arts zonder elektronisch patiëntendossier is als een arts zonder stethoscoop”</a:t>
            </a:r>
          </a:p>
          <a:p>
            <a:r>
              <a:rPr lang="nl-BE" dirty="0" smtClean="0"/>
              <a:t>nood aan uitbreiding van elektronisch voorschrijven tot andere voorschriften dan geneesmiddelenvoorschriften</a:t>
            </a:r>
          </a:p>
          <a:p>
            <a:r>
              <a:rPr lang="nl-BE" dirty="0" smtClean="0"/>
              <a:t>wenselijke evolutie naar software-as-a-service modellen</a:t>
            </a:r>
          </a:p>
          <a:p>
            <a:endParaRPr lang="fr-BE" dirty="0"/>
          </a:p>
        </p:txBody>
      </p:sp>
      <p:sp>
        <p:nvSpPr>
          <p:cNvPr id="3" name="Date Placeholder 2"/>
          <p:cNvSpPr>
            <a:spLocks noGrp="1"/>
          </p:cNvSpPr>
          <p:nvPr>
            <p:ph type="dt" sz="half" idx="2"/>
          </p:nvPr>
        </p:nvSpPr>
        <p:spPr/>
        <p:txBody>
          <a:bodyPr/>
          <a:lstStyle/>
          <a:p>
            <a:r>
              <a:rPr lang="en-US" smtClean="0"/>
              <a:t>13/10/2020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
        <p:nvSpPr>
          <p:cNvPr id="5" name="Title 4"/>
          <p:cNvSpPr>
            <a:spLocks noGrp="1"/>
          </p:cNvSpPr>
          <p:nvPr>
            <p:ph type="title"/>
          </p:nvPr>
        </p:nvSpPr>
        <p:spPr/>
        <p:txBody>
          <a:bodyPr/>
          <a:lstStyle/>
          <a:p>
            <a:r>
              <a:rPr lang="nl-BE" dirty="0" smtClean="0"/>
              <a:t>Lessen te trekken uit COVID-19 crisis</a:t>
            </a:r>
            <a:endParaRPr lang="fr-BE" dirty="0"/>
          </a:p>
        </p:txBody>
      </p:sp>
    </p:spTree>
    <p:extLst>
      <p:ext uri="{BB962C8B-B14F-4D97-AF65-F5344CB8AC3E}">
        <p14:creationId xmlns:p14="http://schemas.microsoft.com/office/powerpoint/2010/main" val="487686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1702681" y="3461067"/>
            <a:ext cx="688075" cy="1098699"/>
          </a:xfrm>
        </p:spPr>
      </p:pic>
      <p:pic>
        <p:nvPicPr>
          <p:cNvPr id="8" name="Content Placeholder 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3211723" y="3466246"/>
            <a:ext cx="688075" cy="1098699"/>
          </a:xfrm>
          <a:prstGeom prst="rect">
            <a:avLst/>
          </a:prstGeom>
        </p:spPr>
      </p:pic>
      <p:pic>
        <p:nvPicPr>
          <p:cNvPr id="9" name="Content Placeholder 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3238945" y="5112019"/>
            <a:ext cx="688075" cy="1098699"/>
          </a:xfrm>
          <a:prstGeom prst="rect">
            <a:avLst/>
          </a:prstGeom>
        </p:spPr>
      </p:pic>
      <p:sp>
        <p:nvSpPr>
          <p:cNvPr id="12" name="TextBox 11"/>
          <p:cNvSpPr txBox="1"/>
          <p:nvPr/>
        </p:nvSpPr>
        <p:spPr>
          <a:xfrm>
            <a:off x="1827173" y="4031189"/>
            <a:ext cx="428623" cy="230832"/>
          </a:xfrm>
          <a:prstGeom prst="rect">
            <a:avLst/>
          </a:prstGeom>
          <a:solidFill>
            <a:srgbClr val="FF0000"/>
          </a:solidFill>
        </p:spPr>
        <p:txBody>
          <a:bodyPr wrap="square" rtlCol="0">
            <a:spAutoFit/>
          </a:bodyPr>
          <a:lstStyle/>
          <a:p>
            <a:r>
              <a:rPr lang="en-US" sz="900" dirty="0">
                <a:solidFill>
                  <a:schemeClr val="bg1"/>
                </a:solidFill>
              </a:rPr>
              <a:t>TEKA</a:t>
            </a:r>
            <a:endParaRPr lang="en-US" sz="1051" dirty="0">
              <a:solidFill>
                <a:schemeClr val="bg1"/>
              </a:solidFill>
            </a:endParaRPr>
          </a:p>
        </p:txBody>
      </p:sp>
      <p:sp>
        <p:nvSpPr>
          <p:cNvPr id="13" name="TextBox 12"/>
          <p:cNvSpPr txBox="1"/>
          <p:nvPr/>
        </p:nvSpPr>
        <p:spPr>
          <a:xfrm>
            <a:off x="3350498" y="4054313"/>
            <a:ext cx="428623" cy="230832"/>
          </a:xfrm>
          <a:prstGeom prst="rect">
            <a:avLst/>
          </a:prstGeom>
          <a:solidFill>
            <a:srgbClr val="FF0000"/>
          </a:solidFill>
        </p:spPr>
        <p:txBody>
          <a:bodyPr wrap="square" rtlCol="0">
            <a:spAutoFit/>
          </a:bodyPr>
          <a:lstStyle/>
          <a:p>
            <a:r>
              <a:rPr lang="en-US" sz="900" dirty="0">
                <a:solidFill>
                  <a:schemeClr val="bg1"/>
                </a:solidFill>
              </a:rPr>
              <a:t>TEKB</a:t>
            </a:r>
            <a:endParaRPr lang="en-US" sz="1051" dirty="0">
              <a:solidFill>
                <a:schemeClr val="bg1"/>
              </a:solidFill>
            </a:endParaRPr>
          </a:p>
        </p:txBody>
      </p:sp>
      <p:sp>
        <p:nvSpPr>
          <p:cNvPr id="14" name="TextBox 13"/>
          <p:cNvSpPr txBox="1"/>
          <p:nvPr/>
        </p:nvSpPr>
        <p:spPr>
          <a:xfrm>
            <a:off x="3349143" y="5689913"/>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pic>
        <p:nvPicPr>
          <p:cNvPr id="15" name="Content Placeholder 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6808049" y="3439294"/>
            <a:ext cx="688075" cy="1098699"/>
          </a:xfrm>
          <a:prstGeom prst="rect">
            <a:avLst/>
          </a:prstGeom>
        </p:spPr>
      </p:pic>
      <p:pic>
        <p:nvPicPr>
          <p:cNvPr id="16" name="Content Placeholder 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10412931" y="3444473"/>
            <a:ext cx="688075" cy="1098699"/>
          </a:xfrm>
          <a:prstGeom prst="rect">
            <a:avLst/>
          </a:prstGeom>
        </p:spPr>
      </p:pic>
      <p:pic>
        <p:nvPicPr>
          <p:cNvPr id="17" name="Content Placeholder 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7861725" y="4976885"/>
            <a:ext cx="688075" cy="1098699"/>
          </a:xfrm>
          <a:prstGeom prst="rect">
            <a:avLst/>
          </a:prstGeom>
        </p:spPr>
      </p:pic>
      <p:sp>
        <p:nvSpPr>
          <p:cNvPr id="18" name="TextBox 17"/>
          <p:cNvSpPr txBox="1"/>
          <p:nvPr/>
        </p:nvSpPr>
        <p:spPr>
          <a:xfrm>
            <a:off x="6932541" y="4009417"/>
            <a:ext cx="428623" cy="230832"/>
          </a:xfrm>
          <a:prstGeom prst="rect">
            <a:avLst/>
          </a:prstGeom>
          <a:solidFill>
            <a:srgbClr val="FF0000"/>
          </a:solidFill>
        </p:spPr>
        <p:txBody>
          <a:bodyPr wrap="square" rtlCol="0">
            <a:spAutoFit/>
          </a:bodyPr>
          <a:lstStyle/>
          <a:p>
            <a:r>
              <a:rPr lang="en-US" sz="900" dirty="0">
                <a:solidFill>
                  <a:schemeClr val="bg1"/>
                </a:solidFill>
              </a:rPr>
              <a:t>TEKA</a:t>
            </a:r>
            <a:endParaRPr lang="en-US" sz="1051" dirty="0">
              <a:solidFill>
                <a:schemeClr val="bg1"/>
              </a:solidFill>
            </a:endParaRPr>
          </a:p>
        </p:txBody>
      </p:sp>
      <p:sp>
        <p:nvSpPr>
          <p:cNvPr id="19" name="TextBox 18"/>
          <p:cNvSpPr txBox="1"/>
          <p:nvPr/>
        </p:nvSpPr>
        <p:spPr>
          <a:xfrm>
            <a:off x="10551706" y="4032539"/>
            <a:ext cx="428623" cy="230832"/>
          </a:xfrm>
          <a:prstGeom prst="rect">
            <a:avLst/>
          </a:prstGeom>
          <a:solidFill>
            <a:srgbClr val="FF0000"/>
          </a:solidFill>
        </p:spPr>
        <p:txBody>
          <a:bodyPr wrap="square" rtlCol="0">
            <a:spAutoFit/>
          </a:bodyPr>
          <a:lstStyle/>
          <a:p>
            <a:r>
              <a:rPr lang="en-US" sz="900" dirty="0">
                <a:solidFill>
                  <a:schemeClr val="bg1"/>
                </a:solidFill>
              </a:rPr>
              <a:t>TEKB</a:t>
            </a:r>
            <a:endParaRPr lang="en-US" sz="1051" dirty="0">
              <a:solidFill>
                <a:schemeClr val="bg1"/>
              </a:solidFill>
            </a:endParaRPr>
          </a:p>
        </p:txBody>
      </p:sp>
      <p:sp>
        <p:nvSpPr>
          <p:cNvPr id="20" name="TextBox 19"/>
          <p:cNvSpPr txBox="1"/>
          <p:nvPr/>
        </p:nvSpPr>
        <p:spPr>
          <a:xfrm>
            <a:off x="7966209" y="5554778"/>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pic>
        <p:nvPicPr>
          <p:cNvPr id="21" name="Picture 20"/>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514424">
            <a:off x="7314702" y="3144944"/>
            <a:ext cx="484431" cy="484431"/>
          </a:xfrm>
          <a:prstGeom prst="rect">
            <a:avLst/>
          </a:prstGeom>
        </p:spPr>
      </p:pic>
      <p:sp>
        <p:nvSpPr>
          <p:cNvPr id="24" name="TextBox 23"/>
          <p:cNvSpPr txBox="1"/>
          <p:nvPr/>
        </p:nvSpPr>
        <p:spPr>
          <a:xfrm>
            <a:off x="978277" y="3445009"/>
            <a:ext cx="706455" cy="1077218"/>
          </a:xfrm>
          <a:prstGeom prst="rect">
            <a:avLst/>
          </a:prstGeom>
          <a:noFill/>
          <a:ln>
            <a:solidFill>
              <a:schemeClr val="accent6">
                <a:lumMod val="75000"/>
              </a:schemeClr>
            </a:solidFill>
          </a:ln>
        </p:spPr>
        <p:txBody>
          <a:bodyPr wrap="square" rtlCol="0">
            <a:spAutoFit/>
          </a:bodyPr>
          <a:lstStyle/>
          <a:p>
            <a:r>
              <a:rPr lang="en-US" sz="1600" dirty="0">
                <a:solidFill>
                  <a:schemeClr val="accent6">
                    <a:lumMod val="75000"/>
                  </a:schemeClr>
                </a:solidFill>
              </a:rPr>
              <a:t>RPIA1</a:t>
            </a:r>
          </a:p>
          <a:p>
            <a:r>
              <a:rPr lang="en-US" sz="1600" dirty="0">
                <a:solidFill>
                  <a:schemeClr val="accent6">
                    <a:lumMod val="75000"/>
                  </a:schemeClr>
                </a:solidFill>
              </a:rPr>
              <a:t>RPIA2</a:t>
            </a:r>
          </a:p>
          <a:p>
            <a:r>
              <a:rPr lang="en-US" sz="1600" dirty="0">
                <a:solidFill>
                  <a:schemeClr val="accent6">
                    <a:lumMod val="75000"/>
                  </a:schemeClr>
                </a:solidFill>
              </a:rPr>
              <a:t>RPIA3</a:t>
            </a:r>
          </a:p>
          <a:p>
            <a:r>
              <a:rPr lang="en-US" sz="1600" dirty="0">
                <a:solidFill>
                  <a:schemeClr val="accent6">
                    <a:lumMod val="75000"/>
                  </a:schemeClr>
                </a:solidFill>
              </a:rPr>
              <a:t>RPIA4</a:t>
            </a:r>
          </a:p>
        </p:txBody>
      </p:sp>
      <p:sp>
        <p:nvSpPr>
          <p:cNvPr id="25" name="TextBox 24"/>
          <p:cNvSpPr txBox="1"/>
          <p:nvPr/>
        </p:nvSpPr>
        <p:spPr>
          <a:xfrm>
            <a:off x="3927022" y="3464569"/>
            <a:ext cx="706455" cy="1077218"/>
          </a:xfrm>
          <a:prstGeom prst="rect">
            <a:avLst/>
          </a:prstGeom>
          <a:noFill/>
          <a:ln>
            <a:solidFill>
              <a:schemeClr val="accent2">
                <a:lumMod val="75000"/>
              </a:schemeClr>
            </a:solidFill>
          </a:ln>
        </p:spPr>
        <p:txBody>
          <a:bodyPr wrap="square" rtlCol="0">
            <a:spAutoFit/>
          </a:bodyPr>
          <a:lstStyle/>
          <a:p>
            <a:r>
              <a:rPr lang="en-US" sz="1600" dirty="0">
                <a:solidFill>
                  <a:schemeClr val="accent2">
                    <a:lumMod val="75000"/>
                  </a:schemeClr>
                </a:solidFill>
              </a:rPr>
              <a:t>RPIB1</a:t>
            </a:r>
          </a:p>
          <a:p>
            <a:r>
              <a:rPr lang="en-US" sz="1600" dirty="0">
                <a:solidFill>
                  <a:schemeClr val="accent2">
                    <a:lumMod val="75000"/>
                  </a:schemeClr>
                </a:solidFill>
              </a:rPr>
              <a:t>RPIB2</a:t>
            </a:r>
          </a:p>
          <a:p>
            <a:r>
              <a:rPr lang="en-US" sz="1600" dirty="0">
                <a:solidFill>
                  <a:schemeClr val="accent2">
                    <a:lumMod val="75000"/>
                  </a:schemeClr>
                </a:solidFill>
              </a:rPr>
              <a:t>RPIB3</a:t>
            </a:r>
          </a:p>
          <a:p>
            <a:r>
              <a:rPr lang="en-US" sz="1600" dirty="0">
                <a:solidFill>
                  <a:schemeClr val="accent2">
                    <a:lumMod val="75000"/>
                  </a:schemeClr>
                </a:solidFill>
              </a:rPr>
              <a:t>RPIB4</a:t>
            </a:r>
          </a:p>
        </p:txBody>
      </p:sp>
      <p:sp>
        <p:nvSpPr>
          <p:cNvPr id="26" name="TextBox 25"/>
          <p:cNvSpPr txBox="1"/>
          <p:nvPr/>
        </p:nvSpPr>
        <p:spPr>
          <a:xfrm>
            <a:off x="3896164" y="5133501"/>
            <a:ext cx="737312" cy="1077218"/>
          </a:xfrm>
          <a:prstGeom prst="rect">
            <a:avLst/>
          </a:prstGeom>
          <a:noFill/>
          <a:ln>
            <a:solidFill>
              <a:schemeClr val="accent1">
                <a:lumMod val="75000"/>
              </a:schemeClr>
            </a:solidFill>
          </a:ln>
        </p:spPr>
        <p:txBody>
          <a:bodyPr wrap="square" rtlCol="0">
            <a:spAutoFit/>
          </a:bodyPr>
          <a:lstStyle/>
          <a:p>
            <a:r>
              <a:rPr lang="en-US" sz="1600" dirty="0">
                <a:solidFill>
                  <a:schemeClr val="accent1">
                    <a:lumMod val="75000"/>
                  </a:schemeClr>
                </a:solidFill>
              </a:rPr>
              <a:t>RPID1</a:t>
            </a:r>
          </a:p>
          <a:p>
            <a:r>
              <a:rPr lang="en-US" sz="1600" dirty="0">
                <a:solidFill>
                  <a:schemeClr val="accent1">
                    <a:lumMod val="75000"/>
                  </a:schemeClr>
                </a:solidFill>
              </a:rPr>
              <a:t>RPID2</a:t>
            </a:r>
          </a:p>
          <a:p>
            <a:r>
              <a:rPr lang="en-US" sz="1600" dirty="0">
                <a:solidFill>
                  <a:schemeClr val="accent1">
                    <a:lumMod val="75000"/>
                  </a:schemeClr>
                </a:solidFill>
              </a:rPr>
              <a:t>RPID3</a:t>
            </a:r>
          </a:p>
          <a:p>
            <a:r>
              <a:rPr lang="en-US" sz="1600" dirty="0">
                <a:solidFill>
                  <a:schemeClr val="accent1">
                    <a:lumMod val="75000"/>
                  </a:schemeClr>
                </a:solidFill>
              </a:rPr>
              <a:t>RPID4</a:t>
            </a:r>
          </a:p>
        </p:txBody>
      </p:sp>
      <p:sp>
        <p:nvSpPr>
          <p:cNvPr id="27" name="TextBox 26"/>
          <p:cNvSpPr txBox="1"/>
          <p:nvPr/>
        </p:nvSpPr>
        <p:spPr>
          <a:xfrm>
            <a:off x="7382415" y="2848558"/>
            <a:ext cx="987373" cy="338554"/>
          </a:xfrm>
          <a:prstGeom prst="rect">
            <a:avLst/>
          </a:prstGeom>
          <a:noFill/>
        </p:spPr>
        <p:txBody>
          <a:bodyPr wrap="square" rtlCol="0">
            <a:spAutoFit/>
          </a:bodyPr>
          <a:lstStyle/>
          <a:p>
            <a:r>
              <a:rPr lang="en-US" sz="1600" dirty="0">
                <a:solidFill>
                  <a:schemeClr val="accent6">
                    <a:lumMod val="75000"/>
                  </a:schemeClr>
                </a:solidFill>
              </a:rPr>
              <a:t>RPIA3</a:t>
            </a:r>
          </a:p>
        </p:txBody>
      </p:sp>
      <p:sp>
        <p:nvSpPr>
          <p:cNvPr id="28" name="TextBox 27"/>
          <p:cNvSpPr txBox="1"/>
          <p:nvPr/>
        </p:nvSpPr>
        <p:spPr>
          <a:xfrm>
            <a:off x="8466556" y="4372510"/>
            <a:ext cx="987373" cy="338554"/>
          </a:xfrm>
          <a:prstGeom prst="rect">
            <a:avLst/>
          </a:prstGeom>
          <a:noFill/>
        </p:spPr>
        <p:txBody>
          <a:bodyPr wrap="square" rtlCol="0">
            <a:spAutoFit/>
          </a:bodyPr>
          <a:lstStyle/>
          <a:p>
            <a:r>
              <a:rPr lang="en-US" sz="1600" dirty="0">
                <a:solidFill>
                  <a:schemeClr val="accent1">
                    <a:lumMod val="75000"/>
                  </a:schemeClr>
                </a:solidFill>
              </a:rPr>
              <a:t>RPID1</a:t>
            </a:r>
          </a:p>
        </p:txBody>
      </p:sp>
      <p:sp>
        <p:nvSpPr>
          <p:cNvPr id="29" name="TextBox 28"/>
          <p:cNvSpPr txBox="1"/>
          <p:nvPr/>
        </p:nvSpPr>
        <p:spPr>
          <a:xfrm>
            <a:off x="10979199" y="2810253"/>
            <a:ext cx="987373" cy="338554"/>
          </a:xfrm>
          <a:prstGeom prst="rect">
            <a:avLst/>
          </a:prstGeom>
          <a:noFill/>
        </p:spPr>
        <p:txBody>
          <a:bodyPr wrap="square" rtlCol="0">
            <a:spAutoFit/>
          </a:bodyPr>
          <a:lstStyle/>
          <a:p>
            <a:r>
              <a:rPr lang="en-US" sz="1600" dirty="0">
                <a:solidFill>
                  <a:schemeClr val="accent2">
                    <a:lumMod val="75000"/>
                  </a:schemeClr>
                </a:solidFill>
              </a:rPr>
              <a:t>RPIB4</a:t>
            </a:r>
          </a:p>
        </p:txBody>
      </p:sp>
      <p:sp>
        <p:nvSpPr>
          <p:cNvPr id="30" name="TextBox 29"/>
          <p:cNvSpPr txBox="1"/>
          <p:nvPr/>
        </p:nvSpPr>
        <p:spPr>
          <a:xfrm>
            <a:off x="5942920" y="3656924"/>
            <a:ext cx="834509" cy="830997"/>
          </a:xfrm>
          <a:prstGeom prst="rect">
            <a:avLst/>
          </a:prstGeom>
          <a:noFill/>
          <a:ln>
            <a:solidFill>
              <a:schemeClr val="tx1"/>
            </a:solidFill>
          </a:ln>
        </p:spPr>
        <p:txBody>
          <a:bodyPr wrap="square" rtlCol="0">
            <a:spAutoFit/>
          </a:bodyPr>
          <a:lstStyle/>
          <a:p>
            <a:r>
              <a:rPr lang="en-US" sz="1600" dirty="0">
                <a:solidFill>
                  <a:schemeClr val="accent6">
                    <a:lumMod val="75000"/>
                  </a:schemeClr>
                </a:solidFill>
              </a:rPr>
              <a:t>Store</a:t>
            </a:r>
          </a:p>
          <a:p>
            <a:r>
              <a:rPr lang="en-US" sz="1600" dirty="0">
                <a:solidFill>
                  <a:schemeClr val="accent1">
                    <a:lumMod val="75000"/>
                  </a:schemeClr>
                </a:solidFill>
              </a:rPr>
              <a:t>RPID1</a:t>
            </a:r>
          </a:p>
          <a:p>
            <a:r>
              <a:rPr lang="en-US" sz="1600" dirty="0">
                <a:solidFill>
                  <a:schemeClr val="accent4">
                    <a:lumMod val="75000"/>
                  </a:schemeClr>
                </a:solidFill>
              </a:rPr>
              <a:t>RPIC2</a:t>
            </a:r>
          </a:p>
        </p:txBody>
      </p:sp>
      <p:pic>
        <p:nvPicPr>
          <p:cNvPr id="31" name="Content Placeholder 4"/>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1700777" y="5139371"/>
            <a:ext cx="688075" cy="1098699"/>
          </a:xfrm>
          <a:prstGeom prst="rect">
            <a:avLst/>
          </a:prstGeom>
        </p:spPr>
      </p:pic>
      <p:sp>
        <p:nvSpPr>
          <p:cNvPr id="32" name="TextBox 31"/>
          <p:cNvSpPr txBox="1"/>
          <p:nvPr/>
        </p:nvSpPr>
        <p:spPr>
          <a:xfrm>
            <a:off x="1825267" y="5709494"/>
            <a:ext cx="428623" cy="230832"/>
          </a:xfrm>
          <a:prstGeom prst="rect">
            <a:avLst/>
          </a:prstGeom>
          <a:solidFill>
            <a:srgbClr val="FF0000"/>
          </a:solidFill>
        </p:spPr>
        <p:txBody>
          <a:bodyPr wrap="square" rtlCol="0">
            <a:spAutoFit/>
          </a:bodyPr>
          <a:lstStyle/>
          <a:p>
            <a:r>
              <a:rPr lang="en-US" sz="900" dirty="0">
                <a:solidFill>
                  <a:schemeClr val="bg1"/>
                </a:solidFill>
              </a:rPr>
              <a:t>TEKC</a:t>
            </a:r>
          </a:p>
        </p:txBody>
      </p:sp>
      <p:sp>
        <p:nvSpPr>
          <p:cNvPr id="33" name="TextBox 32"/>
          <p:cNvSpPr txBox="1"/>
          <p:nvPr/>
        </p:nvSpPr>
        <p:spPr>
          <a:xfrm>
            <a:off x="978275" y="5123315"/>
            <a:ext cx="704551" cy="1077218"/>
          </a:xfrm>
          <a:prstGeom prst="rect">
            <a:avLst/>
          </a:prstGeom>
          <a:noFill/>
          <a:ln>
            <a:solidFill>
              <a:schemeClr val="accent4">
                <a:lumMod val="75000"/>
              </a:schemeClr>
            </a:solidFill>
          </a:ln>
        </p:spPr>
        <p:txBody>
          <a:bodyPr wrap="square" rtlCol="0">
            <a:spAutoFit/>
          </a:bodyPr>
          <a:lstStyle/>
          <a:p>
            <a:r>
              <a:rPr lang="en-US" sz="1600" dirty="0">
                <a:solidFill>
                  <a:schemeClr val="accent4">
                    <a:lumMod val="75000"/>
                  </a:schemeClr>
                </a:solidFill>
              </a:rPr>
              <a:t>RPIC1</a:t>
            </a:r>
          </a:p>
          <a:p>
            <a:r>
              <a:rPr lang="en-US" sz="1600" dirty="0">
                <a:solidFill>
                  <a:schemeClr val="accent4">
                    <a:lumMod val="75000"/>
                  </a:schemeClr>
                </a:solidFill>
              </a:rPr>
              <a:t>RPIC2</a:t>
            </a:r>
          </a:p>
          <a:p>
            <a:r>
              <a:rPr lang="en-US" sz="1600" dirty="0">
                <a:solidFill>
                  <a:schemeClr val="accent4">
                    <a:lumMod val="75000"/>
                  </a:schemeClr>
                </a:solidFill>
              </a:rPr>
              <a:t>RPIC3</a:t>
            </a:r>
          </a:p>
          <a:p>
            <a:r>
              <a:rPr lang="en-US" sz="1600" dirty="0">
                <a:solidFill>
                  <a:schemeClr val="accent4">
                    <a:lumMod val="75000"/>
                  </a:schemeClr>
                </a:solidFill>
              </a:rPr>
              <a:t>RPIC4</a:t>
            </a:r>
          </a:p>
        </p:txBody>
      </p:sp>
      <p:pic>
        <p:nvPicPr>
          <p:cNvPr id="34" name="Content Placeholder 4"/>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6779507" y="5354637"/>
            <a:ext cx="688075" cy="1098699"/>
          </a:xfrm>
          <a:prstGeom prst="rect">
            <a:avLst/>
          </a:prstGeom>
        </p:spPr>
      </p:pic>
      <p:sp>
        <p:nvSpPr>
          <p:cNvPr id="35" name="TextBox 34"/>
          <p:cNvSpPr txBox="1"/>
          <p:nvPr/>
        </p:nvSpPr>
        <p:spPr>
          <a:xfrm>
            <a:off x="6921142" y="5924760"/>
            <a:ext cx="428623" cy="215444"/>
          </a:xfrm>
          <a:prstGeom prst="rect">
            <a:avLst/>
          </a:prstGeom>
          <a:solidFill>
            <a:srgbClr val="FF0000"/>
          </a:solidFill>
        </p:spPr>
        <p:txBody>
          <a:bodyPr wrap="square" rtlCol="0">
            <a:spAutoFit/>
          </a:bodyPr>
          <a:lstStyle/>
          <a:p>
            <a:r>
              <a:rPr lang="en-US" sz="800" dirty="0">
                <a:solidFill>
                  <a:schemeClr val="bg1"/>
                </a:solidFill>
              </a:rPr>
              <a:t>TEKC</a:t>
            </a:r>
            <a:endParaRPr lang="en-US" sz="1000" dirty="0">
              <a:solidFill>
                <a:schemeClr val="bg1"/>
              </a:solidFill>
            </a:endParaRPr>
          </a:p>
        </p:txBody>
      </p:sp>
      <p:sp>
        <p:nvSpPr>
          <p:cNvPr id="36" name="TextBox 35"/>
          <p:cNvSpPr txBox="1"/>
          <p:nvPr/>
        </p:nvSpPr>
        <p:spPr>
          <a:xfrm>
            <a:off x="5946093" y="5556886"/>
            <a:ext cx="792520" cy="830997"/>
          </a:xfrm>
          <a:prstGeom prst="rect">
            <a:avLst/>
          </a:prstGeom>
          <a:noFill/>
          <a:ln>
            <a:solidFill>
              <a:schemeClr val="tx1"/>
            </a:solidFill>
          </a:ln>
        </p:spPr>
        <p:txBody>
          <a:bodyPr wrap="square" rtlCol="0">
            <a:spAutoFit/>
          </a:bodyPr>
          <a:lstStyle/>
          <a:p>
            <a:r>
              <a:rPr lang="en-US" sz="1600" dirty="0">
                <a:solidFill>
                  <a:schemeClr val="accent4">
                    <a:lumMod val="75000"/>
                  </a:schemeClr>
                </a:solidFill>
              </a:rPr>
              <a:t>Store</a:t>
            </a:r>
          </a:p>
          <a:p>
            <a:r>
              <a:rPr lang="en-US" sz="1600" dirty="0">
                <a:solidFill>
                  <a:schemeClr val="accent6">
                    <a:lumMod val="75000"/>
                  </a:schemeClr>
                </a:solidFill>
              </a:rPr>
              <a:t>RPIA3</a:t>
            </a:r>
          </a:p>
          <a:p>
            <a:r>
              <a:rPr lang="en-US" sz="1600" dirty="0">
                <a:solidFill>
                  <a:schemeClr val="accent1">
                    <a:lumMod val="75000"/>
                  </a:schemeClr>
                </a:solidFill>
              </a:rPr>
              <a:t>RPID1</a:t>
            </a:r>
          </a:p>
        </p:txBody>
      </p:sp>
      <p:pic>
        <p:nvPicPr>
          <p:cNvPr id="37" name="Picture 3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514424">
            <a:off x="10947537" y="3143039"/>
            <a:ext cx="484431" cy="484431"/>
          </a:xfrm>
          <a:prstGeom prst="rect">
            <a:avLst/>
          </a:prstGeom>
        </p:spPr>
      </p:pic>
      <p:pic>
        <p:nvPicPr>
          <p:cNvPr id="38" name="Picture 3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514424">
            <a:off x="8368166" y="4644179"/>
            <a:ext cx="484431" cy="484431"/>
          </a:xfrm>
          <a:prstGeom prst="rect">
            <a:avLst/>
          </a:prstGeom>
        </p:spPr>
      </p:pic>
      <p:pic>
        <p:nvPicPr>
          <p:cNvPr id="39" name="Picture 3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514424">
            <a:off x="7291842" y="4973744"/>
            <a:ext cx="484431" cy="484431"/>
          </a:xfrm>
          <a:prstGeom prst="rect">
            <a:avLst/>
          </a:prstGeom>
        </p:spPr>
      </p:pic>
      <p:sp>
        <p:nvSpPr>
          <p:cNvPr id="40" name="TextBox 39"/>
          <p:cNvSpPr txBox="1"/>
          <p:nvPr/>
        </p:nvSpPr>
        <p:spPr>
          <a:xfrm>
            <a:off x="7177712" y="4678429"/>
            <a:ext cx="987373" cy="338554"/>
          </a:xfrm>
          <a:prstGeom prst="rect">
            <a:avLst/>
          </a:prstGeom>
          <a:noFill/>
        </p:spPr>
        <p:txBody>
          <a:bodyPr wrap="square" rtlCol="0">
            <a:spAutoFit/>
          </a:bodyPr>
          <a:lstStyle/>
          <a:p>
            <a:r>
              <a:rPr lang="en-US" sz="1600" dirty="0">
                <a:solidFill>
                  <a:schemeClr val="accent4">
                    <a:lumMod val="75000"/>
                  </a:schemeClr>
                </a:solidFill>
              </a:rPr>
              <a:t>RPID2</a:t>
            </a:r>
          </a:p>
        </p:txBody>
      </p:sp>
      <p:sp>
        <p:nvSpPr>
          <p:cNvPr id="41" name="TextBox 40"/>
          <p:cNvSpPr txBox="1"/>
          <p:nvPr/>
        </p:nvSpPr>
        <p:spPr>
          <a:xfrm>
            <a:off x="8530140" y="5331410"/>
            <a:ext cx="689377" cy="830997"/>
          </a:xfrm>
          <a:prstGeom prst="rect">
            <a:avLst/>
          </a:prstGeom>
          <a:noFill/>
          <a:ln>
            <a:solidFill>
              <a:schemeClr val="tx1"/>
            </a:solidFill>
          </a:ln>
        </p:spPr>
        <p:txBody>
          <a:bodyPr wrap="square" rtlCol="0">
            <a:spAutoFit/>
          </a:bodyPr>
          <a:lstStyle/>
          <a:p>
            <a:r>
              <a:rPr lang="en-US" sz="1600" dirty="0">
                <a:solidFill>
                  <a:schemeClr val="accent1">
                    <a:lumMod val="50000"/>
                  </a:schemeClr>
                </a:solidFill>
              </a:rPr>
              <a:t>store</a:t>
            </a:r>
          </a:p>
          <a:p>
            <a:r>
              <a:rPr lang="en-US" sz="1600" dirty="0">
                <a:solidFill>
                  <a:schemeClr val="accent6">
                    <a:lumMod val="75000"/>
                  </a:schemeClr>
                </a:solidFill>
              </a:rPr>
              <a:t>RPIA3</a:t>
            </a:r>
          </a:p>
          <a:p>
            <a:r>
              <a:rPr lang="en-US" sz="1600" dirty="0">
                <a:solidFill>
                  <a:schemeClr val="accent4">
                    <a:lumMod val="75000"/>
                  </a:schemeClr>
                </a:solidFill>
              </a:rPr>
              <a:t>RPIC2</a:t>
            </a:r>
          </a:p>
        </p:txBody>
      </p:sp>
      <p:pic>
        <p:nvPicPr>
          <p:cNvPr id="45" name="Picture 4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163963" y="1725563"/>
            <a:ext cx="1399528" cy="1230355"/>
          </a:xfrm>
          <a:prstGeom prst="rect">
            <a:avLst/>
          </a:prstGeom>
        </p:spPr>
      </p:pic>
      <p:pic>
        <p:nvPicPr>
          <p:cNvPr id="46" name="Picture 4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10617" y="1633311"/>
            <a:ext cx="1399528" cy="1230355"/>
          </a:xfrm>
          <a:prstGeom prst="rect">
            <a:avLst/>
          </a:prstGeom>
        </p:spPr>
      </p:pic>
      <p:sp>
        <p:nvSpPr>
          <p:cNvPr id="42" name="TextBox 41"/>
          <p:cNvSpPr txBox="1"/>
          <p:nvPr/>
        </p:nvSpPr>
        <p:spPr>
          <a:xfrm>
            <a:off x="1159627" y="1026097"/>
            <a:ext cx="3175591" cy="523220"/>
          </a:xfrm>
          <a:prstGeom prst="rect">
            <a:avLst/>
          </a:prstGeom>
          <a:solidFill>
            <a:srgbClr val="357D9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installation</a:t>
            </a:r>
          </a:p>
        </p:txBody>
      </p:sp>
      <p:sp>
        <p:nvSpPr>
          <p:cNvPr id="43" name="TextBox 42"/>
          <p:cNvSpPr txBox="1"/>
          <p:nvPr/>
        </p:nvSpPr>
        <p:spPr>
          <a:xfrm>
            <a:off x="6865090" y="996565"/>
            <a:ext cx="3175591" cy="523220"/>
          </a:xfrm>
          <a:prstGeom prst="rect">
            <a:avLst/>
          </a:prstGeom>
          <a:solidFill>
            <a:srgbClr val="357D9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operation</a:t>
            </a:r>
          </a:p>
        </p:txBody>
      </p:sp>
      <p:sp>
        <p:nvSpPr>
          <p:cNvPr id="44" name="Title 4"/>
          <p:cNvSpPr>
            <a:spLocks noGrp="1"/>
          </p:cNvSpPr>
          <p:nvPr>
            <p:ph type="title"/>
          </p:nvPr>
        </p:nvSpPr>
        <p:spPr>
          <a:xfrm>
            <a:off x="0" y="0"/>
            <a:ext cx="12192000" cy="908720"/>
          </a:xfrm>
        </p:spPr>
        <p:txBody>
          <a:bodyPr/>
          <a:lstStyle/>
          <a:p>
            <a:r>
              <a:rPr lang="nl-BE" dirty="0" err="1" smtClean="0"/>
              <a:t>Coronalert</a:t>
            </a:r>
            <a:endParaRPr lang="fr-BE" dirty="0"/>
          </a:p>
        </p:txBody>
      </p:sp>
      <p:sp>
        <p:nvSpPr>
          <p:cNvPr id="2" name="Date Placeholder 1"/>
          <p:cNvSpPr>
            <a:spLocks noGrp="1"/>
          </p:cNvSpPr>
          <p:nvPr>
            <p:ph type="dt" sz="half" idx="2"/>
          </p:nvPr>
        </p:nvSpPr>
        <p:spPr/>
        <p:txBody>
          <a:bodyPr/>
          <a:lstStyle/>
          <a:p>
            <a:r>
              <a:rPr lang="en-US" smtClean="0"/>
              <a:t>13/10/2020</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36332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P spid="24" grpId="0" animBg="1"/>
      <p:bldP spid="25" grpId="0" animBg="1"/>
      <p:bldP spid="26" grpId="0" animBg="1"/>
      <p:bldP spid="27" grpId="0"/>
      <p:bldP spid="28" grpId="0"/>
      <p:bldP spid="29" grpId="0"/>
      <p:bldP spid="30" grpId="0" animBg="1"/>
      <p:bldP spid="32" grpId="0" animBg="1"/>
      <p:bldP spid="33" grpId="0" animBg="1"/>
      <p:bldP spid="35" grpId="0" animBg="1"/>
      <p:bldP spid="36" grpId="0" animBg="1"/>
      <p:bldP spid="40" grpId="0"/>
      <p:bldP spid="41"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2048099" y="1341661"/>
            <a:ext cx="3111688" cy="200151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23">
                <a:solidFill>
                  <a:srgbClr val="000000"/>
                </a:solidFill>
                <a:latin typeface="+mn-lt"/>
              </a:rPr>
              <a:t>0.1 </a:t>
            </a:r>
            <a:r>
              <a:rPr lang="nl-BE" sz="923">
                <a:latin typeface="+mn-lt"/>
              </a:rPr>
              <a:t>Gegevensdelingsakkoord</a:t>
            </a:r>
          </a:p>
          <a:p>
            <a:pPr marL="0" indent="0">
              <a:buNone/>
            </a:pPr>
            <a:r>
              <a:rPr lang="nl-BE" sz="923">
                <a:solidFill>
                  <a:srgbClr val="000000"/>
                </a:solidFill>
                <a:latin typeface="+mn-lt"/>
              </a:rPr>
              <a:t>0.2 Toegangsmatrix, therapeutische, zorg- en andere relaties</a:t>
            </a:r>
          </a:p>
          <a:p>
            <a:pPr marL="0" indent="0">
              <a:buNone/>
            </a:pPr>
            <a:r>
              <a:rPr lang="nl-BE" sz="923">
                <a:solidFill>
                  <a:srgbClr val="000000"/>
                </a:solidFill>
                <a:latin typeface="+mn-lt"/>
              </a:rPr>
              <a:t>0.3 Basisdienst gebruikers- en toegangsbeheer</a:t>
            </a:r>
          </a:p>
          <a:p>
            <a:pPr marL="0" indent="0">
              <a:buNone/>
            </a:pPr>
            <a:r>
              <a:rPr lang="nl-BE" sz="923">
                <a:solidFill>
                  <a:srgbClr val="000000"/>
                </a:solidFill>
                <a:latin typeface="+mn-lt"/>
              </a:rPr>
              <a:t>0.4 </a:t>
            </a:r>
            <a:r>
              <a:rPr lang="nl-BE" sz="923">
                <a:latin typeface="+mn-lt"/>
              </a:rPr>
              <a:t>Regels voor ‘kluizen van eGezondheid’ </a:t>
            </a:r>
          </a:p>
          <a:p>
            <a:pPr marL="0" indent="0">
              <a:buNone/>
            </a:pPr>
            <a:r>
              <a:rPr lang="nl-BE" sz="923">
                <a:solidFill>
                  <a:srgbClr val="000000"/>
                </a:solidFill>
                <a:latin typeface="+mn-lt"/>
              </a:rPr>
              <a:t>0.5 Informatiestandaarden</a:t>
            </a:r>
          </a:p>
          <a:p>
            <a:pPr marL="0" indent="0">
              <a:buNone/>
            </a:pPr>
            <a:r>
              <a:rPr lang="nl-BE" sz="923">
                <a:solidFill>
                  <a:srgbClr val="000000"/>
                </a:solidFill>
                <a:latin typeface="+mn-lt"/>
              </a:rPr>
              <a:t>0.6 Terminologie</a:t>
            </a:r>
          </a:p>
          <a:p>
            <a:pPr marL="0" indent="0">
              <a:buNone/>
            </a:pPr>
            <a:r>
              <a:rPr lang="nl-BE" sz="923">
                <a:solidFill>
                  <a:srgbClr val="000000"/>
                </a:solidFill>
                <a:latin typeface="+mn-lt"/>
              </a:rPr>
              <a:t>0.7 Cobrha Next Generation&amp;UPPAD</a:t>
            </a:r>
          </a:p>
          <a:p>
            <a:pPr marL="0" indent="0">
              <a:buNone/>
            </a:pPr>
            <a:r>
              <a:rPr lang="nl-BE" sz="923">
                <a:solidFill>
                  <a:srgbClr val="000000"/>
                </a:solidFill>
                <a:latin typeface="+mn-lt"/>
              </a:rPr>
              <a:t>0.8 Strategisch onderzoek over samenwerkingsmodel met software-leveranciers</a:t>
            </a:r>
          </a:p>
        </p:txBody>
      </p:sp>
      <p:sp>
        <p:nvSpPr>
          <p:cNvPr id="14" name="Title 13"/>
          <p:cNvSpPr>
            <a:spLocks noGrp="1"/>
          </p:cNvSpPr>
          <p:nvPr>
            <p:ph type="title"/>
          </p:nvPr>
        </p:nvSpPr>
        <p:spPr>
          <a:xfrm>
            <a:off x="1524000" y="0"/>
            <a:ext cx="9144000" cy="908720"/>
          </a:xfrm>
        </p:spPr>
        <p:txBody>
          <a:bodyPr>
            <a:normAutofit/>
          </a:bodyPr>
          <a:lstStyle/>
          <a:p>
            <a:r>
              <a:rPr lang="nl-BE" smtClean="0"/>
              <a:t>Roadmap 3.0 - 44 projecten</a:t>
            </a:r>
            <a:endParaRPr lang="nl-BE" dirty="0"/>
          </a:p>
        </p:txBody>
      </p:sp>
      <p:sp>
        <p:nvSpPr>
          <p:cNvPr id="3" name="Tijdelijke aanduiding voor inhoud 2"/>
          <p:cNvSpPr>
            <a:spLocks noGrp="1"/>
          </p:cNvSpPr>
          <p:nvPr>
            <p:ph idx="1"/>
          </p:nvPr>
        </p:nvSpPr>
        <p:spPr>
          <a:xfrm>
            <a:off x="2029677" y="1133866"/>
            <a:ext cx="1272997" cy="251286"/>
          </a:xfrm>
        </p:spPr>
        <p:txBody>
          <a:bodyPr>
            <a:noAutofit/>
          </a:bodyPr>
          <a:lstStyle/>
          <a:p>
            <a:pPr marL="0" indent="0">
              <a:buNone/>
            </a:pPr>
            <a:r>
              <a:rPr lang="nl-BE" sz="1292" i="1" smtClean="0">
                <a:solidFill>
                  <a:srgbClr val="0070C0"/>
                </a:solidFill>
              </a:rPr>
              <a:t>0 Fundamenten</a:t>
            </a:r>
            <a:endParaRPr lang="nl-BE" sz="1292" i="1">
              <a:solidFill>
                <a:srgbClr val="0070C0"/>
              </a:solidFill>
            </a:endParaRPr>
          </a:p>
        </p:txBody>
      </p:sp>
      <p:sp>
        <p:nvSpPr>
          <p:cNvPr id="7" name="Tijdelijke aanduiding voor inhoud 2"/>
          <p:cNvSpPr txBox="1">
            <a:spLocks/>
          </p:cNvSpPr>
          <p:nvPr/>
        </p:nvSpPr>
        <p:spPr bwMode="auto">
          <a:xfrm>
            <a:off x="2029677" y="2942530"/>
            <a:ext cx="2196493" cy="20927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292" i="1">
                <a:solidFill>
                  <a:srgbClr val="0070C0"/>
                </a:solidFill>
                <a:latin typeface="+mn-lt"/>
              </a:rPr>
              <a:t>3 Operational excellence	</a:t>
            </a:r>
          </a:p>
        </p:txBody>
      </p:sp>
      <p:sp>
        <p:nvSpPr>
          <p:cNvPr id="8" name="Tijdelijke aanduiding voor inhoud 2"/>
          <p:cNvSpPr txBox="1">
            <a:spLocks/>
          </p:cNvSpPr>
          <p:nvPr/>
        </p:nvSpPr>
        <p:spPr bwMode="auto">
          <a:xfrm>
            <a:off x="8089878" y="2966415"/>
            <a:ext cx="1997565" cy="23849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292" i="1">
                <a:solidFill>
                  <a:srgbClr val="0070C0"/>
                </a:solidFill>
                <a:latin typeface="+mn-lt"/>
              </a:rPr>
              <a:t>5 Patient als co-piloot</a:t>
            </a:r>
          </a:p>
        </p:txBody>
      </p:sp>
      <p:sp>
        <p:nvSpPr>
          <p:cNvPr id="10" name="Tijdelijke aanduiding voor inhoud 2"/>
          <p:cNvSpPr txBox="1">
            <a:spLocks/>
          </p:cNvSpPr>
          <p:nvPr/>
        </p:nvSpPr>
        <p:spPr bwMode="auto">
          <a:xfrm>
            <a:off x="5201823" y="1332169"/>
            <a:ext cx="2061864" cy="73645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68">
                <a:solidFill>
                  <a:srgbClr val="000000"/>
                </a:solidFill>
                <a:latin typeface="+mn-lt"/>
              </a:rPr>
              <a:t>1.1 Communicatie</a:t>
            </a:r>
          </a:p>
          <a:p>
            <a:pPr marL="0" indent="0">
              <a:buNone/>
            </a:pPr>
            <a:r>
              <a:rPr lang="nl-BE" sz="968">
                <a:solidFill>
                  <a:srgbClr val="000000"/>
                </a:solidFill>
                <a:latin typeface="+mn-lt"/>
              </a:rPr>
              <a:t>1.2 Programma-monitoring</a:t>
            </a:r>
          </a:p>
        </p:txBody>
      </p:sp>
      <p:sp>
        <p:nvSpPr>
          <p:cNvPr id="11" name="Tijdelijke aanduiding voor inhoud 2"/>
          <p:cNvSpPr txBox="1">
            <a:spLocks/>
          </p:cNvSpPr>
          <p:nvPr/>
        </p:nvSpPr>
        <p:spPr bwMode="auto">
          <a:xfrm>
            <a:off x="8089870" y="1332167"/>
            <a:ext cx="2292862" cy="827372"/>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23">
                <a:solidFill>
                  <a:srgbClr val="000000"/>
                </a:solidFill>
                <a:latin typeface="+mn-lt"/>
              </a:rPr>
              <a:t>2.1 Incentives</a:t>
            </a:r>
          </a:p>
          <a:p>
            <a:pPr marL="0" indent="0">
              <a:buNone/>
            </a:pPr>
            <a:r>
              <a:rPr lang="nl-BE" sz="923">
                <a:solidFill>
                  <a:srgbClr val="000000"/>
                </a:solidFill>
                <a:latin typeface="+mn-lt"/>
              </a:rPr>
              <a:t>2.2 Gedragscode &amp; richtlijnen over delen van persoonlijke gezondheidsgegevens</a:t>
            </a:r>
          </a:p>
          <a:p>
            <a:pPr marL="0" indent="0">
              <a:buNone/>
            </a:pPr>
            <a:endParaRPr lang="nl-BE" sz="894" dirty="0">
              <a:solidFill>
                <a:srgbClr val="000000"/>
              </a:solidFill>
              <a:latin typeface="+mn-lt"/>
            </a:endParaRPr>
          </a:p>
        </p:txBody>
      </p:sp>
      <p:sp>
        <p:nvSpPr>
          <p:cNvPr id="12" name="Tijdelijke aanduiding voor inhoud 2"/>
          <p:cNvSpPr txBox="1">
            <a:spLocks/>
          </p:cNvSpPr>
          <p:nvPr/>
        </p:nvSpPr>
        <p:spPr bwMode="auto">
          <a:xfrm>
            <a:off x="2029678" y="3203527"/>
            <a:ext cx="3085369" cy="120189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15">
                <a:solidFill>
                  <a:srgbClr val="000000"/>
                </a:solidFill>
                <a:latin typeface="+mn-lt"/>
              </a:rPr>
              <a:t>3.1 Basisarchitectuur</a:t>
            </a:r>
          </a:p>
          <a:p>
            <a:pPr marL="0" indent="0">
              <a:buNone/>
            </a:pPr>
            <a:r>
              <a:rPr lang="nl-BE" sz="1015">
                <a:solidFill>
                  <a:srgbClr val="000000"/>
                </a:solidFill>
                <a:latin typeface="+mn-lt"/>
              </a:rPr>
              <a:t>3.2 SLA’s en service management</a:t>
            </a:r>
          </a:p>
          <a:p>
            <a:pPr marL="0" indent="0">
              <a:buNone/>
            </a:pPr>
            <a:r>
              <a:rPr lang="nl-BE" sz="1015">
                <a:solidFill>
                  <a:srgbClr val="000000"/>
                </a:solidFill>
                <a:latin typeface="+mn-lt"/>
              </a:rPr>
              <a:t>3.3 Business continuity</a:t>
            </a:r>
          </a:p>
          <a:p>
            <a:pPr marL="0" indent="0">
              <a:buNone/>
            </a:pPr>
            <a:r>
              <a:rPr lang="nl-BE" sz="1015">
                <a:solidFill>
                  <a:srgbClr val="000000"/>
                </a:solidFill>
                <a:latin typeface="+mn-lt"/>
              </a:rPr>
              <a:t>3.4 Documentatie, helpdesk &amp; support</a:t>
            </a:r>
          </a:p>
          <a:p>
            <a:pPr marL="0" indent="0">
              <a:buNone/>
            </a:pPr>
            <a:r>
              <a:rPr lang="nl-BE" sz="1015">
                <a:solidFill>
                  <a:srgbClr val="000000"/>
                </a:solidFill>
                <a:latin typeface="+mn-lt"/>
              </a:rPr>
              <a:t>3.5 Testomgevingen, flows, processen, data</a:t>
            </a:r>
          </a:p>
          <a:p>
            <a:pPr marL="0" indent="0">
              <a:buNone/>
            </a:pPr>
            <a:r>
              <a:rPr lang="nl-BE" sz="1015">
                <a:solidFill>
                  <a:srgbClr val="000000"/>
                </a:solidFill>
                <a:latin typeface="+mn-lt"/>
              </a:rPr>
              <a:t>3.6 Kwaliteit van gezondheidssoftware</a:t>
            </a:r>
          </a:p>
          <a:p>
            <a:pPr marL="0" indent="0">
              <a:buNone/>
            </a:pPr>
            <a:r>
              <a:rPr lang="nl-BE" sz="1015">
                <a:solidFill>
                  <a:srgbClr val="000000"/>
                </a:solidFill>
                <a:latin typeface="+mn-lt"/>
              </a:rPr>
              <a:t>3.7 Opleiding en vorming</a:t>
            </a:r>
          </a:p>
          <a:p>
            <a:pPr marL="0" indent="0">
              <a:buNone/>
            </a:pPr>
            <a:r>
              <a:rPr lang="nl-BE" sz="1015">
                <a:solidFill>
                  <a:srgbClr val="000000"/>
                </a:solidFill>
                <a:latin typeface="+mn-lt"/>
              </a:rPr>
              <a:t>3.8 Administratieve werklastverlaging voor zorgverleners</a:t>
            </a:r>
          </a:p>
          <a:p>
            <a:pPr marL="0" indent="0">
              <a:buNone/>
            </a:pPr>
            <a:endParaRPr lang="nl-BE" sz="1015" dirty="0">
              <a:solidFill>
                <a:srgbClr val="000000"/>
              </a:solidFill>
              <a:latin typeface="+mn-lt"/>
            </a:endParaRPr>
          </a:p>
        </p:txBody>
      </p:sp>
      <p:sp>
        <p:nvSpPr>
          <p:cNvPr id="15" name="Tijdelijke aanduiding voor inhoud 2"/>
          <p:cNvSpPr txBox="1">
            <a:spLocks/>
          </p:cNvSpPr>
          <p:nvPr/>
        </p:nvSpPr>
        <p:spPr bwMode="auto">
          <a:xfrm>
            <a:off x="5169003" y="3158430"/>
            <a:ext cx="3033209" cy="282460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23">
                <a:solidFill>
                  <a:srgbClr val="000000"/>
                </a:solidFill>
                <a:latin typeface="+mn-lt"/>
              </a:rPr>
              <a:t>4.1 Multidisciplinaire informatie-uitwisseling</a:t>
            </a:r>
          </a:p>
          <a:p>
            <a:pPr marL="0" indent="0">
              <a:buNone/>
            </a:pPr>
            <a:r>
              <a:rPr lang="nl-BE" sz="923">
                <a:latin typeface="+mn-lt"/>
              </a:rPr>
              <a:t>4.2 Multidisciplinaire functionaliteiten</a:t>
            </a:r>
          </a:p>
          <a:p>
            <a:pPr marL="0" indent="0">
              <a:buNone/>
            </a:pPr>
            <a:r>
              <a:rPr lang="nl-BE" sz="923">
                <a:solidFill>
                  <a:srgbClr val="000000"/>
                </a:solidFill>
                <a:latin typeface="+mn-lt"/>
              </a:rPr>
              <a:t>4.3 Elektronisch voorschrift</a:t>
            </a:r>
          </a:p>
          <a:p>
            <a:pPr marL="0" indent="0">
              <a:buNone/>
            </a:pPr>
            <a:r>
              <a:rPr lang="nl-BE" sz="923">
                <a:solidFill>
                  <a:srgbClr val="000000"/>
                </a:solidFill>
                <a:latin typeface="+mn-lt"/>
              </a:rPr>
              <a:t>4.4 VIDIS – evolutie van elektronisch voorschrijven</a:t>
            </a:r>
          </a:p>
          <a:p>
            <a:pPr marL="0" indent="0">
              <a:buNone/>
            </a:pPr>
            <a:r>
              <a:rPr lang="nl-BE" sz="923">
                <a:solidFill>
                  <a:srgbClr val="000000"/>
                </a:solidFill>
                <a:latin typeface="+mn-lt"/>
              </a:rPr>
              <a:t>4.5 Beslissingsondersteunend platform</a:t>
            </a:r>
          </a:p>
          <a:p>
            <a:pPr marL="0" indent="0">
              <a:buNone/>
            </a:pPr>
            <a:r>
              <a:rPr lang="nl-BE" sz="923">
                <a:solidFill>
                  <a:srgbClr val="000000"/>
                </a:solidFill>
                <a:latin typeface="+mn-lt"/>
              </a:rPr>
              <a:t>4.6 BelRAI</a:t>
            </a:r>
          </a:p>
          <a:p>
            <a:pPr marL="0" indent="0">
              <a:buNone/>
            </a:pPr>
            <a:r>
              <a:rPr lang="nl-BE" sz="923">
                <a:solidFill>
                  <a:srgbClr val="000000"/>
                </a:solidFill>
                <a:latin typeface="+mn-lt"/>
              </a:rPr>
              <a:t>4.7 Arbeidsongeschiktheid</a:t>
            </a:r>
          </a:p>
          <a:p>
            <a:pPr marL="0" indent="0">
              <a:buNone/>
            </a:pPr>
            <a:r>
              <a:rPr lang="nl-BE" sz="923">
                <a:solidFill>
                  <a:srgbClr val="000000"/>
                </a:solidFill>
                <a:latin typeface="+mn-lt"/>
              </a:rPr>
              <a:t>4.8 MEDEX</a:t>
            </a:r>
          </a:p>
          <a:p>
            <a:pPr marL="0" indent="0">
              <a:buNone/>
            </a:pPr>
            <a:r>
              <a:rPr lang="nl-BE" sz="923">
                <a:solidFill>
                  <a:srgbClr val="000000"/>
                </a:solidFill>
                <a:latin typeface="+mn-lt"/>
              </a:rPr>
              <a:t>4.9 EPD in alle instellingen</a:t>
            </a:r>
          </a:p>
          <a:p>
            <a:pPr marL="0" indent="0">
              <a:buNone/>
            </a:pPr>
            <a:r>
              <a:rPr lang="nl-BE" sz="923">
                <a:solidFill>
                  <a:srgbClr val="000000"/>
                </a:solidFill>
                <a:latin typeface="+mn-lt"/>
              </a:rPr>
              <a:t>4.10 Publicatie van gestructureerde informatie</a:t>
            </a:r>
          </a:p>
          <a:p>
            <a:pPr marL="0" indent="0">
              <a:buNone/>
            </a:pPr>
            <a:r>
              <a:rPr lang="nl-BE" sz="923">
                <a:solidFill>
                  <a:srgbClr val="000000"/>
                </a:solidFill>
                <a:latin typeface="+mn-lt"/>
              </a:rPr>
              <a:t>4.11 Registers</a:t>
            </a:r>
          </a:p>
          <a:p>
            <a:pPr marL="0" indent="0">
              <a:buNone/>
            </a:pPr>
            <a:r>
              <a:rPr lang="nl-BE" sz="923">
                <a:solidFill>
                  <a:srgbClr val="000000"/>
                </a:solidFill>
                <a:latin typeface="+mn-lt"/>
              </a:rPr>
              <a:t>4.12 Communicatie over en planning van zorg</a:t>
            </a:r>
          </a:p>
          <a:p>
            <a:pPr marL="0" indent="0">
              <a:buNone/>
            </a:pPr>
            <a:r>
              <a:rPr lang="nl-BE" sz="923">
                <a:solidFill>
                  <a:srgbClr val="000000"/>
                </a:solidFill>
                <a:latin typeface="+mn-lt"/>
              </a:rPr>
              <a:t>4.13 Connecting Europe Facilty Patient Summary</a:t>
            </a:r>
          </a:p>
          <a:p>
            <a:pPr marL="0" indent="0">
              <a:buNone/>
            </a:pPr>
            <a:r>
              <a:rPr lang="nl-BE" sz="923">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8089873" y="3211134"/>
            <a:ext cx="2809854" cy="61060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23">
                <a:solidFill>
                  <a:srgbClr val="000000"/>
                </a:solidFill>
                <a:latin typeface="+mn-lt"/>
              </a:rPr>
              <a:t>5.1 Persoonlijk gezondheidsportaal</a:t>
            </a:r>
          </a:p>
          <a:p>
            <a:pPr marL="0" indent="0">
              <a:buNone/>
            </a:pPr>
            <a:r>
              <a:rPr lang="nl-BE" sz="923">
                <a:solidFill>
                  <a:srgbClr val="000000"/>
                </a:solidFill>
                <a:latin typeface="+mn-lt"/>
              </a:rPr>
              <a:t>5.2 Digitaal Verwijsplatform</a:t>
            </a:r>
          </a:p>
          <a:p>
            <a:pPr marL="0" indent="0">
              <a:buNone/>
            </a:pPr>
            <a:r>
              <a:rPr lang="nl-BE" sz="923">
                <a:solidFill>
                  <a:srgbClr val="000000"/>
                </a:solidFill>
                <a:latin typeface="+mn-lt"/>
              </a:rPr>
              <a:t>5.3 Orgadon</a:t>
            </a:r>
          </a:p>
        </p:txBody>
      </p:sp>
      <p:sp>
        <p:nvSpPr>
          <p:cNvPr id="20" name="Tijdelijke aanduiding voor inhoud 2"/>
          <p:cNvSpPr txBox="1">
            <a:spLocks/>
          </p:cNvSpPr>
          <p:nvPr/>
        </p:nvSpPr>
        <p:spPr bwMode="auto">
          <a:xfrm>
            <a:off x="2042349" y="4658397"/>
            <a:ext cx="3386033" cy="124883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923">
                <a:solidFill>
                  <a:srgbClr val="000000"/>
                </a:solidFill>
                <a:latin typeface="+mn-lt"/>
              </a:rPr>
              <a:t>6.1 eAttest voor arts-specialist, tandarts, kine &amp; logopedisten</a:t>
            </a:r>
          </a:p>
          <a:p>
            <a:pPr marL="0" indent="0">
              <a:buNone/>
            </a:pPr>
            <a:r>
              <a:rPr lang="nl-BE" sz="923">
                <a:solidFill>
                  <a:srgbClr val="000000"/>
                </a:solidFill>
                <a:latin typeface="+mn-lt"/>
              </a:rPr>
              <a:t>6.2 eFac voor medische huizen, kine &amp; logopedisten</a:t>
            </a:r>
          </a:p>
          <a:p>
            <a:pPr marL="0" indent="0">
              <a:buNone/>
            </a:pPr>
            <a:r>
              <a:rPr lang="nl-BE" sz="923">
                <a:solidFill>
                  <a:srgbClr val="000000"/>
                </a:solidFill>
                <a:latin typeface="+mn-lt"/>
              </a:rPr>
              <a:t>6.3 Raadpleging lid-gegevens</a:t>
            </a:r>
          </a:p>
          <a:p>
            <a:pPr marL="0" indent="0">
              <a:buNone/>
            </a:pPr>
            <a:r>
              <a:rPr lang="nl-BE" sz="923">
                <a:solidFill>
                  <a:srgbClr val="000000"/>
                </a:solidFill>
                <a:latin typeface="+mn-lt"/>
              </a:rPr>
              <a:t>6.4 Digitalisatie van revalidatie-overeenkomsten</a:t>
            </a:r>
          </a:p>
          <a:p>
            <a:pPr marL="0" indent="0">
              <a:buNone/>
            </a:pPr>
            <a:r>
              <a:rPr lang="nl-BE" sz="923">
                <a:solidFill>
                  <a:srgbClr val="000000"/>
                </a:solidFill>
                <a:latin typeface="+mn-lt"/>
              </a:rPr>
              <a:t>6.5 Digitalisatie van Hoofdstuk IV-akkoorden</a:t>
            </a:r>
          </a:p>
          <a:p>
            <a:pPr marL="0" indent="0">
              <a:buNone/>
            </a:pPr>
            <a:r>
              <a:rPr lang="nl-BE" sz="923">
                <a:solidFill>
                  <a:srgbClr val="000000"/>
                </a:solidFill>
                <a:latin typeface="+mn-lt"/>
              </a:rPr>
              <a:t>6.6 Abonnementen bij medische huizen</a:t>
            </a:r>
          </a:p>
          <a:p>
            <a:pPr marL="0" indent="0">
              <a:buNone/>
            </a:pPr>
            <a:r>
              <a:rPr lang="nl-BE" sz="923">
                <a:solidFill>
                  <a:srgbClr val="000000"/>
                </a:solidFill>
                <a:latin typeface="+mn-lt"/>
              </a:rPr>
              <a:t>6.7 Digitalisatie van kine-akkoorden</a:t>
            </a:r>
          </a:p>
        </p:txBody>
      </p:sp>
      <p:sp>
        <p:nvSpPr>
          <p:cNvPr id="22" name="Tijdelijke aanduiding voor inhoud 2"/>
          <p:cNvSpPr txBox="1">
            <a:spLocks/>
          </p:cNvSpPr>
          <p:nvPr/>
        </p:nvSpPr>
        <p:spPr bwMode="auto">
          <a:xfrm>
            <a:off x="5214033" y="1136230"/>
            <a:ext cx="1632622"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44068" eaLnBrk="1" hangingPunct="1">
              <a:buNone/>
            </a:pPr>
            <a:r>
              <a:rPr lang="nl-BE" sz="1292" i="1">
                <a:solidFill>
                  <a:srgbClr val="0070C0"/>
                </a:solidFill>
                <a:latin typeface="+mn-lt"/>
                <a:ea typeface="+mn-ea"/>
                <a:cs typeface="+mn-cs"/>
              </a:rPr>
              <a:t>1 Transversaal	</a:t>
            </a:r>
          </a:p>
        </p:txBody>
      </p:sp>
      <p:sp>
        <p:nvSpPr>
          <p:cNvPr id="24" name="Tijdelijke aanduiding voor inhoud 2"/>
          <p:cNvSpPr txBox="1">
            <a:spLocks/>
          </p:cNvSpPr>
          <p:nvPr/>
        </p:nvSpPr>
        <p:spPr bwMode="auto">
          <a:xfrm>
            <a:off x="8089870" y="1144299"/>
            <a:ext cx="1444988"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292" i="1">
                <a:solidFill>
                  <a:srgbClr val="0070C0"/>
                </a:solidFill>
                <a:latin typeface="+mn-lt"/>
              </a:rPr>
              <a:t>2 Ondersteuning</a:t>
            </a:r>
          </a:p>
          <a:p>
            <a:endParaRPr lang="nl-BE" sz="1292" dirty="0">
              <a:solidFill>
                <a:srgbClr val="000000"/>
              </a:solidFill>
              <a:latin typeface="+mn-lt"/>
            </a:endParaRPr>
          </a:p>
        </p:txBody>
      </p:sp>
      <p:sp>
        <p:nvSpPr>
          <p:cNvPr id="25" name="Tijdelijke aanduiding voor inhoud 2"/>
          <p:cNvSpPr txBox="1">
            <a:spLocks/>
          </p:cNvSpPr>
          <p:nvPr/>
        </p:nvSpPr>
        <p:spPr bwMode="auto">
          <a:xfrm>
            <a:off x="5163643" y="2948687"/>
            <a:ext cx="2971189"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292" i="1">
                <a:solidFill>
                  <a:srgbClr val="0070C0"/>
                </a:solidFill>
                <a:latin typeface="+mn-lt"/>
              </a:rPr>
              <a:t>4 Zorgverstrekkers en zorginstellingen</a:t>
            </a:r>
          </a:p>
        </p:txBody>
      </p:sp>
      <p:sp>
        <p:nvSpPr>
          <p:cNvPr id="27" name="Tijdelijke aanduiding voor inhoud 2"/>
          <p:cNvSpPr txBox="1">
            <a:spLocks/>
          </p:cNvSpPr>
          <p:nvPr/>
        </p:nvSpPr>
        <p:spPr bwMode="auto">
          <a:xfrm>
            <a:off x="2029672" y="4424737"/>
            <a:ext cx="2537544" cy="275755"/>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292" i="1" dirty="0">
                <a:solidFill>
                  <a:srgbClr val="0070C0"/>
                </a:solidFill>
                <a:latin typeface="+mn-lt"/>
              </a:rPr>
              <a:t>6 </a:t>
            </a:r>
            <a:r>
              <a:rPr lang="nl-BE" sz="1292" i="1" dirty="0" err="1">
                <a:solidFill>
                  <a:srgbClr val="0070C0"/>
                </a:solidFill>
                <a:latin typeface="+mn-lt"/>
              </a:rPr>
              <a:t>eGezondheid</a:t>
            </a:r>
            <a:r>
              <a:rPr lang="nl-BE" sz="1292" i="1" dirty="0">
                <a:solidFill>
                  <a:srgbClr val="0070C0"/>
                </a:solidFill>
                <a:latin typeface="+mn-lt"/>
              </a:rPr>
              <a:t> met ziekenfondsen</a:t>
            </a:r>
          </a:p>
        </p:txBody>
      </p:sp>
      <p:sp>
        <p:nvSpPr>
          <p:cNvPr id="5" name="Slide Number Placeholder 4"/>
          <p:cNvSpPr>
            <a:spLocks noGrp="1"/>
          </p:cNvSpPr>
          <p:nvPr>
            <p:ph type="sldNum" sz="quarter" idx="4"/>
          </p:nvPr>
        </p:nvSpPr>
        <p:spPr/>
        <p:txBody>
          <a:bodyPr/>
          <a:lstStyle/>
          <a:p>
            <a:r>
              <a:rPr lang="nl-BE" dirty="0" smtClean="0"/>
              <a:t>- </a:t>
            </a:r>
            <a:fld id="{30A9230E-FFBB-4CCB-ABD7-198084EDE768}" type="slidenum">
              <a:rPr lang="fr-BE" smtClean="0"/>
              <a:pPr/>
              <a:t>4</a:t>
            </a:fld>
            <a:r>
              <a:rPr lang="nl-BE" dirty="0" smtClean="0"/>
              <a:t> -</a:t>
            </a:r>
            <a:endParaRPr lang="nl-BE" dirty="0"/>
          </a:p>
        </p:txBody>
      </p:sp>
      <p:sp>
        <p:nvSpPr>
          <p:cNvPr id="2" name="Date Placeholder 1"/>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1355117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3367" y="3817202"/>
            <a:ext cx="1112060" cy="977635"/>
          </a:xfrm>
          <a:prstGeom prst="rect">
            <a:avLst/>
          </a:prstGeom>
        </p:spPr>
      </p:pic>
      <p:pic>
        <p:nvPicPr>
          <p:cNvPr id="95" name="Picture 9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66207" y="1628800"/>
            <a:ext cx="1399528" cy="1230355"/>
          </a:xfrm>
          <a:prstGeom prst="rect">
            <a:avLst/>
          </a:prstGeom>
        </p:spPr>
      </p:pic>
      <p:sp>
        <p:nvSpPr>
          <p:cNvPr id="80" name="Rounded Rectangle 79"/>
          <p:cNvSpPr/>
          <p:nvPr/>
        </p:nvSpPr>
        <p:spPr>
          <a:xfrm>
            <a:off x="5968707" y="6101892"/>
            <a:ext cx="778856" cy="2941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68707" y="4047111"/>
            <a:ext cx="1028700" cy="2852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3437" y="3518586"/>
            <a:ext cx="1008699" cy="1008699"/>
          </a:xfrm>
          <a:prstGeom prst="rect">
            <a:avLst/>
          </a:prstGeom>
        </p:spPr>
      </p:pic>
      <p:sp>
        <p:nvSpPr>
          <p:cNvPr id="4" name="Slide Number Placeholder 3"/>
          <p:cNvSpPr>
            <a:spLocks noGrp="1"/>
          </p:cNvSpPr>
          <p:nvPr>
            <p:ph type="sldNum" sz="quarter" idx="4294967295"/>
          </p:nvPr>
        </p:nvSpPr>
        <p:spPr>
          <a:xfrm>
            <a:off x="8610600" y="6808291"/>
            <a:ext cx="2743200" cy="365125"/>
          </a:xfrm>
        </p:spPr>
        <p:txBody>
          <a:bodyPr/>
          <a:lstStyle/>
          <a:p>
            <a:fld id="{8A7A6979-0714-4377-B894-6BE4C2D6E202}" type="slidenum">
              <a:rPr lang="en-US" smtClean="0"/>
              <a:pPr/>
              <a:t>40</a:t>
            </a:fld>
            <a:endParaRPr lang="en-US" dirty="0"/>
          </a:p>
        </p:txBody>
      </p:sp>
      <p:pic>
        <p:nvPicPr>
          <p:cNvPr id="9" name="Content Placeholder 4"/>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707201" y="5038710"/>
            <a:ext cx="688075" cy="1098699"/>
          </a:xfrm>
          <a:prstGeom prst="rect">
            <a:avLst/>
          </a:prstGeom>
        </p:spPr>
      </p:pic>
      <p:sp>
        <p:nvSpPr>
          <p:cNvPr id="14" name="TextBox 13"/>
          <p:cNvSpPr txBox="1"/>
          <p:nvPr/>
        </p:nvSpPr>
        <p:spPr>
          <a:xfrm>
            <a:off x="817398" y="5616604"/>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pic>
        <p:nvPicPr>
          <p:cNvPr id="15" name="Content Placeholder 4"/>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6808049" y="3497429"/>
            <a:ext cx="688075" cy="1098699"/>
          </a:xfrm>
          <a:prstGeom prst="rect">
            <a:avLst/>
          </a:prstGeom>
        </p:spPr>
      </p:pic>
      <p:pic>
        <p:nvPicPr>
          <p:cNvPr id="16" name="Content Placeholder 4"/>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10412931" y="3502608"/>
            <a:ext cx="688075" cy="1098699"/>
          </a:xfrm>
          <a:prstGeom prst="rect">
            <a:avLst/>
          </a:prstGeom>
        </p:spPr>
      </p:pic>
      <p:pic>
        <p:nvPicPr>
          <p:cNvPr id="17" name="Content Placeholder 4"/>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7861725" y="5035020"/>
            <a:ext cx="688075" cy="1098699"/>
          </a:xfrm>
          <a:prstGeom prst="rect">
            <a:avLst/>
          </a:prstGeom>
        </p:spPr>
      </p:pic>
      <p:sp>
        <p:nvSpPr>
          <p:cNvPr id="18" name="TextBox 17"/>
          <p:cNvSpPr txBox="1"/>
          <p:nvPr/>
        </p:nvSpPr>
        <p:spPr>
          <a:xfrm>
            <a:off x="6932541" y="4067552"/>
            <a:ext cx="428623" cy="230832"/>
          </a:xfrm>
          <a:prstGeom prst="rect">
            <a:avLst/>
          </a:prstGeom>
          <a:solidFill>
            <a:srgbClr val="FF0000"/>
          </a:solidFill>
        </p:spPr>
        <p:txBody>
          <a:bodyPr wrap="square" rtlCol="0">
            <a:spAutoFit/>
          </a:bodyPr>
          <a:lstStyle/>
          <a:p>
            <a:r>
              <a:rPr lang="en-US" sz="900" dirty="0">
                <a:solidFill>
                  <a:schemeClr val="bg1"/>
                </a:solidFill>
              </a:rPr>
              <a:t>TEKA</a:t>
            </a:r>
            <a:endParaRPr lang="en-US" sz="1051" dirty="0">
              <a:solidFill>
                <a:schemeClr val="bg1"/>
              </a:solidFill>
            </a:endParaRPr>
          </a:p>
        </p:txBody>
      </p:sp>
      <p:sp>
        <p:nvSpPr>
          <p:cNvPr id="19" name="TextBox 18"/>
          <p:cNvSpPr txBox="1"/>
          <p:nvPr/>
        </p:nvSpPr>
        <p:spPr>
          <a:xfrm>
            <a:off x="10551706" y="4090674"/>
            <a:ext cx="428623" cy="230832"/>
          </a:xfrm>
          <a:prstGeom prst="rect">
            <a:avLst/>
          </a:prstGeom>
          <a:solidFill>
            <a:srgbClr val="FF0000"/>
          </a:solidFill>
        </p:spPr>
        <p:txBody>
          <a:bodyPr wrap="square" rtlCol="0">
            <a:spAutoFit/>
          </a:bodyPr>
          <a:lstStyle/>
          <a:p>
            <a:r>
              <a:rPr lang="en-US" sz="900" dirty="0">
                <a:solidFill>
                  <a:schemeClr val="bg1"/>
                </a:solidFill>
              </a:rPr>
              <a:t>TEKB</a:t>
            </a:r>
            <a:endParaRPr lang="en-US" sz="1051" dirty="0">
              <a:solidFill>
                <a:schemeClr val="bg1"/>
              </a:solidFill>
            </a:endParaRPr>
          </a:p>
        </p:txBody>
      </p:sp>
      <p:sp>
        <p:nvSpPr>
          <p:cNvPr id="20" name="TextBox 19"/>
          <p:cNvSpPr txBox="1"/>
          <p:nvPr/>
        </p:nvSpPr>
        <p:spPr>
          <a:xfrm>
            <a:off x="7966209" y="5612913"/>
            <a:ext cx="428623" cy="230832"/>
          </a:xfrm>
          <a:prstGeom prst="rect">
            <a:avLst/>
          </a:prstGeom>
          <a:solidFill>
            <a:srgbClr val="FF0000"/>
          </a:solidFill>
        </p:spPr>
        <p:txBody>
          <a:bodyPr wrap="square" rtlCol="0">
            <a:spAutoFit/>
          </a:bodyPr>
          <a:lstStyle/>
          <a:p>
            <a:r>
              <a:rPr lang="en-US" sz="900" dirty="0">
                <a:solidFill>
                  <a:schemeClr val="bg1"/>
                </a:solidFill>
              </a:rPr>
              <a:t>TEK*</a:t>
            </a:r>
            <a:endParaRPr lang="en-US" sz="1051" dirty="0">
              <a:solidFill>
                <a:schemeClr val="bg1"/>
              </a:solidFill>
            </a:endParaRPr>
          </a:p>
        </p:txBody>
      </p:sp>
      <p:pic>
        <p:nvPicPr>
          <p:cNvPr id="21" name="Picture 20"/>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rot="2514424">
            <a:off x="7314702" y="3203079"/>
            <a:ext cx="484431" cy="484431"/>
          </a:xfrm>
          <a:prstGeom prst="rect">
            <a:avLst/>
          </a:prstGeom>
        </p:spPr>
      </p:pic>
      <p:sp>
        <p:nvSpPr>
          <p:cNvPr id="30" name="TextBox 29"/>
          <p:cNvSpPr txBox="1"/>
          <p:nvPr/>
        </p:nvSpPr>
        <p:spPr>
          <a:xfrm>
            <a:off x="5935013" y="3758838"/>
            <a:ext cx="851463" cy="830997"/>
          </a:xfrm>
          <a:prstGeom prst="rect">
            <a:avLst/>
          </a:prstGeom>
          <a:noFill/>
          <a:ln>
            <a:solidFill>
              <a:schemeClr val="tx1"/>
            </a:solidFill>
          </a:ln>
        </p:spPr>
        <p:txBody>
          <a:bodyPr wrap="square" rtlCol="0">
            <a:spAutoFit/>
          </a:bodyPr>
          <a:lstStyle/>
          <a:p>
            <a:r>
              <a:rPr lang="en-US" sz="1600" dirty="0">
                <a:solidFill>
                  <a:schemeClr val="accent6">
                    <a:lumMod val="75000"/>
                  </a:schemeClr>
                </a:solidFill>
              </a:rPr>
              <a:t>Store</a:t>
            </a:r>
          </a:p>
          <a:p>
            <a:r>
              <a:rPr lang="en-US" sz="1600" dirty="0">
                <a:solidFill>
                  <a:schemeClr val="accent1">
                    <a:lumMod val="75000"/>
                  </a:schemeClr>
                </a:solidFill>
              </a:rPr>
              <a:t>RPID1</a:t>
            </a:r>
          </a:p>
          <a:p>
            <a:r>
              <a:rPr lang="en-US" sz="1600" dirty="0">
                <a:solidFill>
                  <a:schemeClr val="accent4">
                    <a:lumMod val="75000"/>
                  </a:schemeClr>
                </a:solidFill>
              </a:rPr>
              <a:t>RPIC2</a:t>
            </a:r>
          </a:p>
        </p:txBody>
      </p:sp>
      <p:pic>
        <p:nvPicPr>
          <p:cNvPr id="34" name="Content Placeholder 4"/>
          <p:cNvPicPr>
            <a:picLocks noChangeAspect="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30922" t="3935" r="28836" b="6765"/>
          <a:stretch/>
        </p:blipFill>
        <p:spPr>
          <a:xfrm>
            <a:off x="6779507" y="5412772"/>
            <a:ext cx="688075" cy="1098699"/>
          </a:xfrm>
          <a:prstGeom prst="rect">
            <a:avLst/>
          </a:prstGeom>
        </p:spPr>
      </p:pic>
      <p:sp>
        <p:nvSpPr>
          <p:cNvPr id="35" name="TextBox 34"/>
          <p:cNvSpPr txBox="1"/>
          <p:nvPr/>
        </p:nvSpPr>
        <p:spPr>
          <a:xfrm>
            <a:off x="6921142" y="5982895"/>
            <a:ext cx="428623" cy="215444"/>
          </a:xfrm>
          <a:prstGeom prst="rect">
            <a:avLst/>
          </a:prstGeom>
          <a:solidFill>
            <a:srgbClr val="FF0000"/>
          </a:solidFill>
        </p:spPr>
        <p:txBody>
          <a:bodyPr wrap="square" rtlCol="0">
            <a:spAutoFit/>
          </a:bodyPr>
          <a:lstStyle/>
          <a:p>
            <a:r>
              <a:rPr lang="en-US" sz="800" dirty="0">
                <a:solidFill>
                  <a:schemeClr val="bg1"/>
                </a:solidFill>
              </a:rPr>
              <a:t>TEKC</a:t>
            </a:r>
            <a:endParaRPr lang="en-US" sz="1000" dirty="0">
              <a:solidFill>
                <a:schemeClr val="bg1"/>
              </a:solidFill>
            </a:endParaRPr>
          </a:p>
        </p:txBody>
      </p:sp>
      <p:sp>
        <p:nvSpPr>
          <p:cNvPr id="36" name="TextBox 35"/>
          <p:cNvSpPr txBox="1"/>
          <p:nvPr/>
        </p:nvSpPr>
        <p:spPr>
          <a:xfrm>
            <a:off x="5951341" y="5620462"/>
            <a:ext cx="787272" cy="830997"/>
          </a:xfrm>
          <a:prstGeom prst="rect">
            <a:avLst/>
          </a:prstGeom>
          <a:noFill/>
          <a:ln>
            <a:solidFill>
              <a:schemeClr val="tx1"/>
            </a:solidFill>
          </a:ln>
        </p:spPr>
        <p:txBody>
          <a:bodyPr wrap="square" rtlCol="0">
            <a:spAutoFit/>
          </a:bodyPr>
          <a:lstStyle/>
          <a:p>
            <a:r>
              <a:rPr lang="en-US" sz="1600" dirty="0">
                <a:solidFill>
                  <a:schemeClr val="accent4">
                    <a:lumMod val="75000"/>
                  </a:schemeClr>
                </a:solidFill>
              </a:rPr>
              <a:t>Store</a:t>
            </a:r>
          </a:p>
          <a:p>
            <a:r>
              <a:rPr lang="en-US" sz="1600" dirty="0">
                <a:solidFill>
                  <a:schemeClr val="accent6">
                    <a:lumMod val="75000"/>
                  </a:schemeClr>
                </a:solidFill>
              </a:rPr>
              <a:t>RPIA3</a:t>
            </a:r>
          </a:p>
          <a:p>
            <a:r>
              <a:rPr lang="en-US" sz="1600" dirty="0">
                <a:solidFill>
                  <a:schemeClr val="accent1">
                    <a:lumMod val="75000"/>
                  </a:schemeClr>
                </a:solidFill>
              </a:rPr>
              <a:t>RPID1</a:t>
            </a:r>
          </a:p>
        </p:txBody>
      </p:sp>
      <p:pic>
        <p:nvPicPr>
          <p:cNvPr id="37" name="Picture 36"/>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rot="2514424">
            <a:off x="10947537" y="3201174"/>
            <a:ext cx="484431" cy="484431"/>
          </a:xfrm>
          <a:prstGeom prst="rect">
            <a:avLst/>
          </a:prstGeom>
        </p:spPr>
      </p:pic>
      <p:pic>
        <p:nvPicPr>
          <p:cNvPr id="38" name="Picture 37"/>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rot="2514424">
            <a:off x="8368166" y="4702314"/>
            <a:ext cx="484431" cy="484431"/>
          </a:xfrm>
          <a:prstGeom prst="rect">
            <a:avLst/>
          </a:prstGeom>
        </p:spPr>
      </p:pic>
      <p:pic>
        <p:nvPicPr>
          <p:cNvPr id="39" name="Picture 38"/>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rot="2514424">
            <a:off x="7291842" y="5031879"/>
            <a:ext cx="484431" cy="484431"/>
          </a:xfrm>
          <a:prstGeom prst="rect">
            <a:avLst/>
          </a:prstGeom>
        </p:spPr>
      </p:pic>
      <p:sp>
        <p:nvSpPr>
          <p:cNvPr id="41" name="TextBox 40"/>
          <p:cNvSpPr txBox="1"/>
          <p:nvPr/>
        </p:nvSpPr>
        <p:spPr>
          <a:xfrm>
            <a:off x="8530139" y="5389545"/>
            <a:ext cx="713583" cy="830997"/>
          </a:xfrm>
          <a:prstGeom prst="rect">
            <a:avLst/>
          </a:prstGeom>
          <a:noFill/>
          <a:ln>
            <a:solidFill>
              <a:schemeClr val="tx1"/>
            </a:solidFill>
          </a:ln>
        </p:spPr>
        <p:txBody>
          <a:bodyPr wrap="square" rtlCol="0">
            <a:spAutoFit/>
          </a:bodyPr>
          <a:lstStyle/>
          <a:p>
            <a:r>
              <a:rPr lang="en-US" sz="1600" dirty="0">
                <a:solidFill>
                  <a:schemeClr val="accent1">
                    <a:lumMod val="50000"/>
                  </a:schemeClr>
                </a:solidFill>
              </a:rPr>
              <a:t>Store</a:t>
            </a:r>
          </a:p>
          <a:p>
            <a:r>
              <a:rPr lang="en-US" sz="1600" dirty="0">
                <a:solidFill>
                  <a:schemeClr val="accent6">
                    <a:lumMod val="75000"/>
                  </a:schemeClr>
                </a:solidFill>
              </a:rPr>
              <a:t>RPIA3</a:t>
            </a:r>
          </a:p>
          <a:p>
            <a:r>
              <a:rPr lang="en-US" sz="1600" dirty="0">
                <a:solidFill>
                  <a:schemeClr val="accent4">
                    <a:lumMod val="75000"/>
                  </a:schemeClr>
                </a:solidFill>
              </a:rPr>
              <a:t>RPIC2</a:t>
            </a:r>
          </a:p>
        </p:txBody>
      </p:sp>
      <p:pic>
        <p:nvPicPr>
          <p:cNvPr id="43" name="Picture 4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06569" y="1734382"/>
            <a:ext cx="1399528" cy="123035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5125" y="5176582"/>
            <a:ext cx="758243" cy="1132075"/>
          </a:xfrm>
          <a:prstGeom prst="rect">
            <a:avLst/>
          </a:prstGeom>
        </p:spPr>
      </p:pic>
      <p:cxnSp>
        <p:nvCxnSpPr>
          <p:cNvPr id="22" name="Straight Arrow Connector 21"/>
          <p:cNvCxnSpPr/>
          <p:nvPr/>
        </p:nvCxnSpPr>
        <p:spPr>
          <a:xfrm flipH="1">
            <a:off x="1592837" y="4784439"/>
            <a:ext cx="1154585" cy="58446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496286" y="5744190"/>
            <a:ext cx="2612233" cy="2604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583305" y="4851382"/>
            <a:ext cx="519851" cy="47984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184457" y="3114046"/>
            <a:ext cx="1264067" cy="183048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19980494">
            <a:off x="1390158" y="4436005"/>
            <a:ext cx="1632823" cy="369332"/>
          </a:xfrm>
          <a:prstGeom prst="rect">
            <a:avLst/>
          </a:prstGeom>
          <a:noFill/>
        </p:spPr>
        <p:txBody>
          <a:bodyPr wrap="square" rtlCol="0">
            <a:spAutoFit/>
          </a:bodyPr>
          <a:lstStyle/>
          <a:p>
            <a:r>
              <a:rPr lang="en-US" dirty="0"/>
              <a:t>test result</a:t>
            </a:r>
          </a:p>
        </p:txBody>
      </p:sp>
      <p:sp>
        <p:nvSpPr>
          <p:cNvPr id="65" name="TextBox 64"/>
          <p:cNvSpPr txBox="1"/>
          <p:nvPr/>
        </p:nvSpPr>
        <p:spPr>
          <a:xfrm rot="18133620">
            <a:off x="1480366" y="3767627"/>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sp>
        <p:nvSpPr>
          <p:cNvPr id="66" name="TextBox 65"/>
          <p:cNvSpPr txBox="1"/>
          <p:nvPr/>
        </p:nvSpPr>
        <p:spPr>
          <a:xfrm>
            <a:off x="2757490" y="2455462"/>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sp>
        <p:nvSpPr>
          <p:cNvPr id="67" name="TextBox 66"/>
          <p:cNvSpPr txBox="1"/>
          <p:nvPr/>
        </p:nvSpPr>
        <p:spPr>
          <a:xfrm>
            <a:off x="8452886" y="2311474"/>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cxnSp>
        <p:nvCxnSpPr>
          <p:cNvPr id="68" name="Straight Arrow Connector 67"/>
          <p:cNvCxnSpPr/>
          <p:nvPr/>
        </p:nvCxnSpPr>
        <p:spPr>
          <a:xfrm>
            <a:off x="9052779" y="2868386"/>
            <a:ext cx="1263204" cy="1088259"/>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7192013" y="2973725"/>
            <a:ext cx="1345319" cy="235168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967318" y="2794878"/>
            <a:ext cx="1070471" cy="611369"/>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531853" y="4627877"/>
            <a:ext cx="1123609" cy="56612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266126" y="3339758"/>
            <a:ext cx="490376" cy="261610"/>
          </a:xfrm>
          <a:prstGeom prst="rect">
            <a:avLst/>
          </a:prstGeom>
          <a:solidFill>
            <a:srgbClr val="FF0000"/>
          </a:solidFill>
        </p:spPr>
        <p:txBody>
          <a:bodyPr wrap="square" rtlCol="0">
            <a:spAutoFit/>
          </a:bodyPr>
          <a:lstStyle/>
          <a:p>
            <a:r>
              <a:rPr lang="en-US" sz="1100" dirty="0">
                <a:solidFill>
                  <a:schemeClr val="bg1"/>
                </a:solidFill>
              </a:rPr>
              <a:t>TEKD</a:t>
            </a:r>
            <a:endParaRPr lang="en-US" sz="1400" dirty="0">
              <a:solidFill>
                <a:schemeClr val="bg1"/>
              </a:solidFill>
            </a:endParaRPr>
          </a:p>
        </p:txBody>
      </p:sp>
      <p:sp>
        <p:nvSpPr>
          <p:cNvPr id="85" name="TextBox 84"/>
          <p:cNvSpPr txBox="1"/>
          <p:nvPr/>
        </p:nvSpPr>
        <p:spPr>
          <a:xfrm>
            <a:off x="6401222" y="5101333"/>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sp>
        <p:nvSpPr>
          <p:cNvPr id="86" name="TextBox 85"/>
          <p:cNvSpPr txBox="1"/>
          <p:nvPr/>
        </p:nvSpPr>
        <p:spPr>
          <a:xfrm>
            <a:off x="9978250" y="3235790"/>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sp>
        <p:nvSpPr>
          <p:cNvPr id="87" name="TextBox 86"/>
          <p:cNvSpPr txBox="1"/>
          <p:nvPr/>
        </p:nvSpPr>
        <p:spPr>
          <a:xfrm>
            <a:off x="7668557" y="4741145"/>
            <a:ext cx="428623" cy="230832"/>
          </a:xfrm>
          <a:prstGeom prst="rect">
            <a:avLst/>
          </a:prstGeom>
          <a:solidFill>
            <a:srgbClr val="FF0000"/>
          </a:solidFill>
        </p:spPr>
        <p:txBody>
          <a:bodyPr wrap="square" rtlCol="0">
            <a:spAutoFit/>
          </a:bodyPr>
          <a:lstStyle/>
          <a:p>
            <a:r>
              <a:rPr lang="en-US" sz="900" dirty="0">
                <a:solidFill>
                  <a:schemeClr val="bg1"/>
                </a:solidFill>
              </a:rPr>
              <a:t>TEKD</a:t>
            </a:r>
            <a:endParaRPr lang="en-US" sz="1051" dirty="0">
              <a:solidFill>
                <a:schemeClr val="bg1"/>
              </a:solidFill>
            </a:endParaRPr>
          </a:p>
        </p:txBody>
      </p:sp>
      <p:cxnSp>
        <p:nvCxnSpPr>
          <p:cNvPr id="88" name="Straight Arrow Connector 87"/>
          <p:cNvCxnSpPr/>
          <p:nvPr/>
        </p:nvCxnSpPr>
        <p:spPr>
          <a:xfrm flipH="1">
            <a:off x="8165086" y="2973726"/>
            <a:ext cx="576897" cy="1932115"/>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59627" y="1035623"/>
            <a:ext cx="3175591" cy="523220"/>
          </a:xfrm>
          <a:prstGeom prst="rect">
            <a:avLst/>
          </a:prstGeom>
          <a:solidFill>
            <a:srgbClr val="357D9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test</a:t>
            </a:r>
          </a:p>
        </p:txBody>
      </p:sp>
      <p:sp>
        <p:nvSpPr>
          <p:cNvPr id="45" name="TextBox 44"/>
          <p:cNvSpPr txBox="1"/>
          <p:nvPr/>
        </p:nvSpPr>
        <p:spPr>
          <a:xfrm>
            <a:off x="6865090" y="1013711"/>
            <a:ext cx="3175591" cy="523220"/>
          </a:xfrm>
          <a:prstGeom prst="rect">
            <a:avLst/>
          </a:prstGeom>
          <a:solidFill>
            <a:srgbClr val="357D9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proximity tracing</a:t>
            </a:r>
          </a:p>
        </p:txBody>
      </p:sp>
      <p:sp>
        <p:nvSpPr>
          <p:cNvPr id="46" name="Title 4"/>
          <p:cNvSpPr>
            <a:spLocks noGrp="1"/>
          </p:cNvSpPr>
          <p:nvPr>
            <p:ph type="title"/>
          </p:nvPr>
        </p:nvSpPr>
        <p:spPr>
          <a:xfrm>
            <a:off x="0" y="0"/>
            <a:ext cx="12192000" cy="908720"/>
          </a:xfrm>
        </p:spPr>
        <p:txBody>
          <a:bodyPr/>
          <a:lstStyle/>
          <a:p>
            <a:r>
              <a:rPr lang="nl-BE" dirty="0" err="1" smtClean="0"/>
              <a:t>Coronalert</a:t>
            </a:r>
            <a:endParaRPr lang="fr-BE" dirty="0"/>
          </a:p>
        </p:txBody>
      </p:sp>
      <p:sp>
        <p:nvSpPr>
          <p:cNvPr id="2" name="Date Placeholder 1"/>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5773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8" grpId="0" animBg="1"/>
      <p:bldP spid="18" grpId="0" animBg="1"/>
      <p:bldP spid="19" grpId="0" animBg="1"/>
      <p:bldP spid="20" grpId="0" animBg="1"/>
      <p:bldP spid="30" grpId="0" animBg="1"/>
      <p:bldP spid="35" grpId="0" animBg="1"/>
      <p:bldP spid="36" grpId="0" animBg="1"/>
      <p:bldP spid="41" grpId="0" animBg="1"/>
      <p:bldP spid="63" grpId="0"/>
      <p:bldP spid="65" grpId="0" animBg="1"/>
      <p:bldP spid="66" grpId="0" animBg="1"/>
      <p:bldP spid="67" grpId="0" animBg="1"/>
      <p:bldP spid="84" grpId="0" animBg="1"/>
      <p:bldP spid="85" grpId="0" animBg="1"/>
      <p:bldP spid="86" grpId="0" animBg="1"/>
      <p:bldP spid="87" grpId="0"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8390345" y="1489230"/>
            <a:ext cx="1118995" cy="1118995"/>
          </a:xfrm>
          <a:prstGeom prst="rect">
            <a:avLst/>
          </a:prstGeom>
          <a:noFill/>
          <a:ln>
            <a:noFill/>
          </a:ln>
        </p:spPr>
      </p:pic>
      <p:pic>
        <p:nvPicPr>
          <p:cNvPr id="98" name="Google Shape;98;p14"/>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4056356" y="4999190"/>
            <a:ext cx="688075" cy="1098699"/>
          </a:xfrm>
          <a:prstGeom prst="rect">
            <a:avLst/>
          </a:prstGeom>
          <a:noFill/>
          <a:ln>
            <a:noFill/>
          </a:ln>
        </p:spPr>
      </p:pic>
      <p:pic>
        <p:nvPicPr>
          <p:cNvPr id="102" name="Google Shape;102;p14"/>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8177061" y="4928737"/>
            <a:ext cx="754705" cy="1246737"/>
          </a:xfrm>
          <a:prstGeom prst="rect">
            <a:avLst/>
          </a:prstGeom>
          <a:noFill/>
          <a:ln>
            <a:noFill/>
          </a:ln>
        </p:spPr>
      </p:pic>
      <p:cxnSp>
        <p:nvCxnSpPr>
          <p:cNvPr id="108" name="Google Shape;108;p14"/>
          <p:cNvCxnSpPr/>
          <p:nvPr/>
        </p:nvCxnSpPr>
        <p:spPr>
          <a:xfrm flipV="1">
            <a:off x="5111258" y="5809763"/>
            <a:ext cx="2774237" cy="1524"/>
          </a:xfrm>
          <a:prstGeom prst="straightConnector1">
            <a:avLst/>
          </a:prstGeom>
          <a:noFill/>
          <a:ln w="28575" cap="flat" cmpd="sng">
            <a:solidFill>
              <a:schemeClr val="dk1"/>
            </a:solidFill>
            <a:prstDash val="solid"/>
            <a:miter lim="800000"/>
            <a:headEnd type="none" w="sm" len="sm"/>
            <a:tailEnd type="triangle" w="med" len="med"/>
          </a:ln>
        </p:spPr>
      </p:cxnSp>
      <p:pic>
        <p:nvPicPr>
          <p:cNvPr id="109" name="Google Shape;109;p14"/>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11027396" y="3792988"/>
            <a:ext cx="955349" cy="1135747"/>
          </a:xfrm>
          <a:prstGeom prst="rect">
            <a:avLst/>
          </a:prstGeom>
          <a:noFill/>
          <a:ln>
            <a:noFill/>
          </a:ln>
        </p:spPr>
      </p:pic>
      <p:cxnSp>
        <p:nvCxnSpPr>
          <p:cNvPr id="111" name="Google Shape;111;p14"/>
          <p:cNvCxnSpPr/>
          <p:nvPr/>
        </p:nvCxnSpPr>
        <p:spPr>
          <a:xfrm flipV="1">
            <a:off x="8999789" y="4697417"/>
            <a:ext cx="1962179" cy="1015443"/>
          </a:xfrm>
          <a:prstGeom prst="straightConnector1">
            <a:avLst/>
          </a:prstGeom>
          <a:noFill/>
          <a:ln w="28575" cap="flat" cmpd="sng">
            <a:solidFill>
              <a:schemeClr val="tx1"/>
            </a:solidFill>
            <a:prstDash val="solid"/>
            <a:miter lim="800000"/>
            <a:headEnd type="none" w="sm" len="sm"/>
            <a:tailEnd type="triangle" w="med" len="med"/>
          </a:ln>
        </p:spPr>
      </p:cxnSp>
      <p:cxnSp>
        <p:nvCxnSpPr>
          <p:cNvPr id="114" name="Google Shape;114;p14"/>
          <p:cNvCxnSpPr/>
          <p:nvPr/>
        </p:nvCxnSpPr>
        <p:spPr>
          <a:xfrm rot="10800000" flipH="1">
            <a:off x="8667033" y="3538132"/>
            <a:ext cx="8819" cy="1223924"/>
          </a:xfrm>
          <a:prstGeom prst="straightConnector1">
            <a:avLst/>
          </a:prstGeom>
          <a:noFill/>
          <a:ln w="28575" cap="flat" cmpd="sng">
            <a:solidFill>
              <a:schemeClr val="dk1"/>
            </a:solidFill>
            <a:prstDash val="solid"/>
            <a:miter lim="800000"/>
            <a:headEnd type="none" w="sm" len="sm"/>
            <a:tailEnd type="triangle" w="med" len="med"/>
          </a:ln>
        </p:spPr>
      </p:cxnSp>
      <p:cxnSp>
        <p:nvCxnSpPr>
          <p:cNvPr id="117" name="Google Shape;117;p14"/>
          <p:cNvCxnSpPr/>
          <p:nvPr/>
        </p:nvCxnSpPr>
        <p:spPr>
          <a:xfrm>
            <a:off x="9205133" y="3384629"/>
            <a:ext cx="1756835" cy="818485"/>
          </a:xfrm>
          <a:prstGeom prst="straightConnector1">
            <a:avLst/>
          </a:prstGeom>
          <a:noFill/>
          <a:ln w="28575" cap="flat" cmpd="sng">
            <a:solidFill>
              <a:schemeClr val="tx1"/>
            </a:solidFill>
            <a:prstDash val="solid"/>
            <a:miter lim="800000"/>
            <a:headEnd type="triangle" w="med" len="med"/>
            <a:tailEnd type="none" w="sm" len="sm"/>
          </a:ln>
        </p:spPr>
      </p:cxnSp>
      <p:sp>
        <p:nvSpPr>
          <p:cNvPr id="118" name="Google Shape;118;p14"/>
          <p:cNvSpPr txBox="1"/>
          <p:nvPr/>
        </p:nvSpPr>
        <p:spPr>
          <a:xfrm rot="1512734">
            <a:off x="9359968" y="3396905"/>
            <a:ext cx="1820969" cy="420341"/>
          </a:xfrm>
          <a:prstGeom prst="rect">
            <a:avLst/>
          </a:prstGeom>
          <a:noFill/>
          <a:ln>
            <a:noFill/>
          </a:ln>
        </p:spPr>
        <p:txBody>
          <a:bodyPr spcFirstLastPara="1" wrap="square" lIns="91425" tIns="45700" rIns="91425" bIns="45700" anchor="t" anchorCtr="0">
            <a:noAutofit/>
          </a:bodyPr>
          <a:lstStyle/>
          <a:p>
            <a:pPr algn="ctr"/>
            <a:r>
              <a:rPr lang="en-US" dirty="0">
                <a:solidFill>
                  <a:srgbClr val="548135"/>
                </a:solidFill>
                <a:latin typeface="Calibri"/>
                <a:ea typeface="Calibri"/>
                <a:cs typeface="Calibri"/>
                <a:sym typeface="Calibri"/>
              </a:rPr>
              <a:t>test result</a:t>
            </a:r>
            <a:endParaRPr dirty="0">
              <a:solidFill>
                <a:srgbClr val="548135"/>
              </a:solidFill>
              <a:latin typeface="Calibri"/>
              <a:ea typeface="Calibri"/>
              <a:cs typeface="Calibri"/>
              <a:sym typeface="Calibri"/>
            </a:endParaRPr>
          </a:p>
        </p:txBody>
      </p:sp>
      <p:sp>
        <p:nvSpPr>
          <p:cNvPr id="123" name="Google Shape;123;p14"/>
          <p:cNvSpPr txBox="1"/>
          <p:nvPr/>
        </p:nvSpPr>
        <p:spPr>
          <a:xfrm>
            <a:off x="4189523" y="4996867"/>
            <a:ext cx="535652" cy="244359"/>
          </a:xfrm>
          <a:prstGeom prst="rect">
            <a:avLst/>
          </a:prstGeom>
          <a:noFill/>
          <a:ln>
            <a:noFill/>
          </a:ln>
        </p:spPr>
        <p:txBody>
          <a:bodyPr spcFirstLastPara="1" wrap="square" lIns="91425" tIns="45700" rIns="91425" bIns="45700" anchor="t" anchorCtr="0">
            <a:noAutofit/>
          </a:bodyPr>
          <a:lstStyle/>
          <a:p>
            <a:pPr algn="ctr"/>
            <a:endParaRPr sz="1100" dirty="0"/>
          </a:p>
        </p:txBody>
      </p:sp>
      <p:cxnSp>
        <p:nvCxnSpPr>
          <p:cNvPr id="124" name="Google Shape;124;p14"/>
          <p:cNvCxnSpPr/>
          <p:nvPr/>
        </p:nvCxnSpPr>
        <p:spPr>
          <a:xfrm flipV="1">
            <a:off x="4888073" y="3202345"/>
            <a:ext cx="3306519" cy="1657107"/>
          </a:xfrm>
          <a:prstGeom prst="straightConnector1">
            <a:avLst/>
          </a:prstGeom>
          <a:noFill/>
          <a:ln w="28575" cap="flat" cmpd="sng">
            <a:solidFill>
              <a:schemeClr val="dk1"/>
            </a:solidFill>
            <a:prstDash val="solid"/>
            <a:miter lim="800000"/>
            <a:headEnd type="triangle" w="med" len="med"/>
            <a:tailEnd type="none" w="sm" len="sm"/>
          </a:ln>
        </p:spPr>
      </p:cxnSp>
      <p:sp>
        <p:nvSpPr>
          <p:cNvPr id="130" name="Google Shape;130;p14"/>
          <p:cNvSpPr txBox="1"/>
          <p:nvPr/>
        </p:nvSpPr>
        <p:spPr>
          <a:xfrm rot="20015653">
            <a:off x="5628930" y="3704044"/>
            <a:ext cx="1653439" cy="357611"/>
          </a:xfrm>
          <a:prstGeom prst="rect">
            <a:avLst/>
          </a:prstGeom>
          <a:noFill/>
          <a:ln>
            <a:noFill/>
          </a:ln>
        </p:spPr>
        <p:txBody>
          <a:bodyPr spcFirstLastPara="1" wrap="square" lIns="91425" tIns="45700" rIns="91425" bIns="45700" anchor="t" anchorCtr="0">
            <a:noAutofit/>
          </a:bodyPr>
          <a:lstStyle/>
          <a:p>
            <a:pPr algn="ctr">
              <a:lnSpc>
                <a:spcPct val="80000"/>
              </a:lnSpc>
            </a:pPr>
            <a:r>
              <a:rPr lang="en-US" dirty="0">
                <a:solidFill>
                  <a:schemeClr val="dk1"/>
                </a:solidFill>
                <a:latin typeface="Calibri"/>
                <a:ea typeface="Calibri"/>
                <a:cs typeface="Calibri"/>
                <a:sym typeface="Calibri"/>
              </a:rPr>
              <a:t>test result</a:t>
            </a:r>
            <a:endParaRPr dirty="0"/>
          </a:p>
        </p:txBody>
      </p:sp>
      <p:sp>
        <p:nvSpPr>
          <p:cNvPr id="132" name="Google Shape;132;p14"/>
          <p:cNvSpPr txBox="1"/>
          <p:nvPr/>
        </p:nvSpPr>
        <p:spPr>
          <a:xfrm rot="19932714">
            <a:off x="9032315" y="4882992"/>
            <a:ext cx="1632823" cy="369332"/>
          </a:xfrm>
          <a:prstGeom prst="rect">
            <a:avLst/>
          </a:prstGeom>
          <a:noFill/>
          <a:ln>
            <a:noFill/>
          </a:ln>
        </p:spPr>
        <p:txBody>
          <a:bodyPr spcFirstLastPara="1" wrap="square" lIns="91425" tIns="45700" rIns="91425" bIns="45700" anchor="t" anchorCtr="0">
            <a:noAutofit/>
          </a:bodyPr>
          <a:lstStyle/>
          <a:p>
            <a:pPr algn="ctr"/>
            <a:r>
              <a:rPr lang="en-US" dirty="0">
                <a:solidFill>
                  <a:srgbClr val="548135"/>
                </a:solidFill>
                <a:latin typeface="Calibri"/>
                <a:ea typeface="Calibri"/>
                <a:cs typeface="Calibri"/>
                <a:sym typeface="Calibri"/>
              </a:rPr>
              <a:t>SPECIMEN</a:t>
            </a:r>
            <a:endParaRPr dirty="0"/>
          </a:p>
        </p:txBody>
      </p:sp>
      <p:pic>
        <p:nvPicPr>
          <p:cNvPr id="34" name="Google Shape;103;p14"/>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8177061" y="2356468"/>
            <a:ext cx="1214531" cy="1067719"/>
          </a:xfrm>
          <a:prstGeom prst="rect">
            <a:avLst/>
          </a:prstGeom>
          <a:noFill/>
          <a:ln>
            <a:noFill/>
          </a:ln>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2411" y="4415350"/>
            <a:ext cx="2015267" cy="2015267"/>
          </a:xfrm>
          <a:prstGeom prst="rect">
            <a:avLst/>
          </a:prstGeom>
        </p:spPr>
      </p:pic>
      <p:sp>
        <p:nvSpPr>
          <p:cNvPr id="42" name="TextBox 41"/>
          <p:cNvSpPr txBox="1"/>
          <p:nvPr/>
        </p:nvSpPr>
        <p:spPr>
          <a:xfrm>
            <a:off x="214747" y="1052736"/>
            <a:ext cx="3175591" cy="523220"/>
          </a:xfrm>
          <a:prstGeom prst="rect">
            <a:avLst/>
          </a:prstGeom>
          <a:solidFill>
            <a:srgbClr val="357D9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Details: GP visit</a:t>
            </a:r>
          </a:p>
        </p:txBody>
      </p:sp>
      <p:sp>
        <p:nvSpPr>
          <p:cNvPr id="2" name="Rectangular Callout 1"/>
          <p:cNvSpPr/>
          <p:nvPr/>
        </p:nvSpPr>
        <p:spPr>
          <a:xfrm>
            <a:off x="2529555" y="3202344"/>
            <a:ext cx="2741587" cy="1206940"/>
          </a:xfrm>
          <a:prstGeom prst="wedgeRectCallout">
            <a:avLst>
              <a:gd name="adj1" fmla="val 19432"/>
              <a:gd name="adj2" fmla="val 824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 you have symptoms?</a:t>
            </a:r>
          </a:p>
          <a:p>
            <a:pPr algn="ctr"/>
            <a:r>
              <a:rPr lang="en-US" sz="2000" dirty="0">
                <a:solidFill>
                  <a:schemeClr val="tx1"/>
                </a:solidFill>
              </a:rPr>
              <a:t>If yes: day of onset of symptoms? </a:t>
            </a:r>
          </a:p>
        </p:txBody>
      </p:sp>
      <p:sp>
        <p:nvSpPr>
          <p:cNvPr id="45" name="TextBox 44"/>
          <p:cNvSpPr txBox="1"/>
          <p:nvPr/>
        </p:nvSpPr>
        <p:spPr>
          <a:xfrm>
            <a:off x="5271142" y="5010298"/>
            <a:ext cx="2412951" cy="646331"/>
          </a:xfrm>
          <a:prstGeom prst="rect">
            <a:avLst/>
          </a:prstGeom>
          <a:solidFill>
            <a:schemeClr val="accent1">
              <a:lumMod val="40000"/>
              <a:lumOff val="60000"/>
            </a:schemeClr>
          </a:solidFill>
        </p:spPr>
        <p:txBody>
          <a:bodyPr wrap="square" rtlCol="0">
            <a:spAutoFit/>
          </a:bodyPr>
          <a:lstStyle/>
          <a:p>
            <a:pPr algn="ctr"/>
            <a:r>
              <a:rPr lang="en-US" dirty="0"/>
              <a:t>Date (infectious)</a:t>
            </a:r>
          </a:p>
          <a:p>
            <a:pPr algn="ctr"/>
            <a:r>
              <a:rPr lang="en-US" dirty="0"/>
              <a:t>Test number (17 digits)</a:t>
            </a:r>
          </a:p>
        </p:txBody>
      </p:sp>
      <p:sp>
        <p:nvSpPr>
          <p:cNvPr id="51" name="TextBox 50"/>
          <p:cNvSpPr txBox="1"/>
          <p:nvPr/>
        </p:nvSpPr>
        <p:spPr>
          <a:xfrm>
            <a:off x="203886" y="1720079"/>
            <a:ext cx="5357639" cy="1015663"/>
          </a:xfrm>
          <a:prstGeom prst="rect">
            <a:avLst/>
          </a:prstGeom>
          <a:noFill/>
        </p:spPr>
        <p:txBody>
          <a:bodyPr wrap="square" rtlCol="0">
            <a:spAutoFit/>
          </a:bodyPr>
          <a:lstStyle/>
          <a:p>
            <a:r>
              <a:rPr lang="en-US" sz="2000" dirty="0"/>
              <a:t>RAG: Date patient became infectious</a:t>
            </a:r>
          </a:p>
          <a:p>
            <a:r>
              <a:rPr lang="en-US" sz="2000" dirty="0"/>
              <a:t> = two days before onset of symptoms</a:t>
            </a:r>
          </a:p>
          <a:p>
            <a:r>
              <a:rPr lang="en-US" sz="2000" dirty="0"/>
              <a:t> or = two days before day of test (if asymptomatic</a:t>
            </a:r>
            <a:r>
              <a:rPr lang="en-US" dirty="0"/>
              <a:t>)</a:t>
            </a:r>
          </a:p>
        </p:txBody>
      </p:sp>
      <p:sp>
        <p:nvSpPr>
          <p:cNvPr id="53" name="TextBox 52"/>
          <p:cNvSpPr txBox="1"/>
          <p:nvPr/>
        </p:nvSpPr>
        <p:spPr>
          <a:xfrm>
            <a:off x="7591032" y="3714713"/>
            <a:ext cx="2169637" cy="923330"/>
          </a:xfrm>
          <a:prstGeom prst="rect">
            <a:avLst/>
          </a:prstGeom>
          <a:solidFill>
            <a:schemeClr val="accent1">
              <a:lumMod val="40000"/>
              <a:lumOff val="60000"/>
            </a:schemeClr>
          </a:solidFill>
        </p:spPr>
        <p:txBody>
          <a:bodyPr wrap="square" rtlCol="0">
            <a:spAutoFit/>
          </a:bodyPr>
          <a:lstStyle/>
          <a:p>
            <a:pPr algn="ctr"/>
            <a:r>
              <a:rPr lang="en-US" dirty="0"/>
              <a:t>Date (infectious)</a:t>
            </a:r>
          </a:p>
          <a:p>
            <a:pPr algn="ctr"/>
            <a:r>
              <a:rPr lang="en-US" dirty="0"/>
              <a:t>Test number (15+2)</a:t>
            </a:r>
          </a:p>
          <a:p>
            <a:pPr algn="ctr"/>
            <a:r>
              <a:rPr lang="en-US" dirty="0"/>
              <a:t>INSZ</a:t>
            </a:r>
          </a:p>
        </p:txBody>
      </p:sp>
      <p:sp>
        <p:nvSpPr>
          <p:cNvPr id="24" name="TextBox 23"/>
          <p:cNvSpPr txBox="1"/>
          <p:nvPr/>
        </p:nvSpPr>
        <p:spPr>
          <a:xfrm>
            <a:off x="4082314" y="5436191"/>
            <a:ext cx="559303" cy="261610"/>
          </a:xfrm>
          <a:prstGeom prst="rect">
            <a:avLst/>
          </a:prstGeom>
          <a:solidFill>
            <a:schemeClr val="accent1">
              <a:lumMod val="40000"/>
              <a:lumOff val="60000"/>
            </a:schemeClr>
          </a:solidFill>
          <a:ln>
            <a:solidFill>
              <a:schemeClr val="tx1"/>
            </a:solidFill>
          </a:ln>
        </p:spPr>
        <p:txBody>
          <a:bodyPr wrap="square" rtlCol="0">
            <a:spAutoFit/>
          </a:bodyPr>
          <a:lstStyle/>
          <a:p>
            <a:r>
              <a:rPr lang="en-US" sz="1100" dirty="0">
                <a:solidFill>
                  <a:schemeClr val="accent1">
                    <a:lumMod val="75000"/>
                  </a:schemeClr>
                </a:solidFill>
              </a:rPr>
              <a:t>RPID1</a:t>
            </a:r>
          </a:p>
        </p:txBody>
      </p:sp>
      <p:sp>
        <p:nvSpPr>
          <p:cNvPr id="23" name="Title 4"/>
          <p:cNvSpPr>
            <a:spLocks noGrp="1"/>
          </p:cNvSpPr>
          <p:nvPr>
            <p:ph type="title"/>
          </p:nvPr>
        </p:nvSpPr>
        <p:spPr>
          <a:xfrm>
            <a:off x="0" y="0"/>
            <a:ext cx="12192000" cy="908720"/>
          </a:xfrm>
        </p:spPr>
        <p:txBody>
          <a:bodyPr/>
          <a:lstStyle/>
          <a:p>
            <a:r>
              <a:rPr lang="nl-BE" dirty="0" err="1" smtClean="0"/>
              <a:t>Coronalert</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
        <p:nvSpPr>
          <p:cNvPr id="4" name="Date Placeholder 3"/>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20719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57D83-4D2E-7E45-8B13-5AE69C8500ED}"/>
              </a:ext>
            </a:extLst>
          </p:cNvPr>
          <p:cNvSpPr>
            <a:spLocks noGrp="1"/>
          </p:cNvSpPr>
          <p:nvPr>
            <p:ph type="title"/>
          </p:nvPr>
        </p:nvSpPr>
        <p:spPr/>
        <p:txBody>
          <a:bodyPr/>
          <a:lstStyle/>
          <a:p>
            <a:r>
              <a:rPr lang="fr-FR" dirty="0"/>
              <a:t>Put </a:t>
            </a:r>
            <a:r>
              <a:rPr lang="fr-FR" dirty="0" err="1"/>
              <a:t>your</a:t>
            </a:r>
            <a:r>
              <a:rPr lang="fr-FR" dirty="0"/>
              <a:t> phone to </a:t>
            </a:r>
            <a:r>
              <a:rPr lang="fr-FR" dirty="0" err="1"/>
              <a:t>work</a:t>
            </a:r>
            <a:endParaRPr lang="fr-FR" dirty="0"/>
          </a:p>
        </p:txBody>
      </p:sp>
      <p:grpSp>
        <p:nvGrpSpPr>
          <p:cNvPr id="5" name="Group 4"/>
          <p:cNvGrpSpPr/>
          <p:nvPr/>
        </p:nvGrpSpPr>
        <p:grpSpPr>
          <a:xfrm>
            <a:off x="1189003" y="1690688"/>
            <a:ext cx="5647108" cy="4711976"/>
            <a:chOff x="3272446" y="1634291"/>
            <a:chExt cx="5647108" cy="4711976"/>
          </a:xfrm>
        </p:grpSpPr>
        <p:grpSp>
          <p:nvGrpSpPr>
            <p:cNvPr id="3" name="Groupe 2">
              <a:extLst>
                <a:ext uri="{FF2B5EF4-FFF2-40B4-BE49-F238E27FC236}">
                  <a16:creationId xmlns:a16="http://schemas.microsoft.com/office/drawing/2014/main" id="{7C9473D2-2B19-B84C-97E2-E08293DC4153}"/>
                </a:ext>
              </a:extLst>
            </p:cNvPr>
            <p:cNvGrpSpPr/>
            <p:nvPr/>
          </p:nvGrpSpPr>
          <p:grpSpPr>
            <a:xfrm>
              <a:off x="3272446" y="1634291"/>
              <a:ext cx="5647108" cy="4711976"/>
              <a:chOff x="1576530" y="1634291"/>
              <a:chExt cx="5647108" cy="4711976"/>
            </a:xfrm>
          </p:grpSpPr>
          <p:pic>
            <p:nvPicPr>
              <p:cNvPr id="9" name="Image 8">
                <a:extLst>
                  <a:ext uri="{FF2B5EF4-FFF2-40B4-BE49-F238E27FC236}">
                    <a16:creationId xmlns:a16="http://schemas.microsoft.com/office/drawing/2014/main" id="{82F8051A-8B1F-9E4A-BD49-402301A5E9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43668" y="1726993"/>
                <a:ext cx="2072264" cy="4484900"/>
              </a:xfrm>
              <a:prstGeom prst="rect">
                <a:avLst/>
              </a:prstGeom>
            </p:spPr>
          </p:pic>
          <p:pic>
            <p:nvPicPr>
              <p:cNvPr id="11" name="Image 10">
                <a:extLst>
                  <a:ext uri="{FF2B5EF4-FFF2-40B4-BE49-F238E27FC236}">
                    <a16:creationId xmlns:a16="http://schemas.microsoft.com/office/drawing/2014/main" id="{680A52F3-0AC3-ED4C-8CBA-F2D902280A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14483" y="1733430"/>
                <a:ext cx="2072264" cy="4484899"/>
              </a:xfrm>
              <a:prstGeom prst="rect">
                <a:avLst/>
              </a:prstGeom>
            </p:spPr>
          </p:pic>
          <p:pic>
            <p:nvPicPr>
              <p:cNvPr id="10" name="Image 9" descr="Une image contenant moniteur, capture d’écran, ordinateur, portable&#10;&#10;Description générée automatiquement">
                <a:extLst>
                  <a:ext uri="{FF2B5EF4-FFF2-40B4-BE49-F238E27FC236}">
                    <a16:creationId xmlns:a16="http://schemas.microsoft.com/office/drawing/2014/main" id="{C3BC9533-C056-9844-B627-9D0C0E04B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530" y="1634291"/>
                <a:ext cx="2375394" cy="4711976"/>
              </a:xfrm>
              <a:prstGeom prst="rect">
                <a:avLst/>
              </a:prstGeom>
            </p:spPr>
          </p:pic>
          <p:pic>
            <p:nvPicPr>
              <p:cNvPr id="12" name="Image 11" descr="Une image contenant moniteur, capture d’écran, ordinateur, portable&#10;&#10;Description générée automatiquement">
                <a:extLst>
                  <a:ext uri="{FF2B5EF4-FFF2-40B4-BE49-F238E27FC236}">
                    <a16:creationId xmlns:a16="http://schemas.microsoft.com/office/drawing/2014/main" id="{8E3FFDA8-0F7A-E646-B983-CB0C0EDDC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244" y="1634291"/>
                <a:ext cx="2375394" cy="4711976"/>
              </a:xfrm>
              <a:prstGeom prst="rect">
                <a:avLst/>
              </a:prstGeom>
            </p:spPr>
          </p:pic>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4111"/>
            <a:stretch/>
          </p:blipFill>
          <p:spPr>
            <a:xfrm>
              <a:off x="6786411" y="2198572"/>
              <a:ext cx="1920240" cy="3985032"/>
            </a:xfrm>
            <a:prstGeom prst="rect">
              <a:avLst/>
            </a:prstGeom>
          </p:spPr>
        </p:pic>
      </p:grpSp>
      <p:pic>
        <p:nvPicPr>
          <p:cNvPr id="17" name="Image 10">
            <a:extLst>
              <a:ext uri="{FF2B5EF4-FFF2-40B4-BE49-F238E27FC236}">
                <a16:creationId xmlns:a16="http://schemas.microsoft.com/office/drawing/2014/main" id="{680A52F3-0AC3-ED4C-8CBA-F2D902280A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90761" y="1765779"/>
            <a:ext cx="2072264" cy="4484899"/>
          </a:xfrm>
          <a:prstGeom prst="rect">
            <a:avLst/>
          </a:prstGeom>
        </p:spPr>
      </p:pic>
      <p:pic>
        <p:nvPicPr>
          <p:cNvPr id="19" name="Image 11" descr="Une image contenant moniteur, capture d’écran, ordinateur, portable&#10;&#10;Description générée automatiquement">
            <a:extLst>
              <a:ext uri="{FF2B5EF4-FFF2-40B4-BE49-F238E27FC236}">
                <a16:creationId xmlns:a16="http://schemas.microsoft.com/office/drawing/2014/main" id="{92C99FD5-5B1C-CF42-AC3A-3C1607BD2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521" y="1666639"/>
            <a:ext cx="2375395" cy="471197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4023" b="-1500"/>
          <a:stretch/>
        </p:blipFill>
        <p:spPr>
          <a:xfrm>
            <a:off x="8011380" y="2006773"/>
            <a:ext cx="2011680" cy="4243905"/>
          </a:xfrm>
          <a:prstGeom prst="rect">
            <a:avLst/>
          </a:prstGeom>
        </p:spPr>
      </p:pic>
      <p:sp>
        <p:nvSpPr>
          <p:cNvPr id="7" name="Rectangle 6"/>
          <p:cNvSpPr/>
          <p:nvPr/>
        </p:nvSpPr>
        <p:spPr>
          <a:xfrm>
            <a:off x="8153400" y="6164582"/>
            <a:ext cx="17221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2"/>
          </p:nvPr>
        </p:nvSpPr>
        <p:spPr/>
        <p:txBody>
          <a:bodyPr/>
          <a:lstStyle/>
          <a:p>
            <a:r>
              <a:rPr lang="en-US" smtClean="0"/>
              <a:t>13/10/2020</a:t>
            </a:r>
            <a:endParaRPr lang="fr-BE" dirty="0"/>
          </a:p>
        </p:txBody>
      </p:sp>
      <p:sp>
        <p:nvSpPr>
          <p:cNvPr id="13" name="Slide Number Placeholder 12"/>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599897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3A738B-35B9-4F4F-98E4-75DC3122E490}"/>
              </a:ext>
            </a:extLst>
          </p:cNvPr>
          <p:cNvSpPr>
            <a:spLocks noGrp="1"/>
          </p:cNvSpPr>
          <p:nvPr>
            <p:ph type="title"/>
          </p:nvPr>
        </p:nvSpPr>
        <p:spPr/>
        <p:txBody>
          <a:bodyPr/>
          <a:lstStyle/>
          <a:p>
            <a:r>
              <a:rPr lang="fr-FR" dirty="0" err="1"/>
              <a:t>Get</a:t>
            </a:r>
            <a:r>
              <a:rPr lang="fr-FR" dirty="0"/>
              <a:t> </a:t>
            </a:r>
            <a:r>
              <a:rPr lang="fr-FR" dirty="0" err="1"/>
              <a:t>tested</a:t>
            </a:r>
            <a:endParaRPr lang="fr-FR" dirty="0"/>
          </a:p>
        </p:txBody>
      </p:sp>
      <p:grpSp>
        <p:nvGrpSpPr>
          <p:cNvPr id="3" name="Group 2"/>
          <p:cNvGrpSpPr/>
          <p:nvPr/>
        </p:nvGrpSpPr>
        <p:grpSpPr>
          <a:xfrm>
            <a:off x="937707" y="1599567"/>
            <a:ext cx="10150052" cy="4711976"/>
            <a:chOff x="1365961" y="1634291"/>
            <a:chExt cx="10150052" cy="4711976"/>
          </a:xfrm>
        </p:grpSpPr>
        <p:pic>
          <p:nvPicPr>
            <p:cNvPr id="15" name="Image 14">
              <a:extLst>
                <a:ext uri="{FF2B5EF4-FFF2-40B4-BE49-F238E27FC236}">
                  <a16:creationId xmlns:a16="http://schemas.microsoft.com/office/drawing/2014/main" id="{FC97D3E3-4EFF-B24C-8300-1A9487D3F9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00137" y="1733430"/>
              <a:ext cx="2072263" cy="4484899"/>
            </a:xfrm>
            <a:prstGeom prst="rect">
              <a:avLst/>
            </a:prstGeom>
          </p:spPr>
        </p:pic>
        <p:pic>
          <p:nvPicPr>
            <p:cNvPr id="17" name="Image 16">
              <a:extLst>
                <a:ext uri="{FF2B5EF4-FFF2-40B4-BE49-F238E27FC236}">
                  <a16:creationId xmlns:a16="http://schemas.microsoft.com/office/drawing/2014/main" id="{2436E479-2EED-4645-92E0-183F4F94AB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50484" y="1733430"/>
              <a:ext cx="2072263" cy="4484899"/>
            </a:xfrm>
            <a:prstGeom prst="rect">
              <a:avLst/>
            </a:prstGeom>
          </p:spPr>
        </p:pic>
        <p:pic>
          <p:nvPicPr>
            <p:cNvPr id="21" name="Image 20" descr="Une image contenant moniteur, capture d’écran, ordinateur, portable&#10;&#10;Description générée automatiquement">
              <a:extLst>
                <a:ext uri="{FF2B5EF4-FFF2-40B4-BE49-F238E27FC236}">
                  <a16:creationId xmlns:a16="http://schemas.microsoft.com/office/drawing/2014/main" id="{6FBE3A7D-77C5-E040-97BD-CD3B7197C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3898" y="1634291"/>
              <a:ext cx="2375394" cy="4711976"/>
            </a:xfrm>
            <a:prstGeom prst="rect">
              <a:avLst/>
            </a:prstGeom>
          </p:spPr>
        </p:pic>
        <p:pic>
          <p:nvPicPr>
            <p:cNvPr id="22" name="Image 21" descr="Une image contenant moniteur, capture d’écran, ordinateur, portable&#10;&#10;Description générée automatiquement">
              <a:extLst>
                <a:ext uri="{FF2B5EF4-FFF2-40B4-BE49-F238E27FC236}">
                  <a16:creationId xmlns:a16="http://schemas.microsoft.com/office/drawing/2014/main" id="{4868CBED-CB19-8840-8BD3-273BF3CBD8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411" y="1634291"/>
              <a:ext cx="2375394" cy="4711976"/>
            </a:xfrm>
            <a:prstGeom prst="rect">
              <a:avLst/>
            </a:prstGeom>
          </p:spPr>
        </p:pic>
        <p:pic>
          <p:nvPicPr>
            <p:cNvPr id="13" name="Image 8">
              <a:extLst>
                <a:ext uri="{FF2B5EF4-FFF2-40B4-BE49-F238E27FC236}">
                  <a16:creationId xmlns:a16="http://schemas.microsoft.com/office/drawing/2014/main" id="{82F8051A-8B1F-9E4A-BD49-402301A5E9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33099" y="1634291"/>
              <a:ext cx="2072264" cy="4484900"/>
            </a:xfrm>
            <a:prstGeom prst="rect">
              <a:avLst/>
            </a:prstGeom>
          </p:spPr>
        </p:pic>
        <p:pic>
          <p:nvPicPr>
            <p:cNvPr id="14" name="Image 11" descr="Une image contenant moniteur, capture d’écran, ordinateur, portable&#10;&#10;Description générée automatiquement">
              <a:extLst>
                <a:ext uri="{FF2B5EF4-FFF2-40B4-BE49-F238E27FC236}">
                  <a16:creationId xmlns:a16="http://schemas.microsoft.com/office/drawing/2014/main" id="{CA88C196-7234-AC42-A733-AF15B623FD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961" y="1634291"/>
              <a:ext cx="2375394" cy="4711976"/>
            </a:xfrm>
            <a:prstGeom prst="rect">
              <a:avLst/>
            </a:prstGeom>
          </p:spPr>
        </p:pic>
        <p:pic>
          <p:nvPicPr>
            <p:cNvPr id="16" name="Image 9">
              <a:extLst>
                <a:ext uri="{FF2B5EF4-FFF2-40B4-BE49-F238E27FC236}">
                  <a16:creationId xmlns:a16="http://schemas.microsoft.com/office/drawing/2014/main" id="{18D99B39-5680-D642-A1D1-09227AE54B9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307757" y="1733430"/>
              <a:ext cx="2072263" cy="4484899"/>
            </a:xfrm>
            <a:prstGeom prst="rect">
              <a:avLst/>
            </a:prstGeom>
          </p:spPr>
        </p:pic>
        <p:pic>
          <p:nvPicPr>
            <p:cNvPr id="19" name="Image 18" descr="Une image contenant moniteur, capture d’écran, ordinateur, portable&#10;&#10;Description générée automatiquement">
              <a:extLst>
                <a:ext uri="{FF2B5EF4-FFF2-40B4-BE49-F238E27FC236}">
                  <a16:creationId xmlns:a16="http://schemas.microsoft.com/office/drawing/2014/main" id="{8DAF3B61-30E5-FB45-918E-C9512B4C82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0619" y="1634291"/>
              <a:ext cx="2375394" cy="4711976"/>
            </a:xfrm>
            <a:prstGeom prst="rect">
              <a:avLst/>
            </a:prstGeom>
          </p:spPr>
        </p:pic>
      </p:gr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35137" y="2138686"/>
            <a:ext cx="2011680" cy="3956577"/>
          </a:xfrm>
          <a:prstGeom prst="rect">
            <a:avLst/>
          </a:prstGeom>
        </p:spPr>
      </p:pic>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917227" y="2089404"/>
            <a:ext cx="2011680" cy="4067265"/>
          </a:xfrm>
          <a:prstGeom prst="rect">
            <a:avLst/>
          </a:prstGeom>
        </p:spPr>
      </p:pic>
      <p:sp>
        <p:nvSpPr>
          <p:cNvPr id="6" name="Rectangle 5"/>
          <p:cNvSpPr/>
          <p:nvPr/>
        </p:nvSpPr>
        <p:spPr>
          <a:xfrm>
            <a:off x="8909605" y="1975103"/>
            <a:ext cx="1941275"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2"/>
          </p:nvPr>
        </p:nvSpPr>
        <p:spPr/>
        <p:txBody>
          <a:bodyPr/>
          <a:lstStyle/>
          <a:p>
            <a:r>
              <a:rPr lang="en-US" smtClean="0"/>
              <a:t>13/10/2020</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3725891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112"/>
          <a:stretch/>
        </p:blipFill>
        <p:spPr>
          <a:xfrm>
            <a:off x="191344" y="980727"/>
            <a:ext cx="5760640" cy="5747814"/>
          </a:xfrm>
        </p:spPr>
      </p:pic>
      <p:sp>
        <p:nvSpPr>
          <p:cNvPr id="2" name="Title 1"/>
          <p:cNvSpPr>
            <a:spLocks noGrp="1"/>
          </p:cNvSpPr>
          <p:nvPr>
            <p:ph type="title"/>
          </p:nvPr>
        </p:nvSpPr>
        <p:spPr/>
        <p:txBody>
          <a:bodyPr/>
          <a:lstStyle/>
          <a:p>
            <a:r>
              <a:rPr lang="en-US" dirty="0" err="1" smtClean="0"/>
              <a:t>eForm</a:t>
            </a:r>
            <a:r>
              <a:rPr lang="en-US" dirty="0" smtClean="0"/>
              <a:t> COVID-19 lab request (1/2)</a:t>
            </a:r>
            <a:endParaRPr lang="en-US" dirty="0"/>
          </a:p>
        </p:txBody>
      </p:sp>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75920" y="980727"/>
            <a:ext cx="6703516" cy="5342243"/>
          </a:xfrm>
          <a:prstGeom prst="rect">
            <a:avLst/>
          </a:prstGeom>
        </p:spPr>
      </p:pic>
      <p:sp>
        <p:nvSpPr>
          <p:cNvPr id="3" name="Date Placeholder 2"/>
          <p:cNvSpPr>
            <a:spLocks noGrp="1"/>
          </p:cNvSpPr>
          <p:nvPr>
            <p:ph type="dt" sz="half" idx="2"/>
          </p:nvPr>
        </p:nvSpPr>
        <p:spPr/>
        <p:txBody>
          <a:bodyPr/>
          <a:lstStyle/>
          <a:p>
            <a:r>
              <a:rPr lang="en-US" smtClean="0"/>
              <a:t>13/10/2020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14712963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915437" y="3591165"/>
            <a:ext cx="6361126" cy="178907"/>
          </a:xfrm>
        </p:spPr>
      </p:pic>
      <p:sp>
        <p:nvSpPr>
          <p:cNvPr id="4" name="Slide Number Placeholder 3"/>
          <p:cNvSpPr>
            <a:spLocks noGrp="1"/>
          </p:cNvSpPr>
          <p:nvPr>
            <p:ph type="sldNum" sz="quarter" idx="4"/>
          </p:nvPr>
        </p:nvSpPr>
        <p:spPr/>
        <p:txBody>
          <a:bodyPr/>
          <a:lstStyle/>
          <a:p>
            <a:r>
              <a:rPr lang="en-US" dirty="0" smtClean="0"/>
              <a:t>- </a:t>
            </a:r>
            <a:fld id="{8A7A6979-0714-4377-B894-6BE4C2D6E202}" type="slidenum">
              <a:rPr lang="en-US" smtClean="0"/>
              <a:pPr/>
              <a:t>45</a:t>
            </a:fld>
            <a:r>
              <a:rPr lang="en-US" dirty="0" smtClean="0"/>
              <a:t> -</a:t>
            </a:r>
            <a:endParaRPr lang="en-US" dirty="0"/>
          </a:p>
        </p:txBody>
      </p:sp>
      <p:sp>
        <p:nvSpPr>
          <p:cNvPr id="2" name="Title 1"/>
          <p:cNvSpPr>
            <a:spLocks noGrp="1"/>
          </p:cNvSpPr>
          <p:nvPr>
            <p:ph type="title"/>
          </p:nvPr>
        </p:nvSpPr>
        <p:spPr/>
        <p:txBody>
          <a:bodyPr/>
          <a:lstStyle/>
          <a:p>
            <a:r>
              <a:rPr lang="en-US" smtClean="0"/>
              <a:t>eForm COVID-19 lab request (2/2)</a:t>
            </a:r>
            <a:endParaRPr lang="en-US" dirty="0"/>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3760" b="4366"/>
          <a:stretch/>
        </p:blipFill>
        <p:spPr>
          <a:xfrm>
            <a:off x="188592" y="1084524"/>
            <a:ext cx="11814816" cy="5013282"/>
          </a:xfrm>
          <a:prstGeom prst="rect">
            <a:avLst/>
          </a:prstGeom>
        </p:spPr>
      </p:pic>
      <p:sp>
        <p:nvSpPr>
          <p:cNvPr id="3" name="Date Placeholder 2"/>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4036682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7A6979-0714-4377-B894-6BE4C2D6E202}" type="slidenum">
              <a:rPr lang="en-US" smtClean="0"/>
              <a:pPr/>
              <a:t>46</a:t>
            </a:fld>
            <a:endParaRPr lang="en-US" dirty="0"/>
          </a:p>
        </p:txBody>
      </p:sp>
      <p:sp>
        <p:nvSpPr>
          <p:cNvPr id="2" name="Title 1"/>
          <p:cNvSpPr>
            <a:spLocks noGrp="1"/>
          </p:cNvSpPr>
          <p:nvPr>
            <p:ph type="title"/>
          </p:nvPr>
        </p:nvSpPr>
        <p:spPr/>
        <p:txBody>
          <a:bodyPr/>
          <a:lstStyle/>
          <a:p>
            <a:r>
              <a:rPr lang="en-US" dirty="0" err="1" smtClean="0"/>
              <a:t>eForm</a:t>
            </a:r>
            <a:r>
              <a:rPr lang="en-US" dirty="0" smtClean="0"/>
              <a:t> </a:t>
            </a:r>
            <a:r>
              <a:rPr lang="en-US" dirty="0"/>
              <a:t>COVID-19 </a:t>
            </a:r>
            <a:r>
              <a:rPr lang="en-US" dirty="0" smtClean="0"/>
              <a:t>overrule lab result</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7603"/>
          <a:stretch/>
        </p:blipFill>
        <p:spPr>
          <a:xfrm>
            <a:off x="448733" y="916893"/>
            <a:ext cx="11506732" cy="6858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8732" y="1493493"/>
            <a:ext cx="11506733" cy="4992345"/>
          </a:xfrm>
          <a:prstGeom prst="rect">
            <a:avLst/>
          </a:prstGeom>
        </p:spPr>
      </p:pic>
      <p:sp>
        <p:nvSpPr>
          <p:cNvPr id="5" name="Date Placeholder 4"/>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1658218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dirty="0" smtClean="0"/>
              <a:t>- </a:t>
            </a:r>
            <a:fld id="{8A7A6979-0714-4377-B894-6BE4C2D6E202}" type="slidenum">
              <a:rPr lang="en-US" smtClean="0"/>
              <a:pPr/>
              <a:t>47</a:t>
            </a:fld>
            <a:r>
              <a:rPr lang="en-US" dirty="0" smtClean="0"/>
              <a:t> -</a:t>
            </a:r>
            <a:endParaRPr lang="en-US" dirty="0"/>
          </a:p>
        </p:txBody>
      </p:sp>
      <p:sp>
        <p:nvSpPr>
          <p:cNvPr id="2" name="Title 1"/>
          <p:cNvSpPr>
            <a:spLocks noGrp="1"/>
          </p:cNvSpPr>
          <p:nvPr>
            <p:ph type="title"/>
          </p:nvPr>
        </p:nvSpPr>
        <p:spPr/>
        <p:txBody>
          <a:bodyPr/>
          <a:lstStyle/>
          <a:p>
            <a:r>
              <a:rPr lang="en-US" dirty="0" err="1" smtClean="0"/>
              <a:t>eForm</a:t>
            </a:r>
            <a:r>
              <a:rPr lang="en-US" dirty="0" smtClean="0"/>
              <a:t> COVID-19 suspected case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648"/>
          <a:stretch/>
        </p:blipFill>
        <p:spPr>
          <a:xfrm>
            <a:off x="733498" y="1052736"/>
            <a:ext cx="8020051" cy="6653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216"/>
          <a:stretch/>
        </p:blipFill>
        <p:spPr>
          <a:xfrm>
            <a:off x="695400" y="1724366"/>
            <a:ext cx="10513167" cy="4600141"/>
          </a:xfrm>
          <a:prstGeom prst="rect">
            <a:avLst/>
          </a:prstGeom>
        </p:spPr>
      </p:pic>
      <p:sp>
        <p:nvSpPr>
          <p:cNvPr id="3" name="Date Placeholder 2"/>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203106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7A6979-0714-4377-B894-6BE4C2D6E202}" type="slidenum">
              <a:rPr lang="en-US" smtClean="0"/>
              <a:pPr/>
              <a:t>48</a:t>
            </a:fld>
            <a:endParaRPr lang="en-US" dirty="0"/>
          </a:p>
        </p:txBody>
      </p:sp>
      <p:sp>
        <p:nvSpPr>
          <p:cNvPr id="2" name="Title 1"/>
          <p:cNvSpPr>
            <a:spLocks noGrp="1"/>
          </p:cNvSpPr>
          <p:nvPr>
            <p:ph type="title"/>
          </p:nvPr>
        </p:nvSpPr>
        <p:spPr/>
        <p:txBody>
          <a:bodyPr/>
          <a:lstStyle/>
          <a:p>
            <a:r>
              <a:rPr lang="en-US" dirty="0" err="1" smtClean="0"/>
              <a:t>Webform</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174" t="1523" r="3174" b="5107"/>
          <a:stretch/>
        </p:blipFill>
        <p:spPr>
          <a:xfrm>
            <a:off x="1703512" y="1048178"/>
            <a:ext cx="8496944" cy="558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4"/>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389081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3A738B-35B9-4F4F-98E4-75DC3122E490}"/>
              </a:ext>
            </a:extLst>
          </p:cNvPr>
          <p:cNvSpPr>
            <a:spLocks noGrp="1"/>
          </p:cNvSpPr>
          <p:nvPr>
            <p:ph type="title"/>
          </p:nvPr>
        </p:nvSpPr>
        <p:spPr/>
        <p:txBody>
          <a:bodyPr/>
          <a:lstStyle/>
          <a:p>
            <a:r>
              <a:rPr lang="fr-FR" smtClean="0"/>
              <a:t>Test result</a:t>
            </a:r>
            <a:endParaRPr lang="fr-FR" dirty="0"/>
          </a:p>
        </p:txBody>
      </p:sp>
      <p:grpSp>
        <p:nvGrpSpPr>
          <p:cNvPr id="2" name="Group 1"/>
          <p:cNvGrpSpPr/>
          <p:nvPr/>
        </p:nvGrpSpPr>
        <p:grpSpPr>
          <a:xfrm>
            <a:off x="1847528" y="1196752"/>
            <a:ext cx="8235175" cy="4733566"/>
            <a:chOff x="2371704" y="1583491"/>
            <a:chExt cx="8235175" cy="473356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996" y="1746079"/>
              <a:ext cx="2011680" cy="4353781"/>
            </a:xfrm>
            <a:prstGeom prst="rect">
              <a:avLst/>
            </a:prstGeom>
          </p:spPr>
        </p:pic>
        <p:pic>
          <p:nvPicPr>
            <p:cNvPr id="14" name="Image 13">
              <a:extLst>
                <a:ext uri="{FF2B5EF4-FFF2-40B4-BE49-F238E27FC236}">
                  <a16:creationId xmlns:a16="http://schemas.microsoft.com/office/drawing/2014/main" id="{EF665BC3-9BFB-6445-9B7B-39E9037E5F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89558" y="1682631"/>
              <a:ext cx="2072263" cy="4484899"/>
            </a:xfrm>
            <a:prstGeom prst="rect">
              <a:avLst/>
            </a:prstGeom>
          </p:spPr>
        </p:pic>
        <p:pic>
          <p:nvPicPr>
            <p:cNvPr id="16" name="Image 15">
              <a:extLst>
                <a:ext uri="{FF2B5EF4-FFF2-40B4-BE49-F238E27FC236}">
                  <a16:creationId xmlns:a16="http://schemas.microsoft.com/office/drawing/2014/main" id="{0D9C575D-035B-1444-99BB-D9C3A2B886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90869" y="1676193"/>
              <a:ext cx="2072264" cy="4484899"/>
            </a:xfrm>
            <a:prstGeom prst="rect">
              <a:avLst/>
            </a:prstGeom>
          </p:spPr>
        </p:pic>
        <p:pic>
          <p:nvPicPr>
            <p:cNvPr id="20" name="Image 19" descr="Une image contenant moniteur, capture d’écran, ordinateur, portable&#10;&#10;Description générée automatiquement">
              <a:extLst>
                <a:ext uri="{FF2B5EF4-FFF2-40B4-BE49-F238E27FC236}">
                  <a16:creationId xmlns:a16="http://schemas.microsoft.com/office/drawing/2014/main" id="{8340B62A-290F-B34C-8075-229037E5AC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912" y="1583491"/>
              <a:ext cx="2375395" cy="4711976"/>
            </a:xfrm>
            <a:prstGeom prst="rect">
              <a:avLst/>
            </a:prstGeom>
          </p:spPr>
        </p:pic>
        <p:pic>
          <p:nvPicPr>
            <p:cNvPr id="23" name="Image 22" descr="Une image contenant moniteur, capture d’écran, ordinateur, portable&#10;&#10;Description générée automatiquement">
              <a:extLst>
                <a:ext uri="{FF2B5EF4-FFF2-40B4-BE49-F238E27FC236}">
                  <a16:creationId xmlns:a16="http://schemas.microsoft.com/office/drawing/2014/main" id="{7023831E-1261-BE44-A1AC-8EFF63EA29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84" y="1583491"/>
              <a:ext cx="2375395" cy="4711976"/>
            </a:xfrm>
            <a:prstGeom prst="rect">
              <a:avLst/>
            </a:prstGeom>
          </p:spPr>
        </p:pic>
        <p:pic>
          <p:nvPicPr>
            <p:cNvPr id="10" name="Image 22" descr="Une image contenant moniteur, capture d’écran, ordinateur, portable&#10;&#10;Description générée automatiquement">
              <a:extLst>
                <a:ext uri="{FF2B5EF4-FFF2-40B4-BE49-F238E27FC236}">
                  <a16:creationId xmlns:a16="http://schemas.microsoft.com/office/drawing/2014/main" id="{7023831E-1261-BE44-A1AC-8EFF63EA29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1704" y="1605081"/>
              <a:ext cx="2375395" cy="4711976"/>
            </a:xfrm>
            <a:prstGeom prst="rect">
              <a:avLst/>
            </a:prstGeom>
          </p:spPr>
        </p:pic>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
        <p:nvSpPr>
          <p:cNvPr id="6" name="Date Placeholder 5"/>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280235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smtClean="0"/>
              <a:t>geïnformeerde toestemming</a:t>
            </a:r>
          </a:p>
          <a:p>
            <a:pPr lvl="1"/>
            <a:r>
              <a:rPr lang="nl-BE" smtClean="0"/>
              <a:t>bevestiging van de opt-in-logica</a:t>
            </a:r>
          </a:p>
          <a:p>
            <a:pPr lvl="1"/>
            <a:r>
              <a:rPr lang="nl-BE" smtClean="0"/>
              <a:t>één enkele toestemming tot gegevensdeling in heel het land</a:t>
            </a:r>
          </a:p>
          <a:p>
            <a:pPr lvl="2"/>
            <a:r>
              <a:rPr lang="nl-BE" smtClean="0"/>
              <a:t>geen granulariteit</a:t>
            </a:r>
          </a:p>
          <a:p>
            <a:pPr lvl="2"/>
            <a:r>
              <a:rPr lang="nl-BE" smtClean="0"/>
              <a:t>authentieke bron bij het eHealth-platform</a:t>
            </a:r>
          </a:p>
          <a:p>
            <a:pPr lvl="2"/>
            <a:r>
              <a:rPr lang="nl-BE" smtClean="0"/>
              <a:t>mogelijkheid tot gesynchroniseerde lokale kopieën </a:t>
            </a:r>
          </a:p>
          <a:p>
            <a:pPr lvl="1"/>
            <a:r>
              <a:rPr lang="nl-BE" smtClean="0"/>
              <a:t>mogelijkheid voor de patiënt om via zijn eBoxBurger te worden ingelicht over de wijziging van zijn toestemming door een derde</a:t>
            </a:r>
          </a:p>
          <a:p>
            <a:pPr lvl="2"/>
            <a:r>
              <a:rPr lang="nl-BE" smtClean="0"/>
              <a:t>gaat in productie in oktober</a:t>
            </a:r>
          </a:p>
          <a:p>
            <a:pPr lvl="1"/>
            <a:r>
              <a:rPr lang="nl-BE" smtClean="0"/>
              <a:t>voorbereiding van een communicatiecampagne door de FOD</a:t>
            </a:r>
          </a:p>
          <a:p>
            <a:pPr lvl="1"/>
            <a:r>
              <a:rPr lang="nl-BE" smtClean="0"/>
              <a:t>Covid 19 &gt; akkoord om de testresultaten op de portalen te publiceren zonder toestemming</a:t>
            </a:r>
          </a:p>
          <a:p>
            <a:pPr lvl="2"/>
            <a:r>
              <a:rPr lang="nl-BE" smtClean="0"/>
              <a:t>de patiënt kan zijn resultaat asap raadplegen </a:t>
            </a:r>
          </a:p>
          <a:p>
            <a:pPr lvl="1"/>
            <a:endParaRPr lang="nl-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5</a:t>
            </a:fld>
            <a:r>
              <a:rPr lang="nl-BE" smtClean="0"/>
              <a:t> -</a:t>
            </a:r>
            <a:endParaRPr lang="nl-BE"/>
          </a:p>
        </p:txBody>
      </p:sp>
      <p:sp>
        <p:nvSpPr>
          <p:cNvPr id="2" name="Title 1"/>
          <p:cNvSpPr>
            <a:spLocks noGrp="1"/>
          </p:cNvSpPr>
          <p:nvPr>
            <p:ph type="title"/>
          </p:nvPr>
        </p:nvSpPr>
        <p:spPr/>
        <p:txBody>
          <a:bodyPr/>
          <a:lstStyle/>
          <a:p>
            <a:r>
              <a:rPr lang="nl-BE" smtClean="0"/>
              <a:t>Cluster 0 – Begrippen uitklaren &amp; afstemmen</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580859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667" y="1418693"/>
            <a:ext cx="2011680" cy="4353781"/>
          </a:xfrm>
          <a:prstGeom prst="rect">
            <a:avLst/>
          </a:prstGeom>
        </p:spPr>
      </p:pic>
      <p:sp>
        <p:nvSpPr>
          <p:cNvPr id="2" name="Titre 1">
            <a:extLst>
              <a:ext uri="{FF2B5EF4-FFF2-40B4-BE49-F238E27FC236}">
                <a16:creationId xmlns:a16="http://schemas.microsoft.com/office/drawing/2014/main" id="{F3257D83-4D2E-7E45-8B13-5AE69C8500ED}"/>
              </a:ext>
            </a:extLst>
          </p:cNvPr>
          <p:cNvSpPr>
            <a:spLocks noGrp="1"/>
          </p:cNvSpPr>
          <p:nvPr>
            <p:ph type="title"/>
          </p:nvPr>
        </p:nvSpPr>
        <p:spPr/>
        <p:txBody>
          <a:bodyPr/>
          <a:lstStyle/>
          <a:p>
            <a:r>
              <a:rPr lang="fr-FR" dirty="0"/>
              <a:t>Be </a:t>
            </a:r>
            <a:r>
              <a:rPr lang="fr-FR" dirty="0" err="1"/>
              <a:t>notified</a:t>
            </a:r>
            <a:endParaRPr lang="fr-FR" dirty="0"/>
          </a:p>
        </p:txBody>
      </p:sp>
      <p:pic>
        <p:nvPicPr>
          <p:cNvPr id="11" name="Image 10">
            <a:extLst>
              <a:ext uri="{FF2B5EF4-FFF2-40B4-BE49-F238E27FC236}">
                <a16:creationId xmlns:a16="http://schemas.microsoft.com/office/drawing/2014/main" id="{680A52F3-0AC3-ED4C-8CBA-F2D902280A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22496" y="1365016"/>
            <a:ext cx="2072264" cy="4484899"/>
          </a:xfrm>
          <a:prstGeom prst="rect">
            <a:avLst/>
          </a:prstGeom>
        </p:spPr>
      </p:pic>
      <p:pic>
        <p:nvPicPr>
          <p:cNvPr id="14" name="Image 13" descr="Une image contenant moniteur, capture d’écran, ordinateur, portable&#10;&#10;Description générée automatiquement">
            <a:extLst>
              <a:ext uri="{FF2B5EF4-FFF2-40B4-BE49-F238E27FC236}">
                <a16:creationId xmlns:a16="http://schemas.microsoft.com/office/drawing/2014/main" id="{5F53FB10-B960-654F-BBA1-391D280A5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56" y="1284046"/>
            <a:ext cx="2375395" cy="4711976"/>
          </a:xfrm>
          <a:prstGeom prst="rect">
            <a:avLst/>
          </a:prstGeom>
        </p:spPr>
      </p:pic>
      <p:sp>
        <p:nvSpPr>
          <p:cNvPr id="4" name="Rectangle 3"/>
          <p:cNvSpPr/>
          <p:nvPr/>
        </p:nvSpPr>
        <p:spPr>
          <a:xfrm>
            <a:off x="5966106" y="1320566"/>
            <a:ext cx="1393031" cy="17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80615" y="1320566"/>
            <a:ext cx="1941275"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70816" y="1320567"/>
            <a:ext cx="1846579" cy="8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5234" y="1365017"/>
            <a:ext cx="2011680" cy="4353781"/>
          </a:xfrm>
          <a:prstGeom prst="rect">
            <a:avLst/>
          </a:prstGeom>
        </p:spPr>
      </p:pic>
      <p:pic>
        <p:nvPicPr>
          <p:cNvPr id="17" name="Image 16" descr="Une image contenant moniteur, capture d’écran, ordinateur, portable&#10;&#10;Description générée automatiquement">
            <a:extLst>
              <a:ext uri="{FF2B5EF4-FFF2-40B4-BE49-F238E27FC236}">
                <a16:creationId xmlns:a16="http://schemas.microsoft.com/office/drawing/2014/main" id="{4F3FB784-D2F4-F24A-97F2-9AD355A4A6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880" y="1297474"/>
            <a:ext cx="2375395" cy="4711976"/>
          </a:xfrm>
          <a:prstGeom prst="rect">
            <a:avLst/>
          </a:prstGeom>
        </p:spPr>
      </p:pic>
      <p:pic>
        <p:nvPicPr>
          <p:cNvPr id="16" name="Image 15" descr="Une image contenant moniteur, capture d’écran, ordinateur, portable&#10;&#10;Description générée automatiquement">
            <a:extLst>
              <a:ext uri="{FF2B5EF4-FFF2-40B4-BE49-F238E27FC236}">
                <a16:creationId xmlns:a16="http://schemas.microsoft.com/office/drawing/2014/main" id="{483633E2-2913-204F-9BC0-45E8955ACE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1860" y="1284046"/>
            <a:ext cx="2375395" cy="471197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
        <p:nvSpPr>
          <p:cNvPr id="5" name="Date Placeholder 4"/>
          <p:cNvSpPr>
            <a:spLocks noGrp="1"/>
          </p:cNvSpPr>
          <p:nvPr>
            <p:ph type="dt" sz="half" idx="2"/>
          </p:nvPr>
        </p:nvSpPr>
        <p:spPr/>
        <p:txBody>
          <a:bodyPr/>
          <a:lstStyle/>
          <a:p>
            <a:r>
              <a:rPr lang="en-US" smtClean="0"/>
              <a:t>13/10/2020</a:t>
            </a:r>
            <a:endParaRPr lang="fr-BE" dirty="0"/>
          </a:p>
        </p:txBody>
      </p:sp>
    </p:spTree>
    <p:extLst>
      <p:ext uri="{BB962C8B-B14F-4D97-AF65-F5344CB8AC3E}">
        <p14:creationId xmlns:p14="http://schemas.microsoft.com/office/powerpoint/2010/main" val="3247412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smtClean="0"/>
              <a:t>beveel het gebruik van de app aan</a:t>
            </a:r>
          </a:p>
          <a:p>
            <a:r>
              <a:rPr lang="nl-BE" dirty="0" smtClean="0"/>
              <a:t>uitwisselen van anonieme codes door app kan worden gedeactiveerd en </a:t>
            </a:r>
            <a:r>
              <a:rPr lang="nl-BE" dirty="0" err="1" smtClean="0"/>
              <a:t>geheractiveerd</a:t>
            </a:r>
            <a:endParaRPr lang="nl-BE" dirty="0" smtClean="0"/>
          </a:p>
          <a:p>
            <a:r>
              <a:rPr lang="nl-BE" dirty="0" smtClean="0"/>
              <a:t>doe de gebruiker een testcode genereren met zijn app indien hij getest wordt en zorg dat die bij </a:t>
            </a:r>
            <a:r>
              <a:rPr lang="nl-BE" dirty="0" err="1" smtClean="0"/>
              <a:t>Sciensano</a:t>
            </a:r>
            <a:r>
              <a:rPr lang="nl-BE" dirty="0" smtClean="0"/>
              <a:t> terecht komt tezamen met INSZ van de te testen persoon =&gt; gebruiker krijgt testresultaat op app zodra het beschikbaar is</a:t>
            </a:r>
          </a:p>
          <a:p>
            <a:pPr lvl="1"/>
            <a:r>
              <a:rPr lang="nl-BE" dirty="0" smtClean="0"/>
              <a:t>huisarts via </a:t>
            </a:r>
            <a:r>
              <a:rPr lang="nl-BE" dirty="0" err="1" smtClean="0"/>
              <a:t>eForm</a:t>
            </a:r>
            <a:r>
              <a:rPr lang="nl-BE" dirty="0" smtClean="0"/>
              <a:t> </a:t>
            </a:r>
            <a:r>
              <a:rPr lang="nl-BE" dirty="0" err="1" smtClean="0"/>
              <a:t>LaboratoryTestPrescription</a:t>
            </a:r>
            <a:endParaRPr lang="nl-BE" dirty="0" smtClean="0"/>
          </a:p>
          <a:p>
            <a:pPr lvl="1"/>
            <a:r>
              <a:rPr lang="nl-BE" dirty="0" smtClean="0"/>
              <a:t>te testen persoon via </a:t>
            </a:r>
            <a:r>
              <a:rPr lang="nl-BE" dirty="0" err="1" smtClean="0"/>
              <a:t>webform</a:t>
            </a:r>
            <a:r>
              <a:rPr lang="nl-BE" dirty="0" smtClean="0"/>
              <a:t> (</a:t>
            </a:r>
            <a:r>
              <a:rPr lang="nl-BE" dirty="0"/>
              <a:t>zie </a:t>
            </a:r>
            <a:r>
              <a:rPr lang="nl-BE" dirty="0">
                <a:hlinkClick r:id="rId2"/>
              </a:rPr>
              <a:t>https://coronalert.be/nl/coronalert-formulier</a:t>
            </a:r>
            <a:r>
              <a:rPr lang="nl-BE" dirty="0" smtClean="0">
                <a:hlinkClick r:id="rId2"/>
              </a:rPr>
              <a:t>/</a:t>
            </a:r>
            <a:r>
              <a:rPr lang="nl-BE" dirty="0" smtClean="0"/>
              <a:t>)</a:t>
            </a:r>
          </a:p>
          <a:p>
            <a:r>
              <a:rPr lang="nl-BE" dirty="0" smtClean="0"/>
              <a:t>beveel de publicatie van de uitgezonden anonieme codes aan indien een gebruiker positief test</a:t>
            </a:r>
            <a:endParaRPr lang="fr-BE" dirty="0"/>
          </a:p>
        </p:txBody>
      </p:sp>
      <p:sp>
        <p:nvSpPr>
          <p:cNvPr id="3" name="Date Placeholder 2"/>
          <p:cNvSpPr>
            <a:spLocks noGrp="1"/>
          </p:cNvSpPr>
          <p:nvPr>
            <p:ph type="dt" sz="half" idx="2"/>
          </p:nvPr>
        </p:nvSpPr>
        <p:spPr/>
        <p:txBody>
          <a:bodyPr/>
          <a:lstStyle/>
          <a:p>
            <a:r>
              <a:rPr lang="en-US" smtClean="0"/>
              <a:t>13/10/2020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
        <p:nvSpPr>
          <p:cNvPr id="5" name="Title 4"/>
          <p:cNvSpPr>
            <a:spLocks noGrp="1"/>
          </p:cNvSpPr>
          <p:nvPr>
            <p:ph type="title"/>
          </p:nvPr>
        </p:nvSpPr>
        <p:spPr/>
        <p:txBody>
          <a:bodyPr/>
          <a:lstStyle/>
          <a:p>
            <a:r>
              <a:rPr lang="nl-BE" dirty="0" err="1" smtClean="0"/>
              <a:t>Coronalert</a:t>
            </a:r>
            <a:endParaRPr lang="fr-BE" dirty="0"/>
          </a:p>
        </p:txBody>
      </p:sp>
    </p:spTree>
    <p:extLst>
      <p:ext uri="{BB962C8B-B14F-4D97-AF65-F5344CB8AC3E}">
        <p14:creationId xmlns:p14="http://schemas.microsoft.com/office/powerpoint/2010/main" val="2225805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51585" y="1866909"/>
            <a:ext cx="2969163" cy="2743766"/>
          </a:xfrm>
          <a:prstGeom prst="rect">
            <a:avLst/>
          </a:prstGeom>
        </p:spPr>
      </p:pic>
      <p:grpSp>
        <p:nvGrpSpPr>
          <p:cNvPr id="9" name="Group 11"/>
          <p:cNvGrpSpPr>
            <a:grpSpLocks/>
          </p:cNvGrpSpPr>
          <p:nvPr/>
        </p:nvGrpSpPr>
        <p:grpSpPr bwMode="auto">
          <a:xfrm>
            <a:off x="6240016" y="1628800"/>
            <a:ext cx="4268788" cy="2800350"/>
            <a:chOff x="4406900" y="2676525"/>
            <a:chExt cx="4268788" cy="2801603"/>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nl-BE" sz="1600" dirty="0">
                  <a:latin typeface="+mj-lt"/>
                  <a:cs typeface="Arial" pitchFamily="34" charset="0"/>
                </a:rPr>
                <a:t>frank.robben@ehealth.fgov.be </a:t>
              </a:r>
            </a:p>
            <a:p>
              <a:pPr>
                <a:defRPr/>
              </a:pPr>
              <a:endParaRPr lang="fr-BE" altLang="en-US" sz="1600" dirty="0">
                <a:latin typeface="+mj-lt"/>
                <a:cs typeface="Arial" pitchFamily="34" charset="0"/>
                <a:sym typeface="Arial" pitchFamily="34" charset="0"/>
              </a:endParaRPr>
            </a:p>
            <a:p>
              <a:pPr>
                <a:defRPr/>
              </a:pPr>
              <a:r>
                <a:rPr lang="nl-BE" sz="1600" dirty="0">
                  <a:latin typeface="+mj-lt"/>
                  <a:cs typeface="Arial" pitchFamily="34" charset="0"/>
                  <a:sym typeface="Arial" pitchFamily="34" charset="0"/>
                </a:rPr>
                <a:t>@</a:t>
              </a:r>
              <a:r>
                <a:rPr lang="nl-BE" sz="1600" dirty="0" err="1">
                  <a:latin typeface="+mj-lt"/>
                  <a:cs typeface="Arial" pitchFamily="34" charset="0"/>
                  <a:sym typeface="Arial" pitchFamily="34" charset="0"/>
                </a:rPr>
                <a:t>FrRobben</a:t>
              </a:r>
              <a:endParaRPr lang="nl-BE" sz="1600" dirty="0">
                <a:latin typeface="+mj-lt"/>
                <a:cs typeface="Arial" pitchFamily="34" charset="0"/>
                <a:sym typeface="Arial" pitchFamily="34" charset="0"/>
              </a:endParaRPr>
            </a:p>
            <a:p>
              <a:pPr>
                <a:defRPr/>
              </a:pPr>
              <a:endParaRPr lang="fr-BE" altLang="en-US" sz="1600" dirty="0">
                <a:latin typeface="+mj-lt"/>
                <a:cs typeface="Arial" pitchFamily="34" charset="0"/>
                <a:sym typeface="Arial" pitchFamily="34" charset="0"/>
              </a:endParaRPr>
            </a:p>
            <a:p>
              <a:pPr>
                <a:defRPr/>
              </a:pPr>
              <a:r>
                <a:rPr lang="nl-BE" sz="1600" dirty="0">
                  <a:latin typeface="+mj-lt"/>
                  <a:cs typeface="Arial" pitchFamily="34" charset="0"/>
                  <a:sym typeface="Arial" pitchFamily="34" charset="0"/>
                </a:rPr>
                <a:t>https://www.ehealth.fgov.be</a:t>
              </a:r>
            </a:p>
            <a:p>
              <a:pPr>
                <a:defRPr/>
              </a:pPr>
              <a:r>
                <a:rPr lang="nl-BE" sz="1600" dirty="0">
                  <a:latin typeface="+mj-lt"/>
                  <a:cs typeface="Arial" pitchFamily="34" charset="0"/>
                  <a:sym typeface="Arial" pitchFamily="34" charset="0"/>
                </a:rPr>
                <a:t>https://www.ksz.fgov.be</a:t>
              </a:r>
            </a:p>
            <a:p>
              <a:pPr>
                <a:defRPr/>
              </a:pPr>
              <a:r>
                <a:rPr lang="nl-BE" sz="1600" dirty="0">
                  <a:latin typeface="+mj-lt"/>
                  <a:cs typeface="Arial" pitchFamily="34" charset="0"/>
                  <a:sym typeface="Arial" pitchFamily="34" charset="0"/>
                </a:rPr>
                <a:t>https://www.frankrobben.be</a:t>
              </a:r>
            </a:p>
          </p:txBody>
        </p:sp>
      </p:grpSp>
    </p:spTree>
    <p:extLst>
      <p:ext uri="{BB962C8B-B14F-4D97-AF65-F5344CB8AC3E}">
        <p14:creationId xmlns:p14="http://schemas.microsoft.com/office/powerpoint/2010/main" val="64965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lstStyle/>
          <a:p>
            <a:r>
              <a:rPr lang="nl-BE" dirty="0"/>
              <a:t>Cluster 0 – Data </a:t>
            </a:r>
            <a:r>
              <a:rPr lang="nl-BE" dirty="0" err="1"/>
              <a:t>sharing</a:t>
            </a:r>
            <a:r>
              <a:rPr lang="nl-BE" dirty="0"/>
              <a:t> </a:t>
            </a:r>
            <a:r>
              <a:rPr lang="nl-BE" dirty="0" err="1"/>
              <a:t>consents</a:t>
            </a:r>
            <a:endParaRPr lang="nl-BE" dirty="0"/>
          </a:p>
        </p:txBody>
      </p:sp>
      <p:sp>
        <p:nvSpPr>
          <p:cNvPr id="6" name="Content Placeholder 5"/>
          <p:cNvSpPr>
            <a:spLocks noGrp="1"/>
          </p:cNvSpPr>
          <p:nvPr>
            <p:ph idx="1"/>
          </p:nvPr>
        </p:nvSpPr>
        <p:spPr/>
        <p:txBody>
          <a:bodyPr>
            <a:normAutofit/>
          </a:bodyPr>
          <a:lstStyle/>
          <a:p>
            <a:pPr marL="0" indent="0" algn="ctr">
              <a:buNone/>
            </a:pPr>
            <a:r>
              <a:rPr lang="nl-BE" dirty="0" smtClean="0"/>
              <a:t>05/10/2020</a:t>
            </a:r>
            <a:r>
              <a:rPr lang="nl-BE" dirty="0"/>
              <a:t>: </a:t>
            </a:r>
            <a:r>
              <a:rPr lang="nl-BE" dirty="0" smtClean="0"/>
              <a:t>9.310.933 personen met geïnformeerde toestemming tot gegevensdeling</a:t>
            </a:r>
            <a:endParaRPr lang="nl-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2000" dirty="0">
              <a:solidFill>
                <a:prstClr val="black"/>
              </a:solidFill>
              <a:latin typeface="Calibri" panose="020F0502020204030204"/>
            </a:endParaRPr>
          </a:p>
          <a:p>
            <a:pPr>
              <a:buClr>
                <a:srgbClr val="4F81BD"/>
              </a:buClr>
              <a:defRPr/>
            </a:pPr>
            <a:endParaRPr lang="en-US" sz="20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13/10/2020</a:t>
            </a:r>
            <a:endParaRPr lang="nl-BE"/>
          </a:p>
        </p:txBody>
      </p:sp>
      <p:sp>
        <p:nvSpPr>
          <p:cNvPr id="7" name="Slide Number Placeholder 6"/>
          <p:cNvSpPr>
            <a:spLocks noGrp="1"/>
          </p:cNvSpPr>
          <p:nvPr>
            <p:ph type="sldNum" sz="quarter" idx="4"/>
          </p:nvPr>
        </p:nvSpPr>
        <p:spPr/>
        <p:txBody>
          <a:bodyPr/>
          <a:lstStyle/>
          <a:p>
            <a:r>
              <a:rPr lang="nl-BE"/>
              <a:t>- </a:t>
            </a:r>
            <a:fld id="{30A9230E-FFBB-4CCB-ABD7-198084EDE768}" type="slidenum">
              <a:rPr lang="fr-BE" smtClean="0"/>
              <a:pPr/>
              <a:t>6</a:t>
            </a:fld>
            <a:r>
              <a:rPr lang="nl-BE"/>
              <a:t> -</a:t>
            </a:r>
          </a:p>
        </p:txBody>
      </p:sp>
      <p:pic>
        <p:nvPicPr>
          <p:cNvPr id="3" name="Picture 2"/>
          <p:cNvPicPr>
            <a:picLocks noChangeAspect="1"/>
          </p:cNvPicPr>
          <p:nvPr/>
        </p:nvPicPr>
        <p:blipFill>
          <a:blip r:embed="rId3"/>
          <a:stretch>
            <a:fillRect/>
          </a:stretch>
        </p:blipFill>
        <p:spPr>
          <a:xfrm>
            <a:off x="2351584" y="1597258"/>
            <a:ext cx="7174118" cy="4676113"/>
          </a:xfrm>
          <a:prstGeom prst="rect">
            <a:avLst/>
          </a:prstGeom>
        </p:spPr>
      </p:pic>
    </p:spTree>
    <p:extLst>
      <p:ext uri="{BB962C8B-B14F-4D97-AF65-F5344CB8AC3E}">
        <p14:creationId xmlns:p14="http://schemas.microsoft.com/office/powerpoint/2010/main" val="2133868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smtClean="0"/>
              <a:t>therapeutische relaties, zorgrelaties en uitsluitingen</a:t>
            </a:r>
          </a:p>
          <a:p>
            <a:pPr lvl="1"/>
            <a:r>
              <a:rPr lang="nl-BE" dirty="0" smtClean="0"/>
              <a:t>authentieke bron voor de uitsluitingen: eHealth-platform</a:t>
            </a:r>
          </a:p>
          <a:p>
            <a:pPr lvl="2"/>
            <a:r>
              <a:rPr lang="nl-BE" dirty="0" smtClean="0"/>
              <a:t>mogelijkheid tot gesynchroniseerde lokale kopieën </a:t>
            </a:r>
          </a:p>
          <a:p>
            <a:pPr lvl="1"/>
            <a:r>
              <a:rPr lang="nl-BE" dirty="0" smtClean="0"/>
              <a:t>betere onderlinge afstemming van onderscheiden portalen en personal health viewer (PHV)</a:t>
            </a:r>
          </a:p>
          <a:p>
            <a:pPr lvl="2"/>
            <a:r>
              <a:rPr lang="nl-BE" dirty="0" smtClean="0"/>
              <a:t>in uitvoering</a:t>
            </a:r>
          </a:p>
          <a:p>
            <a:r>
              <a:rPr lang="nl-BE" dirty="0" smtClean="0"/>
              <a:t>mandaten en relaties ouders-kinderen</a:t>
            </a:r>
          </a:p>
          <a:p>
            <a:pPr lvl="1"/>
            <a:r>
              <a:rPr lang="nl-BE" dirty="0" smtClean="0"/>
              <a:t>noodzaak tot betere onderlinge afstemming van het beheer van de mandaten tussen de verschillende hubs/kluizen</a:t>
            </a:r>
          </a:p>
          <a:p>
            <a:pPr lvl="2"/>
            <a:r>
              <a:rPr lang="nl-BE" dirty="0" smtClean="0"/>
              <a:t>analyse as-is en voorstellen </a:t>
            </a:r>
            <a:r>
              <a:rPr lang="nl-BE" dirty="0" err="1" smtClean="0"/>
              <a:t>to-be</a:t>
            </a:r>
            <a:r>
              <a:rPr lang="nl-BE" dirty="0" smtClean="0"/>
              <a:t> in uitvoering</a:t>
            </a:r>
          </a:p>
          <a:p>
            <a:r>
              <a:rPr lang="nl-BE" dirty="0" smtClean="0"/>
              <a:t>toegangsmatrix</a:t>
            </a:r>
          </a:p>
          <a:p>
            <a:pPr lvl="1"/>
            <a:r>
              <a:rPr lang="nl-BE" dirty="0"/>
              <a:t>ontwerp van ‘dynamische toegangsmatrix’ &gt; de patiënt kan toegang tot gegevens toestaan aan bijkomende categorieën van zorgverleners </a:t>
            </a:r>
          </a:p>
          <a:p>
            <a:pPr lvl="2"/>
            <a:r>
              <a:rPr lang="nl-BE" dirty="0" smtClean="0"/>
              <a:t>in uitvoering</a:t>
            </a:r>
            <a:endParaRPr lang="nl-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7</a:t>
            </a:fld>
            <a:r>
              <a:rPr lang="nl-BE" smtClean="0"/>
              <a:t> -</a:t>
            </a:r>
            <a:endParaRPr lang="nl-BE"/>
          </a:p>
        </p:txBody>
      </p:sp>
      <p:sp>
        <p:nvSpPr>
          <p:cNvPr id="2" name="Title 1"/>
          <p:cNvSpPr>
            <a:spLocks noGrp="1"/>
          </p:cNvSpPr>
          <p:nvPr>
            <p:ph type="title"/>
          </p:nvPr>
        </p:nvSpPr>
        <p:spPr/>
        <p:txBody>
          <a:bodyPr/>
          <a:lstStyle/>
          <a:p>
            <a:r>
              <a:rPr lang="nl-BE" smtClean="0"/>
              <a:t>Cluster 0 – Begrippen uitklaren &amp; afstemmen</a:t>
            </a:r>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33581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smtClean="0"/>
              <a:t>2019</a:t>
            </a:r>
          </a:p>
          <a:p>
            <a:pPr lvl="1"/>
            <a:r>
              <a:rPr lang="nl-BE" smtClean="0"/>
              <a:t>gebruik van bestaande authentieke bronnen inzake zorgrelaties</a:t>
            </a:r>
          </a:p>
          <a:p>
            <a:pPr lvl="1"/>
            <a:r>
              <a:rPr lang="nl-BE" smtClean="0"/>
              <a:t>instelling residuaire gegevensbank van zorgrelaties bij het eHealth-platform voor zorgrelaties met instellingen of personen waarvoor geen authentieke bron bestaat, voor zover uit de zorgrelatie geen  gezondheidsinformatie kan worden afgeleid</a:t>
            </a:r>
          </a:p>
          <a:p>
            <a:pPr lvl="1"/>
            <a:r>
              <a:rPr lang="nl-BE" smtClean="0"/>
              <a:t>eerste toepassing: zorgrelaties ikv BelRAI-project in Vlaanderen</a:t>
            </a:r>
          </a:p>
          <a:p>
            <a:r>
              <a:rPr lang="nl-BE" smtClean="0"/>
              <a:t>2020 - 2021</a:t>
            </a:r>
          </a:p>
          <a:p>
            <a:pPr lvl="1"/>
            <a:r>
              <a:rPr lang="nl-BE" smtClean="0"/>
              <a:t>ontwikkeling van diensten rond residuaire gegevensbank van zorgrelaties die nuttig zijn voor het project BelRAI Vlaanderen en andere </a:t>
            </a:r>
          </a:p>
          <a:p>
            <a:pPr lvl="1"/>
            <a:r>
              <a:rPr lang="nl-BE" smtClean="0"/>
              <a:t>mogelijke uitbreiding van de residuaire gegevensbank tot</a:t>
            </a:r>
          </a:p>
          <a:p>
            <a:pPr lvl="2"/>
            <a:r>
              <a:rPr lang="nl-BE" smtClean="0"/>
              <a:t>andere toepassingen</a:t>
            </a:r>
          </a:p>
          <a:p>
            <a:pPr lvl="2"/>
            <a:r>
              <a:rPr lang="nl-BE" smtClean="0"/>
              <a:t>mits vercijfering, zorgrelaties waaruit wel gezondheidsinformatie kan worden afgeleid</a:t>
            </a:r>
            <a:endParaRPr lang="nl-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8</a:t>
            </a:fld>
            <a:r>
              <a:rPr lang="nl-BE" smtClean="0"/>
              <a:t> -</a:t>
            </a:r>
            <a:endParaRPr lang="nl-BE"/>
          </a:p>
        </p:txBody>
      </p:sp>
      <p:sp>
        <p:nvSpPr>
          <p:cNvPr id="2" name="Title 1"/>
          <p:cNvSpPr>
            <a:spLocks noGrp="1"/>
          </p:cNvSpPr>
          <p:nvPr>
            <p:ph type="title"/>
          </p:nvPr>
        </p:nvSpPr>
        <p:spPr/>
        <p:txBody>
          <a:bodyPr/>
          <a:lstStyle/>
          <a:p>
            <a:r>
              <a:rPr lang="nl-BE" smtClean="0"/>
              <a:t>Cluster 0 - Zorgrelaties</a:t>
            </a:r>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603863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l-BE" dirty="0" err="1" smtClean="0"/>
              <a:t>circles</a:t>
            </a:r>
            <a:r>
              <a:rPr lang="nl-BE" dirty="0" smtClean="0"/>
              <a:t> of trust (</a:t>
            </a:r>
            <a:r>
              <a:rPr lang="nl-BE" dirty="0" err="1" smtClean="0"/>
              <a:t>CoT</a:t>
            </a:r>
            <a:r>
              <a:rPr lang="nl-BE" dirty="0" smtClean="0"/>
              <a:t>)</a:t>
            </a:r>
          </a:p>
          <a:p>
            <a:pPr lvl="1"/>
            <a:r>
              <a:rPr lang="nl-BE" dirty="0" smtClean="0"/>
              <a:t>definieert op objectieve wijze </a:t>
            </a:r>
          </a:p>
          <a:p>
            <a:pPr lvl="2"/>
            <a:r>
              <a:rPr lang="nl-BE" dirty="0" smtClean="0"/>
              <a:t>wie welke controles uitvoert</a:t>
            </a:r>
          </a:p>
          <a:p>
            <a:pPr lvl="2"/>
            <a:r>
              <a:rPr lang="nl-BE" dirty="0" smtClean="0"/>
              <a:t>hoe de fundamentele principes van de informatieveiligheid en van privacybescherming moeten worden geïmplementeerd</a:t>
            </a:r>
          </a:p>
          <a:p>
            <a:pPr lvl="2"/>
            <a:r>
              <a:rPr lang="nl-BE" dirty="0" smtClean="0"/>
              <a:t>welke controlemechanismen moeten worden uitgerold</a:t>
            </a:r>
          </a:p>
          <a:p>
            <a:pPr lvl="1"/>
            <a:r>
              <a:rPr lang="nl-BE" dirty="0" smtClean="0"/>
              <a:t>reglement goedgekeurd </a:t>
            </a:r>
          </a:p>
          <a:p>
            <a:pPr lvl="2"/>
            <a:r>
              <a:rPr lang="nl-BE" dirty="0" smtClean="0"/>
              <a:t>door het Beheerscomité van het eHealth-platform op 10 september 2019 </a:t>
            </a:r>
          </a:p>
          <a:p>
            <a:pPr lvl="2"/>
            <a:r>
              <a:rPr lang="nl-BE" dirty="0" smtClean="0"/>
              <a:t>door het Informatieveiligheidscomité op 1 oktober 2019</a:t>
            </a:r>
          </a:p>
          <a:p>
            <a:pPr lvl="2"/>
            <a:r>
              <a:rPr lang="nl-BE" dirty="0" smtClean="0"/>
              <a:t>zie </a:t>
            </a:r>
            <a:r>
              <a:rPr lang="nl-BE" dirty="0" smtClean="0">
                <a:hlinkClick r:id="rId3"/>
              </a:rPr>
              <a:t>https://www.ehealth.fgov.be/ehealthplatform/nl/reglementen</a:t>
            </a:r>
            <a:r>
              <a:rPr lang="nl-BE" dirty="0" smtClean="0"/>
              <a:t> </a:t>
            </a:r>
          </a:p>
          <a:p>
            <a:pPr lvl="1"/>
            <a:r>
              <a:rPr lang="nl-BE" dirty="0" smtClean="0"/>
              <a:t>1e </a:t>
            </a:r>
            <a:r>
              <a:rPr lang="nl-BE" dirty="0" err="1" smtClean="0"/>
              <a:t>use</a:t>
            </a:r>
            <a:r>
              <a:rPr lang="nl-BE" dirty="0" smtClean="0"/>
              <a:t> case geïmplementeerd in het kader van Covid-19</a:t>
            </a:r>
          </a:p>
          <a:p>
            <a:pPr lvl="2"/>
            <a:r>
              <a:rPr lang="nl-BE" dirty="0" smtClean="0"/>
              <a:t>laboratoria voor klinische biologie en ziekenhuizen moeten de verklaring op eer invullen om de raadpleging van het Rijksregister en de KSZ-registers en de aanmaak van een Bisnummer te kunnen delegeren aan administratief personeel</a:t>
            </a:r>
          </a:p>
          <a:p>
            <a:endParaRPr lang="fr-BE" dirty="0"/>
          </a:p>
        </p:txBody>
      </p:sp>
      <p:sp>
        <p:nvSpPr>
          <p:cNvPr id="5" name="Date Placeholder 4"/>
          <p:cNvSpPr>
            <a:spLocks noGrp="1"/>
          </p:cNvSpPr>
          <p:nvPr>
            <p:ph type="dt" sz="half" idx="2"/>
          </p:nvPr>
        </p:nvSpPr>
        <p:spPr/>
        <p:txBody>
          <a:bodyPr/>
          <a:lstStyle/>
          <a:p>
            <a:r>
              <a:rPr lang="en-US" smtClean="0"/>
              <a:t>13/10/2020</a:t>
            </a:r>
            <a:endParaRPr lang="nl-BE"/>
          </a:p>
        </p:txBody>
      </p:sp>
      <p:sp>
        <p:nvSpPr>
          <p:cNvPr id="6" name="Slide Number Placeholder 5"/>
          <p:cNvSpPr>
            <a:spLocks noGrp="1"/>
          </p:cNvSpPr>
          <p:nvPr>
            <p:ph type="sldNum" sz="quarter" idx="4"/>
          </p:nvPr>
        </p:nvSpPr>
        <p:spPr/>
        <p:txBody>
          <a:bodyPr/>
          <a:lstStyle/>
          <a:p>
            <a:r>
              <a:rPr lang="nl-BE" smtClean="0"/>
              <a:t>- </a:t>
            </a:r>
            <a:fld id="{30A9230E-FFBB-4CCB-ABD7-198084EDE768}" type="slidenum">
              <a:rPr lang="fr-BE" smtClean="0"/>
              <a:pPr/>
              <a:t>9</a:t>
            </a:fld>
            <a:r>
              <a:rPr lang="nl-BE" smtClean="0"/>
              <a:t> -</a:t>
            </a:r>
            <a:endParaRPr lang="nl-BE"/>
          </a:p>
        </p:txBody>
      </p:sp>
      <p:sp>
        <p:nvSpPr>
          <p:cNvPr id="2" name="Title 1"/>
          <p:cNvSpPr>
            <a:spLocks noGrp="1"/>
          </p:cNvSpPr>
          <p:nvPr>
            <p:ph type="title"/>
          </p:nvPr>
        </p:nvSpPr>
        <p:spPr/>
        <p:txBody>
          <a:bodyPr/>
          <a:lstStyle/>
          <a:p>
            <a:r>
              <a:rPr lang="nl-BE" dirty="0" smtClean="0"/>
              <a:t>Cluster 0 – </a:t>
            </a:r>
            <a:r>
              <a:rPr lang="nl-BE" dirty="0" err="1" smtClean="0"/>
              <a:t>Circles</a:t>
            </a:r>
            <a:r>
              <a:rPr lang="nl-BE" dirty="0" smtClean="0"/>
              <a:t> of trust</a:t>
            </a:r>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68470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3024</Words>
  <Application>Microsoft Office PowerPoint</Application>
  <PresentationFormat>Widescreen</PresentationFormat>
  <Paragraphs>643</Paragraphs>
  <Slides>52</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Dosis</vt:lpstr>
      <vt:lpstr>Gill Sans Light</vt:lpstr>
      <vt:lpstr>Times New Roman</vt:lpstr>
      <vt:lpstr>Wingdings</vt:lpstr>
      <vt:lpstr>Custom Design</vt:lpstr>
      <vt:lpstr>eGezondheid: stand van zaken, enkele lessen te trekken uit de COVID-19 crisis en toelichting contactopsporingsapp Coronalert</vt:lpstr>
      <vt:lpstr>Een paar cijfers</vt:lpstr>
      <vt:lpstr>Roadmap 3.0 - Clusters</vt:lpstr>
      <vt:lpstr>Roadmap 3.0 - 44 projecten</vt:lpstr>
      <vt:lpstr>Cluster 0 – Begrippen uitklaren &amp; afstemmen</vt:lpstr>
      <vt:lpstr>Cluster 0 – Data sharing consents</vt:lpstr>
      <vt:lpstr>Cluster 0 – Begrippen uitklaren &amp; afstemmen</vt:lpstr>
      <vt:lpstr>Cluster 0 - Zorgrelaties</vt:lpstr>
      <vt:lpstr>Cluster 0 – Circles of trust</vt:lpstr>
      <vt:lpstr>Cluster 3 – Business continuity</vt:lpstr>
      <vt:lpstr>Cluster 3 – Business continuity</vt:lpstr>
      <vt:lpstr>Cluster 3 – Business continuity</vt:lpstr>
      <vt:lpstr>Cluster 3 – CoBRHA+</vt:lpstr>
      <vt:lpstr>Cluster 3 – Registratie van softwarepakketten</vt:lpstr>
      <vt:lpstr>Cluster 3 – Registratie van softwarepakketten</vt:lpstr>
      <vt:lpstr>Cluster 3 – Registratie van softwarepakketten</vt:lpstr>
      <vt:lpstr>Cluster 3 – Registratie van softwarepakketten</vt:lpstr>
      <vt:lpstr>Cluster 4 – Mult-eMediatt (e-CIT)</vt:lpstr>
      <vt:lpstr>Cluster 4 – Elektronisch voorschrift (Recip-e)</vt:lpstr>
      <vt:lpstr>Cluster 4 – Elektronisch voorschrift (Recip-e)</vt:lpstr>
      <vt:lpstr>Cluster 4 – BelRai</vt:lpstr>
      <vt:lpstr>Cluster 4 – BelRai</vt:lpstr>
      <vt:lpstr>Cluster 4 – VIDIS</vt:lpstr>
      <vt:lpstr>eBirth v2: elektronische geboorteaangifte</vt:lpstr>
      <vt:lpstr>Aanvragen &amp; resultaten labo</vt:lpstr>
      <vt:lpstr>Cluster 5 – Orgadon </vt:lpstr>
      <vt:lpstr>Cluster 5 – MijnGezondheid</vt:lpstr>
      <vt:lpstr>Cluster 5 – MijnGezondheid</vt:lpstr>
      <vt:lpstr>Cluster 5 – MijnGezondheid</vt:lpstr>
      <vt:lpstr>Cluster 5 – MijnGezondheid</vt:lpstr>
      <vt:lpstr>Cluster 5 – MijnGezondheid</vt:lpstr>
      <vt:lpstr>Cluster 6 – eGezondheid met ziekenfondsen</vt:lpstr>
      <vt:lpstr>Cluster 6 – eGezondheid met ziekenfondsen</vt:lpstr>
      <vt:lpstr>Cluster 6 – eGezondheid met ziekenfondsen</vt:lpstr>
      <vt:lpstr>Cluster 6 – eGezondheid met ziekenfondsen</vt:lpstr>
      <vt:lpstr>Nieuwe diensten nav COVID-19 crisis</vt:lpstr>
      <vt:lpstr>Lessen te trekken uit COVID-19 crisis</vt:lpstr>
      <vt:lpstr>Lessen te trekken uit COVID-19 crisis</vt:lpstr>
      <vt:lpstr>Coronalert</vt:lpstr>
      <vt:lpstr>Coronalert</vt:lpstr>
      <vt:lpstr>Coronalert</vt:lpstr>
      <vt:lpstr>Put your phone to work</vt:lpstr>
      <vt:lpstr>Get tested</vt:lpstr>
      <vt:lpstr>eForm COVID-19 lab request (1/2)</vt:lpstr>
      <vt:lpstr>eForm COVID-19 lab request (2/2)</vt:lpstr>
      <vt:lpstr>eForm COVID-19 overrule lab result</vt:lpstr>
      <vt:lpstr>eForm COVID-19 suspected case</vt:lpstr>
      <vt:lpstr>Webform</vt:lpstr>
      <vt:lpstr>Test result</vt:lpstr>
      <vt:lpstr>Be notified</vt:lpstr>
      <vt:lpstr>Coronalert</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242</cp:revision>
  <dcterms:created xsi:type="dcterms:W3CDTF">2017-09-11T11:22:14Z</dcterms:created>
  <dcterms:modified xsi:type="dcterms:W3CDTF">2020-10-12T09:26:36Z</dcterms:modified>
</cp:coreProperties>
</file>