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 id="2147483887" r:id="rId2"/>
  </p:sldMasterIdLst>
  <p:notesMasterIdLst>
    <p:notesMasterId r:id="rId27"/>
  </p:notesMasterIdLst>
  <p:handoutMasterIdLst>
    <p:handoutMasterId r:id="rId28"/>
  </p:handoutMasterIdLst>
  <p:sldIdLst>
    <p:sldId id="2141411937" r:id="rId3"/>
    <p:sldId id="2141411946" r:id="rId4"/>
    <p:sldId id="2141411947" r:id="rId5"/>
    <p:sldId id="2141411962" r:id="rId6"/>
    <p:sldId id="2141411948" r:id="rId7"/>
    <p:sldId id="2141411952" r:id="rId8"/>
    <p:sldId id="2141411955" r:id="rId9"/>
    <p:sldId id="2141411936" r:id="rId10"/>
    <p:sldId id="2141411940" r:id="rId11"/>
    <p:sldId id="2141411939" r:id="rId12"/>
    <p:sldId id="2141411941" r:id="rId13"/>
    <p:sldId id="2141411942" r:id="rId14"/>
    <p:sldId id="2141411953" r:id="rId15"/>
    <p:sldId id="2141411945" r:id="rId16"/>
    <p:sldId id="2141411944" r:id="rId17"/>
    <p:sldId id="2141411949" r:id="rId18"/>
    <p:sldId id="2141411963" r:id="rId19"/>
    <p:sldId id="2141411951" r:id="rId20"/>
    <p:sldId id="2141411950" r:id="rId21"/>
    <p:sldId id="2141411956" r:id="rId22"/>
    <p:sldId id="2141411959" r:id="rId23"/>
    <p:sldId id="2141411958" r:id="rId24"/>
    <p:sldId id="2141411960" r:id="rId25"/>
    <p:sldId id="2141411957" r:id="rId26"/>
  </p:sldIdLst>
  <p:sldSz cx="12192000" cy="6858000"/>
  <p:notesSz cx="7102475" cy="9388475"/>
  <p:embeddedFontLst>
    <p:embeddedFont>
      <p:font typeface="Calibri" panose="020F050202020403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63300"/>
    <a:srgbClr val="0000FF"/>
    <a:srgbClr val="00B050"/>
    <a:srgbClr val="FFC000"/>
    <a:srgbClr val="FF0000"/>
    <a:srgbClr val="CCEFDC"/>
    <a:srgbClr val="D1E5F4"/>
    <a:srgbClr val="00B0F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1622" autoAdjust="0"/>
  </p:normalViewPr>
  <p:slideViewPr>
    <p:cSldViewPr snapToGrid="0" snapToObjects="1">
      <p:cViewPr varScale="1">
        <p:scale>
          <a:sx n="128" d="100"/>
          <a:sy n="128" d="100"/>
        </p:scale>
        <p:origin x="18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p:scale>
          <a:sx n="75" d="100"/>
          <a:sy n="75" d="100"/>
        </p:scale>
        <p:origin x="2880" y="-2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7B86FCD-B866-4F61-B783-6FC57DC9AF46}" type="datetime3">
              <a:rPr lang="en-GB" smtClean="0"/>
              <a:t>26 May, 2020</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6E014F56-34F4-44EA-A405-ED34068607CC}" type="datetime3">
              <a:rPr lang="en-GB" smtClean="0"/>
              <a:t>26 May, 2020</a:t>
            </a:fld>
            <a:endParaRPr lang="en-GB"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GB" smtClean="0"/>
              <a:pPr/>
              <a:t>‹#›</a:t>
            </a:fld>
            <a:endParaRPr lang="en-GB"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3.png"/><Relationship Id="rId4" Type="http://schemas.openxmlformats.org/officeDocument/2006/relationships/tags" Target="../tags/tag24.xml"/><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1.emf"/><Relationship Id="rId5" Type="http://schemas.openxmlformats.org/officeDocument/2006/relationships/tags" Target="../tags/tag30.xml"/><Relationship Id="rId10" Type="http://schemas.openxmlformats.org/officeDocument/2006/relationships/oleObject" Target="../embeddings/oleObject3.bin"/><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4.emf"/><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59.xml"/><Relationship Id="rId7"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6.v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3.png"/><Relationship Id="rId4" Type="http://schemas.openxmlformats.org/officeDocument/2006/relationships/tags" Target="../tags/tag60.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vmlDrawing" Target="../drawings/vmlDrawing7.vml"/><Relationship Id="rId6" Type="http://schemas.openxmlformats.org/officeDocument/2006/relationships/tags" Target="../tags/tag67.xml"/><Relationship Id="rId11" Type="http://schemas.openxmlformats.org/officeDocument/2006/relationships/image" Target="../media/image1.emf"/><Relationship Id="rId5" Type="http://schemas.openxmlformats.org/officeDocument/2006/relationships/tags" Target="../tags/tag66.xml"/><Relationship Id="rId10" Type="http://schemas.openxmlformats.org/officeDocument/2006/relationships/oleObject" Target="../embeddings/oleObject3.bin"/><Relationship Id="rId4" Type="http://schemas.openxmlformats.org/officeDocument/2006/relationships/tags" Target="../tags/tag65.xml"/><Relationship Id="rId9"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475327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13"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GB"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GB"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3294405"/>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GB" dirty="0"/>
              <a:t>Click to edit Master title style</a:t>
            </a:r>
          </a:p>
        </p:txBody>
      </p:sp>
      <p:pic>
        <p:nvPicPr>
          <p:cNvPr id="9" name="Picture 11" descr="Bestand:Belgium.be logo.svg - Wikipedia">
            <a:extLst>
              <a:ext uri="{FF2B5EF4-FFF2-40B4-BE49-F238E27FC236}">
                <a16:creationId xmlns:a16="http://schemas.microsoft.com/office/drawing/2014/main" id="{0A617F9C-BDED-4159-8C3F-018626EF9D9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a:stretch/>
        </p:blipFill>
        <p:spPr bwMode="auto">
          <a:xfrm>
            <a:off x="11516275" y="6333067"/>
            <a:ext cx="472605" cy="36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5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186305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800"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19011"/>
            <a:ext cx="11082528" cy="384721"/>
          </a:xfrm>
        </p:spPr>
        <p:txBody>
          <a:bodyPr vert="horz" wrap="square" lIns="0" tIns="0" rIns="0" bIns="0" rtlCol="0" anchor="b" anchorCtr="0">
            <a:spAutoFit/>
          </a:bodyPr>
          <a:lstStyle>
            <a:lvl1pPr>
              <a:defRPr lang="en-US" dirty="0"/>
            </a:lvl1pPr>
          </a:lstStyle>
          <a:p>
            <a:pPr lvl="0"/>
            <a:r>
              <a:rPr lang="en-GB"/>
              <a:t>Click to edit Master title style</a:t>
            </a:r>
            <a:endParaRPr lang="en-GB"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en-US" sz="1800" b="0" dirty="0"/>
            </a:lvl1pPr>
          </a:lstStyle>
          <a:p>
            <a:pPr lvl="0">
              <a:buNone/>
            </a:pPr>
            <a:r>
              <a:rPr lang="en-GB"/>
              <a:t>Click to edit Master subtitle style</a:t>
            </a:r>
            <a:endParaRPr lang="en-GB"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GB"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GB"/>
              <a:t>Add tracker</a:t>
            </a:r>
            <a:endParaRPr lang="en-GB" dirty="0"/>
          </a:p>
        </p:txBody>
      </p:sp>
    </p:spTree>
    <p:extLst>
      <p:ext uri="{BB962C8B-B14F-4D97-AF65-F5344CB8AC3E}">
        <p14:creationId xmlns:p14="http://schemas.microsoft.com/office/powerpoint/2010/main" val="160822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BCDE859-50AC-449A-A3EC-8A35D530C3E5}"/>
              </a:ext>
            </a:extLst>
          </p:cNvPr>
          <p:cNvGraphicFramePr>
            <a:graphicFrameLocks noChangeAspect="1"/>
          </p:cNvGraphicFramePr>
          <p:nvPr userDrawn="1">
            <p:custDataLst>
              <p:tags r:id="rId2"/>
            </p:custDataLst>
            <p:extLst>
              <p:ext uri="{D42A27DB-BD31-4B8C-83A1-F6EECF244321}">
                <p14:modId xmlns:p14="http://schemas.microsoft.com/office/powerpoint/2010/main" val="206136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98"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18661B1-9645-43F3-96FB-AEDC30159566}"/>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Tijdelijke aanduiding voor inhoud 2"/>
          <p:cNvSpPr>
            <a:spLocks noGrp="1"/>
          </p:cNvSpPr>
          <p:nvPr>
            <p:ph idx="1" hasCustomPrompt="1"/>
          </p:nvPr>
        </p:nvSpPr>
        <p:spPr>
          <a:xfrm>
            <a:off x="554736" y="2170800"/>
            <a:ext cx="2484655" cy="138499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ijdelijke aanduiding voor datum 3"/>
          <p:cNvSpPr>
            <a:spLocks noGrp="1"/>
          </p:cNvSpPr>
          <p:nvPr>
            <p:ph type="dt" sz="half" idx="10"/>
          </p:nvPr>
        </p:nvSpPr>
        <p:spPr/>
        <p:txBody>
          <a:bodyPr/>
          <a:lstStyle/>
          <a:p>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endParaRPr lang="en-GB" dirty="0"/>
          </a:p>
        </p:txBody>
      </p:sp>
      <p:sp>
        <p:nvSpPr>
          <p:cNvPr id="2" name="Titel 1"/>
          <p:cNvSpPr>
            <a:spLocks noGrp="1"/>
          </p:cNvSpPr>
          <p:nvPr>
            <p:ph type="title" hasCustomPrompt="1"/>
          </p:nvPr>
        </p:nvSpPr>
        <p:spPr/>
        <p:txBody>
          <a:bodyPr/>
          <a:lstStyle/>
          <a:p>
            <a:r>
              <a:rPr lang="en-GB"/>
              <a:t>Klik om de stijl te bewerken</a:t>
            </a:r>
            <a:endParaRPr lang="en-GB"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0003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endParaRPr lang="en-US" dirty="0"/>
          </a:p>
        </p:txBody>
      </p:sp>
      <p:sp>
        <p:nvSpPr>
          <p:cNvPr id="5" name="Slide Number">
            <a:extLst>
              <a:ext uri="{FF2B5EF4-FFF2-40B4-BE49-F238E27FC236}">
                <a16:creationId xmlns:a16="http://schemas.microsoft.com/office/drawing/2014/main" id="{66686DBA-90DA-4033-B950-94CBD0D7A425}"/>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4013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42"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45101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GB"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GB"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3294405"/>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GB" dirty="0"/>
              <a:t>Click to edit Master title style</a:t>
            </a:r>
          </a:p>
        </p:txBody>
      </p:sp>
      <p:pic>
        <p:nvPicPr>
          <p:cNvPr id="9" name="Picture 11" descr="Bestand:Belgium.be logo.svg - Wikipedia">
            <a:extLst>
              <a:ext uri="{FF2B5EF4-FFF2-40B4-BE49-F238E27FC236}">
                <a16:creationId xmlns:a16="http://schemas.microsoft.com/office/drawing/2014/main" id="{0A617F9C-BDED-4159-8C3F-018626EF9D9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a:stretch/>
        </p:blipFill>
        <p:spPr bwMode="auto">
          <a:xfrm>
            <a:off x="11516275" y="6333067"/>
            <a:ext cx="472605" cy="36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9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66"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19011"/>
            <a:ext cx="11082528" cy="384721"/>
          </a:xfrm>
        </p:spPr>
        <p:txBody>
          <a:bodyPr vert="horz" wrap="square" lIns="0" tIns="0" rIns="0" bIns="0" rtlCol="0" anchor="b" anchorCtr="0">
            <a:spAutoFit/>
          </a:bodyPr>
          <a:lstStyle>
            <a:lvl1pPr>
              <a:defRPr lang="en-US" dirty="0"/>
            </a:lvl1pPr>
          </a:lstStyle>
          <a:p>
            <a:pPr lvl="0"/>
            <a:r>
              <a:rPr lang="en-GB"/>
              <a:t>Click to edit Master title style</a:t>
            </a:r>
            <a:endParaRPr lang="en-GB"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en-US" sz="1800" b="0" dirty="0"/>
            </a:lvl1pPr>
          </a:lstStyle>
          <a:p>
            <a:pPr lvl="0">
              <a:buNone/>
            </a:pPr>
            <a:r>
              <a:rPr lang="en-GB"/>
              <a:t>Click to edit Master subtitle style</a:t>
            </a:r>
            <a:endParaRPr lang="en-GB"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GB"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GB"/>
              <a:t>Add tracker</a:t>
            </a:r>
            <a:endParaRPr lang="en-GB" dirty="0"/>
          </a:p>
        </p:txBody>
      </p:sp>
    </p:spTree>
    <p:extLst>
      <p:ext uri="{BB962C8B-B14F-4D97-AF65-F5344CB8AC3E}">
        <p14:creationId xmlns:p14="http://schemas.microsoft.com/office/powerpoint/2010/main" val="416342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endParaRPr lang="en-US" dirty="0"/>
          </a:p>
        </p:txBody>
      </p:sp>
      <p:sp>
        <p:nvSpPr>
          <p:cNvPr id="5" name="Slide Number">
            <a:extLst>
              <a:ext uri="{FF2B5EF4-FFF2-40B4-BE49-F238E27FC236}">
                <a16:creationId xmlns:a16="http://schemas.microsoft.com/office/drawing/2014/main" id="{66686DBA-90DA-4033-B950-94CBD0D7A425}"/>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4230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image" Target="../media/image1.emf"/><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oleObject" Target="../embeddings/oleObject1.bin"/><Relationship Id="rId3" Type="http://schemas.openxmlformats.org/officeDocument/2006/relationships/slideLayout" Target="../slideLayouts/slideLayout7.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slideLayout" Target="../slideLayouts/slideLayout6.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slideLayout" Target="../slideLayouts/slideLayout5.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vmlDrawing" Target="../drawings/vmlDrawing5.v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heme" Target="../theme/theme2.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7"/>
            </p:custDataLst>
            <p:extLst>
              <p:ext uri="{D42A27DB-BD31-4B8C-83A1-F6EECF244321}">
                <p14:modId xmlns:p14="http://schemas.microsoft.com/office/powerpoint/2010/main" val="2913732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851" name="think-cell Slide" r:id="rId27" imgW="413" imgH="416" progId="TCLayout.ActiveDocument.1">
                  <p:embed/>
                </p:oleObj>
              </mc:Choice>
              <mc:Fallback>
                <p:oleObj name="think-cell Slide" r:id="rId27" imgW="413" imgH="416" progId="TCLayout.ActiveDocument.1">
                  <p:embed/>
                  <p:pic>
                    <p:nvPicPr>
                      <p:cNvPr id="0" name=""/>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9"/>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GB"/>
              <a:t>Footnotes</a:t>
            </a:r>
            <a:endParaRPr lang="en-GB" dirty="0"/>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0"/>
            </p:custDataLst>
          </p:nvPr>
        </p:nvSpPr>
        <p:spPr>
          <a:xfrm>
            <a:off x="554736" y="172212"/>
            <a:ext cx="11082528" cy="731520"/>
          </a:xfrm>
          <a:prstGeom prst="rect">
            <a:avLst/>
          </a:prstGeom>
        </p:spPr>
        <p:txBody>
          <a:bodyPr vert="horz" wrap="square" lIns="0" tIns="0" rIns="0" bIns="0" rtlCol="0" anchor="b" anchorCtr="0">
            <a:noAutofit/>
          </a:bodyPr>
          <a:lstStyle/>
          <a:p>
            <a:pPr lvl="0"/>
            <a:r>
              <a:rPr lang="en-GB"/>
              <a:t>Click to edit Master title style</a:t>
            </a:r>
            <a:endParaRPr lang="en-GB"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GB"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GB"/>
              <a:t>STICKER</a:t>
            </a:r>
            <a:endParaRPr lang="en-GB" dirty="0"/>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1"/>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GB"/>
              <a:t>Above Chart Exhibit Title</a:t>
            </a:r>
          </a:p>
          <a:p>
            <a:pPr lvl="0"/>
            <a:r>
              <a:rPr lang="en-GB" b="0"/>
              <a:t>Unit of Measure</a:t>
            </a:r>
            <a:endParaRPr lang="en-GB" b="0" dirty="0"/>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170" name="LegendLines" hidden="1">
            <a:extLst>
              <a:ext uri="{FF2B5EF4-FFF2-40B4-BE49-F238E27FC236}">
                <a16:creationId xmlns:a16="http://schemas.microsoft.com/office/drawing/2014/main" id="{8304BD56-C5AD-4E6E-8255-72F6E192FA98}"/>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BB8B9E51-1F65-4BA0-B8CE-2DDA9DDABD3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2" name="Legend2" hidden="1">
              <a:extLst>
                <a:ext uri="{FF2B5EF4-FFF2-40B4-BE49-F238E27FC236}">
                  <a16:creationId xmlns:a16="http://schemas.microsoft.com/office/drawing/2014/main" id="{2345EB59-DAE8-46C5-9A3F-C0D76CFAEBA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3" name="Legend3" hidden="1">
              <a:extLst>
                <a:ext uri="{FF2B5EF4-FFF2-40B4-BE49-F238E27FC236}">
                  <a16:creationId xmlns:a16="http://schemas.microsoft.com/office/drawing/2014/main" id="{4FA607E8-87BC-4B55-B238-8921312BBB7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4" name="LineLegend3" hidden="1">
              <a:extLst>
                <a:ext uri="{FF2B5EF4-FFF2-40B4-BE49-F238E27FC236}">
                  <a16:creationId xmlns:a16="http://schemas.microsoft.com/office/drawing/2014/main" id="{F48F9D64-5A49-4C50-B769-9AF3B6D5B1B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sp>
          <p:nvSpPr>
            <p:cNvPr id="175" name="LineLegend2" hidden="1">
              <a:extLst>
                <a:ext uri="{FF2B5EF4-FFF2-40B4-BE49-F238E27FC236}">
                  <a16:creationId xmlns:a16="http://schemas.microsoft.com/office/drawing/2014/main" id="{8EAB8B8D-D327-43D2-AB88-39DCA858597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sp>
          <p:nvSpPr>
            <p:cNvPr id="176" name="LineLegend1" hidden="1">
              <a:extLst>
                <a:ext uri="{FF2B5EF4-FFF2-40B4-BE49-F238E27FC236}">
                  <a16:creationId xmlns:a16="http://schemas.microsoft.com/office/drawing/2014/main" id="{0C667F3B-C977-4E57-88DB-CEE58782A6F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grpSp>
      <p:grpSp>
        <p:nvGrpSpPr>
          <p:cNvPr id="177" name="LegendMoons" hidden="1">
            <a:extLst>
              <a:ext uri="{FF2B5EF4-FFF2-40B4-BE49-F238E27FC236}">
                <a16:creationId xmlns:a16="http://schemas.microsoft.com/office/drawing/2014/main" id="{9BFD47C4-26F3-4CEE-ADE6-395A6B17C421}"/>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AEEE170E-631D-4BFD-911D-AA4FF3DF3A37}"/>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86" name="Legend2" hidden="1">
              <a:extLst>
                <a:ext uri="{FF2B5EF4-FFF2-40B4-BE49-F238E27FC236}">
                  <a16:creationId xmlns:a16="http://schemas.microsoft.com/office/drawing/2014/main" id="{F0403787-8FAB-457B-BD07-96BAD7FC36B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98" name="Legend3" hidden="1">
              <a:extLst>
                <a:ext uri="{FF2B5EF4-FFF2-40B4-BE49-F238E27FC236}">
                  <a16:creationId xmlns:a16="http://schemas.microsoft.com/office/drawing/2014/main" id="{F82F4FF0-C477-45D0-8C77-ADF904EBEAEC}"/>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99" name="Legend4" hidden="1">
              <a:extLst>
                <a:ext uri="{FF2B5EF4-FFF2-40B4-BE49-F238E27FC236}">
                  <a16:creationId xmlns:a16="http://schemas.microsoft.com/office/drawing/2014/main" id="{FE46F060-00DF-43F1-89A1-54E344115BAD}"/>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00" name="Legend5" hidden="1">
              <a:extLst>
                <a:ext uri="{FF2B5EF4-FFF2-40B4-BE49-F238E27FC236}">
                  <a16:creationId xmlns:a16="http://schemas.microsoft.com/office/drawing/2014/main" id="{30CE7BAC-BCFC-43F6-B3F9-F41E091C151E}"/>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grpSp>
          <p:nvGrpSpPr>
            <p:cNvPr id="201" name="MoonLegend1" hidden="1">
              <a:extLst>
                <a:ext uri="{FF2B5EF4-FFF2-40B4-BE49-F238E27FC236}">
                  <a16:creationId xmlns:a16="http://schemas.microsoft.com/office/drawing/2014/main" id="{8DA9A558-B928-48F3-A957-8DAA49EC82F4}"/>
                </a:ext>
              </a:extLst>
            </p:cNvPr>
            <p:cNvGrpSpPr>
              <a:grpSpLocks noChangeAspect="1"/>
            </p:cNvGrpSpPr>
            <p:nvPr>
              <p:custDataLst>
                <p:tags r:id="rId1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0F8EA40B-30FA-4752-A313-1A0997979B92}"/>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5" name="Arc 214" hidden="1">
                <a:extLst>
                  <a:ext uri="{FF2B5EF4-FFF2-40B4-BE49-F238E27FC236}">
                    <a16:creationId xmlns:a16="http://schemas.microsoft.com/office/drawing/2014/main" id="{B423942F-F6A1-49C0-9232-3E6D74846BD6}"/>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2" name="MoonLegend2" hidden="1">
              <a:extLst>
                <a:ext uri="{FF2B5EF4-FFF2-40B4-BE49-F238E27FC236}">
                  <a16:creationId xmlns:a16="http://schemas.microsoft.com/office/drawing/2014/main" id="{797D30DA-2818-4F09-9810-0E3FF06E2A56}"/>
                </a:ext>
              </a:extLst>
            </p:cNvPr>
            <p:cNvGrpSpPr>
              <a:grpSpLocks noChangeAspect="1"/>
            </p:cNvGrpSpPr>
            <p:nvPr>
              <p:custDataLst>
                <p:tags r:id="rId1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DE8B001C-1832-479F-BE27-7B6BFBD495EB}"/>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3" name="Arc 212" hidden="1">
                <a:extLst>
                  <a:ext uri="{FF2B5EF4-FFF2-40B4-BE49-F238E27FC236}">
                    <a16:creationId xmlns:a16="http://schemas.microsoft.com/office/drawing/2014/main" id="{01412A0E-1C6C-40A8-9279-6D2E4FCF9A8B}"/>
                  </a:ext>
                </a:extLst>
              </p:cNvPr>
              <p:cNvSpPr/>
              <p:nvPr>
                <p:custDataLst>
                  <p:tags r:id="rId2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3" name="MoonLegend3" hidden="1">
              <a:extLst>
                <a:ext uri="{FF2B5EF4-FFF2-40B4-BE49-F238E27FC236}">
                  <a16:creationId xmlns:a16="http://schemas.microsoft.com/office/drawing/2014/main" id="{E04917F5-3B1F-443E-9E04-1FDD11C6507C}"/>
                </a:ext>
              </a:extLst>
            </p:cNvPr>
            <p:cNvGrpSpPr>
              <a:grpSpLocks noChangeAspect="1"/>
            </p:cNvGrpSpPr>
            <p:nvPr>
              <p:custDataLst>
                <p:tags r:id="rId1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5F4E139F-D5E7-457F-A0D4-72ABD7E0822D}"/>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1" name="Arc 210" hidden="1">
                <a:extLst>
                  <a:ext uri="{FF2B5EF4-FFF2-40B4-BE49-F238E27FC236}">
                    <a16:creationId xmlns:a16="http://schemas.microsoft.com/office/drawing/2014/main" id="{CA04A89E-C97E-4BE3-BBDD-150AB48D5C9C}"/>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4" name="MoonLegend4" hidden="1">
              <a:extLst>
                <a:ext uri="{FF2B5EF4-FFF2-40B4-BE49-F238E27FC236}">
                  <a16:creationId xmlns:a16="http://schemas.microsoft.com/office/drawing/2014/main" id="{B8151AFC-F5D4-4D32-AD43-A7ADD0AE7222}"/>
                </a:ext>
              </a:extLst>
            </p:cNvPr>
            <p:cNvGrpSpPr>
              <a:grpSpLocks noChangeAspect="1"/>
            </p:cNvGrpSpPr>
            <p:nvPr>
              <p:custDataLst>
                <p:tags r:id="rId1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7B66DC54-399C-4748-A6B5-C5C71DBE56B1}"/>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9" name="Arc 208" hidden="1">
                <a:extLst>
                  <a:ext uri="{FF2B5EF4-FFF2-40B4-BE49-F238E27FC236}">
                    <a16:creationId xmlns:a16="http://schemas.microsoft.com/office/drawing/2014/main" id="{9F9F829F-4A04-4352-93FB-495992E93886}"/>
                  </a:ext>
                </a:extLst>
              </p:cNvPr>
              <p:cNvSpPr/>
              <p:nvPr>
                <p:custDataLst>
                  <p:tags r:id="rId2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5" name="MoonLegend5" hidden="1">
              <a:extLst>
                <a:ext uri="{FF2B5EF4-FFF2-40B4-BE49-F238E27FC236}">
                  <a16:creationId xmlns:a16="http://schemas.microsoft.com/office/drawing/2014/main" id="{8B08BF43-DFA5-4BB9-992F-005D7364CE97}"/>
                </a:ext>
              </a:extLst>
            </p:cNvPr>
            <p:cNvGrpSpPr>
              <a:grpSpLocks noChangeAspect="1"/>
            </p:cNvGrpSpPr>
            <p:nvPr>
              <p:custDataLst>
                <p:tags r:id="rId1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A7680732-FFC0-4DC3-B41D-5F0DE2654C85}"/>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7" name="Arc 206" hidden="1">
                <a:extLst>
                  <a:ext uri="{FF2B5EF4-FFF2-40B4-BE49-F238E27FC236}">
                    <a16:creationId xmlns:a16="http://schemas.microsoft.com/office/drawing/2014/main" id="{2C44C243-0224-48BB-A4AF-E0C0DA60CD6D}"/>
                  </a:ext>
                </a:extLst>
              </p:cNvPr>
              <p:cNvSpPr/>
              <p:nvPr>
                <p:custDataLst>
                  <p:tags r:id="rId1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grpSp>
        <p:nvGrpSpPr>
          <p:cNvPr id="216" name="LegendBoxes" hidden="1">
            <a:extLst>
              <a:ext uri="{FF2B5EF4-FFF2-40B4-BE49-F238E27FC236}">
                <a16:creationId xmlns:a16="http://schemas.microsoft.com/office/drawing/2014/main" id="{7BADFACF-1C42-4ED0-A8A9-2CA65E50DD56}"/>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72C9399-623B-4101-AA68-EED54EBD867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18" name="RectangleLegend2" hidden="1">
              <a:extLst>
                <a:ext uri="{FF2B5EF4-FFF2-40B4-BE49-F238E27FC236}">
                  <a16:creationId xmlns:a16="http://schemas.microsoft.com/office/drawing/2014/main" id="{E0B8C23C-7DC3-4F19-A782-1AAEA1D8F6E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19" name="RectangleLegend3" hidden="1">
              <a:extLst>
                <a:ext uri="{FF2B5EF4-FFF2-40B4-BE49-F238E27FC236}">
                  <a16:creationId xmlns:a16="http://schemas.microsoft.com/office/drawing/2014/main" id="{FEB53CF4-93ED-4AC8-B7DC-8C96BDEB8A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0" name="RectangleLegend4" hidden="1">
              <a:extLst>
                <a:ext uri="{FF2B5EF4-FFF2-40B4-BE49-F238E27FC236}">
                  <a16:creationId xmlns:a16="http://schemas.microsoft.com/office/drawing/2014/main" id="{8B413148-E2FF-4D61-A460-77D0F0F76A6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1" name="RectangleLegend5" hidden="1">
              <a:extLst>
                <a:ext uri="{FF2B5EF4-FFF2-40B4-BE49-F238E27FC236}">
                  <a16:creationId xmlns:a16="http://schemas.microsoft.com/office/drawing/2014/main" id="{13DE93C7-6EA8-4E71-AD26-5603D9D19B88}"/>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2" name="Legend1" hidden="1">
              <a:extLst>
                <a:ext uri="{FF2B5EF4-FFF2-40B4-BE49-F238E27FC236}">
                  <a16:creationId xmlns:a16="http://schemas.microsoft.com/office/drawing/2014/main" id="{24183D7F-F9B5-4BD4-B676-944FF9BB6DC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3" name="Legend2" hidden="1">
              <a:extLst>
                <a:ext uri="{FF2B5EF4-FFF2-40B4-BE49-F238E27FC236}">
                  <a16:creationId xmlns:a16="http://schemas.microsoft.com/office/drawing/2014/main" id="{837C777D-0112-4D1A-9623-53834832CBD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4" name="Legend3" hidden="1">
              <a:extLst>
                <a:ext uri="{FF2B5EF4-FFF2-40B4-BE49-F238E27FC236}">
                  <a16:creationId xmlns:a16="http://schemas.microsoft.com/office/drawing/2014/main" id="{F032EB01-A708-4FDE-A82C-F3E75D8B943B}"/>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5" name="Legend4" hidden="1">
              <a:extLst>
                <a:ext uri="{FF2B5EF4-FFF2-40B4-BE49-F238E27FC236}">
                  <a16:creationId xmlns:a16="http://schemas.microsoft.com/office/drawing/2014/main" id="{C303D991-5EC6-4E17-A4EE-308475F5B7E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6" name="Legend5" hidden="1">
              <a:extLst>
                <a:ext uri="{FF2B5EF4-FFF2-40B4-BE49-F238E27FC236}">
                  <a16:creationId xmlns:a16="http://schemas.microsoft.com/office/drawing/2014/main" id="{64607ED7-CEEF-4AD5-A348-DE6D76A1E331}"/>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85" r:id="rId3"/>
    <p:sldLayoutId id="2147483886" r:id="rId4"/>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rgbClr val="000000"/>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rgbClr val="000000"/>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818" name="think-cell Slide" r:id="rId26" imgW="413" imgH="416" progId="TCLayout.ActiveDocument.1">
                  <p:embed/>
                </p:oleObj>
              </mc:Choice>
              <mc:Fallback>
                <p:oleObj name="think-cell Slide" r:id="rId2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8"/>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GB"/>
              <a:t>Footnotes</a:t>
            </a:r>
            <a:endParaRPr lang="en-GB" dirty="0"/>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9"/>
            </p:custDataLst>
          </p:nvPr>
        </p:nvSpPr>
        <p:spPr>
          <a:xfrm>
            <a:off x="554736" y="172212"/>
            <a:ext cx="11082528" cy="731520"/>
          </a:xfrm>
          <a:prstGeom prst="rect">
            <a:avLst/>
          </a:prstGeom>
        </p:spPr>
        <p:txBody>
          <a:bodyPr vert="horz" wrap="square" lIns="0" tIns="0" rIns="0" bIns="0" rtlCol="0" anchor="b" anchorCtr="0">
            <a:noAutofit/>
          </a:bodyPr>
          <a:lstStyle/>
          <a:p>
            <a:pPr lvl="0"/>
            <a:r>
              <a:rPr lang="en-GB"/>
              <a:t>Click to edit Master title style</a:t>
            </a:r>
            <a:endParaRPr lang="en-GB"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GB"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GB"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GB"/>
              <a:t>STICKER</a:t>
            </a:r>
            <a:endParaRPr lang="en-GB" dirty="0"/>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0"/>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GB"/>
              <a:t>Above Chart Exhibit Title</a:t>
            </a:r>
          </a:p>
          <a:p>
            <a:pPr lvl="0"/>
            <a:r>
              <a:rPr lang="en-GB" b="0"/>
              <a:t>Unit of Measure</a:t>
            </a:r>
            <a:endParaRPr lang="en-GB" b="0" dirty="0"/>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170" name="LegendLines" hidden="1">
            <a:extLst>
              <a:ext uri="{FF2B5EF4-FFF2-40B4-BE49-F238E27FC236}">
                <a16:creationId xmlns:a16="http://schemas.microsoft.com/office/drawing/2014/main" id="{8304BD56-C5AD-4E6E-8255-72F6E192FA98}"/>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BB8B9E51-1F65-4BA0-B8CE-2DDA9DDABD3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2" name="Legend2" hidden="1">
              <a:extLst>
                <a:ext uri="{FF2B5EF4-FFF2-40B4-BE49-F238E27FC236}">
                  <a16:creationId xmlns:a16="http://schemas.microsoft.com/office/drawing/2014/main" id="{2345EB59-DAE8-46C5-9A3F-C0D76CFAEBA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3" name="Legend3" hidden="1">
              <a:extLst>
                <a:ext uri="{FF2B5EF4-FFF2-40B4-BE49-F238E27FC236}">
                  <a16:creationId xmlns:a16="http://schemas.microsoft.com/office/drawing/2014/main" id="{4FA607E8-87BC-4B55-B238-8921312BBB7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74" name="LineLegend3" hidden="1">
              <a:extLst>
                <a:ext uri="{FF2B5EF4-FFF2-40B4-BE49-F238E27FC236}">
                  <a16:creationId xmlns:a16="http://schemas.microsoft.com/office/drawing/2014/main" id="{F48F9D64-5A49-4C50-B769-9AF3B6D5B1B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sp>
          <p:nvSpPr>
            <p:cNvPr id="175" name="LineLegend2" hidden="1">
              <a:extLst>
                <a:ext uri="{FF2B5EF4-FFF2-40B4-BE49-F238E27FC236}">
                  <a16:creationId xmlns:a16="http://schemas.microsoft.com/office/drawing/2014/main" id="{8EAB8B8D-D327-43D2-AB88-39DCA858597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sp>
          <p:nvSpPr>
            <p:cNvPr id="176" name="LineLegend1" hidden="1">
              <a:extLst>
                <a:ext uri="{FF2B5EF4-FFF2-40B4-BE49-F238E27FC236}">
                  <a16:creationId xmlns:a16="http://schemas.microsoft.com/office/drawing/2014/main" id="{0C667F3B-C977-4E57-88DB-CEE58782A6F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baseline="0" dirty="0">
                <a:ea typeface="+mn-ea"/>
              </a:endParaRPr>
            </a:p>
          </p:txBody>
        </p:sp>
      </p:grpSp>
      <p:grpSp>
        <p:nvGrpSpPr>
          <p:cNvPr id="177" name="LegendMoons" hidden="1">
            <a:extLst>
              <a:ext uri="{FF2B5EF4-FFF2-40B4-BE49-F238E27FC236}">
                <a16:creationId xmlns:a16="http://schemas.microsoft.com/office/drawing/2014/main" id="{9BFD47C4-26F3-4CEE-ADE6-395A6B17C421}"/>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AEEE170E-631D-4BFD-911D-AA4FF3DF3A37}"/>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86" name="Legend2" hidden="1">
              <a:extLst>
                <a:ext uri="{FF2B5EF4-FFF2-40B4-BE49-F238E27FC236}">
                  <a16:creationId xmlns:a16="http://schemas.microsoft.com/office/drawing/2014/main" id="{F0403787-8FAB-457B-BD07-96BAD7FC36B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98" name="Legend3" hidden="1">
              <a:extLst>
                <a:ext uri="{FF2B5EF4-FFF2-40B4-BE49-F238E27FC236}">
                  <a16:creationId xmlns:a16="http://schemas.microsoft.com/office/drawing/2014/main" id="{F82F4FF0-C477-45D0-8C77-ADF904EBEAEC}"/>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199" name="Legend4" hidden="1">
              <a:extLst>
                <a:ext uri="{FF2B5EF4-FFF2-40B4-BE49-F238E27FC236}">
                  <a16:creationId xmlns:a16="http://schemas.microsoft.com/office/drawing/2014/main" id="{FE46F060-00DF-43F1-89A1-54E344115BAD}"/>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00" name="Legend5" hidden="1">
              <a:extLst>
                <a:ext uri="{FF2B5EF4-FFF2-40B4-BE49-F238E27FC236}">
                  <a16:creationId xmlns:a16="http://schemas.microsoft.com/office/drawing/2014/main" id="{30CE7BAC-BCFC-43F6-B3F9-F41E091C151E}"/>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grpSp>
          <p:nvGrpSpPr>
            <p:cNvPr id="201" name="MoonLegend1" hidden="1">
              <a:extLst>
                <a:ext uri="{FF2B5EF4-FFF2-40B4-BE49-F238E27FC236}">
                  <a16:creationId xmlns:a16="http://schemas.microsoft.com/office/drawing/2014/main" id="{8DA9A558-B928-48F3-A957-8DAA49EC82F4}"/>
                </a:ext>
              </a:extLst>
            </p:cNvPr>
            <p:cNvGrpSpPr>
              <a:grpSpLocks noChangeAspect="1"/>
            </p:cNvGrpSpPr>
            <p:nvPr>
              <p:custDataLst>
                <p:tags r:id="rId1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0F8EA40B-30FA-4752-A313-1A0997979B92}"/>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5" name="Arc 214" hidden="1">
                <a:extLst>
                  <a:ext uri="{FF2B5EF4-FFF2-40B4-BE49-F238E27FC236}">
                    <a16:creationId xmlns:a16="http://schemas.microsoft.com/office/drawing/2014/main" id="{B423942F-F6A1-49C0-9232-3E6D74846BD6}"/>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2" name="MoonLegend2" hidden="1">
              <a:extLst>
                <a:ext uri="{FF2B5EF4-FFF2-40B4-BE49-F238E27FC236}">
                  <a16:creationId xmlns:a16="http://schemas.microsoft.com/office/drawing/2014/main" id="{797D30DA-2818-4F09-9810-0E3FF06E2A56}"/>
                </a:ext>
              </a:extLst>
            </p:cNvPr>
            <p:cNvGrpSpPr>
              <a:grpSpLocks noChangeAspect="1"/>
            </p:cNvGrpSpPr>
            <p:nvPr>
              <p:custDataLst>
                <p:tags r:id="rId1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DE8B001C-1832-479F-BE27-7B6BFBD495EB}"/>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3" name="Arc 212" hidden="1">
                <a:extLst>
                  <a:ext uri="{FF2B5EF4-FFF2-40B4-BE49-F238E27FC236}">
                    <a16:creationId xmlns:a16="http://schemas.microsoft.com/office/drawing/2014/main" id="{01412A0E-1C6C-40A8-9279-6D2E4FCF9A8B}"/>
                  </a:ext>
                </a:extLst>
              </p:cNvPr>
              <p:cNvSpPr/>
              <p:nvPr>
                <p:custDataLst>
                  <p:tags r:id="rId2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3" name="MoonLegend3" hidden="1">
              <a:extLst>
                <a:ext uri="{FF2B5EF4-FFF2-40B4-BE49-F238E27FC236}">
                  <a16:creationId xmlns:a16="http://schemas.microsoft.com/office/drawing/2014/main" id="{E04917F5-3B1F-443E-9E04-1FDD11C6507C}"/>
                </a:ext>
              </a:extLst>
            </p:cNvPr>
            <p:cNvGrpSpPr>
              <a:grpSpLocks noChangeAspect="1"/>
            </p:cNvGrpSpPr>
            <p:nvPr>
              <p:custDataLst>
                <p:tags r:id="rId1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5F4E139F-D5E7-457F-A0D4-72ABD7E0822D}"/>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1" name="Arc 210" hidden="1">
                <a:extLst>
                  <a:ext uri="{FF2B5EF4-FFF2-40B4-BE49-F238E27FC236}">
                    <a16:creationId xmlns:a16="http://schemas.microsoft.com/office/drawing/2014/main" id="{CA04A89E-C97E-4BE3-BBDD-150AB48D5C9C}"/>
                  </a:ext>
                </a:extLst>
              </p:cNvPr>
              <p:cNvSpPr/>
              <p:nvPr>
                <p:custDataLst>
                  <p:tags r:id="rId2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4" name="MoonLegend4" hidden="1">
              <a:extLst>
                <a:ext uri="{FF2B5EF4-FFF2-40B4-BE49-F238E27FC236}">
                  <a16:creationId xmlns:a16="http://schemas.microsoft.com/office/drawing/2014/main" id="{B8151AFC-F5D4-4D32-AD43-A7ADD0AE7222}"/>
                </a:ext>
              </a:extLst>
            </p:cNvPr>
            <p:cNvGrpSpPr>
              <a:grpSpLocks noChangeAspect="1"/>
            </p:cNvGrpSpPr>
            <p:nvPr>
              <p:custDataLst>
                <p:tags r:id="rId1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7B66DC54-399C-4748-A6B5-C5C71DBE56B1}"/>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9" name="Arc 208" hidden="1">
                <a:extLst>
                  <a:ext uri="{FF2B5EF4-FFF2-40B4-BE49-F238E27FC236}">
                    <a16:creationId xmlns:a16="http://schemas.microsoft.com/office/drawing/2014/main" id="{9F9F829F-4A04-4352-93FB-495992E93886}"/>
                  </a:ext>
                </a:extLst>
              </p:cNvPr>
              <p:cNvSpPr/>
              <p:nvPr>
                <p:custDataLst>
                  <p:tags r:id="rId1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05" name="MoonLegend5" hidden="1">
              <a:extLst>
                <a:ext uri="{FF2B5EF4-FFF2-40B4-BE49-F238E27FC236}">
                  <a16:creationId xmlns:a16="http://schemas.microsoft.com/office/drawing/2014/main" id="{8B08BF43-DFA5-4BB9-992F-005D7364CE97}"/>
                </a:ext>
              </a:extLst>
            </p:cNvPr>
            <p:cNvGrpSpPr>
              <a:grpSpLocks noChangeAspect="1"/>
            </p:cNvGrpSpPr>
            <p:nvPr>
              <p:custDataLst>
                <p:tags r:id="rId1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A7680732-FFC0-4DC3-B41D-5F0DE2654C85}"/>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7" name="Arc 206" hidden="1">
                <a:extLst>
                  <a:ext uri="{FF2B5EF4-FFF2-40B4-BE49-F238E27FC236}">
                    <a16:creationId xmlns:a16="http://schemas.microsoft.com/office/drawing/2014/main" id="{2C44C243-0224-48BB-A4AF-E0C0DA60CD6D}"/>
                  </a:ext>
                </a:extLst>
              </p:cNvPr>
              <p:cNvSpPr/>
              <p:nvPr>
                <p:custDataLst>
                  <p:tags r:id="rId1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grpSp>
        <p:nvGrpSpPr>
          <p:cNvPr id="216" name="LegendBoxes" hidden="1">
            <a:extLst>
              <a:ext uri="{FF2B5EF4-FFF2-40B4-BE49-F238E27FC236}">
                <a16:creationId xmlns:a16="http://schemas.microsoft.com/office/drawing/2014/main" id="{7BADFACF-1C42-4ED0-A8A9-2CA65E50DD56}"/>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72C9399-623B-4101-AA68-EED54EBD867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18" name="RectangleLegend2" hidden="1">
              <a:extLst>
                <a:ext uri="{FF2B5EF4-FFF2-40B4-BE49-F238E27FC236}">
                  <a16:creationId xmlns:a16="http://schemas.microsoft.com/office/drawing/2014/main" id="{E0B8C23C-7DC3-4F19-A782-1AAEA1D8F6E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19" name="RectangleLegend3" hidden="1">
              <a:extLst>
                <a:ext uri="{FF2B5EF4-FFF2-40B4-BE49-F238E27FC236}">
                  <a16:creationId xmlns:a16="http://schemas.microsoft.com/office/drawing/2014/main" id="{FEB53CF4-93ED-4AC8-B7DC-8C96BDEB8A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0" name="RectangleLegend4" hidden="1">
              <a:extLst>
                <a:ext uri="{FF2B5EF4-FFF2-40B4-BE49-F238E27FC236}">
                  <a16:creationId xmlns:a16="http://schemas.microsoft.com/office/drawing/2014/main" id="{8B413148-E2FF-4D61-A460-77D0F0F76A6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1" name="RectangleLegend5" hidden="1">
              <a:extLst>
                <a:ext uri="{FF2B5EF4-FFF2-40B4-BE49-F238E27FC236}">
                  <a16:creationId xmlns:a16="http://schemas.microsoft.com/office/drawing/2014/main" id="{13DE93C7-6EA8-4E71-AD26-5603D9D19B88}"/>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22" name="Legend1" hidden="1">
              <a:extLst>
                <a:ext uri="{FF2B5EF4-FFF2-40B4-BE49-F238E27FC236}">
                  <a16:creationId xmlns:a16="http://schemas.microsoft.com/office/drawing/2014/main" id="{24183D7F-F9B5-4BD4-B676-944FF9BB6DC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3" name="Legend2" hidden="1">
              <a:extLst>
                <a:ext uri="{FF2B5EF4-FFF2-40B4-BE49-F238E27FC236}">
                  <a16:creationId xmlns:a16="http://schemas.microsoft.com/office/drawing/2014/main" id="{837C777D-0112-4D1A-9623-53834832CBD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4" name="Legend3" hidden="1">
              <a:extLst>
                <a:ext uri="{FF2B5EF4-FFF2-40B4-BE49-F238E27FC236}">
                  <a16:creationId xmlns:a16="http://schemas.microsoft.com/office/drawing/2014/main" id="{F032EB01-A708-4FDE-A82C-F3E75D8B943B}"/>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5" name="Legend4" hidden="1">
              <a:extLst>
                <a:ext uri="{FF2B5EF4-FFF2-40B4-BE49-F238E27FC236}">
                  <a16:creationId xmlns:a16="http://schemas.microsoft.com/office/drawing/2014/main" id="{C303D991-5EC6-4E17-A4EE-308475F5B7E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sp>
          <p:nvSpPr>
            <p:cNvPr id="226" name="Legend5" hidden="1">
              <a:extLst>
                <a:ext uri="{FF2B5EF4-FFF2-40B4-BE49-F238E27FC236}">
                  <a16:creationId xmlns:a16="http://schemas.microsoft.com/office/drawing/2014/main" id="{64607ED7-CEEF-4AD5-A348-DE6D76A1E331}"/>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GB" sz="1400"/>
                <a:t>Legend</a:t>
              </a:r>
              <a:endParaRPr lang="en-GB" sz="1400" dirty="0"/>
            </a:p>
          </p:txBody>
        </p:sp>
      </p:grpSp>
    </p:spTree>
    <p:extLst>
      <p:ext uri="{BB962C8B-B14F-4D97-AF65-F5344CB8AC3E}">
        <p14:creationId xmlns:p14="http://schemas.microsoft.com/office/powerpoint/2010/main" val="353822884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1" r:id="rId3"/>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rgbClr val="000000"/>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rgbClr val="000000"/>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orona-tracking.info/"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orona-tracking.info/"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ehealth.fgov.be/ehealthplatform/file/view/AXHe5CNAyLwYq_7rrxgF?filename=20-132-n238-mededeling%20persoonsgegevens%20diverse%20zorgverleners-COVID-19-gewijzigd%20op%2013%20mei%202020.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50800" y="4911821"/>
            <a:ext cx="9726795" cy="215444"/>
          </a:xfrm>
        </p:spPr>
        <p:txBody>
          <a:bodyPr/>
          <a:lstStyle/>
          <a:p>
            <a:r>
              <a:rPr lang="nl-BE" dirty="0" smtClean="0"/>
              <a:t>Frank Robben (eHealth-platform) &amp; Johan van Bussel (Sciensano)</a:t>
            </a:r>
            <a:endParaRPr lang="en-US" dirty="0"/>
          </a:p>
        </p:txBody>
      </p:sp>
      <p:sp>
        <p:nvSpPr>
          <p:cNvPr id="3" name="Subtitle 2"/>
          <p:cNvSpPr>
            <a:spLocks noGrp="1"/>
          </p:cNvSpPr>
          <p:nvPr>
            <p:ph type="subTitle" idx="1"/>
          </p:nvPr>
        </p:nvSpPr>
        <p:spPr>
          <a:xfrm>
            <a:off x="551941" y="4494212"/>
            <a:ext cx="10984881" cy="615553"/>
          </a:xfrm>
        </p:spPr>
        <p:txBody>
          <a:bodyPr/>
          <a:lstStyle/>
          <a:p>
            <a:r>
              <a:rPr lang="nl-NL" dirty="0" smtClean="0"/>
              <a:t>Kamer van Volksvertegenwoordigers - Commissie </a:t>
            </a:r>
            <a:r>
              <a:rPr lang="nl-NL" dirty="0"/>
              <a:t>voor Gezondheid en Gelijke K</a:t>
            </a:r>
            <a:r>
              <a:rPr lang="nl-NL" dirty="0" smtClean="0"/>
              <a:t>ansen</a:t>
            </a:r>
            <a:endParaRPr lang="en-US" dirty="0"/>
          </a:p>
        </p:txBody>
      </p:sp>
      <p:sp>
        <p:nvSpPr>
          <p:cNvPr id="4" name="Title 3"/>
          <p:cNvSpPr>
            <a:spLocks noGrp="1"/>
          </p:cNvSpPr>
          <p:nvPr>
            <p:ph type="title"/>
          </p:nvPr>
        </p:nvSpPr>
        <p:spPr>
          <a:xfrm>
            <a:off x="551941" y="2001743"/>
            <a:ext cx="11215618" cy="1969770"/>
          </a:xfrm>
        </p:spPr>
        <p:txBody>
          <a:bodyPr/>
          <a:lstStyle/>
          <a:p>
            <a:r>
              <a:rPr lang="en-US" sz="3200" dirty="0" err="1" smtClean="0"/>
              <a:t>Hoorzitting</a:t>
            </a:r>
            <a:r>
              <a:rPr lang="en-US" sz="3200" dirty="0" smtClean="0"/>
              <a:t> </a:t>
            </a:r>
            <a:r>
              <a:rPr lang="en-US" sz="3200" dirty="0" err="1" smtClean="0"/>
              <a:t>wetsvoorstel</a:t>
            </a:r>
            <a:r>
              <a:rPr lang="en-US" sz="3200" dirty="0" smtClean="0"/>
              <a:t> tot </a:t>
            </a:r>
            <a:r>
              <a:rPr lang="en-US" sz="3200" dirty="0" err="1" smtClean="0"/>
              <a:t>oprichting</a:t>
            </a:r>
            <a:r>
              <a:rPr lang="en-US" sz="3200" dirty="0" smtClean="0"/>
              <a:t> van </a:t>
            </a:r>
            <a:r>
              <a:rPr lang="en-US" sz="3200" dirty="0" err="1" smtClean="0"/>
              <a:t>een</a:t>
            </a:r>
            <a:r>
              <a:rPr lang="en-US" sz="3200" dirty="0" smtClean="0"/>
              <a:t> databank </a:t>
            </a:r>
            <a:r>
              <a:rPr lang="en-US" sz="3200" dirty="0" err="1" smtClean="0"/>
              <a:t>bij</a:t>
            </a:r>
            <a:r>
              <a:rPr lang="en-US" sz="3200" dirty="0" smtClean="0"/>
              <a:t> </a:t>
            </a:r>
            <a:r>
              <a:rPr lang="en-US" sz="3200" dirty="0" err="1" smtClean="0"/>
              <a:t>Sciensano</a:t>
            </a:r>
            <a:r>
              <a:rPr lang="en-US" sz="3200" dirty="0" smtClean="0"/>
              <a:t> in het </a:t>
            </a:r>
            <a:r>
              <a:rPr lang="en-US" sz="3200" dirty="0" err="1" smtClean="0"/>
              <a:t>kader</a:t>
            </a:r>
            <a:r>
              <a:rPr lang="en-US" sz="3200" dirty="0" smtClean="0"/>
              <a:t> van de </a:t>
            </a:r>
            <a:r>
              <a:rPr lang="en-US" sz="3200" dirty="0" err="1" smtClean="0"/>
              <a:t>strijd</a:t>
            </a:r>
            <a:r>
              <a:rPr lang="en-US" sz="3200" dirty="0" smtClean="0"/>
              <a:t> </a:t>
            </a:r>
            <a:r>
              <a:rPr lang="en-US" sz="3200" dirty="0" err="1" smtClean="0"/>
              <a:t>tegen</a:t>
            </a:r>
            <a:r>
              <a:rPr lang="en-US" sz="3200" dirty="0" smtClean="0"/>
              <a:t> de </a:t>
            </a:r>
            <a:r>
              <a:rPr lang="en-US" sz="3200" dirty="0" err="1" smtClean="0"/>
              <a:t>verspreiding</a:t>
            </a:r>
            <a:r>
              <a:rPr lang="en-US" sz="3200" dirty="0" smtClean="0"/>
              <a:t> van het coronavirus Covid-19 </a:t>
            </a:r>
            <a:endParaRPr lang="en-US" sz="3200" dirty="0"/>
          </a:p>
        </p:txBody>
      </p:sp>
      <p:pic>
        <p:nvPicPr>
          <p:cNvPr id="5" name="Picture 4" descr="healthdata.be | data we car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200" y="447657"/>
            <a:ext cx="1820359" cy="1352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4" y="612491"/>
            <a:ext cx="3378857" cy="1013657"/>
          </a:xfrm>
          <a:prstGeom prst="rect">
            <a:avLst/>
          </a:prstGeom>
        </p:spPr>
      </p:pic>
    </p:spTree>
    <p:extLst>
      <p:ext uri="{BB962C8B-B14F-4D97-AF65-F5344CB8AC3E}">
        <p14:creationId xmlns:p14="http://schemas.microsoft.com/office/powerpoint/2010/main" val="252900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Huidige</a:t>
            </a:r>
            <a:r>
              <a:rPr lang="en-US" dirty="0" smtClean="0"/>
              <a:t> </a:t>
            </a:r>
            <a:r>
              <a:rPr lang="en-US" dirty="0" err="1" smtClean="0"/>
              <a:t>organisatie</a:t>
            </a:r>
            <a:r>
              <a:rPr lang="en-US" dirty="0" smtClean="0"/>
              <a:t> - call center (1/2)</a:t>
            </a:r>
            <a:endParaRPr lang="en-US" dirty="0"/>
          </a:p>
        </p:txBody>
      </p:sp>
      <p:grpSp>
        <p:nvGrpSpPr>
          <p:cNvPr id="8" name="Group 7"/>
          <p:cNvGrpSpPr/>
          <p:nvPr/>
        </p:nvGrpSpPr>
        <p:grpSpPr>
          <a:xfrm>
            <a:off x="3333547" y="2905212"/>
            <a:ext cx="1097280" cy="1228846"/>
            <a:chOff x="10248686" y="129856"/>
            <a:chExt cx="1097280" cy="1228846"/>
          </a:xfrm>
        </p:grpSpPr>
        <p:pic>
          <p:nvPicPr>
            <p:cNvPr id="9" name="Picture 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93906" y="129856"/>
              <a:ext cx="720000" cy="720000"/>
            </a:xfrm>
            <a:prstGeom prst="rect">
              <a:avLst/>
            </a:prstGeom>
          </p:spPr>
        </p:pic>
        <p:sp>
          <p:nvSpPr>
            <p:cNvPr id="10" name="Rectangle 9"/>
            <p:cNvSpPr/>
            <p:nvPr/>
          </p:nvSpPr>
          <p:spPr>
            <a:xfrm>
              <a:off x="10248686" y="915887"/>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Call Center</a:t>
              </a:r>
              <a:endParaRPr lang="en-US" sz="1400" dirty="0">
                <a:solidFill>
                  <a:schemeClr val="tx1">
                    <a:lumMod val="65000"/>
                    <a:lumOff val="35000"/>
                  </a:schemeClr>
                </a:solidFill>
              </a:endParaRPr>
            </a:p>
          </p:txBody>
        </p:sp>
      </p:grpSp>
      <p:cxnSp>
        <p:nvCxnSpPr>
          <p:cNvPr id="16" name="Straight Arrow Connector 15"/>
          <p:cNvCxnSpPr>
            <a:stCxn id="6" idx="3"/>
            <a:endCxn id="9" idx="1"/>
          </p:cNvCxnSpPr>
          <p:nvPr/>
        </p:nvCxnSpPr>
        <p:spPr>
          <a:xfrm flipV="1">
            <a:off x="1422546" y="3265212"/>
            <a:ext cx="2056221" cy="710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4" idx="1"/>
          </p:cNvCxnSpPr>
          <p:nvPr/>
        </p:nvCxnSpPr>
        <p:spPr>
          <a:xfrm flipV="1">
            <a:off x="4198767" y="1353688"/>
            <a:ext cx="2712166" cy="1911524"/>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9" idx="1"/>
          </p:cNvCxnSpPr>
          <p:nvPr/>
        </p:nvCxnSpPr>
        <p:spPr>
          <a:xfrm>
            <a:off x="4198767" y="3265212"/>
            <a:ext cx="2574285" cy="28496"/>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20" idx="1"/>
          </p:cNvCxnSpPr>
          <p:nvPr/>
        </p:nvCxnSpPr>
        <p:spPr>
          <a:xfrm>
            <a:off x="4198767" y="3265212"/>
            <a:ext cx="2664041" cy="2060213"/>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817737" y="903688"/>
            <a:ext cx="1097280" cy="1350190"/>
            <a:chOff x="6769612" y="1269446"/>
            <a:chExt cx="1097280" cy="135019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808" y="1269446"/>
              <a:ext cx="900000" cy="900000"/>
            </a:xfrm>
            <a:prstGeom prst="rect">
              <a:avLst/>
            </a:prstGeom>
          </p:spPr>
        </p:pic>
        <p:sp>
          <p:nvSpPr>
            <p:cNvPr id="25" name="Rectangle 24"/>
            <p:cNvSpPr/>
            <p:nvPr/>
          </p:nvSpPr>
          <p:spPr>
            <a:xfrm>
              <a:off x="6769612" y="2176821"/>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Index Patient (IP)</a:t>
              </a:r>
              <a:endParaRPr lang="en-US" sz="1400" dirty="0">
                <a:solidFill>
                  <a:schemeClr val="tx1">
                    <a:lumMod val="65000"/>
                    <a:lumOff val="35000"/>
                  </a:schemeClr>
                </a:solidFill>
              </a:endParaRPr>
            </a:p>
          </p:txBody>
        </p:sp>
      </p:grpSp>
      <p:grpSp>
        <p:nvGrpSpPr>
          <p:cNvPr id="29" name="Group 28"/>
          <p:cNvGrpSpPr/>
          <p:nvPr/>
        </p:nvGrpSpPr>
        <p:grpSpPr>
          <a:xfrm>
            <a:off x="6749960" y="2768159"/>
            <a:ext cx="1097280" cy="1520927"/>
            <a:chOff x="6658407" y="3082961"/>
            <a:chExt cx="1097280" cy="1520927"/>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499" y="3082961"/>
              <a:ext cx="1051097" cy="1051097"/>
            </a:xfrm>
            <a:prstGeom prst="rect">
              <a:avLst/>
            </a:prstGeom>
          </p:spPr>
        </p:pic>
        <p:sp>
          <p:nvSpPr>
            <p:cNvPr id="26" name="Rectangle 25"/>
            <p:cNvSpPr/>
            <p:nvPr/>
          </p:nvSpPr>
          <p:spPr>
            <a:xfrm>
              <a:off x="6658407" y="4161073"/>
              <a:ext cx="1097280"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Contacts </a:t>
              </a:r>
            </a:p>
            <a:p>
              <a:pPr algn="ctr">
                <a:lnSpc>
                  <a:spcPts val="1000"/>
                </a:lnSpc>
                <a:spcBef>
                  <a:spcPts val="300"/>
                </a:spcBef>
                <a:spcAft>
                  <a:spcPts val="300"/>
                </a:spcAft>
              </a:pPr>
              <a:r>
                <a:rPr lang="en-US" sz="1400" dirty="0" smtClean="0">
                  <a:solidFill>
                    <a:schemeClr val="tx1">
                      <a:lumMod val="65000"/>
                      <a:lumOff val="35000"/>
                    </a:schemeClr>
                  </a:solidFill>
                </a:rPr>
                <a:t>of IP</a:t>
              </a:r>
              <a:endParaRPr lang="en-US" sz="1400" dirty="0">
                <a:solidFill>
                  <a:schemeClr val="tx1">
                    <a:lumMod val="65000"/>
                    <a:lumOff val="35000"/>
                  </a:schemeClr>
                </a:solidFill>
              </a:endParaRPr>
            </a:p>
          </p:txBody>
        </p:sp>
      </p:grpSp>
      <p:grpSp>
        <p:nvGrpSpPr>
          <p:cNvPr id="28" name="Group 27"/>
          <p:cNvGrpSpPr/>
          <p:nvPr/>
        </p:nvGrpSpPr>
        <p:grpSpPr>
          <a:xfrm>
            <a:off x="6697121" y="4889633"/>
            <a:ext cx="1242259" cy="1385759"/>
            <a:chOff x="6697121" y="4889633"/>
            <a:chExt cx="1242259" cy="1385759"/>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808" y="4889633"/>
              <a:ext cx="871583" cy="871583"/>
            </a:xfrm>
            <a:prstGeom prst="rect">
              <a:avLst/>
            </a:prstGeom>
          </p:spPr>
        </p:pic>
        <p:sp>
          <p:nvSpPr>
            <p:cNvPr id="27" name="Rectangle 26"/>
            <p:cNvSpPr/>
            <p:nvPr/>
          </p:nvSpPr>
          <p:spPr>
            <a:xfrm>
              <a:off x="6697121" y="5832577"/>
              <a:ext cx="124225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Collectivities  </a:t>
              </a:r>
            </a:p>
            <a:p>
              <a:pPr algn="ctr">
                <a:lnSpc>
                  <a:spcPts val="1000"/>
                </a:lnSpc>
                <a:spcBef>
                  <a:spcPts val="300"/>
                </a:spcBef>
                <a:spcAft>
                  <a:spcPts val="300"/>
                </a:spcAft>
              </a:pPr>
              <a:r>
                <a:rPr lang="en-US" sz="1400" dirty="0" smtClean="0">
                  <a:solidFill>
                    <a:schemeClr val="tx1">
                      <a:lumMod val="65000"/>
                      <a:lumOff val="35000"/>
                    </a:schemeClr>
                  </a:solidFill>
                </a:rPr>
                <a:t>of IP</a:t>
              </a:r>
              <a:endParaRPr lang="en-US" sz="1400" dirty="0">
                <a:solidFill>
                  <a:schemeClr val="tx1">
                    <a:lumMod val="65000"/>
                    <a:lumOff val="35000"/>
                  </a:schemeClr>
                </a:solidFill>
              </a:endParaRPr>
            </a:p>
          </p:txBody>
        </p:sp>
      </p:grpSp>
      <p:cxnSp>
        <p:nvCxnSpPr>
          <p:cNvPr id="34" name="Straight Arrow Connector 33"/>
          <p:cNvCxnSpPr>
            <a:stCxn id="19" idx="3"/>
            <a:endCxn id="32" idx="1"/>
          </p:cNvCxnSpPr>
          <p:nvPr/>
        </p:nvCxnSpPr>
        <p:spPr>
          <a:xfrm flipV="1">
            <a:off x="7824149" y="2597150"/>
            <a:ext cx="1863005" cy="696558"/>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9" idx="3"/>
            <a:endCxn id="36" idx="1"/>
          </p:cNvCxnSpPr>
          <p:nvPr/>
        </p:nvCxnSpPr>
        <p:spPr>
          <a:xfrm>
            <a:off x="7824149" y="3293708"/>
            <a:ext cx="1814880" cy="991950"/>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9333494" y="3835658"/>
            <a:ext cx="1511069" cy="1332801"/>
            <a:chOff x="9333494" y="3835658"/>
            <a:chExt cx="1511069" cy="1332801"/>
          </a:xfrm>
        </p:grpSpPr>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9029" y="3835658"/>
              <a:ext cx="900000" cy="900000"/>
            </a:xfrm>
            <a:prstGeom prst="rect">
              <a:avLst/>
            </a:prstGeom>
          </p:spPr>
        </p:pic>
        <p:sp>
          <p:nvSpPr>
            <p:cNvPr id="40" name="Rectangle 39"/>
            <p:cNvSpPr/>
            <p:nvPr/>
          </p:nvSpPr>
          <p:spPr>
            <a:xfrm>
              <a:off x="9333494" y="4725644"/>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a:solidFill>
                    <a:schemeClr val="tx1">
                      <a:lumMod val="65000"/>
                      <a:lumOff val="35000"/>
                    </a:schemeClr>
                  </a:solidFill>
                </a:rPr>
                <a:t>A</a:t>
              </a: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grpSp>
        <p:nvGrpSpPr>
          <p:cNvPr id="43" name="Group 42"/>
          <p:cNvGrpSpPr/>
          <p:nvPr/>
        </p:nvGrpSpPr>
        <p:grpSpPr>
          <a:xfrm>
            <a:off x="9381619" y="2147150"/>
            <a:ext cx="1511069" cy="1346576"/>
            <a:chOff x="9381619" y="2147150"/>
            <a:chExt cx="1511069" cy="1346576"/>
          </a:xfrm>
        </p:grpSpPr>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154" y="2147150"/>
              <a:ext cx="900000" cy="900000"/>
            </a:xfrm>
            <a:prstGeom prst="rect">
              <a:avLst/>
            </a:prstGeom>
          </p:spPr>
        </p:pic>
        <p:sp>
          <p:nvSpPr>
            <p:cNvPr id="42" name="Rectangle 41"/>
            <p:cNvSpPr/>
            <p:nvPr/>
          </p:nvSpPr>
          <p:spPr>
            <a:xfrm>
              <a:off x="9381619" y="3050911"/>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sp>
        <p:nvSpPr>
          <p:cNvPr id="44" name="TextBox 43"/>
          <p:cNvSpPr txBox="1"/>
          <p:nvPr/>
        </p:nvSpPr>
        <p:spPr>
          <a:xfrm>
            <a:off x="5132438" y="2021189"/>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1A</a:t>
            </a:r>
          </a:p>
        </p:txBody>
      </p:sp>
      <p:sp>
        <p:nvSpPr>
          <p:cNvPr id="45" name="TextBox 44"/>
          <p:cNvSpPr txBox="1"/>
          <p:nvPr/>
        </p:nvSpPr>
        <p:spPr>
          <a:xfrm>
            <a:off x="5591987" y="2960272"/>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a:t>2</a:t>
            </a:r>
            <a:endParaRPr lang="en-US" sz="1600" b="1" dirty="0" smtClean="0"/>
          </a:p>
        </p:txBody>
      </p:sp>
      <p:sp>
        <p:nvSpPr>
          <p:cNvPr id="46" name="TextBox 45"/>
          <p:cNvSpPr txBox="1"/>
          <p:nvPr/>
        </p:nvSpPr>
        <p:spPr>
          <a:xfrm>
            <a:off x="5131947" y="4470047"/>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1B</a:t>
            </a:r>
          </a:p>
        </p:txBody>
      </p:sp>
      <p:sp>
        <p:nvSpPr>
          <p:cNvPr id="47" name="TextBox 46"/>
          <p:cNvSpPr txBox="1"/>
          <p:nvPr/>
        </p:nvSpPr>
        <p:spPr>
          <a:xfrm>
            <a:off x="8578670" y="2642198"/>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2A</a:t>
            </a:r>
          </a:p>
        </p:txBody>
      </p:sp>
      <p:sp>
        <p:nvSpPr>
          <p:cNvPr id="48" name="TextBox 47"/>
          <p:cNvSpPr txBox="1"/>
          <p:nvPr/>
        </p:nvSpPr>
        <p:spPr>
          <a:xfrm>
            <a:off x="8578670" y="3890872"/>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2B</a:t>
            </a:r>
          </a:p>
        </p:txBody>
      </p:sp>
      <p:grpSp>
        <p:nvGrpSpPr>
          <p:cNvPr id="63" name="Group 62"/>
          <p:cNvGrpSpPr/>
          <p:nvPr/>
        </p:nvGrpSpPr>
        <p:grpSpPr>
          <a:xfrm>
            <a:off x="760045" y="5015486"/>
            <a:ext cx="3438722" cy="1634182"/>
            <a:chOff x="760045" y="5015486"/>
            <a:chExt cx="3438722" cy="1634182"/>
          </a:xfrm>
        </p:grpSpPr>
        <p:sp>
          <p:nvSpPr>
            <p:cNvPr id="49" name="Rounded Rectangular Callout 48"/>
            <p:cNvSpPr/>
            <p:nvPr/>
          </p:nvSpPr>
          <p:spPr>
            <a:xfrm>
              <a:off x="760045" y="5015486"/>
              <a:ext cx="3438722" cy="1634182"/>
            </a:xfrm>
            <a:prstGeom prst="wedgeRoundRectCallout">
              <a:avLst>
                <a:gd name="adj1" fmla="val -1104"/>
                <a:gd name="adj2" fmla="val -145073"/>
                <a:gd name="adj3" fmla="val 16667"/>
              </a:avLst>
            </a:pr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53" name="Group 52"/>
            <p:cNvGrpSpPr/>
            <p:nvPr/>
          </p:nvGrpSpPr>
          <p:grpSpPr>
            <a:xfrm>
              <a:off x="1189703" y="5103000"/>
              <a:ext cx="2289064" cy="251921"/>
              <a:chOff x="1189703" y="5073504"/>
              <a:chExt cx="2289064" cy="251921"/>
            </a:xfrm>
          </p:grpSpPr>
          <p:cxnSp>
            <p:nvCxnSpPr>
              <p:cNvPr id="51" name="Straight Arrow Connector 50"/>
              <p:cNvCxnSpPr/>
              <p:nvPr/>
            </p:nvCxnSpPr>
            <p:spPr>
              <a:xfrm>
                <a:off x="1189703" y="5325424"/>
                <a:ext cx="2289064" cy="1"/>
              </a:xfrm>
              <a:prstGeom prst="straightConnector1">
                <a:avLst/>
              </a:prstGeom>
              <a:ln w="6350" cap="flat">
                <a:solidFill>
                  <a:schemeClr val="bg1">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solidFill>
                      <a:schemeClr val="bg1">
                        <a:lumMod val="65000"/>
                      </a:schemeClr>
                    </a:solidFill>
                  </a:rPr>
                  <a:t>1A</a:t>
                </a:r>
              </a:p>
            </p:txBody>
          </p:sp>
        </p:grpSp>
        <p:grpSp>
          <p:nvGrpSpPr>
            <p:cNvPr id="54" name="Group 53"/>
            <p:cNvGrpSpPr/>
            <p:nvPr/>
          </p:nvGrpSpPr>
          <p:grpSpPr>
            <a:xfrm>
              <a:off x="1194617" y="5432383"/>
              <a:ext cx="2289064" cy="251921"/>
              <a:chOff x="1189703" y="5073504"/>
              <a:chExt cx="2289064" cy="251921"/>
            </a:xfrm>
          </p:grpSpPr>
          <p:cxnSp>
            <p:nvCxnSpPr>
              <p:cNvPr id="55" name="Straight Arrow Connector 54"/>
              <p:cNvCxnSpPr/>
              <p:nvPr/>
            </p:nvCxnSpPr>
            <p:spPr>
              <a:xfrm>
                <a:off x="1189703" y="5325424"/>
                <a:ext cx="2289064" cy="1"/>
              </a:xfrm>
              <a:prstGeom prst="straightConnector1">
                <a:avLst/>
              </a:prstGeom>
              <a:ln w="6350" cap="flat">
                <a:solidFill>
                  <a:schemeClr val="bg1">
                    <a:lumMod val="75000"/>
                  </a:schemeClr>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solidFill>
                      <a:schemeClr val="bg1">
                        <a:lumMod val="65000"/>
                      </a:schemeClr>
                    </a:solidFill>
                  </a:rPr>
                  <a:t>1A</a:t>
                </a:r>
              </a:p>
            </p:txBody>
          </p:sp>
        </p:grpSp>
        <p:grpSp>
          <p:nvGrpSpPr>
            <p:cNvPr id="57" name="Group 56"/>
            <p:cNvGrpSpPr/>
            <p:nvPr/>
          </p:nvGrpSpPr>
          <p:grpSpPr>
            <a:xfrm>
              <a:off x="1194619" y="5865001"/>
              <a:ext cx="2289064" cy="251921"/>
              <a:chOff x="1189703" y="5073504"/>
              <a:chExt cx="2289064" cy="251921"/>
            </a:xfrm>
          </p:grpSpPr>
          <p:cxnSp>
            <p:nvCxnSpPr>
              <p:cNvPr id="58" name="Straight Arrow Connector 57"/>
              <p:cNvCxnSpPr/>
              <p:nvPr/>
            </p:nvCxnSpPr>
            <p:spPr>
              <a:xfrm>
                <a:off x="1189703" y="5325424"/>
                <a:ext cx="2289064" cy="1"/>
              </a:xfrm>
              <a:prstGeom prst="straightConnector1">
                <a:avLst/>
              </a:prstGeom>
              <a:ln w="6350" cap="flat">
                <a:solidFill>
                  <a:schemeClr val="bg1">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solidFill>
                      <a:schemeClr val="bg1">
                        <a:lumMod val="65000"/>
                      </a:schemeClr>
                    </a:solidFill>
                  </a:rPr>
                  <a:t>1B, 2A, 2B</a:t>
                </a:r>
              </a:p>
            </p:txBody>
          </p:sp>
        </p:grpSp>
        <p:grpSp>
          <p:nvGrpSpPr>
            <p:cNvPr id="60" name="Group 59"/>
            <p:cNvGrpSpPr/>
            <p:nvPr/>
          </p:nvGrpSpPr>
          <p:grpSpPr>
            <a:xfrm>
              <a:off x="1189702" y="6214047"/>
              <a:ext cx="2289064" cy="251921"/>
              <a:chOff x="1189703" y="5073504"/>
              <a:chExt cx="2289064" cy="251921"/>
            </a:xfrm>
          </p:grpSpPr>
          <p:cxnSp>
            <p:nvCxnSpPr>
              <p:cNvPr id="61" name="Straight Arrow Connector 60"/>
              <p:cNvCxnSpPr/>
              <p:nvPr/>
            </p:nvCxnSpPr>
            <p:spPr>
              <a:xfrm>
                <a:off x="1189703" y="5325424"/>
                <a:ext cx="2289064" cy="1"/>
              </a:xfrm>
              <a:prstGeom prst="straightConnector1">
                <a:avLst/>
              </a:prstGeom>
              <a:ln w="6350" cap="flat">
                <a:solidFill>
                  <a:schemeClr val="bg1">
                    <a:lumMod val="75000"/>
                  </a:schemeClr>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solidFill>
                      <a:schemeClr val="bg1">
                        <a:lumMod val="65000"/>
                      </a:schemeClr>
                    </a:solidFill>
                  </a:rPr>
                  <a:t>1B, 2A, 2B</a:t>
                </a:r>
              </a:p>
            </p:txBody>
          </p:sp>
        </p:grpSp>
      </p:grpSp>
      <p:grpSp>
        <p:nvGrpSpPr>
          <p:cNvPr id="13" name="Group 12"/>
          <p:cNvGrpSpPr/>
          <p:nvPr/>
        </p:nvGrpSpPr>
        <p:grpSpPr>
          <a:xfrm>
            <a:off x="506799" y="2492119"/>
            <a:ext cx="1097280" cy="1766701"/>
            <a:chOff x="506799" y="2492119"/>
            <a:chExt cx="1097280" cy="1766701"/>
          </a:xfrm>
        </p:grpSpPr>
        <p:grpSp>
          <p:nvGrpSpPr>
            <p:cNvPr id="5" name="Group 4"/>
            <p:cNvGrpSpPr/>
            <p:nvPr/>
          </p:nvGrpSpPr>
          <p:grpSpPr>
            <a:xfrm>
              <a:off x="506799" y="2905212"/>
              <a:ext cx="1097280" cy="1353608"/>
              <a:chOff x="7571742" y="2905212"/>
              <a:chExt cx="1097280" cy="1353608"/>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3274" y="2905212"/>
                <a:ext cx="734215" cy="734215"/>
              </a:xfrm>
              <a:prstGeom prst="rect">
                <a:avLst/>
              </a:prstGeom>
            </p:spPr>
          </p:pic>
          <p:sp>
            <p:nvSpPr>
              <p:cNvPr id="7" name="Rectangle 6"/>
              <p:cNvSpPr/>
              <p:nvPr/>
            </p:nvSpPr>
            <p:spPr>
              <a:xfrm>
                <a:off x="7571742" y="3816005"/>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Database</a:t>
                </a:r>
                <a:endParaRPr lang="en-US" sz="1400" dirty="0">
                  <a:solidFill>
                    <a:schemeClr val="tx1">
                      <a:lumMod val="65000"/>
                      <a:lumOff val="35000"/>
                    </a:schemeClr>
                  </a:solidFill>
                </a:endParaRPr>
              </a:p>
            </p:txBody>
          </p:sp>
        </p:grpSp>
        <p:pic>
          <p:nvPicPr>
            <p:cNvPr id="64" name="Picture 2" descr="Over Sciensano | healthdata.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614" y="2492119"/>
              <a:ext cx="469648" cy="348881"/>
            </a:xfrm>
            <a:prstGeom prst="rect">
              <a:avLst/>
            </a:prstGeom>
            <a:solidFill>
              <a:schemeClr val="bg1"/>
            </a:solidFill>
          </p:spPr>
        </p:pic>
      </p:grpSp>
    </p:spTree>
    <p:extLst>
      <p:ext uri="{BB962C8B-B14F-4D97-AF65-F5344CB8AC3E}">
        <p14:creationId xmlns:p14="http://schemas.microsoft.com/office/powerpoint/2010/main" val="187866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95032956"/>
              </p:ext>
            </p:extLst>
          </p:nvPr>
        </p:nvGraphicFramePr>
        <p:xfrm>
          <a:off x="554736" y="147494"/>
          <a:ext cx="11082528" cy="6309360"/>
        </p:xfrm>
        <a:graphic>
          <a:graphicData uri="http://schemas.openxmlformats.org/drawingml/2006/table">
            <a:tbl>
              <a:tblPr firstRow="1" bandRow="1">
                <a:tableStyleId>{00A15C55-8517-42AA-B614-E9B94910E393}</a:tableStyleId>
              </a:tblPr>
              <a:tblGrid>
                <a:gridCol w="2770632">
                  <a:extLst>
                    <a:ext uri="{9D8B030D-6E8A-4147-A177-3AD203B41FA5}">
                      <a16:colId xmlns:a16="http://schemas.microsoft.com/office/drawing/2014/main" val="997895051"/>
                    </a:ext>
                  </a:extLst>
                </a:gridCol>
                <a:gridCol w="2770632">
                  <a:extLst>
                    <a:ext uri="{9D8B030D-6E8A-4147-A177-3AD203B41FA5}">
                      <a16:colId xmlns:a16="http://schemas.microsoft.com/office/drawing/2014/main" val="1348683614"/>
                    </a:ext>
                  </a:extLst>
                </a:gridCol>
                <a:gridCol w="2770632">
                  <a:extLst>
                    <a:ext uri="{9D8B030D-6E8A-4147-A177-3AD203B41FA5}">
                      <a16:colId xmlns:a16="http://schemas.microsoft.com/office/drawing/2014/main" val="3332828453"/>
                    </a:ext>
                  </a:extLst>
                </a:gridCol>
                <a:gridCol w="2770632">
                  <a:extLst>
                    <a:ext uri="{9D8B030D-6E8A-4147-A177-3AD203B41FA5}">
                      <a16:colId xmlns:a16="http://schemas.microsoft.com/office/drawing/2014/main" val="641797502"/>
                    </a:ext>
                  </a:extLst>
                </a:gridCol>
              </a:tblGrid>
              <a:tr h="606410">
                <a:tc>
                  <a:txBody>
                    <a:bodyPr/>
                    <a:lstStyle/>
                    <a:p>
                      <a:pPr algn="ctr"/>
                      <a:r>
                        <a:rPr lang="en-US" dirty="0" smtClean="0"/>
                        <a:t>1A (Index Patient)</a:t>
                      </a:r>
                      <a:endParaRPr lang="en-US" dirty="0"/>
                    </a:p>
                  </a:txBody>
                  <a:tcPr/>
                </a:tc>
                <a:tc>
                  <a:txBody>
                    <a:bodyPr/>
                    <a:lstStyle/>
                    <a:p>
                      <a:pPr algn="ctr"/>
                      <a:r>
                        <a:rPr lang="en-US" dirty="0" smtClean="0"/>
                        <a:t>1B (Collectivities of IP)</a:t>
                      </a:r>
                      <a:endParaRPr lang="en-US" dirty="0"/>
                    </a:p>
                  </a:txBody>
                  <a:tcPr/>
                </a:tc>
                <a:tc>
                  <a:txBody>
                    <a:bodyPr/>
                    <a:lstStyle/>
                    <a:p>
                      <a:pPr algn="ctr"/>
                      <a:r>
                        <a:rPr lang="en-US" dirty="0" smtClean="0"/>
                        <a:t>2A (Symptomatic</a:t>
                      </a:r>
                      <a:r>
                        <a:rPr lang="en-US" baseline="0" dirty="0" smtClean="0"/>
                        <a:t> contacts of IP)</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2B (Asymptomatic</a:t>
                      </a:r>
                      <a:r>
                        <a:rPr lang="en-US" baseline="0" dirty="0" smtClean="0"/>
                        <a:t> contacts of IP)</a:t>
                      </a:r>
                      <a:endParaRPr lang="en-US" dirty="0" smtClean="0"/>
                    </a:p>
                  </a:txBody>
                  <a:tcPr/>
                </a:tc>
                <a:extLst>
                  <a:ext uri="{0D108BD9-81ED-4DB2-BD59-A6C34878D82A}">
                    <a16:rowId xmlns:a16="http://schemas.microsoft.com/office/drawing/2014/main" val="713360324"/>
                  </a:ext>
                </a:extLst>
              </a:tr>
              <a:tr h="259890">
                <a:tc>
                  <a:txBody>
                    <a:bodyPr/>
                    <a:lstStyle/>
                    <a:p>
                      <a:r>
                        <a:rPr lang="en-US" sz="1200" b="0" dirty="0" smtClean="0">
                          <a:solidFill>
                            <a:srgbClr val="0070C0"/>
                          </a:solidFill>
                        </a:rPr>
                        <a:t>Sciensano</a:t>
                      </a:r>
                      <a:r>
                        <a:rPr lang="en-US" sz="1200" b="0" baseline="0" dirty="0" smtClean="0">
                          <a:solidFill>
                            <a:srgbClr val="0070C0"/>
                          </a:solidFill>
                        </a:rPr>
                        <a:t>TicketNumber, TicketDate</a:t>
                      </a:r>
                      <a:endParaRPr lang="en-US" sz="1200" b="0" dirty="0">
                        <a:solidFill>
                          <a:srgbClr val="0070C0"/>
                        </a:solidFill>
                      </a:endParaRPr>
                    </a:p>
                  </a:txBody>
                  <a:tcPr/>
                </a:tc>
                <a:tc>
                  <a:txBody>
                    <a:bodyPr/>
                    <a:lstStyle/>
                    <a:p>
                      <a:r>
                        <a:rPr lang="en-US" sz="1200" b="0" dirty="0" smtClean="0">
                          <a:solidFill>
                            <a:srgbClr val="0070C0"/>
                          </a:solidFill>
                        </a:rPr>
                        <a:t>Sciensano</a:t>
                      </a:r>
                      <a:r>
                        <a:rPr lang="en-US" sz="1200" b="0" baseline="0" dirty="0" smtClean="0">
                          <a:solidFill>
                            <a:srgbClr val="0070C0"/>
                          </a:solidFill>
                        </a:rPr>
                        <a:t>TicketNumber, TicketDate</a:t>
                      </a:r>
                      <a:endParaRPr lang="en-US" sz="1200" b="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Sciensano</a:t>
                      </a:r>
                      <a:r>
                        <a:rPr lang="en-US" sz="1200" b="0" baseline="0" dirty="0" smtClean="0">
                          <a:solidFill>
                            <a:srgbClr val="0070C0"/>
                          </a:solidFill>
                        </a:rPr>
                        <a:t>TicketNumber, TicketDate</a:t>
                      </a:r>
                      <a:endParaRPr lang="en-US" sz="1200" b="0" dirty="0" smtClean="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Sciensano</a:t>
                      </a:r>
                      <a:r>
                        <a:rPr lang="en-US" sz="1200" b="0" baseline="0" dirty="0" smtClean="0">
                          <a:solidFill>
                            <a:srgbClr val="0070C0"/>
                          </a:solidFill>
                        </a:rPr>
                        <a:t>TicketNumber, TicketDate</a:t>
                      </a:r>
                      <a:endParaRPr lang="en-US" sz="1200" b="0" dirty="0" smtClean="0">
                        <a:solidFill>
                          <a:srgbClr val="0070C0"/>
                        </a:solidFill>
                      </a:endParaRPr>
                    </a:p>
                  </a:txBody>
                  <a:tcPr/>
                </a:tc>
                <a:extLst>
                  <a:ext uri="{0D108BD9-81ED-4DB2-BD59-A6C34878D82A}">
                    <a16:rowId xmlns:a16="http://schemas.microsoft.com/office/drawing/2014/main" val="3642511835"/>
                  </a:ext>
                </a:extLst>
              </a:tr>
              <a:tr h="433150">
                <a:tc>
                  <a:txBody>
                    <a:bodyPr/>
                    <a:lstStyle/>
                    <a:p>
                      <a:r>
                        <a:rPr lang="en-US" sz="1200" b="0" dirty="0" smtClean="0">
                          <a:solidFill>
                            <a:srgbClr val="0070C0"/>
                          </a:solidFill>
                        </a:rPr>
                        <a:t>PatientIdentificationNumber</a:t>
                      </a:r>
                      <a:endParaRPr lang="en-US" sz="1200" b="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Patient (IP): NameInformation, ContactInformation</a:t>
                      </a:r>
                    </a:p>
                  </a:txBody>
                  <a:tcPr/>
                </a:tc>
                <a:tc>
                  <a:txBody>
                    <a:bodyPr/>
                    <a:lstStyle/>
                    <a:p>
                      <a:r>
                        <a:rPr lang="en-US" sz="1200" b="0" dirty="0" smtClean="0">
                          <a:solidFill>
                            <a:srgbClr val="0070C0"/>
                          </a:solidFill>
                        </a:rPr>
                        <a:t>PatientIdentificationNumber (IP)</a:t>
                      </a:r>
                      <a:endParaRPr lang="en-US" sz="1200" b="0" dirty="0">
                        <a:solidFill>
                          <a:srgbClr val="0070C0"/>
                        </a:solidFill>
                      </a:endParaRPr>
                    </a:p>
                  </a:txBody>
                  <a:tcPr/>
                </a:tc>
                <a:tc>
                  <a:txBody>
                    <a:bodyPr/>
                    <a:lstStyle/>
                    <a:p>
                      <a:r>
                        <a:rPr lang="en-US" sz="1200" b="0" dirty="0" smtClean="0">
                          <a:solidFill>
                            <a:srgbClr val="0070C0"/>
                          </a:solidFill>
                        </a:rPr>
                        <a:t>PatientIdentificationNumber (IP)</a:t>
                      </a:r>
                      <a:endParaRPr lang="en-US" sz="1200" b="0" dirty="0">
                        <a:solidFill>
                          <a:srgbClr val="0070C0"/>
                        </a:solidFill>
                      </a:endParaRPr>
                    </a:p>
                  </a:txBody>
                  <a:tcPr/>
                </a:tc>
                <a:extLst>
                  <a:ext uri="{0D108BD9-81ED-4DB2-BD59-A6C34878D82A}">
                    <a16:rowId xmlns:a16="http://schemas.microsoft.com/office/drawing/2014/main" val="3842934480"/>
                  </a:ext>
                </a:extLst>
              </a:tr>
              <a:tr h="60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Patient: NameInformation,</a:t>
                      </a:r>
                      <a:r>
                        <a:rPr lang="en-US" sz="1200" b="0" baseline="0" dirty="0" smtClean="0">
                          <a:solidFill>
                            <a:srgbClr val="0070C0"/>
                          </a:solidFill>
                        </a:rPr>
                        <a:t>  </a:t>
                      </a:r>
                      <a:r>
                        <a:rPr lang="en-US" sz="1200" b="0" dirty="0" smtClean="0">
                          <a:solidFill>
                            <a:srgbClr val="0070C0"/>
                          </a:solidFill>
                        </a:rPr>
                        <a:t>ContactInformation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Collectivity: NameInformation,</a:t>
                      </a:r>
                      <a:r>
                        <a:rPr lang="en-US" sz="1200" b="0" baseline="0" dirty="0" smtClean="0">
                          <a:solidFill>
                            <a:srgbClr val="0070C0"/>
                          </a:solidFill>
                        </a:rPr>
                        <a:t> </a:t>
                      </a:r>
                      <a:r>
                        <a:rPr lang="en-US" sz="1200" b="0" dirty="0" smtClean="0">
                          <a:solidFill>
                            <a:srgbClr val="0070C0"/>
                          </a:solidFill>
                        </a:rPr>
                        <a:t>AddressInformation, ContactInformation, CollectivityType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Patient (IP): NameInformation,</a:t>
                      </a:r>
                      <a:r>
                        <a:rPr lang="en-US" sz="1200" b="0" baseline="0" dirty="0" smtClean="0">
                          <a:solidFill>
                            <a:srgbClr val="0070C0"/>
                          </a:solidFill>
                        </a:rPr>
                        <a:t>  </a:t>
                      </a:r>
                      <a:r>
                        <a:rPr lang="en-US" sz="1200" b="0" dirty="0" smtClean="0">
                          <a:solidFill>
                            <a:srgbClr val="0070C0"/>
                          </a:solidFill>
                        </a:rPr>
                        <a:t>ContactInformation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Patient (IP): NameInformation,</a:t>
                      </a:r>
                      <a:r>
                        <a:rPr lang="en-US" sz="1200" b="0" baseline="0" dirty="0" smtClean="0">
                          <a:solidFill>
                            <a:srgbClr val="0070C0"/>
                          </a:solidFill>
                        </a:rPr>
                        <a:t>  </a:t>
                      </a:r>
                      <a:r>
                        <a:rPr lang="en-US" sz="1200" b="0" dirty="0" smtClean="0">
                          <a:solidFill>
                            <a:srgbClr val="0070C0"/>
                          </a:solidFill>
                        </a:rPr>
                        <a:t>ContactInformation</a:t>
                      </a:r>
                    </a:p>
                  </a:txBody>
                  <a:tcPr/>
                </a:tc>
                <a:extLst>
                  <a:ext uri="{0D108BD9-81ED-4DB2-BD59-A6C34878D82A}">
                    <a16:rowId xmlns:a16="http://schemas.microsoft.com/office/drawing/2014/main" val="2419557188"/>
                  </a:ext>
                </a:extLst>
              </a:tr>
              <a:tr h="43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Patient: DateOfBirth, Sex</a:t>
                      </a:r>
                    </a:p>
                  </a:txBody>
                  <a:tcPr/>
                </a:tc>
                <a:tc>
                  <a:txBody>
                    <a:bodyPr/>
                    <a:lstStyle/>
                    <a:p>
                      <a:r>
                        <a:rPr lang="en-US" sz="1200" dirty="0" smtClean="0">
                          <a:solidFill>
                            <a:schemeClr val="accent3">
                              <a:lumMod val="50000"/>
                            </a:schemeClr>
                          </a:solidFill>
                        </a:rPr>
                        <a:t>Collectivity: MedicalContact</a:t>
                      </a:r>
                      <a:endParaRPr lang="en-US" sz="1200" dirty="0">
                        <a:solidFill>
                          <a:schemeClr val="accent3">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IP Contacts ICU: NameInformation, ContactInformation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IP Contacts ICU: NameInformation, ContactInformation</a:t>
                      </a:r>
                    </a:p>
                  </a:txBody>
                  <a:tcPr/>
                </a:tc>
                <a:extLst>
                  <a:ext uri="{0D108BD9-81ED-4DB2-BD59-A6C34878D82A}">
                    <a16:rowId xmlns:a16="http://schemas.microsoft.com/office/drawing/2014/main" val="2301976586"/>
                  </a:ext>
                </a:extLst>
              </a:tr>
              <a:tr h="259890">
                <a:tc>
                  <a:txBody>
                    <a:bodyPr/>
                    <a:lstStyle/>
                    <a:p>
                      <a:r>
                        <a:rPr lang="en-US" sz="1200" dirty="0" smtClean="0">
                          <a:solidFill>
                            <a:schemeClr val="accent3">
                              <a:lumMod val="50000"/>
                            </a:schemeClr>
                          </a:solidFill>
                        </a:rPr>
                        <a:t>Patient: Symptoms</a:t>
                      </a:r>
                      <a:endParaRPr lang="en-US" sz="1200" dirty="0">
                        <a:solidFill>
                          <a:schemeClr val="accent3">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a:t>
                      </a:r>
                      <a:endParaRPr lang="en-US" sz="1200" dirty="0" smtClean="0">
                        <a:solidFill>
                          <a:schemeClr val="accent3">
                            <a:lumMod val="50000"/>
                          </a:schemeClr>
                        </a:solidFill>
                      </a:endParaRPr>
                    </a:p>
                  </a:txBody>
                  <a:tcPr/>
                </a:tc>
                <a:tc>
                  <a:txBody>
                    <a:bodyPr/>
                    <a:lstStyle/>
                    <a:p>
                      <a:r>
                        <a:rPr lang="en-US" sz="1200" dirty="0" smtClean="0">
                          <a:solidFill>
                            <a:srgbClr val="0070C0"/>
                          </a:solidFill>
                        </a:rPr>
                        <a:t>Contact: IdentificationNumber</a:t>
                      </a:r>
                      <a:endParaRPr lang="en-US" sz="1200" dirty="0">
                        <a:solidFill>
                          <a:srgbClr val="0070C0"/>
                        </a:solidFill>
                      </a:endParaRPr>
                    </a:p>
                  </a:txBody>
                  <a:tcPr/>
                </a:tc>
                <a:tc>
                  <a:txBody>
                    <a:bodyPr/>
                    <a:lstStyle/>
                    <a:p>
                      <a:r>
                        <a:rPr lang="en-US" sz="1200" dirty="0" smtClean="0">
                          <a:solidFill>
                            <a:srgbClr val="0070C0"/>
                          </a:solidFill>
                        </a:rPr>
                        <a:t>Contact: IdentificationNumber</a:t>
                      </a:r>
                      <a:endParaRPr lang="en-US" sz="1200" dirty="0">
                        <a:solidFill>
                          <a:srgbClr val="0070C0"/>
                        </a:solidFill>
                      </a:endParaRPr>
                    </a:p>
                  </a:txBody>
                  <a:tcPr/>
                </a:tc>
                <a:extLst>
                  <a:ext uri="{0D108BD9-81ED-4DB2-BD59-A6C34878D82A}">
                    <a16:rowId xmlns:a16="http://schemas.microsoft.com/office/drawing/2014/main" val="3429197139"/>
                  </a:ext>
                </a:extLst>
              </a:tr>
              <a:tr h="43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Patient: Isolation and hygiene measures</a:t>
                      </a:r>
                    </a:p>
                  </a:txBody>
                  <a:tcPr/>
                </a:tc>
                <a:tc>
                  <a:txBody>
                    <a:bodyPr/>
                    <a:lstStyle/>
                    <a:p>
                      <a:endParaRPr lang="en-US" sz="1200" dirty="0"/>
                    </a:p>
                  </a:txBody>
                  <a:tcPr/>
                </a:tc>
                <a:tc>
                  <a:txBody>
                    <a:bodyPr/>
                    <a:lstStyle/>
                    <a:p>
                      <a:r>
                        <a:rPr lang="en-US" sz="1200" dirty="0" smtClean="0">
                          <a:solidFill>
                            <a:schemeClr val="accent3">
                              <a:lumMod val="50000"/>
                            </a:schemeClr>
                          </a:solidFill>
                        </a:rPr>
                        <a:t>Contact: Symptoms</a:t>
                      </a:r>
                      <a:endParaRPr lang="en-US" sz="1200" dirty="0">
                        <a:solidFill>
                          <a:schemeClr val="accent3">
                            <a:lumMod val="50000"/>
                          </a:schemeClr>
                        </a:solidFill>
                      </a:endParaRPr>
                    </a:p>
                  </a:txBody>
                  <a:tcPr/>
                </a:tc>
                <a:tc>
                  <a:txBody>
                    <a:bodyPr/>
                    <a:lstStyle/>
                    <a:p>
                      <a:r>
                        <a:rPr lang="en-US" sz="1200" dirty="0" smtClean="0">
                          <a:solidFill>
                            <a:schemeClr val="accent3">
                              <a:lumMod val="50000"/>
                            </a:schemeClr>
                          </a:solidFill>
                        </a:rPr>
                        <a:t>Contact: Symptoms</a:t>
                      </a:r>
                      <a:endParaRPr lang="en-US" sz="1200" dirty="0">
                        <a:solidFill>
                          <a:schemeClr val="accent3">
                            <a:lumMod val="50000"/>
                          </a:schemeClr>
                        </a:solidFill>
                      </a:endParaRPr>
                    </a:p>
                  </a:txBody>
                  <a:tcPr/>
                </a:tc>
                <a:extLst>
                  <a:ext uri="{0D108BD9-81ED-4DB2-BD59-A6C34878D82A}">
                    <a16:rowId xmlns:a16="http://schemas.microsoft.com/office/drawing/2014/main" val="749438790"/>
                  </a:ext>
                </a:extLst>
              </a:tr>
              <a:tr h="43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Patient: Traveling</a:t>
                      </a:r>
                    </a:p>
                  </a:txBody>
                  <a:tcPr/>
                </a:tc>
                <a:tc>
                  <a:txBody>
                    <a:bodyPr/>
                    <a:lstStyle/>
                    <a:p>
                      <a:endParaRPr lang="en-US" sz="1200"/>
                    </a:p>
                  </a:txBody>
                  <a:tcPr/>
                </a:tc>
                <a:tc>
                  <a:txBody>
                    <a:bodyPr/>
                    <a:lstStyle/>
                    <a:p>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 CallLanguage</a:t>
                      </a:r>
                      <a:endParaRPr lang="en-US" sz="1200" dirty="0">
                        <a:solidFill>
                          <a:schemeClr val="accent3">
                            <a:lumMod val="50000"/>
                          </a:schemeClr>
                        </a:solidFill>
                      </a:endParaRPr>
                    </a:p>
                  </a:txBody>
                  <a:tcPr/>
                </a:tc>
                <a:tc>
                  <a:txBody>
                    <a:bodyPr/>
                    <a:lstStyle/>
                    <a:p>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 CallLanguage</a:t>
                      </a:r>
                      <a:endParaRPr lang="en-US" sz="1200" dirty="0">
                        <a:solidFill>
                          <a:schemeClr val="accent3">
                            <a:lumMod val="50000"/>
                          </a:schemeClr>
                        </a:solidFill>
                      </a:endParaRPr>
                    </a:p>
                  </a:txBody>
                  <a:tcPr/>
                </a:tc>
                <a:extLst>
                  <a:ext uri="{0D108BD9-81ED-4DB2-BD59-A6C34878D82A}">
                    <a16:rowId xmlns:a16="http://schemas.microsoft.com/office/drawing/2014/main" val="2549927910"/>
                  </a:ext>
                </a:extLst>
              </a:tr>
              <a:tr h="60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Collectivity: NameInformation,</a:t>
                      </a:r>
                      <a:r>
                        <a:rPr lang="en-US" sz="1200" baseline="0" dirty="0" smtClean="0">
                          <a:solidFill>
                            <a:schemeClr val="accent3">
                              <a:lumMod val="50000"/>
                            </a:schemeClr>
                          </a:solidFill>
                        </a:rPr>
                        <a:t> </a:t>
                      </a:r>
                      <a:r>
                        <a:rPr lang="en-US" sz="1200" dirty="0" smtClean="0">
                          <a:solidFill>
                            <a:schemeClr val="accent3">
                              <a:lumMod val="50000"/>
                            </a:schemeClr>
                          </a:solidFill>
                        </a:rPr>
                        <a:t>AddressInformation, ContactInformation, CollectivityType</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8439699"/>
                  </a:ext>
                </a:extLst>
              </a:tr>
              <a:tr h="779670">
                <a:tc>
                  <a:txBody>
                    <a:bodyPr/>
                    <a:lstStyle/>
                    <a:p>
                      <a:r>
                        <a:rPr lang="en-US" sz="1200" dirty="0" smtClean="0">
                          <a:solidFill>
                            <a:schemeClr val="accent3">
                              <a:lumMod val="50000"/>
                            </a:schemeClr>
                          </a:solidFill>
                        </a:rPr>
                        <a:t>Contacts: NameInformation, AddressInformation, ContactInformation, HealthcareOrElderlyCareWorker</a:t>
                      </a:r>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4185183669"/>
                  </a:ext>
                </a:extLst>
              </a:tr>
              <a:tr h="433150">
                <a:tc>
                  <a:txBody>
                    <a:bodyPr/>
                    <a:lstStyle/>
                    <a:p>
                      <a:r>
                        <a:rPr lang="en-US" sz="1200" dirty="0" smtClean="0">
                          <a:solidFill>
                            <a:schemeClr val="accent3">
                              <a:lumMod val="50000"/>
                            </a:schemeClr>
                          </a:solidFill>
                        </a:rPr>
                        <a:t>Contacts: ContactType, ContactDateTime</a:t>
                      </a:r>
                      <a:endParaRPr lang="en-US" sz="1200" dirty="0">
                        <a:solidFill>
                          <a:schemeClr val="accent3">
                            <a:lumMod val="50000"/>
                          </a:schemeClr>
                        </a:solidFill>
                      </a:endParaRPr>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936171564"/>
                  </a:ext>
                </a:extLst>
              </a:tr>
              <a:tr h="259890">
                <a:tc>
                  <a:txBody>
                    <a:bodyPr/>
                    <a:lstStyle/>
                    <a:p>
                      <a:r>
                        <a:rPr lang="en-US" sz="1200" dirty="0" smtClean="0">
                          <a:solidFill>
                            <a:schemeClr val="accent3">
                              <a:lumMod val="50000"/>
                            </a:schemeClr>
                          </a:solidFill>
                        </a:rPr>
                        <a:t>Contacts: Symptoms</a:t>
                      </a:r>
                      <a:endParaRPr lang="en-US" sz="1200" dirty="0">
                        <a:solidFill>
                          <a:schemeClr val="accent3">
                            <a:lumMod val="50000"/>
                          </a:schemeClr>
                        </a:solidFill>
                      </a:endParaRPr>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752467551"/>
                  </a:ext>
                </a:extLst>
              </a:tr>
              <a:tr h="433150">
                <a:tc>
                  <a:txBody>
                    <a:bodyPr/>
                    <a:lstStyle/>
                    <a:p>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 CallLanguage</a:t>
                      </a:r>
                      <a:endParaRPr lang="en-US" sz="1200" dirty="0">
                        <a:solidFill>
                          <a:schemeClr val="accent3">
                            <a:lumMod val="50000"/>
                          </a:schemeClr>
                        </a:solidFill>
                      </a:endParaRPr>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6813239"/>
                  </a:ext>
                </a:extLst>
              </a:tr>
            </a:tbl>
          </a:graphicData>
        </a:graphic>
      </p:graphicFrame>
      <p:sp>
        <p:nvSpPr>
          <p:cNvPr id="4" name="TextBox 3"/>
          <p:cNvSpPr txBox="1"/>
          <p:nvPr/>
        </p:nvSpPr>
        <p:spPr>
          <a:xfrm>
            <a:off x="554736" y="6500394"/>
            <a:ext cx="10418064" cy="272548"/>
          </a:xfrm>
          <a:prstGeom prst="rect">
            <a:avLst/>
          </a:prstGeom>
          <a:ln w="6350">
            <a:noFill/>
            <a:miter lim="800000"/>
          </a:ln>
        </p:spPr>
        <p:txBody>
          <a:bodyPr vert="horz" wrap="none" lIns="0" tIns="0" rIns="0" bIns="0" rtlCol="0">
            <a:noAutofit/>
          </a:bodyPr>
          <a:lstStyle/>
          <a:p>
            <a:pPr>
              <a:spcBef>
                <a:spcPts val="300"/>
              </a:spcBef>
              <a:spcAft>
                <a:spcPts val="300"/>
              </a:spcAft>
            </a:pPr>
            <a:r>
              <a:rPr lang="en-US" sz="1600" b="1" dirty="0" smtClean="0">
                <a:solidFill>
                  <a:srgbClr val="0070C0"/>
                </a:solidFill>
              </a:rPr>
              <a:t>Items in blue are INPUT for call center</a:t>
            </a:r>
            <a:r>
              <a:rPr lang="en-US" sz="1600" dirty="0" smtClean="0"/>
              <a:t>; </a:t>
            </a:r>
            <a:r>
              <a:rPr lang="en-US" sz="1600" b="1" dirty="0" smtClean="0">
                <a:solidFill>
                  <a:schemeClr val="accent3">
                    <a:lumMod val="50000"/>
                  </a:schemeClr>
                </a:solidFill>
              </a:rPr>
              <a:t>items in yellow are OUTPUT </a:t>
            </a:r>
            <a:r>
              <a:rPr lang="en-US" sz="1600" b="1" dirty="0">
                <a:solidFill>
                  <a:schemeClr val="accent3">
                    <a:lumMod val="50000"/>
                  </a:schemeClr>
                </a:solidFill>
              </a:rPr>
              <a:t>of the call </a:t>
            </a:r>
            <a:r>
              <a:rPr lang="en-US" sz="1600" b="1" dirty="0" smtClean="0">
                <a:solidFill>
                  <a:schemeClr val="accent3">
                    <a:lumMod val="50000"/>
                  </a:schemeClr>
                </a:solidFill>
              </a:rPr>
              <a:t>center, not stored at call center</a:t>
            </a:r>
          </a:p>
        </p:txBody>
      </p:sp>
    </p:spTree>
    <p:extLst>
      <p:ext uri="{BB962C8B-B14F-4D97-AF65-F5344CB8AC3E}">
        <p14:creationId xmlns:p14="http://schemas.microsoft.com/office/powerpoint/2010/main" val="338470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Huidige</a:t>
            </a:r>
            <a:r>
              <a:rPr lang="en-US" dirty="0" smtClean="0"/>
              <a:t> </a:t>
            </a:r>
            <a:r>
              <a:rPr lang="en-US" dirty="0" err="1" smtClean="0"/>
              <a:t>organisatie</a:t>
            </a:r>
            <a:r>
              <a:rPr lang="en-US" dirty="0"/>
              <a:t> </a:t>
            </a:r>
            <a:r>
              <a:rPr lang="en-US" dirty="0" smtClean="0"/>
              <a:t>– call center (2/2</a:t>
            </a:r>
            <a:r>
              <a:rPr lang="en-US" dirty="0"/>
              <a:t>)</a:t>
            </a:r>
          </a:p>
        </p:txBody>
      </p:sp>
      <p:grpSp>
        <p:nvGrpSpPr>
          <p:cNvPr id="8" name="Group 7"/>
          <p:cNvGrpSpPr/>
          <p:nvPr/>
        </p:nvGrpSpPr>
        <p:grpSpPr>
          <a:xfrm>
            <a:off x="3333547" y="2905212"/>
            <a:ext cx="1097280" cy="1228846"/>
            <a:chOff x="10248686" y="129856"/>
            <a:chExt cx="1097280" cy="1228846"/>
          </a:xfrm>
        </p:grpSpPr>
        <p:pic>
          <p:nvPicPr>
            <p:cNvPr id="9" name="Picture 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93906" y="129856"/>
              <a:ext cx="720000" cy="720000"/>
            </a:xfrm>
            <a:prstGeom prst="rect">
              <a:avLst/>
            </a:prstGeom>
          </p:spPr>
        </p:pic>
        <p:sp>
          <p:nvSpPr>
            <p:cNvPr id="10" name="Rectangle 9"/>
            <p:cNvSpPr/>
            <p:nvPr/>
          </p:nvSpPr>
          <p:spPr>
            <a:xfrm>
              <a:off x="10248686" y="915887"/>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Call Center</a:t>
              </a:r>
              <a:endParaRPr lang="en-US" sz="1400" dirty="0">
                <a:solidFill>
                  <a:schemeClr val="tx1">
                    <a:lumMod val="65000"/>
                    <a:lumOff val="35000"/>
                  </a:schemeClr>
                </a:solidFill>
              </a:endParaRPr>
            </a:p>
          </p:txBody>
        </p:sp>
      </p:grpSp>
      <p:cxnSp>
        <p:nvCxnSpPr>
          <p:cNvPr id="16" name="Straight Arrow Connector 15"/>
          <p:cNvCxnSpPr>
            <a:stCxn id="6" idx="3"/>
            <a:endCxn id="9" idx="1"/>
          </p:cNvCxnSpPr>
          <p:nvPr/>
        </p:nvCxnSpPr>
        <p:spPr>
          <a:xfrm flipV="1">
            <a:off x="1422546" y="3265212"/>
            <a:ext cx="2056221" cy="7108"/>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2" idx="1"/>
          </p:cNvCxnSpPr>
          <p:nvPr/>
        </p:nvCxnSpPr>
        <p:spPr>
          <a:xfrm flipV="1">
            <a:off x="4215700" y="2085872"/>
            <a:ext cx="1863005" cy="1207836"/>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6" idx="1"/>
          </p:cNvCxnSpPr>
          <p:nvPr/>
        </p:nvCxnSpPr>
        <p:spPr>
          <a:xfrm>
            <a:off x="4215700" y="3293708"/>
            <a:ext cx="1814880" cy="1277087"/>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744709" y="4120795"/>
            <a:ext cx="1511069" cy="1332801"/>
            <a:chOff x="9353158" y="3835658"/>
            <a:chExt cx="1511069" cy="1332801"/>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029" y="3835658"/>
              <a:ext cx="900000" cy="900000"/>
            </a:xfrm>
            <a:prstGeom prst="rect">
              <a:avLst/>
            </a:prstGeom>
          </p:spPr>
        </p:pic>
        <p:sp>
          <p:nvSpPr>
            <p:cNvPr id="40" name="Rectangle 39"/>
            <p:cNvSpPr/>
            <p:nvPr/>
          </p:nvSpPr>
          <p:spPr>
            <a:xfrm>
              <a:off x="9353158" y="4725644"/>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a:solidFill>
                    <a:schemeClr val="tx1">
                      <a:lumMod val="65000"/>
                      <a:lumOff val="35000"/>
                    </a:schemeClr>
                  </a:solidFill>
                </a:rPr>
                <a:t>A</a:t>
              </a: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grpSp>
        <p:nvGrpSpPr>
          <p:cNvPr id="43" name="Group 42"/>
          <p:cNvGrpSpPr/>
          <p:nvPr/>
        </p:nvGrpSpPr>
        <p:grpSpPr>
          <a:xfrm>
            <a:off x="5773170" y="1635872"/>
            <a:ext cx="1511069" cy="1346576"/>
            <a:chOff x="9381619" y="2147150"/>
            <a:chExt cx="1511069" cy="1346576"/>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154" y="2147150"/>
              <a:ext cx="900000" cy="900000"/>
            </a:xfrm>
            <a:prstGeom prst="rect">
              <a:avLst/>
            </a:prstGeom>
          </p:spPr>
        </p:pic>
        <p:sp>
          <p:nvSpPr>
            <p:cNvPr id="42" name="Rectangle 41"/>
            <p:cNvSpPr/>
            <p:nvPr/>
          </p:nvSpPr>
          <p:spPr>
            <a:xfrm>
              <a:off x="9381619" y="3050911"/>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sp>
        <p:nvSpPr>
          <p:cNvPr id="47" name="TextBox 46"/>
          <p:cNvSpPr txBox="1"/>
          <p:nvPr/>
        </p:nvSpPr>
        <p:spPr>
          <a:xfrm>
            <a:off x="4970221" y="2642198"/>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a:t>3</a:t>
            </a:r>
            <a:r>
              <a:rPr lang="en-US" sz="1600" b="1" dirty="0" smtClean="0"/>
              <a:t>A</a:t>
            </a:r>
          </a:p>
        </p:txBody>
      </p:sp>
      <p:sp>
        <p:nvSpPr>
          <p:cNvPr id="48" name="TextBox 47"/>
          <p:cNvSpPr txBox="1"/>
          <p:nvPr/>
        </p:nvSpPr>
        <p:spPr>
          <a:xfrm>
            <a:off x="4970221" y="3890872"/>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a:t>3</a:t>
            </a:r>
            <a:r>
              <a:rPr lang="en-US" sz="1600" b="1" dirty="0" smtClean="0"/>
              <a:t>B</a:t>
            </a:r>
          </a:p>
        </p:txBody>
      </p:sp>
      <p:cxnSp>
        <p:nvCxnSpPr>
          <p:cNvPr id="13" name="Straight Arrow Connector 12"/>
          <p:cNvCxnSpPr>
            <a:stCxn id="32" idx="3"/>
            <a:endCxn id="11" idx="1"/>
          </p:cNvCxnSpPr>
          <p:nvPr/>
        </p:nvCxnSpPr>
        <p:spPr>
          <a:xfrm flipV="1">
            <a:off x="6978705" y="2068634"/>
            <a:ext cx="2318976" cy="17238"/>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992146" y="1618634"/>
            <a:ext cx="1511069" cy="1372964"/>
            <a:chOff x="8760112" y="2147150"/>
            <a:chExt cx="1511069" cy="137296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5647" y="2147150"/>
              <a:ext cx="900000" cy="900000"/>
            </a:xfrm>
            <a:prstGeom prst="rect">
              <a:avLst/>
            </a:prstGeom>
          </p:spPr>
        </p:pic>
        <p:sp>
          <p:nvSpPr>
            <p:cNvPr id="49" name="Rectangle 48"/>
            <p:cNvSpPr/>
            <p:nvPr/>
          </p:nvSpPr>
          <p:spPr>
            <a:xfrm>
              <a:off x="8760112" y="3077299"/>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Reminder </a:t>
              </a:r>
            </a:p>
            <a:p>
              <a:pPr algn="ctr">
                <a:lnSpc>
                  <a:spcPts val="1000"/>
                </a:lnSpc>
                <a:spcBef>
                  <a:spcPts val="300"/>
                </a:spcBef>
                <a:spcAft>
                  <a:spcPts val="300"/>
                </a:spcAft>
              </a:pPr>
              <a:r>
                <a:rPr lang="en-US" sz="1400" dirty="0" smtClean="0">
                  <a:solidFill>
                    <a:schemeClr val="tx1">
                      <a:lumMod val="65000"/>
                      <a:lumOff val="35000"/>
                    </a:schemeClr>
                  </a:solidFill>
                </a:rPr>
                <a:t>for PCR test</a:t>
              </a:r>
              <a:endParaRPr lang="en-US" sz="1400" dirty="0">
                <a:solidFill>
                  <a:schemeClr val="tx1">
                    <a:lumMod val="65000"/>
                    <a:lumOff val="35000"/>
                  </a:schemeClr>
                </a:solidFill>
              </a:endParaRPr>
            </a:p>
          </p:txBody>
        </p:sp>
      </p:grpSp>
      <p:sp>
        <p:nvSpPr>
          <p:cNvPr id="50" name="TextBox 49"/>
          <p:cNvSpPr txBox="1"/>
          <p:nvPr/>
        </p:nvSpPr>
        <p:spPr>
          <a:xfrm>
            <a:off x="7907135" y="1776033"/>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a:t>3</a:t>
            </a:r>
            <a:r>
              <a:rPr lang="en-US" sz="1600" b="1" dirty="0" smtClean="0"/>
              <a:t>A</a:t>
            </a:r>
          </a:p>
        </p:txBody>
      </p:sp>
      <p:cxnSp>
        <p:nvCxnSpPr>
          <p:cNvPr id="37" name="Straight Arrow Connector 36"/>
          <p:cNvCxnSpPr>
            <a:stCxn id="36" idx="3"/>
            <a:endCxn id="23" idx="1"/>
          </p:cNvCxnSpPr>
          <p:nvPr/>
        </p:nvCxnSpPr>
        <p:spPr>
          <a:xfrm>
            <a:off x="6930580" y="4570795"/>
            <a:ext cx="2367100"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992145" y="4120795"/>
            <a:ext cx="1511069" cy="1270064"/>
            <a:chOff x="8992145" y="3835658"/>
            <a:chExt cx="1511069" cy="1270064"/>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7680" y="3835658"/>
              <a:ext cx="900000" cy="900000"/>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0596" y="4311227"/>
              <a:ext cx="424431" cy="424431"/>
            </a:xfrm>
            <a:prstGeom prst="rect">
              <a:avLst/>
            </a:prstGeom>
            <a:solidFill>
              <a:schemeClr val="bg1"/>
            </a:solidFill>
          </p:spPr>
        </p:pic>
        <p:sp>
          <p:nvSpPr>
            <p:cNvPr id="52" name="Rectangle 51"/>
            <p:cNvSpPr/>
            <p:nvPr/>
          </p:nvSpPr>
          <p:spPr>
            <a:xfrm>
              <a:off x="8992145" y="4662907"/>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Follow-up calls</a:t>
              </a:r>
              <a:endParaRPr lang="en-US" sz="1400" dirty="0">
                <a:solidFill>
                  <a:schemeClr val="tx1">
                    <a:lumMod val="65000"/>
                    <a:lumOff val="35000"/>
                  </a:schemeClr>
                </a:solidFill>
              </a:endParaRPr>
            </a:p>
          </p:txBody>
        </p:sp>
      </p:grpSp>
      <p:sp>
        <p:nvSpPr>
          <p:cNvPr id="53" name="TextBox 52"/>
          <p:cNvSpPr txBox="1"/>
          <p:nvPr/>
        </p:nvSpPr>
        <p:spPr>
          <a:xfrm>
            <a:off x="7907135" y="4276421"/>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3B</a:t>
            </a:r>
          </a:p>
        </p:txBody>
      </p:sp>
      <p:grpSp>
        <p:nvGrpSpPr>
          <p:cNvPr id="71" name="Group 70"/>
          <p:cNvGrpSpPr/>
          <p:nvPr/>
        </p:nvGrpSpPr>
        <p:grpSpPr>
          <a:xfrm>
            <a:off x="755128" y="5010571"/>
            <a:ext cx="3438722" cy="911115"/>
            <a:chOff x="760045" y="5015486"/>
            <a:chExt cx="3438722" cy="911115"/>
          </a:xfrm>
        </p:grpSpPr>
        <p:sp>
          <p:nvSpPr>
            <p:cNvPr id="72" name="Rounded Rectangular Callout 71"/>
            <p:cNvSpPr/>
            <p:nvPr/>
          </p:nvSpPr>
          <p:spPr>
            <a:xfrm>
              <a:off x="760045" y="5015486"/>
              <a:ext cx="3438722" cy="911115"/>
            </a:xfrm>
            <a:prstGeom prst="wedgeRoundRectCallout">
              <a:avLst>
                <a:gd name="adj1" fmla="val -818"/>
                <a:gd name="adj2" fmla="val -221693"/>
                <a:gd name="adj3" fmla="val 16667"/>
              </a:avLst>
            </a:pr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73" name="Group 72"/>
            <p:cNvGrpSpPr/>
            <p:nvPr/>
          </p:nvGrpSpPr>
          <p:grpSpPr>
            <a:xfrm>
              <a:off x="1189703" y="5103000"/>
              <a:ext cx="2289064" cy="251921"/>
              <a:chOff x="1189703" y="5073504"/>
              <a:chExt cx="2289064" cy="251921"/>
            </a:xfrm>
          </p:grpSpPr>
          <p:cxnSp>
            <p:nvCxnSpPr>
              <p:cNvPr id="77" name="Straight Arrow Connector 76"/>
              <p:cNvCxnSpPr/>
              <p:nvPr/>
            </p:nvCxnSpPr>
            <p:spPr>
              <a:xfrm>
                <a:off x="1189703" y="5325424"/>
                <a:ext cx="2289064" cy="1"/>
              </a:xfrm>
              <a:prstGeom prst="straightConnector1">
                <a:avLst/>
              </a:prstGeom>
              <a:ln w="6350" cap="flat">
                <a:solidFill>
                  <a:schemeClr val="bg1">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solidFill>
                      <a:schemeClr val="bg1">
                        <a:lumMod val="65000"/>
                      </a:schemeClr>
                    </a:solidFill>
                  </a:rPr>
                  <a:t>3A, 3B</a:t>
                </a:r>
              </a:p>
            </p:txBody>
          </p:sp>
        </p:grpSp>
        <p:grpSp>
          <p:nvGrpSpPr>
            <p:cNvPr id="74" name="Group 73"/>
            <p:cNvGrpSpPr/>
            <p:nvPr/>
          </p:nvGrpSpPr>
          <p:grpSpPr>
            <a:xfrm>
              <a:off x="1194617" y="5432383"/>
              <a:ext cx="2289064" cy="251921"/>
              <a:chOff x="1189703" y="5073504"/>
              <a:chExt cx="2289064" cy="251921"/>
            </a:xfrm>
          </p:grpSpPr>
          <p:cxnSp>
            <p:nvCxnSpPr>
              <p:cNvPr id="75" name="Straight Arrow Connector 74"/>
              <p:cNvCxnSpPr/>
              <p:nvPr/>
            </p:nvCxnSpPr>
            <p:spPr>
              <a:xfrm>
                <a:off x="1189703" y="5325424"/>
                <a:ext cx="2289064" cy="1"/>
              </a:xfrm>
              <a:prstGeom prst="straightConnector1">
                <a:avLst/>
              </a:prstGeom>
              <a:ln w="6350" cap="flat">
                <a:solidFill>
                  <a:schemeClr val="bg1">
                    <a:lumMod val="75000"/>
                  </a:schemeClr>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278958" y="5073504"/>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a:solidFill>
                      <a:schemeClr val="bg1">
                        <a:lumMod val="65000"/>
                      </a:schemeClr>
                    </a:solidFill>
                  </a:rPr>
                  <a:t>3A, 3B</a:t>
                </a:r>
              </a:p>
            </p:txBody>
          </p:sp>
        </p:grpSp>
      </p:grpSp>
      <p:grpSp>
        <p:nvGrpSpPr>
          <p:cNvPr id="17" name="Group 16"/>
          <p:cNvGrpSpPr/>
          <p:nvPr/>
        </p:nvGrpSpPr>
        <p:grpSpPr>
          <a:xfrm>
            <a:off x="506799" y="2492119"/>
            <a:ext cx="1097280" cy="1766701"/>
            <a:chOff x="506799" y="2492119"/>
            <a:chExt cx="1097280" cy="1766701"/>
          </a:xfrm>
        </p:grpSpPr>
        <p:grpSp>
          <p:nvGrpSpPr>
            <p:cNvPr id="5" name="Group 4"/>
            <p:cNvGrpSpPr/>
            <p:nvPr/>
          </p:nvGrpSpPr>
          <p:grpSpPr>
            <a:xfrm>
              <a:off x="506799" y="2905212"/>
              <a:ext cx="1097280" cy="1353608"/>
              <a:chOff x="7571742" y="2905212"/>
              <a:chExt cx="1097280" cy="1353608"/>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3274" y="2905212"/>
                <a:ext cx="734215" cy="734215"/>
              </a:xfrm>
              <a:prstGeom prst="rect">
                <a:avLst/>
              </a:prstGeom>
            </p:spPr>
          </p:pic>
          <p:sp>
            <p:nvSpPr>
              <p:cNvPr id="7" name="Rectangle 6"/>
              <p:cNvSpPr/>
              <p:nvPr/>
            </p:nvSpPr>
            <p:spPr>
              <a:xfrm>
                <a:off x="7571742" y="3816005"/>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Database</a:t>
                </a:r>
                <a:endParaRPr lang="en-US" sz="1400" dirty="0">
                  <a:solidFill>
                    <a:schemeClr val="tx1">
                      <a:lumMod val="65000"/>
                      <a:lumOff val="35000"/>
                    </a:schemeClr>
                  </a:solidFill>
                </a:endParaRPr>
              </a:p>
            </p:txBody>
          </p:sp>
        </p:grpSp>
        <p:pic>
          <p:nvPicPr>
            <p:cNvPr id="44" name="Picture 2" descr="Over Sciensano | healthdata.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614" y="2492119"/>
              <a:ext cx="469648" cy="348881"/>
            </a:xfrm>
            <a:prstGeom prst="rect">
              <a:avLst/>
            </a:prstGeom>
            <a:solidFill>
              <a:schemeClr val="bg1"/>
            </a:solidFill>
          </p:spPr>
        </p:pic>
      </p:grpSp>
    </p:spTree>
    <p:extLst>
      <p:ext uri="{BB962C8B-B14F-4D97-AF65-F5344CB8AC3E}">
        <p14:creationId xmlns:p14="http://schemas.microsoft.com/office/powerpoint/2010/main" val="268060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4946991"/>
              </p:ext>
            </p:extLst>
          </p:nvPr>
        </p:nvGraphicFramePr>
        <p:xfrm>
          <a:off x="1120792" y="730415"/>
          <a:ext cx="5400622" cy="4937860"/>
        </p:xfrm>
        <a:graphic>
          <a:graphicData uri="http://schemas.openxmlformats.org/drawingml/2006/table">
            <a:tbl>
              <a:tblPr firstRow="1" bandRow="1">
                <a:tableStyleId>{00A15C55-8517-42AA-B614-E9B94910E393}</a:tableStyleId>
              </a:tblPr>
              <a:tblGrid>
                <a:gridCol w="2700311">
                  <a:extLst>
                    <a:ext uri="{9D8B030D-6E8A-4147-A177-3AD203B41FA5}">
                      <a16:colId xmlns:a16="http://schemas.microsoft.com/office/drawing/2014/main" val="997895051"/>
                    </a:ext>
                  </a:extLst>
                </a:gridCol>
                <a:gridCol w="2700311">
                  <a:extLst>
                    <a:ext uri="{9D8B030D-6E8A-4147-A177-3AD203B41FA5}">
                      <a16:colId xmlns:a16="http://schemas.microsoft.com/office/drawing/2014/main" val="1348683614"/>
                    </a:ext>
                  </a:extLst>
                </a:gridCol>
              </a:tblGrid>
              <a:tr h="606410">
                <a:tc>
                  <a:txBody>
                    <a:bodyPr/>
                    <a:lstStyle/>
                    <a:p>
                      <a:pPr algn="ctr"/>
                      <a:r>
                        <a:rPr lang="en-US" dirty="0" smtClean="0"/>
                        <a:t>3A (Reminder</a:t>
                      </a:r>
                      <a:r>
                        <a:rPr lang="en-US" baseline="0" dirty="0" smtClean="0"/>
                        <a:t> PCR test</a:t>
                      </a:r>
                      <a:r>
                        <a:rPr lang="en-US" dirty="0" smtClean="0"/>
                        <a:t>)</a:t>
                      </a:r>
                      <a:endParaRPr lang="en-US" dirty="0"/>
                    </a:p>
                  </a:txBody>
                  <a:tcPr/>
                </a:tc>
                <a:tc>
                  <a:txBody>
                    <a:bodyPr/>
                    <a:lstStyle/>
                    <a:p>
                      <a:pPr algn="ctr"/>
                      <a:r>
                        <a:rPr lang="en-US" dirty="0" smtClean="0"/>
                        <a:t>3B (Follow-up symptoms)</a:t>
                      </a:r>
                      <a:endParaRPr lang="en-US" dirty="0"/>
                    </a:p>
                  </a:txBody>
                  <a:tcPr/>
                </a:tc>
                <a:extLst>
                  <a:ext uri="{0D108BD9-81ED-4DB2-BD59-A6C34878D82A}">
                    <a16:rowId xmlns:a16="http://schemas.microsoft.com/office/drawing/2014/main" val="713360324"/>
                  </a:ext>
                </a:extLst>
              </a:tr>
              <a:tr h="259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Sciensano</a:t>
                      </a:r>
                      <a:r>
                        <a:rPr lang="en-US" sz="1200" baseline="0" dirty="0" smtClean="0">
                          <a:solidFill>
                            <a:srgbClr val="0070C0"/>
                          </a:solidFill>
                        </a:rPr>
                        <a:t>TicketNumber, TicketDate</a:t>
                      </a:r>
                      <a:endParaRPr lang="en-US" sz="1200" dirty="0" smtClean="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Sciensano</a:t>
                      </a:r>
                      <a:r>
                        <a:rPr lang="en-US" sz="1200" baseline="0" dirty="0" smtClean="0">
                          <a:solidFill>
                            <a:srgbClr val="0070C0"/>
                          </a:solidFill>
                        </a:rPr>
                        <a:t>TicketNumber, TicketDate</a:t>
                      </a:r>
                      <a:endParaRPr lang="en-US" sz="1200" dirty="0" smtClean="0">
                        <a:solidFill>
                          <a:srgbClr val="0070C0"/>
                        </a:solidFill>
                      </a:endParaRPr>
                    </a:p>
                  </a:txBody>
                  <a:tcPr/>
                </a:tc>
                <a:extLst>
                  <a:ext uri="{0D108BD9-81ED-4DB2-BD59-A6C34878D82A}">
                    <a16:rowId xmlns:a16="http://schemas.microsoft.com/office/drawing/2014/main" val="3642511835"/>
                  </a:ext>
                </a:extLst>
              </a:tr>
              <a:tr h="433150">
                <a:tc>
                  <a:txBody>
                    <a:bodyPr/>
                    <a:lstStyle/>
                    <a:p>
                      <a:r>
                        <a:rPr lang="en-US" sz="1200" dirty="0" smtClean="0">
                          <a:solidFill>
                            <a:srgbClr val="0070C0"/>
                          </a:solidFill>
                        </a:rPr>
                        <a:t>PatientIdentificationNumber (IP)</a:t>
                      </a:r>
                      <a:endParaRPr lang="en-US" sz="1200" dirty="0">
                        <a:solidFill>
                          <a:srgbClr val="0070C0"/>
                        </a:solidFill>
                      </a:endParaRPr>
                    </a:p>
                  </a:txBody>
                  <a:tcPr/>
                </a:tc>
                <a:tc>
                  <a:txBody>
                    <a:bodyPr/>
                    <a:lstStyle/>
                    <a:p>
                      <a:r>
                        <a:rPr lang="en-US" sz="1200" dirty="0" smtClean="0">
                          <a:solidFill>
                            <a:srgbClr val="0070C0"/>
                          </a:solidFill>
                        </a:rPr>
                        <a:t>PatientIdentificationNumber (IP)</a:t>
                      </a:r>
                      <a:endParaRPr lang="en-US" sz="1200" dirty="0">
                        <a:solidFill>
                          <a:srgbClr val="0070C0"/>
                        </a:solidFill>
                      </a:endParaRPr>
                    </a:p>
                  </a:txBody>
                  <a:tcPr/>
                </a:tc>
                <a:extLst>
                  <a:ext uri="{0D108BD9-81ED-4DB2-BD59-A6C34878D82A}">
                    <a16:rowId xmlns:a16="http://schemas.microsoft.com/office/drawing/2014/main" val="3842934480"/>
                  </a:ext>
                </a:extLst>
              </a:tr>
              <a:tr h="60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Patient (IP): NameInformation,</a:t>
                      </a:r>
                      <a:r>
                        <a:rPr lang="en-US" sz="1200" baseline="0" dirty="0" smtClean="0">
                          <a:solidFill>
                            <a:srgbClr val="0070C0"/>
                          </a:solidFill>
                        </a:rPr>
                        <a:t>  </a:t>
                      </a:r>
                      <a:r>
                        <a:rPr lang="en-US" sz="1200" dirty="0" smtClean="0">
                          <a:solidFill>
                            <a:srgbClr val="0070C0"/>
                          </a:solidFill>
                        </a:rPr>
                        <a:t>ContactInformation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Patient (IP): NameInformation,</a:t>
                      </a:r>
                      <a:r>
                        <a:rPr lang="en-US" sz="1200" baseline="0" dirty="0" smtClean="0">
                          <a:solidFill>
                            <a:srgbClr val="0070C0"/>
                          </a:solidFill>
                        </a:rPr>
                        <a:t>  </a:t>
                      </a:r>
                      <a:r>
                        <a:rPr lang="en-US" sz="1200" dirty="0" smtClean="0">
                          <a:solidFill>
                            <a:srgbClr val="0070C0"/>
                          </a:solidFill>
                        </a:rPr>
                        <a:t>ContactInformation</a:t>
                      </a:r>
                    </a:p>
                  </a:txBody>
                  <a:tcPr/>
                </a:tc>
                <a:extLst>
                  <a:ext uri="{0D108BD9-81ED-4DB2-BD59-A6C34878D82A}">
                    <a16:rowId xmlns:a16="http://schemas.microsoft.com/office/drawing/2014/main" val="2419557188"/>
                  </a:ext>
                </a:extLst>
              </a:tr>
              <a:tr h="43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IP Contacts ICU: NameInformation, ContactInformation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IP Contacts ICU: NameInformation, ContactInformation</a:t>
                      </a:r>
                    </a:p>
                  </a:txBody>
                  <a:tcPr/>
                </a:tc>
                <a:extLst>
                  <a:ext uri="{0D108BD9-81ED-4DB2-BD59-A6C34878D82A}">
                    <a16:rowId xmlns:a16="http://schemas.microsoft.com/office/drawing/2014/main" val="2301976586"/>
                  </a:ext>
                </a:extLst>
              </a:tr>
              <a:tr h="259890">
                <a:tc>
                  <a:txBody>
                    <a:bodyPr/>
                    <a:lstStyle/>
                    <a:p>
                      <a:r>
                        <a:rPr lang="en-US" sz="1200" dirty="0" smtClean="0">
                          <a:solidFill>
                            <a:srgbClr val="0070C0"/>
                          </a:solidFill>
                        </a:rPr>
                        <a:t>Contact: IdentificationNumber</a:t>
                      </a:r>
                      <a:endParaRPr lang="en-US" sz="1200" dirty="0">
                        <a:solidFill>
                          <a:srgbClr val="0070C0"/>
                        </a:solidFill>
                      </a:endParaRPr>
                    </a:p>
                  </a:txBody>
                  <a:tcPr/>
                </a:tc>
                <a:tc>
                  <a:txBody>
                    <a:bodyPr/>
                    <a:lstStyle/>
                    <a:p>
                      <a:r>
                        <a:rPr lang="en-US" sz="1200" dirty="0" smtClean="0">
                          <a:solidFill>
                            <a:srgbClr val="0070C0"/>
                          </a:solidFill>
                        </a:rPr>
                        <a:t>Contact: IdentificationNumber</a:t>
                      </a:r>
                      <a:endParaRPr lang="en-US" sz="1200" dirty="0">
                        <a:solidFill>
                          <a:srgbClr val="0070C0"/>
                        </a:solidFill>
                      </a:endParaRPr>
                    </a:p>
                  </a:txBody>
                  <a:tcPr/>
                </a:tc>
                <a:extLst>
                  <a:ext uri="{0D108BD9-81ED-4DB2-BD59-A6C34878D82A}">
                    <a16:rowId xmlns:a16="http://schemas.microsoft.com/office/drawing/2014/main" val="3429197139"/>
                  </a:ext>
                </a:extLst>
              </a:tr>
              <a:tr h="433150">
                <a:tc>
                  <a:txBody>
                    <a:bodyPr/>
                    <a:lstStyle/>
                    <a:p>
                      <a:r>
                        <a:rPr lang="en-US" sz="1200" dirty="0" smtClean="0">
                          <a:solidFill>
                            <a:schemeClr val="accent3">
                              <a:lumMod val="50000"/>
                            </a:schemeClr>
                          </a:solidFill>
                        </a:rPr>
                        <a:t>Contact: GP Visit?</a:t>
                      </a:r>
                      <a:endParaRPr lang="en-US" sz="1200" dirty="0">
                        <a:solidFill>
                          <a:schemeClr val="accent3">
                            <a:lumMod val="50000"/>
                          </a:schemeClr>
                        </a:solidFill>
                      </a:endParaRPr>
                    </a:p>
                  </a:txBody>
                  <a:tcPr/>
                </a:tc>
                <a:tc>
                  <a:txBody>
                    <a:bodyPr/>
                    <a:lstStyle/>
                    <a:p>
                      <a:r>
                        <a:rPr lang="en-US" sz="1200" dirty="0" smtClean="0">
                          <a:solidFill>
                            <a:schemeClr val="accent3">
                              <a:lumMod val="50000"/>
                            </a:schemeClr>
                          </a:solidFill>
                        </a:rPr>
                        <a:t>Contact: GP Visit?</a:t>
                      </a:r>
                      <a:endParaRPr lang="en-US" sz="1200" dirty="0">
                        <a:solidFill>
                          <a:schemeClr val="accent3">
                            <a:lumMod val="50000"/>
                          </a:schemeClr>
                        </a:solidFill>
                      </a:endParaRPr>
                    </a:p>
                  </a:txBody>
                  <a:tcPr/>
                </a:tc>
                <a:extLst>
                  <a:ext uri="{0D108BD9-81ED-4DB2-BD59-A6C34878D82A}">
                    <a16:rowId xmlns:a16="http://schemas.microsoft.com/office/drawing/2014/main" val="749438790"/>
                  </a:ext>
                </a:extLst>
              </a:tr>
              <a:tr h="43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Contact: PCR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Contact: PCR test?</a:t>
                      </a:r>
                    </a:p>
                  </a:txBody>
                  <a:tcPr/>
                </a:tc>
                <a:extLst>
                  <a:ext uri="{0D108BD9-81ED-4DB2-BD59-A6C34878D82A}">
                    <a16:rowId xmlns:a16="http://schemas.microsoft.com/office/drawing/2014/main" val="2549927910"/>
                  </a:ext>
                </a:extLst>
              </a:tr>
              <a:tr h="60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 CallLanguage</a:t>
                      </a:r>
                      <a:endParaRPr lang="en-US" sz="1200" dirty="0" smtClean="0">
                        <a:solidFill>
                          <a:schemeClr val="accent3">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Contact: Symptoms</a:t>
                      </a:r>
                    </a:p>
                  </a:txBody>
                  <a:tcPr/>
                </a:tc>
                <a:extLst>
                  <a:ext uri="{0D108BD9-81ED-4DB2-BD59-A6C34878D82A}">
                    <a16:rowId xmlns:a16="http://schemas.microsoft.com/office/drawing/2014/main" val="1098439699"/>
                  </a:ext>
                </a:extLst>
              </a:tr>
              <a:tr h="779670">
                <a:tc>
                  <a:txBody>
                    <a:bodyPr/>
                    <a:lstStyle/>
                    <a:p>
                      <a:endParaRPr lang="en-US" sz="1200" dirty="0">
                        <a:solidFill>
                          <a:schemeClr val="accent3">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rPr>
                        <a:t>CallResult,</a:t>
                      </a:r>
                      <a:r>
                        <a:rPr lang="en-US" sz="1200" baseline="0" dirty="0" smtClean="0">
                          <a:solidFill>
                            <a:schemeClr val="accent3">
                              <a:lumMod val="50000"/>
                            </a:schemeClr>
                          </a:solidFill>
                        </a:rPr>
                        <a:t> CallDateTime, </a:t>
                      </a:r>
                      <a:r>
                        <a:rPr lang="en-US" sz="1200" baseline="0" dirty="0" err="1" smtClean="0">
                          <a:solidFill>
                            <a:schemeClr val="accent3">
                              <a:lumMod val="50000"/>
                            </a:schemeClr>
                          </a:solidFill>
                        </a:rPr>
                        <a:t>CallLanguage</a:t>
                      </a:r>
                      <a:endParaRPr lang="en-US" sz="1200" baseline="0" dirty="0" smtClean="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3">
                            <a:lumMod val="50000"/>
                          </a:schemeClr>
                        </a:solidFill>
                      </a:endParaRPr>
                    </a:p>
                  </a:txBody>
                  <a:tcPr/>
                </a:tc>
                <a:extLst>
                  <a:ext uri="{0D108BD9-81ED-4DB2-BD59-A6C34878D82A}">
                    <a16:rowId xmlns:a16="http://schemas.microsoft.com/office/drawing/2014/main" val="4185183669"/>
                  </a:ext>
                </a:extLst>
              </a:tr>
            </a:tbl>
          </a:graphicData>
        </a:graphic>
      </p:graphicFrame>
      <p:sp>
        <p:nvSpPr>
          <p:cNvPr id="3" name="TextBox 2"/>
          <p:cNvSpPr txBox="1"/>
          <p:nvPr/>
        </p:nvSpPr>
        <p:spPr>
          <a:xfrm>
            <a:off x="1120792" y="6091572"/>
            <a:ext cx="10418064" cy="272548"/>
          </a:xfrm>
          <a:prstGeom prst="rect">
            <a:avLst/>
          </a:prstGeom>
          <a:ln w="6350">
            <a:noFill/>
            <a:miter lim="800000"/>
          </a:ln>
        </p:spPr>
        <p:txBody>
          <a:bodyPr vert="horz" wrap="none" lIns="0" tIns="0" rIns="0" bIns="0" rtlCol="0">
            <a:noAutofit/>
          </a:bodyPr>
          <a:lstStyle/>
          <a:p>
            <a:pPr>
              <a:spcBef>
                <a:spcPts val="300"/>
              </a:spcBef>
              <a:spcAft>
                <a:spcPts val="300"/>
              </a:spcAft>
            </a:pPr>
            <a:r>
              <a:rPr lang="en-US" sz="1600" b="1" dirty="0" smtClean="0">
                <a:solidFill>
                  <a:srgbClr val="0070C0"/>
                </a:solidFill>
              </a:rPr>
              <a:t>Items in blue are INPUT for call center</a:t>
            </a:r>
            <a:r>
              <a:rPr lang="en-US" sz="1600" dirty="0" smtClean="0"/>
              <a:t>; </a:t>
            </a:r>
            <a:r>
              <a:rPr lang="en-US" sz="1600" b="1" dirty="0" smtClean="0">
                <a:solidFill>
                  <a:schemeClr val="accent3">
                    <a:lumMod val="50000"/>
                  </a:schemeClr>
                </a:solidFill>
              </a:rPr>
              <a:t>items in yellow are OUTPUT </a:t>
            </a:r>
            <a:r>
              <a:rPr lang="en-US" sz="1600" b="1" dirty="0">
                <a:solidFill>
                  <a:schemeClr val="accent3">
                    <a:lumMod val="50000"/>
                  </a:schemeClr>
                </a:solidFill>
              </a:rPr>
              <a:t>of the call </a:t>
            </a:r>
            <a:r>
              <a:rPr lang="en-US" sz="1600" b="1" dirty="0" smtClean="0">
                <a:solidFill>
                  <a:schemeClr val="accent3">
                    <a:lumMod val="50000"/>
                  </a:schemeClr>
                </a:solidFill>
              </a:rPr>
              <a:t>center, not stored at call center</a:t>
            </a:r>
          </a:p>
        </p:txBody>
      </p:sp>
    </p:spTree>
    <p:extLst>
      <p:ext uri="{BB962C8B-B14F-4D97-AF65-F5344CB8AC3E}">
        <p14:creationId xmlns:p14="http://schemas.microsoft.com/office/powerpoint/2010/main" val="213356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Huidige</a:t>
            </a:r>
            <a:r>
              <a:rPr lang="en-US" dirty="0" smtClean="0"/>
              <a:t> </a:t>
            </a:r>
            <a:r>
              <a:rPr lang="en-US" dirty="0" err="1" smtClean="0"/>
              <a:t>organisatie</a:t>
            </a:r>
            <a:r>
              <a:rPr lang="en-US" dirty="0" smtClean="0"/>
              <a:t> - </a:t>
            </a:r>
            <a:r>
              <a:rPr lang="en-US" dirty="0" err="1" smtClean="0"/>
              <a:t>veldwerk</a:t>
            </a:r>
            <a:endParaRPr lang="en-US" dirty="0"/>
          </a:p>
        </p:txBody>
      </p:sp>
      <p:grpSp>
        <p:nvGrpSpPr>
          <p:cNvPr id="8" name="Group 7"/>
          <p:cNvGrpSpPr/>
          <p:nvPr/>
        </p:nvGrpSpPr>
        <p:grpSpPr>
          <a:xfrm>
            <a:off x="3333547" y="3479982"/>
            <a:ext cx="1097280" cy="1228846"/>
            <a:chOff x="10248686" y="129856"/>
            <a:chExt cx="1097280" cy="122884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906" y="129856"/>
              <a:ext cx="720000" cy="720000"/>
            </a:xfrm>
            <a:prstGeom prst="rect">
              <a:avLst/>
            </a:prstGeom>
          </p:spPr>
        </p:pic>
        <p:sp>
          <p:nvSpPr>
            <p:cNvPr id="10" name="Rectangle 9"/>
            <p:cNvSpPr/>
            <p:nvPr/>
          </p:nvSpPr>
          <p:spPr>
            <a:xfrm>
              <a:off x="10248686" y="915887"/>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Call Center</a:t>
              </a:r>
              <a:endParaRPr lang="en-US" sz="1400" dirty="0">
                <a:solidFill>
                  <a:schemeClr val="tx1">
                    <a:lumMod val="65000"/>
                    <a:lumOff val="35000"/>
                  </a:schemeClr>
                </a:solidFill>
              </a:endParaRPr>
            </a:p>
          </p:txBody>
        </p:sp>
      </p:grpSp>
      <p:cxnSp>
        <p:nvCxnSpPr>
          <p:cNvPr id="16" name="Straight Arrow Connector 15"/>
          <p:cNvCxnSpPr>
            <a:stCxn id="6" idx="3"/>
            <a:endCxn id="9" idx="1"/>
          </p:cNvCxnSpPr>
          <p:nvPr/>
        </p:nvCxnSpPr>
        <p:spPr>
          <a:xfrm flipV="1">
            <a:off x="1422546" y="3839982"/>
            <a:ext cx="2056221" cy="7108"/>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416688" y="1981135"/>
            <a:ext cx="1511069" cy="1332801"/>
            <a:chOff x="9353158" y="3835658"/>
            <a:chExt cx="1511069" cy="1332801"/>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029" y="3835658"/>
              <a:ext cx="900000" cy="900000"/>
            </a:xfrm>
            <a:prstGeom prst="rect">
              <a:avLst/>
            </a:prstGeom>
          </p:spPr>
        </p:pic>
        <p:sp>
          <p:nvSpPr>
            <p:cNvPr id="40" name="Rectangle 39"/>
            <p:cNvSpPr/>
            <p:nvPr/>
          </p:nvSpPr>
          <p:spPr>
            <a:xfrm>
              <a:off x="9353158" y="4725644"/>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a:solidFill>
                    <a:schemeClr val="tx1">
                      <a:lumMod val="65000"/>
                      <a:lumOff val="35000"/>
                    </a:schemeClr>
                  </a:solidFill>
                </a:rPr>
                <a:t>A</a:t>
              </a: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grpSp>
        <p:nvGrpSpPr>
          <p:cNvPr id="43" name="Group 42"/>
          <p:cNvGrpSpPr/>
          <p:nvPr/>
        </p:nvGrpSpPr>
        <p:grpSpPr>
          <a:xfrm>
            <a:off x="7012716" y="1955000"/>
            <a:ext cx="1511069" cy="1346576"/>
            <a:chOff x="9381619" y="2147150"/>
            <a:chExt cx="1511069" cy="1346576"/>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154" y="2147150"/>
              <a:ext cx="900000" cy="900000"/>
            </a:xfrm>
            <a:prstGeom prst="rect">
              <a:avLst/>
            </a:prstGeom>
          </p:spPr>
        </p:pic>
        <p:sp>
          <p:nvSpPr>
            <p:cNvPr id="42" name="Rectangle 41"/>
            <p:cNvSpPr/>
            <p:nvPr/>
          </p:nvSpPr>
          <p:spPr>
            <a:xfrm>
              <a:off x="9381619" y="3050911"/>
              <a:ext cx="151106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Symptomatic</a:t>
              </a:r>
            </a:p>
            <a:p>
              <a:pPr algn="ctr">
                <a:lnSpc>
                  <a:spcPts val="1000"/>
                </a:lnSpc>
                <a:spcBef>
                  <a:spcPts val="300"/>
                </a:spcBef>
                <a:spcAft>
                  <a:spcPts val="300"/>
                </a:spcAft>
              </a:pPr>
              <a:r>
                <a:rPr lang="en-US" sz="1400" dirty="0">
                  <a:solidFill>
                    <a:schemeClr val="tx1">
                      <a:lumMod val="65000"/>
                      <a:lumOff val="35000"/>
                    </a:schemeClr>
                  </a:solidFill>
                </a:rPr>
                <a:t>contacts of </a:t>
              </a:r>
              <a:r>
                <a:rPr lang="en-US" sz="1400" dirty="0" smtClean="0">
                  <a:solidFill>
                    <a:schemeClr val="tx1">
                      <a:lumMod val="65000"/>
                      <a:lumOff val="35000"/>
                    </a:schemeClr>
                  </a:solidFill>
                </a:rPr>
                <a:t>IP</a:t>
              </a:r>
              <a:endParaRPr lang="en-US" sz="1400" dirty="0">
                <a:solidFill>
                  <a:schemeClr val="tx1">
                    <a:lumMod val="65000"/>
                    <a:lumOff val="35000"/>
                  </a:schemeClr>
                </a:solidFill>
              </a:endParaRPr>
            </a:p>
          </p:txBody>
        </p:sp>
      </p:grpSp>
      <p:grpSp>
        <p:nvGrpSpPr>
          <p:cNvPr id="44" name="Group 43"/>
          <p:cNvGrpSpPr/>
          <p:nvPr/>
        </p:nvGrpSpPr>
        <p:grpSpPr>
          <a:xfrm>
            <a:off x="5693037" y="1941840"/>
            <a:ext cx="1097280" cy="1350190"/>
            <a:chOff x="6769612" y="1269446"/>
            <a:chExt cx="1097280" cy="1350190"/>
          </a:xfrm>
        </p:grpSpPr>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808" y="1269446"/>
              <a:ext cx="900000" cy="900000"/>
            </a:xfrm>
            <a:prstGeom prst="rect">
              <a:avLst/>
            </a:prstGeom>
          </p:spPr>
        </p:pic>
        <p:sp>
          <p:nvSpPr>
            <p:cNvPr id="46" name="Rectangle 45"/>
            <p:cNvSpPr/>
            <p:nvPr/>
          </p:nvSpPr>
          <p:spPr>
            <a:xfrm>
              <a:off x="6769612" y="2176821"/>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Index Patient (IP)</a:t>
              </a:r>
              <a:endParaRPr lang="en-US" sz="1400" dirty="0">
                <a:solidFill>
                  <a:schemeClr val="tx1">
                    <a:lumMod val="65000"/>
                    <a:lumOff val="35000"/>
                  </a:schemeClr>
                </a:solidFill>
              </a:endParaRPr>
            </a:p>
          </p:txBody>
        </p:sp>
      </p:grpSp>
      <p:grpSp>
        <p:nvGrpSpPr>
          <p:cNvPr id="51" name="Group 50"/>
          <p:cNvGrpSpPr/>
          <p:nvPr/>
        </p:nvGrpSpPr>
        <p:grpSpPr>
          <a:xfrm>
            <a:off x="9998782" y="1928177"/>
            <a:ext cx="1242259" cy="1385759"/>
            <a:chOff x="6697121" y="4889633"/>
            <a:chExt cx="1242259" cy="1385759"/>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808" y="4889633"/>
              <a:ext cx="871583" cy="871583"/>
            </a:xfrm>
            <a:prstGeom prst="rect">
              <a:avLst/>
            </a:prstGeom>
          </p:spPr>
        </p:pic>
        <p:sp>
          <p:nvSpPr>
            <p:cNvPr id="55" name="Rectangle 54"/>
            <p:cNvSpPr/>
            <p:nvPr/>
          </p:nvSpPr>
          <p:spPr>
            <a:xfrm>
              <a:off x="6697121" y="5832577"/>
              <a:ext cx="1242259"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Bef>
                  <a:spcPts val="300"/>
                </a:spcBef>
                <a:spcAft>
                  <a:spcPts val="300"/>
                </a:spcAft>
              </a:pPr>
              <a:r>
                <a:rPr lang="en-US" sz="1400" dirty="0" smtClean="0">
                  <a:solidFill>
                    <a:schemeClr val="tx1">
                      <a:lumMod val="65000"/>
                      <a:lumOff val="35000"/>
                    </a:schemeClr>
                  </a:solidFill>
                </a:rPr>
                <a:t>Collectivities  </a:t>
              </a:r>
            </a:p>
            <a:p>
              <a:pPr algn="ctr">
                <a:lnSpc>
                  <a:spcPts val="1000"/>
                </a:lnSpc>
                <a:spcBef>
                  <a:spcPts val="300"/>
                </a:spcBef>
                <a:spcAft>
                  <a:spcPts val="300"/>
                </a:spcAft>
              </a:pPr>
              <a:r>
                <a:rPr lang="en-US" sz="1400" dirty="0" smtClean="0">
                  <a:solidFill>
                    <a:schemeClr val="tx1">
                      <a:lumMod val="65000"/>
                      <a:lumOff val="35000"/>
                    </a:schemeClr>
                  </a:solidFill>
                </a:rPr>
                <a:t>of IP</a:t>
              </a:r>
              <a:endParaRPr lang="en-US" sz="1400" dirty="0">
                <a:solidFill>
                  <a:schemeClr val="tx1">
                    <a:lumMod val="65000"/>
                    <a:lumOff val="35000"/>
                  </a:schemeClr>
                </a:solidFill>
              </a:endParaRPr>
            </a:p>
          </p:txBody>
        </p:sp>
      </p:grpSp>
      <p:cxnSp>
        <p:nvCxnSpPr>
          <p:cNvPr id="20" name="Elbow Connector 19"/>
          <p:cNvCxnSpPr>
            <a:stCxn id="7" idx="2"/>
            <a:endCxn id="18" idx="1"/>
          </p:cNvCxnSpPr>
          <p:nvPr/>
        </p:nvCxnSpPr>
        <p:spPr>
          <a:xfrm rot="16200000" flipH="1">
            <a:off x="1779340" y="4109689"/>
            <a:ext cx="975527" cy="2423328"/>
          </a:xfrm>
          <a:prstGeom prst="bentConnector2">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8" idx="3"/>
            <a:endCxn id="21" idx="2"/>
          </p:cNvCxnSpPr>
          <p:nvPr/>
        </p:nvCxnSpPr>
        <p:spPr>
          <a:xfrm flipV="1">
            <a:off x="4337162" y="4482413"/>
            <a:ext cx="4138244" cy="1326704"/>
          </a:xfrm>
          <a:prstGeom prst="bentConnector2">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198767" y="2636760"/>
            <a:ext cx="1385956" cy="1203222"/>
            <a:chOff x="4198767" y="2061990"/>
            <a:chExt cx="1385956" cy="1203222"/>
          </a:xfrm>
        </p:grpSpPr>
        <p:cxnSp>
          <p:nvCxnSpPr>
            <p:cNvPr id="14" name="Straight Arrow Connector 13"/>
            <p:cNvCxnSpPr>
              <a:stCxn id="9" idx="3"/>
              <a:endCxn id="29" idx="1"/>
            </p:cNvCxnSpPr>
            <p:nvPr/>
          </p:nvCxnSpPr>
          <p:spPr>
            <a:xfrm flipV="1">
              <a:off x="4198767" y="2105127"/>
              <a:ext cx="1385956" cy="1160085"/>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90743" y="2061990"/>
              <a:ext cx="720000" cy="720000"/>
            </a:xfrm>
            <a:prstGeom prst="rect">
              <a:avLst/>
            </a:prstGeom>
            <a:solidFill>
              <a:schemeClr val="bg1"/>
            </a:solidFill>
          </p:spPr>
        </p:pic>
        <p:sp>
          <p:nvSpPr>
            <p:cNvPr id="25" name="TextBox 24"/>
            <p:cNvSpPr txBox="1"/>
            <p:nvPr/>
          </p:nvSpPr>
          <p:spPr>
            <a:xfrm rot="20997154">
              <a:off x="4796467" y="2731129"/>
              <a:ext cx="459190" cy="348166"/>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400" b="1" dirty="0" smtClean="0">
                  <a:solidFill>
                    <a:srgbClr val="C00000"/>
                  </a:solidFill>
                </a:rPr>
                <a:t>48h</a:t>
              </a:r>
            </a:p>
          </p:txBody>
        </p:sp>
      </p:grpSp>
      <p:grpSp>
        <p:nvGrpSpPr>
          <p:cNvPr id="27" name="Group 26"/>
          <p:cNvGrpSpPr/>
          <p:nvPr/>
        </p:nvGrpSpPr>
        <p:grpSpPr>
          <a:xfrm>
            <a:off x="3281879" y="5379919"/>
            <a:ext cx="1200616" cy="1339683"/>
            <a:chOff x="3281879" y="4805149"/>
            <a:chExt cx="1200616" cy="1339683"/>
          </a:xfrm>
        </p:grpSpPr>
        <p:pic>
          <p:nvPicPr>
            <p:cNvPr id="18" name="Picture 17"/>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78767" y="4805149"/>
              <a:ext cx="858395" cy="858395"/>
            </a:xfrm>
            <a:prstGeom prst="rect">
              <a:avLst/>
            </a:prstGeom>
          </p:spPr>
        </p:pic>
        <p:sp>
          <p:nvSpPr>
            <p:cNvPr id="58" name="Rectangle 57"/>
            <p:cNvSpPr/>
            <p:nvPr/>
          </p:nvSpPr>
          <p:spPr>
            <a:xfrm>
              <a:off x="3281879" y="5702017"/>
              <a:ext cx="1200616"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Field worker</a:t>
              </a:r>
              <a:endParaRPr lang="en-US" sz="1400" dirty="0">
                <a:solidFill>
                  <a:schemeClr val="tx1">
                    <a:lumMod val="65000"/>
                    <a:lumOff val="35000"/>
                  </a:schemeClr>
                </a:solidFill>
              </a:endParaRPr>
            </a:p>
          </p:txBody>
        </p:sp>
      </p:grpSp>
      <p:sp>
        <p:nvSpPr>
          <p:cNvPr id="29" name="Rounded Rectangle 28"/>
          <p:cNvSpPr/>
          <p:nvPr/>
        </p:nvSpPr>
        <p:spPr>
          <a:xfrm>
            <a:off x="5584723" y="1093781"/>
            <a:ext cx="5781367" cy="3172232"/>
          </a:xfrm>
          <a:prstGeom prst="round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1" name="Picture 20"/>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31572" y="3594746"/>
            <a:ext cx="887667" cy="887667"/>
          </a:xfrm>
          <a:prstGeom prst="rect">
            <a:avLst/>
          </a:prstGeom>
          <a:solidFill>
            <a:schemeClr val="bg1"/>
          </a:solidFill>
        </p:spPr>
      </p:pic>
      <p:grpSp>
        <p:nvGrpSpPr>
          <p:cNvPr id="15" name="Group 14"/>
          <p:cNvGrpSpPr/>
          <p:nvPr/>
        </p:nvGrpSpPr>
        <p:grpSpPr>
          <a:xfrm>
            <a:off x="506799" y="3066889"/>
            <a:ext cx="1097280" cy="1766701"/>
            <a:chOff x="506799" y="2492119"/>
            <a:chExt cx="1097280" cy="1766701"/>
          </a:xfrm>
        </p:grpSpPr>
        <p:grpSp>
          <p:nvGrpSpPr>
            <p:cNvPr id="5" name="Group 4"/>
            <p:cNvGrpSpPr/>
            <p:nvPr/>
          </p:nvGrpSpPr>
          <p:grpSpPr>
            <a:xfrm>
              <a:off x="506799" y="2905212"/>
              <a:ext cx="1097280" cy="1353608"/>
              <a:chOff x="7571742" y="2905212"/>
              <a:chExt cx="1097280" cy="1353608"/>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3274" y="2905212"/>
                <a:ext cx="734215" cy="734215"/>
              </a:xfrm>
              <a:prstGeom prst="rect">
                <a:avLst/>
              </a:prstGeom>
            </p:spPr>
          </p:pic>
          <p:sp>
            <p:nvSpPr>
              <p:cNvPr id="7" name="Rectangle 6"/>
              <p:cNvSpPr/>
              <p:nvPr/>
            </p:nvSpPr>
            <p:spPr>
              <a:xfrm>
                <a:off x="7571742" y="3816005"/>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Database</a:t>
                </a:r>
                <a:endParaRPr lang="en-US" sz="1400" dirty="0">
                  <a:solidFill>
                    <a:schemeClr val="tx1">
                      <a:lumMod val="65000"/>
                      <a:lumOff val="35000"/>
                    </a:schemeClr>
                  </a:solidFill>
                </a:endParaRPr>
              </a:p>
            </p:txBody>
          </p:sp>
        </p:grpSp>
        <p:pic>
          <p:nvPicPr>
            <p:cNvPr id="38" name="Picture 2" descr="Over Sciensano | healthdata.b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614" y="2492119"/>
              <a:ext cx="469648" cy="348881"/>
            </a:xfrm>
            <a:prstGeom prst="rect">
              <a:avLst/>
            </a:prstGeom>
            <a:solidFill>
              <a:schemeClr val="bg1"/>
            </a:solidFill>
          </p:spPr>
        </p:pic>
      </p:grpSp>
      <p:sp>
        <p:nvSpPr>
          <p:cNvPr id="47" name="TextBox 46"/>
          <p:cNvSpPr txBox="1"/>
          <p:nvPr/>
        </p:nvSpPr>
        <p:spPr>
          <a:xfrm>
            <a:off x="2106893" y="5542391"/>
            <a:ext cx="353962" cy="251921"/>
          </a:xfrm>
          <a:prstGeom prst="rect">
            <a:avLst/>
          </a:prstGeom>
          <a:ln w="6350">
            <a:noFill/>
            <a:miter lim="800000"/>
          </a:ln>
        </p:spPr>
        <p:txBody>
          <a:bodyPr vert="horz" wrap="none" lIns="0" tIns="0" rIns="0" bIns="0" rtlCol="0">
            <a:noAutofit/>
          </a:bodyPr>
          <a:lstStyle/>
          <a:p>
            <a:pPr algn="ctr">
              <a:spcBef>
                <a:spcPts val="300"/>
              </a:spcBef>
              <a:spcAft>
                <a:spcPts val="300"/>
              </a:spcAft>
              <a:buNone/>
            </a:pPr>
            <a:r>
              <a:rPr lang="en-US" sz="1600" b="1" dirty="0" smtClean="0"/>
              <a:t>1A, 1B, 2A, 2B</a:t>
            </a:r>
          </a:p>
        </p:txBody>
      </p:sp>
    </p:spTree>
    <p:extLst>
      <p:ext uri="{BB962C8B-B14F-4D97-AF65-F5344CB8AC3E}">
        <p14:creationId xmlns:p14="http://schemas.microsoft.com/office/powerpoint/2010/main" val="3374959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Huidige organisatie - gebruik van authentieke bronnen</a:t>
            </a:r>
            <a:endParaRPr lang="en-US" dirty="0"/>
          </a:p>
        </p:txBody>
      </p:sp>
      <p:grpSp>
        <p:nvGrpSpPr>
          <p:cNvPr id="44" name="Group 43"/>
          <p:cNvGrpSpPr/>
          <p:nvPr/>
        </p:nvGrpSpPr>
        <p:grpSpPr>
          <a:xfrm>
            <a:off x="8389087" y="1168407"/>
            <a:ext cx="1097280" cy="875136"/>
            <a:chOff x="7476048" y="2905212"/>
            <a:chExt cx="1097280" cy="875136"/>
          </a:xfrm>
        </p:grpSpPr>
        <p:sp>
          <p:nvSpPr>
            <p:cNvPr id="45" name="Rectangle 44"/>
            <p:cNvSpPr/>
            <p:nvPr/>
          </p:nvSpPr>
          <p:spPr>
            <a:xfrm>
              <a:off x="7476048" y="3337533"/>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NIC-CIN</a:t>
              </a:r>
              <a:endParaRPr lang="en-US" sz="1400" dirty="0">
                <a:solidFill>
                  <a:schemeClr val="tx1">
                    <a:lumMod val="65000"/>
                    <a:lumOff val="35000"/>
                  </a:schemeClr>
                </a:solidFill>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grpSp>
        <p:nvGrpSpPr>
          <p:cNvPr id="51" name="Group 50"/>
          <p:cNvGrpSpPr/>
          <p:nvPr/>
        </p:nvGrpSpPr>
        <p:grpSpPr>
          <a:xfrm>
            <a:off x="8391915" y="5359560"/>
            <a:ext cx="1097280" cy="885770"/>
            <a:chOff x="7476048" y="2905212"/>
            <a:chExt cx="1097280" cy="885770"/>
          </a:xfrm>
        </p:grpSpPr>
        <p:sp>
          <p:nvSpPr>
            <p:cNvPr id="54" name="Rectangle 53"/>
            <p:cNvSpPr/>
            <p:nvPr/>
          </p:nvSpPr>
          <p:spPr>
            <a:xfrm>
              <a:off x="7476048" y="3348167"/>
              <a:ext cx="1097280"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DMG DB </a:t>
              </a:r>
              <a:endParaRPr lang="en-US" sz="1100" dirty="0">
                <a:solidFill>
                  <a:schemeClr val="tx1">
                    <a:lumMod val="65000"/>
                    <a:lumOff val="35000"/>
                  </a:schemeClr>
                </a:solidFill>
              </a:endParaRP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grpSp>
        <p:nvGrpSpPr>
          <p:cNvPr id="56" name="Group 55"/>
          <p:cNvGrpSpPr/>
          <p:nvPr/>
        </p:nvGrpSpPr>
        <p:grpSpPr>
          <a:xfrm>
            <a:off x="8391915" y="2466320"/>
            <a:ext cx="1097280" cy="875136"/>
            <a:chOff x="7476048" y="2905212"/>
            <a:chExt cx="1097280" cy="875136"/>
          </a:xfrm>
        </p:grpSpPr>
        <p:sp>
          <p:nvSpPr>
            <p:cNvPr id="57" name="Rectangle 56"/>
            <p:cNvSpPr/>
            <p:nvPr/>
          </p:nvSpPr>
          <p:spPr>
            <a:xfrm>
              <a:off x="7476048" y="3337533"/>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ConsultRN</a:t>
              </a:r>
              <a:endParaRPr lang="en-US" sz="1400" dirty="0">
                <a:solidFill>
                  <a:schemeClr val="tx1">
                    <a:lumMod val="65000"/>
                    <a:lumOff val="35000"/>
                  </a:schemeClr>
                </a:solidFill>
              </a:endParaRPr>
            </a:p>
          </p:txBody>
        </p:sp>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grpSp>
        <p:nvGrpSpPr>
          <p:cNvPr id="59" name="Group 58"/>
          <p:cNvGrpSpPr/>
          <p:nvPr/>
        </p:nvGrpSpPr>
        <p:grpSpPr>
          <a:xfrm>
            <a:off x="8390501" y="3907588"/>
            <a:ext cx="1097280" cy="885770"/>
            <a:chOff x="7476048" y="2905212"/>
            <a:chExt cx="1097280" cy="885770"/>
          </a:xfrm>
        </p:grpSpPr>
        <p:sp>
          <p:nvSpPr>
            <p:cNvPr id="60" name="Rectangle 59"/>
            <p:cNvSpPr/>
            <p:nvPr/>
          </p:nvSpPr>
          <p:spPr>
            <a:xfrm>
              <a:off x="7476048" y="3348167"/>
              <a:ext cx="1097280"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CoBRHA </a:t>
              </a:r>
              <a:endParaRPr lang="en-US" sz="1100" dirty="0">
                <a:solidFill>
                  <a:schemeClr val="tx1">
                    <a:lumMod val="65000"/>
                    <a:lumOff val="35000"/>
                  </a:schemeClr>
                </a:solidFill>
              </a:endParaRP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sp>
        <p:nvSpPr>
          <p:cNvPr id="24" name="TextBox 23"/>
          <p:cNvSpPr txBox="1"/>
          <p:nvPr/>
        </p:nvSpPr>
        <p:spPr>
          <a:xfrm>
            <a:off x="4644598" y="1253863"/>
            <a:ext cx="914400" cy="34974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dirty="0" smtClean="0"/>
              <a:t>Request </a:t>
            </a:r>
            <a:r>
              <a:rPr lang="en-US" sz="1200" dirty="0" err="1" smtClean="0"/>
              <a:t>TelephoneNumber</a:t>
            </a:r>
            <a:r>
              <a:rPr lang="en-US" sz="1200" dirty="0" smtClean="0"/>
              <a:t> of IP</a:t>
            </a:r>
          </a:p>
        </p:txBody>
      </p:sp>
      <p:sp>
        <p:nvSpPr>
          <p:cNvPr id="62" name="TextBox 61"/>
          <p:cNvSpPr txBox="1"/>
          <p:nvPr/>
        </p:nvSpPr>
        <p:spPr>
          <a:xfrm>
            <a:off x="4652644" y="2528300"/>
            <a:ext cx="914400" cy="349747"/>
          </a:xfrm>
          <a:prstGeom prst="rect">
            <a:avLst/>
          </a:prstGeom>
          <a:ln w="6350">
            <a:noFill/>
            <a:miter lim="800000"/>
          </a:ln>
        </p:spPr>
        <p:txBody>
          <a:bodyPr vert="horz" wrap="none" lIns="0" tIns="0" rIns="0" bIns="0" rtlCol="0">
            <a:noAutofit/>
          </a:bodyPr>
          <a:lstStyle/>
          <a:p>
            <a:pPr>
              <a:spcBef>
                <a:spcPts val="300"/>
              </a:spcBef>
              <a:spcAft>
                <a:spcPts val="300"/>
              </a:spcAft>
            </a:pPr>
            <a:r>
              <a:rPr lang="en-US" sz="1200" dirty="0" smtClean="0"/>
              <a:t>Request </a:t>
            </a:r>
            <a:r>
              <a:rPr lang="en-US" sz="1200" dirty="0"/>
              <a:t>Address, </a:t>
            </a:r>
            <a:r>
              <a:rPr lang="en-US" sz="1200" dirty="0" err="1" smtClean="0"/>
              <a:t>TelephoneNumber</a:t>
            </a:r>
            <a:r>
              <a:rPr lang="en-US" sz="1200" dirty="0" smtClean="0"/>
              <a:t>, Demographics of IP </a:t>
            </a:r>
          </a:p>
        </p:txBody>
      </p:sp>
      <p:sp>
        <p:nvSpPr>
          <p:cNvPr id="63" name="TextBox 62"/>
          <p:cNvSpPr txBox="1"/>
          <p:nvPr/>
        </p:nvSpPr>
        <p:spPr>
          <a:xfrm>
            <a:off x="4644598" y="3978533"/>
            <a:ext cx="914400" cy="349747"/>
          </a:xfrm>
          <a:prstGeom prst="rect">
            <a:avLst/>
          </a:prstGeom>
          <a:ln w="6350">
            <a:noFill/>
            <a:miter lim="800000"/>
          </a:ln>
        </p:spPr>
        <p:txBody>
          <a:bodyPr vert="horz" wrap="none" lIns="0" tIns="0" rIns="0" bIns="0" rtlCol="0">
            <a:noAutofit/>
          </a:bodyPr>
          <a:lstStyle/>
          <a:p>
            <a:pPr>
              <a:spcBef>
                <a:spcPts val="300"/>
              </a:spcBef>
              <a:spcAft>
                <a:spcPts val="300"/>
              </a:spcAft>
            </a:pPr>
            <a:r>
              <a:rPr lang="en-US" sz="1200" dirty="0" smtClean="0"/>
              <a:t>Request Name and Address of Health Care Provider</a:t>
            </a:r>
          </a:p>
        </p:txBody>
      </p:sp>
      <p:sp>
        <p:nvSpPr>
          <p:cNvPr id="64" name="TextBox 63"/>
          <p:cNvSpPr txBox="1"/>
          <p:nvPr/>
        </p:nvSpPr>
        <p:spPr>
          <a:xfrm>
            <a:off x="4658216" y="5432381"/>
            <a:ext cx="914400" cy="349747"/>
          </a:xfrm>
          <a:prstGeom prst="rect">
            <a:avLst/>
          </a:prstGeom>
          <a:ln w="6350">
            <a:noFill/>
            <a:miter lim="800000"/>
          </a:ln>
        </p:spPr>
        <p:txBody>
          <a:bodyPr vert="horz" wrap="none" lIns="0" tIns="0" rIns="0" bIns="0" rtlCol="0">
            <a:noAutofit/>
          </a:bodyPr>
          <a:lstStyle/>
          <a:p>
            <a:pPr>
              <a:spcBef>
                <a:spcPts val="300"/>
              </a:spcBef>
              <a:spcAft>
                <a:spcPts val="300"/>
              </a:spcAft>
            </a:pPr>
            <a:r>
              <a:rPr lang="en-US" sz="1200" dirty="0" smtClean="0"/>
              <a:t>Request ID of holder global medical record</a:t>
            </a:r>
          </a:p>
        </p:txBody>
      </p:sp>
      <p:cxnSp>
        <p:nvCxnSpPr>
          <p:cNvPr id="10" name="Elbow Connector 9"/>
          <p:cNvCxnSpPr>
            <a:stCxn id="6" idx="3"/>
            <a:endCxn id="46" idx="1"/>
          </p:cNvCxnSpPr>
          <p:nvPr/>
        </p:nvCxnSpPr>
        <p:spPr>
          <a:xfrm flipV="1">
            <a:off x="3520854" y="1438407"/>
            <a:ext cx="5145459" cy="2159485"/>
          </a:xfrm>
          <a:prstGeom prst="bentConnector3">
            <a:avLst>
              <a:gd name="adj1" fmla="val 21566"/>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a:endCxn id="58" idx="1"/>
          </p:cNvCxnSpPr>
          <p:nvPr/>
        </p:nvCxnSpPr>
        <p:spPr>
          <a:xfrm flipV="1">
            <a:off x="3520854" y="2736320"/>
            <a:ext cx="5148287" cy="861572"/>
          </a:xfrm>
          <a:prstGeom prst="bentConnector3">
            <a:avLst>
              <a:gd name="adj1" fmla="val 21582"/>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3"/>
            <a:endCxn id="61" idx="1"/>
          </p:cNvCxnSpPr>
          <p:nvPr/>
        </p:nvCxnSpPr>
        <p:spPr>
          <a:xfrm>
            <a:off x="3520854" y="3597892"/>
            <a:ext cx="5146873" cy="579696"/>
          </a:xfrm>
          <a:prstGeom prst="bentConnector3">
            <a:avLst>
              <a:gd name="adj1" fmla="val 21574"/>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3"/>
            <a:endCxn id="55" idx="1"/>
          </p:cNvCxnSpPr>
          <p:nvPr/>
        </p:nvCxnSpPr>
        <p:spPr>
          <a:xfrm>
            <a:off x="3520854" y="3597892"/>
            <a:ext cx="5148287" cy="2031668"/>
          </a:xfrm>
          <a:prstGeom prst="bentConnector3">
            <a:avLst>
              <a:gd name="adj1" fmla="val 2155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605107" y="2841000"/>
            <a:ext cx="1097280" cy="1743392"/>
            <a:chOff x="2605107" y="2841000"/>
            <a:chExt cx="1097280" cy="1743392"/>
          </a:xfrm>
        </p:grpSpPr>
        <p:grpSp>
          <p:nvGrpSpPr>
            <p:cNvPr id="5" name="Group 4"/>
            <p:cNvGrpSpPr/>
            <p:nvPr/>
          </p:nvGrpSpPr>
          <p:grpSpPr>
            <a:xfrm>
              <a:off x="2605107" y="3230784"/>
              <a:ext cx="1097280" cy="1353608"/>
              <a:chOff x="7571742" y="2905212"/>
              <a:chExt cx="1097280" cy="1353608"/>
            </a:xfrm>
          </p:grpSpPr>
          <p:pic>
            <p:nvPicPr>
              <p:cNvPr id="6" name="Picture 5"/>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53274" y="2905212"/>
                <a:ext cx="734215" cy="734215"/>
              </a:xfrm>
              <a:prstGeom prst="rect">
                <a:avLst/>
              </a:prstGeom>
            </p:spPr>
          </p:pic>
          <p:sp>
            <p:nvSpPr>
              <p:cNvPr id="7" name="Rectangle 6"/>
              <p:cNvSpPr/>
              <p:nvPr/>
            </p:nvSpPr>
            <p:spPr>
              <a:xfrm>
                <a:off x="7571742" y="3816005"/>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Database</a:t>
                </a:r>
                <a:endParaRPr lang="en-US" sz="1400" dirty="0">
                  <a:solidFill>
                    <a:schemeClr val="tx1">
                      <a:lumMod val="65000"/>
                      <a:lumOff val="35000"/>
                    </a:schemeClr>
                  </a:solidFill>
                </a:endParaRPr>
              </a:p>
            </p:txBody>
          </p:sp>
        </p:grpSp>
        <p:pic>
          <p:nvPicPr>
            <p:cNvPr id="49" name="Picture 2" descr="Over Sciensano | healthdat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22" y="2841000"/>
              <a:ext cx="469648" cy="348881"/>
            </a:xfrm>
            <a:prstGeom prst="rect">
              <a:avLst/>
            </a:prstGeom>
            <a:solidFill>
              <a:schemeClr val="bg1"/>
            </a:solidFill>
          </p:spPr>
        </p:pic>
      </p:grpSp>
    </p:spTree>
    <p:extLst>
      <p:ext uri="{BB962C8B-B14F-4D97-AF65-F5344CB8AC3E}">
        <p14:creationId xmlns:p14="http://schemas.microsoft.com/office/powerpoint/2010/main" val="1990103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4847481"/>
          </a:xfrm>
        </p:spPr>
        <p:txBody>
          <a:bodyPr/>
          <a:lstStyle/>
          <a:p>
            <a:pPr marL="342900" lvl="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sym typeface="Arial" charset="0"/>
              </a:rPr>
              <a:t>géén toezichthoudende autoriteit in de zin van de </a:t>
            </a:r>
            <a:r>
              <a:rPr lang="nl-BE" sz="2000" dirty="0" smtClean="0">
                <a:solidFill>
                  <a:prstClr val="black"/>
                </a:solidFill>
                <a:latin typeface="Arial" panose="020B0604020202020204" pitchFamily="34" charset="0"/>
                <a:sym typeface="Arial" charset="0"/>
              </a:rPr>
              <a:t>Algemene </a:t>
            </a:r>
            <a:r>
              <a:rPr lang="nl-BE" sz="2000" dirty="0" err="1" smtClean="0">
                <a:solidFill>
                  <a:prstClr val="black"/>
                </a:solidFill>
                <a:latin typeface="Arial" panose="020B0604020202020204" pitchFamily="34" charset="0"/>
                <a:sym typeface="Arial" charset="0"/>
              </a:rPr>
              <a:t>Verordering</a:t>
            </a:r>
            <a:r>
              <a:rPr lang="nl-BE" sz="2000" dirty="0" smtClean="0">
                <a:solidFill>
                  <a:prstClr val="black"/>
                </a:solidFill>
                <a:latin typeface="Arial" panose="020B0604020202020204" pitchFamily="34" charset="0"/>
                <a:sym typeface="Arial" charset="0"/>
              </a:rPr>
              <a:t> Gegevensbescherming (AVG)</a:t>
            </a:r>
          </a:p>
          <a:p>
            <a:pPr marL="342900" lvl="0" indent="-342900" eaLnBrk="0" fontAlgn="base" hangingPunct="0">
              <a:spcBef>
                <a:spcPct val="20000"/>
              </a:spcBef>
              <a:spcAft>
                <a:spcPct val="0"/>
              </a:spcAft>
              <a:buFont typeface="Arial" charset="0"/>
              <a:buChar char="•"/>
            </a:pPr>
            <a:endParaRPr lang="nl-BE" sz="2000" dirty="0">
              <a:solidFill>
                <a:prstClr val="black"/>
              </a:solidFill>
              <a:latin typeface="Arial" panose="020B0604020202020204" pitchFamily="34" charset="0"/>
              <a:sym typeface="Arial" charset="0"/>
            </a:endParaRPr>
          </a:p>
          <a:p>
            <a:pPr marL="342900" lvl="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sym typeface="Arial" charset="0"/>
              </a:rPr>
              <a:t>wel verderzetting nuttige ervaring inzake privacy </a:t>
            </a:r>
            <a:r>
              <a:rPr lang="nl-BE" sz="2000" dirty="0" err="1" smtClean="0">
                <a:solidFill>
                  <a:prstClr val="black"/>
                </a:solidFill>
                <a:latin typeface="Arial" panose="020B0604020202020204" pitchFamily="34" charset="0"/>
                <a:sym typeface="Arial" charset="0"/>
              </a:rPr>
              <a:t>by</a:t>
            </a:r>
            <a:r>
              <a:rPr lang="nl-BE" sz="2000" dirty="0" smtClean="0">
                <a:solidFill>
                  <a:prstClr val="black"/>
                </a:solidFill>
                <a:latin typeface="Arial" panose="020B0604020202020204" pitchFamily="34" charset="0"/>
                <a:sym typeface="Arial" charset="0"/>
              </a:rPr>
              <a:t> design met Sectorale Comités binnen Commissie Bescherming Persoonlijke Levenssfeer</a:t>
            </a:r>
          </a:p>
          <a:p>
            <a:pPr marL="342900" lvl="0" indent="-342900" eaLnBrk="0" fontAlgn="base" hangingPunct="0">
              <a:spcBef>
                <a:spcPct val="20000"/>
              </a:spcBef>
              <a:spcAft>
                <a:spcPct val="0"/>
              </a:spcAft>
              <a:buFont typeface="Arial" charset="0"/>
              <a:buChar char="•"/>
            </a:pPr>
            <a:endParaRPr lang="nl-BE" sz="2000" dirty="0" smtClean="0">
              <a:solidFill>
                <a:prstClr val="black"/>
              </a:solidFill>
              <a:latin typeface="Arial" panose="020B0604020202020204" pitchFamily="34" charset="0"/>
              <a:sym typeface="Arial" charset="0"/>
            </a:endParaRPr>
          </a:p>
          <a:p>
            <a:pPr marL="342900" lvl="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sym typeface="Arial" charset="0"/>
              </a:rPr>
              <a:t>opgericht </a:t>
            </a:r>
            <a:r>
              <a:rPr lang="nl-BE" sz="2000" dirty="0">
                <a:solidFill>
                  <a:prstClr val="black"/>
                </a:solidFill>
                <a:latin typeface="Arial" panose="020B0604020202020204" pitchFamily="34" charset="0"/>
                <a:sym typeface="Arial" charset="0"/>
              </a:rPr>
              <a:t>bij de wet van 5 september </a:t>
            </a:r>
            <a:r>
              <a:rPr lang="nl-BE" sz="2000" dirty="0" smtClean="0">
                <a:solidFill>
                  <a:prstClr val="black"/>
                </a:solidFill>
                <a:latin typeface="Arial" panose="020B0604020202020204" pitchFamily="34" charset="0"/>
                <a:sym typeface="Arial" charset="0"/>
              </a:rPr>
              <a:t>2018</a:t>
            </a:r>
          </a:p>
          <a:p>
            <a:pPr marL="342900" lvl="0" indent="-342900" eaLnBrk="0" fontAlgn="base" hangingPunct="0">
              <a:spcBef>
                <a:spcPct val="20000"/>
              </a:spcBef>
              <a:spcAft>
                <a:spcPct val="0"/>
              </a:spcAft>
              <a:buFont typeface="Arial" charset="0"/>
              <a:buChar char="•"/>
            </a:pPr>
            <a:endParaRPr lang="nl-BE" sz="2000" dirty="0" smtClean="0">
              <a:solidFill>
                <a:prstClr val="black"/>
              </a:solidFill>
              <a:latin typeface="Arial" panose="020B0604020202020204" pitchFamily="34" charset="0"/>
              <a:sym typeface="Arial" charset="0"/>
            </a:endParaRPr>
          </a:p>
          <a:p>
            <a:pPr marL="342900" lvl="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sym typeface="Arial" charset="0"/>
              </a:rPr>
              <a:t>met toepassing van artikelen 6.2. en 9.4. AVG</a:t>
            </a:r>
          </a:p>
          <a:p>
            <a:pPr marL="514350" lvl="1" indent="-173038" fontAlgn="base">
              <a:buFontTx/>
              <a:buChar char="-"/>
            </a:pPr>
            <a:r>
              <a:rPr lang="nl-BE" dirty="0">
                <a:latin typeface="Arial" panose="020B0604020202020204" pitchFamily="34" charset="0"/>
                <a:cs typeface="Arial" panose="020B0604020202020204" pitchFamily="34" charset="0"/>
                <a:sym typeface="Arial" charset="0"/>
              </a:rPr>
              <a:t>artikel 6.2: </a:t>
            </a:r>
            <a:r>
              <a:rPr lang="nl-BE" dirty="0" smtClean="0">
                <a:latin typeface="Arial" panose="020B0604020202020204" pitchFamily="34" charset="0"/>
                <a:cs typeface="Arial" panose="020B0604020202020204" pitchFamily="34" charset="0"/>
                <a:sym typeface="Arial" charset="0"/>
              </a:rPr>
              <a:t>“D</a:t>
            </a:r>
            <a:r>
              <a:rPr lang="nl-NL" dirty="0" smtClean="0">
                <a:latin typeface="Arial" panose="020B0604020202020204" pitchFamily="34" charset="0"/>
                <a:cs typeface="Arial" panose="020B0604020202020204" pitchFamily="34" charset="0"/>
              </a:rPr>
              <a:t>e </a:t>
            </a:r>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idstaten </a:t>
            </a:r>
            <a:r>
              <a:rPr lang="nl-NL" dirty="0">
                <a:latin typeface="Arial" panose="020B0604020202020204" pitchFamily="34" charset="0"/>
                <a:cs typeface="Arial" panose="020B0604020202020204" pitchFamily="34" charset="0"/>
              </a:rPr>
              <a:t>kunnen specifiekere bepalingen handhaven of invoeren ter aanpassing van de manier waarop de regels van deze verordening met betrekking tot de verwerking met het oog op de naleving van lid 1, punten c) en e), worden </a:t>
            </a:r>
            <a:r>
              <a:rPr lang="nl-NL" dirty="0" smtClean="0">
                <a:latin typeface="Arial" panose="020B0604020202020204" pitchFamily="34" charset="0"/>
                <a:cs typeface="Arial" panose="020B0604020202020204" pitchFamily="34" charset="0"/>
              </a:rPr>
              <a:t>toegepast”</a:t>
            </a:r>
            <a:endParaRPr lang="nl-NL" dirty="0">
              <a:latin typeface="Arial" panose="020B0604020202020204" pitchFamily="34" charset="0"/>
              <a:cs typeface="Arial" panose="020B0604020202020204" pitchFamily="34" charset="0"/>
            </a:endParaRPr>
          </a:p>
          <a:p>
            <a:pPr marL="514350" lvl="1" indent="-173038" fontAlgn="base">
              <a:buFontTx/>
              <a:buChar char="-"/>
            </a:pPr>
            <a:r>
              <a:rPr lang="nl-NL" dirty="0">
                <a:latin typeface="Arial" panose="020B0604020202020204" pitchFamily="34" charset="0"/>
                <a:cs typeface="Arial" panose="020B0604020202020204" pitchFamily="34" charset="0"/>
                <a:sym typeface="Arial" charset="0"/>
              </a:rPr>
              <a:t>artikel 9.4: </a:t>
            </a:r>
            <a:r>
              <a:rPr lang="nl-NL" dirty="0" smtClean="0">
                <a:latin typeface="Arial" panose="020B0604020202020204" pitchFamily="34" charset="0"/>
                <a:cs typeface="Arial" panose="020B0604020202020204" pitchFamily="34" charset="0"/>
                <a:sym typeface="Arial" charset="0"/>
              </a:rPr>
              <a:t>“D</a:t>
            </a:r>
            <a:r>
              <a:rPr lang="nl-NL" dirty="0" smtClean="0">
                <a:latin typeface="Arial" panose="020B0604020202020204" pitchFamily="34" charset="0"/>
                <a:cs typeface="Arial" panose="020B0604020202020204" pitchFamily="34" charset="0"/>
              </a:rPr>
              <a:t>e </a:t>
            </a:r>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idstaten </a:t>
            </a:r>
            <a:r>
              <a:rPr lang="nl-NL" dirty="0">
                <a:latin typeface="Arial" panose="020B0604020202020204" pitchFamily="34" charset="0"/>
                <a:cs typeface="Arial" panose="020B0604020202020204" pitchFamily="34" charset="0"/>
              </a:rPr>
              <a:t>kunnen bijkomende voorwaarden, waaronder beperkingen, met betrekking tot de verwerking van (…) gegevens over gezondheid handhaven of </a:t>
            </a:r>
            <a:r>
              <a:rPr lang="nl-NL" dirty="0" smtClean="0">
                <a:latin typeface="Arial" panose="020B0604020202020204" pitchFamily="34" charset="0"/>
                <a:cs typeface="Arial" panose="020B0604020202020204" pitchFamily="34" charset="0"/>
              </a:rPr>
              <a:t>invoeren” </a:t>
            </a:r>
            <a:endParaRPr lang="nl-BE" dirty="0">
              <a:latin typeface="Arial" panose="020B0604020202020204" pitchFamily="34" charset="0"/>
              <a:cs typeface="Arial" panose="020B0604020202020204" pitchFamily="34" charset="0"/>
              <a:sym typeface="Arial" charset="0"/>
            </a:endParaRPr>
          </a:p>
          <a:p>
            <a:pPr marL="706310" lvl="3" indent="0">
              <a:buNone/>
            </a:pPr>
            <a:endParaRPr lang="nl-BE"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nl-BE" dirty="0" smtClean="0"/>
              <a:t>3. Situering Informatieveiligheidscomité (IVC)</a:t>
            </a:r>
            <a:endParaRPr lang="en-US" dirty="0"/>
          </a:p>
        </p:txBody>
      </p:sp>
    </p:spTree>
    <p:extLst>
      <p:ext uri="{BB962C8B-B14F-4D97-AF65-F5344CB8AC3E}">
        <p14:creationId xmlns:p14="http://schemas.microsoft.com/office/powerpoint/2010/main" val="3763464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2769989"/>
          </a:xfrm>
        </p:spPr>
        <p:txBody>
          <a:bodyPr/>
          <a:lstStyle/>
          <a:p>
            <a:pPr marL="342900" lvl="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sym typeface="Arial" charset="0"/>
              </a:rPr>
              <a:t>samengesteld uit onafhankelijke deskundigen aangesteld door Kamer van Volksvertegenwoordigers, met 2 kamers</a:t>
            </a:r>
          </a:p>
          <a:p>
            <a:pPr marL="342900" lvl="0" indent="-342900" eaLnBrk="0" fontAlgn="base" hangingPunct="0">
              <a:spcBef>
                <a:spcPct val="20000"/>
              </a:spcBef>
              <a:spcAft>
                <a:spcPct val="0"/>
              </a:spcAft>
              <a:buFont typeface="Arial" charset="0"/>
              <a:buChar char="•"/>
            </a:pPr>
            <a:endParaRPr lang="nl-BE" sz="2000" dirty="0" smtClean="0">
              <a:solidFill>
                <a:prstClr val="black"/>
              </a:solidFill>
              <a:latin typeface="Arial" panose="020B0604020202020204" pitchFamily="34" charset="0"/>
              <a:sym typeface="Arial" charset="0"/>
            </a:endParaRPr>
          </a:p>
          <a:p>
            <a:pPr marL="342900" lvl="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sym typeface="Arial" charset="0"/>
              </a:rPr>
              <a:t>verdere </a:t>
            </a:r>
            <a:r>
              <a:rPr lang="nl-BE" sz="2000" dirty="0">
                <a:solidFill>
                  <a:prstClr val="black"/>
                </a:solidFill>
                <a:latin typeface="Arial" panose="020B0604020202020204" pitchFamily="34" charset="0"/>
                <a:sym typeface="Arial" charset="0"/>
              </a:rPr>
              <a:t>regeling</a:t>
            </a:r>
          </a:p>
          <a:p>
            <a:pPr marL="514350" lvl="1" indent="-173038" fontAlgn="base">
              <a:buFontTx/>
              <a:buChar char="-"/>
            </a:pPr>
            <a:r>
              <a:rPr lang="nl-BE" dirty="0">
                <a:latin typeface="Arial" panose="020B0604020202020204" pitchFamily="34" charset="0"/>
                <a:cs typeface="Arial" panose="020B0604020202020204" pitchFamily="34" charset="0"/>
                <a:sym typeface="Arial" charset="0"/>
              </a:rPr>
              <a:t>kamer sociale zekerheid en </a:t>
            </a:r>
            <a:r>
              <a:rPr lang="nl-BE" dirty="0" smtClean="0">
                <a:latin typeface="Arial" panose="020B0604020202020204" pitchFamily="34" charset="0"/>
                <a:cs typeface="Arial" panose="020B0604020202020204" pitchFamily="34" charset="0"/>
                <a:sym typeface="Arial" charset="0"/>
              </a:rPr>
              <a:t>gezondheid</a:t>
            </a:r>
            <a:endParaRPr lang="nl-BE" dirty="0">
              <a:latin typeface="Arial" panose="020B0604020202020204" pitchFamily="34" charset="0"/>
              <a:cs typeface="Arial" panose="020B0604020202020204" pitchFamily="34" charset="0"/>
              <a:sym typeface="Arial" charset="0"/>
            </a:endParaRP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wet van 15 januari 1990 houdende oprichting en organisatie van een Kruispuntbank van de Sociale Zekerheid</a:t>
            </a:r>
            <a:endParaRPr lang="nl-BE" dirty="0">
              <a:latin typeface="Arial" panose="020B0604020202020204" pitchFamily="34" charset="0"/>
              <a:cs typeface="Arial" panose="020B0604020202020204" pitchFamily="34" charset="0"/>
              <a:sym typeface="Arial" charset="0"/>
            </a:endParaRPr>
          </a:p>
          <a:p>
            <a:pPr marL="514350" lvl="1" indent="-173038" fontAlgn="base">
              <a:buFontTx/>
              <a:buChar char="-"/>
            </a:pPr>
            <a:r>
              <a:rPr lang="nl-BE" dirty="0">
                <a:latin typeface="Arial" panose="020B0604020202020204" pitchFamily="34" charset="0"/>
                <a:cs typeface="Arial" panose="020B0604020202020204" pitchFamily="34" charset="0"/>
                <a:sym typeface="Arial" charset="0"/>
              </a:rPr>
              <a:t>kamer federale overheid</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wet van 15 augustus 2012 houdende oprichting en organisatie van een federale dienstenintegrator</a:t>
            </a:r>
            <a:endParaRPr lang="nl-BE" dirty="0">
              <a:latin typeface="Arial" panose="020B0604020202020204" pitchFamily="34" charset="0"/>
              <a:cs typeface="Arial" panose="020B0604020202020204" pitchFamily="34" charset="0"/>
              <a:sym typeface="Arial" charset="0"/>
            </a:endParaRPr>
          </a:p>
          <a:p>
            <a:pPr marL="706310" lvl="3" indent="0">
              <a:buNone/>
            </a:pPr>
            <a:endParaRPr lang="nl-BE"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nl-BE" dirty="0" smtClean="0"/>
              <a:t>3. Situering Informatieveiligheidscomité (IVC)</a:t>
            </a:r>
            <a:endParaRPr lang="en-US" dirty="0"/>
          </a:p>
        </p:txBody>
      </p:sp>
    </p:spTree>
    <p:extLst>
      <p:ext uri="{BB962C8B-B14F-4D97-AF65-F5344CB8AC3E}">
        <p14:creationId xmlns:p14="http://schemas.microsoft.com/office/powerpoint/2010/main" val="393994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4493538"/>
          </a:xfrm>
        </p:spPr>
        <p:txBody>
          <a:bodyPr/>
          <a:lstStyle/>
          <a:p>
            <a:pPr marL="34290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rPr>
              <a:t>bevoegdheden </a:t>
            </a:r>
            <a:r>
              <a:rPr lang="nl-BE" sz="2000" dirty="0">
                <a:solidFill>
                  <a:prstClr val="black"/>
                </a:solidFill>
                <a:latin typeface="Arial" panose="020B0604020202020204" pitchFamily="34" charset="0"/>
              </a:rPr>
              <a:t>Sectoraal Comité Sociale Zekerheid &amp; Gezondheid die gehandhaafd worden</a:t>
            </a:r>
          </a:p>
          <a:p>
            <a:pPr marL="514350" lvl="1" indent="-173038" fontAlgn="base">
              <a:buFontTx/>
              <a:buChar char="-"/>
            </a:pPr>
            <a:r>
              <a:rPr lang="nl-BE" dirty="0">
                <a:latin typeface="Arial" panose="020B0604020202020204" pitchFamily="34" charset="0"/>
                <a:cs typeface="Arial" panose="020B0604020202020204" pitchFamily="34" charset="0"/>
              </a:rPr>
              <a:t>formuleren van goede praktijken</a:t>
            </a:r>
          </a:p>
          <a:p>
            <a:pPr marL="514350" lvl="1" indent="-173038" fontAlgn="base">
              <a:buFontTx/>
              <a:buChar char="-"/>
            </a:pPr>
            <a:r>
              <a:rPr lang="nl-BE" dirty="0">
                <a:latin typeface="Arial" panose="020B0604020202020204" pitchFamily="34" charset="0"/>
                <a:cs typeface="Arial" panose="020B0604020202020204" pitchFamily="34" charset="0"/>
              </a:rPr>
              <a:t>verlenen van beraadslagingen voor verwerking anonieme gegevens</a:t>
            </a:r>
          </a:p>
          <a:p>
            <a:pPr marL="514350" lvl="1" indent="-173038" fontAlgn="base">
              <a:buFontTx/>
              <a:buChar char="-"/>
            </a:pPr>
            <a:r>
              <a:rPr lang="nl-BE" dirty="0">
                <a:latin typeface="Arial" panose="020B0604020202020204" pitchFamily="34" charset="0"/>
                <a:cs typeface="Arial" panose="020B0604020202020204" pitchFamily="34" charset="0"/>
              </a:rPr>
              <a:t>verlenen van beraadslagingen voor mededeling </a:t>
            </a:r>
            <a:r>
              <a:rPr lang="nl-BE" dirty="0" smtClean="0">
                <a:latin typeface="Arial" panose="020B0604020202020204" pitchFamily="34" charset="0"/>
                <a:cs typeface="Arial" panose="020B0604020202020204" pitchFamily="34" charset="0"/>
              </a:rPr>
              <a:t>van persoonsgegevens</a:t>
            </a:r>
            <a:endParaRPr lang="nl-BE" dirty="0">
              <a:latin typeface="Arial" panose="020B0604020202020204" pitchFamily="34" charset="0"/>
              <a:cs typeface="Arial" panose="020B0604020202020204" pitchFamily="34" charset="0"/>
            </a:endParaRPr>
          </a:p>
          <a:p>
            <a:pPr marL="514350" lvl="1" indent="-173038" fontAlgn="base">
              <a:buFontTx/>
              <a:buChar char="-"/>
            </a:pPr>
            <a:r>
              <a:rPr lang="nl-BE" dirty="0">
                <a:latin typeface="Arial" panose="020B0604020202020204" pitchFamily="34" charset="0"/>
                <a:cs typeface="Arial" panose="020B0604020202020204" pitchFamily="34" charset="0"/>
              </a:rPr>
              <a:t>bijhouden en publiceren van lijst van beraadslagingen</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website van de Kruispuntbank van de Sociale Zekerheid</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website van het eHealth-platform</a:t>
            </a:r>
          </a:p>
          <a:p>
            <a:pPr marL="514350" lvl="1" indent="-173038" fontAlgn="base">
              <a:buFontTx/>
              <a:buChar char="-"/>
            </a:pPr>
            <a:r>
              <a:rPr lang="nl-BE" dirty="0">
                <a:latin typeface="Arial" panose="020B0604020202020204" pitchFamily="34" charset="0"/>
                <a:cs typeface="Arial" panose="020B0604020202020204" pitchFamily="34" charset="0"/>
              </a:rPr>
              <a:t>ondersteunen van functionarissen voor gegevensbescherming</a:t>
            </a:r>
          </a:p>
          <a:p>
            <a:pPr marL="514350" lvl="1" indent="-173038" fontAlgn="base">
              <a:buFontTx/>
              <a:buChar char="-"/>
            </a:pPr>
            <a:r>
              <a:rPr lang="nl-BE" dirty="0">
                <a:latin typeface="Arial" panose="020B0604020202020204" pitchFamily="34" charset="0"/>
                <a:cs typeface="Arial" panose="020B0604020202020204" pitchFamily="34" charset="0"/>
              </a:rPr>
              <a:t>publiceren van een beknopt activiteitenverslag</a:t>
            </a:r>
          </a:p>
          <a:p>
            <a:endParaRPr lang="nl-BE" dirty="0">
              <a:latin typeface="Arial" panose="020B0604020202020204" pitchFamily="34" charset="0"/>
            </a:endParaRPr>
          </a:p>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bevoegdheden Sectoraal Comité Sociale Zekerheid &amp; Gezondheid die niet gehandhaafd worden, maar tot bevoegdheden van Gegevensbeschermingsautoriteit behoren</a:t>
            </a:r>
          </a:p>
          <a:p>
            <a:pPr marL="514350" lvl="1" indent="-173038" fontAlgn="base">
              <a:buFontTx/>
              <a:buChar char="-"/>
            </a:pPr>
            <a:r>
              <a:rPr lang="nl-BE" dirty="0">
                <a:latin typeface="Arial" panose="020B0604020202020204" pitchFamily="34" charset="0"/>
                <a:cs typeface="Arial" panose="020B0604020202020204" pitchFamily="34" charset="0"/>
              </a:rPr>
              <a:t>toezien op naleving regelgeving gegevensbescherming / KSZ / gezondheidsgegevens</a:t>
            </a:r>
          </a:p>
          <a:p>
            <a:pPr marL="514350" lvl="1" indent="-173038" fontAlgn="base">
              <a:buFontTx/>
              <a:buChar char="-"/>
            </a:pPr>
            <a:r>
              <a:rPr lang="nl-BE" dirty="0">
                <a:latin typeface="Arial" panose="020B0604020202020204" pitchFamily="34" charset="0"/>
                <a:cs typeface="Arial" panose="020B0604020202020204" pitchFamily="34" charset="0"/>
              </a:rPr>
              <a:t>oplossen van problemen en geschillen / behandelen van klachten</a:t>
            </a:r>
          </a:p>
          <a:p>
            <a:pPr marL="706310" lvl="3" indent="0">
              <a:buNone/>
            </a:pPr>
            <a:endParaRPr lang="nl-BE" dirty="0"/>
          </a:p>
        </p:txBody>
      </p:sp>
      <p:sp>
        <p:nvSpPr>
          <p:cNvPr id="2" name="Title 1"/>
          <p:cNvSpPr>
            <a:spLocks noGrp="1"/>
          </p:cNvSpPr>
          <p:nvPr>
            <p:ph type="title"/>
          </p:nvPr>
        </p:nvSpPr>
        <p:spPr/>
        <p:txBody>
          <a:bodyPr/>
          <a:lstStyle/>
          <a:p>
            <a:r>
              <a:rPr lang="nl-BE" dirty="0" smtClean="0"/>
              <a:t>3. Situering </a:t>
            </a:r>
            <a:r>
              <a:rPr lang="nl-BE" dirty="0"/>
              <a:t>IVC – </a:t>
            </a:r>
            <a:r>
              <a:rPr lang="nl-BE" dirty="0" smtClean="0"/>
              <a:t>kamer </a:t>
            </a:r>
            <a:r>
              <a:rPr lang="nl-BE" dirty="0"/>
              <a:t>Sociale Zekerheid &amp; Gezondheid</a:t>
            </a:r>
            <a:endParaRPr lang="en-US" dirty="0"/>
          </a:p>
        </p:txBody>
      </p:sp>
    </p:spTree>
    <p:extLst>
      <p:ext uri="{BB962C8B-B14F-4D97-AF65-F5344CB8AC3E}">
        <p14:creationId xmlns:p14="http://schemas.microsoft.com/office/powerpoint/2010/main" val="2180093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4962897"/>
          </a:xfrm>
        </p:spPr>
        <p:txBody>
          <a:bodyPr/>
          <a:lstStyle/>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de beraadslagingen van het IVC hebben een algemene bindende draagwijdte tussen partijen en jegens derden en mogen niet in strijd zijn met hogere rechtsnormen</a:t>
            </a:r>
          </a:p>
          <a:p>
            <a:pPr marL="342900" indent="-342900" eaLnBrk="0" fontAlgn="base" hangingPunct="0">
              <a:spcBef>
                <a:spcPct val="20000"/>
              </a:spcBef>
              <a:spcAft>
                <a:spcPct val="0"/>
              </a:spcAft>
              <a:buFont typeface="Arial" charset="0"/>
              <a:buChar char="•"/>
            </a:pPr>
            <a:endParaRPr lang="nl-BE" sz="2000" dirty="0">
              <a:solidFill>
                <a:prstClr val="black"/>
              </a:solidFill>
              <a:latin typeface="Arial" panose="020B0604020202020204" pitchFamily="34" charset="0"/>
            </a:endParaRPr>
          </a:p>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het IVC is bij het nemen van beraadslagingen dus gehouden tot hetgeen in de wet op de gegevensbank bij </a:t>
            </a:r>
            <a:r>
              <a:rPr lang="nl-BE" sz="2000" dirty="0" err="1">
                <a:solidFill>
                  <a:prstClr val="black"/>
                </a:solidFill>
                <a:latin typeface="Arial" panose="020B0604020202020204" pitchFamily="34" charset="0"/>
              </a:rPr>
              <a:t>Sciensano</a:t>
            </a:r>
            <a:r>
              <a:rPr lang="nl-BE" sz="2000" dirty="0">
                <a:solidFill>
                  <a:prstClr val="black"/>
                </a:solidFill>
                <a:latin typeface="Arial" panose="020B0604020202020204" pitchFamily="34" charset="0"/>
              </a:rPr>
              <a:t> is bepaald inzake </a:t>
            </a:r>
          </a:p>
          <a:p>
            <a:pPr marL="514350" lvl="1" indent="-173038" fontAlgn="base">
              <a:buFontTx/>
              <a:buChar char="-"/>
            </a:pPr>
            <a:r>
              <a:rPr lang="nl-BE" dirty="0"/>
              <a:t>doelstellingen van de verwerking</a:t>
            </a:r>
          </a:p>
          <a:p>
            <a:pPr marL="514350" lvl="1" indent="-173038" fontAlgn="base">
              <a:buFontTx/>
              <a:buChar char="-"/>
            </a:pPr>
            <a:r>
              <a:rPr lang="nl-BE" dirty="0"/>
              <a:t>categorieën van verwerkte persoonsgegevens</a:t>
            </a:r>
          </a:p>
          <a:p>
            <a:pPr marL="514350" lvl="1" indent="-173038" fontAlgn="base">
              <a:buFontTx/>
              <a:buChar char="-"/>
            </a:pPr>
            <a:r>
              <a:rPr lang="nl-BE" dirty="0"/>
              <a:t>categorieën van personen waarover persoonsgegevens worden verwerkt</a:t>
            </a:r>
          </a:p>
          <a:p>
            <a:pPr marL="514350" lvl="1" indent="-173038" fontAlgn="base">
              <a:buFontTx/>
              <a:buChar char="-"/>
            </a:pPr>
            <a:r>
              <a:rPr lang="nl-BE" dirty="0"/>
              <a:t>bewaarduur</a:t>
            </a:r>
          </a:p>
          <a:p>
            <a:pPr marL="514350" lvl="1" indent="-173038" fontAlgn="base">
              <a:buFontTx/>
              <a:buChar char="-"/>
            </a:pPr>
            <a:r>
              <a:rPr lang="nl-BE" dirty="0"/>
              <a:t>verantwoordelijken van de verwerking</a:t>
            </a:r>
          </a:p>
          <a:p>
            <a:pPr marL="341313" lvl="1" indent="-341313" eaLnBrk="0" fontAlgn="base" hangingPunct="0">
              <a:spcBef>
                <a:spcPct val="20000"/>
              </a:spcBef>
              <a:spcAft>
                <a:spcPct val="0"/>
              </a:spcAft>
              <a:buNone/>
            </a:pPr>
            <a:r>
              <a:rPr lang="nl-BE" sz="2000" dirty="0" smtClean="0">
                <a:solidFill>
                  <a:prstClr val="black"/>
                </a:solidFill>
                <a:latin typeface="Calibri"/>
                <a:cs typeface="+mn-cs"/>
              </a:rPr>
              <a:t>	</a:t>
            </a:r>
            <a:r>
              <a:rPr lang="nl-BE" sz="2000" dirty="0" smtClean="0">
                <a:solidFill>
                  <a:prstClr val="black"/>
                </a:solidFill>
                <a:latin typeface="Arial" panose="020B0604020202020204" pitchFamily="34" charset="0"/>
                <a:cs typeface="Arial" panose="020B0604020202020204" pitchFamily="34" charset="0"/>
              </a:rPr>
              <a:t>en </a:t>
            </a:r>
            <a:r>
              <a:rPr lang="nl-BE" sz="2000" dirty="0">
                <a:solidFill>
                  <a:prstClr val="black"/>
                </a:solidFill>
                <a:latin typeface="Arial" panose="020B0604020202020204" pitchFamily="34" charset="0"/>
                <a:cs typeface="Arial" panose="020B0604020202020204" pitchFamily="34" charset="0"/>
              </a:rPr>
              <a:t>kan deze dus niet uitbreiden</a:t>
            </a:r>
          </a:p>
          <a:p>
            <a:pPr>
              <a:buNone/>
            </a:pPr>
            <a:endParaRPr lang="nl-BE" dirty="0"/>
          </a:p>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de Gegevensbeschermingsautoriteit kan elke beraadslaging van het IVC toetsen aan hogere rechtsnormen en bij niet-overeenstemming het IVC vragen om de beraadslaging op bepaalde punten te heroverwegen</a:t>
            </a:r>
          </a:p>
          <a:p>
            <a:pPr marL="706310" lvl="3" indent="0">
              <a:buNone/>
            </a:pPr>
            <a:endParaRPr lang="nl-BE" dirty="0"/>
          </a:p>
        </p:txBody>
      </p:sp>
      <p:sp>
        <p:nvSpPr>
          <p:cNvPr id="2" name="Title 1"/>
          <p:cNvSpPr>
            <a:spLocks noGrp="1"/>
          </p:cNvSpPr>
          <p:nvPr>
            <p:ph type="title"/>
          </p:nvPr>
        </p:nvSpPr>
        <p:spPr/>
        <p:txBody>
          <a:bodyPr/>
          <a:lstStyle/>
          <a:p>
            <a:r>
              <a:rPr lang="nl-BE" dirty="0" smtClean="0"/>
              <a:t>3. Situering beraadslagingen Informatieveiligheidscomité</a:t>
            </a:r>
            <a:endParaRPr lang="en-US" dirty="0"/>
          </a:p>
        </p:txBody>
      </p:sp>
    </p:spTree>
    <p:extLst>
      <p:ext uri="{BB962C8B-B14F-4D97-AF65-F5344CB8AC3E}">
        <p14:creationId xmlns:p14="http://schemas.microsoft.com/office/powerpoint/2010/main" val="365092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4655121"/>
          </a:xfrm>
        </p:spPr>
        <p:txBody>
          <a:bodyPr/>
          <a:lstStyle/>
          <a:p>
            <a:pPr marL="230188" indent="-230188">
              <a:buFont typeface="+mj-lt"/>
              <a:buAutoNum type="arabicPeriod"/>
            </a:pPr>
            <a:r>
              <a:rPr lang="nl-BE" sz="2000" b="1" dirty="0" smtClean="0"/>
              <a:t>Te bereiken evenwichten</a:t>
            </a:r>
          </a:p>
          <a:p>
            <a:pPr marL="230188" lvl="1" indent="-230188">
              <a:buFontTx/>
              <a:buChar char="-"/>
            </a:pPr>
            <a:r>
              <a:rPr lang="nl-BE" dirty="0" smtClean="0"/>
              <a:t>recht op gezondheid </a:t>
            </a:r>
            <a:r>
              <a:rPr lang="nl-BE" dirty="0" err="1" smtClean="0"/>
              <a:t>vs</a:t>
            </a:r>
            <a:r>
              <a:rPr lang="nl-BE" dirty="0" smtClean="0"/>
              <a:t> recht op bescherming van persoonlijke levenssfeer</a:t>
            </a:r>
          </a:p>
          <a:p>
            <a:pPr marL="230188" lvl="1" indent="-230188">
              <a:buFontTx/>
              <a:buChar char="-"/>
            </a:pPr>
            <a:r>
              <a:rPr lang="nl-BE" dirty="0" smtClean="0"/>
              <a:t>transparantie in formele wet </a:t>
            </a:r>
            <a:r>
              <a:rPr lang="nl-BE" dirty="0" err="1" smtClean="0"/>
              <a:t>vs</a:t>
            </a:r>
            <a:r>
              <a:rPr lang="nl-BE" dirty="0" smtClean="0"/>
              <a:t> mogelijkheid tot bijsturing van processen doorheen de tijd in functie van permanente verbetering van effectiviteit</a:t>
            </a:r>
          </a:p>
          <a:p>
            <a:pPr marL="0" lvl="1" indent="0">
              <a:spcBef>
                <a:spcPts val="300"/>
              </a:spcBef>
              <a:buNone/>
            </a:pPr>
            <a:r>
              <a:rPr lang="nl-BE" sz="2000" b="1" dirty="0" smtClean="0">
                <a:cs typeface="Arial" panose="020B0604020202020204" pitchFamily="34" charset="0"/>
              </a:rPr>
              <a:t>2. Huidige organisatie</a:t>
            </a:r>
          </a:p>
          <a:p>
            <a:pPr marL="230188" lvl="1" indent="-230188">
              <a:buFontTx/>
              <a:buChar char="-"/>
            </a:pPr>
            <a:r>
              <a:rPr lang="nl-BE" dirty="0" smtClean="0"/>
              <a:t>uitgangspunten</a:t>
            </a:r>
          </a:p>
          <a:p>
            <a:pPr marL="230188" lvl="1" indent="-230188">
              <a:buFontTx/>
              <a:buChar char="-"/>
            </a:pPr>
            <a:r>
              <a:rPr lang="nl-BE" dirty="0" smtClean="0"/>
              <a:t>vanuit perspectief huisarts/patiënt</a:t>
            </a:r>
          </a:p>
          <a:p>
            <a:pPr marL="230188" lvl="1" indent="-230188">
              <a:buFontTx/>
              <a:buChar char="-"/>
            </a:pPr>
            <a:r>
              <a:rPr lang="nl-BE" dirty="0" smtClean="0"/>
              <a:t>gegevensstromen</a:t>
            </a:r>
          </a:p>
          <a:p>
            <a:pPr marL="230188" lvl="1" indent="-230188">
              <a:buFontTx/>
              <a:buChar char="-"/>
            </a:pPr>
            <a:r>
              <a:rPr lang="nl-BE" dirty="0" smtClean="0"/>
              <a:t>call center</a:t>
            </a:r>
          </a:p>
          <a:p>
            <a:pPr marL="230188" lvl="1" indent="-230188">
              <a:buFontTx/>
              <a:buChar char="-"/>
            </a:pPr>
            <a:r>
              <a:rPr lang="nl-BE" dirty="0" smtClean="0"/>
              <a:t>veldwerk</a:t>
            </a:r>
          </a:p>
          <a:p>
            <a:pPr marL="230188" lvl="1" indent="-230188">
              <a:buFontTx/>
              <a:buChar char="-"/>
            </a:pPr>
            <a:r>
              <a:rPr lang="nl-BE" dirty="0" smtClean="0"/>
              <a:t>gebruik van authentieke bronnen (‘</a:t>
            </a:r>
            <a:r>
              <a:rPr lang="nl-BE" dirty="0" err="1" smtClean="0"/>
              <a:t>only</a:t>
            </a:r>
            <a:r>
              <a:rPr lang="nl-BE" dirty="0" smtClean="0"/>
              <a:t> </a:t>
            </a:r>
            <a:r>
              <a:rPr lang="nl-BE" dirty="0" err="1" smtClean="0"/>
              <a:t>once</a:t>
            </a:r>
            <a:r>
              <a:rPr lang="nl-BE" dirty="0" smtClean="0"/>
              <a:t> gegevensinzameling’)</a:t>
            </a:r>
          </a:p>
          <a:p>
            <a:pPr marL="0" lvl="1" indent="0">
              <a:spcBef>
                <a:spcPts val="300"/>
              </a:spcBef>
              <a:buFont typeface="Segoe UI" panose="020B0502040204020203" pitchFamily="34" charset="0"/>
              <a:buChar char="​"/>
            </a:pPr>
            <a:r>
              <a:rPr lang="nl-BE" sz="2000" b="1" dirty="0" smtClean="0">
                <a:cs typeface="Arial" panose="020B0604020202020204" pitchFamily="34" charset="0"/>
              </a:rPr>
              <a:t>3. Situering Informatieveiligheidscomité</a:t>
            </a:r>
          </a:p>
          <a:p>
            <a:pPr marL="0" lvl="1" indent="0">
              <a:spcBef>
                <a:spcPts val="300"/>
              </a:spcBef>
              <a:buFont typeface="Segoe UI" panose="020B0502040204020203" pitchFamily="34" charset="0"/>
              <a:buChar char="​"/>
            </a:pPr>
            <a:r>
              <a:rPr lang="nl-BE" sz="2000" b="1" dirty="0" smtClean="0">
                <a:cs typeface="Arial" panose="020B0604020202020204" pitchFamily="34" charset="0"/>
              </a:rPr>
              <a:t>4. Maximale transparantie: zie </a:t>
            </a:r>
            <a:r>
              <a:rPr lang="nl-BE" sz="2000" b="1" dirty="0" smtClean="0">
                <a:cs typeface="Arial" panose="020B0604020202020204" pitchFamily="34" charset="0"/>
                <a:hlinkClick r:id="rId2"/>
              </a:rPr>
              <a:t>www.corona-tracking.info</a:t>
            </a:r>
            <a:endParaRPr lang="nl-BE" sz="2000" b="1" dirty="0" smtClean="0">
              <a:cs typeface="Arial" panose="020B0604020202020204" pitchFamily="34" charset="0"/>
            </a:endParaRPr>
          </a:p>
          <a:p>
            <a:pPr marL="0" lvl="1" indent="0">
              <a:spcBef>
                <a:spcPts val="300"/>
              </a:spcBef>
              <a:buFont typeface="Segoe UI" panose="020B0502040204020203" pitchFamily="34" charset="0"/>
              <a:buChar char="​"/>
            </a:pPr>
            <a:r>
              <a:rPr lang="nl-BE" sz="2000" b="1" dirty="0" smtClean="0">
                <a:cs typeface="Arial" panose="020B0604020202020204" pitchFamily="34" charset="0"/>
              </a:rPr>
              <a:t>5. Advies nr. 48 dd. 25 mei 2020 van de Gegevensbeschermingsautoriteit</a:t>
            </a:r>
          </a:p>
          <a:p>
            <a:pPr marL="0" lvl="1" indent="0">
              <a:buNone/>
            </a:pPr>
            <a:endParaRPr lang="en-US" dirty="0"/>
          </a:p>
        </p:txBody>
      </p:sp>
      <p:sp>
        <p:nvSpPr>
          <p:cNvPr id="2" name="Title 1"/>
          <p:cNvSpPr>
            <a:spLocks noGrp="1"/>
          </p:cNvSpPr>
          <p:nvPr>
            <p:ph type="title"/>
          </p:nvPr>
        </p:nvSpPr>
        <p:spPr/>
        <p:txBody>
          <a:bodyPr/>
          <a:lstStyle/>
          <a:p>
            <a:r>
              <a:rPr lang="nl-BE" smtClean="0"/>
              <a:t>Plan van de uiteenzetting</a:t>
            </a:r>
            <a:endParaRPr lang="en-US" dirty="0"/>
          </a:p>
        </p:txBody>
      </p:sp>
    </p:spTree>
    <p:extLst>
      <p:ext uri="{BB962C8B-B14F-4D97-AF65-F5344CB8AC3E}">
        <p14:creationId xmlns:p14="http://schemas.microsoft.com/office/powerpoint/2010/main" val="218123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Maximale transparantie – zie </a:t>
            </a:r>
            <a:r>
              <a:rPr lang="nl-BE" dirty="0" smtClean="0">
                <a:hlinkClick r:id="rId2"/>
              </a:rPr>
              <a:t>www.corona-tracking.info</a:t>
            </a:r>
            <a:r>
              <a:rPr lang="nl-BE" dirty="0" smtClean="0"/>
              <a:t> </a:t>
            </a:r>
            <a:endParaRPr lang="en-US" dirty="0"/>
          </a:p>
        </p:txBody>
      </p:sp>
      <p:pic>
        <p:nvPicPr>
          <p:cNvPr id="3" name="Picture 2"/>
          <p:cNvPicPr>
            <a:picLocks noChangeAspect="1"/>
          </p:cNvPicPr>
          <p:nvPr/>
        </p:nvPicPr>
        <p:blipFill rotWithShape="1">
          <a:blip r:embed="rId3"/>
          <a:srcRect l="18975" t="11111" r="22468" b="11392"/>
          <a:stretch/>
        </p:blipFill>
        <p:spPr>
          <a:xfrm>
            <a:off x="1914257" y="893715"/>
            <a:ext cx="8011848" cy="5964285"/>
          </a:xfrm>
          <a:prstGeom prst="rect">
            <a:avLst/>
          </a:prstGeom>
        </p:spPr>
      </p:pic>
    </p:spTree>
    <p:extLst>
      <p:ext uri="{BB962C8B-B14F-4D97-AF65-F5344CB8AC3E}">
        <p14:creationId xmlns:p14="http://schemas.microsoft.com/office/powerpoint/2010/main" val="2414399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5589222"/>
          </a:xfrm>
        </p:spPr>
        <p:txBody>
          <a:bodyPr/>
          <a:lstStyle/>
          <a:p>
            <a:pPr marL="34290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rPr>
              <a:t>voorafgaande opmerking: Frank Robben is lid van het Kenniscentrum van de Gegevensbeschermingsautoriteit, maar heeft uit eigen beweging niet deelgenomen aan beraadslaging in dit dossier wegens zijn betrokkenheid bij de uitwerking van het systeem</a:t>
            </a:r>
          </a:p>
          <a:p>
            <a:pPr marL="34290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rPr>
              <a:t>3 basiskeuzes zijn te maken t.a.v. advies</a:t>
            </a:r>
          </a:p>
          <a:p>
            <a:pPr marL="514350" lvl="1" indent="-173038" fontAlgn="base">
              <a:buFontTx/>
              <a:buChar char="-"/>
            </a:pPr>
            <a:r>
              <a:rPr lang="nl-BE" dirty="0"/>
              <a:t>de mate van precisie waarin het proces moet worden beschreven in de formele wet </a:t>
            </a:r>
            <a:r>
              <a:rPr lang="nl-BE" dirty="0" err="1"/>
              <a:t>vs</a:t>
            </a:r>
            <a:r>
              <a:rPr lang="nl-BE" dirty="0"/>
              <a:t> mogelijkheid om proces vlot te kunnen bijsturen met het oog op de verhoging van de effectiviteit van de contactopsporing</a:t>
            </a:r>
          </a:p>
          <a:p>
            <a:pPr marL="514350" lvl="1" indent="-173038" fontAlgn="base">
              <a:buFontTx/>
              <a:buChar char="-"/>
            </a:pPr>
            <a:r>
              <a:rPr lang="nl-BE" dirty="0"/>
              <a:t>de mate waarin men het systeem van contactopsporing en epidemiologische analyse wil laten steunen op een gemeenschappelijke database bij Sciensano of dit opsplitsen over verschillende </a:t>
            </a:r>
            <a:r>
              <a:rPr lang="nl-BE" dirty="0" smtClean="0"/>
              <a:t>deelsystemen</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de opsplitsing in deelsystemen dreigt de effectiviteit en de efficiëntie sterk te ondermijnen, zonder de bescherming van de persoonlijke levenssfeer noodzakelijk te versterken</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een goed georganiseerd, tijdelijk informatiesysteem door een instantie die gewoon is dit te doen, lijkt me in casu meer waarborgen te geven dan een gedecentraliseerd systeem met heel wat verschillende verwerkingsverantwoordelijken en heel wat meervoudige gegevensopslag</a:t>
            </a:r>
          </a:p>
          <a:p>
            <a:pPr marL="514350" lvl="1" indent="-173038" fontAlgn="base">
              <a:buFontTx/>
              <a:buChar char="-"/>
            </a:pPr>
            <a:r>
              <a:rPr lang="nl-BE" dirty="0"/>
              <a:t>de mate waarin gebruik kan worden gemaakt van authentieke bronnen zoals het Rijksregister, </a:t>
            </a:r>
            <a:r>
              <a:rPr lang="nl-BE" dirty="0" err="1"/>
              <a:t>Cobrha</a:t>
            </a:r>
            <a:r>
              <a:rPr lang="nl-BE" dirty="0"/>
              <a:t> en de gegevensbank van de GMD-houders om</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de administratieve last van de informanten te minimaliseren</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de kwaliteit van de gegevens te verhogen</a:t>
            </a:r>
          </a:p>
          <a:p>
            <a:pPr marL="742950" lvl="2" indent="-192088" fontAlgn="base">
              <a:buFont typeface="Arial" panose="020B0604020202020204" pitchFamily="34" charset="0"/>
              <a:buChar char="•"/>
            </a:pPr>
            <a:r>
              <a:rPr lang="nl-BE" dirty="0">
                <a:latin typeface="Arial" panose="020B0604020202020204" pitchFamily="34" charset="0"/>
                <a:cs typeface="Arial" panose="020B0604020202020204" pitchFamily="34" charset="0"/>
              </a:rPr>
              <a:t>de vlotte mededeling van testresultaten aan de zorgverstrekkers die een besmet patiënt behandelen, te kunnen verzekeren</a:t>
            </a:r>
            <a:endParaRPr lang="en-US" dirty="0">
              <a:latin typeface="Arial" panose="020B0604020202020204" pitchFamily="34" charset="0"/>
              <a:cs typeface="Arial" panose="020B0604020202020204" pitchFamily="34" charset="0"/>
            </a:endParaRPr>
          </a:p>
          <a:p>
            <a:pPr marL="571500" lvl="1" indent="-342900" eaLnBrk="0" fontAlgn="base" hangingPunct="0">
              <a:spcBef>
                <a:spcPct val="20000"/>
              </a:spcBef>
              <a:spcAft>
                <a:spcPct val="0"/>
              </a:spcAft>
              <a:buFont typeface="Arial" charset="0"/>
              <a:buChar char="•"/>
            </a:pPr>
            <a:endParaRPr lang="nl-BE" dirty="0"/>
          </a:p>
        </p:txBody>
      </p:sp>
      <p:sp>
        <p:nvSpPr>
          <p:cNvPr id="2" name="Title 1"/>
          <p:cNvSpPr>
            <a:spLocks noGrp="1"/>
          </p:cNvSpPr>
          <p:nvPr>
            <p:ph type="title"/>
          </p:nvPr>
        </p:nvSpPr>
        <p:spPr/>
        <p:txBody>
          <a:bodyPr/>
          <a:lstStyle/>
          <a:p>
            <a:r>
              <a:rPr lang="nl-BE" dirty="0"/>
              <a:t>5. Advies nr. 048 van 25 mei 2020 v/d Gegevensbeschermingsautoriteit</a:t>
            </a:r>
            <a:endParaRPr lang="en-US" dirty="0"/>
          </a:p>
        </p:txBody>
      </p:sp>
    </p:spTree>
    <p:extLst>
      <p:ext uri="{BB962C8B-B14F-4D97-AF65-F5344CB8AC3E}">
        <p14:creationId xmlns:p14="http://schemas.microsoft.com/office/powerpoint/2010/main" val="124082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5. Advies nr. 048 van 25 mei 2020 v/d Gegevensbeschermingsautoriteit</a:t>
            </a:r>
            <a:endParaRPr lang="en-US" dirty="0"/>
          </a:p>
        </p:txBody>
      </p:sp>
      <p:sp>
        <p:nvSpPr>
          <p:cNvPr id="5" name="Content Placeholder 6"/>
          <p:cNvSpPr>
            <a:spLocks noGrp="1"/>
          </p:cNvSpPr>
          <p:nvPr>
            <p:ph idx="1"/>
          </p:nvPr>
        </p:nvSpPr>
        <p:spPr>
          <a:xfrm>
            <a:off x="554736" y="1111122"/>
            <a:ext cx="11082528" cy="6040115"/>
          </a:xfrm>
        </p:spPr>
        <p:txBody>
          <a:bodyPr/>
          <a:lstStyle/>
          <a:p>
            <a:pPr marL="342900" indent="-342900" eaLnBrk="0" fontAlgn="base" hangingPunct="0">
              <a:spcBef>
                <a:spcPct val="20000"/>
              </a:spcBef>
              <a:spcAft>
                <a:spcPct val="0"/>
              </a:spcAft>
              <a:buFont typeface="Arial" charset="0"/>
              <a:buChar char="•"/>
            </a:pPr>
            <a:r>
              <a:rPr lang="nl-BE" sz="2000" dirty="0" smtClean="0">
                <a:solidFill>
                  <a:prstClr val="black"/>
                </a:solidFill>
                <a:latin typeface="Arial" panose="020B0604020202020204" pitchFamily="34" charset="0"/>
              </a:rPr>
              <a:t>bepaalde </a:t>
            </a:r>
            <a:r>
              <a:rPr lang="nl-BE" sz="2000" dirty="0">
                <a:solidFill>
                  <a:prstClr val="black"/>
                </a:solidFill>
                <a:latin typeface="Arial" panose="020B0604020202020204" pitchFamily="34" charset="0"/>
              </a:rPr>
              <a:t>voorstellen kunnen leiden tot een verbetering van de kwaliteit van het </a:t>
            </a:r>
            <a:r>
              <a:rPr lang="nl-BE" sz="2000" dirty="0" smtClean="0">
                <a:solidFill>
                  <a:prstClr val="black"/>
                </a:solidFill>
                <a:latin typeface="Arial" panose="020B0604020202020204" pitchFamily="34" charset="0"/>
              </a:rPr>
              <a:t>wetsvoorstel, zoals</a:t>
            </a:r>
          </a:p>
          <a:p>
            <a:pPr marL="514350" lvl="1" indent="-173038" fontAlgn="base">
              <a:buFontTx/>
              <a:buChar char="-"/>
            </a:pPr>
            <a:r>
              <a:rPr lang="nl-BE" dirty="0">
                <a:latin typeface="Arial" panose="020B0604020202020204" pitchFamily="34" charset="0"/>
                <a:cs typeface="Arial" panose="020B0604020202020204" pitchFamily="34" charset="0"/>
              </a:rPr>
              <a:t>verduidelijking van de structuur en titel </a:t>
            </a:r>
          </a:p>
          <a:p>
            <a:pPr marL="514350" lvl="1" indent="-173038" fontAlgn="base">
              <a:buFontTx/>
              <a:buChar char="-"/>
            </a:pPr>
            <a:r>
              <a:rPr lang="nl-BE" dirty="0">
                <a:latin typeface="Arial" panose="020B0604020202020204" pitchFamily="34" charset="0"/>
                <a:cs typeface="Arial" panose="020B0604020202020204" pitchFamily="34" charset="0"/>
              </a:rPr>
              <a:t>precisering van de doelstellingen en categorieën van gegevens die daartoe verwerkt worden zonder integratie van procesbeschrijvingen, onder </a:t>
            </a:r>
            <a:r>
              <a:rPr lang="nl-BE" dirty="0" smtClean="0">
                <a:latin typeface="Arial" panose="020B0604020202020204" pitchFamily="34" charset="0"/>
                <a:cs typeface="Arial" panose="020B0604020202020204" pitchFamily="34" charset="0"/>
              </a:rPr>
              <a:t>meer het </a:t>
            </a:r>
            <a:r>
              <a:rPr lang="nl-BE" dirty="0">
                <a:latin typeface="Arial" panose="020B0604020202020204" pitchFamily="34" charset="0"/>
                <a:cs typeface="Arial" panose="020B0604020202020204" pitchFamily="34" charset="0"/>
              </a:rPr>
              <a:t>beperken van de toegang van het contactcentrum tot de gegevens die strikt noodzakelijk zijn voor het contacteren en opsporen van de patiënt en de personen waarmee hij in contact is geweest</a:t>
            </a:r>
          </a:p>
          <a:p>
            <a:pPr marL="514350" lvl="1" indent="-173038" fontAlgn="base">
              <a:buFontTx/>
              <a:buChar char="-"/>
            </a:pPr>
            <a:r>
              <a:rPr lang="nl-BE" dirty="0" smtClean="0"/>
              <a:t>uitdrukkelijke vermelding dat gegevens niet mogen worden gebruikt voor andere doeleinden en niet mogen worden gekoppeld aan andere gegevensbanken dan degene die zijn voorzien in het kader van de vastgestelde doelstellingen</a:t>
            </a:r>
          </a:p>
          <a:p>
            <a:pPr marL="514350" lvl="1" indent="-173038" fontAlgn="base">
              <a:buFontTx/>
              <a:buChar char="-"/>
            </a:pPr>
            <a:r>
              <a:rPr lang="nl-NL" dirty="0"/>
              <a:t>indien </a:t>
            </a:r>
            <a:r>
              <a:rPr lang="nl-NL" dirty="0" smtClean="0"/>
              <a:t>aangewezen, </a:t>
            </a:r>
            <a:r>
              <a:rPr lang="nl-NL" dirty="0"/>
              <a:t>schrapping van gegevens die geen medisch belang hebben in het kader van de vastgestelde doelstellingen (bv. negatieve testen)</a:t>
            </a:r>
          </a:p>
          <a:p>
            <a:pPr marL="514350" lvl="1" indent="-173038" fontAlgn="base">
              <a:buFontTx/>
              <a:buChar char="-"/>
            </a:pPr>
            <a:r>
              <a:rPr lang="nl-NL" dirty="0"/>
              <a:t>precisering van relatie met de regeling inzake het </a:t>
            </a:r>
            <a:r>
              <a:rPr lang="nl-NL" dirty="0" smtClean="0"/>
              <a:t>beroepsgeheim</a:t>
            </a:r>
          </a:p>
          <a:p>
            <a:pPr marL="514350" lvl="1" indent="-173038" fontAlgn="base">
              <a:buFontTx/>
              <a:buChar char="-"/>
            </a:pPr>
            <a:r>
              <a:rPr lang="nl-NL" dirty="0" smtClean="0">
                <a:latin typeface="Arial" panose="020B0604020202020204" pitchFamily="34" charset="0"/>
                <a:cs typeface="Arial" panose="020B0604020202020204" pitchFamily="34" charset="0"/>
              </a:rPr>
              <a:t>opname</a:t>
            </a:r>
            <a:r>
              <a:rPr lang="nl-NL" dirty="0" smtClean="0"/>
              <a:t> </a:t>
            </a:r>
            <a:r>
              <a:rPr lang="nl-NL" dirty="0"/>
              <a:t>van het verplicht karakter van de gegevensmededeling door betrokken actoren aan </a:t>
            </a:r>
            <a:r>
              <a:rPr lang="nl-NL" dirty="0" err="1" smtClean="0"/>
              <a:t>Sciensano</a:t>
            </a:r>
            <a:endParaRPr lang="nl-NL" dirty="0" smtClean="0"/>
          </a:p>
          <a:p>
            <a:pPr marL="514350" lvl="1" indent="-173038" fontAlgn="base">
              <a:buFontTx/>
              <a:buChar char="-"/>
            </a:pPr>
            <a:r>
              <a:rPr lang="nl-BE" dirty="0"/>
              <a:t>opname van </a:t>
            </a:r>
            <a:r>
              <a:rPr lang="nl-BE" dirty="0" smtClean="0"/>
              <a:t>explicietere </a:t>
            </a:r>
            <a:r>
              <a:rPr lang="nl-BE" dirty="0"/>
              <a:t>bepalingen inzake bewaartermijnen: </a:t>
            </a:r>
            <a:r>
              <a:rPr lang="nl-BE" dirty="0">
                <a:latin typeface="Arial" panose="020B0604020202020204" pitchFamily="34" charset="0"/>
                <a:cs typeface="Arial" panose="020B0604020202020204" pitchFamily="34" charset="0"/>
              </a:rPr>
              <a:t>wissen van gegevens binnen welbepaalde termijn, zodra zij niet meer noodzakelijk zijn voor het bereiken van de doelstellingen</a:t>
            </a:r>
          </a:p>
          <a:p>
            <a:pPr marL="514350" lvl="1" indent="-173038" fontAlgn="base">
              <a:buFontTx/>
              <a:buChar char="-"/>
            </a:pPr>
            <a:r>
              <a:rPr lang="nl-BE" dirty="0"/>
              <a:t>opname van een bepaling inzake transparantie over de gegevensverwerking en de rechten van alle betrokken actoren overeenkomstig de AVG</a:t>
            </a:r>
          </a:p>
          <a:p>
            <a:pPr marL="514350" lvl="1" indent="-173038" fontAlgn="base">
              <a:buFontTx/>
              <a:buChar char="-"/>
            </a:pPr>
            <a:r>
              <a:rPr lang="nl-BE" dirty="0"/>
              <a:t>verduidelijking van de rol van het </a:t>
            </a:r>
            <a:r>
              <a:rPr lang="nl-BE" dirty="0" smtClean="0"/>
              <a:t>Informatieveiligheidscomité</a:t>
            </a:r>
            <a:endParaRPr lang="nl-BE" dirty="0"/>
          </a:p>
          <a:p>
            <a:pPr marL="514350" lvl="1" indent="-173038" fontAlgn="base">
              <a:buFontTx/>
              <a:buChar char="-"/>
            </a:pPr>
            <a:r>
              <a:rPr lang="nl-BE" dirty="0"/>
              <a:t>schrapping van overbodige bepalingen, die reeds geregeld zijn in de </a:t>
            </a:r>
            <a:r>
              <a:rPr lang="nl-BE" dirty="0" smtClean="0"/>
              <a:t>AVG </a:t>
            </a:r>
            <a:r>
              <a:rPr lang="nl-BE" dirty="0"/>
              <a:t>en de privacywet, onder meer</a:t>
            </a:r>
          </a:p>
          <a:p>
            <a:pPr marL="712788" lvl="2" indent="-161925" fontAlgn="base">
              <a:buFont typeface="Arial" panose="020B0604020202020204" pitchFamily="34" charset="0"/>
              <a:buChar char="•"/>
            </a:pPr>
            <a:r>
              <a:rPr lang="nl-BE" dirty="0" err="1" smtClean="0">
                <a:latin typeface="Arial" panose="020B0604020202020204" pitchFamily="34" charset="0"/>
                <a:cs typeface="Arial" panose="020B0604020202020204" pitchFamily="34" charset="0"/>
              </a:rPr>
              <a:t>mbt</a:t>
            </a:r>
            <a:r>
              <a:rPr lang="nl-BE" dirty="0" smtClean="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het wetenschappelijk en statistisch onderzoek</a:t>
            </a:r>
          </a:p>
          <a:p>
            <a:pPr marL="712788" lvl="2" indent="-161925" fontAlgn="base">
              <a:buFont typeface="Arial" panose="020B0604020202020204" pitchFamily="34" charset="0"/>
              <a:buChar char="•"/>
            </a:pPr>
            <a:r>
              <a:rPr lang="nl-BE" dirty="0">
                <a:latin typeface="Arial" panose="020B0604020202020204" pitchFamily="34" charset="0"/>
                <a:cs typeface="Arial" panose="020B0604020202020204" pitchFamily="34" charset="0"/>
              </a:rPr>
              <a:t>het aanstellen van een DPO door </a:t>
            </a:r>
            <a:r>
              <a:rPr lang="nl-BE" dirty="0" err="1" smtClean="0">
                <a:latin typeface="Arial" panose="020B0604020202020204" pitchFamily="34" charset="0"/>
                <a:cs typeface="Arial" panose="020B0604020202020204" pitchFamily="34" charset="0"/>
              </a:rPr>
              <a:t>Sciensano</a:t>
            </a:r>
            <a:endParaRPr lang="nl-BE" dirty="0"/>
          </a:p>
          <a:p>
            <a:pPr marL="550863" lvl="2" indent="0" fontAlgn="base">
              <a:buNone/>
            </a:pPr>
            <a:endParaRPr lang="nl-BE" dirty="0">
              <a:latin typeface="Arial" panose="020B0604020202020204" pitchFamily="34" charset="0"/>
              <a:cs typeface="Arial" panose="020B0604020202020204" pitchFamily="34" charset="0"/>
            </a:endParaRPr>
          </a:p>
          <a:p>
            <a:pPr marL="514350" lvl="1" indent="-173038" fontAlgn="base">
              <a:buFontTx/>
              <a:buChar char="-"/>
            </a:pPr>
            <a:endParaRPr lang="nl-BE" dirty="0"/>
          </a:p>
        </p:txBody>
      </p:sp>
    </p:spTree>
    <p:extLst>
      <p:ext uri="{BB962C8B-B14F-4D97-AF65-F5344CB8AC3E}">
        <p14:creationId xmlns:p14="http://schemas.microsoft.com/office/powerpoint/2010/main" val="123865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2419124"/>
          </a:xfrm>
        </p:spPr>
        <p:txBody>
          <a:bodyPr/>
          <a:lstStyle/>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bepaalde voorstellen tot precisering steunen </a:t>
            </a:r>
            <a:r>
              <a:rPr lang="nl-BE" sz="2000" dirty="0" smtClean="0">
                <a:solidFill>
                  <a:prstClr val="black"/>
                </a:solidFill>
                <a:latin typeface="Arial" panose="020B0604020202020204" pitchFamily="34" charset="0"/>
              </a:rPr>
              <a:t>effectiviteit</a:t>
            </a:r>
            <a:r>
              <a:rPr lang="nl-BE" sz="2000" dirty="0">
                <a:solidFill>
                  <a:prstClr val="black"/>
                </a:solidFill>
                <a:latin typeface="Arial" panose="020B0604020202020204" pitchFamily="34" charset="0"/>
              </a:rPr>
              <a:t>, efficiëntie en zelfs optimale gegevensbescherming onnodig in het gedrang te brengen, zoals</a:t>
            </a:r>
          </a:p>
          <a:p>
            <a:pPr marL="514350" lvl="1" indent="-173038" fontAlgn="base">
              <a:buFontTx/>
              <a:buChar char="-"/>
            </a:pPr>
            <a:r>
              <a:rPr lang="nl-BE" dirty="0"/>
              <a:t>het opnemen van exacte procesbeschrijvingen in de beschrijving van de doeleinden in de wet in formele </a:t>
            </a:r>
            <a:r>
              <a:rPr lang="nl-BE" dirty="0" smtClean="0"/>
              <a:t>zin</a:t>
            </a:r>
            <a:endParaRPr lang="nl-BE" dirty="0"/>
          </a:p>
          <a:p>
            <a:pPr marL="514350" lvl="1" indent="-173038" fontAlgn="base">
              <a:buFontTx/>
              <a:buChar char="-"/>
            </a:pPr>
            <a:r>
              <a:rPr lang="nl-BE" dirty="0"/>
              <a:t>het miskennen van de privacy </a:t>
            </a:r>
            <a:r>
              <a:rPr lang="nl-BE" dirty="0" err="1"/>
              <a:t>by</a:t>
            </a:r>
            <a:r>
              <a:rPr lang="nl-BE" dirty="0"/>
              <a:t> design waarde van de beraadslagingen van het Informatieveiligheidscomité</a:t>
            </a:r>
          </a:p>
          <a:p>
            <a:pPr marL="514350" lvl="1" indent="-173038" fontAlgn="base">
              <a:buFontTx/>
              <a:buChar char="-"/>
            </a:pPr>
            <a:r>
              <a:rPr lang="nl-BE" dirty="0"/>
              <a:t>het multipliceren van de gegevensopslag</a:t>
            </a:r>
          </a:p>
          <a:p>
            <a:pPr marL="514350" lvl="1" indent="-173038" fontAlgn="base">
              <a:buFontTx/>
              <a:buChar char="-"/>
            </a:pPr>
            <a:r>
              <a:rPr lang="nl-BE" dirty="0"/>
              <a:t>het niet optimaal gebruiken van authentieke bronnen</a:t>
            </a:r>
          </a:p>
          <a:p>
            <a:pPr marL="571500" lvl="1" indent="-342900" eaLnBrk="0" fontAlgn="base" hangingPunct="0">
              <a:spcBef>
                <a:spcPct val="20000"/>
              </a:spcBef>
              <a:spcAft>
                <a:spcPct val="0"/>
              </a:spcAft>
              <a:buFont typeface="Arial" charset="0"/>
              <a:buChar char="•"/>
            </a:pPr>
            <a:endParaRPr lang="nl-BE" sz="2000" dirty="0">
              <a:solidFill>
                <a:prstClr val="black"/>
              </a:solidFill>
              <a:latin typeface="Arial" panose="020B0604020202020204" pitchFamily="34" charset="0"/>
            </a:endParaRPr>
          </a:p>
          <a:p>
            <a:pPr marL="571500" lvl="1" indent="-342900" eaLnBrk="0" fontAlgn="base" hangingPunct="0">
              <a:spcBef>
                <a:spcPct val="20000"/>
              </a:spcBef>
              <a:spcAft>
                <a:spcPct val="0"/>
              </a:spcAft>
              <a:buFont typeface="Arial" charset="0"/>
              <a:buChar char="•"/>
            </a:pPr>
            <a:endParaRPr lang="nl-BE" dirty="0"/>
          </a:p>
        </p:txBody>
      </p:sp>
      <p:sp>
        <p:nvSpPr>
          <p:cNvPr id="2" name="Title 1"/>
          <p:cNvSpPr>
            <a:spLocks noGrp="1"/>
          </p:cNvSpPr>
          <p:nvPr>
            <p:ph type="title"/>
          </p:nvPr>
        </p:nvSpPr>
        <p:spPr/>
        <p:txBody>
          <a:bodyPr/>
          <a:lstStyle/>
          <a:p>
            <a:r>
              <a:rPr lang="nl-BE" dirty="0"/>
              <a:t>5. Advies nr. 048 van 25 mei 2020 v/d Gegevensbeschermingsautoriteit</a:t>
            </a:r>
            <a:endParaRPr lang="en-US" dirty="0"/>
          </a:p>
        </p:txBody>
      </p:sp>
    </p:spTree>
    <p:extLst>
      <p:ext uri="{BB962C8B-B14F-4D97-AF65-F5344CB8AC3E}">
        <p14:creationId xmlns:p14="http://schemas.microsoft.com/office/powerpoint/2010/main" val="354836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Power Tool Question - Tools In Action - Power Tool Revi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42" y="1326943"/>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1846659"/>
          </a:xfrm>
        </p:spPr>
        <p:txBody>
          <a:bodyPr/>
          <a:lstStyle/>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recht op gezondheid </a:t>
            </a:r>
            <a:r>
              <a:rPr lang="nl-BE" sz="2000" dirty="0" err="1">
                <a:solidFill>
                  <a:prstClr val="black"/>
                </a:solidFill>
                <a:latin typeface="Arial" panose="020B0604020202020204" pitchFamily="34" charset="0"/>
              </a:rPr>
              <a:t>vs</a:t>
            </a:r>
            <a:r>
              <a:rPr lang="nl-BE" sz="2000" dirty="0">
                <a:solidFill>
                  <a:prstClr val="black"/>
                </a:solidFill>
                <a:latin typeface="Arial" panose="020B0604020202020204" pitchFamily="34" charset="0"/>
              </a:rPr>
              <a:t> recht op bescherming van persoonlijke levenssfeer</a:t>
            </a:r>
          </a:p>
          <a:p>
            <a:pPr lvl="1" indent="112713">
              <a:buNone/>
            </a:pPr>
            <a:r>
              <a:rPr lang="nl-BE" sz="1800" dirty="0" smtClean="0">
                <a:solidFill>
                  <a:schemeClr val="accent2"/>
                </a:solidFill>
              </a:rPr>
              <a:t>methode: </a:t>
            </a:r>
            <a:r>
              <a:rPr lang="nl-BE" sz="1800" dirty="0" err="1" smtClean="0">
                <a:solidFill>
                  <a:schemeClr val="accent2"/>
                </a:solidFill>
              </a:rPr>
              <a:t>risico-analyse</a:t>
            </a:r>
            <a:r>
              <a:rPr lang="nl-BE" sz="1800" dirty="0" smtClean="0">
                <a:solidFill>
                  <a:schemeClr val="accent2"/>
                </a:solidFill>
              </a:rPr>
              <a:t> en privacy </a:t>
            </a:r>
            <a:r>
              <a:rPr lang="nl-BE" sz="1800" dirty="0" err="1" smtClean="0">
                <a:solidFill>
                  <a:schemeClr val="accent2"/>
                </a:solidFill>
              </a:rPr>
              <a:t>by</a:t>
            </a:r>
            <a:r>
              <a:rPr lang="nl-BE" sz="1800" dirty="0" smtClean="0">
                <a:solidFill>
                  <a:schemeClr val="accent2"/>
                </a:solidFill>
              </a:rPr>
              <a:t> design</a:t>
            </a:r>
          </a:p>
          <a:p>
            <a:pPr marL="514350" lvl="1" indent="-173038">
              <a:buFontTx/>
              <a:buChar char="-"/>
            </a:pPr>
            <a:r>
              <a:rPr lang="nl-BE" dirty="0" smtClean="0"/>
              <a:t>toegevoegde waarde voor (volks)gezondheid wel bereiken</a:t>
            </a:r>
          </a:p>
          <a:p>
            <a:pPr marL="742950" lvl="2" indent="-192088">
              <a:buFont typeface="Arial" panose="020B0604020202020204" pitchFamily="34" charset="0"/>
              <a:buChar char="•"/>
            </a:pPr>
            <a:r>
              <a:rPr lang="nl-BE" sz="1400" dirty="0"/>
              <a:t>contactopsporing</a:t>
            </a:r>
          </a:p>
          <a:p>
            <a:pPr marL="742950" lvl="2" indent="-192088">
              <a:buFont typeface="Arial" panose="020B0604020202020204" pitchFamily="34" charset="0"/>
              <a:buChar char="•"/>
            </a:pPr>
            <a:r>
              <a:rPr lang="nl-BE" sz="1400" dirty="0"/>
              <a:t>epidemiologische studies op </a:t>
            </a:r>
            <a:r>
              <a:rPr lang="nl-BE" sz="1400" dirty="0" err="1"/>
              <a:t>gepseudonimiseerde</a:t>
            </a:r>
            <a:r>
              <a:rPr lang="nl-BE" sz="1400" dirty="0"/>
              <a:t> gegevens</a:t>
            </a:r>
          </a:p>
          <a:p>
            <a:pPr marL="742950" lvl="2" indent="-192088">
              <a:buFont typeface="Arial" panose="020B0604020202020204" pitchFamily="34" charset="0"/>
              <a:buChar char="•"/>
            </a:pPr>
            <a:r>
              <a:rPr lang="nl-BE" sz="1400" dirty="0"/>
              <a:t>doorgave van persoonsgegevens aan gezondheidsinspectiediensten in het kader van hun wettelijke opdrachten en met toepassing van wettelijk verankerd principe van ‘</a:t>
            </a:r>
            <a:r>
              <a:rPr lang="nl-BE" sz="1400" dirty="0" err="1"/>
              <a:t>only</a:t>
            </a:r>
            <a:r>
              <a:rPr lang="nl-BE" sz="1400" dirty="0"/>
              <a:t> </a:t>
            </a:r>
            <a:r>
              <a:rPr lang="nl-BE" sz="1400" dirty="0" err="1"/>
              <a:t>once</a:t>
            </a:r>
            <a:r>
              <a:rPr lang="nl-BE" sz="1400" dirty="0"/>
              <a:t>’ </a:t>
            </a:r>
            <a:r>
              <a:rPr lang="nl-BE" sz="1400" dirty="0" smtClean="0"/>
              <a:t>gegevensinzameling</a:t>
            </a:r>
            <a:endParaRPr lang="nl-BE" sz="1400" dirty="0"/>
          </a:p>
        </p:txBody>
      </p:sp>
      <p:sp>
        <p:nvSpPr>
          <p:cNvPr id="2" name="Title 1"/>
          <p:cNvSpPr>
            <a:spLocks noGrp="1"/>
          </p:cNvSpPr>
          <p:nvPr>
            <p:ph type="title"/>
          </p:nvPr>
        </p:nvSpPr>
        <p:spPr/>
        <p:txBody>
          <a:bodyPr/>
          <a:lstStyle/>
          <a:p>
            <a:r>
              <a:rPr lang="nl-BE" dirty="0" smtClean="0"/>
              <a:t>1. Te bereiken evenwichten</a:t>
            </a:r>
            <a:endParaRPr lang="en-US" dirty="0"/>
          </a:p>
        </p:txBody>
      </p:sp>
    </p:spTree>
    <p:extLst>
      <p:ext uri="{BB962C8B-B14F-4D97-AF65-F5344CB8AC3E}">
        <p14:creationId xmlns:p14="http://schemas.microsoft.com/office/powerpoint/2010/main" val="2569731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5786199"/>
          </a:xfrm>
        </p:spPr>
        <p:txBody>
          <a:bodyPr/>
          <a:lstStyle/>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recht op gezondheid </a:t>
            </a:r>
            <a:r>
              <a:rPr lang="nl-BE" sz="2000" dirty="0" err="1">
                <a:solidFill>
                  <a:prstClr val="black"/>
                </a:solidFill>
                <a:latin typeface="Arial" panose="020B0604020202020204" pitchFamily="34" charset="0"/>
              </a:rPr>
              <a:t>vs</a:t>
            </a:r>
            <a:r>
              <a:rPr lang="nl-BE" sz="2000" dirty="0">
                <a:solidFill>
                  <a:prstClr val="black"/>
                </a:solidFill>
                <a:latin typeface="Arial" panose="020B0604020202020204" pitchFamily="34" charset="0"/>
              </a:rPr>
              <a:t> recht op bescherming van persoonlijke levenssfeer</a:t>
            </a:r>
          </a:p>
          <a:p>
            <a:pPr lvl="1" indent="112713">
              <a:buNone/>
            </a:pPr>
            <a:r>
              <a:rPr lang="nl-BE" sz="1800" dirty="0">
                <a:solidFill>
                  <a:schemeClr val="accent2"/>
                </a:solidFill>
              </a:rPr>
              <a:t>methode: </a:t>
            </a:r>
            <a:r>
              <a:rPr lang="nl-BE" sz="1800" dirty="0" err="1">
                <a:solidFill>
                  <a:schemeClr val="accent2"/>
                </a:solidFill>
              </a:rPr>
              <a:t>risico-analyse</a:t>
            </a:r>
            <a:r>
              <a:rPr lang="nl-BE" sz="1800" dirty="0">
                <a:solidFill>
                  <a:schemeClr val="accent2"/>
                </a:solidFill>
              </a:rPr>
              <a:t> en privacy </a:t>
            </a:r>
            <a:r>
              <a:rPr lang="nl-BE" sz="1800" dirty="0" err="1">
                <a:solidFill>
                  <a:schemeClr val="accent2"/>
                </a:solidFill>
              </a:rPr>
              <a:t>by</a:t>
            </a:r>
            <a:r>
              <a:rPr lang="nl-BE" sz="1800" dirty="0">
                <a:solidFill>
                  <a:schemeClr val="accent2"/>
                </a:solidFill>
              </a:rPr>
              <a:t> </a:t>
            </a:r>
            <a:r>
              <a:rPr lang="nl-BE" sz="1800" dirty="0" smtClean="0">
                <a:solidFill>
                  <a:schemeClr val="accent2"/>
                </a:solidFill>
              </a:rPr>
              <a:t>design</a:t>
            </a:r>
            <a:endParaRPr lang="nl-BE" sz="1800" dirty="0" smtClean="0"/>
          </a:p>
          <a:p>
            <a:pPr marL="514350" lvl="1" indent="-173038">
              <a:buFontTx/>
              <a:buChar char="-"/>
            </a:pPr>
            <a:r>
              <a:rPr lang="nl-BE" sz="1800" dirty="0" smtClean="0"/>
              <a:t>risico’s inzake onrechtmatige inbreuken op persoonlijke levenssfeer vermijden door privacy </a:t>
            </a:r>
            <a:r>
              <a:rPr lang="nl-BE" sz="1800" dirty="0" err="1" smtClean="0"/>
              <a:t>by</a:t>
            </a:r>
            <a:r>
              <a:rPr lang="nl-BE" sz="1800" dirty="0" smtClean="0"/>
              <a:t> design maatregelen</a:t>
            </a:r>
          </a:p>
          <a:p>
            <a:pPr marL="742950" lvl="2" indent="-192088">
              <a:buFont typeface="Arial" panose="020B0604020202020204" pitchFamily="34" charset="0"/>
              <a:buChar char="•"/>
            </a:pPr>
            <a:r>
              <a:rPr lang="nl-BE" dirty="0"/>
              <a:t>minimalisatie van gegevensopslag, zowel bij </a:t>
            </a:r>
            <a:r>
              <a:rPr lang="nl-BE" dirty="0" err="1"/>
              <a:t>Sciensano</a:t>
            </a:r>
            <a:r>
              <a:rPr lang="nl-BE" dirty="0"/>
              <a:t> als in call center omgeving</a:t>
            </a:r>
            <a:endParaRPr lang="en-US" dirty="0"/>
          </a:p>
          <a:p>
            <a:pPr marL="742950" lvl="2" indent="-192088">
              <a:buFont typeface="Arial" panose="020B0604020202020204" pitchFamily="34" charset="0"/>
              <a:buChar char="•"/>
            </a:pPr>
            <a:r>
              <a:rPr lang="en-US" dirty="0" err="1" smtClean="0"/>
              <a:t>alle</a:t>
            </a:r>
            <a:r>
              <a:rPr lang="en-US" dirty="0" smtClean="0"/>
              <a:t> </a:t>
            </a:r>
            <a:r>
              <a:rPr lang="en-US" dirty="0" err="1" smtClean="0"/>
              <a:t>Sciensano</a:t>
            </a:r>
            <a:r>
              <a:rPr lang="en-US" dirty="0" smtClean="0"/>
              <a:t> </a:t>
            </a:r>
            <a:r>
              <a:rPr lang="en-US" dirty="0" err="1" smtClean="0"/>
              <a:t>medewerkers</a:t>
            </a:r>
            <a:r>
              <a:rPr lang="en-US" dirty="0" smtClean="0"/>
              <a:t> en call center agents </a:t>
            </a:r>
            <a:r>
              <a:rPr lang="en-US" dirty="0" err="1" smtClean="0"/>
              <a:t>hebben</a:t>
            </a:r>
            <a:r>
              <a:rPr lang="en-US" dirty="0" smtClean="0"/>
              <a:t> </a:t>
            </a:r>
            <a:r>
              <a:rPr lang="en-US" dirty="0" err="1" smtClean="0"/>
              <a:t>een</a:t>
            </a:r>
            <a:r>
              <a:rPr lang="en-US" dirty="0" smtClean="0"/>
              <a:t> </a:t>
            </a:r>
            <a:r>
              <a:rPr lang="en-US" dirty="0" err="1" smtClean="0"/>
              <a:t>vertrouwelijkheidsverklaring</a:t>
            </a:r>
            <a:r>
              <a:rPr lang="en-US" dirty="0" smtClean="0"/>
              <a:t> </a:t>
            </a:r>
            <a:r>
              <a:rPr lang="en-US" dirty="0" err="1" smtClean="0"/>
              <a:t>ondertekend</a:t>
            </a:r>
            <a:endParaRPr lang="en-US" dirty="0" smtClean="0"/>
          </a:p>
          <a:p>
            <a:pPr marL="742950" lvl="2" indent="-192088">
              <a:buFont typeface="Arial" panose="020B0604020202020204" pitchFamily="34" charset="0"/>
              <a:buChar char="•"/>
            </a:pPr>
            <a:r>
              <a:rPr lang="en-US" dirty="0" err="1" smtClean="0"/>
              <a:t>alle</a:t>
            </a:r>
            <a:r>
              <a:rPr lang="en-US" dirty="0" smtClean="0"/>
              <a:t> </a:t>
            </a:r>
            <a:r>
              <a:rPr lang="en-US" dirty="0" err="1" smtClean="0"/>
              <a:t>gebruikers</a:t>
            </a:r>
            <a:r>
              <a:rPr lang="en-US" dirty="0" smtClean="0"/>
              <a:t>, </a:t>
            </a:r>
            <a:r>
              <a:rPr lang="en-US" dirty="0" err="1" smtClean="0"/>
              <a:t>toegangen</a:t>
            </a:r>
            <a:r>
              <a:rPr lang="en-US" dirty="0" smtClean="0"/>
              <a:t> en </a:t>
            </a:r>
            <a:r>
              <a:rPr lang="en-US" dirty="0" err="1" smtClean="0"/>
              <a:t>activiteiten</a:t>
            </a:r>
            <a:r>
              <a:rPr lang="en-US" dirty="0" smtClean="0"/>
              <a:t> tot </a:t>
            </a:r>
            <a:r>
              <a:rPr lang="en-US" dirty="0" err="1" smtClean="0"/>
              <a:t>Sciensano</a:t>
            </a:r>
            <a:r>
              <a:rPr lang="en-US" dirty="0" smtClean="0"/>
              <a:t> </a:t>
            </a:r>
            <a:r>
              <a:rPr lang="en-US" dirty="0" err="1" smtClean="0"/>
              <a:t>gegevensbank</a:t>
            </a:r>
            <a:r>
              <a:rPr lang="en-US" dirty="0" smtClean="0"/>
              <a:t> </a:t>
            </a:r>
            <a:r>
              <a:rPr lang="en-US" dirty="0" err="1" smtClean="0"/>
              <a:t>staan</a:t>
            </a:r>
            <a:r>
              <a:rPr lang="en-US" dirty="0" smtClean="0"/>
              <a:t> </a:t>
            </a:r>
            <a:r>
              <a:rPr lang="en-US" dirty="0" err="1" smtClean="0"/>
              <a:t>onder</a:t>
            </a:r>
            <a:r>
              <a:rPr lang="en-US" dirty="0" smtClean="0"/>
              <a:t> </a:t>
            </a:r>
            <a:r>
              <a:rPr lang="en-US" dirty="0" err="1" smtClean="0"/>
              <a:t>toezicht</a:t>
            </a:r>
            <a:r>
              <a:rPr lang="en-US" dirty="0" smtClean="0"/>
              <a:t> van de DPO van </a:t>
            </a:r>
            <a:r>
              <a:rPr lang="en-US" dirty="0" err="1" smtClean="0"/>
              <a:t>Sciensano</a:t>
            </a:r>
            <a:endParaRPr lang="en-US" dirty="0" smtClean="0"/>
          </a:p>
          <a:p>
            <a:pPr marL="742950" lvl="2" indent="-192088">
              <a:buFont typeface="Arial" panose="020B0604020202020204" pitchFamily="34" charset="0"/>
              <a:buChar char="•"/>
            </a:pPr>
            <a:r>
              <a:rPr lang="nl-BE" dirty="0" smtClean="0"/>
              <a:t>de call center </a:t>
            </a:r>
            <a:r>
              <a:rPr lang="nl-BE" dirty="0" err="1" smtClean="0"/>
              <a:t>agents</a:t>
            </a:r>
            <a:r>
              <a:rPr lang="nl-BE" dirty="0" smtClean="0"/>
              <a:t> hebben enkel toegang tot call orders, niet tot gegevensbank </a:t>
            </a:r>
            <a:r>
              <a:rPr lang="nl-BE" dirty="0" err="1" smtClean="0"/>
              <a:t>Sciensano</a:t>
            </a:r>
            <a:endParaRPr lang="en-US" dirty="0" smtClean="0"/>
          </a:p>
          <a:p>
            <a:pPr marL="742950" lvl="2" indent="-192088">
              <a:buFont typeface="Arial" panose="020B0604020202020204" pitchFamily="34" charset="0"/>
              <a:buChar char="•"/>
            </a:pPr>
            <a:r>
              <a:rPr lang="en-US" dirty="0" err="1" smtClean="0"/>
              <a:t>mbv</a:t>
            </a:r>
            <a:r>
              <a:rPr lang="en-US" dirty="0" smtClean="0"/>
              <a:t> IBM </a:t>
            </a:r>
            <a:r>
              <a:rPr lang="en-US" dirty="0" err="1" smtClean="0"/>
              <a:t>InfoSphere</a:t>
            </a:r>
            <a:r>
              <a:rPr lang="en-US" dirty="0" smtClean="0"/>
              <a:t> </a:t>
            </a:r>
            <a:r>
              <a:rPr lang="en-US" dirty="0" err="1" smtClean="0"/>
              <a:t>Guardium</a:t>
            </a:r>
            <a:r>
              <a:rPr lang="en-US" dirty="0" smtClean="0"/>
              <a:t> </a:t>
            </a:r>
            <a:r>
              <a:rPr lang="en-US" dirty="0" err="1" smtClean="0"/>
              <a:t>worden</a:t>
            </a:r>
            <a:r>
              <a:rPr lang="en-US" dirty="0" smtClean="0"/>
              <a:t> logs </a:t>
            </a:r>
            <a:r>
              <a:rPr lang="en-US" dirty="0" err="1" smtClean="0"/>
              <a:t>gemaakt</a:t>
            </a:r>
            <a:r>
              <a:rPr lang="en-US" dirty="0" smtClean="0"/>
              <a:t> van </a:t>
            </a:r>
            <a:r>
              <a:rPr lang="en-US" dirty="0" err="1" smtClean="0"/>
              <a:t>alle</a:t>
            </a:r>
            <a:r>
              <a:rPr lang="en-US" dirty="0" smtClean="0"/>
              <a:t> </a:t>
            </a:r>
            <a:r>
              <a:rPr lang="en-US" dirty="0" err="1" smtClean="0"/>
              <a:t>gebruikers</a:t>
            </a:r>
            <a:r>
              <a:rPr lang="en-US" dirty="0" smtClean="0"/>
              <a:t>, </a:t>
            </a:r>
            <a:r>
              <a:rPr lang="en-US" dirty="0" err="1" smtClean="0"/>
              <a:t>toegangen</a:t>
            </a:r>
            <a:r>
              <a:rPr lang="en-US" dirty="0" smtClean="0"/>
              <a:t>, </a:t>
            </a:r>
            <a:r>
              <a:rPr lang="en-US" dirty="0" err="1" smtClean="0"/>
              <a:t>toegangsmomenten</a:t>
            </a:r>
            <a:r>
              <a:rPr lang="en-US" dirty="0" smtClean="0"/>
              <a:t>, </a:t>
            </a:r>
            <a:r>
              <a:rPr lang="en-US" dirty="0" err="1" smtClean="0"/>
              <a:t>activiteiten</a:t>
            </a:r>
            <a:r>
              <a:rPr lang="en-US" dirty="0" smtClean="0"/>
              <a:t> en </a:t>
            </a:r>
            <a:r>
              <a:rPr lang="en-US" dirty="0" err="1" smtClean="0"/>
              <a:t>resultaat</a:t>
            </a:r>
            <a:r>
              <a:rPr lang="en-US" dirty="0" smtClean="0"/>
              <a:t> van </a:t>
            </a:r>
            <a:r>
              <a:rPr lang="en-US" dirty="0" err="1" smtClean="0"/>
              <a:t>deze</a:t>
            </a:r>
            <a:r>
              <a:rPr lang="en-US" dirty="0" smtClean="0"/>
              <a:t> </a:t>
            </a:r>
            <a:r>
              <a:rPr lang="en-US" dirty="0" err="1" smtClean="0"/>
              <a:t>activiteiten</a:t>
            </a:r>
            <a:r>
              <a:rPr lang="en-US" dirty="0" smtClean="0"/>
              <a:t> op de </a:t>
            </a:r>
            <a:r>
              <a:rPr lang="en-US" dirty="0" err="1" smtClean="0"/>
              <a:t>Sciensano</a:t>
            </a:r>
            <a:r>
              <a:rPr lang="en-US" dirty="0" smtClean="0"/>
              <a:t> </a:t>
            </a:r>
            <a:r>
              <a:rPr lang="en-US" dirty="0" err="1" smtClean="0"/>
              <a:t>gegevensbank</a:t>
            </a:r>
            <a:r>
              <a:rPr lang="en-US" dirty="0" smtClean="0"/>
              <a:t>; </a:t>
            </a:r>
            <a:r>
              <a:rPr lang="en-US" dirty="0" err="1" smtClean="0"/>
              <a:t>deze</a:t>
            </a:r>
            <a:r>
              <a:rPr lang="en-US" dirty="0" smtClean="0"/>
              <a:t> logs </a:t>
            </a:r>
            <a:r>
              <a:rPr lang="en-US" dirty="0" err="1" smtClean="0"/>
              <a:t>zijn</a:t>
            </a:r>
            <a:r>
              <a:rPr lang="en-US" dirty="0" smtClean="0"/>
              <a:t> permanent </a:t>
            </a:r>
            <a:r>
              <a:rPr lang="en-US" dirty="0" err="1" smtClean="0"/>
              <a:t>bechikbaar</a:t>
            </a:r>
            <a:r>
              <a:rPr lang="en-US" dirty="0" smtClean="0"/>
              <a:t> en </a:t>
            </a:r>
            <a:r>
              <a:rPr lang="en-US" dirty="0" err="1" smtClean="0"/>
              <a:t>kunnen</a:t>
            </a:r>
            <a:r>
              <a:rPr lang="en-US" dirty="0" smtClean="0"/>
              <a:t> </a:t>
            </a:r>
            <a:r>
              <a:rPr lang="en-US" dirty="0" err="1" smtClean="0"/>
              <a:t>niet</a:t>
            </a:r>
            <a:r>
              <a:rPr lang="en-US" dirty="0" smtClean="0"/>
              <a:t> </a:t>
            </a:r>
            <a:r>
              <a:rPr lang="en-US" dirty="0" err="1" smtClean="0"/>
              <a:t>gemanipuleerd</a:t>
            </a:r>
            <a:r>
              <a:rPr lang="en-US" dirty="0" smtClean="0"/>
              <a:t> </a:t>
            </a:r>
            <a:r>
              <a:rPr lang="en-US" dirty="0" err="1" smtClean="0"/>
              <a:t>worden</a:t>
            </a:r>
            <a:endParaRPr lang="en-US" dirty="0" smtClean="0"/>
          </a:p>
          <a:p>
            <a:pPr marL="742950" lvl="2" indent="-192088">
              <a:buFont typeface="Arial" panose="020B0604020202020204" pitchFamily="34" charset="0"/>
              <a:buChar char="•"/>
            </a:pPr>
            <a:r>
              <a:rPr lang="nl-NL" dirty="0" smtClean="0"/>
              <a:t>de </a:t>
            </a:r>
            <a:r>
              <a:rPr lang="nl-NL" dirty="0" err="1" smtClean="0"/>
              <a:t>Sciensano</a:t>
            </a:r>
            <a:r>
              <a:rPr lang="nl-NL" dirty="0" smtClean="0"/>
              <a:t> </a:t>
            </a:r>
            <a:r>
              <a:rPr lang="nl-NL" dirty="0"/>
              <a:t>gegevensbank wordt beheerd op volledig geïsoleerde infrastructuur in Belgisch datacenter, met ook back-up in </a:t>
            </a:r>
            <a:r>
              <a:rPr lang="nl-NL" dirty="0" smtClean="0"/>
              <a:t>België</a:t>
            </a:r>
            <a:endParaRPr lang="nl-NL" dirty="0"/>
          </a:p>
          <a:p>
            <a:pPr marL="742950" lvl="2" indent="-192088">
              <a:buFont typeface="Arial" panose="020B0604020202020204" pitchFamily="34" charset="0"/>
              <a:buChar char="•"/>
            </a:pPr>
            <a:r>
              <a:rPr lang="en-US" dirty="0" smtClean="0"/>
              <a:t>server </a:t>
            </a:r>
            <a:r>
              <a:rPr lang="en-US" dirty="0"/>
              <a:t>b</a:t>
            </a:r>
            <a:r>
              <a:rPr lang="en-US" dirty="0" smtClean="0"/>
              <a:t>ased </a:t>
            </a:r>
            <a:r>
              <a:rPr lang="en-US" dirty="0"/>
              <a:t>c</a:t>
            </a:r>
            <a:r>
              <a:rPr lang="en-US" dirty="0" smtClean="0"/>
              <a:t>omputing </a:t>
            </a:r>
            <a:r>
              <a:rPr lang="en-US" dirty="0"/>
              <a:t>(SBC): </a:t>
            </a:r>
            <a:r>
              <a:rPr lang="en-US" dirty="0" err="1"/>
              <a:t>medewerkers</a:t>
            </a:r>
            <a:r>
              <a:rPr lang="en-US" dirty="0"/>
              <a:t> van </a:t>
            </a:r>
            <a:r>
              <a:rPr lang="en-US" dirty="0" err="1" smtClean="0"/>
              <a:t>Sciensano</a:t>
            </a:r>
            <a:r>
              <a:rPr lang="en-US" dirty="0" smtClean="0"/>
              <a:t> </a:t>
            </a:r>
            <a:r>
              <a:rPr lang="en-US" dirty="0" err="1"/>
              <a:t>werken</a:t>
            </a:r>
            <a:r>
              <a:rPr lang="en-US" dirty="0"/>
              <a:t> </a:t>
            </a:r>
            <a:r>
              <a:rPr lang="en-US" dirty="0" err="1"/>
              <a:t>rechtstreeks</a:t>
            </a:r>
            <a:r>
              <a:rPr lang="en-US" dirty="0"/>
              <a:t> op </a:t>
            </a:r>
            <a:r>
              <a:rPr lang="en-US" dirty="0" err="1"/>
              <a:t>centrale</a:t>
            </a:r>
            <a:r>
              <a:rPr lang="en-US" dirty="0"/>
              <a:t> </a:t>
            </a:r>
            <a:r>
              <a:rPr lang="en-US" dirty="0" smtClean="0"/>
              <a:t>server; </a:t>
            </a:r>
            <a:r>
              <a:rPr lang="en-US" dirty="0" err="1" smtClean="0"/>
              <a:t>gegevens</a:t>
            </a:r>
            <a:r>
              <a:rPr lang="en-US" dirty="0" smtClean="0"/>
              <a:t> </a:t>
            </a:r>
            <a:r>
              <a:rPr lang="en-US" dirty="0" err="1"/>
              <a:t>kunnen</a:t>
            </a:r>
            <a:r>
              <a:rPr lang="en-US" dirty="0"/>
              <a:t> </a:t>
            </a:r>
            <a:r>
              <a:rPr lang="en-US" dirty="0" err="1"/>
              <a:t>niet</a:t>
            </a:r>
            <a:r>
              <a:rPr lang="en-US" dirty="0"/>
              <a:t> </a:t>
            </a:r>
            <a:r>
              <a:rPr lang="en-US" dirty="0" err="1"/>
              <a:t>gedownload</a:t>
            </a:r>
            <a:r>
              <a:rPr lang="en-US" dirty="0"/>
              <a:t> </a:t>
            </a:r>
            <a:r>
              <a:rPr lang="en-US" dirty="0" err="1"/>
              <a:t>worden</a:t>
            </a:r>
            <a:r>
              <a:rPr lang="en-US" dirty="0"/>
              <a:t> </a:t>
            </a:r>
            <a:r>
              <a:rPr lang="en-US" dirty="0" err="1"/>
              <a:t>naar</a:t>
            </a:r>
            <a:r>
              <a:rPr lang="en-US" dirty="0"/>
              <a:t> locale computers</a:t>
            </a:r>
          </a:p>
          <a:p>
            <a:pPr marL="742950" lvl="2" indent="-192088">
              <a:buFont typeface="Arial" panose="020B0604020202020204" pitchFamily="34" charset="0"/>
              <a:buChar char="•"/>
            </a:pPr>
            <a:r>
              <a:rPr lang="en-US" dirty="0" smtClean="0"/>
              <a:t>de </a:t>
            </a:r>
            <a:r>
              <a:rPr lang="en-US" dirty="0" err="1" smtClean="0"/>
              <a:t>toegang</a:t>
            </a:r>
            <a:r>
              <a:rPr lang="en-US" dirty="0" smtClean="0"/>
              <a:t> </a:t>
            </a:r>
            <a:r>
              <a:rPr lang="en-US" dirty="0"/>
              <a:t>tot </a:t>
            </a:r>
            <a:r>
              <a:rPr lang="en-US" dirty="0" smtClean="0"/>
              <a:t>de </a:t>
            </a:r>
            <a:r>
              <a:rPr lang="en-US" dirty="0" err="1" smtClean="0"/>
              <a:t>Sciensano</a:t>
            </a:r>
            <a:r>
              <a:rPr lang="en-US" dirty="0" smtClean="0"/>
              <a:t> </a:t>
            </a:r>
            <a:r>
              <a:rPr lang="en-US" dirty="0" err="1" smtClean="0"/>
              <a:t>gegevensbank</a:t>
            </a:r>
            <a:r>
              <a:rPr lang="en-US" dirty="0" smtClean="0"/>
              <a:t> is </a:t>
            </a:r>
            <a:r>
              <a:rPr lang="en-US" dirty="0" err="1"/>
              <a:t>beveiligd</a:t>
            </a:r>
            <a:r>
              <a:rPr lang="en-US" dirty="0"/>
              <a:t> </a:t>
            </a:r>
            <a:r>
              <a:rPr lang="en-US" dirty="0" err="1" smtClean="0"/>
              <a:t>dmv</a:t>
            </a:r>
            <a:r>
              <a:rPr lang="en-US" dirty="0" smtClean="0"/>
              <a:t> </a:t>
            </a:r>
            <a:r>
              <a:rPr lang="en-US" dirty="0"/>
              <a:t>CITRIX ICA client </a:t>
            </a:r>
            <a:r>
              <a:rPr lang="en-US" dirty="0" smtClean="0"/>
              <a:t>application (ICA </a:t>
            </a:r>
            <a:r>
              <a:rPr lang="en-US" dirty="0"/>
              <a:t>= Independent Computing Architecture)</a:t>
            </a:r>
          </a:p>
          <a:p>
            <a:pPr marL="742950" lvl="2" indent="-192088">
              <a:buFont typeface="Arial" panose="020B0604020202020204" pitchFamily="34" charset="0"/>
              <a:buChar char="•"/>
            </a:pPr>
            <a:r>
              <a:rPr lang="en-US" dirty="0" err="1" smtClean="0"/>
              <a:t>vercijferde</a:t>
            </a:r>
            <a:r>
              <a:rPr lang="en-US" dirty="0" smtClean="0"/>
              <a:t> </a:t>
            </a:r>
            <a:r>
              <a:rPr lang="en-US" dirty="0" err="1" smtClean="0"/>
              <a:t>gegevensuitwisseling</a:t>
            </a:r>
            <a:r>
              <a:rPr lang="en-US" dirty="0" smtClean="0"/>
              <a:t> (</a:t>
            </a:r>
            <a:r>
              <a:rPr lang="en-US" dirty="0" err="1" smtClean="0"/>
              <a:t>ofwel</a:t>
            </a:r>
            <a:r>
              <a:rPr lang="en-US" dirty="0" smtClean="0"/>
              <a:t> </a:t>
            </a:r>
            <a:r>
              <a:rPr lang="en-US" dirty="0" err="1" smtClean="0"/>
              <a:t>eHealthbox</a:t>
            </a:r>
            <a:r>
              <a:rPr lang="en-US" dirty="0" smtClean="0"/>
              <a:t>, </a:t>
            </a:r>
            <a:r>
              <a:rPr lang="en-US" dirty="0" err="1" smtClean="0"/>
              <a:t>ofwel</a:t>
            </a:r>
            <a:r>
              <a:rPr lang="en-US" dirty="0" smtClean="0"/>
              <a:t> private SFTP)</a:t>
            </a:r>
          </a:p>
          <a:p>
            <a:pPr marL="742950" lvl="2" indent="-192088">
              <a:buFont typeface="Arial" panose="020B0604020202020204" pitchFamily="34" charset="0"/>
              <a:buChar char="•"/>
            </a:pPr>
            <a:r>
              <a:rPr lang="en-US" dirty="0" err="1" smtClean="0"/>
              <a:t>afspraken</a:t>
            </a:r>
            <a:r>
              <a:rPr lang="en-US" dirty="0" smtClean="0"/>
              <a:t> </a:t>
            </a:r>
            <a:r>
              <a:rPr lang="en-US" dirty="0" err="1"/>
              <a:t>werden</a:t>
            </a:r>
            <a:r>
              <a:rPr lang="en-US" dirty="0"/>
              <a:t> </a:t>
            </a:r>
            <a:r>
              <a:rPr lang="en-US" dirty="0" err="1"/>
              <a:t>gemaakt</a:t>
            </a:r>
            <a:r>
              <a:rPr lang="en-US" dirty="0"/>
              <a:t> </a:t>
            </a:r>
            <a:r>
              <a:rPr lang="en-US" dirty="0" err="1"/>
              <a:t>tussen</a:t>
            </a:r>
            <a:r>
              <a:rPr lang="en-US" dirty="0"/>
              <a:t> DPO van </a:t>
            </a:r>
            <a:r>
              <a:rPr lang="en-US" dirty="0" err="1"/>
              <a:t>Sciensano</a:t>
            </a:r>
            <a:r>
              <a:rPr lang="en-US" dirty="0"/>
              <a:t> en DPO’s van de </a:t>
            </a:r>
            <a:r>
              <a:rPr lang="en-US" dirty="0" err="1"/>
              <a:t>regionale</a:t>
            </a:r>
            <a:r>
              <a:rPr lang="en-US" dirty="0"/>
              <a:t> </a:t>
            </a:r>
            <a:r>
              <a:rPr lang="en-US" dirty="0" err="1" smtClean="0"/>
              <a:t>gezondheidsinspectiediensten</a:t>
            </a:r>
            <a:endParaRPr lang="en-US" dirty="0" smtClean="0"/>
          </a:p>
          <a:p>
            <a:pPr marL="742950" lvl="2" indent="-192088">
              <a:buFont typeface="Arial" panose="020B0604020202020204" pitchFamily="34" charset="0"/>
              <a:buChar char="•"/>
            </a:pPr>
            <a:r>
              <a:rPr lang="nl-BE" dirty="0" smtClean="0"/>
              <a:t>…</a:t>
            </a:r>
            <a:endParaRPr lang="en-US" dirty="0"/>
          </a:p>
        </p:txBody>
      </p:sp>
      <p:sp>
        <p:nvSpPr>
          <p:cNvPr id="2" name="Title 1"/>
          <p:cNvSpPr>
            <a:spLocks noGrp="1"/>
          </p:cNvSpPr>
          <p:nvPr>
            <p:ph type="title"/>
          </p:nvPr>
        </p:nvSpPr>
        <p:spPr/>
        <p:txBody>
          <a:bodyPr/>
          <a:lstStyle/>
          <a:p>
            <a:r>
              <a:rPr lang="nl-BE" dirty="0" smtClean="0"/>
              <a:t>1. Te bereiken evenwichten</a:t>
            </a:r>
            <a:endParaRPr lang="en-US" dirty="0"/>
          </a:p>
        </p:txBody>
      </p:sp>
    </p:spTree>
    <p:extLst>
      <p:ext uri="{BB962C8B-B14F-4D97-AF65-F5344CB8AC3E}">
        <p14:creationId xmlns:p14="http://schemas.microsoft.com/office/powerpoint/2010/main" val="215836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4736" y="1111122"/>
            <a:ext cx="11082528" cy="4901342"/>
          </a:xfrm>
        </p:spPr>
        <p:txBody>
          <a:bodyPr/>
          <a:lstStyle/>
          <a:p>
            <a:pPr marL="342900" indent="-342900" eaLnBrk="0" fontAlgn="base" hangingPunct="0">
              <a:spcBef>
                <a:spcPct val="20000"/>
              </a:spcBef>
              <a:spcAft>
                <a:spcPct val="0"/>
              </a:spcAft>
              <a:buFont typeface="Arial" charset="0"/>
              <a:buChar char="•"/>
            </a:pPr>
            <a:r>
              <a:rPr lang="nl-BE" sz="2000" dirty="0">
                <a:solidFill>
                  <a:prstClr val="black"/>
                </a:solidFill>
                <a:latin typeface="Arial" panose="020B0604020202020204" pitchFamily="34" charset="0"/>
              </a:rPr>
              <a:t>transparantie in formele wet </a:t>
            </a:r>
            <a:r>
              <a:rPr lang="nl-BE" sz="2000" dirty="0" err="1">
                <a:solidFill>
                  <a:prstClr val="black"/>
                </a:solidFill>
                <a:latin typeface="Arial" panose="020B0604020202020204" pitchFamily="34" charset="0"/>
              </a:rPr>
              <a:t>vs</a:t>
            </a:r>
            <a:r>
              <a:rPr lang="nl-BE" sz="2000" dirty="0">
                <a:solidFill>
                  <a:prstClr val="black"/>
                </a:solidFill>
                <a:latin typeface="Arial" panose="020B0604020202020204" pitchFamily="34" charset="0"/>
              </a:rPr>
              <a:t> mogelijkheid tot bijsturing van processen doorheen de tijd in functie van permanente verbetering van effectiviteit</a:t>
            </a:r>
          </a:p>
          <a:p>
            <a:pPr lvl="1" indent="112713">
              <a:buNone/>
            </a:pPr>
            <a:r>
              <a:rPr lang="nl-BE" dirty="0" smtClean="0">
                <a:solidFill>
                  <a:schemeClr val="accent2"/>
                </a:solidFill>
              </a:rPr>
              <a:t>methode</a:t>
            </a:r>
            <a:r>
              <a:rPr lang="nl-BE" dirty="0">
                <a:solidFill>
                  <a:schemeClr val="accent2"/>
                </a:solidFill>
              </a:rPr>
              <a:t>: basisprincipes in </a:t>
            </a:r>
            <a:r>
              <a:rPr lang="nl-BE" dirty="0" smtClean="0">
                <a:solidFill>
                  <a:schemeClr val="accent2"/>
                </a:solidFill>
              </a:rPr>
              <a:t>wet in formele zin en </a:t>
            </a:r>
            <a:r>
              <a:rPr lang="nl-BE" dirty="0">
                <a:solidFill>
                  <a:schemeClr val="accent2"/>
                </a:solidFill>
              </a:rPr>
              <a:t>uitvoeringsmaatregelen vastgelegd door Informatieveiligheidscomité</a:t>
            </a:r>
          </a:p>
          <a:p>
            <a:pPr marL="514350" lvl="1" indent="-173038">
              <a:buFontTx/>
              <a:buChar char="-"/>
            </a:pPr>
            <a:r>
              <a:rPr lang="nl-BE" dirty="0"/>
              <a:t>wet in formele </a:t>
            </a:r>
            <a:r>
              <a:rPr lang="nl-BE" dirty="0" smtClean="0"/>
              <a:t>zin</a:t>
            </a:r>
          </a:p>
          <a:p>
            <a:pPr marL="742950" lvl="2" indent="-192088">
              <a:buFont typeface="Arial" panose="020B0604020202020204" pitchFamily="34" charset="0"/>
              <a:buChar char="•"/>
            </a:pPr>
            <a:r>
              <a:rPr lang="nl-BE" sz="1400" dirty="0"/>
              <a:t>doelstellingen van de verwerking</a:t>
            </a:r>
          </a:p>
          <a:p>
            <a:pPr marL="742950" lvl="2" indent="-192088">
              <a:buFont typeface="Arial" panose="020B0604020202020204" pitchFamily="34" charset="0"/>
              <a:buChar char="•"/>
            </a:pPr>
            <a:r>
              <a:rPr lang="nl-BE" sz="1400" dirty="0"/>
              <a:t>categorieën van verwerkte persoonsgegevens</a:t>
            </a:r>
          </a:p>
          <a:p>
            <a:pPr marL="742950" lvl="2" indent="-192088">
              <a:buFont typeface="Arial" panose="020B0604020202020204" pitchFamily="34" charset="0"/>
              <a:buChar char="•"/>
            </a:pPr>
            <a:r>
              <a:rPr lang="nl-BE" sz="1400" dirty="0"/>
              <a:t>categorieën van personen waarover persoonsgegevens worden verwerkt</a:t>
            </a:r>
          </a:p>
          <a:p>
            <a:pPr marL="742950" lvl="2" indent="-192088">
              <a:buFont typeface="Arial" panose="020B0604020202020204" pitchFamily="34" charset="0"/>
              <a:buChar char="•"/>
            </a:pPr>
            <a:r>
              <a:rPr lang="nl-BE" sz="1400" dirty="0"/>
              <a:t>bewaarduur</a:t>
            </a:r>
          </a:p>
          <a:p>
            <a:pPr marL="742950" lvl="2" indent="-192088">
              <a:buFont typeface="Arial" panose="020B0604020202020204" pitchFamily="34" charset="0"/>
              <a:buChar char="•"/>
            </a:pPr>
            <a:r>
              <a:rPr lang="nl-BE" sz="1400" dirty="0"/>
              <a:t>verantwoordelijken van de verwerking</a:t>
            </a:r>
          </a:p>
          <a:p>
            <a:pPr marL="514350" lvl="1" indent="-173038">
              <a:buFontTx/>
              <a:buChar char="-"/>
            </a:pPr>
            <a:r>
              <a:rPr lang="nl-BE" dirty="0" smtClean="0"/>
              <a:t>beraadslaging Informatieveiligheidscomité</a:t>
            </a:r>
          </a:p>
          <a:p>
            <a:pPr marL="742950" lvl="2" indent="-192088">
              <a:buFont typeface="Arial" panose="020B0604020202020204" pitchFamily="34" charset="0"/>
              <a:buChar char="•"/>
            </a:pPr>
            <a:r>
              <a:rPr lang="nl-BE" sz="1400" dirty="0"/>
              <a:t>precisering van de processen van gegevensuitwisseling, met voor elke proces precisering van</a:t>
            </a:r>
          </a:p>
          <a:p>
            <a:pPr marL="990600" lvl="3" indent="-185738">
              <a:buFont typeface="Wingdings" panose="05000000000000000000" pitchFamily="2" charset="2"/>
              <a:buChar char="§"/>
            </a:pPr>
            <a:r>
              <a:rPr lang="nl-BE" sz="1400" dirty="0" smtClean="0"/>
              <a:t>concreet doeleinde van de verwerking</a:t>
            </a:r>
          </a:p>
          <a:p>
            <a:pPr marL="990600" lvl="3" indent="-185738">
              <a:buFont typeface="Wingdings" panose="05000000000000000000" pitchFamily="2" charset="2"/>
              <a:buChar char="§"/>
            </a:pPr>
            <a:r>
              <a:rPr lang="nl-BE" sz="1400" dirty="0" smtClean="0"/>
              <a:t>toetsing van respect proportionaliteitsbeginsel (welke persoonsgegevens over welke categorieën personen en bewaarduur)</a:t>
            </a:r>
          </a:p>
          <a:p>
            <a:pPr marL="990600" lvl="3" indent="-185738">
              <a:buFont typeface="Wingdings" panose="05000000000000000000" pitchFamily="2" charset="2"/>
              <a:buChar char="§"/>
            </a:pPr>
            <a:r>
              <a:rPr lang="nl-BE" sz="1400" dirty="0" smtClean="0"/>
              <a:t>maatregelen voor rechtmatige en eerlijke verwerking, inzonderheid informatieveiligheidsmaatregelen</a:t>
            </a:r>
          </a:p>
          <a:p>
            <a:pPr marL="990600" lvl="3" indent="-185738">
              <a:buFont typeface="Wingdings" panose="05000000000000000000" pitchFamily="2" charset="2"/>
              <a:buChar char="§"/>
            </a:pPr>
            <a:r>
              <a:rPr lang="nl-BE" sz="1400" dirty="0" smtClean="0"/>
              <a:t>transparantie naar datasubjecten toe</a:t>
            </a:r>
          </a:p>
          <a:p>
            <a:pPr marL="836612" lvl="2" indent="-285750">
              <a:buFont typeface="Arial" panose="020B0604020202020204" pitchFamily="34" charset="0"/>
              <a:buChar char="•"/>
            </a:pPr>
            <a:r>
              <a:rPr lang="nl-BE" sz="1400" dirty="0"/>
              <a:t>zie </a:t>
            </a:r>
            <a:r>
              <a:rPr lang="nl-BE" sz="1400" dirty="0" smtClean="0">
                <a:hlinkClick r:id="rId2"/>
              </a:rPr>
              <a:t>beraadslaging 20/132</a:t>
            </a:r>
            <a:endParaRPr lang="nl-BE" sz="1400" dirty="0" smtClean="0"/>
          </a:p>
          <a:p>
            <a:pPr marL="898398" lvl="3" indent="-192088"/>
            <a:endParaRPr lang="nl-BE" dirty="0"/>
          </a:p>
          <a:p>
            <a:pPr marL="342900" indent="-342900">
              <a:buFont typeface="+mj-lt"/>
              <a:buAutoNum type="alphaLcParenR" startAt="2"/>
            </a:pPr>
            <a:endParaRPr lang="nl-BE" dirty="0" smtClean="0"/>
          </a:p>
        </p:txBody>
      </p:sp>
      <p:sp>
        <p:nvSpPr>
          <p:cNvPr id="2" name="Title 1"/>
          <p:cNvSpPr>
            <a:spLocks noGrp="1"/>
          </p:cNvSpPr>
          <p:nvPr>
            <p:ph type="title"/>
          </p:nvPr>
        </p:nvSpPr>
        <p:spPr/>
        <p:txBody>
          <a:bodyPr/>
          <a:lstStyle/>
          <a:p>
            <a:r>
              <a:rPr lang="nl-BE" dirty="0" smtClean="0"/>
              <a:t>1. Te bereiken evenwichten</a:t>
            </a:r>
            <a:endParaRPr lang="en-US" dirty="0"/>
          </a:p>
        </p:txBody>
      </p:sp>
    </p:spTree>
    <p:extLst>
      <p:ext uri="{BB962C8B-B14F-4D97-AF65-F5344CB8AC3E}">
        <p14:creationId xmlns:p14="http://schemas.microsoft.com/office/powerpoint/2010/main" val="2477740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Huidige</a:t>
            </a:r>
            <a:r>
              <a:rPr lang="en-US" dirty="0" smtClean="0"/>
              <a:t> </a:t>
            </a:r>
            <a:r>
              <a:rPr lang="en-US" dirty="0" err="1" smtClean="0"/>
              <a:t>organisatie</a:t>
            </a:r>
            <a:r>
              <a:rPr lang="en-US" dirty="0" smtClean="0"/>
              <a:t> - </a:t>
            </a:r>
            <a:r>
              <a:rPr lang="en-US" dirty="0" err="1" smtClean="0"/>
              <a:t>uitgangspunten</a:t>
            </a:r>
            <a:endParaRPr lang="en-US" dirty="0"/>
          </a:p>
        </p:txBody>
      </p:sp>
      <p:sp>
        <p:nvSpPr>
          <p:cNvPr id="6" name="Rectangle 5"/>
          <p:cNvSpPr/>
          <p:nvPr/>
        </p:nvSpPr>
        <p:spPr>
          <a:xfrm>
            <a:off x="554736" y="1175742"/>
            <a:ext cx="11082528" cy="4710223"/>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spcBef>
                <a:spcPct val="20000"/>
              </a:spcBef>
              <a:spcAft>
                <a:spcPct val="0"/>
              </a:spcAft>
              <a:buFont typeface="Arial" charset="0"/>
              <a:buChar char="•"/>
            </a:pPr>
            <a:r>
              <a:rPr lang="nl-NL" sz="2000" dirty="0" smtClean="0">
                <a:solidFill>
                  <a:prstClr val="black"/>
                </a:solidFill>
                <a:latin typeface="Arial" panose="020B0604020202020204" pitchFamily="34" charset="0"/>
                <a:cs typeface="Arial" panose="020B0604020202020204" pitchFamily="34" charset="0"/>
              </a:rPr>
              <a:t>technische </a:t>
            </a:r>
            <a:r>
              <a:rPr lang="nl-NL" sz="2000" dirty="0">
                <a:solidFill>
                  <a:prstClr val="black"/>
                </a:solidFill>
                <a:latin typeface="Arial" panose="020B0604020202020204" pitchFamily="34" charset="0"/>
                <a:cs typeface="Arial" panose="020B0604020202020204" pitchFamily="34" charset="0"/>
              </a:rPr>
              <a:t>architectuur voor </a:t>
            </a:r>
            <a:r>
              <a:rPr lang="nl-NL" sz="2000" dirty="0" smtClean="0">
                <a:solidFill>
                  <a:prstClr val="black"/>
                </a:solidFill>
                <a:latin typeface="Arial" panose="020B0604020202020204" pitchFamily="34" charset="0"/>
                <a:cs typeface="Arial" panose="020B0604020202020204" pitchFamily="34" charset="0"/>
              </a:rPr>
              <a:t>Covid-19 contactopsporing</a:t>
            </a:r>
            <a:endParaRPr lang="nl-NL" sz="2000" dirty="0">
              <a:solidFill>
                <a:prstClr val="black"/>
              </a:solidFill>
              <a:latin typeface="Arial" panose="020B0604020202020204" pitchFamily="34" charset="0"/>
              <a:cs typeface="Arial" panose="020B0604020202020204" pitchFamily="34" charset="0"/>
            </a:endParaRPr>
          </a:p>
          <a:p>
            <a:pPr marL="514350" lvl="1" indent="-173038" fontAlgn="base">
              <a:spcAft>
                <a:spcPts val="300"/>
              </a:spcAft>
              <a:buClr>
                <a:srgbClr val="000000"/>
              </a:buClr>
              <a:buSzPct val="110000"/>
              <a:buFontTx/>
              <a:buChar char="-"/>
            </a:pPr>
            <a:r>
              <a:rPr lang="nl-NL" sz="1600" dirty="0">
                <a:solidFill>
                  <a:schemeClr val="tx1"/>
                </a:solidFill>
              </a:rPr>
              <a:t>aligneert maximaal met bestaande </a:t>
            </a:r>
            <a:r>
              <a:rPr lang="nl-NL" sz="1600" dirty="0" smtClean="0">
                <a:solidFill>
                  <a:schemeClr val="tx1"/>
                </a:solidFill>
              </a:rPr>
              <a:t>eHealth-architectuur </a:t>
            </a:r>
            <a:r>
              <a:rPr lang="nl-NL" sz="1600" dirty="0">
                <a:solidFill>
                  <a:schemeClr val="tx1"/>
                </a:solidFill>
              </a:rPr>
              <a:t>en governance</a:t>
            </a:r>
          </a:p>
          <a:p>
            <a:pPr marL="514350" lvl="1" indent="-173038" fontAlgn="base">
              <a:spcAft>
                <a:spcPts val="300"/>
              </a:spcAft>
              <a:buClr>
                <a:srgbClr val="000000"/>
              </a:buClr>
              <a:buSzPct val="110000"/>
              <a:buFontTx/>
              <a:buChar char="-"/>
            </a:pPr>
            <a:r>
              <a:rPr lang="nl-NL" sz="1600" dirty="0" smtClean="0">
                <a:solidFill>
                  <a:schemeClr val="tx1"/>
                </a:solidFill>
              </a:rPr>
              <a:t>is het resultaat </a:t>
            </a:r>
            <a:r>
              <a:rPr lang="nl-NL" sz="1600" dirty="0">
                <a:solidFill>
                  <a:schemeClr val="tx1"/>
                </a:solidFill>
              </a:rPr>
              <a:t>van intensief overleg met ziekenhuizen, laboratoria, huisartsen, en ICT dienstenleverenciers over </a:t>
            </a:r>
          </a:p>
          <a:p>
            <a:pPr marL="742950" lvl="2" indent="-192088" fontAlgn="base">
              <a:spcAft>
                <a:spcPts val="300"/>
              </a:spcAft>
              <a:buClr>
                <a:srgbClr val="000000"/>
              </a:buClr>
              <a:buSzPct val="110000"/>
              <a:buFont typeface="Arial" panose="020B0604020202020204" pitchFamily="34" charset="0"/>
              <a:buChar char="•"/>
            </a:pPr>
            <a:r>
              <a:rPr lang="nl-NL" sz="1600" dirty="0">
                <a:solidFill>
                  <a:schemeClr val="tx1"/>
                </a:solidFill>
              </a:rPr>
              <a:t>wat technisch haalbaar is op korte doorlooptijd</a:t>
            </a:r>
          </a:p>
          <a:p>
            <a:pPr marL="742950" lvl="2" indent="-192088" fontAlgn="base">
              <a:spcAft>
                <a:spcPts val="300"/>
              </a:spcAft>
              <a:buClr>
                <a:srgbClr val="000000"/>
              </a:buClr>
              <a:buSzPct val="110000"/>
              <a:buFont typeface="Arial" panose="020B0604020202020204" pitchFamily="34" charset="0"/>
              <a:buChar char="•"/>
            </a:pPr>
            <a:r>
              <a:rPr lang="nl-NL" sz="1600" dirty="0">
                <a:solidFill>
                  <a:schemeClr val="tx1"/>
                </a:solidFill>
              </a:rPr>
              <a:t>administratieve belasting van zorgactoren met reeds hoge werkdruk minimaliseert</a:t>
            </a:r>
          </a:p>
          <a:p>
            <a:pPr marL="514350" lvl="1" indent="-173038" fontAlgn="base">
              <a:spcBef>
                <a:spcPts val="300"/>
              </a:spcBef>
              <a:spcAft>
                <a:spcPts val="300"/>
              </a:spcAft>
              <a:buClr>
                <a:srgbClr val="000000"/>
              </a:buClr>
              <a:buSzPct val="110000"/>
              <a:buFontTx/>
              <a:buChar char="-"/>
            </a:pPr>
            <a:r>
              <a:rPr lang="nl-NL" sz="1600" dirty="0" smtClean="0">
                <a:solidFill>
                  <a:schemeClr val="tx1"/>
                </a:solidFill>
              </a:rPr>
              <a:t>gebruikt unieke identificatienummers die in het kader van </a:t>
            </a:r>
            <a:r>
              <a:rPr lang="nl-NL" sz="1600" dirty="0" err="1" smtClean="0">
                <a:solidFill>
                  <a:schemeClr val="tx1"/>
                </a:solidFill>
              </a:rPr>
              <a:t>eGezondheid</a:t>
            </a:r>
            <a:r>
              <a:rPr lang="nl-NL" sz="1600" dirty="0" smtClean="0">
                <a:solidFill>
                  <a:schemeClr val="tx1"/>
                </a:solidFill>
              </a:rPr>
              <a:t> verplicht worden gebruikt</a:t>
            </a:r>
            <a:endParaRPr lang="nl-NL" sz="1600" dirty="0">
              <a:solidFill>
                <a:schemeClr val="tx1"/>
              </a:solidFill>
            </a:endParaRPr>
          </a:p>
          <a:p>
            <a:pPr marL="742950" lvl="2" indent="-192088" fontAlgn="base">
              <a:spcBef>
                <a:spcPts val="300"/>
              </a:spcBef>
              <a:spcAft>
                <a:spcPts val="300"/>
              </a:spcAft>
              <a:buClr>
                <a:srgbClr val="000000"/>
              </a:buClr>
              <a:buSzPct val="110000"/>
              <a:buFont typeface="Arial" panose="020B0604020202020204" pitchFamily="34" charset="0"/>
              <a:buChar char="•"/>
            </a:pPr>
            <a:r>
              <a:rPr lang="nl-NL" sz="1600" dirty="0" smtClean="0">
                <a:solidFill>
                  <a:schemeClr val="tx1"/>
                </a:solidFill>
              </a:rPr>
              <a:t>patiënten</a:t>
            </a:r>
            <a:r>
              <a:rPr lang="nl-NL" sz="1600" dirty="0">
                <a:solidFill>
                  <a:schemeClr val="tx1"/>
                </a:solidFill>
              </a:rPr>
              <a:t>: </a:t>
            </a:r>
            <a:r>
              <a:rPr lang="nl-NL" sz="1600" dirty="0" smtClean="0">
                <a:solidFill>
                  <a:schemeClr val="tx1"/>
                </a:solidFill>
              </a:rPr>
              <a:t>identificatienummer sociale zekerheid (INSZ) (zie artikel </a:t>
            </a:r>
            <a:r>
              <a:rPr lang="nl-NL" sz="1600" dirty="0">
                <a:solidFill>
                  <a:schemeClr val="tx1"/>
                </a:solidFill>
              </a:rPr>
              <a:t>8 van </a:t>
            </a:r>
            <a:r>
              <a:rPr lang="nl-NL" sz="1600" dirty="0" smtClean="0">
                <a:solidFill>
                  <a:schemeClr val="tx1"/>
                </a:solidFill>
              </a:rPr>
              <a:t>de wet </a:t>
            </a:r>
            <a:r>
              <a:rPr lang="nl-NL" sz="1600" dirty="0">
                <a:solidFill>
                  <a:schemeClr val="tx1"/>
                </a:solidFill>
              </a:rPr>
              <a:t>van 21 augustus 2008 houdende oprichting en organisatie van het eHealth-platform: “Bij de mededeling van niet-gecodeerde persoonsgegevens aan en door het eHealth-platform worden uitsluitend de identificatienummers bedoeld in artikel 8 van de Wet Kruispuntbank Sociale Zekerheid </a:t>
            </a:r>
            <a:r>
              <a:rPr lang="nl-NL" sz="1600" dirty="0" smtClean="0">
                <a:solidFill>
                  <a:schemeClr val="tx1"/>
                </a:solidFill>
              </a:rPr>
              <a:t>gebruikt”)</a:t>
            </a:r>
            <a:endParaRPr lang="nl-NL" sz="1600" dirty="0">
              <a:solidFill>
                <a:schemeClr val="tx1"/>
              </a:solidFill>
            </a:endParaRPr>
          </a:p>
          <a:p>
            <a:pPr marL="742950" lvl="2" indent="-192088" fontAlgn="base">
              <a:spcBef>
                <a:spcPts val="300"/>
              </a:spcBef>
              <a:spcAft>
                <a:spcPts val="300"/>
              </a:spcAft>
              <a:buClr>
                <a:srgbClr val="000000"/>
              </a:buClr>
              <a:buSzPct val="110000"/>
              <a:buFont typeface="Arial" panose="020B0604020202020204" pitchFamily="34" charset="0"/>
              <a:buChar char="•"/>
            </a:pPr>
            <a:r>
              <a:rPr lang="nl-NL" sz="1600" dirty="0" smtClean="0">
                <a:solidFill>
                  <a:schemeClr val="tx1"/>
                </a:solidFill>
              </a:rPr>
              <a:t>zorgactoren</a:t>
            </a:r>
            <a:r>
              <a:rPr lang="nl-NL" sz="1600" dirty="0">
                <a:solidFill>
                  <a:schemeClr val="tx1"/>
                </a:solidFill>
              </a:rPr>
              <a:t>: </a:t>
            </a:r>
            <a:r>
              <a:rPr lang="en-US" sz="1600" dirty="0">
                <a:solidFill>
                  <a:schemeClr val="tx1"/>
                </a:solidFill>
              </a:rPr>
              <a:t>Common Base Registry for HealthCare Actor (CoBRHA)</a:t>
            </a:r>
            <a:endParaRPr lang="nl-NL" sz="1600" dirty="0">
              <a:solidFill>
                <a:schemeClr val="tx1"/>
              </a:solidFill>
            </a:endParaRPr>
          </a:p>
          <a:p>
            <a:pPr marL="742950" lvl="2" indent="-192088" fontAlgn="base">
              <a:spcBef>
                <a:spcPts val="300"/>
              </a:spcBef>
              <a:spcAft>
                <a:spcPts val="300"/>
              </a:spcAft>
              <a:buClr>
                <a:srgbClr val="000000"/>
              </a:buClr>
              <a:buSzPct val="110000"/>
              <a:buFont typeface="Arial" panose="020B0604020202020204" pitchFamily="34" charset="0"/>
              <a:buChar char="•"/>
            </a:pPr>
            <a:endParaRPr lang="en-US" sz="1600" dirty="0" err="1">
              <a:solidFill>
                <a:schemeClr val="tx1"/>
              </a:solidFill>
            </a:endParaRPr>
          </a:p>
        </p:txBody>
      </p:sp>
    </p:spTree>
    <p:extLst>
      <p:ext uri="{BB962C8B-B14F-4D97-AF65-F5344CB8AC3E}">
        <p14:creationId xmlns:p14="http://schemas.microsoft.com/office/powerpoint/2010/main" val="79935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036" y="562794"/>
            <a:ext cx="11296650" cy="384721"/>
          </a:xfrm>
          <a:prstGeom prst="rect">
            <a:avLst/>
          </a:prstGeom>
        </p:spPr>
        <p:txBody>
          <a:bodyPr vert="horz" wrap="square" lIns="0" tIns="0" rIns="0" bIns="0" rtlCol="0">
            <a:spAutoFit/>
          </a:bodyPr>
          <a:lstStyle/>
          <a:p>
            <a:pPr marL="12700">
              <a:lnSpc>
                <a:spcPct val="100000"/>
              </a:lnSpc>
            </a:pPr>
            <a:r>
              <a:rPr lang="en-US" sz="2500" b="1" spc="-5" dirty="0" smtClean="0">
                <a:latin typeface="Arial"/>
                <a:cs typeface="Arial"/>
              </a:rPr>
              <a:t>2. </a:t>
            </a:r>
            <a:r>
              <a:rPr lang="en-US" sz="2500" b="1" spc="-5" dirty="0" err="1" smtClean="0">
                <a:latin typeface="Arial"/>
                <a:cs typeface="Arial"/>
              </a:rPr>
              <a:t>Huidige</a:t>
            </a:r>
            <a:r>
              <a:rPr lang="en-US" sz="2500" b="1" spc="-5" dirty="0" smtClean="0">
                <a:latin typeface="Arial"/>
                <a:cs typeface="Arial"/>
              </a:rPr>
              <a:t> </a:t>
            </a:r>
            <a:r>
              <a:rPr lang="en-US" sz="2500" b="1" spc="-5" dirty="0" err="1" smtClean="0">
                <a:latin typeface="Arial"/>
                <a:cs typeface="Arial"/>
              </a:rPr>
              <a:t>organisatie</a:t>
            </a:r>
            <a:r>
              <a:rPr lang="en-US" sz="2500" b="1" spc="-5" dirty="0" smtClean="0">
                <a:latin typeface="Arial"/>
                <a:cs typeface="Arial"/>
              </a:rPr>
              <a:t> </a:t>
            </a:r>
            <a:r>
              <a:rPr lang="en-US" sz="2500" b="1" spc="-5" dirty="0" err="1" smtClean="0">
                <a:latin typeface="Arial"/>
                <a:cs typeface="Arial"/>
              </a:rPr>
              <a:t>vanuit</a:t>
            </a:r>
            <a:r>
              <a:rPr lang="en-US" sz="2500" b="1" spc="-5" dirty="0" smtClean="0">
                <a:latin typeface="Arial"/>
                <a:cs typeface="Arial"/>
              </a:rPr>
              <a:t> </a:t>
            </a:r>
            <a:r>
              <a:rPr lang="en-US" sz="2500" b="1" spc="-5" dirty="0" err="1" smtClean="0">
                <a:latin typeface="Arial"/>
                <a:cs typeface="Arial"/>
              </a:rPr>
              <a:t>perspectief</a:t>
            </a:r>
            <a:r>
              <a:rPr lang="en-US" sz="2500" b="1" spc="-5" dirty="0" smtClean="0">
                <a:latin typeface="Arial"/>
                <a:cs typeface="Arial"/>
              </a:rPr>
              <a:t> </a:t>
            </a:r>
            <a:r>
              <a:rPr lang="en-US" sz="2500" b="1" spc="-5" dirty="0" err="1" smtClean="0">
                <a:latin typeface="Arial"/>
                <a:cs typeface="Arial"/>
              </a:rPr>
              <a:t>huisarts</a:t>
            </a:r>
            <a:r>
              <a:rPr lang="en-US" sz="2500" b="1" spc="-5" dirty="0" smtClean="0">
                <a:latin typeface="Arial"/>
                <a:cs typeface="Arial"/>
              </a:rPr>
              <a:t>/</a:t>
            </a:r>
            <a:r>
              <a:rPr lang="en-US" sz="2500" b="1" spc="-5" dirty="0" err="1" smtClean="0">
                <a:latin typeface="Arial"/>
                <a:cs typeface="Arial"/>
              </a:rPr>
              <a:t>patiënt</a:t>
            </a:r>
            <a:r>
              <a:rPr lang="en-US" sz="2500" b="1" spc="-5" dirty="0" smtClean="0">
                <a:latin typeface="Arial"/>
                <a:cs typeface="Arial"/>
              </a:rPr>
              <a:t>*</a:t>
            </a:r>
            <a:endParaRPr sz="2500" dirty="0">
              <a:latin typeface="Arial"/>
              <a:cs typeface="Arial"/>
            </a:endParaRPr>
          </a:p>
        </p:txBody>
      </p:sp>
      <p:sp>
        <p:nvSpPr>
          <p:cNvPr id="6" name="object 6"/>
          <p:cNvSpPr txBox="1"/>
          <p:nvPr/>
        </p:nvSpPr>
        <p:spPr>
          <a:xfrm>
            <a:off x="554736" y="2740971"/>
            <a:ext cx="687705" cy="553998"/>
          </a:xfrm>
          <a:prstGeom prst="rect">
            <a:avLst/>
          </a:prstGeom>
          <a:ln w="6096">
            <a:solidFill>
              <a:srgbClr val="000000"/>
            </a:solidFill>
          </a:ln>
        </p:spPr>
        <p:txBody>
          <a:bodyPr vert="horz" wrap="square" lIns="0" tIns="0" rIns="0" bIns="0" rtlCol="0">
            <a:spAutoFit/>
          </a:bodyPr>
          <a:lstStyle/>
          <a:p>
            <a:pPr marL="113030" marR="94615" indent="-10795" algn="just">
              <a:lnSpc>
                <a:spcPct val="100000"/>
              </a:lnSpc>
            </a:pPr>
            <a:r>
              <a:rPr sz="1200" dirty="0">
                <a:latin typeface="Arial"/>
                <a:cs typeface="Arial"/>
              </a:rPr>
              <a:t>Patient ar</a:t>
            </a:r>
            <a:r>
              <a:rPr sz="1200" spc="-10" dirty="0">
                <a:latin typeface="Arial"/>
                <a:cs typeface="Arial"/>
              </a:rPr>
              <a:t>r</a:t>
            </a:r>
            <a:r>
              <a:rPr sz="1200" dirty="0">
                <a:latin typeface="Arial"/>
                <a:cs typeface="Arial"/>
              </a:rPr>
              <a:t>i</a:t>
            </a:r>
            <a:r>
              <a:rPr sz="1200" spc="-15" dirty="0">
                <a:latin typeface="Arial"/>
                <a:cs typeface="Arial"/>
              </a:rPr>
              <a:t>v</a:t>
            </a:r>
            <a:r>
              <a:rPr sz="1200" dirty="0">
                <a:latin typeface="Arial"/>
                <a:cs typeface="Arial"/>
              </a:rPr>
              <a:t>es to</a:t>
            </a:r>
            <a:r>
              <a:rPr sz="1200" spc="-5" dirty="0">
                <a:latin typeface="Arial"/>
                <a:cs typeface="Arial"/>
              </a:rPr>
              <a:t> </a:t>
            </a:r>
            <a:r>
              <a:rPr sz="1200" dirty="0" smtClean="0">
                <a:latin typeface="Arial"/>
                <a:cs typeface="Arial"/>
              </a:rPr>
              <a:t>GP</a:t>
            </a:r>
            <a:endParaRPr sz="1200" dirty="0">
              <a:latin typeface="Arial"/>
              <a:cs typeface="Arial"/>
            </a:endParaRPr>
          </a:p>
        </p:txBody>
      </p:sp>
      <p:sp>
        <p:nvSpPr>
          <p:cNvPr id="7" name="object 7"/>
          <p:cNvSpPr txBox="1"/>
          <p:nvPr/>
        </p:nvSpPr>
        <p:spPr>
          <a:xfrm>
            <a:off x="4221479" y="2528316"/>
            <a:ext cx="1179830" cy="1016635"/>
          </a:xfrm>
          <a:prstGeom prst="rect">
            <a:avLst/>
          </a:prstGeom>
          <a:ln w="6096">
            <a:solidFill>
              <a:srgbClr val="000000"/>
            </a:solidFill>
          </a:ln>
        </p:spPr>
        <p:txBody>
          <a:bodyPr vert="horz" wrap="square" lIns="0" tIns="0" rIns="0" bIns="0" rtlCol="0">
            <a:spAutoFit/>
          </a:bodyPr>
          <a:lstStyle/>
          <a:p>
            <a:pPr marL="42545" marR="142875">
              <a:lnSpc>
                <a:spcPct val="100000"/>
              </a:lnSpc>
            </a:pPr>
            <a:r>
              <a:rPr sz="1200" dirty="0">
                <a:latin typeface="Arial"/>
                <a:cs typeface="Arial"/>
              </a:rPr>
              <a:t>GP</a:t>
            </a:r>
            <a:r>
              <a:rPr sz="1200" spc="-20" dirty="0">
                <a:latin typeface="Arial"/>
                <a:cs typeface="Arial"/>
              </a:rPr>
              <a:t> </a:t>
            </a:r>
            <a:r>
              <a:rPr sz="1200" spc="15" dirty="0">
                <a:latin typeface="Arial"/>
                <a:cs typeface="Arial"/>
              </a:rPr>
              <a:t>f</a:t>
            </a:r>
            <a:r>
              <a:rPr sz="1200" dirty="0">
                <a:latin typeface="Arial"/>
                <a:cs typeface="Arial"/>
              </a:rPr>
              <a:t>i</a:t>
            </a:r>
            <a:r>
              <a:rPr sz="1200" spc="-5" dirty="0">
                <a:latin typeface="Arial"/>
                <a:cs typeface="Arial"/>
              </a:rPr>
              <a:t>l</a:t>
            </a:r>
            <a:r>
              <a:rPr sz="1200" dirty="0">
                <a:latin typeface="Arial"/>
                <a:cs typeface="Arial"/>
              </a:rPr>
              <a:t>ls co</a:t>
            </a:r>
            <a:r>
              <a:rPr sz="1200" spc="5" dirty="0">
                <a:latin typeface="Arial"/>
                <a:cs typeface="Arial"/>
              </a:rPr>
              <a:t>m</a:t>
            </a:r>
            <a:r>
              <a:rPr sz="1200" dirty="0">
                <a:latin typeface="Arial"/>
                <a:cs typeface="Arial"/>
              </a:rPr>
              <a:t>puls</a:t>
            </a:r>
            <a:r>
              <a:rPr sz="1200" spc="-10" dirty="0">
                <a:latin typeface="Arial"/>
                <a:cs typeface="Arial"/>
              </a:rPr>
              <a:t>o</a:t>
            </a:r>
            <a:r>
              <a:rPr sz="1200" dirty="0">
                <a:latin typeface="Arial"/>
                <a:cs typeface="Arial"/>
              </a:rPr>
              <a:t>ry declarati</a:t>
            </a:r>
            <a:r>
              <a:rPr sz="1200" spc="-10" dirty="0">
                <a:latin typeface="Arial"/>
                <a:cs typeface="Arial"/>
              </a:rPr>
              <a:t>o</a:t>
            </a:r>
            <a:r>
              <a:rPr sz="1200" dirty="0">
                <a:latin typeface="Arial"/>
                <a:cs typeface="Arial"/>
              </a:rPr>
              <a:t>n</a:t>
            </a:r>
            <a:r>
              <a:rPr sz="1200" spc="-10" dirty="0">
                <a:latin typeface="Arial"/>
                <a:cs typeface="Arial"/>
              </a:rPr>
              <a:t> v</a:t>
            </a:r>
            <a:r>
              <a:rPr sz="1200" dirty="0">
                <a:latin typeface="Arial"/>
                <a:cs typeface="Arial"/>
              </a:rPr>
              <a:t>ia e</a:t>
            </a:r>
            <a:r>
              <a:rPr sz="1200" spc="-5" dirty="0">
                <a:latin typeface="Arial"/>
                <a:cs typeface="Arial"/>
              </a:rPr>
              <a:t>-</a:t>
            </a:r>
            <a:r>
              <a:rPr sz="1200" spc="10" dirty="0">
                <a:latin typeface="Arial"/>
                <a:cs typeface="Arial"/>
              </a:rPr>
              <a:t>f</a:t>
            </a:r>
            <a:r>
              <a:rPr sz="1200" dirty="0">
                <a:latin typeface="Arial"/>
                <a:cs typeface="Arial"/>
              </a:rPr>
              <a:t>orm</a:t>
            </a:r>
            <a:r>
              <a:rPr sz="1200" spc="-20" dirty="0">
                <a:latin typeface="Arial"/>
                <a:cs typeface="Arial"/>
              </a:rPr>
              <a:t> </a:t>
            </a:r>
            <a:r>
              <a:rPr sz="1200" dirty="0">
                <a:latin typeface="Arial"/>
                <a:cs typeface="Arial"/>
              </a:rPr>
              <a:t>#1</a:t>
            </a:r>
          </a:p>
        </p:txBody>
      </p:sp>
      <p:sp>
        <p:nvSpPr>
          <p:cNvPr id="8" name="object 8"/>
          <p:cNvSpPr txBox="1"/>
          <p:nvPr/>
        </p:nvSpPr>
        <p:spPr>
          <a:xfrm>
            <a:off x="1539239" y="2528316"/>
            <a:ext cx="908685" cy="1016635"/>
          </a:xfrm>
          <a:prstGeom prst="rect">
            <a:avLst/>
          </a:prstGeom>
          <a:ln w="6096">
            <a:solidFill>
              <a:srgbClr val="000000"/>
            </a:solidFill>
          </a:ln>
        </p:spPr>
        <p:txBody>
          <a:bodyPr vert="horz" wrap="square" lIns="0" tIns="0" rIns="0" bIns="0" rtlCol="0">
            <a:spAutoFit/>
          </a:bodyPr>
          <a:lstStyle/>
          <a:p>
            <a:pPr marL="41910">
              <a:lnSpc>
                <a:spcPct val="100000"/>
              </a:lnSpc>
            </a:pPr>
            <a:r>
              <a:rPr sz="1200" dirty="0">
                <a:latin typeface="Arial"/>
                <a:cs typeface="Arial"/>
              </a:rPr>
              <a:t>GP</a:t>
            </a:r>
            <a:endParaRPr sz="1200">
              <a:latin typeface="Arial"/>
              <a:cs typeface="Arial"/>
            </a:endParaRPr>
          </a:p>
          <a:p>
            <a:pPr marL="41910" marR="106045">
              <a:lnSpc>
                <a:spcPct val="100000"/>
              </a:lnSpc>
            </a:pPr>
            <a:r>
              <a:rPr sz="1200" dirty="0">
                <a:latin typeface="Arial"/>
                <a:cs typeface="Arial"/>
              </a:rPr>
              <a:t>suspects patient</a:t>
            </a:r>
            <a:r>
              <a:rPr sz="1200" spc="-35" dirty="0">
                <a:latin typeface="Arial"/>
                <a:cs typeface="Arial"/>
              </a:rPr>
              <a:t> </a:t>
            </a:r>
            <a:r>
              <a:rPr sz="1200" dirty="0">
                <a:latin typeface="Arial"/>
                <a:cs typeface="Arial"/>
              </a:rPr>
              <a:t>to be</a:t>
            </a:r>
            <a:r>
              <a:rPr sz="1200" spc="-10" dirty="0">
                <a:latin typeface="Arial"/>
                <a:cs typeface="Arial"/>
              </a:rPr>
              <a:t> </a:t>
            </a:r>
            <a:r>
              <a:rPr sz="1200" dirty="0">
                <a:latin typeface="Arial"/>
                <a:cs typeface="Arial"/>
              </a:rPr>
              <a:t>COVI</a:t>
            </a:r>
            <a:r>
              <a:rPr sz="1200" spc="5" dirty="0">
                <a:latin typeface="Arial"/>
                <a:cs typeface="Arial"/>
              </a:rPr>
              <a:t>D</a:t>
            </a:r>
            <a:r>
              <a:rPr sz="1200" dirty="0">
                <a:latin typeface="Arial"/>
                <a:cs typeface="Arial"/>
              </a:rPr>
              <a:t>-</a:t>
            </a:r>
            <a:endParaRPr sz="1200">
              <a:latin typeface="Arial"/>
              <a:cs typeface="Arial"/>
            </a:endParaRPr>
          </a:p>
          <a:p>
            <a:pPr marL="41910">
              <a:lnSpc>
                <a:spcPct val="100000"/>
              </a:lnSpc>
            </a:pPr>
            <a:r>
              <a:rPr sz="1200" dirty="0">
                <a:latin typeface="Arial"/>
                <a:cs typeface="Arial"/>
              </a:rPr>
              <a:t>19</a:t>
            </a:r>
            <a:r>
              <a:rPr sz="1200" spc="-10" dirty="0">
                <a:latin typeface="Arial"/>
                <a:cs typeface="Arial"/>
              </a:rPr>
              <a:t> </a:t>
            </a:r>
            <a:r>
              <a:rPr sz="1200" dirty="0">
                <a:latin typeface="Arial"/>
                <a:cs typeface="Arial"/>
              </a:rPr>
              <a:t>positi</a:t>
            </a:r>
            <a:r>
              <a:rPr sz="1200" spc="-15" dirty="0">
                <a:latin typeface="Arial"/>
                <a:cs typeface="Arial"/>
              </a:rPr>
              <a:t>v</a:t>
            </a:r>
            <a:r>
              <a:rPr sz="1200" dirty="0">
                <a:latin typeface="Arial"/>
                <a:cs typeface="Arial"/>
              </a:rPr>
              <a:t>e</a:t>
            </a:r>
            <a:endParaRPr sz="1200">
              <a:latin typeface="Arial"/>
              <a:cs typeface="Arial"/>
            </a:endParaRPr>
          </a:p>
        </p:txBody>
      </p:sp>
      <p:sp>
        <p:nvSpPr>
          <p:cNvPr id="9" name="object 9"/>
          <p:cNvSpPr txBox="1"/>
          <p:nvPr/>
        </p:nvSpPr>
        <p:spPr>
          <a:xfrm>
            <a:off x="2744723" y="2528316"/>
            <a:ext cx="1179830" cy="1016635"/>
          </a:xfrm>
          <a:prstGeom prst="rect">
            <a:avLst/>
          </a:prstGeom>
          <a:ln w="6096">
            <a:solidFill>
              <a:srgbClr val="000000"/>
            </a:solidFill>
          </a:ln>
        </p:spPr>
        <p:txBody>
          <a:bodyPr vert="horz" wrap="square" lIns="0" tIns="0" rIns="0" bIns="0" rtlCol="0">
            <a:spAutoFit/>
          </a:bodyPr>
          <a:lstStyle/>
          <a:p>
            <a:pPr marL="104139" marR="97155" algn="ctr">
              <a:lnSpc>
                <a:spcPct val="100000"/>
              </a:lnSpc>
            </a:pPr>
            <a:r>
              <a:rPr sz="1200" dirty="0">
                <a:latin typeface="Arial"/>
                <a:cs typeface="Arial"/>
              </a:rPr>
              <a:t>GP</a:t>
            </a:r>
            <a:r>
              <a:rPr sz="1200" spc="-20" dirty="0">
                <a:latin typeface="Arial"/>
                <a:cs typeface="Arial"/>
              </a:rPr>
              <a:t> </a:t>
            </a:r>
            <a:r>
              <a:rPr sz="1200" spc="5" dirty="0">
                <a:latin typeface="Arial"/>
                <a:cs typeface="Arial"/>
              </a:rPr>
              <a:t>p</a:t>
            </a:r>
            <a:r>
              <a:rPr sz="1200" dirty="0">
                <a:latin typeface="Arial"/>
                <a:cs typeface="Arial"/>
              </a:rPr>
              <a:t>rescr</a:t>
            </a:r>
            <a:r>
              <a:rPr sz="1200" spc="-5" dirty="0">
                <a:latin typeface="Arial"/>
                <a:cs typeface="Arial"/>
              </a:rPr>
              <a:t>i</a:t>
            </a:r>
            <a:r>
              <a:rPr sz="1200" dirty="0">
                <a:latin typeface="Arial"/>
                <a:cs typeface="Arial"/>
              </a:rPr>
              <a:t>bes PCR t</a:t>
            </a:r>
            <a:r>
              <a:rPr sz="1200" spc="5" dirty="0">
                <a:latin typeface="Arial"/>
                <a:cs typeface="Arial"/>
              </a:rPr>
              <a:t>e</a:t>
            </a:r>
            <a:r>
              <a:rPr sz="1200" dirty="0">
                <a:latin typeface="Arial"/>
                <a:cs typeface="Arial"/>
              </a:rPr>
              <a:t>st</a:t>
            </a:r>
            <a:r>
              <a:rPr sz="1200" spc="-10" dirty="0">
                <a:latin typeface="Arial"/>
                <a:cs typeface="Arial"/>
              </a:rPr>
              <a:t> </a:t>
            </a:r>
            <a:r>
              <a:rPr sz="1200" dirty="0">
                <a:latin typeface="Arial"/>
                <a:cs typeface="Arial"/>
              </a:rPr>
              <a:t>to </a:t>
            </a:r>
            <a:r>
              <a:rPr sz="1200" spc="5" dirty="0">
                <a:latin typeface="Arial"/>
                <a:cs typeface="Arial"/>
              </a:rPr>
              <a:t>pa</a:t>
            </a:r>
            <a:r>
              <a:rPr sz="1200" dirty="0">
                <a:latin typeface="Arial"/>
                <a:cs typeface="Arial"/>
              </a:rPr>
              <a:t>ti</a:t>
            </a:r>
            <a:r>
              <a:rPr sz="1200" spc="5" dirty="0">
                <a:latin typeface="Arial"/>
                <a:cs typeface="Arial"/>
              </a:rPr>
              <a:t>en</a:t>
            </a:r>
            <a:r>
              <a:rPr sz="1200" dirty="0">
                <a:latin typeface="Arial"/>
                <a:cs typeface="Arial"/>
              </a:rPr>
              <a:t>t</a:t>
            </a:r>
            <a:r>
              <a:rPr sz="1200" spc="-35" dirty="0">
                <a:latin typeface="Arial"/>
                <a:cs typeface="Arial"/>
              </a:rPr>
              <a:t> </a:t>
            </a:r>
            <a:r>
              <a:rPr sz="1200" spc="5" dirty="0">
                <a:latin typeface="Arial"/>
                <a:cs typeface="Arial"/>
              </a:rPr>
              <a:t>an</a:t>
            </a:r>
            <a:r>
              <a:rPr sz="1200" dirty="0">
                <a:latin typeface="Arial"/>
                <a:cs typeface="Arial"/>
              </a:rPr>
              <a:t>d </a:t>
            </a:r>
            <a:r>
              <a:rPr sz="1200" spc="5" dirty="0">
                <a:latin typeface="Arial"/>
                <a:cs typeface="Arial"/>
              </a:rPr>
              <a:t>e</a:t>
            </a:r>
            <a:r>
              <a:rPr sz="1200" spc="-10" dirty="0">
                <a:latin typeface="Arial"/>
                <a:cs typeface="Arial"/>
              </a:rPr>
              <a:t>x</a:t>
            </a:r>
            <a:r>
              <a:rPr sz="1200" spc="5" dirty="0">
                <a:latin typeface="Arial"/>
                <a:cs typeface="Arial"/>
              </a:rPr>
              <a:t>p</a:t>
            </a:r>
            <a:r>
              <a:rPr sz="1200" dirty="0">
                <a:latin typeface="Arial"/>
                <a:cs typeface="Arial"/>
              </a:rPr>
              <a:t>lains </a:t>
            </a:r>
            <a:r>
              <a:rPr sz="1200" spc="5" dirty="0">
                <a:latin typeface="Arial"/>
                <a:cs typeface="Arial"/>
              </a:rPr>
              <a:t>p</a:t>
            </a:r>
            <a:r>
              <a:rPr sz="1200" dirty="0">
                <a:latin typeface="Arial"/>
                <a:cs typeface="Arial"/>
              </a:rPr>
              <a:t>rot</a:t>
            </a:r>
            <a:r>
              <a:rPr sz="1200" spc="5" dirty="0">
                <a:latin typeface="Arial"/>
                <a:cs typeface="Arial"/>
              </a:rPr>
              <a:t>o</a:t>
            </a:r>
            <a:r>
              <a:rPr sz="1200" dirty="0">
                <a:latin typeface="Arial"/>
                <a:cs typeface="Arial"/>
              </a:rPr>
              <a:t>c</a:t>
            </a:r>
            <a:r>
              <a:rPr sz="1200" spc="5" dirty="0">
                <a:latin typeface="Arial"/>
                <a:cs typeface="Arial"/>
              </a:rPr>
              <a:t>o</a:t>
            </a:r>
            <a:r>
              <a:rPr sz="1200" spc="-10" dirty="0">
                <a:latin typeface="Arial"/>
                <a:cs typeface="Arial"/>
              </a:rPr>
              <a:t>l</a:t>
            </a:r>
            <a:r>
              <a:rPr sz="1200" baseline="24305" dirty="0">
                <a:latin typeface="Arial"/>
                <a:cs typeface="Arial"/>
              </a:rPr>
              <a:t>1</a:t>
            </a:r>
            <a:endParaRPr sz="1200" baseline="24305">
              <a:latin typeface="Arial"/>
              <a:cs typeface="Arial"/>
            </a:endParaRPr>
          </a:p>
        </p:txBody>
      </p:sp>
      <p:sp>
        <p:nvSpPr>
          <p:cNvPr id="10" name="object 10"/>
          <p:cNvSpPr/>
          <p:nvPr/>
        </p:nvSpPr>
        <p:spPr>
          <a:xfrm>
            <a:off x="5401055" y="2999232"/>
            <a:ext cx="296545" cy="76200"/>
          </a:xfrm>
          <a:custGeom>
            <a:avLst/>
            <a:gdLst/>
            <a:ahLst/>
            <a:cxnLst/>
            <a:rect l="l" t="t" r="r" b="b"/>
            <a:pathLst>
              <a:path w="296545" h="76200">
                <a:moveTo>
                  <a:pt x="220345" y="0"/>
                </a:moveTo>
                <a:lnTo>
                  <a:pt x="220345" y="76200"/>
                </a:lnTo>
                <a:lnTo>
                  <a:pt x="283845" y="44450"/>
                </a:lnTo>
                <a:lnTo>
                  <a:pt x="233045" y="44450"/>
                </a:lnTo>
                <a:lnTo>
                  <a:pt x="233045" y="31750"/>
                </a:lnTo>
                <a:lnTo>
                  <a:pt x="283845" y="31750"/>
                </a:lnTo>
                <a:lnTo>
                  <a:pt x="220345" y="0"/>
                </a:lnTo>
                <a:close/>
              </a:path>
              <a:path w="296545" h="76200">
                <a:moveTo>
                  <a:pt x="220345" y="31750"/>
                </a:moveTo>
                <a:lnTo>
                  <a:pt x="0" y="31750"/>
                </a:lnTo>
                <a:lnTo>
                  <a:pt x="0" y="44450"/>
                </a:lnTo>
                <a:lnTo>
                  <a:pt x="220345" y="44450"/>
                </a:lnTo>
                <a:lnTo>
                  <a:pt x="220345" y="31750"/>
                </a:lnTo>
                <a:close/>
              </a:path>
              <a:path w="296545" h="76200">
                <a:moveTo>
                  <a:pt x="283845" y="31750"/>
                </a:moveTo>
                <a:lnTo>
                  <a:pt x="233045" y="31750"/>
                </a:lnTo>
                <a:lnTo>
                  <a:pt x="233045" y="44450"/>
                </a:lnTo>
                <a:lnTo>
                  <a:pt x="283845" y="44450"/>
                </a:lnTo>
                <a:lnTo>
                  <a:pt x="296545" y="38100"/>
                </a:lnTo>
                <a:lnTo>
                  <a:pt x="283845" y="31750"/>
                </a:lnTo>
                <a:close/>
              </a:path>
            </a:pathLst>
          </a:custGeom>
          <a:solidFill>
            <a:srgbClr val="000000"/>
          </a:solidFill>
        </p:spPr>
        <p:txBody>
          <a:bodyPr wrap="square" lIns="0" tIns="0" rIns="0" bIns="0" rtlCol="0"/>
          <a:lstStyle/>
          <a:p>
            <a:endParaRPr/>
          </a:p>
        </p:txBody>
      </p:sp>
      <p:sp>
        <p:nvSpPr>
          <p:cNvPr id="11" name="object 11"/>
          <p:cNvSpPr/>
          <p:nvPr/>
        </p:nvSpPr>
        <p:spPr>
          <a:xfrm>
            <a:off x="1242060" y="2999232"/>
            <a:ext cx="296545" cy="76200"/>
          </a:xfrm>
          <a:custGeom>
            <a:avLst/>
            <a:gdLst/>
            <a:ahLst/>
            <a:cxnLst/>
            <a:rect l="l" t="t" r="r" b="b"/>
            <a:pathLst>
              <a:path w="296544" h="76200">
                <a:moveTo>
                  <a:pt x="220345" y="0"/>
                </a:moveTo>
                <a:lnTo>
                  <a:pt x="220345" y="76200"/>
                </a:lnTo>
                <a:lnTo>
                  <a:pt x="283845" y="44450"/>
                </a:lnTo>
                <a:lnTo>
                  <a:pt x="233045" y="44450"/>
                </a:lnTo>
                <a:lnTo>
                  <a:pt x="233045" y="31750"/>
                </a:lnTo>
                <a:lnTo>
                  <a:pt x="283845" y="31750"/>
                </a:lnTo>
                <a:lnTo>
                  <a:pt x="220345" y="0"/>
                </a:lnTo>
                <a:close/>
              </a:path>
              <a:path w="296544" h="76200">
                <a:moveTo>
                  <a:pt x="220345" y="31750"/>
                </a:moveTo>
                <a:lnTo>
                  <a:pt x="0" y="31750"/>
                </a:lnTo>
                <a:lnTo>
                  <a:pt x="0" y="44450"/>
                </a:lnTo>
                <a:lnTo>
                  <a:pt x="220345" y="44450"/>
                </a:lnTo>
                <a:lnTo>
                  <a:pt x="220345" y="31750"/>
                </a:lnTo>
                <a:close/>
              </a:path>
              <a:path w="296544" h="76200">
                <a:moveTo>
                  <a:pt x="283845" y="31750"/>
                </a:moveTo>
                <a:lnTo>
                  <a:pt x="233045" y="31750"/>
                </a:lnTo>
                <a:lnTo>
                  <a:pt x="233045" y="44450"/>
                </a:lnTo>
                <a:lnTo>
                  <a:pt x="283845" y="44450"/>
                </a:lnTo>
                <a:lnTo>
                  <a:pt x="296545" y="38100"/>
                </a:lnTo>
                <a:lnTo>
                  <a:pt x="283845" y="31750"/>
                </a:lnTo>
                <a:close/>
              </a:path>
            </a:pathLst>
          </a:custGeom>
          <a:solidFill>
            <a:srgbClr val="000000"/>
          </a:solidFill>
        </p:spPr>
        <p:txBody>
          <a:bodyPr wrap="square" lIns="0" tIns="0" rIns="0" bIns="0" rtlCol="0"/>
          <a:lstStyle/>
          <a:p>
            <a:endParaRPr/>
          </a:p>
        </p:txBody>
      </p:sp>
      <p:sp>
        <p:nvSpPr>
          <p:cNvPr id="12" name="object 12"/>
          <p:cNvSpPr/>
          <p:nvPr/>
        </p:nvSpPr>
        <p:spPr>
          <a:xfrm>
            <a:off x="3924300" y="2999232"/>
            <a:ext cx="296545" cy="76200"/>
          </a:xfrm>
          <a:custGeom>
            <a:avLst/>
            <a:gdLst/>
            <a:ahLst/>
            <a:cxnLst/>
            <a:rect l="l" t="t" r="r" b="b"/>
            <a:pathLst>
              <a:path w="296545" h="76200">
                <a:moveTo>
                  <a:pt x="220345" y="0"/>
                </a:moveTo>
                <a:lnTo>
                  <a:pt x="220345" y="76200"/>
                </a:lnTo>
                <a:lnTo>
                  <a:pt x="283845" y="44450"/>
                </a:lnTo>
                <a:lnTo>
                  <a:pt x="233045" y="44450"/>
                </a:lnTo>
                <a:lnTo>
                  <a:pt x="233045" y="31750"/>
                </a:lnTo>
                <a:lnTo>
                  <a:pt x="283845" y="31750"/>
                </a:lnTo>
                <a:lnTo>
                  <a:pt x="220345" y="0"/>
                </a:lnTo>
                <a:close/>
              </a:path>
              <a:path w="296545" h="76200">
                <a:moveTo>
                  <a:pt x="220345" y="31750"/>
                </a:moveTo>
                <a:lnTo>
                  <a:pt x="0" y="31750"/>
                </a:lnTo>
                <a:lnTo>
                  <a:pt x="0" y="44450"/>
                </a:lnTo>
                <a:lnTo>
                  <a:pt x="220345" y="44450"/>
                </a:lnTo>
                <a:lnTo>
                  <a:pt x="220345" y="31750"/>
                </a:lnTo>
                <a:close/>
              </a:path>
              <a:path w="296545" h="76200">
                <a:moveTo>
                  <a:pt x="283845" y="31750"/>
                </a:moveTo>
                <a:lnTo>
                  <a:pt x="233045" y="31750"/>
                </a:lnTo>
                <a:lnTo>
                  <a:pt x="233045" y="44450"/>
                </a:lnTo>
                <a:lnTo>
                  <a:pt x="283845" y="44450"/>
                </a:lnTo>
                <a:lnTo>
                  <a:pt x="296545" y="38100"/>
                </a:lnTo>
                <a:lnTo>
                  <a:pt x="283845" y="31750"/>
                </a:lnTo>
                <a:close/>
              </a:path>
            </a:pathLst>
          </a:custGeom>
          <a:solidFill>
            <a:srgbClr val="000000"/>
          </a:solidFill>
        </p:spPr>
        <p:txBody>
          <a:bodyPr wrap="square" lIns="0" tIns="0" rIns="0" bIns="0" rtlCol="0"/>
          <a:lstStyle/>
          <a:p>
            <a:endParaRPr/>
          </a:p>
        </p:txBody>
      </p:sp>
      <p:sp>
        <p:nvSpPr>
          <p:cNvPr id="13" name="object 13"/>
          <p:cNvSpPr/>
          <p:nvPr/>
        </p:nvSpPr>
        <p:spPr>
          <a:xfrm>
            <a:off x="7068311" y="2010155"/>
            <a:ext cx="296545" cy="1033780"/>
          </a:xfrm>
          <a:custGeom>
            <a:avLst/>
            <a:gdLst/>
            <a:ahLst/>
            <a:cxnLst/>
            <a:rect l="l" t="t" r="r" b="b"/>
            <a:pathLst>
              <a:path w="296545" h="1033780">
                <a:moveTo>
                  <a:pt x="141986" y="1020572"/>
                </a:moveTo>
                <a:lnTo>
                  <a:pt x="0" y="1020572"/>
                </a:lnTo>
                <a:lnTo>
                  <a:pt x="0" y="1033272"/>
                </a:lnTo>
                <a:lnTo>
                  <a:pt x="154686" y="1033272"/>
                </a:lnTo>
                <a:lnTo>
                  <a:pt x="154686" y="1026922"/>
                </a:lnTo>
                <a:lnTo>
                  <a:pt x="141986" y="1026922"/>
                </a:lnTo>
                <a:lnTo>
                  <a:pt x="141986" y="1020572"/>
                </a:lnTo>
                <a:close/>
              </a:path>
              <a:path w="296545" h="1033780">
                <a:moveTo>
                  <a:pt x="220345" y="31750"/>
                </a:moveTo>
                <a:lnTo>
                  <a:pt x="141986" y="31750"/>
                </a:lnTo>
                <a:lnTo>
                  <a:pt x="141986" y="1026922"/>
                </a:lnTo>
                <a:lnTo>
                  <a:pt x="148336" y="1020572"/>
                </a:lnTo>
                <a:lnTo>
                  <a:pt x="154686" y="1020572"/>
                </a:lnTo>
                <a:lnTo>
                  <a:pt x="154686" y="44450"/>
                </a:lnTo>
                <a:lnTo>
                  <a:pt x="148336" y="44450"/>
                </a:lnTo>
                <a:lnTo>
                  <a:pt x="154686" y="38100"/>
                </a:lnTo>
                <a:lnTo>
                  <a:pt x="220345" y="38100"/>
                </a:lnTo>
                <a:lnTo>
                  <a:pt x="220345" y="31750"/>
                </a:lnTo>
                <a:close/>
              </a:path>
              <a:path w="296545" h="1033780">
                <a:moveTo>
                  <a:pt x="154686" y="1020572"/>
                </a:moveTo>
                <a:lnTo>
                  <a:pt x="148336" y="1020572"/>
                </a:lnTo>
                <a:lnTo>
                  <a:pt x="141986" y="1026922"/>
                </a:lnTo>
                <a:lnTo>
                  <a:pt x="154686" y="1026922"/>
                </a:lnTo>
                <a:lnTo>
                  <a:pt x="154686" y="1020572"/>
                </a:lnTo>
                <a:close/>
              </a:path>
              <a:path w="296545" h="1033780">
                <a:moveTo>
                  <a:pt x="220345" y="0"/>
                </a:moveTo>
                <a:lnTo>
                  <a:pt x="220345" y="76200"/>
                </a:lnTo>
                <a:lnTo>
                  <a:pt x="283845" y="44450"/>
                </a:lnTo>
                <a:lnTo>
                  <a:pt x="233045" y="44450"/>
                </a:lnTo>
                <a:lnTo>
                  <a:pt x="233045" y="31750"/>
                </a:lnTo>
                <a:lnTo>
                  <a:pt x="283845" y="31750"/>
                </a:lnTo>
                <a:lnTo>
                  <a:pt x="220345" y="0"/>
                </a:lnTo>
                <a:close/>
              </a:path>
              <a:path w="296545" h="1033780">
                <a:moveTo>
                  <a:pt x="154686" y="38100"/>
                </a:moveTo>
                <a:lnTo>
                  <a:pt x="148336" y="44450"/>
                </a:lnTo>
                <a:lnTo>
                  <a:pt x="154686" y="44450"/>
                </a:lnTo>
                <a:lnTo>
                  <a:pt x="154686" y="38100"/>
                </a:lnTo>
                <a:close/>
              </a:path>
              <a:path w="296545" h="1033780">
                <a:moveTo>
                  <a:pt x="220345" y="38100"/>
                </a:moveTo>
                <a:lnTo>
                  <a:pt x="154686" y="38100"/>
                </a:lnTo>
                <a:lnTo>
                  <a:pt x="154686" y="44450"/>
                </a:lnTo>
                <a:lnTo>
                  <a:pt x="220345" y="44450"/>
                </a:lnTo>
                <a:lnTo>
                  <a:pt x="220345" y="38100"/>
                </a:lnTo>
                <a:close/>
              </a:path>
              <a:path w="296545" h="1033780">
                <a:moveTo>
                  <a:pt x="283845" y="31750"/>
                </a:moveTo>
                <a:lnTo>
                  <a:pt x="233045" y="31750"/>
                </a:lnTo>
                <a:lnTo>
                  <a:pt x="233045" y="44450"/>
                </a:lnTo>
                <a:lnTo>
                  <a:pt x="283845" y="44450"/>
                </a:lnTo>
                <a:lnTo>
                  <a:pt x="296545" y="38100"/>
                </a:lnTo>
                <a:lnTo>
                  <a:pt x="283845" y="31750"/>
                </a:lnTo>
                <a:close/>
              </a:path>
            </a:pathLst>
          </a:custGeom>
          <a:solidFill>
            <a:srgbClr val="000000"/>
          </a:solidFill>
        </p:spPr>
        <p:txBody>
          <a:bodyPr wrap="square" lIns="0" tIns="0" rIns="0" bIns="0" rtlCol="0"/>
          <a:lstStyle/>
          <a:p>
            <a:endParaRPr/>
          </a:p>
        </p:txBody>
      </p:sp>
      <p:sp>
        <p:nvSpPr>
          <p:cNvPr id="14" name="object 14"/>
          <p:cNvSpPr txBox="1"/>
          <p:nvPr/>
        </p:nvSpPr>
        <p:spPr>
          <a:xfrm>
            <a:off x="6532626" y="2290905"/>
            <a:ext cx="599440"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positi</a:t>
            </a:r>
            <a:r>
              <a:rPr sz="1200" b="1" spc="-25" dirty="0">
                <a:latin typeface="Arial"/>
                <a:cs typeface="Arial"/>
              </a:rPr>
              <a:t>v</a:t>
            </a:r>
            <a:r>
              <a:rPr sz="1200" b="1" dirty="0">
                <a:latin typeface="Arial"/>
                <a:cs typeface="Arial"/>
              </a:rPr>
              <a:t>e</a:t>
            </a:r>
            <a:endParaRPr sz="1200">
              <a:latin typeface="Arial"/>
              <a:cs typeface="Arial"/>
            </a:endParaRPr>
          </a:p>
        </p:txBody>
      </p:sp>
      <p:sp>
        <p:nvSpPr>
          <p:cNvPr id="15" name="object 15"/>
          <p:cNvSpPr/>
          <p:nvPr/>
        </p:nvSpPr>
        <p:spPr>
          <a:xfrm>
            <a:off x="7068311" y="3030982"/>
            <a:ext cx="296545" cy="1361440"/>
          </a:xfrm>
          <a:custGeom>
            <a:avLst/>
            <a:gdLst/>
            <a:ahLst/>
            <a:cxnLst/>
            <a:rect l="l" t="t" r="r" b="b"/>
            <a:pathLst>
              <a:path w="296545" h="1361439">
                <a:moveTo>
                  <a:pt x="220345" y="1285112"/>
                </a:moveTo>
                <a:lnTo>
                  <a:pt x="220345" y="1361312"/>
                </a:lnTo>
                <a:lnTo>
                  <a:pt x="283845" y="1329562"/>
                </a:lnTo>
                <a:lnTo>
                  <a:pt x="233045" y="1329562"/>
                </a:lnTo>
                <a:lnTo>
                  <a:pt x="233045" y="1316862"/>
                </a:lnTo>
                <a:lnTo>
                  <a:pt x="283845" y="1316862"/>
                </a:lnTo>
                <a:lnTo>
                  <a:pt x="220345" y="1285112"/>
                </a:lnTo>
                <a:close/>
              </a:path>
              <a:path w="296545" h="1361439">
                <a:moveTo>
                  <a:pt x="141986" y="6350"/>
                </a:moveTo>
                <a:lnTo>
                  <a:pt x="141986" y="1329562"/>
                </a:lnTo>
                <a:lnTo>
                  <a:pt x="220345" y="1329562"/>
                </a:lnTo>
                <a:lnTo>
                  <a:pt x="220345" y="1323212"/>
                </a:lnTo>
                <a:lnTo>
                  <a:pt x="154686" y="1323212"/>
                </a:lnTo>
                <a:lnTo>
                  <a:pt x="148336" y="1316862"/>
                </a:lnTo>
                <a:lnTo>
                  <a:pt x="154686" y="1316862"/>
                </a:lnTo>
                <a:lnTo>
                  <a:pt x="154686" y="12700"/>
                </a:lnTo>
                <a:lnTo>
                  <a:pt x="148336" y="12700"/>
                </a:lnTo>
                <a:lnTo>
                  <a:pt x="141986" y="6350"/>
                </a:lnTo>
                <a:close/>
              </a:path>
              <a:path w="296545" h="1361439">
                <a:moveTo>
                  <a:pt x="283845" y="1316862"/>
                </a:moveTo>
                <a:lnTo>
                  <a:pt x="233045" y="1316862"/>
                </a:lnTo>
                <a:lnTo>
                  <a:pt x="233045" y="1329562"/>
                </a:lnTo>
                <a:lnTo>
                  <a:pt x="283845" y="1329562"/>
                </a:lnTo>
                <a:lnTo>
                  <a:pt x="296545" y="1323212"/>
                </a:lnTo>
                <a:lnTo>
                  <a:pt x="283845" y="1316862"/>
                </a:lnTo>
                <a:close/>
              </a:path>
              <a:path w="296545" h="1361439">
                <a:moveTo>
                  <a:pt x="154686" y="1316862"/>
                </a:moveTo>
                <a:lnTo>
                  <a:pt x="148336" y="1316862"/>
                </a:lnTo>
                <a:lnTo>
                  <a:pt x="154686" y="1323212"/>
                </a:lnTo>
                <a:lnTo>
                  <a:pt x="154686" y="1316862"/>
                </a:lnTo>
                <a:close/>
              </a:path>
              <a:path w="296545" h="1361439">
                <a:moveTo>
                  <a:pt x="220345" y="1316862"/>
                </a:moveTo>
                <a:lnTo>
                  <a:pt x="154686" y="1316862"/>
                </a:lnTo>
                <a:lnTo>
                  <a:pt x="154686" y="1323212"/>
                </a:lnTo>
                <a:lnTo>
                  <a:pt x="220345" y="1323212"/>
                </a:lnTo>
                <a:lnTo>
                  <a:pt x="220345" y="1316862"/>
                </a:lnTo>
                <a:close/>
              </a:path>
              <a:path w="296545" h="1361439">
                <a:moveTo>
                  <a:pt x="154686" y="0"/>
                </a:moveTo>
                <a:lnTo>
                  <a:pt x="0" y="0"/>
                </a:lnTo>
                <a:lnTo>
                  <a:pt x="0" y="12700"/>
                </a:lnTo>
                <a:lnTo>
                  <a:pt x="141986" y="12700"/>
                </a:lnTo>
                <a:lnTo>
                  <a:pt x="141986" y="6350"/>
                </a:lnTo>
                <a:lnTo>
                  <a:pt x="154686" y="6350"/>
                </a:lnTo>
                <a:lnTo>
                  <a:pt x="154686" y="0"/>
                </a:lnTo>
                <a:close/>
              </a:path>
              <a:path w="296545" h="1361439">
                <a:moveTo>
                  <a:pt x="154686" y="6350"/>
                </a:moveTo>
                <a:lnTo>
                  <a:pt x="141986" y="6350"/>
                </a:lnTo>
                <a:lnTo>
                  <a:pt x="148336" y="12700"/>
                </a:lnTo>
                <a:lnTo>
                  <a:pt x="154686" y="12700"/>
                </a:lnTo>
                <a:lnTo>
                  <a:pt x="154686" y="6350"/>
                </a:lnTo>
                <a:close/>
              </a:path>
            </a:pathLst>
          </a:custGeom>
          <a:solidFill>
            <a:srgbClr val="000000"/>
          </a:solidFill>
        </p:spPr>
        <p:txBody>
          <a:bodyPr wrap="square" lIns="0" tIns="0" rIns="0" bIns="0" rtlCol="0"/>
          <a:lstStyle/>
          <a:p>
            <a:endParaRPr/>
          </a:p>
        </p:txBody>
      </p:sp>
      <p:sp>
        <p:nvSpPr>
          <p:cNvPr id="16" name="object 16"/>
          <p:cNvSpPr txBox="1"/>
          <p:nvPr/>
        </p:nvSpPr>
        <p:spPr>
          <a:xfrm>
            <a:off x="7363968" y="1632204"/>
            <a:ext cx="1239520" cy="738664"/>
          </a:xfrm>
          <a:prstGeom prst="rect">
            <a:avLst/>
          </a:prstGeom>
          <a:ln w="6096">
            <a:solidFill>
              <a:srgbClr val="000000"/>
            </a:solidFill>
          </a:ln>
        </p:spPr>
        <p:txBody>
          <a:bodyPr vert="horz" wrap="square" lIns="0" tIns="0" rIns="0" bIns="0" rtlCol="0">
            <a:spAutoFit/>
          </a:bodyPr>
          <a:lstStyle/>
          <a:p>
            <a:pPr marL="43815" marR="152400" algn="just">
              <a:lnSpc>
                <a:spcPct val="100000"/>
              </a:lnSpc>
            </a:pPr>
            <a:r>
              <a:rPr sz="1200" dirty="0">
                <a:latin typeface="Arial"/>
                <a:cs typeface="Arial"/>
              </a:rPr>
              <a:t>GP</a:t>
            </a:r>
            <a:r>
              <a:rPr sz="1200" spc="-20" dirty="0">
                <a:latin typeface="Arial"/>
                <a:cs typeface="Arial"/>
              </a:rPr>
              <a:t> </a:t>
            </a:r>
            <a:r>
              <a:rPr sz="1200" dirty="0">
                <a:latin typeface="Arial"/>
                <a:cs typeface="Arial"/>
              </a:rPr>
              <a:t>shares</a:t>
            </a:r>
            <a:r>
              <a:rPr sz="1200" spc="-20" dirty="0">
                <a:latin typeface="Arial"/>
                <a:cs typeface="Arial"/>
              </a:rPr>
              <a:t> </a:t>
            </a:r>
            <a:r>
              <a:rPr sz="1200" spc="-15" dirty="0">
                <a:latin typeface="Arial"/>
                <a:cs typeface="Arial"/>
              </a:rPr>
              <a:t>w</a:t>
            </a:r>
            <a:r>
              <a:rPr sz="1200" dirty="0">
                <a:latin typeface="Arial"/>
                <a:cs typeface="Arial"/>
              </a:rPr>
              <a:t>ith patient</a:t>
            </a:r>
            <a:r>
              <a:rPr sz="1200" spc="-35" dirty="0">
                <a:latin typeface="Arial"/>
                <a:cs typeface="Arial"/>
              </a:rPr>
              <a:t> </a:t>
            </a:r>
            <a:r>
              <a:rPr sz="1200" dirty="0">
                <a:latin typeface="Arial"/>
                <a:cs typeface="Arial"/>
              </a:rPr>
              <a:t>t</a:t>
            </a:r>
            <a:r>
              <a:rPr sz="1200" spc="5" dirty="0">
                <a:latin typeface="Arial"/>
                <a:cs typeface="Arial"/>
              </a:rPr>
              <a:t>e</a:t>
            </a:r>
            <a:r>
              <a:rPr sz="1200" dirty="0">
                <a:latin typeface="Arial"/>
                <a:cs typeface="Arial"/>
              </a:rPr>
              <a:t>st </a:t>
            </a:r>
            <a:r>
              <a:rPr sz="1200" spc="-5" dirty="0">
                <a:latin typeface="Arial"/>
                <a:cs typeface="Arial"/>
              </a:rPr>
              <a:t>r</a:t>
            </a:r>
            <a:r>
              <a:rPr sz="1200" dirty="0">
                <a:latin typeface="Arial"/>
                <a:cs typeface="Arial"/>
              </a:rPr>
              <a:t>esults</a:t>
            </a:r>
            <a:r>
              <a:rPr sz="1200" spc="-15" dirty="0">
                <a:latin typeface="Arial"/>
                <a:cs typeface="Arial"/>
              </a:rPr>
              <a:t> </a:t>
            </a:r>
            <a:r>
              <a:rPr sz="1200" spc="5" dirty="0">
                <a:latin typeface="Arial"/>
                <a:cs typeface="Arial"/>
              </a:rPr>
              <a:t>and </a:t>
            </a:r>
            <a:r>
              <a:rPr sz="1200" dirty="0">
                <a:latin typeface="Arial"/>
                <a:cs typeface="Arial"/>
              </a:rPr>
              <a:t>prot</a:t>
            </a:r>
            <a:r>
              <a:rPr sz="1200" spc="5" dirty="0">
                <a:latin typeface="Arial"/>
                <a:cs typeface="Arial"/>
              </a:rPr>
              <a:t>o</a:t>
            </a:r>
            <a:r>
              <a:rPr sz="1200" dirty="0">
                <a:latin typeface="Arial"/>
                <a:cs typeface="Arial"/>
              </a:rPr>
              <a:t>col</a:t>
            </a:r>
            <a:r>
              <a:rPr sz="1200" baseline="24305" dirty="0">
                <a:latin typeface="Arial"/>
                <a:cs typeface="Arial"/>
              </a:rPr>
              <a:t>2</a:t>
            </a:r>
            <a:endParaRPr sz="1200" baseline="24305">
              <a:latin typeface="Arial"/>
              <a:cs typeface="Arial"/>
            </a:endParaRPr>
          </a:p>
        </p:txBody>
      </p:sp>
      <p:sp>
        <p:nvSpPr>
          <p:cNvPr id="17" name="object 17"/>
          <p:cNvSpPr txBox="1"/>
          <p:nvPr/>
        </p:nvSpPr>
        <p:spPr>
          <a:xfrm>
            <a:off x="7363968" y="3707891"/>
            <a:ext cx="1239520" cy="1290955"/>
          </a:xfrm>
          <a:prstGeom prst="rect">
            <a:avLst/>
          </a:prstGeom>
          <a:ln w="6096">
            <a:solidFill>
              <a:srgbClr val="000000"/>
            </a:solidFill>
          </a:ln>
        </p:spPr>
        <p:txBody>
          <a:bodyPr vert="horz" wrap="square" lIns="0" tIns="0" rIns="0" bIns="0" rtlCol="0">
            <a:spAutoFit/>
          </a:bodyPr>
          <a:lstStyle/>
          <a:p>
            <a:pPr marL="43815" marR="65405" algn="just">
              <a:lnSpc>
                <a:spcPct val="100000"/>
              </a:lnSpc>
            </a:pPr>
            <a:r>
              <a:rPr sz="1200" dirty="0">
                <a:latin typeface="Arial"/>
                <a:cs typeface="Arial"/>
              </a:rPr>
              <a:t>GP</a:t>
            </a:r>
            <a:r>
              <a:rPr sz="1200" spc="-20" dirty="0">
                <a:latin typeface="Arial"/>
                <a:cs typeface="Arial"/>
              </a:rPr>
              <a:t> </a:t>
            </a:r>
            <a:r>
              <a:rPr sz="1200" dirty="0">
                <a:latin typeface="Arial"/>
                <a:cs typeface="Arial"/>
              </a:rPr>
              <a:t>ree</a:t>
            </a:r>
            <a:r>
              <a:rPr sz="1200" spc="-15" dirty="0">
                <a:latin typeface="Arial"/>
                <a:cs typeface="Arial"/>
              </a:rPr>
              <a:t>v</a:t>
            </a:r>
            <a:r>
              <a:rPr sz="1200" dirty="0">
                <a:latin typeface="Arial"/>
                <a:cs typeface="Arial"/>
              </a:rPr>
              <a:t>alu</a:t>
            </a:r>
            <a:r>
              <a:rPr sz="1200" spc="5" dirty="0">
                <a:latin typeface="Arial"/>
                <a:cs typeface="Arial"/>
              </a:rPr>
              <a:t>a</a:t>
            </a:r>
            <a:r>
              <a:rPr sz="1200" dirty="0">
                <a:latin typeface="Arial"/>
                <a:cs typeface="Arial"/>
              </a:rPr>
              <a:t>t</a:t>
            </a:r>
            <a:r>
              <a:rPr sz="1200" spc="5" dirty="0">
                <a:latin typeface="Arial"/>
                <a:cs typeface="Arial"/>
              </a:rPr>
              <a:t>e</a:t>
            </a:r>
            <a:r>
              <a:rPr sz="1200" dirty="0">
                <a:latin typeface="Arial"/>
                <a:cs typeface="Arial"/>
              </a:rPr>
              <a:t>s results</a:t>
            </a:r>
            <a:r>
              <a:rPr sz="1200" spc="-10" dirty="0">
                <a:latin typeface="Arial"/>
                <a:cs typeface="Arial"/>
              </a:rPr>
              <a:t> </a:t>
            </a:r>
            <a:r>
              <a:rPr sz="1200" dirty="0">
                <a:latin typeface="Arial"/>
                <a:cs typeface="Arial"/>
              </a:rPr>
              <a:t>based</a:t>
            </a:r>
            <a:r>
              <a:rPr sz="1200" spc="-30" dirty="0">
                <a:latin typeface="Arial"/>
                <a:cs typeface="Arial"/>
              </a:rPr>
              <a:t> </a:t>
            </a:r>
            <a:r>
              <a:rPr sz="1200" dirty="0">
                <a:latin typeface="Arial"/>
                <a:cs typeface="Arial"/>
              </a:rPr>
              <a:t>on patient</a:t>
            </a:r>
            <a:r>
              <a:rPr sz="1200" spc="-35" dirty="0">
                <a:latin typeface="Arial"/>
                <a:cs typeface="Arial"/>
              </a:rPr>
              <a:t> </a:t>
            </a:r>
            <a:r>
              <a:rPr sz="1200" dirty="0">
                <a:latin typeface="Arial"/>
                <a:cs typeface="Arial"/>
              </a:rPr>
              <a:t>history a</a:t>
            </a:r>
            <a:r>
              <a:rPr sz="1200" spc="5" dirty="0">
                <a:latin typeface="Arial"/>
                <a:cs typeface="Arial"/>
              </a:rPr>
              <a:t>n</a:t>
            </a:r>
            <a:r>
              <a:rPr sz="1200" dirty="0">
                <a:latin typeface="Arial"/>
                <a:cs typeface="Arial"/>
              </a:rPr>
              <a:t>d</a:t>
            </a:r>
            <a:r>
              <a:rPr sz="1200" spc="-20" dirty="0">
                <a:latin typeface="Arial"/>
                <a:cs typeface="Arial"/>
              </a:rPr>
              <a:t> </a:t>
            </a:r>
            <a:r>
              <a:rPr sz="1200" dirty="0">
                <a:latin typeface="Arial"/>
                <a:cs typeface="Arial"/>
              </a:rPr>
              <a:t>d</a:t>
            </a:r>
            <a:r>
              <a:rPr sz="1200" spc="5" dirty="0">
                <a:latin typeface="Arial"/>
                <a:cs typeface="Arial"/>
              </a:rPr>
              <a:t>e</a:t>
            </a:r>
            <a:r>
              <a:rPr sz="1200" dirty="0">
                <a:latin typeface="Arial"/>
                <a:cs typeface="Arial"/>
              </a:rPr>
              <a:t>c</a:t>
            </a:r>
            <a:r>
              <a:rPr sz="1200" spc="-5" dirty="0">
                <a:latin typeface="Arial"/>
                <a:cs typeface="Arial"/>
              </a:rPr>
              <a:t>i</a:t>
            </a:r>
            <a:r>
              <a:rPr sz="1200" dirty="0">
                <a:latin typeface="Arial"/>
                <a:cs typeface="Arial"/>
              </a:rPr>
              <a:t>d</a:t>
            </a:r>
            <a:r>
              <a:rPr sz="1200" spc="-5" dirty="0">
                <a:latin typeface="Arial"/>
                <a:cs typeface="Arial"/>
              </a:rPr>
              <a:t>e</a:t>
            </a:r>
            <a:r>
              <a:rPr sz="1200" dirty="0">
                <a:latin typeface="Arial"/>
                <a:cs typeface="Arial"/>
              </a:rPr>
              <a:t>s</a:t>
            </a:r>
            <a:r>
              <a:rPr sz="1200" spc="-25" dirty="0">
                <a:latin typeface="Arial"/>
                <a:cs typeface="Arial"/>
              </a:rPr>
              <a:t> </a:t>
            </a:r>
            <a:r>
              <a:rPr sz="1200" dirty="0">
                <a:latin typeface="Arial"/>
                <a:cs typeface="Arial"/>
              </a:rPr>
              <a:t>to o</a:t>
            </a:r>
            <a:r>
              <a:rPr sz="1200" spc="-15" dirty="0">
                <a:latin typeface="Arial"/>
                <a:cs typeface="Arial"/>
              </a:rPr>
              <a:t>v</a:t>
            </a:r>
            <a:r>
              <a:rPr sz="1200" dirty="0">
                <a:latin typeface="Arial"/>
                <a:cs typeface="Arial"/>
              </a:rPr>
              <a:t>er</a:t>
            </a:r>
            <a:r>
              <a:rPr sz="1200" spc="-10" dirty="0">
                <a:latin typeface="Arial"/>
                <a:cs typeface="Arial"/>
              </a:rPr>
              <a:t>r</a:t>
            </a:r>
            <a:r>
              <a:rPr sz="1200" dirty="0">
                <a:latin typeface="Arial"/>
                <a:cs typeface="Arial"/>
              </a:rPr>
              <a:t>ule ne</a:t>
            </a:r>
            <a:r>
              <a:rPr sz="1200" spc="-10" dirty="0">
                <a:latin typeface="Arial"/>
                <a:cs typeface="Arial"/>
              </a:rPr>
              <a:t>g</a:t>
            </a:r>
            <a:r>
              <a:rPr sz="1200" dirty="0">
                <a:latin typeface="Arial"/>
                <a:cs typeface="Arial"/>
              </a:rPr>
              <a:t>ati</a:t>
            </a:r>
            <a:r>
              <a:rPr sz="1200" spc="-15" dirty="0">
                <a:latin typeface="Arial"/>
                <a:cs typeface="Arial"/>
              </a:rPr>
              <a:t>v</a:t>
            </a:r>
            <a:r>
              <a:rPr sz="1200" dirty="0">
                <a:latin typeface="Arial"/>
                <a:cs typeface="Arial"/>
              </a:rPr>
              <a:t>e</a:t>
            </a:r>
            <a:r>
              <a:rPr sz="1200" spc="-20" dirty="0">
                <a:latin typeface="Arial"/>
                <a:cs typeface="Arial"/>
              </a:rPr>
              <a:t> </a:t>
            </a:r>
            <a:r>
              <a:rPr sz="1200" dirty="0">
                <a:latin typeface="Arial"/>
                <a:cs typeface="Arial"/>
              </a:rPr>
              <a:t>t</a:t>
            </a:r>
            <a:r>
              <a:rPr sz="1200" spc="5" dirty="0">
                <a:latin typeface="Arial"/>
                <a:cs typeface="Arial"/>
              </a:rPr>
              <a:t>e</a:t>
            </a:r>
            <a:r>
              <a:rPr sz="1200" dirty="0">
                <a:latin typeface="Arial"/>
                <a:cs typeface="Arial"/>
              </a:rPr>
              <a:t>st results</a:t>
            </a:r>
            <a:endParaRPr sz="1200">
              <a:latin typeface="Arial"/>
              <a:cs typeface="Arial"/>
            </a:endParaRPr>
          </a:p>
        </p:txBody>
      </p:sp>
      <p:sp>
        <p:nvSpPr>
          <p:cNvPr id="18" name="object 18"/>
          <p:cNvSpPr txBox="1"/>
          <p:nvPr/>
        </p:nvSpPr>
        <p:spPr>
          <a:xfrm>
            <a:off x="6489319" y="3720163"/>
            <a:ext cx="64198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negati</a:t>
            </a:r>
            <a:r>
              <a:rPr sz="1200" b="1" spc="-25" dirty="0">
                <a:latin typeface="Arial"/>
                <a:cs typeface="Arial"/>
              </a:rPr>
              <a:t>v</a:t>
            </a:r>
            <a:r>
              <a:rPr sz="1200" b="1" dirty="0">
                <a:latin typeface="Arial"/>
                <a:cs typeface="Arial"/>
              </a:rPr>
              <a:t>e</a:t>
            </a:r>
            <a:endParaRPr sz="1200">
              <a:latin typeface="Arial"/>
              <a:cs typeface="Arial"/>
            </a:endParaRPr>
          </a:p>
        </p:txBody>
      </p:sp>
      <p:sp>
        <p:nvSpPr>
          <p:cNvPr id="19" name="object 19"/>
          <p:cNvSpPr txBox="1"/>
          <p:nvPr/>
        </p:nvSpPr>
        <p:spPr>
          <a:xfrm>
            <a:off x="10696956" y="4754879"/>
            <a:ext cx="1141730" cy="738664"/>
          </a:xfrm>
          <a:prstGeom prst="rect">
            <a:avLst/>
          </a:prstGeom>
          <a:ln w="6096">
            <a:solidFill>
              <a:srgbClr val="000000"/>
            </a:solidFill>
          </a:ln>
        </p:spPr>
        <p:txBody>
          <a:bodyPr vert="horz" wrap="square" lIns="0" tIns="0" rIns="0" bIns="0" rtlCol="0">
            <a:spAutoFit/>
          </a:bodyPr>
          <a:lstStyle/>
          <a:p>
            <a:pPr marL="43815" algn="just">
              <a:lnSpc>
                <a:spcPct val="100000"/>
              </a:lnSpc>
            </a:pPr>
            <a:r>
              <a:rPr sz="1200" spc="-5" dirty="0">
                <a:latin typeface="Arial"/>
                <a:cs typeface="Arial"/>
              </a:rPr>
              <a:t>C</a:t>
            </a:r>
            <a:r>
              <a:rPr sz="1200" dirty="0">
                <a:latin typeface="Arial"/>
                <a:cs typeface="Arial"/>
              </a:rPr>
              <a:t>e</a:t>
            </a:r>
            <a:r>
              <a:rPr sz="1200" spc="5" dirty="0">
                <a:latin typeface="Arial"/>
                <a:cs typeface="Arial"/>
              </a:rPr>
              <a:t>n</a:t>
            </a:r>
            <a:r>
              <a:rPr sz="1200" dirty="0">
                <a:latin typeface="Arial"/>
                <a:cs typeface="Arial"/>
              </a:rPr>
              <a:t>tral</a:t>
            </a:r>
            <a:r>
              <a:rPr sz="1200" spc="-5" dirty="0">
                <a:latin typeface="Arial"/>
                <a:cs typeface="Arial"/>
              </a:rPr>
              <a:t>i</a:t>
            </a:r>
            <a:r>
              <a:rPr sz="1200" spc="-15" dirty="0">
                <a:latin typeface="Arial"/>
                <a:cs typeface="Arial"/>
              </a:rPr>
              <a:t>z</a:t>
            </a:r>
            <a:r>
              <a:rPr sz="1200" dirty="0">
                <a:latin typeface="Arial"/>
                <a:cs typeface="Arial"/>
              </a:rPr>
              <a:t>ed</a:t>
            </a:r>
          </a:p>
          <a:p>
            <a:pPr marL="43815" algn="just">
              <a:lnSpc>
                <a:spcPct val="100000"/>
              </a:lnSpc>
            </a:pPr>
            <a:r>
              <a:rPr sz="1200" dirty="0">
                <a:latin typeface="Arial"/>
                <a:cs typeface="Arial"/>
              </a:rPr>
              <a:t>COVID</a:t>
            </a:r>
            <a:r>
              <a:rPr sz="1200" spc="-5" dirty="0">
                <a:latin typeface="Arial"/>
                <a:cs typeface="Arial"/>
              </a:rPr>
              <a:t>-</a:t>
            </a:r>
            <a:r>
              <a:rPr sz="1200" dirty="0">
                <a:latin typeface="Arial"/>
                <a:cs typeface="Arial"/>
              </a:rPr>
              <a:t>19</a:t>
            </a:r>
          </a:p>
          <a:p>
            <a:pPr marL="43815" marR="212090" algn="just">
              <a:lnSpc>
                <a:spcPct val="100000"/>
              </a:lnSpc>
            </a:pPr>
            <a:r>
              <a:rPr sz="1200" dirty="0">
                <a:latin typeface="Arial"/>
                <a:cs typeface="Arial"/>
              </a:rPr>
              <a:t>Database</a:t>
            </a:r>
            <a:r>
              <a:rPr sz="1200" spc="-45" dirty="0">
                <a:latin typeface="Arial"/>
                <a:cs typeface="Arial"/>
              </a:rPr>
              <a:t> </a:t>
            </a:r>
            <a:r>
              <a:rPr sz="1200" spc="10" dirty="0">
                <a:latin typeface="Arial"/>
                <a:cs typeface="Arial"/>
              </a:rPr>
              <a:t>f</a:t>
            </a:r>
            <a:r>
              <a:rPr sz="1200" dirty="0">
                <a:latin typeface="Arial"/>
                <a:cs typeface="Arial"/>
              </a:rPr>
              <a:t>or </a:t>
            </a:r>
            <a:r>
              <a:rPr sz="1200" spc="10" dirty="0">
                <a:latin typeface="Arial"/>
                <a:cs typeface="Arial"/>
              </a:rPr>
              <a:t>f</a:t>
            </a:r>
            <a:r>
              <a:rPr sz="1200" dirty="0">
                <a:latin typeface="Arial"/>
                <a:cs typeface="Arial"/>
              </a:rPr>
              <a:t>ol</a:t>
            </a:r>
            <a:r>
              <a:rPr sz="1200" spc="-5" dirty="0">
                <a:latin typeface="Arial"/>
                <a:cs typeface="Arial"/>
              </a:rPr>
              <a:t>l</a:t>
            </a:r>
            <a:r>
              <a:rPr sz="1200" dirty="0">
                <a:latin typeface="Arial"/>
                <a:cs typeface="Arial"/>
              </a:rPr>
              <a:t>ow</a:t>
            </a:r>
            <a:r>
              <a:rPr sz="1200" spc="-40" dirty="0">
                <a:latin typeface="Arial"/>
                <a:cs typeface="Arial"/>
              </a:rPr>
              <a:t> </a:t>
            </a:r>
            <a:r>
              <a:rPr sz="1200" dirty="0">
                <a:latin typeface="Arial"/>
                <a:cs typeface="Arial"/>
              </a:rPr>
              <a:t>up</a:t>
            </a:r>
          </a:p>
        </p:txBody>
      </p:sp>
      <p:sp>
        <p:nvSpPr>
          <p:cNvPr id="20" name="object 20"/>
          <p:cNvSpPr/>
          <p:nvPr/>
        </p:nvSpPr>
        <p:spPr>
          <a:xfrm>
            <a:off x="8602980" y="4347717"/>
            <a:ext cx="332740" cy="892810"/>
          </a:xfrm>
          <a:custGeom>
            <a:avLst/>
            <a:gdLst/>
            <a:ahLst/>
            <a:cxnLst/>
            <a:rect l="l" t="t" r="r" b="b"/>
            <a:pathLst>
              <a:path w="332740" h="892810">
                <a:moveTo>
                  <a:pt x="256159" y="816101"/>
                </a:moveTo>
                <a:lnTo>
                  <a:pt x="256159" y="892301"/>
                </a:lnTo>
                <a:lnTo>
                  <a:pt x="319659" y="860551"/>
                </a:lnTo>
                <a:lnTo>
                  <a:pt x="268859" y="860551"/>
                </a:lnTo>
                <a:lnTo>
                  <a:pt x="268859" y="847851"/>
                </a:lnTo>
                <a:lnTo>
                  <a:pt x="319659" y="847851"/>
                </a:lnTo>
                <a:lnTo>
                  <a:pt x="256159" y="816101"/>
                </a:lnTo>
                <a:close/>
              </a:path>
              <a:path w="332740" h="892810">
                <a:moveTo>
                  <a:pt x="159766" y="6349"/>
                </a:moveTo>
                <a:lnTo>
                  <a:pt x="159766" y="860551"/>
                </a:lnTo>
                <a:lnTo>
                  <a:pt x="256159" y="860551"/>
                </a:lnTo>
                <a:lnTo>
                  <a:pt x="256159" y="854201"/>
                </a:lnTo>
                <a:lnTo>
                  <a:pt x="172466" y="854201"/>
                </a:lnTo>
                <a:lnTo>
                  <a:pt x="166116" y="847851"/>
                </a:lnTo>
                <a:lnTo>
                  <a:pt x="172466" y="847851"/>
                </a:lnTo>
                <a:lnTo>
                  <a:pt x="172466" y="12699"/>
                </a:lnTo>
                <a:lnTo>
                  <a:pt x="166116" y="12699"/>
                </a:lnTo>
                <a:lnTo>
                  <a:pt x="159766" y="6349"/>
                </a:lnTo>
                <a:close/>
              </a:path>
              <a:path w="332740" h="892810">
                <a:moveTo>
                  <a:pt x="319659" y="847851"/>
                </a:moveTo>
                <a:lnTo>
                  <a:pt x="268859" y="847851"/>
                </a:lnTo>
                <a:lnTo>
                  <a:pt x="268859" y="860551"/>
                </a:lnTo>
                <a:lnTo>
                  <a:pt x="319659" y="860551"/>
                </a:lnTo>
                <a:lnTo>
                  <a:pt x="332359" y="854201"/>
                </a:lnTo>
                <a:lnTo>
                  <a:pt x="319659" y="847851"/>
                </a:lnTo>
                <a:close/>
              </a:path>
              <a:path w="332740" h="892810">
                <a:moveTo>
                  <a:pt x="172466" y="847851"/>
                </a:moveTo>
                <a:lnTo>
                  <a:pt x="166116" y="847851"/>
                </a:lnTo>
                <a:lnTo>
                  <a:pt x="172466" y="854201"/>
                </a:lnTo>
                <a:lnTo>
                  <a:pt x="172466" y="847851"/>
                </a:lnTo>
                <a:close/>
              </a:path>
              <a:path w="332740" h="892810">
                <a:moveTo>
                  <a:pt x="256159" y="847851"/>
                </a:moveTo>
                <a:lnTo>
                  <a:pt x="172466" y="847851"/>
                </a:lnTo>
                <a:lnTo>
                  <a:pt x="172466" y="854201"/>
                </a:lnTo>
                <a:lnTo>
                  <a:pt x="256159" y="854201"/>
                </a:lnTo>
                <a:lnTo>
                  <a:pt x="256159" y="847851"/>
                </a:lnTo>
                <a:close/>
              </a:path>
              <a:path w="332740" h="892810">
                <a:moveTo>
                  <a:pt x="172466" y="0"/>
                </a:moveTo>
                <a:lnTo>
                  <a:pt x="0" y="0"/>
                </a:lnTo>
                <a:lnTo>
                  <a:pt x="0" y="12699"/>
                </a:lnTo>
                <a:lnTo>
                  <a:pt x="159766" y="12699"/>
                </a:lnTo>
                <a:lnTo>
                  <a:pt x="159766" y="6349"/>
                </a:lnTo>
                <a:lnTo>
                  <a:pt x="172466" y="6349"/>
                </a:lnTo>
                <a:lnTo>
                  <a:pt x="172466" y="0"/>
                </a:lnTo>
                <a:close/>
              </a:path>
              <a:path w="332740" h="892810">
                <a:moveTo>
                  <a:pt x="172466" y="6349"/>
                </a:moveTo>
                <a:lnTo>
                  <a:pt x="159766" y="6349"/>
                </a:lnTo>
                <a:lnTo>
                  <a:pt x="166116" y="12699"/>
                </a:lnTo>
                <a:lnTo>
                  <a:pt x="172466" y="12699"/>
                </a:lnTo>
                <a:lnTo>
                  <a:pt x="172466" y="6349"/>
                </a:lnTo>
                <a:close/>
              </a:path>
            </a:pathLst>
          </a:custGeom>
          <a:solidFill>
            <a:srgbClr val="000000"/>
          </a:solidFill>
        </p:spPr>
        <p:txBody>
          <a:bodyPr wrap="square" lIns="0" tIns="0" rIns="0" bIns="0" rtlCol="0"/>
          <a:lstStyle/>
          <a:p>
            <a:endParaRPr/>
          </a:p>
        </p:txBody>
      </p:sp>
      <p:sp>
        <p:nvSpPr>
          <p:cNvPr id="21" name="object 21"/>
          <p:cNvSpPr/>
          <p:nvPr/>
        </p:nvSpPr>
        <p:spPr>
          <a:xfrm>
            <a:off x="10364723" y="5163311"/>
            <a:ext cx="332740" cy="76200"/>
          </a:xfrm>
          <a:custGeom>
            <a:avLst/>
            <a:gdLst/>
            <a:ahLst/>
            <a:cxnLst/>
            <a:rect l="l" t="t" r="r" b="b"/>
            <a:pathLst>
              <a:path w="332740" h="76200">
                <a:moveTo>
                  <a:pt x="256158" y="0"/>
                </a:moveTo>
                <a:lnTo>
                  <a:pt x="256158" y="76200"/>
                </a:lnTo>
                <a:lnTo>
                  <a:pt x="319658" y="44450"/>
                </a:lnTo>
                <a:lnTo>
                  <a:pt x="268858" y="44450"/>
                </a:lnTo>
                <a:lnTo>
                  <a:pt x="268858" y="31750"/>
                </a:lnTo>
                <a:lnTo>
                  <a:pt x="319658" y="31750"/>
                </a:lnTo>
                <a:lnTo>
                  <a:pt x="256158" y="0"/>
                </a:lnTo>
                <a:close/>
              </a:path>
              <a:path w="332740" h="76200">
                <a:moveTo>
                  <a:pt x="256158" y="31750"/>
                </a:moveTo>
                <a:lnTo>
                  <a:pt x="0" y="31750"/>
                </a:lnTo>
                <a:lnTo>
                  <a:pt x="0" y="44450"/>
                </a:lnTo>
                <a:lnTo>
                  <a:pt x="256158" y="44450"/>
                </a:lnTo>
                <a:lnTo>
                  <a:pt x="256158" y="31750"/>
                </a:lnTo>
                <a:close/>
              </a:path>
              <a:path w="332740" h="76200">
                <a:moveTo>
                  <a:pt x="319658" y="31750"/>
                </a:moveTo>
                <a:lnTo>
                  <a:pt x="268858" y="31750"/>
                </a:lnTo>
                <a:lnTo>
                  <a:pt x="268858" y="44450"/>
                </a:lnTo>
                <a:lnTo>
                  <a:pt x="319658" y="44450"/>
                </a:lnTo>
                <a:lnTo>
                  <a:pt x="332358" y="38100"/>
                </a:lnTo>
                <a:lnTo>
                  <a:pt x="319658" y="31750"/>
                </a:lnTo>
                <a:close/>
              </a:path>
            </a:pathLst>
          </a:custGeom>
          <a:solidFill>
            <a:srgbClr val="000000"/>
          </a:solidFill>
        </p:spPr>
        <p:txBody>
          <a:bodyPr wrap="square" lIns="0" tIns="0" rIns="0" bIns="0" rtlCol="0"/>
          <a:lstStyle/>
          <a:p>
            <a:endParaRPr/>
          </a:p>
        </p:txBody>
      </p:sp>
      <p:sp>
        <p:nvSpPr>
          <p:cNvPr id="22" name="object 22"/>
          <p:cNvSpPr txBox="1"/>
          <p:nvPr/>
        </p:nvSpPr>
        <p:spPr>
          <a:xfrm>
            <a:off x="8820657" y="4536392"/>
            <a:ext cx="273685" cy="177800"/>
          </a:xfrm>
          <a:prstGeom prst="rect">
            <a:avLst/>
          </a:prstGeom>
        </p:spPr>
        <p:txBody>
          <a:bodyPr vert="horz" wrap="square" lIns="0" tIns="0" rIns="0" bIns="0" rtlCol="0">
            <a:spAutoFit/>
          </a:bodyPr>
          <a:lstStyle/>
          <a:p>
            <a:pPr marL="12700">
              <a:lnSpc>
                <a:spcPct val="100000"/>
              </a:lnSpc>
            </a:pPr>
            <a:r>
              <a:rPr sz="1200" spc="-120" dirty="0">
                <a:latin typeface="Arial"/>
                <a:cs typeface="Arial"/>
              </a:rPr>
              <a:t>Y</a:t>
            </a:r>
            <a:r>
              <a:rPr sz="1200" dirty="0">
                <a:latin typeface="Arial"/>
                <a:cs typeface="Arial"/>
              </a:rPr>
              <a:t>es</a:t>
            </a:r>
            <a:endParaRPr sz="1200">
              <a:latin typeface="Arial"/>
              <a:cs typeface="Arial"/>
            </a:endParaRPr>
          </a:p>
        </p:txBody>
      </p:sp>
      <p:sp>
        <p:nvSpPr>
          <p:cNvPr id="23" name="object 23"/>
          <p:cNvSpPr txBox="1"/>
          <p:nvPr/>
        </p:nvSpPr>
        <p:spPr>
          <a:xfrm>
            <a:off x="8935211" y="4754879"/>
            <a:ext cx="1430020" cy="893444"/>
          </a:xfrm>
          <a:prstGeom prst="rect">
            <a:avLst/>
          </a:prstGeom>
          <a:ln w="6096">
            <a:solidFill>
              <a:srgbClr val="000000"/>
            </a:solidFill>
          </a:ln>
        </p:spPr>
        <p:txBody>
          <a:bodyPr vert="horz" wrap="square" lIns="0" tIns="0" rIns="0" bIns="0" rtlCol="0">
            <a:spAutoFit/>
          </a:bodyPr>
          <a:lstStyle/>
          <a:p>
            <a:pPr marL="44450" marR="76200" algn="just">
              <a:lnSpc>
                <a:spcPct val="100000"/>
              </a:lnSpc>
            </a:pPr>
            <a:r>
              <a:rPr sz="1200" dirty="0">
                <a:latin typeface="Arial"/>
                <a:cs typeface="Arial"/>
              </a:rPr>
              <a:t>GP</a:t>
            </a:r>
            <a:r>
              <a:rPr sz="1200" spc="-25" dirty="0">
                <a:latin typeface="Arial"/>
                <a:cs typeface="Arial"/>
              </a:rPr>
              <a:t> </a:t>
            </a:r>
            <a:r>
              <a:rPr sz="1200" dirty="0">
                <a:latin typeface="Arial"/>
                <a:cs typeface="Arial"/>
              </a:rPr>
              <a:t>records</a:t>
            </a:r>
            <a:r>
              <a:rPr sz="1200" spc="-10" dirty="0">
                <a:latin typeface="Arial"/>
                <a:cs typeface="Arial"/>
              </a:rPr>
              <a:t> </a:t>
            </a:r>
            <a:r>
              <a:rPr sz="1200" dirty="0">
                <a:latin typeface="Arial"/>
                <a:cs typeface="Arial"/>
              </a:rPr>
              <a:t>p</a:t>
            </a:r>
            <a:r>
              <a:rPr sz="1200" spc="5" dirty="0">
                <a:latin typeface="Arial"/>
                <a:cs typeface="Arial"/>
              </a:rPr>
              <a:t>a</a:t>
            </a:r>
            <a:r>
              <a:rPr sz="1200" dirty="0">
                <a:latin typeface="Arial"/>
                <a:cs typeface="Arial"/>
              </a:rPr>
              <a:t>tie</a:t>
            </a:r>
            <a:r>
              <a:rPr sz="1200" spc="-10" dirty="0">
                <a:latin typeface="Arial"/>
                <a:cs typeface="Arial"/>
              </a:rPr>
              <a:t>n</a:t>
            </a:r>
            <a:r>
              <a:rPr sz="1200" dirty="0">
                <a:latin typeface="Arial"/>
                <a:cs typeface="Arial"/>
              </a:rPr>
              <a:t>t data</a:t>
            </a:r>
            <a:r>
              <a:rPr sz="1200" spc="-20" dirty="0">
                <a:latin typeface="Arial"/>
                <a:cs typeface="Arial"/>
              </a:rPr>
              <a:t> </a:t>
            </a:r>
            <a:r>
              <a:rPr sz="1200" dirty="0">
                <a:latin typeface="Arial"/>
                <a:cs typeface="Arial"/>
              </a:rPr>
              <a:t>into</a:t>
            </a:r>
            <a:r>
              <a:rPr sz="1200" spc="-20" dirty="0">
                <a:latin typeface="Arial"/>
                <a:cs typeface="Arial"/>
              </a:rPr>
              <a:t> </a:t>
            </a:r>
            <a:r>
              <a:rPr sz="1200" spc="10" dirty="0">
                <a:latin typeface="Arial"/>
                <a:cs typeface="Arial"/>
              </a:rPr>
              <a:t>e</a:t>
            </a:r>
            <a:r>
              <a:rPr sz="1200" spc="-5" dirty="0">
                <a:latin typeface="Arial"/>
                <a:cs typeface="Arial"/>
              </a:rPr>
              <a:t>-</a:t>
            </a:r>
            <a:r>
              <a:rPr sz="1200" spc="10" dirty="0">
                <a:latin typeface="Arial"/>
                <a:cs typeface="Arial"/>
              </a:rPr>
              <a:t>f</a:t>
            </a:r>
            <a:r>
              <a:rPr sz="1200" dirty="0">
                <a:latin typeface="Arial"/>
                <a:cs typeface="Arial"/>
              </a:rPr>
              <a:t>orm</a:t>
            </a:r>
            <a:r>
              <a:rPr sz="1200" spc="-20" dirty="0">
                <a:latin typeface="Arial"/>
                <a:cs typeface="Arial"/>
              </a:rPr>
              <a:t> </a:t>
            </a:r>
            <a:r>
              <a:rPr sz="1200" dirty="0">
                <a:latin typeface="Arial"/>
                <a:cs typeface="Arial"/>
              </a:rPr>
              <a:t>#2 and</a:t>
            </a:r>
            <a:r>
              <a:rPr sz="1200" spc="-20" dirty="0">
                <a:latin typeface="Arial"/>
                <a:cs typeface="Arial"/>
              </a:rPr>
              <a:t> </a:t>
            </a:r>
            <a:r>
              <a:rPr sz="1200" dirty="0">
                <a:latin typeface="Arial"/>
                <a:cs typeface="Arial"/>
              </a:rPr>
              <a:t>in</a:t>
            </a:r>
            <a:r>
              <a:rPr sz="1200" spc="15" dirty="0">
                <a:latin typeface="Arial"/>
                <a:cs typeface="Arial"/>
              </a:rPr>
              <a:t>f</a:t>
            </a:r>
            <a:r>
              <a:rPr sz="1200" dirty="0">
                <a:latin typeface="Arial"/>
                <a:cs typeface="Arial"/>
              </a:rPr>
              <a:t>orms</a:t>
            </a:r>
            <a:r>
              <a:rPr sz="1200" spc="-35" dirty="0">
                <a:latin typeface="Arial"/>
                <a:cs typeface="Arial"/>
              </a:rPr>
              <a:t> </a:t>
            </a:r>
            <a:r>
              <a:rPr sz="1200" dirty="0">
                <a:latin typeface="Arial"/>
                <a:cs typeface="Arial"/>
              </a:rPr>
              <a:t>patient about</a:t>
            </a:r>
            <a:r>
              <a:rPr sz="1200" spc="-35" dirty="0">
                <a:latin typeface="Arial"/>
                <a:cs typeface="Arial"/>
              </a:rPr>
              <a:t> </a:t>
            </a:r>
            <a:r>
              <a:rPr sz="1200" dirty="0">
                <a:latin typeface="Arial"/>
                <a:cs typeface="Arial"/>
              </a:rPr>
              <a:t>prot</a:t>
            </a:r>
            <a:r>
              <a:rPr sz="1200" spc="5" dirty="0">
                <a:latin typeface="Arial"/>
                <a:cs typeface="Arial"/>
              </a:rPr>
              <a:t>o</a:t>
            </a:r>
            <a:r>
              <a:rPr sz="1200" dirty="0">
                <a:latin typeface="Arial"/>
                <a:cs typeface="Arial"/>
              </a:rPr>
              <a:t>co</a:t>
            </a:r>
            <a:r>
              <a:rPr sz="1200" spc="5" dirty="0">
                <a:latin typeface="Arial"/>
                <a:cs typeface="Arial"/>
              </a:rPr>
              <a:t>l</a:t>
            </a:r>
            <a:r>
              <a:rPr sz="1200" baseline="24305" dirty="0">
                <a:latin typeface="Arial"/>
                <a:cs typeface="Arial"/>
              </a:rPr>
              <a:t>2</a:t>
            </a:r>
            <a:endParaRPr sz="1200" baseline="24305">
              <a:latin typeface="Arial"/>
              <a:cs typeface="Arial"/>
            </a:endParaRPr>
          </a:p>
        </p:txBody>
      </p:sp>
      <p:sp>
        <p:nvSpPr>
          <p:cNvPr id="24" name="object 24"/>
          <p:cNvSpPr/>
          <p:nvPr/>
        </p:nvSpPr>
        <p:spPr>
          <a:xfrm>
            <a:off x="8935211" y="2958083"/>
            <a:ext cx="1430020" cy="1385570"/>
          </a:xfrm>
          <a:custGeom>
            <a:avLst/>
            <a:gdLst/>
            <a:ahLst/>
            <a:cxnLst/>
            <a:rect l="l" t="t" r="r" b="b"/>
            <a:pathLst>
              <a:path w="1430020" h="1385570">
                <a:moveTo>
                  <a:pt x="0" y="1385315"/>
                </a:moveTo>
                <a:lnTo>
                  <a:pt x="1429511" y="1385315"/>
                </a:lnTo>
                <a:lnTo>
                  <a:pt x="1429511" y="0"/>
                </a:lnTo>
                <a:lnTo>
                  <a:pt x="0" y="0"/>
                </a:lnTo>
                <a:lnTo>
                  <a:pt x="0" y="1385315"/>
                </a:lnTo>
                <a:close/>
              </a:path>
            </a:pathLst>
          </a:custGeom>
          <a:ln w="6096">
            <a:solidFill>
              <a:srgbClr val="000000"/>
            </a:solidFill>
          </a:ln>
        </p:spPr>
        <p:txBody>
          <a:bodyPr wrap="square" lIns="0" tIns="0" rIns="0" bIns="0" rtlCol="0"/>
          <a:lstStyle/>
          <a:p>
            <a:endParaRPr/>
          </a:p>
        </p:txBody>
      </p:sp>
      <p:sp>
        <p:nvSpPr>
          <p:cNvPr id="25" name="object 25"/>
          <p:cNvSpPr txBox="1"/>
          <p:nvPr/>
        </p:nvSpPr>
        <p:spPr>
          <a:xfrm>
            <a:off x="9006967" y="3022425"/>
            <a:ext cx="1285875" cy="1292662"/>
          </a:xfrm>
          <a:prstGeom prst="rect">
            <a:avLst/>
          </a:prstGeom>
        </p:spPr>
        <p:txBody>
          <a:bodyPr vert="horz" wrap="square" lIns="0" tIns="0" rIns="0" bIns="0" rtlCol="0">
            <a:spAutoFit/>
          </a:bodyPr>
          <a:lstStyle/>
          <a:p>
            <a:pPr marL="12700" marR="5080" algn="just">
              <a:lnSpc>
                <a:spcPct val="100000"/>
              </a:lnSpc>
            </a:pPr>
            <a:r>
              <a:rPr sz="1200" dirty="0">
                <a:latin typeface="Arial"/>
                <a:cs typeface="Arial"/>
              </a:rPr>
              <a:t>GP</a:t>
            </a:r>
            <a:r>
              <a:rPr sz="1200" spc="-20" dirty="0">
                <a:latin typeface="Arial"/>
                <a:cs typeface="Arial"/>
              </a:rPr>
              <a:t> </a:t>
            </a:r>
            <a:r>
              <a:rPr sz="1200" dirty="0">
                <a:latin typeface="Arial"/>
                <a:cs typeface="Arial"/>
              </a:rPr>
              <a:t>in</a:t>
            </a:r>
            <a:r>
              <a:rPr sz="1200" spc="10" dirty="0">
                <a:latin typeface="Arial"/>
                <a:cs typeface="Arial"/>
              </a:rPr>
              <a:t>f</a:t>
            </a:r>
            <a:r>
              <a:rPr sz="1200" dirty="0">
                <a:latin typeface="Arial"/>
                <a:cs typeface="Arial"/>
              </a:rPr>
              <a:t>orms</a:t>
            </a:r>
            <a:r>
              <a:rPr sz="1200" spc="-35" dirty="0">
                <a:latin typeface="Arial"/>
                <a:cs typeface="Arial"/>
              </a:rPr>
              <a:t> </a:t>
            </a:r>
            <a:r>
              <a:rPr sz="1200" dirty="0">
                <a:latin typeface="Arial"/>
                <a:cs typeface="Arial"/>
              </a:rPr>
              <a:t>patient of</a:t>
            </a:r>
            <a:r>
              <a:rPr sz="1200" spc="-10" dirty="0">
                <a:latin typeface="Arial"/>
                <a:cs typeface="Arial"/>
              </a:rPr>
              <a:t> </a:t>
            </a:r>
            <a:r>
              <a:rPr sz="1200" dirty="0">
                <a:latin typeface="Arial"/>
                <a:cs typeface="Arial"/>
              </a:rPr>
              <a:t>t</a:t>
            </a:r>
            <a:r>
              <a:rPr sz="1200" spc="5" dirty="0">
                <a:latin typeface="Arial"/>
                <a:cs typeface="Arial"/>
              </a:rPr>
              <a:t>e</a:t>
            </a:r>
            <a:r>
              <a:rPr sz="1200" dirty="0">
                <a:latin typeface="Arial"/>
                <a:cs typeface="Arial"/>
              </a:rPr>
              <a:t>st results</a:t>
            </a:r>
            <a:r>
              <a:rPr sz="1200" spc="-10" dirty="0">
                <a:latin typeface="Arial"/>
                <a:cs typeface="Arial"/>
              </a:rPr>
              <a:t> </a:t>
            </a:r>
            <a:r>
              <a:rPr sz="1200" dirty="0">
                <a:latin typeface="Arial"/>
                <a:cs typeface="Arial"/>
              </a:rPr>
              <a:t>+ </a:t>
            </a:r>
            <a:r>
              <a:rPr sz="1200" spc="-5" dirty="0">
                <a:latin typeface="Arial"/>
                <a:cs typeface="Arial"/>
              </a:rPr>
              <a:t>r</a:t>
            </a:r>
            <a:r>
              <a:rPr sz="1200" dirty="0">
                <a:latin typeface="Arial"/>
                <a:cs typeface="Arial"/>
              </a:rPr>
              <a:t>elease</a:t>
            </a:r>
            <a:r>
              <a:rPr sz="1200" spc="-30" dirty="0">
                <a:latin typeface="Arial"/>
                <a:cs typeface="Arial"/>
              </a:rPr>
              <a:t> </a:t>
            </a:r>
            <a:r>
              <a:rPr sz="1200" dirty="0">
                <a:latin typeface="Arial"/>
                <a:cs typeface="Arial"/>
              </a:rPr>
              <a:t>of</a:t>
            </a:r>
            <a:r>
              <a:rPr sz="1200" spc="5" dirty="0">
                <a:latin typeface="Arial"/>
                <a:cs typeface="Arial"/>
              </a:rPr>
              <a:t> </a:t>
            </a:r>
            <a:r>
              <a:rPr sz="1200" dirty="0">
                <a:latin typeface="Arial"/>
                <a:cs typeface="Arial"/>
              </a:rPr>
              <a:t>sel</a:t>
            </a:r>
            <a:r>
              <a:rPr sz="1200" spc="15" dirty="0">
                <a:latin typeface="Arial"/>
                <a:cs typeface="Arial"/>
              </a:rPr>
              <a:t>f</a:t>
            </a:r>
            <a:r>
              <a:rPr sz="1200" dirty="0">
                <a:latin typeface="Arial"/>
                <a:cs typeface="Arial"/>
              </a:rPr>
              <a:t>- isolation</a:t>
            </a:r>
            <a:r>
              <a:rPr sz="1200" spc="-30" dirty="0">
                <a:latin typeface="Arial"/>
                <a:cs typeface="Arial"/>
              </a:rPr>
              <a:t> </a:t>
            </a:r>
            <a:r>
              <a:rPr sz="1200" spc="5" dirty="0">
                <a:latin typeface="Arial"/>
                <a:cs typeface="Arial"/>
              </a:rPr>
              <a:t>m</a:t>
            </a:r>
            <a:r>
              <a:rPr sz="1200" dirty="0">
                <a:latin typeface="Arial"/>
                <a:cs typeface="Arial"/>
              </a:rPr>
              <a:t>easure </a:t>
            </a:r>
            <a:r>
              <a:rPr sz="1200" spc="10" dirty="0">
                <a:latin typeface="Arial"/>
                <a:cs typeface="Arial"/>
              </a:rPr>
              <a:t>f</a:t>
            </a:r>
            <a:r>
              <a:rPr sz="1200" dirty="0">
                <a:latin typeface="Arial"/>
                <a:cs typeface="Arial"/>
              </a:rPr>
              <a:t>or</a:t>
            </a:r>
            <a:r>
              <a:rPr sz="1200" spc="-15" dirty="0">
                <a:latin typeface="Arial"/>
                <a:cs typeface="Arial"/>
              </a:rPr>
              <a:t> </a:t>
            </a:r>
            <a:r>
              <a:rPr sz="1200" dirty="0">
                <a:latin typeface="Arial"/>
                <a:cs typeface="Arial"/>
              </a:rPr>
              <a:t>patient</a:t>
            </a:r>
            <a:r>
              <a:rPr sz="1200" spc="-35" dirty="0">
                <a:latin typeface="Arial"/>
                <a:cs typeface="Arial"/>
              </a:rPr>
              <a:t> </a:t>
            </a:r>
            <a:r>
              <a:rPr sz="1200" dirty="0">
                <a:latin typeface="Arial"/>
                <a:cs typeface="Arial"/>
              </a:rPr>
              <a:t>and </a:t>
            </a:r>
            <a:r>
              <a:rPr sz="1200" spc="5" dirty="0">
                <a:latin typeface="Arial"/>
                <a:cs typeface="Arial"/>
              </a:rPr>
              <a:t>hou</a:t>
            </a:r>
            <a:r>
              <a:rPr sz="1200" dirty="0">
                <a:latin typeface="Arial"/>
                <a:cs typeface="Arial"/>
              </a:rPr>
              <a:t>s</a:t>
            </a:r>
            <a:r>
              <a:rPr sz="1200" spc="5" dirty="0">
                <a:latin typeface="Arial"/>
                <a:cs typeface="Arial"/>
              </a:rPr>
              <a:t>e</a:t>
            </a:r>
            <a:r>
              <a:rPr sz="1200" spc="-5" dirty="0">
                <a:latin typeface="Arial"/>
                <a:cs typeface="Arial"/>
              </a:rPr>
              <a:t>ho</a:t>
            </a:r>
            <a:r>
              <a:rPr sz="1200" dirty="0">
                <a:latin typeface="Arial"/>
                <a:cs typeface="Arial"/>
              </a:rPr>
              <a:t>ld </a:t>
            </a:r>
            <a:r>
              <a:rPr sz="1200" spc="5" dirty="0">
                <a:latin typeface="Arial"/>
                <a:cs typeface="Arial"/>
              </a:rPr>
              <a:t>m</a:t>
            </a:r>
            <a:r>
              <a:rPr sz="1200" dirty="0">
                <a:latin typeface="Arial"/>
                <a:cs typeface="Arial"/>
              </a:rPr>
              <a:t>e</a:t>
            </a:r>
            <a:r>
              <a:rPr sz="1200" spc="5" dirty="0">
                <a:latin typeface="Arial"/>
                <a:cs typeface="Arial"/>
              </a:rPr>
              <a:t>m</a:t>
            </a:r>
            <a:r>
              <a:rPr sz="1200" dirty="0">
                <a:latin typeface="Arial"/>
                <a:cs typeface="Arial"/>
              </a:rPr>
              <a:t>b</a:t>
            </a:r>
            <a:r>
              <a:rPr sz="1200" spc="-10" dirty="0">
                <a:latin typeface="Arial"/>
                <a:cs typeface="Arial"/>
              </a:rPr>
              <a:t>e</a:t>
            </a:r>
            <a:r>
              <a:rPr sz="1200" dirty="0">
                <a:latin typeface="Arial"/>
                <a:cs typeface="Arial"/>
              </a:rPr>
              <a:t>rs</a:t>
            </a:r>
            <a:endParaRPr sz="1200">
              <a:latin typeface="Arial"/>
              <a:cs typeface="Arial"/>
            </a:endParaRPr>
          </a:p>
        </p:txBody>
      </p:sp>
      <p:sp>
        <p:nvSpPr>
          <p:cNvPr id="26" name="object 26"/>
          <p:cNvSpPr/>
          <p:nvPr/>
        </p:nvSpPr>
        <p:spPr>
          <a:xfrm>
            <a:off x="8602980" y="3611879"/>
            <a:ext cx="332740" cy="748030"/>
          </a:xfrm>
          <a:custGeom>
            <a:avLst/>
            <a:gdLst/>
            <a:ahLst/>
            <a:cxnLst/>
            <a:rect l="l" t="t" r="r" b="b"/>
            <a:pathLst>
              <a:path w="332740" h="748029">
                <a:moveTo>
                  <a:pt x="159766" y="735076"/>
                </a:moveTo>
                <a:lnTo>
                  <a:pt x="0" y="735076"/>
                </a:lnTo>
                <a:lnTo>
                  <a:pt x="0" y="747776"/>
                </a:lnTo>
                <a:lnTo>
                  <a:pt x="172466" y="747776"/>
                </a:lnTo>
                <a:lnTo>
                  <a:pt x="172466" y="741426"/>
                </a:lnTo>
                <a:lnTo>
                  <a:pt x="159766" y="741426"/>
                </a:lnTo>
                <a:lnTo>
                  <a:pt x="159766" y="735076"/>
                </a:lnTo>
                <a:close/>
              </a:path>
              <a:path w="332740" h="748029">
                <a:moveTo>
                  <a:pt x="256159" y="31750"/>
                </a:moveTo>
                <a:lnTo>
                  <a:pt x="159766" y="31750"/>
                </a:lnTo>
                <a:lnTo>
                  <a:pt x="159766" y="741426"/>
                </a:lnTo>
                <a:lnTo>
                  <a:pt x="166116" y="735076"/>
                </a:lnTo>
                <a:lnTo>
                  <a:pt x="172466" y="735076"/>
                </a:lnTo>
                <a:lnTo>
                  <a:pt x="172466" y="44450"/>
                </a:lnTo>
                <a:lnTo>
                  <a:pt x="166116" y="44450"/>
                </a:lnTo>
                <a:lnTo>
                  <a:pt x="172466" y="38100"/>
                </a:lnTo>
                <a:lnTo>
                  <a:pt x="256159" y="38100"/>
                </a:lnTo>
                <a:lnTo>
                  <a:pt x="256159" y="31750"/>
                </a:lnTo>
                <a:close/>
              </a:path>
              <a:path w="332740" h="748029">
                <a:moveTo>
                  <a:pt x="172466" y="735076"/>
                </a:moveTo>
                <a:lnTo>
                  <a:pt x="166116" y="735076"/>
                </a:lnTo>
                <a:lnTo>
                  <a:pt x="159766" y="741426"/>
                </a:lnTo>
                <a:lnTo>
                  <a:pt x="172466" y="741426"/>
                </a:lnTo>
                <a:lnTo>
                  <a:pt x="172466" y="735076"/>
                </a:lnTo>
                <a:close/>
              </a:path>
              <a:path w="332740" h="748029">
                <a:moveTo>
                  <a:pt x="256159" y="0"/>
                </a:moveTo>
                <a:lnTo>
                  <a:pt x="256159" y="76200"/>
                </a:lnTo>
                <a:lnTo>
                  <a:pt x="319659" y="44450"/>
                </a:lnTo>
                <a:lnTo>
                  <a:pt x="268859" y="44450"/>
                </a:lnTo>
                <a:lnTo>
                  <a:pt x="268859" y="31750"/>
                </a:lnTo>
                <a:lnTo>
                  <a:pt x="319659" y="31750"/>
                </a:lnTo>
                <a:lnTo>
                  <a:pt x="256159" y="0"/>
                </a:lnTo>
                <a:close/>
              </a:path>
              <a:path w="332740" h="748029">
                <a:moveTo>
                  <a:pt x="172466" y="38100"/>
                </a:moveTo>
                <a:lnTo>
                  <a:pt x="166116" y="44450"/>
                </a:lnTo>
                <a:lnTo>
                  <a:pt x="172466" y="44450"/>
                </a:lnTo>
                <a:lnTo>
                  <a:pt x="172466" y="38100"/>
                </a:lnTo>
                <a:close/>
              </a:path>
              <a:path w="332740" h="748029">
                <a:moveTo>
                  <a:pt x="256159" y="38100"/>
                </a:moveTo>
                <a:lnTo>
                  <a:pt x="172466" y="38100"/>
                </a:lnTo>
                <a:lnTo>
                  <a:pt x="172466" y="44450"/>
                </a:lnTo>
                <a:lnTo>
                  <a:pt x="256159" y="44450"/>
                </a:lnTo>
                <a:lnTo>
                  <a:pt x="256159" y="38100"/>
                </a:lnTo>
                <a:close/>
              </a:path>
              <a:path w="332740" h="748029">
                <a:moveTo>
                  <a:pt x="319659" y="31750"/>
                </a:moveTo>
                <a:lnTo>
                  <a:pt x="268859" y="31750"/>
                </a:lnTo>
                <a:lnTo>
                  <a:pt x="268859" y="44450"/>
                </a:lnTo>
                <a:lnTo>
                  <a:pt x="319659" y="44450"/>
                </a:lnTo>
                <a:lnTo>
                  <a:pt x="332359" y="38100"/>
                </a:lnTo>
                <a:lnTo>
                  <a:pt x="319659" y="31750"/>
                </a:lnTo>
                <a:close/>
              </a:path>
            </a:pathLst>
          </a:custGeom>
          <a:solidFill>
            <a:srgbClr val="000000"/>
          </a:solidFill>
        </p:spPr>
        <p:txBody>
          <a:bodyPr wrap="square" lIns="0" tIns="0" rIns="0" bIns="0" rtlCol="0"/>
          <a:lstStyle/>
          <a:p>
            <a:endParaRPr/>
          </a:p>
        </p:txBody>
      </p:sp>
      <p:sp>
        <p:nvSpPr>
          <p:cNvPr id="27" name="object 27"/>
          <p:cNvSpPr txBox="1"/>
          <p:nvPr/>
        </p:nvSpPr>
        <p:spPr>
          <a:xfrm>
            <a:off x="8625078" y="3457407"/>
            <a:ext cx="219710" cy="178435"/>
          </a:xfrm>
          <a:prstGeom prst="rect">
            <a:avLst/>
          </a:prstGeom>
        </p:spPr>
        <p:txBody>
          <a:bodyPr vert="horz" wrap="square" lIns="0" tIns="0" rIns="0" bIns="0" rtlCol="0">
            <a:spAutoFit/>
          </a:bodyPr>
          <a:lstStyle/>
          <a:p>
            <a:pPr marL="12700">
              <a:lnSpc>
                <a:spcPct val="100000"/>
              </a:lnSpc>
            </a:pPr>
            <a:r>
              <a:rPr sz="1200" spc="-5" dirty="0">
                <a:latin typeface="Arial"/>
                <a:cs typeface="Arial"/>
              </a:rPr>
              <a:t>No</a:t>
            </a:r>
            <a:endParaRPr sz="1200">
              <a:latin typeface="Arial"/>
              <a:cs typeface="Arial"/>
            </a:endParaRPr>
          </a:p>
        </p:txBody>
      </p:sp>
      <p:sp>
        <p:nvSpPr>
          <p:cNvPr id="28" name="object 28"/>
          <p:cNvSpPr/>
          <p:nvPr/>
        </p:nvSpPr>
        <p:spPr>
          <a:xfrm>
            <a:off x="8602980" y="2041905"/>
            <a:ext cx="2702560" cy="2713355"/>
          </a:xfrm>
          <a:custGeom>
            <a:avLst/>
            <a:gdLst/>
            <a:ahLst/>
            <a:cxnLst/>
            <a:rect l="l" t="t" r="r" b="b"/>
            <a:pathLst>
              <a:path w="2702559" h="2713354">
                <a:moveTo>
                  <a:pt x="2657983" y="2636774"/>
                </a:moveTo>
                <a:lnTo>
                  <a:pt x="2626233" y="2636774"/>
                </a:lnTo>
                <a:lnTo>
                  <a:pt x="2664333" y="2712974"/>
                </a:lnTo>
                <a:lnTo>
                  <a:pt x="2696083" y="2649474"/>
                </a:lnTo>
                <a:lnTo>
                  <a:pt x="2657983" y="2649474"/>
                </a:lnTo>
                <a:lnTo>
                  <a:pt x="2657983" y="2636774"/>
                </a:lnTo>
                <a:close/>
              </a:path>
              <a:path w="2702559" h="2713354">
                <a:moveTo>
                  <a:pt x="2657983" y="6350"/>
                </a:moveTo>
                <a:lnTo>
                  <a:pt x="2657983" y="2649474"/>
                </a:lnTo>
                <a:lnTo>
                  <a:pt x="2670683" y="2649474"/>
                </a:lnTo>
                <a:lnTo>
                  <a:pt x="2670683" y="12700"/>
                </a:lnTo>
                <a:lnTo>
                  <a:pt x="2664333" y="12700"/>
                </a:lnTo>
                <a:lnTo>
                  <a:pt x="2657983" y="6350"/>
                </a:lnTo>
                <a:close/>
              </a:path>
              <a:path w="2702559" h="2713354">
                <a:moveTo>
                  <a:pt x="2702433" y="2636774"/>
                </a:moveTo>
                <a:lnTo>
                  <a:pt x="2670683" y="2636774"/>
                </a:lnTo>
                <a:lnTo>
                  <a:pt x="2670683" y="2649474"/>
                </a:lnTo>
                <a:lnTo>
                  <a:pt x="2696083" y="2649474"/>
                </a:lnTo>
                <a:lnTo>
                  <a:pt x="2702433" y="2636774"/>
                </a:lnTo>
                <a:close/>
              </a:path>
              <a:path w="2702559" h="2713354">
                <a:moveTo>
                  <a:pt x="2670683" y="0"/>
                </a:moveTo>
                <a:lnTo>
                  <a:pt x="0" y="0"/>
                </a:lnTo>
                <a:lnTo>
                  <a:pt x="0" y="12700"/>
                </a:lnTo>
                <a:lnTo>
                  <a:pt x="2657983" y="12700"/>
                </a:lnTo>
                <a:lnTo>
                  <a:pt x="2657983" y="6350"/>
                </a:lnTo>
                <a:lnTo>
                  <a:pt x="2670683" y="6350"/>
                </a:lnTo>
                <a:lnTo>
                  <a:pt x="2670683" y="0"/>
                </a:lnTo>
                <a:close/>
              </a:path>
              <a:path w="2702559" h="2713354">
                <a:moveTo>
                  <a:pt x="2670683" y="6350"/>
                </a:moveTo>
                <a:lnTo>
                  <a:pt x="2657983" y="6350"/>
                </a:lnTo>
                <a:lnTo>
                  <a:pt x="2664333" y="12700"/>
                </a:lnTo>
                <a:lnTo>
                  <a:pt x="2670683" y="12700"/>
                </a:lnTo>
                <a:lnTo>
                  <a:pt x="2670683" y="6350"/>
                </a:lnTo>
                <a:close/>
              </a:path>
            </a:pathLst>
          </a:custGeom>
          <a:solidFill>
            <a:srgbClr val="000000"/>
          </a:solidFill>
        </p:spPr>
        <p:txBody>
          <a:bodyPr wrap="square" lIns="0" tIns="0" rIns="0" bIns="0" rtlCol="0"/>
          <a:lstStyle/>
          <a:p>
            <a:endParaRPr/>
          </a:p>
        </p:txBody>
      </p:sp>
      <p:sp>
        <p:nvSpPr>
          <p:cNvPr id="29" name="object 29"/>
          <p:cNvSpPr/>
          <p:nvPr/>
        </p:nvSpPr>
        <p:spPr>
          <a:xfrm>
            <a:off x="5401055" y="3030982"/>
            <a:ext cx="257810" cy="2689860"/>
          </a:xfrm>
          <a:custGeom>
            <a:avLst/>
            <a:gdLst/>
            <a:ahLst/>
            <a:cxnLst/>
            <a:rect l="l" t="t" r="r" b="b"/>
            <a:pathLst>
              <a:path w="257810" h="2689860">
                <a:moveTo>
                  <a:pt x="181102" y="2613545"/>
                </a:moveTo>
                <a:lnTo>
                  <a:pt x="181102" y="2689745"/>
                </a:lnTo>
                <a:lnTo>
                  <a:pt x="244602" y="2657995"/>
                </a:lnTo>
                <a:lnTo>
                  <a:pt x="193802" y="2657995"/>
                </a:lnTo>
                <a:lnTo>
                  <a:pt x="193802" y="2645295"/>
                </a:lnTo>
                <a:lnTo>
                  <a:pt x="244602" y="2645295"/>
                </a:lnTo>
                <a:lnTo>
                  <a:pt x="181102" y="2613545"/>
                </a:lnTo>
                <a:close/>
              </a:path>
              <a:path w="257810" h="2689860">
                <a:moveTo>
                  <a:pt x="122301" y="6350"/>
                </a:moveTo>
                <a:lnTo>
                  <a:pt x="122301" y="2657995"/>
                </a:lnTo>
                <a:lnTo>
                  <a:pt x="181102" y="2657995"/>
                </a:lnTo>
                <a:lnTo>
                  <a:pt x="181102" y="2651645"/>
                </a:lnTo>
                <a:lnTo>
                  <a:pt x="135001" y="2651645"/>
                </a:lnTo>
                <a:lnTo>
                  <a:pt x="128651" y="2645295"/>
                </a:lnTo>
                <a:lnTo>
                  <a:pt x="135001" y="2645295"/>
                </a:lnTo>
                <a:lnTo>
                  <a:pt x="135001" y="12700"/>
                </a:lnTo>
                <a:lnTo>
                  <a:pt x="128651" y="12700"/>
                </a:lnTo>
                <a:lnTo>
                  <a:pt x="122301" y="6350"/>
                </a:lnTo>
                <a:close/>
              </a:path>
              <a:path w="257810" h="2689860">
                <a:moveTo>
                  <a:pt x="244602" y="2645295"/>
                </a:moveTo>
                <a:lnTo>
                  <a:pt x="193802" y="2645295"/>
                </a:lnTo>
                <a:lnTo>
                  <a:pt x="193802" y="2657995"/>
                </a:lnTo>
                <a:lnTo>
                  <a:pt x="244602" y="2657995"/>
                </a:lnTo>
                <a:lnTo>
                  <a:pt x="257302" y="2651645"/>
                </a:lnTo>
                <a:lnTo>
                  <a:pt x="244602" y="2645295"/>
                </a:lnTo>
                <a:close/>
              </a:path>
              <a:path w="257810" h="2689860">
                <a:moveTo>
                  <a:pt x="135001" y="2645295"/>
                </a:moveTo>
                <a:lnTo>
                  <a:pt x="128651" y="2645295"/>
                </a:lnTo>
                <a:lnTo>
                  <a:pt x="135001" y="2651645"/>
                </a:lnTo>
                <a:lnTo>
                  <a:pt x="135001" y="2645295"/>
                </a:lnTo>
                <a:close/>
              </a:path>
              <a:path w="257810" h="2689860">
                <a:moveTo>
                  <a:pt x="181102" y="2645295"/>
                </a:moveTo>
                <a:lnTo>
                  <a:pt x="135001" y="2645295"/>
                </a:lnTo>
                <a:lnTo>
                  <a:pt x="135001" y="2651645"/>
                </a:lnTo>
                <a:lnTo>
                  <a:pt x="181102" y="2651645"/>
                </a:lnTo>
                <a:lnTo>
                  <a:pt x="181102" y="2645295"/>
                </a:lnTo>
                <a:close/>
              </a:path>
              <a:path w="257810" h="2689860">
                <a:moveTo>
                  <a:pt x="135001" y="0"/>
                </a:moveTo>
                <a:lnTo>
                  <a:pt x="0" y="0"/>
                </a:lnTo>
                <a:lnTo>
                  <a:pt x="0" y="12700"/>
                </a:lnTo>
                <a:lnTo>
                  <a:pt x="122301" y="12700"/>
                </a:lnTo>
                <a:lnTo>
                  <a:pt x="122301" y="6350"/>
                </a:lnTo>
                <a:lnTo>
                  <a:pt x="135001" y="6350"/>
                </a:lnTo>
                <a:lnTo>
                  <a:pt x="135001" y="0"/>
                </a:lnTo>
                <a:close/>
              </a:path>
              <a:path w="257810" h="2689860">
                <a:moveTo>
                  <a:pt x="135001" y="6350"/>
                </a:moveTo>
                <a:lnTo>
                  <a:pt x="122301" y="6350"/>
                </a:lnTo>
                <a:lnTo>
                  <a:pt x="128651" y="12700"/>
                </a:lnTo>
                <a:lnTo>
                  <a:pt x="135001" y="12700"/>
                </a:lnTo>
                <a:lnTo>
                  <a:pt x="135001" y="6350"/>
                </a:lnTo>
                <a:close/>
              </a:path>
            </a:pathLst>
          </a:custGeom>
          <a:solidFill>
            <a:srgbClr val="000000"/>
          </a:solidFill>
        </p:spPr>
        <p:txBody>
          <a:bodyPr wrap="square" lIns="0" tIns="0" rIns="0" bIns="0" rtlCol="0"/>
          <a:lstStyle/>
          <a:p>
            <a:endParaRPr/>
          </a:p>
        </p:txBody>
      </p:sp>
      <p:sp>
        <p:nvSpPr>
          <p:cNvPr id="30" name="object 30"/>
          <p:cNvSpPr txBox="1"/>
          <p:nvPr/>
        </p:nvSpPr>
        <p:spPr>
          <a:xfrm>
            <a:off x="8947150" y="2129995"/>
            <a:ext cx="1151890" cy="360680"/>
          </a:xfrm>
          <a:prstGeom prst="rect">
            <a:avLst/>
          </a:prstGeom>
        </p:spPr>
        <p:txBody>
          <a:bodyPr vert="horz" wrap="square" lIns="0" tIns="0" rIns="0" bIns="0" rtlCol="0">
            <a:spAutoFit/>
          </a:bodyPr>
          <a:lstStyle/>
          <a:p>
            <a:pPr marL="12700" marR="5080">
              <a:lnSpc>
                <a:spcPct val="100000"/>
              </a:lnSpc>
            </a:pPr>
            <a:r>
              <a:rPr sz="1200" dirty="0">
                <a:latin typeface="Arial"/>
                <a:cs typeface="Arial"/>
              </a:rPr>
              <a:t>No</a:t>
            </a:r>
            <a:r>
              <a:rPr sz="1200" spc="-10" dirty="0">
                <a:latin typeface="Arial"/>
                <a:cs typeface="Arial"/>
              </a:rPr>
              <a:t> </a:t>
            </a:r>
            <a:r>
              <a:rPr sz="1200" spc="10" dirty="0">
                <a:latin typeface="Arial"/>
                <a:cs typeface="Arial"/>
              </a:rPr>
              <a:t>f</a:t>
            </a:r>
            <a:r>
              <a:rPr sz="1200" dirty="0">
                <a:latin typeface="Arial"/>
                <a:cs typeface="Arial"/>
              </a:rPr>
              <a:t>urther</a:t>
            </a:r>
            <a:r>
              <a:rPr sz="1200" spc="-30" dirty="0">
                <a:latin typeface="Arial"/>
                <a:cs typeface="Arial"/>
              </a:rPr>
              <a:t> </a:t>
            </a:r>
            <a:r>
              <a:rPr sz="1200" dirty="0">
                <a:latin typeface="Arial"/>
                <a:cs typeface="Arial"/>
              </a:rPr>
              <a:t>action re</a:t>
            </a:r>
            <a:r>
              <a:rPr sz="1200" spc="-10" dirty="0">
                <a:latin typeface="Arial"/>
                <a:cs typeface="Arial"/>
              </a:rPr>
              <a:t>q</a:t>
            </a:r>
            <a:r>
              <a:rPr sz="1200" dirty="0">
                <a:latin typeface="Arial"/>
                <a:cs typeface="Arial"/>
              </a:rPr>
              <a:t>ui</a:t>
            </a:r>
            <a:r>
              <a:rPr sz="1200" spc="-10" dirty="0">
                <a:latin typeface="Arial"/>
                <a:cs typeface="Arial"/>
              </a:rPr>
              <a:t>r</a:t>
            </a:r>
            <a:r>
              <a:rPr sz="1200" dirty="0">
                <a:latin typeface="Arial"/>
                <a:cs typeface="Arial"/>
              </a:rPr>
              <a:t>ed</a:t>
            </a:r>
            <a:r>
              <a:rPr sz="1200" spc="-20" dirty="0">
                <a:latin typeface="Arial"/>
                <a:cs typeface="Arial"/>
              </a:rPr>
              <a:t> </a:t>
            </a:r>
            <a:r>
              <a:rPr sz="1200" dirty="0">
                <a:latin typeface="Arial"/>
                <a:cs typeface="Arial"/>
              </a:rPr>
              <a:t>by</a:t>
            </a:r>
            <a:r>
              <a:rPr sz="1200" spc="-15" dirty="0">
                <a:latin typeface="Arial"/>
                <a:cs typeface="Arial"/>
              </a:rPr>
              <a:t> </a:t>
            </a:r>
            <a:r>
              <a:rPr sz="1200" dirty="0">
                <a:latin typeface="Arial"/>
                <a:cs typeface="Arial"/>
              </a:rPr>
              <a:t>GP</a:t>
            </a:r>
            <a:endParaRPr sz="1200">
              <a:latin typeface="Arial"/>
              <a:cs typeface="Arial"/>
            </a:endParaRPr>
          </a:p>
        </p:txBody>
      </p:sp>
      <p:sp>
        <p:nvSpPr>
          <p:cNvPr id="31" name="object 31"/>
          <p:cNvSpPr/>
          <p:nvPr/>
        </p:nvSpPr>
        <p:spPr>
          <a:xfrm>
            <a:off x="2447544" y="2999232"/>
            <a:ext cx="296545" cy="76200"/>
          </a:xfrm>
          <a:custGeom>
            <a:avLst/>
            <a:gdLst/>
            <a:ahLst/>
            <a:cxnLst/>
            <a:rect l="l" t="t" r="r" b="b"/>
            <a:pathLst>
              <a:path w="296544" h="76200">
                <a:moveTo>
                  <a:pt x="220344" y="0"/>
                </a:moveTo>
                <a:lnTo>
                  <a:pt x="220344" y="76200"/>
                </a:lnTo>
                <a:lnTo>
                  <a:pt x="283844" y="44450"/>
                </a:lnTo>
                <a:lnTo>
                  <a:pt x="233044" y="44450"/>
                </a:lnTo>
                <a:lnTo>
                  <a:pt x="233044" y="31750"/>
                </a:lnTo>
                <a:lnTo>
                  <a:pt x="283844" y="31750"/>
                </a:lnTo>
                <a:lnTo>
                  <a:pt x="220344" y="0"/>
                </a:lnTo>
                <a:close/>
              </a:path>
              <a:path w="296544" h="76200">
                <a:moveTo>
                  <a:pt x="220344" y="31750"/>
                </a:moveTo>
                <a:lnTo>
                  <a:pt x="0" y="31750"/>
                </a:lnTo>
                <a:lnTo>
                  <a:pt x="0" y="44450"/>
                </a:lnTo>
                <a:lnTo>
                  <a:pt x="220344" y="44450"/>
                </a:lnTo>
                <a:lnTo>
                  <a:pt x="220344" y="31750"/>
                </a:lnTo>
                <a:close/>
              </a:path>
              <a:path w="296544" h="76200">
                <a:moveTo>
                  <a:pt x="283844" y="31750"/>
                </a:moveTo>
                <a:lnTo>
                  <a:pt x="233044" y="31750"/>
                </a:lnTo>
                <a:lnTo>
                  <a:pt x="233044" y="44450"/>
                </a:lnTo>
                <a:lnTo>
                  <a:pt x="283844" y="44450"/>
                </a:lnTo>
                <a:lnTo>
                  <a:pt x="296544" y="38100"/>
                </a:lnTo>
                <a:lnTo>
                  <a:pt x="283844" y="31750"/>
                </a:lnTo>
                <a:close/>
              </a:path>
            </a:pathLst>
          </a:custGeom>
          <a:solidFill>
            <a:srgbClr val="000000"/>
          </a:solidFill>
        </p:spPr>
        <p:txBody>
          <a:bodyPr wrap="square" lIns="0" tIns="0" rIns="0" bIns="0" rtlCol="0"/>
          <a:lstStyle/>
          <a:p>
            <a:endParaRPr/>
          </a:p>
        </p:txBody>
      </p:sp>
      <p:sp>
        <p:nvSpPr>
          <p:cNvPr id="32" name="object 32"/>
          <p:cNvSpPr txBox="1"/>
          <p:nvPr/>
        </p:nvSpPr>
        <p:spPr>
          <a:xfrm>
            <a:off x="5698235" y="2793492"/>
            <a:ext cx="1370330" cy="486409"/>
          </a:xfrm>
          <a:prstGeom prst="rect">
            <a:avLst/>
          </a:prstGeom>
          <a:ln w="6096">
            <a:solidFill>
              <a:srgbClr val="000000"/>
            </a:solidFill>
          </a:ln>
        </p:spPr>
        <p:txBody>
          <a:bodyPr vert="horz" wrap="square" lIns="0" tIns="0" rIns="0" bIns="0" rtlCol="0">
            <a:spAutoFit/>
          </a:bodyPr>
          <a:lstStyle/>
          <a:p>
            <a:pPr marL="43180" marR="120014">
              <a:lnSpc>
                <a:spcPct val="100000"/>
              </a:lnSpc>
            </a:pPr>
            <a:r>
              <a:rPr sz="1200" spc="-125" dirty="0">
                <a:latin typeface="Arial"/>
                <a:cs typeface="Arial"/>
              </a:rPr>
              <a:t>T</a:t>
            </a:r>
            <a:r>
              <a:rPr sz="1200" dirty="0">
                <a:latin typeface="Arial"/>
                <a:cs typeface="Arial"/>
              </a:rPr>
              <a:t>est</a:t>
            </a:r>
            <a:r>
              <a:rPr sz="1200" spc="-10" dirty="0">
                <a:latin typeface="Arial"/>
                <a:cs typeface="Arial"/>
              </a:rPr>
              <a:t> </a:t>
            </a:r>
            <a:r>
              <a:rPr sz="1200" dirty="0">
                <a:latin typeface="Arial"/>
                <a:cs typeface="Arial"/>
              </a:rPr>
              <a:t>res</a:t>
            </a:r>
            <a:r>
              <a:rPr sz="1200" spc="5" dirty="0">
                <a:latin typeface="Arial"/>
                <a:cs typeface="Arial"/>
              </a:rPr>
              <a:t>u</a:t>
            </a:r>
            <a:r>
              <a:rPr sz="1200" dirty="0">
                <a:latin typeface="Arial"/>
                <a:cs typeface="Arial"/>
              </a:rPr>
              <a:t>lts</a:t>
            </a:r>
            <a:r>
              <a:rPr sz="1200" spc="-15" dirty="0">
                <a:latin typeface="Arial"/>
                <a:cs typeface="Arial"/>
              </a:rPr>
              <a:t> </a:t>
            </a:r>
            <a:r>
              <a:rPr sz="1200" dirty="0">
                <a:latin typeface="Arial"/>
                <a:cs typeface="Arial"/>
              </a:rPr>
              <a:t>ar</a:t>
            </a:r>
            <a:r>
              <a:rPr sz="1200" spc="-10" dirty="0">
                <a:latin typeface="Arial"/>
                <a:cs typeface="Arial"/>
              </a:rPr>
              <a:t>r</a:t>
            </a:r>
            <a:r>
              <a:rPr sz="1200" dirty="0">
                <a:latin typeface="Arial"/>
                <a:cs typeface="Arial"/>
              </a:rPr>
              <a:t>i</a:t>
            </a:r>
            <a:r>
              <a:rPr sz="1200" spc="-15" dirty="0">
                <a:latin typeface="Arial"/>
                <a:cs typeface="Arial"/>
              </a:rPr>
              <a:t>v</a:t>
            </a:r>
            <a:r>
              <a:rPr sz="1200" dirty="0">
                <a:latin typeface="Arial"/>
                <a:cs typeface="Arial"/>
              </a:rPr>
              <a:t>e to</a:t>
            </a:r>
            <a:r>
              <a:rPr sz="1200" spc="-5" dirty="0">
                <a:latin typeface="Arial"/>
                <a:cs typeface="Arial"/>
              </a:rPr>
              <a:t> </a:t>
            </a:r>
            <a:r>
              <a:rPr sz="1200" dirty="0">
                <a:latin typeface="Arial"/>
                <a:cs typeface="Arial"/>
              </a:rPr>
              <a:t>GP</a:t>
            </a:r>
            <a:endParaRPr sz="1200">
              <a:latin typeface="Arial"/>
              <a:cs typeface="Arial"/>
            </a:endParaRPr>
          </a:p>
        </p:txBody>
      </p:sp>
      <p:sp>
        <p:nvSpPr>
          <p:cNvPr id="33" name="object 33"/>
          <p:cNvSpPr txBox="1"/>
          <p:nvPr/>
        </p:nvSpPr>
        <p:spPr>
          <a:xfrm>
            <a:off x="5658611" y="5076444"/>
            <a:ext cx="2002789" cy="1107996"/>
          </a:xfrm>
          <a:prstGeom prst="rect">
            <a:avLst/>
          </a:prstGeom>
          <a:ln w="6096">
            <a:solidFill>
              <a:srgbClr val="000000"/>
            </a:solidFill>
          </a:ln>
        </p:spPr>
        <p:txBody>
          <a:bodyPr vert="horz" wrap="square" lIns="0" tIns="0" rIns="0" bIns="0" rtlCol="0">
            <a:spAutoFit/>
          </a:bodyPr>
          <a:lstStyle/>
          <a:p>
            <a:pPr marL="43180" marR="77470" algn="just">
              <a:lnSpc>
                <a:spcPct val="100000"/>
              </a:lnSpc>
            </a:pPr>
            <a:r>
              <a:rPr sz="1200" dirty="0">
                <a:latin typeface="Arial"/>
                <a:cs typeface="Arial"/>
              </a:rPr>
              <a:t>GP</a:t>
            </a:r>
            <a:r>
              <a:rPr sz="1200" spc="-20" dirty="0">
                <a:latin typeface="Arial"/>
                <a:cs typeface="Arial"/>
              </a:rPr>
              <a:t> </a:t>
            </a:r>
            <a:r>
              <a:rPr sz="1200" spc="-15" dirty="0">
                <a:latin typeface="Arial"/>
                <a:cs typeface="Arial"/>
              </a:rPr>
              <a:t>w</a:t>
            </a:r>
            <a:r>
              <a:rPr sz="1200" dirty="0">
                <a:latin typeface="Arial"/>
                <a:cs typeface="Arial"/>
              </a:rPr>
              <a:t>ants to</a:t>
            </a:r>
            <a:r>
              <a:rPr sz="1200" spc="-5" dirty="0">
                <a:latin typeface="Arial"/>
                <a:cs typeface="Arial"/>
              </a:rPr>
              <a:t> </a:t>
            </a:r>
            <a:r>
              <a:rPr sz="1200" dirty="0">
                <a:latin typeface="Arial"/>
                <a:cs typeface="Arial"/>
              </a:rPr>
              <a:t>la</a:t>
            </a:r>
            <a:r>
              <a:rPr sz="1200" spc="5" dirty="0">
                <a:latin typeface="Arial"/>
                <a:cs typeface="Arial"/>
              </a:rPr>
              <a:t>u</a:t>
            </a:r>
            <a:r>
              <a:rPr sz="1200" dirty="0">
                <a:latin typeface="Arial"/>
                <a:cs typeface="Arial"/>
              </a:rPr>
              <a:t>nch</a:t>
            </a:r>
            <a:r>
              <a:rPr sz="1200" spc="-30" dirty="0">
                <a:latin typeface="Arial"/>
                <a:cs typeface="Arial"/>
              </a:rPr>
              <a:t> </a:t>
            </a:r>
            <a:r>
              <a:rPr sz="1200" dirty="0">
                <a:latin typeface="Arial"/>
                <a:cs typeface="Arial"/>
              </a:rPr>
              <a:t>cont</a:t>
            </a:r>
            <a:r>
              <a:rPr sz="1200" spc="5" dirty="0">
                <a:latin typeface="Arial"/>
                <a:cs typeface="Arial"/>
              </a:rPr>
              <a:t>a</a:t>
            </a:r>
            <a:r>
              <a:rPr sz="1200" dirty="0">
                <a:latin typeface="Arial"/>
                <a:cs typeface="Arial"/>
              </a:rPr>
              <a:t>ct tracing</a:t>
            </a:r>
            <a:r>
              <a:rPr sz="1200" spc="-20" dirty="0">
                <a:latin typeface="Arial"/>
                <a:cs typeface="Arial"/>
              </a:rPr>
              <a:t> </a:t>
            </a:r>
            <a:r>
              <a:rPr sz="1200" dirty="0">
                <a:latin typeface="Arial"/>
                <a:cs typeface="Arial"/>
              </a:rPr>
              <a:t>im</a:t>
            </a:r>
            <a:r>
              <a:rPr sz="1200" spc="5" dirty="0">
                <a:latin typeface="Arial"/>
                <a:cs typeface="Arial"/>
              </a:rPr>
              <a:t>m</a:t>
            </a:r>
            <a:r>
              <a:rPr sz="1200" dirty="0">
                <a:latin typeface="Arial"/>
                <a:cs typeface="Arial"/>
              </a:rPr>
              <a:t>e</a:t>
            </a:r>
            <a:r>
              <a:rPr sz="1200" spc="5" dirty="0">
                <a:latin typeface="Arial"/>
                <a:cs typeface="Arial"/>
              </a:rPr>
              <a:t>d</a:t>
            </a:r>
            <a:r>
              <a:rPr sz="1200" dirty="0">
                <a:latin typeface="Arial"/>
                <a:cs typeface="Arial"/>
              </a:rPr>
              <a:t>i</a:t>
            </a:r>
            <a:r>
              <a:rPr sz="1200" spc="-15" dirty="0">
                <a:latin typeface="Arial"/>
                <a:cs typeface="Arial"/>
              </a:rPr>
              <a:t>a</a:t>
            </a:r>
            <a:r>
              <a:rPr sz="1200" dirty="0">
                <a:latin typeface="Arial"/>
                <a:cs typeface="Arial"/>
              </a:rPr>
              <a:t>t</a:t>
            </a:r>
            <a:r>
              <a:rPr sz="1200" spc="-10" dirty="0">
                <a:latin typeface="Arial"/>
                <a:cs typeface="Arial"/>
              </a:rPr>
              <a:t>e</a:t>
            </a:r>
            <a:r>
              <a:rPr sz="1200" dirty="0">
                <a:latin typeface="Arial"/>
                <a:cs typeface="Arial"/>
              </a:rPr>
              <a:t>l</a:t>
            </a:r>
            <a:r>
              <a:rPr sz="1200" spc="-100" dirty="0">
                <a:latin typeface="Arial"/>
                <a:cs typeface="Arial"/>
              </a:rPr>
              <a:t>y</a:t>
            </a:r>
            <a:r>
              <a:rPr sz="1200" dirty="0">
                <a:latin typeface="Arial"/>
                <a:cs typeface="Arial"/>
              </a:rPr>
              <a:t>,</a:t>
            </a:r>
            <a:r>
              <a:rPr sz="1200" spc="-20" dirty="0">
                <a:latin typeface="Arial"/>
                <a:cs typeface="Arial"/>
              </a:rPr>
              <a:t> </a:t>
            </a:r>
            <a:r>
              <a:rPr sz="1200" dirty="0">
                <a:latin typeface="Arial"/>
                <a:cs typeface="Arial"/>
              </a:rPr>
              <a:t>or id</a:t>
            </a:r>
            <a:r>
              <a:rPr sz="1200" spc="5" dirty="0">
                <a:latin typeface="Arial"/>
                <a:cs typeface="Arial"/>
              </a:rPr>
              <a:t>e</a:t>
            </a:r>
            <a:r>
              <a:rPr sz="1200" dirty="0">
                <a:latin typeface="Arial"/>
                <a:cs typeface="Arial"/>
              </a:rPr>
              <a:t>nti</a:t>
            </a:r>
            <a:r>
              <a:rPr sz="1200" spc="10" dirty="0">
                <a:latin typeface="Arial"/>
                <a:cs typeface="Arial"/>
              </a:rPr>
              <a:t>f</a:t>
            </a:r>
            <a:r>
              <a:rPr sz="1200" spc="-15" dirty="0">
                <a:latin typeface="Arial"/>
                <a:cs typeface="Arial"/>
              </a:rPr>
              <a:t>i</a:t>
            </a:r>
            <a:r>
              <a:rPr sz="1200" dirty="0">
                <a:latin typeface="Arial"/>
                <a:cs typeface="Arial"/>
              </a:rPr>
              <a:t>es</a:t>
            </a:r>
            <a:r>
              <a:rPr sz="1200" spc="-35" dirty="0">
                <a:latin typeface="Arial"/>
                <a:cs typeface="Arial"/>
              </a:rPr>
              <a:t> </a:t>
            </a:r>
            <a:r>
              <a:rPr sz="1200" dirty="0">
                <a:latin typeface="Arial"/>
                <a:cs typeface="Arial"/>
              </a:rPr>
              <a:t>l</a:t>
            </a:r>
            <a:r>
              <a:rPr sz="1200" spc="-5" dirty="0">
                <a:latin typeface="Arial"/>
                <a:cs typeface="Arial"/>
              </a:rPr>
              <a:t>i</a:t>
            </a:r>
            <a:r>
              <a:rPr sz="1200" dirty="0">
                <a:latin typeface="Arial"/>
                <a:cs typeface="Arial"/>
              </a:rPr>
              <a:t>kely</a:t>
            </a:r>
            <a:r>
              <a:rPr sz="1200" spc="-15" dirty="0">
                <a:latin typeface="Arial"/>
                <a:cs typeface="Arial"/>
              </a:rPr>
              <a:t> </a:t>
            </a:r>
            <a:r>
              <a:rPr sz="1200" dirty="0">
                <a:latin typeface="Arial"/>
                <a:cs typeface="Arial"/>
              </a:rPr>
              <a:t>c</a:t>
            </a:r>
            <a:r>
              <a:rPr sz="1200" spc="5" dirty="0">
                <a:latin typeface="Arial"/>
                <a:cs typeface="Arial"/>
              </a:rPr>
              <a:t>a</a:t>
            </a:r>
            <a:r>
              <a:rPr sz="1200" dirty="0">
                <a:latin typeface="Arial"/>
                <a:cs typeface="Arial"/>
              </a:rPr>
              <a:t>se</a:t>
            </a:r>
            <a:r>
              <a:rPr sz="1200" spc="-20" dirty="0">
                <a:latin typeface="Arial"/>
                <a:cs typeface="Arial"/>
              </a:rPr>
              <a:t> </a:t>
            </a:r>
            <a:r>
              <a:rPr sz="1200" dirty="0">
                <a:latin typeface="Arial"/>
                <a:cs typeface="Arial"/>
              </a:rPr>
              <a:t>t</a:t>
            </a:r>
            <a:r>
              <a:rPr sz="1200" spc="5" dirty="0">
                <a:latin typeface="Arial"/>
                <a:cs typeface="Arial"/>
              </a:rPr>
              <a:t>h</a:t>
            </a:r>
            <a:r>
              <a:rPr sz="1200" dirty="0">
                <a:latin typeface="Arial"/>
                <a:cs typeface="Arial"/>
              </a:rPr>
              <a:t>at</a:t>
            </a:r>
            <a:r>
              <a:rPr sz="1200" spc="5" dirty="0">
                <a:latin typeface="Arial"/>
                <a:cs typeface="Arial"/>
              </a:rPr>
              <a:t> </a:t>
            </a:r>
            <a:r>
              <a:rPr sz="1200" spc="-5" dirty="0">
                <a:latin typeface="Arial"/>
                <a:cs typeface="Arial"/>
              </a:rPr>
              <a:t>i</a:t>
            </a:r>
            <a:r>
              <a:rPr sz="1200" dirty="0">
                <a:latin typeface="Arial"/>
                <a:cs typeface="Arial"/>
              </a:rPr>
              <a:t>) cannot</a:t>
            </a:r>
            <a:r>
              <a:rPr sz="1200" spc="-35" dirty="0">
                <a:latin typeface="Arial"/>
                <a:cs typeface="Arial"/>
              </a:rPr>
              <a:t> </a:t>
            </a:r>
            <a:r>
              <a:rPr sz="1200" dirty="0">
                <a:latin typeface="Arial"/>
                <a:cs typeface="Arial"/>
              </a:rPr>
              <a:t>be</a:t>
            </a:r>
            <a:r>
              <a:rPr sz="1200" spc="-10" dirty="0">
                <a:latin typeface="Arial"/>
                <a:cs typeface="Arial"/>
              </a:rPr>
              <a:t> </a:t>
            </a:r>
            <a:r>
              <a:rPr sz="1200" dirty="0">
                <a:latin typeface="Arial"/>
                <a:cs typeface="Arial"/>
              </a:rPr>
              <a:t>t</a:t>
            </a:r>
            <a:r>
              <a:rPr sz="1200" spc="5" dirty="0">
                <a:latin typeface="Arial"/>
                <a:cs typeface="Arial"/>
              </a:rPr>
              <a:t>e</a:t>
            </a:r>
            <a:r>
              <a:rPr sz="1200" dirty="0">
                <a:latin typeface="Arial"/>
                <a:cs typeface="Arial"/>
              </a:rPr>
              <a:t>st</a:t>
            </a:r>
            <a:r>
              <a:rPr sz="1200" spc="5" dirty="0">
                <a:latin typeface="Arial"/>
                <a:cs typeface="Arial"/>
              </a:rPr>
              <a:t>e</a:t>
            </a:r>
            <a:r>
              <a:rPr sz="1200" dirty="0">
                <a:latin typeface="Arial"/>
                <a:cs typeface="Arial"/>
              </a:rPr>
              <a:t>d</a:t>
            </a:r>
            <a:r>
              <a:rPr sz="1200" spc="-20" dirty="0">
                <a:latin typeface="Arial"/>
                <a:cs typeface="Arial"/>
              </a:rPr>
              <a:t> </a:t>
            </a:r>
            <a:r>
              <a:rPr sz="1200" dirty="0">
                <a:latin typeface="Arial"/>
                <a:cs typeface="Arial"/>
              </a:rPr>
              <a:t>(deat</a:t>
            </a:r>
            <a:r>
              <a:rPr sz="1200" spc="5" dirty="0">
                <a:latin typeface="Arial"/>
                <a:cs typeface="Arial"/>
              </a:rPr>
              <a:t>h</a:t>
            </a:r>
            <a:r>
              <a:rPr sz="1200" dirty="0">
                <a:latin typeface="Arial"/>
                <a:cs typeface="Arial"/>
              </a:rPr>
              <a:t>),</a:t>
            </a:r>
            <a:r>
              <a:rPr sz="1200" spc="-25" dirty="0">
                <a:latin typeface="Arial"/>
                <a:cs typeface="Arial"/>
              </a:rPr>
              <a:t> </a:t>
            </a:r>
            <a:r>
              <a:rPr sz="1200" dirty="0">
                <a:latin typeface="Arial"/>
                <a:cs typeface="Arial"/>
              </a:rPr>
              <a:t>or</a:t>
            </a:r>
            <a:endParaRPr sz="1200">
              <a:latin typeface="Arial"/>
              <a:cs typeface="Arial"/>
            </a:endParaRPr>
          </a:p>
          <a:p>
            <a:pPr marL="43180" marR="456565" algn="just">
              <a:lnSpc>
                <a:spcPct val="100000"/>
              </a:lnSpc>
            </a:pPr>
            <a:r>
              <a:rPr sz="1200" dirty="0">
                <a:latin typeface="Arial"/>
                <a:cs typeface="Arial"/>
              </a:rPr>
              <a:t>i</a:t>
            </a:r>
            <a:r>
              <a:rPr sz="1200" spc="-5" dirty="0">
                <a:latin typeface="Arial"/>
                <a:cs typeface="Arial"/>
              </a:rPr>
              <a:t>i</a:t>
            </a:r>
            <a:r>
              <a:rPr sz="1200" dirty="0">
                <a:latin typeface="Arial"/>
                <a:cs typeface="Arial"/>
              </a:rPr>
              <a:t>) does</a:t>
            </a:r>
            <a:r>
              <a:rPr sz="1200" spc="-25" dirty="0">
                <a:latin typeface="Arial"/>
                <a:cs typeface="Arial"/>
              </a:rPr>
              <a:t> </a:t>
            </a:r>
            <a:r>
              <a:rPr sz="1200" dirty="0">
                <a:latin typeface="Arial"/>
                <a:cs typeface="Arial"/>
              </a:rPr>
              <a:t>not</a:t>
            </a:r>
            <a:r>
              <a:rPr sz="1200" spc="-10" dirty="0">
                <a:latin typeface="Arial"/>
                <a:cs typeface="Arial"/>
              </a:rPr>
              <a:t> </a:t>
            </a:r>
            <a:r>
              <a:rPr sz="1200" spc="-15" dirty="0">
                <a:latin typeface="Arial"/>
                <a:cs typeface="Arial"/>
              </a:rPr>
              <a:t>w</a:t>
            </a:r>
            <a:r>
              <a:rPr sz="1200" dirty="0">
                <a:latin typeface="Arial"/>
                <a:cs typeface="Arial"/>
              </a:rPr>
              <a:t>ant</a:t>
            </a:r>
            <a:r>
              <a:rPr sz="1200" spc="-10" dirty="0">
                <a:latin typeface="Arial"/>
                <a:cs typeface="Arial"/>
              </a:rPr>
              <a:t> </a:t>
            </a:r>
            <a:r>
              <a:rPr sz="1200" dirty="0">
                <a:latin typeface="Arial"/>
                <a:cs typeface="Arial"/>
              </a:rPr>
              <a:t>to</a:t>
            </a:r>
            <a:r>
              <a:rPr sz="1200" spc="5" dirty="0">
                <a:latin typeface="Arial"/>
                <a:cs typeface="Arial"/>
              </a:rPr>
              <a:t> b</a:t>
            </a:r>
            <a:r>
              <a:rPr sz="1200" dirty="0">
                <a:latin typeface="Arial"/>
                <a:cs typeface="Arial"/>
              </a:rPr>
              <a:t>e t</a:t>
            </a:r>
            <a:r>
              <a:rPr sz="1200" spc="5" dirty="0">
                <a:latin typeface="Arial"/>
                <a:cs typeface="Arial"/>
              </a:rPr>
              <a:t>e</a:t>
            </a:r>
            <a:r>
              <a:rPr sz="1200" dirty="0">
                <a:latin typeface="Arial"/>
                <a:cs typeface="Arial"/>
              </a:rPr>
              <a:t>st</a:t>
            </a:r>
            <a:r>
              <a:rPr sz="1200" spc="5" dirty="0">
                <a:latin typeface="Arial"/>
                <a:cs typeface="Arial"/>
              </a:rPr>
              <a:t>e</a:t>
            </a:r>
            <a:r>
              <a:rPr sz="1200" dirty="0">
                <a:latin typeface="Arial"/>
                <a:cs typeface="Arial"/>
              </a:rPr>
              <a:t>d,</a:t>
            </a:r>
            <a:endParaRPr sz="1200">
              <a:latin typeface="Arial"/>
              <a:cs typeface="Arial"/>
            </a:endParaRPr>
          </a:p>
        </p:txBody>
      </p:sp>
      <p:sp>
        <p:nvSpPr>
          <p:cNvPr id="34" name="object 34"/>
          <p:cNvSpPr/>
          <p:nvPr/>
        </p:nvSpPr>
        <p:spPr>
          <a:xfrm>
            <a:off x="7661147" y="5163311"/>
            <a:ext cx="1275080" cy="525145"/>
          </a:xfrm>
          <a:custGeom>
            <a:avLst/>
            <a:gdLst/>
            <a:ahLst/>
            <a:cxnLst/>
            <a:rect l="l" t="t" r="r" b="b"/>
            <a:pathLst>
              <a:path w="1275079" h="525145">
                <a:moveTo>
                  <a:pt x="1103502" y="512305"/>
                </a:moveTo>
                <a:lnTo>
                  <a:pt x="0" y="512305"/>
                </a:lnTo>
                <a:lnTo>
                  <a:pt x="0" y="525005"/>
                </a:lnTo>
                <a:lnTo>
                  <a:pt x="1116202" y="525005"/>
                </a:lnTo>
                <a:lnTo>
                  <a:pt x="1116202" y="518655"/>
                </a:lnTo>
                <a:lnTo>
                  <a:pt x="1103502" y="518655"/>
                </a:lnTo>
                <a:lnTo>
                  <a:pt x="1103502" y="512305"/>
                </a:lnTo>
                <a:close/>
              </a:path>
              <a:path w="1275079" h="525145">
                <a:moveTo>
                  <a:pt x="1198499" y="31750"/>
                </a:moveTo>
                <a:lnTo>
                  <a:pt x="1103502" y="31750"/>
                </a:lnTo>
                <a:lnTo>
                  <a:pt x="1103502" y="518655"/>
                </a:lnTo>
                <a:lnTo>
                  <a:pt x="1109852" y="512305"/>
                </a:lnTo>
                <a:lnTo>
                  <a:pt x="1116202" y="512305"/>
                </a:lnTo>
                <a:lnTo>
                  <a:pt x="1116202" y="44450"/>
                </a:lnTo>
                <a:lnTo>
                  <a:pt x="1109852" y="44450"/>
                </a:lnTo>
                <a:lnTo>
                  <a:pt x="1116202" y="38100"/>
                </a:lnTo>
                <a:lnTo>
                  <a:pt x="1198499" y="38100"/>
                </a:lnTo>
                <a:lnTo>
                  <a:pt x="1198499" y="31750"/>
                </a:lnTo>
                <a:close/>
              </a:path>
              <a:path w="1275079" h="525145">
                <a:moveTo>
                  <a:pt x="1116202" y="512305"/>
                </a:moveTo>
                <a:lnTo>
                  <a:pt x="1109852" y="512305"/>
                </a:lnTo>
                <a:lnTo>
                  <a:pt x="1103502" y="518655"/>
                </a:lnTo>
                <a:lnTo>
                  <a:pt x="1116202" y="518655"/>
                </a:lnTo>
                <a:lnTo>
                  <a:pt x="1116202" y="512305"/>
                </a:lnTo>
                <a:close/>
              </a:path>
              <a:path w="1275079" h="525145">
                <a:moveTo>
                  <a:pt x="1198499" y="0"/>
                </a:moveTo>
                <a:lnTo>
                  <a:pt x="1198499" y="76200"/>
                </a:lnTo>
                <a:lnTo>
                  <a:pt x="1261999" y="44450"/>
                </a:lnTo>
                <a:lnTo>
                  <a:pt x="1211199" y="44450"/>
                </a:lnTo>
                <a:lnTo>
                  <a:pt x="1211199" y="31750"/>
                </a:lnTo>
                <a:lnTo>
                  <a:pt x="1261999" y="31750"/>
                </a:lnTo>
                <a:lnTo>
                  <a:pt x="1198499" y="0"/>
                </a:lnTo>
                <a:close/>
              </a:path>
              <a:path w="1275079" h="525145">
                <a:moveTo>
                  <a:pt x="1116202" y="38100"/>
                </a:moveTo>
                <a:lnTo>
                  <a:pt x="1109852" y="44450"/>
                </a:lnTo>
                <a:lnTo>
                  <a:pt x="1116202" y="44450"/>
                </a:lnTo>
                <a:lnTo>
                  <a:pt x="1116202" y="38100"/>
                </a:lnTo>
                <a:close/>
              </a:path>
              <a:path w="1275079" h="525145">
                <a:moveTo>
                  <a:pt x="1198499" y="38100"/>
                </a:moveTo>
                <a:lnTo>
                  <a:pt x="1116202" y="38100"/>
                </a:lnTo>
                <a:lnTo>
                  <a:pt x="1116202" y="44450"/>
                </a:lnTo>
                <a:lnTo>
                  <a:pt x="1198499" y="44450"/>
                </a:lnTo>
                <a:lnTo>
                  <a:pt x="1198499" y="38100"/>
                </a:lnTo>
                <a:close/>
              </a:path>
              <a:path w="1275079" h="525145">
                <a:moveTo>
                  <a:pt x="1261999" y="31750"/>
                </a:moveTo>
                <a:lnTo>
                  <a:pt x="1211199" y="31750"/>
                </a:lnTo>
                <a:lnTo>
                  <a:pt x="1211199" y="44450"/>
                </a:lnTo>
                <a:lnTo>
                  <a:pt x="1261999" y="44450"/>
                </a:lnTo>
                <a:lnTo>
                  <a:pt x="1274699" y="38100"/>
                </a:lnTo>
                <a:lnTo>
                  <a:pt x="1261999" y="31750"/>
                </a:lnTo>
                <a:close/>
              </a:path>
            </a:pathLst>
          </a:custGeom>
          <a:solidFill>
            <a:srgbClr val="000000"/>
          </a:solidFill>
        </p:spPr>
        <p:txBody>
          <a:bodyPr wrap="square" lIns="0" tIns="0" rIns="0" bIns="0" rtlCol="0"/>
          <a:lstStyle/>
          <a:p>
            <a:endParaRPr/>
          </a:p>
        </p:txBody>
      </p:sp>
      <p:sp>
        <p:nvSpPr>
          <p:cNvPr id="37" name="Rectangle 36"/>
          <p:cNvSpPr/>
          <p:nvPr/>
        </p:nvSpPr>
        <p:spPr>
          <a:xfrm>
            <a:off x="120096" y="5466801"/>
            <a:ext cx="4100749" cy="118188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spcBef>
                <a:spcPts val="300"/>
              </a:spcBef>
              <a:spcAft>
                <a:spcPts val="300"/>
              </a:spcAft>
            </a:pPr>
            <a:r>
              <a:rPr lang="en-US" sz="1000" dirty="0">
                <a:solidFill>
                  <a:schemeClr val="tx1"/>
                </a:solidFill>
              </a:rPr>
              <a:t>* </a:t>
            </a:r>
            <a:r>
              <a:rPr lang="en-US" sz="1000" dirty="0" smtClean="0">
                <a:solidFill>
                  <a:schemeClr val="tx1"/>
                </a:solidFill>
              </a:rPr>
              <a:t>Process </a:t>
            </a:r>
            <a:r>
              <a:rPr lang="en-US" sz="1000" dirty="0">
                <a:solidFill>
                  <a:schemeClr val="tx1"/>
                </a:solidFill>
              </a:rPr>
              <a:t>is similar if patient visits </a:t>
            </a:r>
            <a:r>
              <a:rPr lang="en-US" sz="1000" dirty="0" smtClean="0">
                <a:solidFill>
                  <a:schemeClr val="tx1"/>
                </a:solidFill>
              </a:rPr>
              <a:t>MD in hospital</a:t>
            </a:r>
            <a:endParaRPr lang="en-US" sz="1000" dirty="0">
              <a:solidFill>
                <a:schemeClr val="tx1"/>
              </a:solidFill>
            </a:endParaRPr>
          </a:p>
          <a:p>
            <a:pPr algn="just">
              <a:spcBef>
                <a:spcPts val="300"/>
              </a:spcBef>
              <a:spcAft>
                <a:spcPts val="300"/>
              </a:spcAft>
            </a:pPr>
            <a:r>
              <a:rPr lang="en-US" sz="1000" dirty="0" smtClean="0">
                <a:solidFill>
                  <a:schemeClr val="tx1"/>
                </a:solidFill>
              </a:rPr>
              <a:t>1. Ask </a:t>
            </a:r>
            <a:r>
              <a:rPr lang="en-US" sz="1000" dirty="0">
                <a:solidFill>
                  <a:schemeClr val="tx1"/>
                </a:solidFill>
              </a:rPr>
              <a:t>patient to self-isolate until test results are known. In case there is a strong suspicion that the patient has COVID-19, household members can also be asked to self-isolate until test results are known</a:t>
            </a:r>
          </a:p>
          <a:p>
            <a:pPr algn="just">
              <a:spcBef>
                <a:spcPts val="300"/>
              </a:spcBef>
              <a:spcAft>
                <a:spcPts val="300"/>
              </a:spcAft>
            </a:pPr>
            <a:r>
              <a:rPr lang="en-US" sz="1000" dirty="0" smtClean="0">
                <a:solidFill>
                  <a:schemeClr val="tx1"/>
                </a:solidFill>
              </a:rPr>
              <a:t>2. Patient </a:t>
            </a:r>
            <a:r>
              <a:rPr lang="en-US" sz="1000" dirty="0">
                <a:solidFill>
                  <a:schemeClr val="tx1"/>
                </a:solidFill>
              </a:rPr>
              <a:t>receives attest van </a:t>
            </a:r>
            <a:r>
              <a:rPr lang="en-US" sz="1000" dirty="0" err="1">
                <a:solidFill>
                  <a:schemeClr val="tx1"/>
                </a:solidFill>
              </a:rPr>
              <a:t>werkombekwaamheid</a:t>
            </a:r>
            <a:r>
              <a:rPr lang="en-US" sz="1000" dirty="0">
                <a:solidFill>
                  <a:schemeClr val="tx1"/>
                </a:solidFill>
              </a:rPr>
              <a:t> for 7 days, household members 14 days quarantine</a:t>
            </a:r>
          </a:p>
          <a:p>
            <a:pPr algn="just">
              <a:spcBef>
                <a:spcPts val="300"/>
              </a:spcBef>
              <a:spcAft>
                <a:spcPts val="300"/>
              </a:spcAft>
            </a:pPr>
            <a:endParaRPr lang="en-US" sz="1000" dirty="0" err="1">
              <a:solidFill>
                <a:schemeClr val="tx1"/>
              </a:solidFill>
            </a:endParaRPr>
          </a:p>
        </p:txBody>
      </p:sp>
    </p:spTree>
    <p:extLst>
      <p:ext uri="{BB962C8B-B14F-4D97-AF65-F5344CB8AC3E}">
        <p14:creationId xmlns:p14="http://schemas.microsoft.com/office/powerpoint/2010/main" val="981564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4865273" y="187197"/>
            <a:ext cx="1097280" cy="875136"/>
            <a:chOff x="7476048" y="2905212"/>
            <a:chExt cx="1097280" cy="875136"/>
          </a:xfrm>
        </p:grpSpPr>
        <p:sp>
          <p:nvSpPr>
            <p:cNvPr id="103" name="Rectangle 102"/>
            <p:cNvSpPr/>
            <p:nvPr/>
          </p:nvSpPr>
          <p:spPr>
            <a:xfrm>
              <a:off x="7476048" y="3337533"/>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NIC-CIN</a:t>
              </a:r>
              <a:endParaRPr lang="en-US" sz="1400" dirty="0">
                <a:solidFill>
                  <a:schemeClr val="tx1">
                    <a:lumMod val="65000"/>
                    <a:lumOff val="35000"/>
                  </a:schemeClr>
                </a:solidFill>
              </a:endParaRPr>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grpSp>
        <p:nvGrpSpPr>
          <p:cNvPr id="161" name="Group 160"/>
          <p:cNvGrpSpPr/>
          <p:nvPr/>
        </p:nvGrpSpPr>
        <p:grpSpPr>
          <a:xfrm>
            <a:off x="7449462" y="189248"/>
            <a:ext cx="1097280" cy="885770"/>
            <a:chOff x="7476048" y="2905212"/>
            <a:chExt cx="1097280" cy="885770"/>
          </a:xfrm>
        </p:grpSpPr>
        <p:sp>
          <p:nvSpPr>
            <p:cNvPr id="162" name="Rectangle 161"/>
            <p:cNvSpPr/>
            <p:nvPr/>
          </p:nvSpPr>
          <p:spPr>
            <a:xfrm>
              <a:off x="7476048" y="3348167"/>
              <a:ext cx="1097280"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DMG DB </a:t>
              </a:r>
              <a:endParaRPr lang="en-US" sz="1100" dirty="0">
                <a:solidFill>
                  <a:schemeClr val="tx1">
                    <a:lumMod val="65000"/>
                    <a:lumOff val="35000"/>
                  </a:schemeClr>
                </a:solidFill>
              </a:endParaRPr>
            </a:p>
          </p:txBody>
        </p:sp>
        <p:pic>
          <p:nvPicPr>
            <p:cNvPr id="163" name="Picture 1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763" y="3201907"/>
            <a:ext cx="460929" cy="460929"/>
          </a:xfrm>
          <a:prstGeom prst="rect">
            <a:avLst/>
          </a:prstGeom>
        </p:spPr>
      </p:pic>
      <p:cxnSp>
        <p:nvCxnSpPr>
          <p:cNvPr id="22" name="Elbow Connector 21"/>
          <p:cNvCxnSpPr>
            <a:stCxn id="11" idx="3"/>
            <a:endCxn id="14" idx="0"/>
          </p:cNvCxnSpPr>
          <p:nvPr/>
        </p:nvCxnSpPr>
        <p:spPr>
          <a:xfrm>
            <a:off x="1952087" y="1425533"/>
            <a:ext cx="6168295" cy="147967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8333" y="1154021"/>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endParaRPr lang="en-US" sz="1600" dirty="0" smtClean="0">
              <a:solidFill>
                <a:srgbClr val="0000FF"/>
              </a:solidFill>
            </a:endParaRPr>
          </a:p>
        </p:txBody>
      </p:sp>
      <p:cxnSp>
        <p:nvCxnSpPr>
          <p:cNvPr id="315395" name="Elbow Connector 315394"/>
          <p:cNvCxnSpPr>
            <a:stCxn id="12" idx="0"/>
            <a:endCxn id="14" idx="1"/>
          </p:cNvCxnSpPr>
          <p:nvPr/>
        </p:nvCxnSpPr>
        <p:spPr>
          <a:xfrm rot="16200000" flipH="1">
            <a:off x="4250549" y="-230405"/>
            <a:ext cx="758069" cy="6247380"/>
          </a:xfrm>
          <a:prstGeom prst="bentConnector4">
            <a:avLst>
              <a:gd name="adj1" fmla="val -30156"/>
              <a:gd name="adj2" fmla="val 8791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166745" y="4907455"/>
            <a:ext cx="228600" cy="265807"/>
          </a:xfrm>
          <a:prstGeom prst="rect">
            <a:avLst/>
          </a:prstGeom>
          <a:ln w="6350">
            <a:noFill/>
            <a:miter lim="800000"/>
          </a:ln>
        </p:spPr>
        <p:txBody>
          <a:bodyPr vert="horz" wrap="none" lIns="0" tIns="0" rIns="0" bIns="0" rtlCol="0">
            <a:noAutofit/>
          </a:bodyPr>
          <a:lstStyle/>
          <a:p>
            <a:pPr>
              <a:spcBef>
                <a:spcPts val="300"/>
              </a:spcBef>
              <a:spcAft>
                <a:spcPts val="300"/>
              </a:spcAft>
            </a:pPr>
            <a:r>
              <a:rPr lang="en-US" sz="1600" dirty="0" smtClean="0">
                <a:solidFill>
                  <a:srgbClr val="0000FF"/>
                </a:solidFill>
                <a:sym typeface="Wingdings" panose="05000000000000000000" pitchFamily="2" charset="2"/>
              </a:rPr>
              <a:t></a:t>
            </a:r>
            <a:r>
              <a:rPr lang="en-US" sz="1600" baseline="30000" dirty="0" smtClean="0">
                <a:solidFill>
                  <a:srgbClr val="0000FF"/>
                </a:solidFill>
                <a:sym typeface="Wingdings" panose="05000000000000000000" pitchFamily="2" charset="2"/>
              </a:rPr>
              <a:t>#</a:t>
            </a:r>
            <a:endParaRPr lang="en-US" sz="1600" dirty="0" smtClean="0">
              <a:solidFill>
                <a:srgbClr val="0000FF"/>
              </a:solidFill>
            </a:endParaRPr>
          </a:p>
        </p:txBody>
      </p:sp>
      <p:cxnSp>
        <p:nvCxnSpPr>
          <p:cNvPr id="315399" name="Straight Arrow Connector 315398"/>
          <p:cNvCxnSpPr>
            <a:stCxn id="12" idx="3"/>
            <a:endCxn id="10" idx="1"/>
          </p:cNvCxnSpPr>
          <p:nvPr/>
        </p:nvCxnSpPr>
        <p:spPr>
          <a:xfrm flipV="1">
            <a:off x="2001041" y="3004877"/>
            <a:ext cx="2662204" cy="452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49631" y="2687406"/>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r>
              <a:rPr lang="en-US" sz="1600" baseline="30000" dirty="0" smtClean="0">
                <a:solidFill>
                  <a:srgbClr val="0000FF"/>
                </a:solidFill>
                <a:sym typeface="Wingdings" panose="05000000000000000000" pitchFamily="2" charset="2"/>
              </a:rPr>
              <a:t>#</a:t>
            </a:r>
            <a:endParaRPr lang="en-US" sz="1600" baseline="30000" dirty="0" smtClean="0">
              <a:solidFill>
                <a:srgbClr val="0000FF"/>
              </a:solidFill>
            </a:endParaRPr>
          </a:p>
        </p:txBody>
      </p:sp>
      <p:cxnSp>
        <p:nvCxnSpPr>
          <p:cNvPr id="315401" name="Elbow Connector 315400"/>
          <p:cNvCxnSpPr>
            <a:stCxn id="8" idx="3"/>
            <a:endCxn id="14" idx="1"/>
          </p:cNvCxnSpPr>
          <p:nvPr/>
        </p:nvCxnSpPr>
        <p:spPr>
          <a:xfrm flipV="1">
            <a:off x="5642931" y="3272320"/>
            <a:ext cx="2110343" cy="83820"/>
          </a:xfrm>
          <a:prstGeom prst="bentConnector3">
            <a:avLst>
              <a:gd name="adj1" fmla="val 6444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95516" y="3099070"/>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B050"/>
                </a:solidFill>
                <a:sym typeface="Wingdings" panose="05000000000000000000" pitchFamily="2" charset="2"/>
              </a:rPr>
              <a:t></a:t>
            </a:r>
            <a:endParaRPr lang="en-US" sz="1600" dirty="0" smtClean="0">
              <a:solidFill>
                <a:srgbClr val="00B050"/>
              </a:solidFill>
            </a:endParaRPr>
          </a:p>
        </p:txBody>
      </p:sp>
      <p:cxnSp>
        <p:nvCxnSpPr>
          <p:cNvPr id="315405" name="Elbow Connector 315404"/>
          <p:cNvCxnSpPr>
            <a:stCxn id="8" idx="2"/>
            <a:endCxn id="7" idx="0"/>
          </p:cNvCxnSpPr>
          <p:nvPr/>
        </p:nvCxnSpPr>
        <p:spPr>
          <a:xfrm rot="5400000">
            <a:off x="2847510" y="2231565"/>
            <a:ext cx="1198407" cy="3919996"/>
          </a:xfrm>
          <a:prstGeom prst="bentConnector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18113" y="3925756"/>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B050"/>
                </a:solidFill>
                <a:sym typeface="Wingdings" panose="05000000000000000000" pitchFamily="2" charset="2"/>
              </a:rPr>
              <a:t></a:t>
            </a:r>
            <a:endParaRPr lang="en-US" sz="1600" dirty="0" smtClean="0">
              <a:solidFill>
                <a:srgbClr val="00B050"/>
              </a:solidFill>
            </a:endParaRPr>
          </a:p>
        </p:txBody>
      </p:sp>
      <p:cxnSp>
        <p:nvCxnSpPr>
          <p:cNvPr id="315408" name="Elbow Connector 315407"/>
          <p:cNvCxnSpPr>
            <a:stCxn id="7" idx="3"/>
            <a:endCxn id="10" idx="2"/>
          </p:cNvCxnSpPr>
          <p:nvPr/>
        </p:nvCxnSpPr>
        <p:spPr>
          <a:xfrm flipV="1">
            <a:off x="1846715" y="3364877"/>
            <a:ext cx="3176530" cy="1785890"/>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233049" y="2031245"/>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endParaRPr lang="en-US" sz="1600" dirty="0" smtClean="0">
              <a:solidFill>
                <a:srgbClr val="0000FF"/>
              </a:solidFill>
            </a:endParaRPr>
          </a:p>
        </p:txBody>
      </p:sp>
      <p:sp>
        <p:nvSpPr>
          <p:cNvPr id="70" name="TextBox 69"/>
          <p:cNvSpPr txBox="1"/>
          <p:nvPr/>
        </p:nvSpPr>
        <p:spPr>
          <a:xfrm>
            <a:off x="4049148" y="5244958"/>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endParaRPr lang="en-US" sz="1600" dirty="0" smtClean="0">
              <a:solidFill>
                <a:srgbClr val="0000FF"/>
              </a:solidFill>
            </a:endParaRPr>
          </a:p>
        </p:txBody>
      </p:sp>
      <p:cxnSp>
        <p:nvCxnSpPr>
          <p:cNvPr id="315412" name="Elbow Connector 315411"/>
          <p:cNvCxnSpPr>
            <a:endCxn id="14" idx="2"/>
          </p:cNvCxnSpPr>
          <p:nvPr/>
        </p:nvCxnSpPr>
        <p:spPr>
          <a:xfrm flipV="1">
            <a:off x="1846715" y="3639427"/>
            <a:ext cx="6273667" cy="1831765"/>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728620" y="5255766"/>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0000"/>
                </a:solidFill>
                <a:sym typeface="Wingdings" panose="05000000000000000000" pitchFamily="2" charset="2"/>
              </a:rPr>
              <a:t></a:t>
            </a:r>
            <a:endParaRPr lang="en-US" sz="1600" dirty="0" smtClean="0">
              <a:solidFill>
                <a:srgbClr val="FF0000"/>
              </a:solidFill>
            </a:endParaRPr>
          </a:p>
        </p:txBody>
      </p:sp>
      <p:sp>
        <p:nvSpPr>
          <p:cNvPr id="79" name="TextBox 78"/>
          <p:cNvSpPr txBox="1"/>
          <p:nvPr/>
        </p:nvSpPr>
        <p:spPr>
          <a:xfrm>
            <a:off x="5041567" y="5258847"/>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C000"/>
                </a:solidFill>
                <a:sym typeface="Wingdings" panose="05000000000000000000" pitchFamily="2" charset="2"/>
              </a:rPr>
              <a:t></a:t>
            </a:r>
            <a:endParaRPr lang="en-US" sz="1600" dirty="0" smtClean="0">
              <a:solidFill>
                <a:srgbClr val="FFC000"/>
              </a:solidFill>
            </a:endParaRPr>
          </a:p>
        </p:txBody>
      </p:sp>
      <p:sp>
        <p:nvSpPr>
          <p:cNvPr id="86" name="TextBox 85"/>
          <p:cNvSpPr txBox="1"/>
          <p:nvPr/>
        </p:nvSpPr>
        <p:spPr>
          <a:xfrm>
            <a:off x="3439640" y="2033305"/>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C000"/>
                </a:solidFill>
                <a:sym typeface="Wingdings" panose="05000000000000000000" pitchFamily="2" charset="2"/>
              </a:rPr>
              <a:t></a:t>
            </a:r>
            <a:endParaRPr lang="en-US" sz="1600" dirty="0" smtClean="0">
              <a:solidFill>
                <a:srgbClr val="FFC000"/>
              </a:solidFill>
            </a:endParaRPr>
          </a:p>
        </p:txBody>
      </p:sp>
      <p:sp>
        <p:nvSpPr>
          <p:cNvPr id="90" name="TextBox 89"/>
          <p:cNvSpPr txBox="1"/>
          <p:nvPr/>
        </p:nvSpPr>
        <p:spPr>
          <a:xfrm>
            <a:off x="3674031" y="1154868"/>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C000"/>
                </a:solidFill>
                <a:sym typeface="Wingdings" panose="05000000000000000000" pitchFamily="2" charset="2"/>
              </a:rPr>
              <a:t></a:t>
            </a:r>
            <a:endParaRPr lang="en-US" sz="1600" dirty="0" smtClean="0">
              <a:solidFill>
                <a:srgbClr val="FFC000"/>
              </a:solidFill>
            </a:endParaRPr>
          </a:p>
        </p:txBody>
      </p:sp>
      <p:cxnSp>
        <p:nvCxnSpPr>
          <p:cNvPr id="50" name="Elbow Connector 49"/>
          <p:cNvCxnSpPr>
            <a:stCxn id="14" idx="3"/>
            <a:endCxn id="19" idx="1"/>
          </p:cNvCxnSpPr>
          <p:nvPr/>
        </p:nvCxnSpPr>
        <p:spPr>
          <a:xfrm flipV="1">
            <a:off x="8487489" y="489856"/>
            <a:ext cx="1906417" cy="2782464"/>
          </a:xfrm>
          <a:prstGeom prst="bentConnector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4" idx="3"/>
            <a:endCxn id="15" idx="1"/>
          </p:cNvCxnSpPr>
          <p:nvPr/>
        </p:nvCxnSpPr>
        <p:spPr>
          <a:xfrm>
            <a:off x="8487489" y="3272320"/>
            <a:ext cx="1906417" cy="1961895"/>
          </a:xfrm>
          <a:prstGeom prst="bentConnector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4" idx="3"/>
            <a:endCxn id="20" idx="1"/>
          </p:cNvCxnSpPr>
          <p:nvPr/>
        </p:nvCxnSpPr>
        <p:spPr>
          <a:xfrm>
            <a:off x="8487489" y="3272320"/>
            <a:ext cx="1906417" cy="217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08324" y="6080959"/>
            <a:ext cx="11461305" cy="685942"/>
            <a:chOff x="6811926" y="1056527"/>
            <a:chExt cx="5541203" cy="685942"/>
          </a:xfrm>
        </p:grpSpPr>
        <p:sp>
          <p:nvSpPr>
            <p:cNvPr id="30" name="Rectangle 29"/>
            <p:cNvSpPr/>
            <p:nvPr/>
          </p:nvSpPr>
          <p:spPr>
            <a:xfrm>
              <a:off x="6811926" y="1056527"/>
              <a:ext cx="5541203" cy="68594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31" name="Group 30"/>
            <p:cNvGrpSpPr/>
            <p:nvPr/>
          </p:nvGrpSpPr>
          <p:grpSpPr>
            <a:xfrm>
              <a:off x="7088687" y="1096438"/>
              <a:ext cx="2896398" cy="265807"/>
              <a:chOff x="7088687" y="1096438"/>
              <a:chExt cx="2896398" cy="265807"/>
            </a:xfrm>
          </p:grpSpPr>
          <p:sp>
            <p:nvSpPr>
              <p:cNvPr id="41" name="TextBox 40"/>
              <p:cNvSpPr txBox="1"/>
              <p:nvPr/>
            </p:nvSpPr>
            <p:spPr>
              <a:xfrm>
                <a:off x="7088687" y="1096438"/>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endParaRPr lang="en-US" sz="1600" dirty="0" smtClean="0">
                  <a:solidFill>
                    <a:srgbClr val="0000FF"/>
                  </a:solidFill>
                </a:endParaRPr>
              </a:p>
            </p:txBody>
          </p:sp>
          <p:sp>
            <p:nvSpPr>
              <p:cNvPr id="42" name="Rectangle 41"/>
              <p:cNvSpPr/>
              <p:nvPr/>
            </p:nvSpPr>
            <p:spPr>
              <a:xfrm>
                <a:off x="7185626" y="1127343"/>
                <a:ext cx="2799459" cy="16210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dirty="0" smtClean="0">
                    <a:solidFill>
                      <a:schemeClr val="tx1"/>
                    </a:solidFill>
                  </a:rPr>
                  <a:t>Message</a:t>
                </a:r>
                <a:r>
                  <a:rPr lang="en-US" sz="1100" b="1" dirty="0">
                    <a:solidFill>
                      <a:schemeClr val="tx1"/>
                    </a:solidFill>
                  </a:rPr>
                  <a:t>: </a:t>
                </a:r>
                <a:r>
                  <a:rPr lang="en-US" sz="1100" b="1" dirty="0" smtClean="0">
                    <a:solidFill>
                      <a:schemeClr val="tx1"/>
                    </a:solidFill>
                  </a:rPr>
                  <a:t>LaboratoryTestPrescription</a:t>
                </a:r>
                <a:endParaRPr lang="en-US" sz="1100" b="1" dirty="0">
                  <a:solidFill>
                    <a:schemeClr val="tx1"/>
                  </a:solidFill>
                </a:endParaRPr>
              </a:p>
            </p:txBody>
          </p:sp>
        </p:grpSp>
        <p:grpSp>
          <p:nvGrpSpPr>
            <p:cNvPr id="32" name="Group 31"/>
            <p:cNvGrpSpPr/>
            <p:nvPr/>
          </p:nvGrpSpPr>
          <p:grpSpPr>
            <a:xfrm>
              <a:off x="7088687" y="1318190"/>
              <a:ext cx="1494824" cy="265807"/>
              <a:chOff x="7088687" y="1318190"/>
              <a:chExt cx="1494824" cy="265807"/>
            </a:xfrm>
          </p:grpSpPr>
          <p:sp>
            <p:nvSpPr>
              <p:cNvPr id="39" name="Rectangle 38"/>
              <p:cNvSpPr/>
              <p:nvPr/>
            </p:nvSpPr>
            <p:spPr>
              <a:xfrm>
                <a:off x="7185627" y="1339252"/>
                <a:ext cx="1397884" cy="24474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dirty="0" smtClean="0">
                    <a:solidFill>
                      <a:schemeClr val="tx1"/>
                    </a:solidFill>
                  </a:rPr>
                  <a:t>Message</a:t>
                </a:r>
                <a:r>
                  <a:rPr lang="en-US" sz="1100" b="1" dirty="0">
                    <a:solidFill>
                      <a:schemeClr val="tx1"/>
                    </a:solidFill>
                  </a:rPr>
                  <a:t>: </a:t>
                </a:r>
                <a:r>
                  <a:rPr lang="en-US" sz="1100" b="1" dirty="0" smtClean="0">
                    <a:solidFill>
                      <a:schemeClr val="tx1"/>
                    </a:solidFill>
                  </a:rPr>
                  <a:t>LaboratoryTestResult (+/-)</a:t>
                </a:r>
                <a:endParaRPr lang="en-US" sz="1100" b="1" dirty="0">
                  <a:solidFill>
                    <a:schemeClr val="tx1"/>
                  </a:solidFill>
                </a:endParaRPr>
              </a:p>
            </p:txBody>
          </p:sp>
          <p:sp>
            <p:nvSpPr>
              <p:cNvPr id="40" name="TextBox 39"/>
              <p:cNvSpPr txBox="1"/>
              <p:nvPr/>
            </p:nvSpPr>
            <p:spPr>
              <a:xfrm>
                <a:off x="7088687" y="1318190"/>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B050"/>
                    </a:solidFill>
                    <a:sym typeface="Wingdings" panose="05000000000000000000" pitchFamily="2" charset="2"/>
                  </a:rPr>
                  <a:t></a:t>
                </a:r>
                <a:endParaRPr lang="en-US" sz="1600" dirty="0" smtClean="0">
                  <a:solidFill>
                    <a:srgbClr val="00B050"/>
                  </a:solidFill>
                </a:endParaRPr>
              </a:p>
            </p:txBody>
          </p:sp>
        </p:grpSp>
        <p:grpSp>
          <p:nvGrpSpPr>
            <p:cNvPr id="33" name="Group 32"/>
            <p:cNvGrpSpPr/>
            <p:nvPr/>
          </p:nvGrpSpPr>
          <p:grpSpPr>
            <a:xfrm>
              <a:off x="9119113" y="1065330"/>
              <a:ext cx="1799920" cy="296915"/>
              <a:chOff x="9119113" y="1029890"/>
              <a:chExt cx="1799920" cy="296915"/>
            </a:xfrm>
          </p:grpSpPr>
          <p:sp>
            <p:nvSpPr>
              <p:cNvPr id="37" name="Rectangle 36"/>
              <p:cNvSpPr/>
              <p:nvPr/>
            </p:nvSpPr>
            <p:spPr>
              <a:xfrm>
                <a:off x="9190994" y="1029890"/>
                <a:ext cx="1728039" cy="27903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dirty="0" smtClean="0">
                    <a:solidFill>
                      <a:schemeClr val="tx1"/>
                    </a:solidFill>
                  </a:rPr>
                  <a:t>Message</a:t>
                </a:r>
                <a:r>
                  <a:rPr lang="en-US" sz="1100" b="1" dirty="0">
                    <a:solidFill>
                      <a:schemeClr val="tx1"/>
                    </a:solidFill>
                  </a:rPr>
                  <a:t>: </a:t>
                </a:r>
                <a:r>
                  <a:rPr lang="en-US" sz="1100" b="1" dirty="0" smtClean="0">
                    <a:solidFill>
                      <a:schemeClr val="tx1"/>
                    </a:solidFill>
                  </a:rPr>
                  <a:t>ResultFlagSuspicionFalseNegativeTest</a:t>
                </a:r>
              </a:p>
            </p:txBody>
          </p:sp>
          <p:sp>
            <p:nvSpPr>
              <p:cNvPr id="38" name="TextBox 37"/>
              <p:cNvSpPr txBox="1"/>
              <p:nvPr/>
            </p:nvSpPr>
            <p:spPr>
              <a:xfrm>
                <a:off x="9119113" y="1060998"/>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0000"/>
                    </a:solidFill>
                    <a:sym typeface="Wingdings" panose="05000000000000000000" pitchFamily="2" charset="2"/>
                  </a:rPr>
                  <a:t></a:t>
                </a:r>
                <a:endParaRPr lang="en-US" sz="1600" dirty="0" smtClean="0">
                  <a:solidFill>
                    <a:srgbClr val="FF0000"/>
                  </a:solidFill>
                </a:endParaRPr>
              </a:p>
            </p:txBody>
          </p:sp>
        </p:grpSp>
        <p:grpSp>
          <p:nvGrpSpPr>
            <p:cNvPr id="34" name="Group 33"/>
            <p:cNvGrpSpPr/>
            <p:nvPr/>
          </p:nvGrpSpPr>
          <p:grpSpPr>
            <a:xfrm>
              <a:off x="9122566" y="1290445"/>
              <a:ext cx="1873829" cy="279242"/>
              <a:chOff x="9122566" y="1290445"/>
              <a:chExt cx="1873829" cy="279242"/>
            </a:xfrm>
          </p:grpSpPr>
          <p:sp>
            <p:nvSpPr>
              <p:cNvPr id="35" name="Rectangle 34"/>
              <p:cNvSpPr/>
              <p:nvPr/>
            </p:nvSpPr>
            <p:spPr>
              <a:xfrm>
                <a:off x="9190994" y="1290445"/>
                <a:ext cx="1805401" cy="27924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dirty="0" smtClean="0">
                    <a:solidFill>
                      <a:schemeClr val="tx1"/>
                    </a:solidFill>
                  </a:rPr>
                  <a:t>Message</a:t>
                </a:r>
                <a:r>
                  <a:rPr lang="en-US" sz="1100" b="1" dirty="0">
                    <a:solidFill>
                      <a:schemeClr val="tx1"/>
                    </a:solidFill>
                  </a:rPr>
                  <a:t>: AlertSuspectedCaseNoTestPerformed</a:t>
                </a:r>
              </a:p>
            </p:txBody>
          </p:sp>
          <p:sp>
            <p:nvSpPr>
              <p:cNvPr id="36" name="TextBox 35"/>
              <p:cNvSpPr txBox="1"/>
              <p:nvPr/>
            </p:nvSpPr>
            <p:spPr>
              <a:xfrm>
                <a:off x="9122566" y="1296032"/>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C000"/>
                    </a:solidFill>
                    <a:sym typeface="Wingdings" panose="05000000000000000000" pitchFamily="2" charset="2"/>
                  </a:rPr>
                  <a:t></a:t>
                </a:r>
                <a:endParaRPr lang="en-US" sz="1600" dirty="0" smtClean="0">
                  <a:solidFill>
                    <a:srgbClr val="FFC000"/>
                  </a:solidFill>
                </a:endParaRPr>
              </a:p>
            </p:txBody>
          </p:sp>
        </p:grpSp>
      </p:grpSp>
      <p:grpSp>
        <p:nvGrpSpPr>
          <p:cNvPr id="78" name="Group 77"/>
          <p:cNvGrpSpPr/>
          <p:nvPr/>
        </p:nvGrpSpPr>
        <p:grpSpPr>
          <a:xfrm>
            <a:off x="8487489" y="383147"/>
            <a:ext cx="1833036" cy="2621732"/>
            <a:chOff x="8487489" y="383147"/>
            <a:chExt cx="1833036" cy="2621732"/>
          </a:xfrm>
        </p:grpSpPr>
        <p:cxnSp>
          <p:nvCxnSpPr>
            <p:cNvPr id="73" name="Straight Arrow Connector 72"/>
            <p:cNvCxnSpPr/>
            <p:nvPr/>
          </p:nvCxnSpPr>
          <p:spPr>
            <a:xfrm>
              <a:off x="8487489" y="3004877"/>
              <a:ext cx="530885" cy="2"/>
            </a:xfrm>
            <a:prstGeom prst="straightConnector1">
              <a:avLst/>
            </a:prstGeom>
            <a:ln w="6350" cap="flat">
              <a:solidFill>
                <a:schemeClr val="tx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5400000">
              <a:off x="8358584" y="1042938"/>
              <a:ext cx="2621731" cy="1302150"/>
            </a:xfrm>
            <a:prstGeom prst="bentConnector3">
              <a:avLst>
                <a:gd name="adj1" fmla="val 12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965786" y="988150"/>
            <a:ext cx="1097280" cy="1110715"/>
            <a:chOff x="1062036" y="52473"/>
            <a:chExt cx="1097280" cy="111071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571" y="52473"/>
              <a:ext cx="874766" cy="874766"/>
            </a:xfrm>
            <a:prstGeom prst="rect">
              <a:avLst/>
            </a:prstGeom>
          </p:spPr>
        </p:pic>
        <p:sp>
          <p:nvSpPr>
            <p:cNvPr id="88" name="Rectangle 87"/>
            <p:cNvSpPr/>
            <p:nvPr/>
          </p:nvSpPr>
          <p:spPr>
            <a:xfrm>
              <a:off x="1062036" y="874430"/>
              <a:ext cx="1097280" cy="288758"/>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hospital</a:t>
              </a:r>
              <a:endParaRPr lang="en-US" sz="1400" dirty="0">
                <a:solidFill>
                  <a:schemeClr val="tx1">
                    <a:lumMod val="65000"/>
                    <a:lumOff val="35000"/>
                  </a:schemeClr>
                </a:solidFill>
              </a:endParaRPr>
            </a:p>
          </p:txBody>
        </p:sp>
      </p:grpSp>
      <p:grpSp>
        <p:nvGrpSpPr>
          <p:cNvPr id="92" name="Group 91"/>
          <p:cNvGrpSpPr/>
          <p:nvPr/>
        </p:nvGrpSpPr>
        <p:grpSpPr>
          <a:xfrm>
            <a:off x="941181" y="2514251"/>
            <a:ext cx="1097280" cy="1168259"/>
            <a:chOff x="1027806" y="2514251"/>
            <a:chExt cx="1097280" cy="1168259"/>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371" y="2514251"/>
              <a:ext cx="990295" cy="990295"/>
            </a:xfrm>
            <a:prstGeom prst="rect">
              <a:avLst/>
            </a:prstGeom>
          </p:spPr>
        </p:pic>
        <p:sp>
          <p:nvSpPr>
            <p:cNvPr id="122" name="Rectangle 121"/>
            <p:cNvSpPr/>
            <p:nvPr/>
          </p:nvSpPr>
          <p:spPr>
            <a:xfrm>
              <a:off x="1027806" y="3393752"/>
              <a:ext cx="1097280" cy="288758"/>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triage post</a:t>
              </a:r>
              <a:endParaRPr lang="en-US" sz="1400" dirty="0">
                <a:solidFill>
                  <a:schemeClr val="tx1">
                    <a:lumMod val="65000"/>
                    <a:lumOff val="35000"/>
                  </a:schemeClr>
                </a:solidFill>
              </a:endParaRPr>
            </a:p>
          </p:txBody>
        </p:sp>
      </p:grpSp>
      <p:grpSp>
        <p:nvGrpSpPr>
          <p:cNvPr id="93" name="Group 92"/>
          <p:cNvGrpSpPr/>
          <p:nvPr/>
        </p:nvGrpSpPr>
        <p:grpSpPr>
          <a:xfrm>
            <a:off x="951057" y="4790767"/>
            <a:ext cx="1097280" cy="1035598"/>
            <a:chOff x="951057" y="4790767"/>
            <a:chExt cx="1097280" cy="1035598"/>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715" y="4790767"/>
              <a:ext cx="720000" cy="720000"/>
            </a:xfrm>
            <a:prstGeom prst="rect">
              <a:avLst/>
            </a:prstGeom>
          </p:spPr>
        </p:pic>
        <p:sp>
          <p:nvSpPr>
            <p:cNvPr id="123" name="Rectangle 122"/>
            <p:cNvSpPr/>
            <p:nvPr/>
          </p:nvSpPr>
          <p:spPr>
            <a:xfrm>
              <a:off x="951057" y="5537607"/>
              <a:ext cx="1097280" cy="288758"/>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GP/DMG</a:t>
              </a:r>
              <a:endParaRPr lang="en-US" sz="1400" dirty="0">
                <a:solidFill>
                  <a:schemeClr val="tx1">
                    <a:lumMod val="65000"/>
                    <a:lumOff val="35000"/>
                  </a:schemeClr>
                </a:solidFill>
              </a:endParaRPr>
            </a:p>
          </p:txBody>
        </p:sp>
      </p:grpSp>
      <p:grpSp>
        <p:nvGrpSpPr>
          <p:cNvPr id="95" name="Group 94"/>
          <p:cNvGrpSpPr/>
          <p:nvPr/>
        </p:nvGrpSpPr>
        <p:grpSpPr>
          <a:xfrm>
            <a:off x="3871299" y="2644877"/>
            <a:ext cx="2288296" cy="1454215"/>
            <a:chOff x="3871299" y="2644877"/>
            <a:chExt cx="2288296" cy="1454215"/>
          </a:xfrm>
        </p:grpSpPr>
        <p:grpSp>
          <p:nvGrpSpPr>
            <p:cNvPr id="13" name="Group 12"/>
            <p:cNvGrpSpPr/>
            <p:nvPr/>
          </p:nvGrpSpPr>
          <p:grpSpPr>
            <a:xfrm>
              <a:off x="4663245" y="2644877"/>
              <a:ext cx="979686" cy="947483"/>
              <a:chOff x="5538316" y="2622910"/>
              <a:chExt cx="979686" cy="947483"/>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5562" y="3097953"/>
                <a:ext cx="472440" cy="472440"/>
              </a:xfrm>
              <a:prstGeom prst="rect">
                <a:avLst/>
              </a:prstGeom>
              <a:solidFill>
                <a:schemeClr val="bg1"/>
              </a:solidFill>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8316" y="2622910"/>
                <a:ext cx="720000" cy="720000"/>
              </a:xfrm>
              <a:prstGeom prst="rect">
                <a:avLst/>
              </a:prstGeom>
            </p:spPr>
          </p:pic>
        </p:grpSp>
        <p:sp>
          <p:nvSpPr>
            <p:cNvPr id="124" name="Rectangle 123"/>
            <p:cNvSpPr/>
            <p:nvPr/>
          </p:nvSpPr>
          <p:spPr>
            <a:xfrm>
              <a:off x="3871299" y="3763350"/>
              <a:ext cx="2288296" cy="335742"/>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Intra- or extramural labo or Federal Testing Platform</a:t>
              </a:r>
              <a:endParaRPr lang="en-US" sz="1400" dirty="0">
                <a:solidFill>
                  <a:schemeClr val="tx1">
                    <a:lumMod val="65000"/>
                    <a:lumOff val="35000"/>
                  </a:schemeClr>
                </a:solidFill>
              </a:endParaRPr>
            </a:p>
          </p:txBody>
        </p:sp>
      </p:grpSp>
      <p:grpSp>
        <p:nvGrpSpPr>
          <p:cNvPr id="97" name="Group 96"/>
          <p:cNvGrpSpPr/>
          <p:nvPr/>
        </p:nvGrpSpPr>
        <p:grpSpPr>
          <a:xfrm>
            <a:off x="10248686" y="129856"/>
            <a:ext cx="1097280" cy="1228846"/>
            <a:chOff x="10248686" y="129856"/>
            <a:chExt cx="1097280" cy="1228846"/>
          </a:xfrm>
        </p:grpSpPr>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3906" y="129856"/>
              <a:ext cx="720000" cy="720000"/>
            </a:xfrm>
            <a:prstGeom prst="rect">
              <a:avLst/>
            </a:prstGeom>
          </p:spPr>
        </p:pic>
        <p:sp>
          <p:nvSpPr>
            <p:cNvPr id="126" name="Rectangle 125"/>
            <p:cNvSpPr/>
            <p:nvPr/>
          </p:nvSpPr>
          <p:spPr>
            <a:xfrm>
              <a:off x="10248686" y="915887"/>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Call Center</a:t>
              </a:r>
              <a:endParaRPr lang="en-US" sz="1400" dirty="0">
                <a:solidFill>
                  <a:schemeClr val="tx1">
                    <a:lumMod val="65000"/>
                    <a:lumOff val="35000"/>
                  </a:schemeClr>
                </a:solidFill>
              </a:endParaRPr>
            </a:p>
          </p:txBody>
        </p:sp>
      </p:grpSp>
      <p:grpSp>
        <p:nvGrpSpPr>
          <p:cNvPr id="98" name="Group 97"/>
          <p:cNvGrpSpPr/>
          <p:nvPr/>
        </p:nvGrpSpPr>
        <p:grpSpPr>
          <a:xfrm>
            <a:off x="10034124" y="2914492"/>
            <a:ext cx="1589202" cy="1242460"/>
            <a:chOff x="10034124" y="2914492"/>
            <a:chExt cx="1589202" cy="1242460"/>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3906" y="2914492"/>
              <a:ext cx="720000" cy="720000"/>
            </a:xfrm>
            <a:prstGeom prst="rect">
              <a:avLst/>
            </a:prstGeom>
          </p:spPr>
        </p:pic>
        <p:sp>
          <p:nvSpPr>
            <p:cNvPr id="127" name="Rectangle 126"/>
            <p:cNvSpPr/>
            <p:nvPr/>
          </p:nvSpPr>
          <p:spPr>
            <a:xfrm>
              <a:off x="10034124" y="3714137"/>
              <a:ext cx="1589202"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lumMod val="65000"/>
                      <a:lumOff val="35000"/>
                    </a:schemeClr>
                  </a:solidFill>
                </a:rPr>
                <a:t>Regional </a:t>
              </a:r>
              <a:r>
                <a:rPr lang="en-US" sz="1400" dirty="0" smtClean="0">
                  <a:solidFill>
                    <a:schemeClr val="tx1">
                      <a:lumMod val="65000"/>
                      <a:lumOff val="35000"/>
                    </a:schemeClr>
                  </a:solidFill>
                </a:rPr>
                <a:t>Health Inspection</a:t>
              </a:r>
              <a:endParaRPr lang="en-US" sz="1400" dirty="0">
                <a:solidFill>
                  <a:schemeClr val="tx1">
                    <a:lumMod val="65000"/>
                    <a:lumOff val="35000"/>
                  </a:schemeClr>
                </a:solidFill>
              </a:endParaRPr>
            </a:p>
          </p:txBody>
        </p:sp>
      </p:grpSp>
      <p:grpSp>
        <p:nvGrpSpPr>
          <p:cNvPr id="99" name="Group 98"/>
          <p:cNvGrpSpPr/>
          <p:nvPr/>
        </p:nvGrpSpPr>
        <p:grpSpPr>
          <a:xfrm>
            <a:off x="10034124" y="4874215"/>
            <a:ext cx="1589202" cy="1389185"/>
            <a:chOff x="10034124" y="4874215"/>
            <a:chExt cx="1589202" cy="1389185"/>
          </a:xfrm>
        </p:grpSpPr>
        <p:grpSp>
          <p:nvGrpSpPr>
            <p:cNvPr id="17" name="Group 16"/>
            <p:cNvGrpSpPr/>
            <p:nvPr/>
          </p:nvGrpSpPr>
          <p:grpSpPr>
            <a:xfrm>
              <a:off x="10393906" y="4874215"/>
              <a:ext cx="1082035" cy="895286"/>
              <a:chOff x="10214924" y="3362412"/>
              <a:chExt cx="1082035" cy="895286"/>
            </a:xfrm>
          </p:grpSpPr>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4924" y="3362412"/>
                <a:ext cx="720000" cy="7200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8781" y="3729520"/>
                <a:ext cx="528178" cy="528178"/>
              </a:xfrm>
              <a:prstGeom prst="rect">
                <a:avLst/>
              </a:prstGeom>
            </p:spPr>
          </p:pic>
        </p:grpSp>
        <p:sp>
          <p:nvSpPr>
            <p:cNvPr id="128" name="Rectangle 127"/>
            <p:cNvSpPr/>
            <p:nvPr/>
          </p:nvSpPr>
          <p:spPr>
            <a:xfrm>
              <a:off x="10034124" y="5820585"/>
              <a:ext cx="1589202"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Epidemiological</a:t>
              </a:r>
            </a:p>
            <a:p>
              <a:pPr algn="ctr">
                <a:spcBef>
                  <a:spcPts val="300"/>
                </a:spcBef>
                <a:spcAft>
                  <a:spcPts val="300"/>
                </a:spcAft>
              </a:pPr>
              <a:r>
                <a:rPr lang="en-US" sz="1400" dirty="0" smtClean="0">
                  <a:solidFill>
                    <a:schemeClr val="tx1">
                      <a:lumMod val="65000"/>
                      <a:lumOff val="35000"/>
                    </a:schemeClr>
                  </a:solidFill>
                </a:rPr>
                <a:t>researchers</a:t>
              </a:r>
              <a:endParaRPr lang="en-US" sz="1400" dirty="0">
                <a:solidFill>
                  <a:schemeClr val="tx1">
                    <a:lumMod val="65000"/>
                    <a:lumOff val="35000"/>
                  </a:schemeClr>
                </a:solidFill>
              </a:endParaRPr>
            </a:p>
          </p:txBody>
        </p:sp>
      </p:grpSp>
      <p:sp>
        <p:nvSpPr>
          <p:cNvPr id="139" name="TextBox 138"/>
          <p:cNvSpPr txBox="1"/>
          <p:nvPr/>
        </p:nvSpPr>
        <p:spPr>
          <a:xfrm>
            <a:off x="4376425" y="5244959"/>
            <a:ext cx="472831"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B050"/>
                </a:solidFill>
                <a:sym typeface="Wingdings" panose="05000000000000000000" pitchFamily="2" charset="2"/>
              </a:rPr>
              <a:t>*</a:t>
            </a:r>
            <a:endParaRPr lang="en-US" sz="1600" dirty="0" smtClean="0">
              <a:solidFill>
                <a:srgbClr val="00B050"/>
              </a:solidFill>
            </a:endParaRPr>
          </a:p>
        </p:txBody>
      </p:sp>
      <p:sp>
        <p:nvSpPr>
          <p:cNvPr id="100" name="TextBox 99"/>
          <p:cNvSpPr txBox="1"/>
          <p:nvPr/>
        </p:nvSpPr>
        <p:spPr>
          <a:xfrm>
            <a:off x="506002" y="6564295"/>
            <a:ext cx="914400" cy="293705"/>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t>*   </a:t>
            </a:r>
            <a:r>
              <a:rPr lang="en-US" sz="1100" dirty="0" smtClean="0"/>
              <a:t>Only if labo does not reports results to COVID-19 Database</a:t>
            </a:r>
          </a:p>
        </p:txBody>
      </p:sp>
      <p:cxnSp>
        <p:nvCxnSpPr>
          <p:cNvPr id="102" name="Straight Arrow Connector 101"/>
          <p:cNvCxnSpPr>
            <a:stCxn id="7" idx="0"/>
            <a:endCxn id="122" idx="2"/>
          </p:cNvCxnSpPr>
          <p:nvPr/>
        </p:nvCxnSpPr>
        <p:spPr>
          <a:xfrm flipV="1">
            <a:off x="1486715" y="3682510"/>
            <a:ext cx="3106" cy="110825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511038" y="3860128"/>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0000FF"/>
                </a:solidFill>
                <a:sym typeface="Wingdings" panose="05000000000000000000" pitchFamily="2" charset="2"/>
              </a:rPr>
              <a:t></a:t>
            </a:r>
            <a:r>
              <a:rPr lang="en-US" sz="1600" baseline="30000" dirty="0" smtClean="0">
                <a:solidFill>
                  <a:srgbClr val="0000FF"/>
                </a:solidFill>
                <a:sym typeface="Wingdings" panose="05000000000000000000" pitchFamily="2" charset="2"/>
              </a:rPr>
              <a:t>§</a:t>
            </a:r>
            <a:endParaRPr lang="en-US" sz="1600" baseline="30000" dirty="0" smtClean="0">
              <a:solidFill>
                <a:srgbClr val="0000FF"/>
              </a:solidFill>
            </a:endParaRPr>
          </a:p>
        </p:txBody>
      </p:sp>
      <p:sp>
        <p:nvSpPr>
          <p:cNvPr id="147" name="TextBox 146"/>
          <p:cNvSpPr txBox="1"/>
          <p:nvPr/>
        </p:nvSpPr>
        <p:spPr>
          <a:xfrm>
            <a:off x="4722860" y="6581933"/>
            <a:ext cx="914400" cy="293705"/>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baseline="30000" dirty="0"/>
              <a:t>§</a:t>
            </a:r>
            <a:r>
              <a:rPr lang="en-US" sz="1100" baseline="30000" dirty="0" smtClean="0"/>
              <a:t> </a:t>
            </a:r>
            <a:r>
              <a:rPr lang="en-US" sz="1100" dirty="0" smtClean="0"/>
              <a:t> Only if GP does not take sample him/herself</a:t>
            </a:r>
          </a:p>
        </p:txBody>
      </p:sp>
      <p:sp>
        <p:nvSpPr>
          <p:cNvPr id="149" name="TextBox 148"/>
          <p:cNvSpPr txBox="1"/>
          <p:nvPr/>
        </p:nvSpPr>
        <p:spPr>
          <a:xfrm>
            <a:off x="7838531" y="6593911"/>
            <a:ext cx="914400" cy="293705"/>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baseline="30000" dirty="0" smtClean="0"/>
              <a:t>#</a:t>
            </a:r>
            <a:r>
              <a:rPr lang="en-US" sz="1100" baseline="30000" dirty="0" smtClean="0"/>
              <a:t> </a:t>
            </a:r>
            <a:r>
              <a:rPr lang="en-US" sz="1100" dirty="0" smtClean="0"/>
              <a:t> With sample</a:t>
            </a:r>
          </a:p>
        </p:txBody>
      </p:sp>
      <p:grpSp>
        <p:nvGrpSpPr>
          <p:cNvPr id="151" name="Group 150"/>
          <p:cNvGrpSpPr/>
          <p:nvPr/>
        </p:nvGrpSpPr>
        <p:grpSpPr>
          <a:xfrm>
            <a:off x="5754590" y="185266"/>
            <a:ext cx="1097280" cy="875136"/>
            <a:chOff x="7476048" y="2905212"/>
            <a:chExt cx="1097280" cy="875136"/>
          </a:xfrm>
        </p:grpSpPr>
        <p:sp>
          <p:nvSpPr>
            <p:cNvPr id="153" name="Rectangle 152"/>
            <p:cNvSpPr/>
            <p:nvPr/>
          </p:nvSpPr>
          <p:spPr>
            <a:xfrm>
              <a:off x="7476048" y="3337533"/>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ConsultRN</a:t>
              </a:r>
              <a:endParaRPr lang="en-US" sz="1400" dirty="0">
                <a:solidFill>
                  <a:schemeClr val="tx1">
                    <a:lumMod val="65000"/>
                    <a:lumOff val="35000"/>
                  </a:schemeClr>
                </a:solidFill>
              </a:endParaRPr>
            </a:p>
          </p:txBody>
        </p:sp>
        <p:pic>
          <p:nvPicPr>
            <p:cNvPr id="152" name="Picture 1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grpSp>
        <p:nvGrpSpPr>
          <p:cNvPr id="157" name="Group 156"/>
          <p:cNvGrpSpPr/>
          <p:nvPr/>
        </p:nvGrpSpPr>
        <p:grpSpPr>
          <a:xfrm>
            <a:off x="6643416" y="185266"/>
            <a:ext cx="1097280" cy="885770"/>
            <a:chOff x="7476048" y="2905212"/>
            <a:chExt cx="1097280" cy="885770"/>
          </a:xfrm>
        </p:grpSpPr>
        <p:sp>
          <p:nvSpPr>
            <p:cNvPr id="159" name="Rectangle 158"/>
            <p:cNvSpPr/>
            <p:nvPr/>
          </p:nvSpPr>
          <p:spPr>
            <a:xfrm>
              <a:off x="7476048" y="3348167"/>
              <a:ext cx="1097280" cy="44281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CoBRHA </a:t>
              </a:r>
              <a:endParaRPr lang="en-US" sz="1100" dirty="0">
                <a:solidFill>
                  <a:schemeClr val="tx1">
                    <a:lumMod val="65000"/>
                    <a:lumOff val="35000"/>
                  </a:schemeClr>
                </a:solidFill>
              </a:endParaRPr>
            </a:p>
          </p:txBody>
        </p:sp>
        <p:pic>
          <p:nvPicPr>
            <p:cNvPr id="158" name="Picture 1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274" y="2905212"/>
              <a:ext cx="540000" cy="540000"/>
            </a:xfrm>
            <a:prstGeom prst="rect">
              <a:avLst/>
            </a:prstGeom>
          </p:spPr>
        </p:pic>
      </p:grpSp>
      <p:sp>
        <p:nvSpPr>
          <p:cNvPr id="94" name="TextBox 93"/>
          <p:cNvSpPr txBox="1"/>
          <p:nvPr/>
        </p:nvSpPr>
        <p:spPr>
          <a:xfrm>
            <a:off x="3441924" y="1154867"/>
            <a:ext cx="228600" cy="26580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dirty="0" smtClean="0">
                <a:solidFill>
                  <a:srgbClr val="FF0000"/>
                </a:solidFill>
                <a:sym typeface="Wingdings" panose="05000000000000000000" pitchFamily="2" charset="2"/>
              </a:rPr>
              <a:t></a:t>
            </a:r>
            <a:endParaRPr lang="en-US" sz="1600" dirty="0" smtClean="0">
              <a:solidFill>
                <a:srgbClr val="FF0000"/>
              </a:solidFill>
            </a:endParaRPr>
          </a:p>
        </p:txBody>
      </p:sp>
      <p:grpSp>
        <p:nvGrpSpPr>
          <p:cNvPr id="5" name="Group 4"/>
          <p:cNvGrpSpPr/>
          <p:nvPr/>
        </p:nvGrpSpPr>
        <p:grpSpPr>
          <a:xfrm>
            <a:off x="5413912" y="1060402"/>
            <a:ext cx="2706470" cy="1844810"/>
            <a:chOff x="5413912" y="1060402"/>
            <a:chExt cx="2706470" cy="1844810"/>
          </a:xfrm>
        </p:grpSpPr>
        <p:grpSp>
          <p:nvGrpSpPr>
            <p:cNvPr id="119" name="Group 118"/>
            <p:cNvGrpSpPr/>
            <p:nvPr/>
          </p:nvGrpSpPr>
          <p:grpSpPr>
            <a:xfrm>
              <a:off x="6303230" y="1060402"/>
              <a:ext cx="1817152" cy="1844810"/>
              <a:chOff x="6303230" y="1060402"/>
              <a:chExt cx="1817152" cy="1844810"/>
            </a:xfrm>
          </p:grpSpPr>
          <p:cxnSp>
            <p:nvCxnSpPr>
              <p:cNvPr id="110" name="Elbow Connector 109"/>
              <p:cNvCxnSpPr>
                <a:stCxn id="153" idx="2"/>
                <a:endCxn id="14" idx="0"/>
              </p:cNvCxnSpPr>
              <p:nvPr/>
            </p:nvCxnSpPr>
            <p:spPr>
              <a:xfrm rot="16200000" flipH="1">
                <a:off x="6289401" y="1074231"/>
                <a:ext cx="1844810" cy="1817152"/>
              </a:xfrm>
              <a:prstGeom prst="bentConnector3">
                <a:avLst>
                  <a:gd name="adj1" fmla="val 10808"/>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59" idx="2"/>
              </p:cNvCxnSpPr>
              <p:nvPr/>
            </p:nvCxnSpPr>
            <p:spPr>
              <a:xfrm>
                <a:off x="7192056" y="1071036"/>
                <a:ext cx="0" cy="181715"/>
              </a:xfrm>
              <a:prstGeom prst="line">
                <a:avLst/>
              </a:prstGeom>
              <a:ln w="6350" cap="flat">
                <a:solidFill>
                  <a:schemeClr val="tx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62" idx="2"/>
              </p:cNvCxnSpPr>
              <p:nvPr/>
            </p:nvCxnSpPr>
            <p:spPr>
              <a:xfrm>
                <a:off x="7998102" y="1075018"/>
                <a:ext cx="0" cy="177733"/>
              </a:xfrm>
              <a:prstGeom prst="line">
                <a:avLst/>
              </a:prstGeom>
              <a:ln w="6350" cap="flat">
                <a:solidFill>
                  <a:schemeClr val="tx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 name="Elbow Connector 2"/>
            <p:cNvCxnSpPr/>
            <p:nvPr/>
          </p:nvCxnSpPr>
          <p:spPr>
            <a:xfrm rot="16200000" flipH="1">
              <a:off x="5763363" y="723839"/>
              <a:ext cx="190418" cy="889319"/>
            </a:xfrm>
            <a:prstGeom prst="bentConnector2">
              <a:avLst/>
            </a:prstGeom>
            <a:ln w="6350" cap="flat">
              <a:solidFill>
                <a:schemeClr val="tx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 name="Elbow Connector 3"/>
          <p:cNvCxnSpPr>
            <a:endCxn id="10" idx="0"/>
          </p:cNvCxnSpPr>
          <p:nvPr/>
        </p:nvCxnSpPr>
        <p:spPr>
          <a:xfrm>
            <a:off x="1952087" y="1645920"/>
            <a:ext cx="3071158" cy="998957"/>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255795" y="1431212"/>
            <a:ext cx="145950" cy="262916"/>
          </a:xfrm>
          <a:prstGeom prst="rect">
            <a:avLst/>
          </a:prstGeom>
          <a:ln w="6350">
            <a:noFill/>
            <a:miter lim="800000"/>
          </a:ln>
        </p:spPr>
        <p:txBody>
          <a:bodyPr vert="horz" wrap="none" lIns="0" tIns="0" rIns="0" bIns="0" rtlCol="0">
            <a:noAutofit/>
          </a:bodyPr>
          <a:lstStyle/>
          <a:p>
            <a:pPr>
              <a:spcBef>
                <a:spcPts val="300"/>
              </a:spcBef>
              <a:spcAft>
                <a:spcPts val="300"/>
              </a:spcAft>
            </a:pPr>
            <a:r>
              <a:rPr lang="en-US" sz="1600" dirty="0" smtClean="0">
                <a:solidFill>
                  <a:srgbClr val="0000FF"/>
                </a:solidFill>
                <a:sym typeface="Wingdings" panose="05000000000000000000" pitchFamily="2" charset="2"/>
              </a:rPr>
              <a:t></a:t>
            </a:r>
            <a:r>
              <a:rPr lang="en-US" sz="1600" baseline="30000" dirty="0" smtClean="0">
                <a:solidFill>
                  <a:srgbClr val="0000FF"/>
                </a:solidFill>
                <a:sym typeface="Wingdings" panose="05000000000000000000" pitchFamily="2" charset="2"/>
              </a:rPr>
              <a:t>#</a:t>
            </a:r>
            <a:endParaRPr lang="en-US" sz="1600" dirty="0" smtClean="0">
              <a:solidFill>
                <a:srgbClr val="0000FF"/>
              </a:solidFill>
            </a:endParaRPr>
          </a:p>
        </p:txBody>
      </p:sp>
      <p:grpSp>
        <p:nvGrpSpPr>
          <p:cNvPr id="2" name="Group 1"/>
          <p:cNvGrpSpPr/>
          <p:nvPr/>
        </p:nvGrpSpPr>
        <p:grpSpPr>
          <a:xfrm>
            <a:off x="7571742" y="2388763"/>
            <a:ext cx="1097280" cy="1870057"/>
            <a:chOff x="7571742" y="2388763"/>
            <a:chExt cx="1097280" cy="1870057"/>
          </a:xfrm>
        </p:grpSpPr>
        <p:grpSp>
          <p:nvGrpSpPr>
            <p:cNvPr id="96" name="Group 95"/>
            <p:cNvGrpSpPr/>
            <p:nvPr/>
          </p:nvGrpSpPr>
          <p:grpSpPr>
            <a:xfrm>
              <a:off x="7571742" y="2905212"/>
              <a:ext cx="1097280" cy="1353608"/>
              <a:chOff x="7571742" y="2905212"/>
              <a:chExt cx="1097280" cy="1353608"/>
            </a:xfrm>
          </p:grpSpPr>
          <p:pic>
            <p:nvPicPr>
              <p:cNvPr id="14" name="Picture 1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53274" y="2905212"/>
                <a:ext cx="734215" cy="734215"/>
              </a:xfrm>
              <a:prstGeom prst="rect">
                <a:avLst/>
              </a:prstGeom>
            </p:spPr>
          </p:pic>
          <p:sp>
            <p:nvSpPr>
              <p:cNvPr id="125" name="Rectangle 124"/>
              <p:cNvSpPr/>
              <p:nvPr/>
            </p:nvSpPr>
            <p:spPr>
              <a:xfrm>
                <a:off x="7571742" y="3816005"/>
                <a:ext cx="1097280" cy="4428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smtClean="0">
                    <a:solidFill>
                      <a:schemeClr val="tx1">
                        <a:lumMod val="65000"/>
                        <a:lumOff val="35000"/>
                      </a:schemeClr>
                    </a:solidFill>
                  </a:rPr>
                  <a:t>COVID-19 Database</a:t>
                </a:r>
                <a:endParaRPr lang="en-US" sz="1400" dirty="0">
                  <a:solidFill>
                    <a:schemeClr val="tx1">
                      <a:lumMod val="65000"/>
                      <a:lumOff val="35000"/>
                    </a:schemeClr>
                  </a:solidFill>
                </a:endParaRPr>
              </a:p>
            </p:txBody>
          </p:sp>
        </p:grpSp>
        <p:pic>
          <p:nvPicPr>
            <p:cNvPr id="106" name="Picture 2" descr="Over Sciensano | healthdata.b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1004" y="2388763"/>
              <a:ext cx="469648" cy="348881"/>
            </a:xfrm>
            <a:prstGeom prst="rect">
              <a:avLst/>
            </a:prstGeom>
            <a:solidFill>
              <a:schemeClr val="bg1"/>
            </a:solidFill>
          </p:spPr>
        </p:pic>
      </p:grpSp>
      <p:sp>
        <p:nvSpPr>
          <p:cNvPr id="107" name="object 3"/>
          <p:cNvSpPr txBox="1"/>
          <p:nvPr/>
        </p:nvSpPr>
        <p:spPr>
          <a:xfrm>
            <a:off x="474514" y="143773"/>
            <a:ext cx="4527082" cy="769441"/>
          </a:xfrm>
          <a:prstGeom prst="rect">
            <a:avLst/>
          </a:prstGeom>
        </p:spPr>
        <p:txBody>
          <a:bodyPr vert="horz" wrap="square" lIns="0" tIns="0" rIns="0" bIns="0" rtlCol="0">
            <a:spAutoFit/>
          </a:bodyPr>
          <a:lstStyle/>
          <a:p>
            <a:pPr marL="12700">
              <a:lnSpc>
                <a:spcPct val="100000"/>
              </a:lnSpc>
            </a:pPr>
            <a:r>
              <a:rPr lang="en-US" sz="2500" b="1" spc="-5" dirty="0" smtClean="0">
                <a:latin typeface="Arial"/>
                <a:cs typeface="Arial"/>
              </a:rPr>
              <a:t>2. </a:t>
            </a:r>
            <a:r>
              <a:rPr lang="en-US" sz="2500" b="1" spc="-5" dirty="0" err="1" smtClean="0">
                <a:latin typeface="Arial"/>
                <a:cs typeface="Arial"/>
              </a:rPr>
              <a:t>Huidige</a:t>
            </a:r>
            <a:r>
              <a:rPr lang="en-US" sz="2500" b="1" spc="-5" dirty="0" smtClean="0">
                <a:latin typeface="Arial"/>
                <a:cs typeface="Arial"/>
              </a:rPr>
              <a:t> </a:t>
            </a:r>
            <a:r>
              <a:rPr lang="en-US" sz="2500" b="1" spc="-5" dirty="0" err="1" smtClean="0">
                <a:latin typeface="Arial"/>
                <a:cs typeface="Arial"/>
              </a:rPr>
              <a:t>organisatie</a:t>
            </a:r>
            <a:r>
              <a:rPr lang="en-US" sz="2500" b="1" spc="-5" dirty="0" smtClean="0">
                <a:latin typeface="Arial"/>
                <a:cs typeface="Arial"/>
              </a:rPr>
              <a:t> - </a:t>
            </a:r>
            <a:r>
              <a:rPr lang="en-US" sz="2500" b="1" spc="-5" dirty="0" err="1" smtClean="0">
                <a:latin typeface="Arial"/>
                <a:cs typeface="Arial"/>
              </a:rPr>
              <a:t>gegevensstromen</a:t>
            </a:r>
            <a:endParaRPr sz="2500" dirty="0">
              <a:latin typeface="Arial"/>
              <a:cs typeface="Arial"/>
            </a:endParaRPr>
          </a:p>
        </p:txBody>
      </p:sp>
    </p:spTree>
    <p:extLst>
      <p:ext uri="{BB962C8B-B14F-4D97-AF65-F5344CB8AC3E}">
        <p14:creationId xmlns:p14="http://schemas.microsoft.com/office/powerpoint/2010/main" val="273263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66945247"/>
              </p:ext>
            </p:extLst>
          </p:nvPr>
        </p:nvGraphicFramePr>
        <p:xfrm>
          <a:off x="554735" y="312957"/>
          <a:ext cx="11082528" cy="6026520"/>
        </p:xfrm>
        <a:graphic>
          <a:graphicData uri="http://schemas.openxmlformats.org/drawingml/2006/table">
            <a:tbl>
              <a:tblPr firstRow="1" bandRow="1">
                <a:tableStyleId>{00A15C55-8517-42AA-B614-E9B94910E393}</a:tableStyleId>
              </a:tblPr>
              <a:tblGrid>
                <a:gridCol w="2770632">
                  <a:extLst>
                    <a:ext uri="{9D8B030D-6E8A-4147-A177-3AD203B41FA5}">
                      <a16:colId xmlns:a16="http://schemas.microsoft.com/office/drawing/2014/main" val="997895051"/>
                    </a:ext>
                  </a:extLst>
                </a:gridCol>
                <a:gridCol w="2770632">
                  <a:extLst>
                    <a:ext uri="{9D8B030D-6E8A-4147-A177-3AD203B41FA5}">
                      <a16:colId xmlns:a16="http://schemas.microsoft.com/office/drawing/2014/main" val="1348683614"/>
                    </a:ext>
                  </a:extLst>
                </a:gridCol>
                <a:gridCol w="2770632">
                  <a:extLst>
                    <a:ext uri="{9D8B030D-6E8A-4147-A177-3AD203B41FA5}">
                      <a16:colId xmlns:a16="http://schemas.microsoft.com/office/drawing/2014/main" val="3332828453"/>
                    </a:ext>
                  </a:extLst>
                </a:gridCol>
                <a:gridCol w="2770632">
                  <a:extLst>
                    <a:ext uri="{9D8B030D-6E8A-4147-A177-3AD203B41FA5}">
                      <a16:colId xmlns:a16="http://schemas.microsoft.com/office/drawing/2014/main" val="641797502"/>
                    </a:ext>
                  </a:extLst>
                </a:gridCol>
              </a:tblGrid>
              <a:tr h="622440">
                <a:tc>
                  <a:txBody>
                    <a:bodyPr/>
                    <a:lstStyle/>
                    <a:p>
                      <a:pPr algn="ctr"/>
                      <a:r>
                        <a:rPr lang="en-US" dirty="0" smtClean="0"/>
                        <a:t>LaboratoryTest</a:t>
                      </a:r>
                    </a:p>
                    <a:p>
                      <a:pPr algn="ctr"/>
                      <a:r>
                        <a:rPr lang="en-US" dirty="0" smtClean="0"/>
                        <a:t>Prescription</a:t>
                      </a:r>
                      <a:endParaRPr lang="en-US" dirty="0"/>
                    </a:p>
                  </a:txBody>
                  <a:tcPr/>
                </a:tc>
                <a:tc>
                  <a:txBody>
                    <a:bodyPr/>
                    <a:lstStyle/>
                    <a:p>
                      <a:pPr algn="ctr"/>
                      <a:r>
                        <a:rPr lang="en-US" dirty="0" smtClean="0"/>
                        <a:t>LaboratoryTest</a:t>
                      </a:r>
                    </a:p>
                    <a:p>
                      <a:pPr algn="ctr"/>
                      <a:r>
                        <a:rPr lang="en-US" dirty="0" smtClean="0"/>
                        <a:t>Result</a:t>
                      </a:r>
                      <a:endParaRPr lang="en-US" dirty="0"/>
                    </a:p>
                  </a:txBody>
                  <a:tcPr/>
                </a:tc>
                <a:tc>
                  <a:txBody>
                    <a:bodyPr/>
                    <a:lstStyle/>
                    <a:p>
                      <a:pPr algn="ctr"/>
                      <a:r>
                        <a:rPr lang="en-US" dirty="0" smtClean="0"/>
                        <a:t>ResultFlagSuspicion</a:t>
                      </a:r>
                    </a:p>
                    <a:p>
                      <a:pPr algn="ctr"/>
                      <a:r>
                        <a:rPr lang="en-US" dirty="0" smtClean="0"/>
                        <a:t>FalseNegativeTest</a:t>
                      </a:r>
                      <a:endParaRPr lang="en-US" dirty="0"/>
                    </a:p>
                  </a:txBody>
                  <a:tcPr/>
                </a:tc>
                <a:tc>
                  <a:txBody>
                    <a:bodyPr/>
                    <a:lstStyle/>
                    <a:p>
                      <a:pPr algn="ctr"/>
                      <a:r>
                        <a:rPr lang="en-US" dirty="0" smtClean="0"/>
                        <a:t>AlertSuspectedCase</a:t>
                      </a:r>
                    </a:p>
                    <a:p>
                      <a:pPr algn="ctr"/>
                      <a:r>
                        <a:rPr lang="en-US" dirty="0" smtClean="0"/>
                        <a:t>NoTestPerformed</a:t>
                      </a:r>
                      <a:endParaRPr lang="en-US" dirty="0"/>
                    </a:p>
                  </a:txBody>
                  <a:tcPr/>
                </a:tc>
                <a:extLst>
                  <a:ext uri="{0D108BD9-81ED-4DB2-BD59-A6C34878D82A}">
                    <a16:rowId xmlns:a16="http://schemas.microsoft.com/office/drawing/2014/main" val="713360324"/>
                  </a:ext>
                </a:extLst>
              </a:tr>
              <a:tr h="309192">
                <a:tc>
                  <a:txBody>
                    <a:bodyPr/>
                    <a:lstStyle/>
                    <a:p>
                      <a:r>
                        <a:rPr lang="en-US" sz="1200" dirty="0" smtClean="0"/>
                        <a:t>PatientIdentificationNumber</a:t>
                      </a:r>
                      <a:endParaRPr lang="en-US" sz="1200" dirty="0"/>
                    </a:p>
                  </a:txBody>
                  <a:tcPr/>
                </a:tc>
                <a:tc>
                  <a:txBody>
                    <a:bodyPr/>
                    <a:lstStyle/>
                    <a:p>
                      <a:r>
                        <a:rPr lang="en-US" sz="1200" dirty="0" smtClean="0"/>
                        <a:t>PatientIdentificationNumber</a:t>
                      </a:r>
                      <a:endParaRPr lang="en-US" sz="1200" dirty="0"/>
                    </a:p>
                  </a:txBody>
                  <a:tcPr/>
                </a:tc>
                <a:tc>
                  <a:txBody>
                    <a:bodyPr/>
                    <a:lstStyle/>
                    <a:p>
                      <a:r>
                        <a:rPr lang="en-US" sz="1200" dirty="0" smtClean="0"/>
                        <a:t>PatientIdentificationNumber</a:t>
                      </a:r>
                      <a:endParaRPr lang="en-US" sz="1200" dirty="0"/>
                    </a:p>
                  </a:txBody>
                  <a:tcPr/>
                </a:tc>
                <a:tc>
                  <a:txBody>
                    <a:bodyPr/>
                    <a:lstStyle/>
                    <a:p>
                      <a:r>
                        <a:rPr lang="en-US" sz="1200" dirty="0" smtClean="0"/>
                        <a:t>PatientIdentificationNumber</a:t>
                      </a:r>
                      <a:endParaRPr lang="en-US" sz="1200" dirty="0"/>
                    </a:p>
                  </a:txBody>
                  <a:tcPr/>
                </a:tc>
                <a:extLst>
                  <a:ext uri="{0D108BD9-81ED-4DB2-BD59-A6C34878D82A}">
                    <a16:rowId xmlns:a16="http://schemas.microsoft.com/office/drawing/2014/main" val="3642511835"/>
                  </a:ext>
                </a:extLst>
              </a:tr>
              <a:tr h="622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NameInformation*,</a:t>
                      </a:r>
                      <a:r>
                        <a:rPr lang="en-US" sz="1200" baseline="0" dirty="0" smtClean="0"/>
                        <a:t> </a:t>
                      </a:r>
                      <a:r>
                        <a:rPr lang="en-US" sz="1200" dirty="0" smtClean="0"/>
                        <a:t>AddressInformation*,</a:t>
                      </a:r>
                      <a:r>
                        <a:rPr lang="en-US" sz="1200" baseline="0" dirty="0" smtClean="0"/>
                        <a:t> </a:t>
                      </a:r>
                      <a:r>
                        <a:rPr lang="en-US" sz="1200" dirty="0" smtClean="0"/>
                        <a:t>ContactInformation*, </a:t>
                      </a:r>
                    </a:p>
                  </a:txBody>
                  <a:tcPr/>
                </a:tc>
                <a:tc>
                  <a:txBody>
                    <a:bodyPr/>
                    <a:lstStyle/>
                    <a:p>
                      <a:r>
                        <a:rPr lang="en-US" sz="1200" dirty="0" smtClean="0"/>
                        <a:t>HealthProfessionalIdentificationNumberPrescr</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NameInformation*,</a:t>
                      </a:r>
                      <a:r>
                        <a:rPr lang="en-US" sz="1200" baseline="0" dirty="0" smtClean="0"/>
                        <a:t> </a:t>
                      </a:r>
                      <a:r>
                        <a:rPr lang="en-US" sz="1200" dirty="0" smtClean="0"/>
                        <a:t>AddressInformation*,</a:t>
                      </a:r>
                      <a:r>
                        <a:rPr lang="en-US" sz="1200" baseline="0" dirty="0" smtClean="0"/>
                        <a:t> </a:t>
                      </a:r>
                      <a:r>
                        <a:rPr lang="en-US" sz="1200" dirty="0" smtClean="0"/>
                        <a:t>ContactInformation*,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NameInformation*,</a:t>
                      </a:r>
                      <a:r>
                        <a:rPr lang="en-US" sz="1200" baseline="0" dirty="0" smtClean="0"/>
                        <a:t> </a:t>
                      </a:r>
                      <a:r>
                        <a:rPr lang="en-US" sz="1200" dirty="0" smtClean="0"/>
                        <a:t>AddressInformation*,</a:t>
                      </a:r>
                      <a:r>
                        <a:rPr lang="en-US" sz="1200" baseline="0" dirty="0" smtClean="0"/>
                        <a:t> </a:t>
                      </a:r>
                      <a:r>
                        <a:rPr lang="en-US" sz="1200" dirty="0" smtClean="0"/>
                        <a:t>ContactInformation*, </a:t>
                      </a:r>
                    </a:p>
                  </a:txBody>
                  <a:tcPr/>
                </a:tc>
                <a:extLst>
                  <a:ext uri="{0D108BD9-81ED-4DB2-BD59-A6C34878D82A}">
                    <a16:rowId xmlns:a16="http://schemas.microsoft.com/office/drawing/2014/main" val="3842934480"/>
                  </a:ext>
                </a:extLst>
              </a:tr>
              <a:tr h="444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DateOfBirth*, Sex*</a:t>
                      </a:r>
                    </a:p>
                  </a:txBody>
                  <a:tcPr/>
                </a:tc>
                <a:tc>
                  <a:txBody>
                    <a:bodyPr/>
                    <a:lstStyle/>
                    <a:p>
                      <a:r>
                        <a:rPr lang="en-US" sz="1200" dirty="0" smtClean="0"/>
                        <a:t>HealthProfessionalIdentificationNumberHosp</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DateOfBirth*, Sex*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DateOfBirth*, Sex*</a:t>
                      </a:r>
                    </a:p>
                  </a:txBody>
                  <a:tcPr/>
                </a:tc>
                <a:extLst>
                  <a:ext uri="{0D108BD9-81ED-4DB2-BD59-A6C34878D82A}">
                    <a16:rowId xmlns:a16="http://schemas.microsoft.com/office/drawing/2014/main" val="2419557188"/>
                  </a:ext>
                </a:extLst>
              </a:tr>
              <a:tr h="444600">
                <a:tc>
                  <a:txBody>
                    <a:bodyPr/>
                    <a:lstStyle/>
                    <a:p>
                      <a:r>
                        <a:rPr lang="en-US" sz="1200" dirty="0" smtClean="0"/>
                        <a:t>Collectivity, HealthcareOrElderlyCareWorker</a:t>
                      </a:r>
                      <a:endParaRPr lang="en-US" sz="1200" dirty="0"/>
                    </a:p>
                  </a:txBody>
                  <a:tcPr/>
                </a:tc>
                <a:tc>
                  <a:txBody>
                    <a:bodyPr/>
                    <a:lstStyle/>
                    <a:p>
                      <a:r>
                        <a:rPr lang="en-US" sz="1200" dirty="0" smtClean="0"/>
                        <a:t>HealthProfessionalIdentificationNumberLab</a:t>
                      </a:r>
                      <a:endParaRPr lang="en-US" sz="1200" dirty="0"/>
                    </a:p>
                  </a:txBody>
                  <a:tcPr/>
                </a:tc>
                <a:tc>
                  <a:txBody>
                    <a:bodyPr/>
                    <a:lstStyle/>
                    <a:p>
                      <a:r>
                        <a:rPr lang="en-US" sz="1200" dirty="0" smtClean="0"/>
                        <a:t>HealthProfessionalIdentificationNumberPrescriber</a:t>
                      </a:r>
                      <a:endParaRPr lang="en-US" sz="1200" dirty="0"/>
                    </a:p>
                  </a:txBody>
                  <a:tcPr/>
                </a:tc>
                <a:tc>
                  <a:txBody>
                    <a:bodyPr/>
                    <a:lstStyle/>
                    <a:p>
                      <a:r>
                        <a:rPr lang="en-US" sz="1200" dirty="0" smtClean="0"/>
                        <a:t>Collectivity, HealthcareOrElderlyCareWorker</a:t>
                      </a:r>
                      <a:endParaRPr lang="en-US" sz="1200" dirty="0"/>
                    </a:p>
                  </a:txBody>
                  <a:tcPr/>
                </a:tc>
                <a:extLst>
                  <a:ext uri="{0D108BD9-81ED-4DB2-BD59-A6C34878D82A}">
                    <a16:rowId xmlns:a16="http://schemas.microsoft.com/office/drawing/2014/main" val="2301976586"/>
                  </a:ext>
                </a:extLst>
              </a:tr>
              <a:tr h="444600">
                <a:tc>
                  <a:txBody>
                    <a:bodyPr/>
                    <a:lstStyle/>
                    <a:p>
                      <a:r>
                        <a:rPr lang="en-US" sz="1200" dirty="0" smtClean="0"/>
                        <a:t>ContactInformation InCaseEmergency (ICU)</a:t>
                      </a:r>
                      <a:endParaRPr lang="en-US" sz="1200" dirty="0"/>
                    </a:p>
                  </a:txBody>
                  <a:tcPr/>
                </a:tc>
                <a:tc>
                  <a:txBody>
                    <a:bodyPr/>
                    <a:lstStyle/>
                    <a:p>
                      <a:r>
                        <a:rPr lang="en-US" sz="1200" dirty="0" smtClean="0"/>
                        <a:t>CollectionDateTime</a:t>
                      </a:r>
                      <a:endParaRPr lang="en-US" sz="1200" dirty="0"/>
                    </a:p>
                  </a:txBody>
                  <a:tcPr/>
                </a:tc>
                <a:tc>
                  <a:txBody>
                    <a:bodyPr/>
                    <a:lstStyle/>
                    <a:p>
                      <a:r>
                        <a:rPr lang="en-US" sz="1200" dirty="0" smtClean="0"/>
                        <a:t>HealthProfessionalIdentificationNumberHospital</a:t>
                      </a:r>
                      <a:endParaRPr lang="en-US" sz="1200" dirty="0"/>
                    </a:p>
                  </a:txBody>
                  <a:tcPr/>
                </a:tc>
                <a:tc>
                  <a:txBody>
                    <a:bodyPr/>
                    <a:lstStyle/>
                    <a:p>
                      <a:r>
                        <a:rPr lang="en-US" sz="1200" dirty="0" smtClean="0"/>
                        <a:t>ContactInformation InCaseEmergency (ICU)</a:t>
                      </a:r>
                      <a:endParaRPr lang="en-US" sz="1200" dirty="0"/>
                    </a:p>
                  </a:txBody>
                  <a:tcPr/>
                </a:tc>
                <a:extLst>
                  <a:ext uri="{0D108BD9-81ED-4DB2-BD59-A6C34878D82A}">
                    <a16:rowId xmlns:a16="http://schemas.microsoft.com/office/drawing/2014/main" val="3429197139"/>
                  </a:ext>
                </a:extLst>
              </a:tr>
              <a:tr h="444600">
                <a:tc>
                  <a:txBody>
                    <a:bodyPr/>
                    <a:lstStyle/>
                    <a:p>
                      <a:r>
                        <a:rPr lang="en-US" sz="1200" dirty="0" smtClean="0"/>
                        <a:t>Encounter: Type,</a:t>
                      </a:r>
                      <a:r>
                        <a:rPr lang="en-US" sz="1200" baseline="0" dirty="0" smtClean="0"/>
                        <a:t> DateTime</a:t>
                      </a:r>
                      <a:endParaRPr lang="en-US" sz="1200" dirty="0"/>
                    </a:p>
                  </a:txBody>
                  <a:tcPr/>
                </a:tc>
                <a:tc>
                  <a:txBody>
                    <a:bodyPr/>
                    <a:lstStyle/>
                    <a:p>
                      <a:r>
                        <a:rPr lang="en-US" sz="1200" dirty="0" smtClean="0"/>
                        <a:t>SpecimenId</a:t>
                      </a:r>
                      <a:endParaRPr lang="en-US" sz="1200" dirty="0"/>
                    </a:p>
                  </a:txBody>
                  <a:tcPr/>
                </a:tc>
                <a:tc>
                  <a:txBody>
                    <a:bodyPr/>
                    <a:lstStyle/>
                    <a:p>
                      <a:r>
                        <a:rPr lang="en-US" sz="1200" dirty="0" smtClean="0"/>
                        <a:t>HealthProfessionalIdentificationNumberLab</a:t>
                      </a:r>
                      <a:endParaRPr lang="en-US" sz="1200" dirty="0"/>
                    </a:p>
                  </a:txBody>
                  <a:tcPr/>
                </a:tc>
                <a:tc>
                  <a:txBody>
                    <a:bodyPr/>
                    <a:lstStyle/>
                    <a:p>
                      <a:r>
                        <a:rPr lang="en-US" sz="1200" dirty="0" smtClean="0"/>
                        <a:t>Encounter: Type,</a:t>
                      </a:r>
                      <a:r>
                        <a:rPr lang="en-US" sz="1200" baseline="0" dirty="0" smtClean="0"/>
                        <a:t> DateTime</a:t>
                      </a:r>
                      <a:endParaRPr lang="en-US" sz="1200" dirty="0"/>
                    </a:p>
                  </a:txBody>
                  <a:tcPr/>
                </a:tc>
                <a:extLst>
                  <a:ext uri="{0D108BD9-81ED-4DB2-BD59-A6C34878D82A}">
                    <a16:rowId xmlns:a16="http://schemas.microsoft.com/office/drawing/2014/main" val="1098439699"/>
                  </a:ext>
                </a:extLst>
              </a:tr>
              <a:tr h="444600">
                <a:tc>
                  <a:txBody>
                    <a:bodyPr/>
                    <a:lstStyle/>
                    <a:p>
                      <a:r>
                        <a:rPr lang="en-US" sz="1200" dirty="0" smtClean="0"/>
                        <a:t>HealthProfessionalIdentificationNumberPrescriber</a:t>
                      </a:r>
                      <a:endParaRPr lang="en-US" sz="1200" dirty="0"/>
                    </a:p>
                  </a:txBody>
                  <a:tcPr/>
                </a:tc>
                <a:tc>
                  <a:txBody>
                    <a:bodyPr/>
                    <a:lstStyle/>
                    <a:p>
                      <a:r>
                        <a:rPr lang="en-US" sz="1200" dirty="0" smtClean="0"/>
                        <a:t>TestCode</a:t>
                      </a:r>
                      <a:endParaRPr lang="en-US" dirty="0"/>
                    </a:p>
                  </a:txBody>
                  <a:tcPr/>
                </a:tc>
                <a:tc>
                  <a:txBody>
                    <a:bodyPr/>
                    <a:lstStyle/>
                    <a:p>
                      <a:r>
                        <a:rPr lang="en-US" sz="1200" dirty="0" smtClean="0"/>
                        <a:t>CTThoraxResult</a:t>
                      </a:r>
                      <a:endParaRPr lang="en-US" sz="1200" dirty="0"/>
                    </a:p>
                  </a:txBody>
                  <a:tcPr/>
                </a:tc>
                <a:tc>
                  <a:txBody>
                    <a:bodyPr/>
                    <a:lstStyle/>
                    <a:p>
                      <a:r>
                        <a:rPr lang="en-US" sz="1200" dirty="0" smtClean="0"/>
                        <a:t>HealthProfessionalIdentificationNumberPrescriber</a:t>
                      </a:r>
                      <a:endParaRPr lang="en-US" sz="1200" dirty="0"/>
                    </a:p>
                  </a:txBody>
                  <a:tcPr/>
                </a:tc>
                <a:extLst>
                  <a:ext uri="{0D108BD9-81ED-4DB2-BD59-A6C34878D82A}">
                    <a16:rowId xmlns:a16="http://schemas.microsoft.com/office/drawing/2014/main" val="936171564"/>
                  </a:ext>
                </a:extLst>
              </a:tr>
              <a:tr h="444600">
                <a:tc>
                  <a:txBody>
                    <a:bodyPr/>
                    <a:lstStyle/>
                    <a:p>
                      <a:r>
                        <a:rPr lang="en-US" sz="1200" dirty="0" smtClean="0"/>
                        <a:t>HealthProfessionalIdentificationNumberHospital</a:t>
                      </a:r>
                      <a:endParaRPr lang="en-US" sz="1200" dirty="0"/>
                    </a:p>
                  </a:txBody>
                  <a:tcPr/>
                </a:tc>
                <a:tc>
                  <a:txBody>
                    <a:bodyPr/>
                    <a:lstStyle/>
                    <a:p>
                      <a:r>
                        <a:rPr lang="en-US" sz="1200" dirty="0" smtClean="0"/>
                        <a:t>TestDateTime</a:t>
                      </a:r>
                      <a:endParaRPr lang="en-US" dirty="0"/>
                    </a:p>
                  </a:txBody>
                  <a:tcPr/>
                </a:tc>
                <a:tc>
                  <a:txBody>
                    <a:bodyPr/>
                    <a:lstStyle/>
                    <a:p>
                      <a:r>
                        <a:rPr lang="en-US" sz="1200" dirty="0" smtClean="0"/>
                        <a:t>CollectionDateTime</a:t>
                      </a:r>
                      <a:endParaRPr lang="en-US" sz="1200" dirty="0"/>
                    </a:p>
                  </a:txBody>
                  <a:tcPr/>
                </a:tc>
                <a:tc>
                  <a:txBody>
                    <a:bodyPr/>
                    <a:lstStyle/>
                    <a:p>
                      <a:r>
                        <a:rPr lang="en-US" sz="1200" dirty="0" smtClean="0"/>
                        <a:t>SuspectedCaseNoTestPerformed</a:t>
                      </a:r>
                      <a:endParaRPr lang="en-US" sz="1200" dirty="0"/>
                    </a:p>
                  </a:txBody>
                  <a:tcPr/>
                </a:tc>
                <a:extLst>
                  <a:ext uri="{0D108BD9-81ED-4DB2-BD59-A6C34878D82A}">
                    <a16:rowId xmlns:a16="http://schemas.microsoft.com/office/drawing/2014/main" val="1910966748"/>
                  </a:ext>
                </a:extLst>
              </a:tr>
              <a:tr h="444600">
                <a:tc>
                  <a:txBody>
                    <a:bodyPr/>
                    <a:lstStyle/>
                    <a:p>
                      <a:r>
                        <a:rPr lang="en-US" sz="1200" dirty="0" smtClean="0"/>
                        <a:t>HealthProfessionalIdentificationNumberLab</a:t>
                      </a:r>
                      <a:endParaRPr lang="en-US" sz="1200" dirty="0"/>
                    </a:p>
                  </a:txBody>
                  <a:tcPr/>
                </a:tc>
                <a:tc>
                  <a:txBody>
                    <a:bodyPr/>
                    <a:lstStyle/>
                    <a:p>
                      <a:r>
                        <a:rPr lang="en-US" sz="1200" dirty="0" smtClean="0"/>
                        <a:t>TestResult</a:t>
                      </a:r>
                      <a:endParaRPr lang="en-US" dirty="0"/>
                    </a:p>
                  </a:txBody>
                  <a:tcPr/>
                </a:tc>
                <a:tc>
                  <a:txBody>
                    <a:bodyPr/>
                    <a:lstStyle/>
                    <a:p>
                      <a:r>
                        <a:rPr lang="en-US" sz="1200" dirty="0" smtClean="0"/>
                        <a:t>SpecimenId</a:t>
                      </a:r>
                      <a:endParaRPr lang="en-US" sz="1200" dirty="0"/>
                    </a:p>
                  </a:txBody>
                  <a:tcPr/>
                </a:tc>
                <a:tc>
                  <a:txBody>
                    <a:bodyPr/>
                    <a:lstStyle/>
                    <a:p>
                      <a:endParaRPr lang="en-US" sz="1200" dirty="0"/>
                    </a:p>
                  </a:txBody>
                  <a:tcPr/>
                </a:tc>
                <a:extLst>
                  <a:ext uri="{0D108BD9-81ED-4DB2-BD59-A6C34878D82A}">
                    <a16:rowId xmlns:a16="http://schemas.microsoft.com/office/drawing/2014/main" val="752467551"/>
                  </a:ext>
                </a:extLst>
              </a:tr>
              <a:tr h="309192">
                <a:tc>
                  <a:txBody>
                    <a:bodyPr/>
                    <a:lstStyle/>
                    <a:p>
                      <a:r>
                        <a:rPr lang="en-US" sz="1200" dirty="0" smtClean="0"/>
                        <a:t>Problem: StartDate</a:t>
                      </a:r>
                      <a:endParaRPr lang="en-US" sz="1200" dirty="0"/>
                    </a:p>
                  </a:txBody>
                  <a:tcPr/>
                </a:tc>
                <a:tc>
                  <a:txBody>
                    <a:bodyPr/>
                    <a:lstStyle/>
                    <a:p>
                      <a:endParaRPr lang="en-US" sz="1200" dirty="0"/>
                    </a:p>
                  </a:txBody>
                  <a:tcPr/>
                </a:tc>
                <a:tc>
                  <a:txBody>
                    <a:bodyPr/>
                    <a:lstStyle/>
                    <a:p>
                      <a:r>
                        <a:rPr lang="en-US" sz="1200" dirty="0" smtClean="0"/>
                        <a:t>TestCode</a:t>
                      </a:r>
                      <a:endParaRPr lang="en-US" dirty="0"/>
                    </a:p>
                  </a:txBody>
                  <a:tcPr/>
                </a:tc>
                <a:tc>
                  <a:txBody>
                    <a:bodyPr/>
                    <a:lstStyle/>
                    <a:p>
                      <a:endParaRPr lang="en-US" sz="1200" dirty="0"/>
                    </a:p>
                  </a:txBody>
                  <a:tcPr/>
                </a:tc>
                <a:extLst>
                  <a:ext uri="{0D108BD9-81ED-4DB2-BD59-A6C34878D82A}">
                    <a16:rowId xmlns:a16="http://schemas.microsoft.com/office/drawing/2014/main" val="3127144469"/>
                  </a:ext>
                </a:extLst>
              </a:tr>
              <a:tr h="309192">
                <a:tc>
                  <a:txBody>
                    <a:bodyPr/>
                    <a:lstStyle/>
                    <a:p>
                      <a:r>
                        <a:rPr lang="en-US" sz="1200" dirty="0" smtClean="0"/>
                        <a:t>CTThoraxResult</a:t>
                      </a:r>
                      <a:endParaRPr lang="en-US" sz="1200" dirty="0"/>
                    </a:p>
                  </a:txBody>
                  <a:tcPr/>
                </a:tc>
                <a:tc>
                  <a:txBody>
                    <a:bodyPr/>
                    <a:lstStyle/>
                    <a:p>
                      <a:endParaRPr lang="en-US" sz="1200" dirty="0"/>
                    </a:p>
                  </a:txBody>
                  <a:tcPr/>
                </a:tc>
                <a:tc>
                  <a:txBody>
                    <a:bodyPr/>
                    <a:lstStyle/>
                    <a:p>
                      <a:r>
                        <a:rPr lang="en-US" sz="1200" dirty="0" smtClean="0"/>
                        <a:t>TestDateTime</a:t>
                      </a:r>
                      <a:endParaRPr lang="en-US" dirty="0"/>
                    </a:p>
                  </a:txBody>
                  <a:tcPr/>
                </a:tc>
                <a:tc>
                  <a:txBody>
                    <a:bodyPr/>
                    <a:lstStyle/>
                    <a:p>
                      <a:endParaRPr lang="en-US" sz="1200" dirty="0"/>
                    </a:p>
                  </a:txBody>
                  <a:tcPr/>
                </a:tc>
                <a:extLst>
                  <a:ext uri="{0D108BD9-81ED-4DB2-BD59-A6C34878D82A}">
                    <a16:rowId xmlns:a16="http://schemas.microsoft.com/office/drawing/2014/main" val="4046724532"/>
                  </a:ext>
                </a:extLst>
              </a:tr>
              <a:tr h="309192">
                <a:tc>
                  <a:txBody>
                    <a:bodyPr/>
                    <a:lstStyle/>
                    <a:p>
                      <a:r>
                        <a:rPr lang="en-US" sz="1200" dirty="0" smtClean="0"/>
                        <a:t>CollectionDateTime</a:t>
                      </a:r>
                      <a:endParaRPr lang="en-US" sz="1200" dirty="0"/>
                    </a:p>
                  </a:txBody>
                  <a:tcPr/>
                </a:tc>
                <a:tc>
                  <a:txBody>
                    <a:bodyPr/>
                    <a:lstStyle/>
                    <a:p>
                      <a:endParaRPr lang="en-US" sz="1200"/>
                    </a:p>
                  </a:txBody>
                  <a:tcPr/>
                </a:tc>
                <a:tc>
                  <a:txBody>
                    <a:bodyPr/>
                    <a:lstStyle/>
                    <a:p>
                      <a:r>
                        <a:rPr lang="en-US" sz="1200" dirty="0" smtClean="0"/>
                        <a:t>TestResult</a:t>
                      </a:r>
                      <a:endParaRPr lang="en-US" dirty="0"/>
                    </a:p>
                  </a:txBody>
                  <a:tcPr/>
                </a:tc>
                <a:tc>
                  <a:txBody>
                    <a:bodyPr/>
                    <a:lstStyle/>
                    <a:p>
                      <a:endParaRPr lang="en-US" sz="1200" dirty="0"/>
                    </a:p>
                  </a:txBody>
                  <a:tcPr/>
                </a:tc>
                <a:extLst>
                  <a:ext uri="{0D108BD9-81ED-4DB2-BD59-A6C34878D82A}">
                    <a16:rowId xmlns:a16="http://schemas.microsoft.com/office/drawing/2014/main" val="3110560844"/>
                  </a:ext>
                </a:extLst>
              </a:tr>
              <a:tr h="309192">
                <a:tc>
                  <a:txBody>
                    <a:bodyPr/>
                    <a:lstStyle/>
                    <a:p>
                      <a:r>
                        <a:rPr lang="en-US" sz="1200" dirty="0" smtClean="0"/>
                        <a:t>SpecimenId</a:t>
                      </a:r>
                      <a:endParaRPr lang="en-US" sz="1200" dirty="0"/>
                    </a:p>
                  </a:txBody>
                  <a:tcPr/>
                </a:tc>
                <a:tc>
                  <a:txBody>
                    <a:bodyPr/>
                    <a:lstStyle/>
                    <a:p>
                      <a:endParaRPr lang="en-US" sz="1200"/>
                    </a:p>
                  </a:txBody>
                  <a:tcPr/>
                </a:tc>
                <a:tc>
                  <a:txBody>
                    <a:bodyPr/>
                    <a:lstStyle/>
                    <a:p>
                      <a:r>
                        <a:rPr lang="en-US" sz="1200" dirty="0" smtClean="0"/>
                        <a:t>SuspicionFalseNegativeTest</a:t>
                      </a:r>
                      <a:endParaRPr lang="en-US" sz="1200" dirty="0"/>
                    </a:p>
                  </a:txBody>
                  <a:tcPr/>
                </a:tc>
                <a:tc>
                  <a:txBody>
                    <a:bodyPr/>
                    <a:lstStyle/>
                    <a:p>
                      <a:endParaRPr lang="en-US" sz="1200" dirty="0"/>
                    </a:p>
                  </a:txBody>
                  <a:tcPr/>
                </a:tc>
                <a:extLst>
                  <a:ext uri="{0D108BD9-81ED-4DB2-BD59-A6C34878D82A}">
                    <a16:rowId xmlns:a16="http://schemas.microsoft.com/office/drawing/2014/main" val="2696084056"/>
                  </a:ext>
                </a:extLst>
              </a:tr>
            </a:tbl>
          </a:graphicData>
        </a:graphic>
      </p:graphicFrame>
      <p:sp>
        <p:nvSpPr>
          <p:cNvPr id="2" name="TextBox 1"/>
          <p:cNvSpPr txBox="1"/>
          <p:nvPr/>
        </p:nvSpPr>
        <p:spPr>
          <a:xfrm>
            <a:off x="554735" y="6464594"/>
            <a:ext cx="11204874" cy="23391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200" dirty="0" smtClean="0"/>
              <a:t>* Only if no NISS available</a:t>
            </a:r>
          </a:p>
        </p:txBody>
      </p:sp>
    </p:spTree>
    <p:extLst>
      <p:ext uri="{BB962C8B-B14F-4D97-AF65-F5344CB8AC3E}">
        <p14:creationId xmlns:p14="http://schemas.microsoft.com/office/powerpoint/2010/main" val="1711886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4-14 01:33 PM"/>
  <p:tag name="THINKCELLPRESENTATIONDONOTDELETE" val="&lt;?xml version=&quot;1.0&quot; encoding=&quot;UTF-16&quot; standalone=&quot;yes&quot;?&gt;&lt;root reqver=&quot;25060&quot;&gt;&lt;version val=&quot;282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_jdpVOvuB9VpekZU3HOl3g"/>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NAME" val="ACET"/>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ANGLE" val="5"/>
</p:tagLst>
</file>

<file path=ppt/tags/tag49.xml><?xml version="1.0" encoding="utf-8"?>
<p:tagLst xmlns:a="http://schemas.openxmlformats.org/drawingml/2006/main" xmlns:r="http://schemas.openxmlformats.org/officeDocument/2006/relationships" xmlns:p="http://schemas.openxmlformats.org/presentationml/2006/main">
  <p:tag name="ANGLE" val="5"/>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ANGLE" val="4"/>
</p:tagLst>
</file>

<file path=ppt/tags/tag51.xml><?xml version="1.0" encoding="utf-8"?>
<p:tagLst xmlns:a="http://schemas.openxmlformats.org/drawingml/2006/main" xmlns:r="http://schemas.openxmlformats.org/officeDocument/2006/relationships" xmlns:p="http://schemas.openxmlformats.org/presentationml/2006/main">
  <p:tag name="ANGLE" val="4"/>
</p:tagLst>
</file>

<file path=ppt/tags/tag52.xml><?xml version="1.0" encoding="utf-8"?>
<p:tagLst xmlns:a="http://schemas.openxmlformats.org/drawingml/2006/main" xmlns:r="http://schemas.openxmlformats.org/officeDocument/2006/relationships" xmlns:p="http://schemas.openxmlformats.org/presentationml/2006/main">
  <p:tag name="ANGLE" val="3"/>
</p:tagLst>
</file>

<file path=ppt/tags/tag53.xml><?xml version="1.0" encoding="utf-8"?>
<p:tagLst xmlns:a="http://schemas.openxmlformats.org/drawingml/2006/main" xmlns:r="http://schemas.openxmlformats.org/officeDocument/2006/relationships" xmlns:p="http://schemas.openxmlformats.org/presentationml/2006/main">
  <p:tag name="ANGLE" val="3"/>
</p:tagLst>
</file>

<file path=ppt/tags/tag54.xml><?xml version="1.0" encoding="utf-8"?>
<p:tagLst xmlns:a="http://schemas.openxmlformats.org/drawingml/2006/main" xmlns:r="http://schemas.openxmlformats.org/officeDocument/2006/relationships" xmlns:p="http://schemas.openxmlformats.org/presentationml/2006/main">
  <p:tag name="ANGLE" val="2"/>
</p:tagLst>
</file>

<file path=ppt/tags/tag55.xml><?xml version="1.0" encoding="utf-8"?>
<p:tagLst xmlns:a="http://schemas.openxmlformats.org/drawingml/2006/main" xmlns:r="http://schemas.openxmlformats.org/officeDocument/2006/relationships" xmlns:p="http://schemas.openxmlformats.org/presentationml/2006/main">
  <p:tag name="ANGLE" val="2"/>
</p:tagLst>
</file>

<file path=ppt/tags/tag56.xml><?xml version="1.0" encoding="utf-8"?>
<p:tagLst xmlns:a="http://schemas.openxmlformats.org/drawingml/2006/main" xmlns:r="http://schemas.openxmlformats.org/officeDocument/2006/relationships" xmlns:p="http://schemas.openxmlformats.org/presentationml/2006/main">
  <p:tag name="ANGLE" val="1"/>
</p:tagLst>
</file>

<file path=ppt/tags/tag57.xml><?xml version="1.0" encoding="utf-8"?>
<p:tagLst xmlns:a="http://schemas.openxmlformats.org/drawingml/2006/main" xmlns:r="http://schemas.openxmlformats.org/officeDocument/2006/relationships" xmlns:p="http://schemas.openxmlformats.org/presentationml/2006/main">
  <p:tag name="ANGL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xml><?xml version="1.0" encoding="utf-8"?>
<p:tagLst xmlns:a="http://schemas.openxmlformats.org/drawingml/2006/main" xmlns:r="http://schemas.openxmlformats.org/officeDocument/2006/relationships" xmlns:p="http://schemas.openxmlformats.org/presentationml/2006/main">
  <p:tag name="SHAPENAME" val="Subtitle"/>
</p:tagLst>
</file>

<file path=ppt/tags/tag62.xml><?xml version="1.0" encoding="utf-8"?>
<p:tagLst xmlns:a="http://schemas.openxmlformats.org/drawingml/2006/main" xmlns:r="http://schemas.openxmlformats.org/officeDocument/2006/relationships" xmlns:p="http://schemas.openxmlformats.org/presentationml/2006/main">
  <p:tag name="SHAPENAME" val="Titl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0000"/>
      </a:accent1>
      <a:accent2>
        <a:srgbClr val="E2141A"/>
      </a:accent2>
      <a:accent3>
        <a:srgbClr val="F9E819"/>
      </a:accent3>
      <a:accent4>
        <a:srgbClr val="566378"/>
      </a:accent4>
      <a:accent5>
        <a:srgbClr val="4C4A50"/>
      </a:accent5>
      <a:accent6>
        <a:srgbClr val="B2B4C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0000"/>
        </a:accent1>
        <a:accent2>
          <a:srgbClr val="E2141A"/>
        </a:accent2>
        <a:accent3>
          <a:srgbClr val="F9E819"/>
        </a:accent3>
        <a:accent4>
          <a:srgbClr val="566378"/>
        </a:accent4>
        <a:accent5>
          <a:srgbClr val="4C4A50"/>
        </a:accent5>
        <a:accent6>
          <a:srgbClr val="B2B4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International COVID19 mobility impact &amp; initial responses 2020.04.14_1335.potx" id="{3619EB51-E3B2-48AA-BB93-1577FB620C3D}" vid="{4B580E13-EF60-426F-8398-83AEDCF37158}"/>
    </a:ext>
  </a:extLst>
</a:theme>
</file>

<file path=ppt/theme/theme2.xml><?xml version="1.0" encoding="utf-8"?>
<a:theme xmlns:a="http://schemas.openxmlformats.org/drawingml/2006/main" name="1_White">
  <a:themeElements>
    <a:clrScheme name="Scheme1">
      <a:dk1>
        <a:srgbClr val="000000"/>
      </a:dk1>
      <a:lt1>
        <a:srgbClr val="FFFFFF"/>
      </a:lt1>
      <a:dk2>
        <a:srgbClr val="FFFFFF"/>
      </a:dk2>
      <a:lt2>
        <a:srgbClr val="FFFFFF"/>
      </a:lt2>
      <a:accent1>
        <a:srgbClr val="000000"/>
      </a:accent1>
      <a:accent2>
        <a:srgbClr val="E2141A"/>
      </a:accent2>
      <a:accent3>
        <a:srgbClr val="F9E819"/>
      </a:accent3>
      <a:accent4>
        <a:srgbClr val="566378"/>
      </a:accent4>
      <a:accent5>
        <a:srgbClr val="4C4A50"/>
      </a:accent5>
      <a:accent6>
        <a:srgbClr val="B2B4C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0000"/>
        </a:accent1>
        <a:accent2>
          <a:srgbClr val="E2141A"/>
        </a:accent2>
        <a:accent3>
          <a:srgbClr val="F9E819"/>
        </a:accent3>
        <a:accent4>
          <a:srgbClr val="566378"/>
        </a:accent4>
        <a:accent5>
          <a:srgbClr val="4C4A50"/>
        </a:accent5>
        <a:accent6>
          <a:srgbClr val="B2B4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International COVID19 mobility impact &amp; initial responses 2020.04.14_1335.potx" id="{3619EB51-E3B2-48AA-BB93-1577FB620C3D}" vid="{4B580E13-EF60-426F-8398-83AEDCF37158}"/>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2443</Words>
  <Application>Microsoft Office PowerPoint</Application>
  <PresentationFormat>Widescreen</PresentationFormat>
  <Paragraphs>373</Paragraphs>
  <Slides>24</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1" baseType="lpstr">
      <vt:lpstr>Calibri</vt:lpstr>
      <vt:lpstr>Arial</vt:lpstr>
      <vt:lpstr>Segoe UI</vt:lpstr>
      <vt:lpstr>Wingdings</vt:lpstr>
      <vt:lpstr>White</vt:lpstr>
      <vt:lpstr>1_White</vt:lpstr>
      <vt:lpstr>think-cell Slide</vt:lpstr>
      <vt:lpstr>Hoorzitting wetsvoorstel tot oprichting van een databank bij Sciensano in het kader van de strijd tegen de verspreiding van het coronavirus Covid-19 </vt:lpstr>
      <vt:lpstr>Plan van de uiteenzetting</vt:lpstr>
      <vt:lpstr>1. Te bereiken evenwichten</vt:lpstr>
      <vt:lpstr>1. Te bereiken evenwichten</vt:lpstr>
      <vt:lpstr>1. Te bereiken evenwichten</vt:lpstr>
      <vt:lpstr>2. Huidige organisatie - uitgangspunten</vt:lpstr>
      <vt:lpstr>PowerPoint Presentation</vt:lpstr>
      <vt:lpstr>PowerPoint Presentation</vt:lpstr>
      <vt:lpstr>PowerPoint Presentation</vt:lpstr>
      <vt:lpstr>2. Huidige organisatie - call center (1/2)</vt:lpstr>
      <vt:lpstr>PowerPoint Presentation</vt:lpstr>
      <vt:lpstr>2. Huidige organisatie – call center (2/2)</vt:lpstr>
      <vt:lpstr>PowerPoint Presentation</vt:lpstr>
      <vt:lpstr>2. Huidige organisatie - veldwerk</vt:lpstr>
      <vt:lpstr>2. Huidige organisatie - gebruik van authentieke bronnen</vt:lpstr>
      <vt:lpstr>3. Situering Informatieveiligheidscomité (IVC)</vt:lpstr>
      <vt:lpstr>3. Situering Informatieveiligheidscomité (IVC)</vt:lpstr>
      <vt:lpstr>3. Situering IVC – kamer Sociale Zekerheid &amp; Gezondheid</vt:lpstr>
      <vt:lpstr>3. Situering beraadslagingen Informatieveiligheidscomité</vt:lpstr>
      <vt:lpstr>4. Maximale transparantie – zie www.corona-tracking.info </vt:lpstr>
      <vt:lpstr>5. Advies nr. 048 van 25 mei 2020 v/d Gegevensbeschermingsautoriteit</vt:lpstr>
      <vt:lpstr>5. Advies nr. 048 van 25 mei 2020 v/d Gegevensbeschermingsautoriteit</vt:lpstr>
      <vt:lpstr>5. Advies nr. 048 van 25 mei 2020 v/d Gegevensbeschermingsautoriteit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2020-04-22T06:58:14Z</dcterms:created>
  <dcterms:modified xsi:type="dcterms:W3CDTF">2020-05-26T10:49:30Z</dcterms:modified>
  <cp:category/>
  <cp:contentStatus/>
</cp:coreProperties>
</file>