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8.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charts/chart9.xml" ContentType="application/vnd.openxmlformats-officedocument.drawingml.chart+xml"/>
  <Override PartName="/ppt/charts/style2.xml" ContentType="application/vnd.ms-office.chartstyle+xml"/>
  <Override PartName="/ppt/charts/colors2.xml" ContentType="application/vnd.ms-office.chartcolorstyle+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1"/>
    <p:sldMasterId id="2147483681" r:id="rId2"/>
  </p:sldMasterIdLst>
  <p:notesMasterIdLst>
    <p:notesMasterId r:id="rId110"/>
  </p:notesMasterIdLst>
  <p:handoutMasterIdLst>
    <p:handoutMasterId r:id="rId111"/>
  </p:handoutMasterIdLst>
  <p:sldIdLst>
    <p:sldId id="260" r:id="rId3"/>
    <p:sldId id="463" r:id="rId4"/>
    <p:sldId id="453" r:id="rId5"/>
    <p:sldId id="305" r:id="rId6"/>
    <p:sldId id="455" r:id="rId7"/>
    <p:sldId id="456" r:id="rId8"/>
    <p:sldId id="457" r:id="rId9"/>
    <p:sldId id="459" r:id="rId10"/>
    <p:sldId id="460" r:id="rId11"/>
    <p:sldId id="461" r:id="rId12"/>
    <p:sldId id="462" r:id="rId13"/>
    <p:sldId id="405" r:id="rId14"/>
    <p:sldId id="451" r:id="rId15"/>
    <p:sldId id="306" r:id="rId16"/>
    <p:sldId id="437" r:id="rId17"/>
    <p:sldId id="438" r:id="rId18"/>
    <p:sldId id="439" r:id="rId19"/>
    <p:sldId id="440" r:id="rId20"/>
    <p:sldId id="441" r:id="rId21"/>
    <p:sldId id="442" r:id="rId22"/>
    <p:sldId id="443" r:id="rId23"/>
    <p:sldId id="444" r:id="rId24"/>
    <p:sldId id="445" r:id="rId25"/>
    <p:sldId id="446" r:id="rId26"/>
    <p:sldId id="447" r:id="rId27"/>
    <p:sldId id="397" r:id="rId28"/>
    <p:sldId id="398" r:id="rId29"/>
    <p:sldId id="399" r:id="rId30"/>
    <p:sldId id="400" r:id="rId31"/>
    <p:sldId id="401" r:id="rId32"/>
    <p:sldId id="403" r:id="rId33"/>
    <p:sldId id="307" r:id="rId34"/>
    <p:sldId id="308" r:id="rId35"/>
    <p:sldId id="280" r:id="rId36"/>
    <p:sldId id="282" r:id="rId37"/>
    <p:sldId id="348" r:id="rId38"/>
    <p:sldId id="283" r:id="rId39"/>
    <p:sldId id="284" r:id="rId40"/>
    <p:sldId id="285" r:id="rId41"/>
    <p:sldId id="344" r:id="rId42"/>
    <p:sldId id="345" r:id="rId43"/>
    <p:sldId id="346" r:id="rId44"/>
    <p:sldId id="347" r:id="rId45"/>
    <p:sldId id="464" r:id="rId46"/>
    <p:sldId id="465" r:id="rId47"/>
    <p:sldId id="466" r:id="rId48"/>
    <p:sldId id="467" r:id="rId49"/>
    <p:sldId id="468" r:id="rId50"/>
    <p:sldId id="469" r:id="rId51"/>
    <p:sldId id="470" r:id="rId52"/>
    <p:sldId id="471" r:id="rId53"/>
    <p:sldId id="472" r:id="rId54"/>
    <p:sldId id="473" r:id="rId55"/>
    <p:sldId id="258" r:id="rId56"/>
    <p:sldId id="261" r:id="rId57"/>
    <p:sldId id="262" r:id="rId58"/>
    <p:sldId id="263" r:id="rId59"/>
    <p:sldId id="264" r:id="rId60"/>
    <p:sldId id="265" r:id="rId61"/>
    <p:sldId id="269" r:id="rId62"/>
    <p:sldId id="277" r:id="rId63"/>
    <p:sldId id="278" r:id="rId64"/>
    <p:sldId id="279" r:id="rId65"/>
    <p:sldId id="299" r:id="rId66"/>
    <p:sldId id="312" r:id="rId67"/>
    <p:sldId id="315" r:id="rId68"/>
    <p:sldId id="316" r:id="rId69"/>
    <p:sldId id="317" r:id="rId70"/>
    <p:sldId id="318" r:id="rId71"/>
    <p:sldId id="319" r:id="rId72"/>
    <p:sldId id="320" r:id="rId73"/>
    <p:sldId id="321" r:id="rId74"/>
    <p:sldId id="323" r:id="rId75"/>
    <p:sldId id="324" r:id="rId76"/>
    <p:sldId id="325" r:id="rId77"/>
    <p:sldId id="326" r:id="rId78"/>
    <p:sldId id="337" r:id="rId79"/>
    <p:sldId id="406" r:id="rId80"/>
    <p:sldId id="404" r:id="rId81"/>
    <p:sldId id="409" r:id="rId82"/>
    <p:sldId id="410" r:id="rId83"/>
    <p:sldId id="415" r:id="rId84"/>
    <p:sldId id="416" r:id="rId85"/>
    <p:sldId id="411" r:id="rId86"/>
    <p:sldId id="413" r:id="rId87"/>
    <p:sldId id="414" r:id="rId88"/>
    <p:sldId id="417" r:id="rId89"/>
    <p:sldId id="418" r:id="rId90"/>
    <p:sldId id="419" r:id="rId91"/>
    <p:sldId id="420" r:id="rId92"/>
    <p:sldId id="421" r:id="rId93"/>
    <p:sldId id="422" r:id="rId94"/>
    <p:sldId id="423" r:id="rId95"/>
    <p:sldId id="424" r:id="rId96"/>
    <p:sldId id="425" r:id="rId97"/>
    <p:sldId id="426" r:id="rId98"/>
    <p:sldId id="427" r:id="rId99"/>
    <p:sldId id="428" r:id="rId100"/>
    <p:sldId id="429" r:id="rId101"/>
    <p:sldId id="430" r:id="rId102"/>
    <p:sldId id="431" r:id="rId103"/>
    <p:sldId id="432" r:id="rId104"/>
    <p:sldId id="433" r:id="rId105"/>
    <p:sldId id="434" r:id="rId106"/>
    <p:sldId id="435" r:id="rId107"/>
    <p:sldId id="436" r:id="rId108"/>
    <p:sldId id="304" r:id="rId109"/>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2582BA"/>
    <a:srgbClr val="2682BA"/>
    <a:srgbClr val="8497B0"/>
    <a:srgbClr val="2D88BF"/>
    <a:srgbClr val="328CC2"/>
    <a:srgbClr val="2A86BD"/>
    <a:srgbClr val="2783BB"/>
    <a:srgbClr val="338DC3"/>
    <a:srgbClr val="2985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488" autoAdjust="0"/>
    <p:restoredTop sz="95233" autoAdjust="0"/>
  </p:normalViewPr>
  <p:slideViewPr>
    <p:cSldViewPr snapToGrid="0">
      <p:cViewPr varScale="1">
        <p:scale>
          <a:sx n="106" d="100"/>
          <a:sy n="106" d="100"/>
        </p:scale>
        <p:origin x="1026" y="108"/>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9" d="100"/>
          <a:sy n="79" d="100"/>
        </p:scale>
        <p:origin x="1320"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2" Type="http://schemas.openxmlformats.org/officeDocument/2006/relationships/oleObject" Target="file:///C:\Users\A01\AppData\Local\Microsoft\Windows\INetCache\Content.Outlook\ZN3JPAMW\Aangesloten%20werkgevers%20en%20werknemers%20in%20aantallen.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oleObject" Target="file:///C:\Trash\-docs\stats.xlsx" TargetMode="External"/><Relationship Id="rId2" Type="http://schemas.microsoft.com/office/2011/relationships/chartColorStyle" Target="colors3.xml"/><Relationship Id="rId1" Type="http://schemas.microsoft.com/office/2011/relationships/chartStyle" Target="style3.xml"/></Relationships>
</file>

<file path=ppt/charts/_rels/chart2.xml.rels><?xml version="1.0" encoding="UTF-8" standalone="yes"?>
<Relationships xmlns="http://schemas.openxmlformats.org/package/2006/relationships"><Relationship Id="rId2" Type="http://schemas.openxmlformats.org/officeDocument/2006/relationships/oleObject" Target="file:///C:\Users\A01\AppData\Local\Microsoft\Windows\INetCache\Content.Outlook\ZN3JPAMW\Aangesloten%20werkgevers%20en%20werknemers%20in%20aantallen.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A01\AppData\Local\Microsoft\Windows\INetCache\Content.Outlook\ZN3JPAMW\Aangesloten%20werkgevers%20en%20werknemers%20in%20aantallen.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C:\Users\A01\AppData\Local\Microsoft\Windows\INetCache\Content.Outlook\ZN3JPAMW\Aangesloten%20werkgevers%20en%20werknemers%20in%20aantallen.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C:\Users\A01\AppData\Local\Microsoft\Windows\INetCache\Content.Outlook\ZN3JPAMW\Aangesloten%20werkgevers%20en%20werknemers%20in%20aantallen.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file:///C:\Users\A01\AppData\Local\Microsoft\Windows\INetCache\Content.Outlook\ZN3JPAMW\Aangesloten%20werkgevers%20en%20werknemers%20in%20aantallen.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file:///C:\Users\A01\AppData\Local\Microsoft\Windows\INetCache\Content.Outlook\ZN3JPAMW\Aangesloten%20werkgevers%20en%20werknemers%20in%20aantallen.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WISA\AppData\Local\Microsoft\Windows\INetCache\Content.Outlook\M7GKR1DU\Rapportering_CAW_Prod_DUC_2018_20190105%20(003).xls" TargetMode="External"/><Relationship Id="rId2" Type="http://schemas.microsoft.com/office/2011/relationships/chartColorStyle" Target="colors1.xml"/><Relationship Id="rId1" Type="http://schemas.microsoft.com/office/2011/relationships/chartStyle" Target="style1.xml"/></Relationships>
</file>

<file path=ppt/charts/_rels/chart9.xml.rels><?xml version="1.0" encoding="UTF-8" standalone="yes"?>
<Relationships xmlns="http://schemas.openxmlformats.org/package/2006/relationships"><Relationship Id="rId3" Type="http://schemas.openxmlformats.org/officeDocument/2006/relationships/oleObject" Target="file:///C:\Trash\docs\stat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err="1" smtClean="0"/>
              <a:t>Privésector</a:t>
            </a:r>
            <a:r>
              <a:rPr lang="en-US" dirty="0" smtClean="0"/>
              <a:t> </a:t>
            </a:r>
            <a:r>
              <a:rPr lang="en-US" dirty="0" err="1" smtClean="0"/>
              <a:t>werkgevers</a:t>
            </a:r>
            <a:endParaRPr lang="en-US" dirty="0"/>
          </a:p>
        </c:rich>
      </c:tx>
      <c:layout/>
      <c:overlay val="0"/>
    </c:title>
    <c:autoTitleDeleted val="0"/>
    <c:plotArea>
      <c:layout/>
      <c:pieChart>
        <c:varyColors val="1"/>
        <c:dLbls>
          <c:showLegendKey val="0"/>
          <c:showVal val="1"/>
          <c:showCatName val="0"/>
          <c:showSerName val="0"/>
          <c:showPercent val="0"/>
          <c:showBubbleSize val="0"/>
          <c:showLeaderLines val="0"/>
        </c:dLbls>
        <c:firstSliceAng val="0"/>
      </c:pieChart>
    </c:plotArea>
    <c:legend>
      <c:legendPos val="l"/>
      <c:layout/>
      <c:overlay val="0"/>
    </c:legend>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79770311022913"/>
          <c:y val="5.3395063715312163E-2"/>
          <c:w val="0.77280312337098278"/>
          <c:h val="0.71996011710393826"/>
        </c:manualLayout>
      </c:layout>
      <c:lineChart>
        <c:grouping val="standard"/>
        <c:varyColors val="0"/>
        <c:ser>
          <c:idx val="0"/>
          <c:order val="0"/>
          <c:tx>
            <c:v>TOTAL</c:v>
          </c:tx>
          <c:spPr>
            <a:ln w="22225" cap="rnd" cmpd="sng" algn="ctr">
              <a:solidFill>
                <a:srgbClr val="0C6EAA"/>
              </a:solidFill>
              <a:round/>
            </a:ln>
            <a:effectLst/>
          </c:spPr>
          <c:marker>
            <c:symbol val="none"/>
          </c:marker>
          <c:trendline>
            <c:spPr>
              <a:ln w="9525" cap="rnd">
                <a:solidFill>
                  <a:srgbClr val="FF0000">
                    <a:alpha val="40000"/>
                  </a:srgbClr>
                </a:solidFill>
              </a:ln>
              <a:effectLst/>
            </c:spPr>
            <c:trendlineType val="linear"/>
            <c:dispRSqr val="0"/>
            <c:dispEq val="0"/>
          </c:trendline>
          <c:cat>
            <c:strRef>
              <c:f>Summary!$B$1:$AH$1</c:f>
              <c:strCache>
                <c:ptCount val="33"/>
                <c:pt idx="0">
                  <c:v>2016/1</c:v>
                </c:pt>
                <c:pt idx="1">
                  <c:v>2016/2</c:v>
                </c:pt>
                <c:pt idx="2">
                  <c:v>2016/3</c:v>
                </c:pt>
                <c:pt idx="3">
                  <c:v>2016/4</c:v>
                </c:pt>
                <c:pt idx="4">
                  <c:v>2016/5</c:v>
                </c:pt>
                <c:pt idx="5">
                  <c:v>2016/6</c:v>
                </c:pt>
                <c:pt idx="6">
                  <c:v>2016/7</c:v>
                </c:pt>
                <c:pt idx="7">
                  <c:v>2016/8</c:v>
                </c:pt>
                <c:pt idx="8">
                  <c:v>2016/9</c:v>
                </c:pt>
                <c:pt idx="9">
                  <c:v>2016/10</c:v>
                </c:pt>
                <c:pt idx="10">
                  <c:v>2016/11</c:v>
                </c:pt>
                <c:pt idx="11">
                  <c:v>2016/12</c:v>
                </c:pt>
                <c:pt idx="12">
                  <c:v>2017/1</c:v>
                </c:pt>
                <c:pt idx="13">
                  <c:v>2017/2</c:v>
                </c:pt>
                <c:pt idx="14">
                  <c:v>2017/3</c:v>
                </c:pt>
                <c:pt idx="15">
                  <c:v>2017/4</c:v>
                </c:pt>
                <c:pt idx="16">
                  <c:v>2017/5</c:v>
                </c:pt>
                <c:pt idx="17">
                  <c:v>2017/6</c:v>
                </c:pt>
                <c:pt idx="18">
                  <c:v>2017/7</c:v>
                </c:pt>
                <c:pt idx="19">
                  <c:v>2017/8</c:v>
                </c:pt>
                <c:pt idx="20">
                  <c:v>2017/9</c:v>
                </c:pt>
                <c:pt idx="21">
                  <c:v>2017/10</c:v>
                </c:pt>
                <c:pt idx="22">
                  <c:v>2017/11</c:v>
                </c:pt>
                <c:pt idx="23">
                  <c:v>2017/12</c:v>
                </c:pt>
                <c:pt idx="24">
                  <c:v>2018/1</c:v>
                </c:pt>
                <c:pt idx="25">
                  <c:v>2018/3</c:v>
                </c:pt>
                <c:pt idx="26">
                  <c:v>2018/4</c:v>
                </c:pt>
                <c:pt idx="27">
                  <c:v>2018/5</c:v>
                </c:pt>
                <c:pt idx="28">
                  <c:v>2018/6</c:v>
                </c:pt>
                <c:pt idx="29">
                  <c:v>2018/7</c:v>
                </c:pt>
                <c:pt idx="30">
                  <c:v>2018/8</c:v>
                </c:pt>
                <c:pt idx="31">
                  <c:v>2018/9</c:v>
                </c:pt>
                <c:pt idx="32">
                  <c:v>2018/10</c:v>
                </c:pt>
              </c:strCache>
            </c:strRef>
          </c:cat>
          <c:val>
            <c:numRef>
              <c:f>Summary!$B$211:$AH$211</c:f>
              <c:numCache>
                <c:formatCode>#,##0</c:formatCode>
                <c:ptCount val="33"/>
                <c:pt idx="0">
                  <c:v>82091670</c:v>
                </c:pt>
                <c:pt idx="1">
                  <c:v>83481973</c:v>
                </c:pt>
                <c:pt idx="2">
                  <c:v>103486429</c:v>
                </c:pt>
                <c:pt idx="3">
                  <c:v>140371448</c:v>
                </c:pt>
                <c:pt idx="4">
                  <c:v>121950938</c:v>
                </c:pt>
                <c:pt idx="5">
                  <c:v>128015342</c:v>
                </c:pt>
                <c:pt idx="6">
                  <c:v>157024962</c:v>
                </c:pt>
                <c:pt idx="7">
                  <c:v>136799399</c:v>
                </c:pt>
                <c:pt idx="8">
                  <c:v>146400353</c:v>
                </c:pt>
                <c:pt idx="9">
                  <c:v>199856113</c:v>
                </c:pt>
                <c:pt idx="10">
                  <c:v>158292617</c:v>
                </c:pt>
                <c:pt idx="11">
                  <c:v>156752957</c:v>
                </c:pt>
                <c:pt idx="12">
                  <c:v>209398629</c:v>
                </c:pt>
                <c:pt idx="13">
                  <c:v>179325861</c:v>
                </c:pt>
                <c:pt idx="14">
                  <c:v>183860044</c:v>
                </c:pt>
                <c:pt idx="15">
                  <c:v>219882961</c:v>
                </c:pt>
                <c:pt idx="16">
                  <c:v>199457287</c:v>
                </c:pt>
                <c:pt idx="17">
                  <c:v>175262649</c:v>
                </c:pt>
                <c:pt idx="18">
                  <c:v>202337899</c:v>
                </c:pt>
                <c:pt idx="19">
                  <c:v>187429455</c:v>
                </c:pt>
                <c:pt idx="20">
                  <c:v>198474081</c:v>
                </c:pt>
                <c:pt idx="21">
                  <c:v>279050420</c:v>
                </c:pt>
                <c:pt idx="22">
                  <c:v>221594068</c:v>
                </c:pt>
                <c:pt idx="23">
                  <c:v>194138211</c:v>
                </c:pt>
                <c:pt idx="24">
                  <c:v>314025807</c:v>
                </c:pt>
                <c:pt idx="25">
                  <c:v>221548666</c:v>
                </c:pt>
                <c:pt idx="26">
                  <c:v>251270222</c:v>
                </c:pt>
                <c:pt idx="27">
                  <c:v>225904387</c:v>
                </c:pt>
                <c:pt idx="28">
                  <c:v>225064569</c:v>
                </c:pt>
                <c:pt idx="29">
                  <c:v>235526756</c:v>
                </c:pt>
                <c:pt idx="30">
                  <c:v>237975174</c:v>
                </c:pt>
                <c:pt idx="31">
                  <c:v>236895158</c:v>
                </c:pt>
                <c:pt idx="32">
                  <c:v>295987817</c:v>
                </c:pt>
              </c:numCache>
            </c:numRef>
          </c:val>
          <c:smooth val="1"/>
          <c:extLst>
            <c:ext xmlns:c16="http://schemas.microsoft.com/office/drawing/2014/chart" uri="{C3380CC4-5D6E-409C-BE32-E72D297353CC}">
              <c16:uniqueId val="{00000000-9223-43F0-BE01-70E26B15E787}"/>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
        <c:axId val="2"/>
      </c:lineChart>
      <c:catAx>
        <c:axId val="1"/>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spc="20" baseline="0">
                <a:solidFill>
                  <a:schemeClr val="dk1">
                    <a:lumMod val="65000"/>
                    <a:lumOff val="35000"/>
                  </a:schemeClr>
                </a:solidFill>
                <a:latin typeface="+mn-lt"/>
                <a:ea typeface="+mn-ea"/>
                <a:cs typeface="+mn-cs"/>
              </a:defRPr>
            </a:pPr>
            <a:endParaRPr lang="en-US"/>
          </a:p>
        </c:txPr>
        <c:crossAx val="2"/>
        <c:crosses val="autoZero"/>
        <c:auto val="1"/>
        <c:lblAlgn val="ctr"/>
        <c:lblOffset val="100"/>
        <c:noMultiLvlLbl val="1"/>
      </c:catAx>
      <c:valAx>
        <c:axId val="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spc="20" baseline="0">
                <a:solidFill>
                  <a:schemeClr val="dk1">
                    <a:lumMod val="65000"/>
                    <a:lumOff val="35000"/>
                  </a:schemeClr>
                </a:solidFill>
                <a:latin typeface="+mn-lt"/>
                <a:ea typeface="+mn-ea"/>
                <a:cs typeface="+mn-cs"/>
              </a:defRPr>
            </a:pPr>
            <a:endParaRPr lang="en-US"/>
          </a:p>
        </c:txPr>
        <c:crossAx val="1"/>
        <c:crosses val="autoZero"/>
        <c:crossBetween val="midCat"/>
      </c:valAx>
      <c:spPr>
        <a:gradFill>
          <a:gsLst>
            <a:gs pos="100000">
              <a:schemeClr val="lt1">
                <a:lumMod val="95000"/>
              </a:schemeClr>
            </a:gs>
            <a:gs pos="0">
              <a:schemeClr val="lt1"/>
            </a:gs>
          </a:gsLst>
          <a:lin ang="5400000" scaled="0"/>
        </a:gradFill>
        <a:ln>
          <a:noFill/>
        </a:ln>
        <a:effectLst/>
      </c:spPr>
    </c:plotArea>
    <c:plotVisOnly val="1"/>
    <c:dispBlanksAs val="zero"/>
    <c:showDLblsOverMax val="1"/>
  </c:chart>
  <c:spPr>
    <a:solidFill>
      <a:schemeClr val="lt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err="1" smtClean="0"/>
              <a:t>Privésector</a:t>
            </a:r>
            <a:r>
              <a:rPr lang="en-US" dirty="0" smtClean="0"/>
              <a:t> </a:t>
            </a:r>
            <a:r>
              <a:rPr lang="en-US" dirty="0" err="1" smtClean="0"/>
              <a:t>werkgevers</a:t>
            </a:r>
            <a:endParaRPr lang="en-US" dirty="0"/>
          </a:p>
        </c:rich>
      </c:tx>
      <c:layout/>
      <c:overlay val="0"/>
    </c:title>
    <c:autoTitleDeleted val="0"/>
    <c:plotArea>
      <c:layout/>
      <c:pieChart>
        <c:varyColors val="1"/>
        <c:ser>
          <c:idx val="0"/>
          <c:order val="0"/>
          <c:tx>
            <c:strRef>
              <c:f>'[Aangesloten werkgevers en werknemers in aantallen.xlsx]Tabellen en grafieken'!$B$4</c:f>
              <c:strCache>
                <c:ptCount val="1"/>
                <c:pt idx="0">
                  <c:v>Privésector</c:v>
                </c:pt>
              </c:strCache>
            </c:strRef>
          </c:tx>
          <c:dLbls>
            <c:dLbl>
              <c:idx val="0"/>
              <c:layout/>
              <c:tx>
                <c:rich>
                  <a:bodyPr/>
                  <a:lstStyle/>
                  <a:p>
                    <a:fld id="{606746DE-7637-44AE-9D15-A03017717C9E}" type="VALUE">
                      <a:rPr lang="en-US" smtClean="0"/>
                      <a:pPr/>
                      <a:t>[VALUE]</a:t>
                    </a:fld>
                    <a:r>
                      <a:rPr lang="en-US" smtClean="0"/>
                      <a:t>(</a:t>
                    </a:r>
                    <a:fld id="{9B40C1CC-3F2A-461E-8AFC-8EF3DFEE0531}" type="PERCENTAGE">
                      <a:rPr lang="en-US" baseline="0" smtClean="0"/>
                      <a:pPr/>
                      <a:t>[PERCENTAGE]</a:t>
                    </a:fld>
                    <a:r>
                      <a:rPr lang="en-US" baseline="0" smtClean="0"/>
                      <a:t>)</a:t>
                    </a:r>
                  </a:p>
                </c:rich>
              </c:tx>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F9EE-47F8-BF06-7F270A279B0B}"/>
                </c:ext>
              </c:extLst>
            </c:dLbl>
            <c:dLbl>
              <c:idx val="1"/>
              <c:layout/>
              <c:tx>
                <c:rich>
                  <a:bodyPr/>
                  <a:lstStyle/>
                  <a:p>
                    <a:fld id="{07AB63EF-63F9-440B-BAFF-D9603BED4CC1}" type="VALUE">
                      <a:rPr lang="en-US" smtClean="0"/>
                      <a:pPr/>
                      <a:t>[VALUE]</a:t>
                    </a:fld>
                    <a:r>
                      <a:rPr lang="en-US" baseline="0" dirty="0" smtClean="0"/>
                      <a:t> (</a:t>
                    </a:r>
                    <a:fld id="{547251C9-602D-4DD2-90C1-4492E73212C9}" type="PERCENTAGE">
                      <a:rPr lang="en-US" baseline="0" smtClean="0"/>
                      <a:pPr/>
                      <a:t>[PERCENTAGE]</a:t>
                    </a:fld>
                    <a:r>
                      <a:rPr lang="en-US" baseline="0" dirty="0" smtClean="0"/>
                      <a:t>)</a:t>
                    </a:r>
                  </a:p>
                </c:rich>
              </c:tx>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F9EE-47F8-BF06-7F270A279B0B}"/>
                </c:ext>
              </c:extLst>
            </c:dLbl>
            <c:dLbl>
              <c:idx val="2"/>
              <c:layout/>
              <c:tx>
                <c:rich>
                  <a:bodyPr/>
                  <a:lstStyle/>
                  <a:p>
                    <a:fld id="{B0EAC16E-6EFF-410F-BB9A-036D7216BB01}" type="VALUE">
                      <a:rPr lang="en-US" smtClean="0"/>
                      <a:pPr/>
                      <a:t>[VALUE]</a:t>
                    </a:fld>
                    <a:r>
                      <a:rPr lang="en-US" baseline="0" smtClean="0"/>
                      <a:t> (</a:t>
                    </a:r>
                    <a:fld id="{C2992B31-2DC1-4660-9DFD-465E36DEBC50}" type="PERCENTAGE">
                      <a:rPr lang="en-US" baseline="0" smtClean="0"/>
                      <a:pPr/>
                      <a:t>[PERCENTAGE]</a:t>
                    </a:fld>
                    <a:r>
                      <a:rPr lang="en-US" baseline="0" smtClean="0"/>
                      <a:t>)</a:t>
                    </a:r>
                  </a:p>
                </c:rich>
              </c:tx>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F9EE-47F8-BF06-7F270A279B0B}"/>
                </c:ext>
              </c:extLst>
            </c:dLbl>
            <c:numFmt formatCode="0.0%" sourceLinked="0"/>
            <c:spPr>
              <a:noFill/>
              <a:ln>
                <a:noFill/>
              </a:ln>
              <a:effectLst/>
            </c:spPr>
            <c:showLegendKey val="0"/>
            <c:showVal val="1"/>
            <c:showCatName val="0"/>
            <c:showSerName val="0"/>
            <c:showPercent val="1"/>
            <c:showBubbleSize val="0"/>
            <c:showLeaderLines val="1"/>
            <c:extLst>
              <c:ext xmlns:c15="http://schemas.microsoft.com/office/drawing/2012/chart" uri="{CE6537A1-D6FC-4f65-9D91-7224C49458BB}"/>
            </c:extLst>
          </c:dLbls>
          <c:cat>
            <c:strRef>
              <c:f>'[Aangesloten werkgevers en werknemers in aantallen.xlsx]Tabellen en grafieken'!$A$5:$A$7</c:f>
              <c:strCache>
                <c:ptCount val="3"/>
                <c:pt idx="0">
                  <c:v>Aangesloten ESS</c:v>
                </c:pt>
                <c:pt idx="1">
                  <c:v>Dienstverrichter</c:v>
                </c:pt>
                <c:pt idx="2">
                  <c:v>Werkgever zelf</c:v>
                </c:pt>
              </c:strCache>
            </c:strRef>
          </c:cat>
          <c:val>
            <c:numRef>
              <c:f>'[Aangesloten werkgevers en werknemers in aantallen.xlsx]Tabellen en grafieken'!$B$5:$B$7</c:f>
              <c:numCache>
                <c:formatCode>_ * #,##0_ ;_ * \-#,##0_ ;_ * "-"??_ ;_ @_ </c:formatCode>
                <c:ptCount val="3"/>
                <c:pt idx="0">
                  <c:v>207519</c:v>
                </c:pt>
                <c:pt idx="1">
                  <c:v>22275</c:v>
                </c:pt>
                <c:pt idx="2">
                  <c:v>1789</c:v>
                </c:pt>
              </c:numCache>
            </c:numRef>
          </c:val>
          <c:extLst>
            <c:ext xmlns:c16="http://schemas.microsoft.com/office/drawing/2014/chart" uri="{C3380CC4-5D6E-409C-BE32-E72D297353CC}">
              <c16:uniqueId val="{00000000-F9EE-47F8-BF06-7F270A279B0B}"/>
            </c:ext>
          </c:extLst>
        </c:ser>
        <c:dLbls>
          <c:showLegendKey val="0"/>
          <c:showVal val="1"/>
          <c:showCatName val="0"/>
          <c:showSerName val="0"/>
          <c:showPercent val="0"/>
          <c:showBubbleSize val="0"/>
          <c:showLeaderLines val="1"/>
        </c:dLbls>
        <c:firstSliceAng val="0"/>
      </c:pieChart>
    </c:plotArea>
    <c:legend>
      <c:legendPos val="l"/>
      <c:layout/>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err="1" smtClean="0"/>
              <a:t>Privésector</a:t>
            </a:r>
            <a:r>
              <a:rPr lang="en-US" dirty="0" smtClean="0"/>
              <a:t> </a:t>
            </a:r>
            <a:r>
              <a:rPr lang="en-US" dirty="0" err="1" smtClean="0"/>
              <a:t>werknemers</a:t>
            </a:r>
            <a:endParaRPr lang="en-US" dirty="0"/>
          </a:p>
        </c:rich>
      </c:tx>
      <c:layout/>
      <c:overlay val="0"/>
    </c:title>
    <c:autoTitleDeleted val="0"/>
    <c:plotArea>
      <c:layout/>
      <c:pieChart>
        <c:varyColors val="1"/>
        <c:ser>
          <c:idx val="0"/>
          <c:order val="0"/>
          <c:tx>
            <c:strRef>
              <c:f>'[Aangesloten werkgevers en werknemers in aantallen.xlsx]Tabellen en grafieken'!$B$28</c:f>
              <c:strCache>
                <c:ptCount val="1"/>
                <c:pt idx="0">
                  <c:v>Privésector</c:v>
                </c:pt>
              </c:strCache>
            </c:strRef>
          </c:tx>
          <c:dLbls>
            <c:dLbl>
              <c:idx val="0"/>
              <c:layout/>
              <c:tx>
                <c:rich>
                  <a:bodyPr/>
                  <a:lstStyle/>
                  <a:p>
                    <a:fld id="{F78689D6-5C62-49EE-AE48-F9249F2698B3}" type="VALUE">
                      <a:rPr lang="en-US" smtClean="0"/>
                      <a:pPr/>
                      <a:t>[VALUE]</a:t>
                    </a:fld>
                    <a:r>
                      <a:rPr lang="en-US" baseline="0" smtClean="0"/>
                      <a:t>(</a:t>
                    </a:r>
                    <a:fld id="{6C5F84D5-29B4-4F23-818D-D733FC5F111F}" type="PERCENTAGE">
                      <a:rPr lang="en-US" baseline="0" smtClean="0"/>
                      <a:pPr/>
                      <a:t>[PERCENTAGE]</a:t>
                    </a:fld>
                    <a:r>
                      <a:rPr lang="en-US" baseline="0" smtClean="0"/>
                      <a:t>)</a:t>
                    </a:r>
                  </a:p>
                </c:rich>
              </c:tx>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C3A5-4DB8-AD87-6F86FE62E076}"/>
                </c:ext>
              </c:extLst>
            </c:dLbl>
            <c:dLbl>
              <c:idx val="1"/>
              <c:layout>
                <c:manualLayout>
                  <c:x val="2.1713194941541399E-2"/>
                  <c:y val="2.359234221713824E-2"/>
                </c:manualLayout>
              </c:layout>
              <c:tx>
                <c:rich>
                  <a:bodyPr/>
                  <a:lstStyle/>
                  <a:p>
                    <a:fld id="{B543189D-B502-4456-908E-067D6F111FF1}" type="VALUE">
                      <a:rPr lang="en-US" smtClean="0"/>
                      <a:pPr/>
                      <a:t>[VALUE]</a:t>
                    </a:fld>
                    <a:r>
                      <a:rPr lang="en-US" baseline="0" dirty="0" smtClean="0"/>
                      <a:t> (</a:t>
                    </a:r>
                    <a:fld id="{BC4F49B0-4823-469D-9AFF-5971B438319A}" type="PERCENTAGE">
                      <a:rPr lang="en-US" baseline="0" smtClean="0"/>
                      <a:pPr/>
                      <a:t>[PERCENTAGE]</a:t>
                    </a:fld>
                    <a:r>
                      <a:rPr lang="en-US" baseline="0" dirty="0" smtClean="0"/>
                      <a:t>)</a:t>
                    </a:r>
                  </a:p>
                </c:rich>
              </c:tx>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C3A5-4DB8-AD87-6F86FE62E076}"/>
                </c:ext>
              </c:extLst>
            </c:dLbl>
            <c:dLbl>
              <c:idx val="2"/>
              <c:layout/>
              <c:tx>
                <c:rich>
                  <a:bodyPr/>
                  <a:lstStyle/>
                  <a:p>
                    <a:fld id="{0343C076-D201-42A6-A1C6-0C5C7DC5517F}" type="VALUE">
                      <a:rPr lang="en-US" smtClean="0"/>
                      <a:pPr/>
                      <a:t>[VALUE]</a:t>
                    </a:fld>
                    <a:r>
                      <a:rPr lang="en-US" baseline="0" smtClean="0"/>
                      <a:t> (</a:t>
                    </a:r>
                    <a:fld id="{7FB12B34-6BC0-4AEC-BE88-86F609ADEED8}" type="PERCENTAGE">
                      <a:rPr lang="en-US" baseline="0" smtClean="0"/>
                      <a:pPr/>
                      <a:t>[PERCENTAGE]</a:t>
                    </a:fld>
                    <a:r>
                      <a:rPr lang="en-US" baseline="0" smtClean="0"/>
                      <a:t>)</a:t>
                    </a:r>
                  </a:p>
                </c:rich>
              </c:tx>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C3A5-4DB8-AD87-6F86FE62E076}"/>
                </c:ext>
              </c:extLst>
            </c:dLbl>
            <c:numFmt formatCode="0%" sourceLinked="0"/>
            <c:spPr>
              <a:noFill/>
              <a:ln>
                <a:noFill/>
              </a:ln>
              <a:effectLst/>
            </c:spPr>
            <c:showLegendKey val="0"/>
            <c:showVal val="1"/>
            <c:showCatName val="0"/>
            <c:showSerName val="0"/>
            <c:showPercent val="1"/>
            <c:showBubbleSize val="0"/>
            <c:showLeaderLines val="1"/>
            <c:extLst>
              <c:ext xmlns:c15="http://schemas.microsoft.com/office/drawing/2012/chart" uri="{CE6537A1-D6FC-4f65-9D91-7224C49458BB}"/>
            </c:extLst>
          </c:dLbls>
          <c:cat>
            <c:strRef>
              <c:f>'[Aangesloten werkgevers en werknemers in aantallen.xlsx]Tabellen en grafieken'!$A$29:$A$31</c:f>
              <c:strCache>
                <c:ptCount val="3"/>
                <c:pt idx="0">
                  <c:v>Aangesloten ESS</c:v>
                </c:pt>
                <c:pt idx="1">
                  <c:v>Dienstverrichter</c:v>
                </c:pt>
                <c:pt idx="2">
                  <c:v>Werkgever zelf</c:v>
                </c:pt>
              </c:strCache>
            </c:strRef>
          </c:cat>
          <c:val>
            <c:numRef>
              <c:f>'[Aangesloten werkgevers en werknemers in aantallen.xlsx]Tabellen en grafieken'!$B$29:$B$31</c:f>
              <c:numCache>
                <c:formatCode>_ * #,##0_ ;_ * \-#,##0_ ;_ * "-"??_ ;_ @_ </c:formatCode>
                <c:ptCount val="3"/>
                <c:pt idx="0">
                  <c:v>2634726</c:v>
                </c:pt>
                <c:pt idx="1">
                  <c:v>232464</c:v>
                </c:pt>
                <c:pt idx="2">
                  <c:v>117674</c:v>
                </c:pt>
              </c:numCache>
            </c:numRef>
          </c:val>
          <c:extLst>
            <c:ext xmlns:c16="http://schemas.microsoft.com/office/drawing/2014/chart" uri="{C3380CC4-5D6E-409C-BE32-E72D297353CC}">
              <c16:uniqueId val="{00000000-C3A5-4DB8-AD87-6F86FE62E076}"/>
            </c:ext>
          </c:extLst>
        </c:ser>
        <c:dLbls>
          <c:showLegendKey val="0"/>
          <c:showVal val="1"/>
          <c:showCatName val="0"/>
          <c:showSerName val="0"/>
          <c:showPercent val="0"/>
          <c:showBubbleSize val="0"/>
          <c:showLeaderLines val="1"/>
        </c:dLbls>
        <c:firstSliceAng val="0"/>
      </c:pieChart>
    </c:plotArea>
    <c:legend>
      <c:legendPos val="l"/>
      <c:layout/>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nl-NL" baseline="0" dirty="0" smtClean="0"/>
              <a:t>PPO werkgevers</a:t>
            </a:r>
            <a:endParaRPr lang="nl-NL" dirty="0"/>
          </a:p>
        </c:rich>
      </c:tx>
      <c:overlay val="0"/>
    </c:title>
    <c:autoTitleDeleted val="0"/>
    <c:plotArea>
      <c:layout/>
      <c:pieChart>
        <c:varyColors val="1"/>
        <c:ser>
          <c:idx val="0"/>
          <c:order val="0"/>
          <c:tx>
            <c:strRef>
              <c:f>'[Aangesloten werkgevers en werknemers in aantallen.xlsx]Tabellen en grafieken'!$D$4</c:f>
              <c:strCache>
                <c:ptCount val="1"/>
                <c:pt idx="0">
                  <c:v>Overheidssector: Plaatselijke en Provinciale Overheden</c:v>
                </c:pt>
              </c:strCache>
            </c:strRef>
          </c:tx>
          <c:dLbls>
            <c:dLbl>
              <c:idx val="1"/>
              <c:tx>
                <c:rich>
                  <a:bodyPr/>
                  <a:lstStyle/>
                  <a:p>
                    <a:fld id="{2FF95C9B-67C0-4890-928E-662155C5A287}" type="VALUE">
                      <a:rPr lang="en-US" smtClean="0"/>
                      <a:pPr/>
                      <a:t>[VALUE]</a:t>
                    </a:fld>
                    <a:r>
                      <a:rPr lang="en-US" baseline="0" smtClean="0"/>
                      <a:t> (</a:t>
                    </a:r>
                    <a:fld id="{028DA998-2375-42CC-B781-AFFC596C2A7F}" type="PERCENTAGE">
                      <a:rPr lang="en-US" baseline="0" smtClean="0"/>
                      <a:pPr/>
                      <a:t>[PERCENTAGE]</a:t>
                    </a:fld>
                    <a:r>
                      <a:rPr lang="en-US" baseline="0" smtClean="0"/>
                      <a:t>)</a:t>
                    </a:r>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6C6-4791-9AF1-EEE7C87912B9}"/>
                </c:ext>
              </c:extLst>
            </c:dLbl>
            <c:dLbl>
              <c:idx val="2"/>
              <c:tx>
                <c:rich>
                  <a:bodyPr/>
                  <a:lstStyle/>
                  <a:p>
                    <a:fld id="{BA41FDB4-1EB8-4E18-BCC2-8C9CB7D98F30}" type="VALUE">
                      <a:rPr lang="en-US" smtClean="0"/>
                      <a:pPr/>
                      <a:t>[VALUE]</a:t>
                    </a:fld>
                    <a:r>
                      <a:rPr lang="en-US" baseline="0" smtClean="0"/>
                      <a:t> (</a:t>
                    </a:r>
                    <a:fld id="{F9FABC43-325A-4ECB-AA91-25690BCBA588}" type="PERCENTAGE">
                      <a:rPr lang="en-US" baseline="0" smtClean="0"/>
                      <a:pPr/>
                      <a:t>[PERCENTAGE]</a:t>
                    </a:fld>
                    <a:r>
                      <a:rPr lang="en-US" baseline="0" smtClean="0"/>
                      <a:t>)</a:t>
                    </a:r>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6C6-4791-9AF1-EEE7C87912B9}"/>
                </c:ext>
              </c:extLst>
            </c:dLbl>
            <c:spPr>
              <a:noFill/>
              <a:ln>
                <a:noFill/>
              </a:ln>
              <a:effectLst/>
            </c:spPr>
            <c:showLegendKey val="0"/>
            <c:showVal val="1"/>
            <c:showCatName val="0"/>
            <c:showSerName val="0"/>
            <c:showPercent val="1"/>
            <c:showBubbleSize val="0"/>
            <c:showLeaderLines val="1"/>
            <c:extLst>
              <c:ext xmlns:c15="http://schemas.microsoft.com/office/drawing/2012/chart" uri="{CE6537A1-D6FC-4f65-9D91-7224C49458BB}"/>
            </c:extLst>
          </c:dLbls>
          <c:cat>
            <c:strRef>
              <c:f>'[Aangesloten werkgevers en werknemers in aantallen.xlsx]Tabellen en grafieken'!$A$5:$A$7</c:f>
              <c:strCache>
                <c:ptCount val="3"/>
                <c:pt idx="0">
                  <c:v>Aangesloten ESS</c:v>
                </c:pt>
                <c:pt idx="1">
                  <c:v>Dienstverrichter</c:v>
                </c:pt>
                <c:pt idx="2">
                  <c:v>Werkgever zelf</c:v>
                </c:pt>
              </c:strCache>
            </c:strRef>
          </c:cat>
          <c:val>
            <c:numRef>
              <c:f>'[Aangesloten werkgevers en werknemers in aantallen.xlsx]Tabellen en grafieken'!$D$5:$D$7</c:f>
              <c:numCache>
                <c:formatCode>_ * #,##0_ ;_ * \-#,##0_ ;_ * "-"??_ ;_ @_ </c:formatCode>
                <c:ptCount val="3"/>
                <c:pt idx="1">
                  <c:v>1575</c:v>
                </c:pt>
                <c:pt idx="2">
                  <c:v>268</c:v>
                </c:pt>
              </c:numCache>
            </c:numRef>
          </c:val>
          <c:extLst>
            <c:ext xmlns:c16="http://schemas.microsoft.com/office/drawing/2014/chart" uri="{C3380CC4-5D6E-409C-BE32-E72D297353CC}">
              <c16:uniqueId val="{00000000-C6C6-4791-9AF1-EEE7C87912B9}"/>
            </c:ext>
          </c:extLst>
        </c:ser>
        <c:dLbls>
          <c:showLegendKey val="0"/>
          <c:showVal val="1"/>
          <c:showCatName val="0"/>
          <c:showSerName val="0"/>
          <c:showPercent val="0"/>
          <c:showBubbleSize val="0"/>
          <c:showLeaderLines val="1"/>
        </c:dLbls>
        <c:firstSliceAng val="0"/>
      </c:pieChart>
    </c:plotArea>
    <c:legend>
      <c:legendPos val="l"/>
      <c:legendEntry>
        <c:idx val="0"/>
        <c:delete val="1"/>
      </c:legendEntry>
      <c:overlay val="0"/>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baseline="0" dirty="0" smtClean="0"/>
              <a:t>PPO </a:t>
            </a:r>
            <a:r>
              <a:rPr lang="en-US" baseline="0" dirty="0" err="1" smtClean="0"/>
              <a:t>werknemers</a:t>
            </a:r>
            <a:endParaRPr lang="en-US" baseline="0" dirty="0" smtClean="0"/>
          </a:p>
        </c:rich>
      </c:tx>
      <c:overlay val="0"/>
    </c:title>
    <c:autoTitleDeleted val="0"/>
    <c:plotArea>
      <c:layout/>
      <c:pieChart>
        <c:varyColors val="1"/>
        <c:ser>
          <c:idx val="0"/>
          <c:order val="0"/>
          <c:tx>
            <c:strRef>
              <c:f>'[Aangesloten werkgevers en werknemers in aantallen.xlsx]Tabellen en grafieken'!$C$28</c:f>
              <c:strCache>
                <c:ptCount val="1"/>
                <c:pt idx="0">
                  <c:v>Overheidssector: Niet PPO</c:v>
                </c:pt>
              </c:strCache>
            </c:strRef>
          </c:tx>
          <c:dLbls>
            <c:spPr>
              <a:noFill/>
              <a:ln>
                <a:noFill/>
              </a:ln>
              <a:effectLst/>
            </c:spPr>
            <c:showLegendKey val="0"/>
            <c:showVal val="1"/>
            <c:showCatName val="0"/>
            <c:showSerName val="0"/>
            <c:showPercent val="1"/>
            <c:showBubbleSize val="0"/>
            <c:showLeaderLines val="1"/>
            <c:extLst>
              <c:ext xmlns:c15="http://schemas.microsoft.com/office/drawing/2012/chart" uri="{CE6537A1-D6FC-4f65-9D91-7224C49458BB}"/>
            </c:extLst>
          </c:dLbls>
          <c:cat>
            <c:strRef>
              <c:f>'[Aangesloten werkgevers en werknemers in aantallen.xlsx]Tabellen en grafieken'!$A$29:$A$31</c:f>
              <c:strCache>
                <c:ptCount val="3"/>
                <c:pt idx="0">
                  <c:v>Aangesloten ESS</c:v>
                </c:pt>
                <c:pt idx="1">
                  <c:v>Dienstverrichter</c:v>
                </c:pt>
                <c:pt idx="2">
                  <c:v>Werkgever zelf</c:v>
                </c:pt>
              </c:strCache>
            </c:strRef>
          </c:cat>
          <c:val>
            <c:numRef>
              <c:f>'[Aangesloten werkgevers en werknemers in aantallen.xlsx]Tabellen en grafieken'!$C$29:$C$31</c:f>
              <c:numCache>
                <c:formatCode>_ * #,##0_ ;_ * \-#,##0_ ;_ * "-"??_ ;_ @_ </c:formatCode>
                <c:ptCount val="3"/>
                <c:pt idx="0">
                  <c:v>145570</c:v>
                </c:pt>
                <c:pt idx="1">
                  <c:v>255841</c:v>
                </c:pt>
                <c:pt idx="2">
                  <c:v>324520</c:v>
                </c:pt>
              </c:numCache>
            </c:numRef>
          </c:val>
          <c:extLst>
            <c:ext xmlns:c16="http://schemas.microsoft.com/office/drawing/2014/chart" uri="{C3380CC4-5D6E-409C-BE32-E72D297353CC}">
              <c16:uniqueId val="{00000000-D234-4678-ACDF-886E6CEA017F}"/>
            </c:ext>
          </c:extLst>
        </c:ser>
        <c:dLbls>
          <c:showLegendKey val="0"/>
          <c:showVal val="1"/>
          <c:showCatName val="0"/>
          <c:showSerName val="0"/>
          <c:showPercent val="0"/>
          <c:showBubbleSize val="0"/>
          <c:showLeaderLines val="1"/>
        </c:dLbls>
        <c:firstSliceAng val="0"/>
      </c:pieChart>
    </c:plotArea>
    <c:legend>
      <c:legendPos val="l"/>
      <c:overlay val="0"/>
    </c:legend>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FGO </a:t>
            </a:r>
            <a:r>
              <a:rPr lang="en-US" dirty="0" err="1" smtClean="0"/>
              <a:t>werkgevers</a:t>
            </a:r>
            <a:endParaRPr lang="en-US" dirty="0"/>
          </a:p>
        </c:rich>
      </c:tx>
      <c:overlay val="0"/>
    </c:title>
    <c:autoTitleDeleted val="0"/>
    <c:plotArea>
      <c:layout/>
      <c:pieChart>
        <c:varyColors val="1"/>
        <c:ser>
          <c:idx val="0"/>
          <c:order val="0"/>
          <c:tx>
            <c:strRef>
              <c:f>'[Aangesloten werkgevers en werknemers in aantallen.xlsx]Tabellen en grafieken'!$C$4</c:f>
              <c:strCache>
                <c:ptCount val="1"/>
                <c:pt idx="0">
                  <c:v>Overheidssector: Niet PPO</c:v>
                </c:pt>
              </c:strCache>
            </c:strRef>
          </c:tx>
          <c:dLbls>
            <c:spPr>
              <a:noFill/>
              <a:ln>
                <a:noFill/>
              </a:ln>
              <a:effectLst/>
            </c:spPr>
            <c:showLegendKey val="0"/>
            <c:showVal val="1"/>
            <c:showCatName val="0"/>
            <c:showSerName val="0"/>
            <c:showPercent val="1"/>
            <c:showBubbleSize val="0"/>
            <c:showLeaderLines val="1"/>
            <c:extLst>
              <c:ext xmlns:c15="http://schemas.microsoft.com/office/drawing/2012/chart" uri="{CE6537A1-D6FC-4f65-9D91-7224C49458BB}"/>
            </c:extLst>
          </c:dLbls>
          <c:cat>
            <c:strRef>
              <c:f>'[Aangesloten werkgevers en werknemers in aantallen.xlsx]Tabellen en grafieken'!$A$5:$A$7</c:f>
              <c:strCache>
                <c:ptCount val="3"/>
                <c:pt idx="0">
                  <c:v>Aangesloten ESS</c:v>
                </c:pt>
                <c:pt idx="1">
                  <c:v>Dienstverrichter</c:v>
                </c:pt>
                <c:pt idx="2">
                  <c:v>Werkgever zelf</c:v>
                </c:pt>
              </c:strCache>
            </c:strRef>
          </c:cat>
          <c:val>
            <c:numRef>
              <c:f>'[Aangesloten werkgevers en werknemers in aantallen.xlsx]Tabellen en grafieken'!$C$5:$C$7</c:f>
              <c:numCache>
                <c:formatCode>_ * #,##0_ ;_ * \-#,##0_ ;_ * "-"??_ ;_ @_ </c:formatCode>
                <c:ptCount val="3"/>
                <c:pt idx="0">
                  <c:v>2161</c:v>
                </c:pt>
                <c:pt idx="1">
                  <c:v>202</c:v>
                </c:pt>
                <c:pt idx="2">
                  <c:v>255</c:v>
                </c:pt>
              </c:numCache>
            </c:numRef>
          </c:val>
          <c:extLst>
            <c:ext xmlns:c16="http://schemas.microsoft.com/office/drawing/2014/chart" uri="{C3380CC4-5D6E-409C-BE32-E72D297353CC}">
              <c16:uniqueId val="{00000000-C0E4-4666-AD6A-6E407EC7787A}"/>
            </c:ext>
          </c:extLst>
        </c:ser>
        <c:dLbls>
          <c:showLegendKey val="0"/>
          <c:showVal val="1"/>
          <c:showCatName val="0"/>
          <c:showSerName val="0"/>
          <c:showPercent val="0"/>
          <c:showBubbleSize val="0"/>
          <c:showLeaderLines val="1"/>
        </c:dLbls>
        <c:firstSliceAng val="0"/>
      </c:pieChart>
    </c:plotArea>
    <c:legend>
      <c:legendPos val="l"/>
      <c:overlay val="0"/>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FGO </a:t>
            </a:r>
            <a:r>
              <a:rPr lang="en-US" dirty="0" err="1" smtClean="0"/>
              <a:t>werknemers</a:t>
            </a:r>
            <a:endParaRPr lang="en-US" dirty="0"/>
          </a:p>
        </c:rich>
      </c:tx>
      <c:overlay val="0"/>
    </c:title>
    <c:autoTitleDeleted val="0"/>
    <c:plotArea>
      <c:layout/>
      <c:pieChart>
        <c:varyColors val="1"/>
        <c:ser>
          <c:idx val="0"/>
          <c:order val="0"/>
          <c:tx>
            <c:strRef>
              <c:f>'[Aangesloten werkgevers en werknemers in aantallen.xlsx]Tabellen en grafieken'!$C$28</c:f>
              <c:strCache>
                <c:ptCount val="1"/>
                <c:pt idx="0">
                  <c:v>Overheidssector: Niet PPO</c:v>
                </c:pt>
              </c:strCache>
            </c:strRef>
          </c:tx>
          <c:dLbls>
            <c:spPr>
              <a:noFill/>
              <a:ln>
                <a:noFill/>
              </a:ln>
              <a:effectLst/>
            </c:spPr>
            <c:showLegendKey val="0"/>
            <c:showVal val="1"/>
            <c:showCatName val="0"/>
            <c:showSerName val="0"/>
            <c:showPercent val="1"/>
            <c:showBubbleSize val="0"/>
            <c:showLeaderLines val="1"/>
            <c:extLst>
              <c:ext xmlns:c15="http://schemas.microsoft.com/office/drawing/2012/chart" uri="{CE6537A1-D6FC-4f65-9D91-7224C49458BB}"/>
            </c:extLst>
          </c:dLbls>
          <c:cat>
            <c:strRef>
              <c:f>'[Aangesloten werkgevers en werknemers in aantallen.xlsx]Tabellen en grafieken'!$A$29:$A$31</c:f>
              <c:strCache>
                <c:ptCount val="3"/>
                <c:pt idx="0">
                  <c:v>Aangesloten ESS</c:v>
                </c:pt>
                <c:pt idx="1">
                  <c:v>Dienstverrichter</c:v>
                </c:pt>
                <c:pt idx="2">
                  <c:v>Werkgever zelf</c:v>
                </c:pt>
              </c:strCache>
            </c:strRef>
          </c:cat>
          <c:val>
            <c:numRef>
              <c:f>'[Aangesloten werkgevers en werknemers in aantallen.xlsx]Tabellen en grafieken'!$C$29:$C$31</c:f>
              <c:numCache>
                <c:formatCode>_ * #,##0_ ;_ * \-#,##0_ ;_ * "-"??_ ;_ @_ </c:formatCode>
                <c:ptCount val="3"/>
                <c:pt idx="0">
                  <c:v>145570</c:v>
                </c:pt>
                <c:pt idx="1">
                  <c:v>255841</c:v>
                </c:pt>
                <c:pt idx="2">
                  <c:v>324520</c:v>
                </c:pt>
              </c:numCache>
            </c:numRef>
          </c:val>
          <c:extLst>
            <c:ext xmlns:c16="http://schemas.microsoft.com/office/drawing/2014/chart" uri="{C3380CC4-5D6E-409C-BE32-E72D297353CC}">
              <c16:uniqueId val="{00000000-3B35-4235-979A-AA887BEF9742}"/>
            </c:ext>
          </c:extLst>
        </c:ser>
        <c:dLbls>
          <c:showLegendKey val="0"/>
          <c:showVal val="1"/>
          <c:showCatName val="0"/>
          <c:showSerName val="0"/>
          <c:showPercent val="0"/>
          <c:showBubbleSize val="0"/>
          <c:showLeaderLines val="1"/>
        </c:dLbls>
        <c:firstSliceAng val="0"/>
      </c:pieChart>
    </c:plotArea>
    <c:legend>
      <c:legendPos val="l"/>
      <c:overlay val="0"/>
    </c:legend>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DC51-43BD-928E-DF27632C9485}"/>
              </c:ext>
            </c:extLst>
          </c:dPt>
          <c:dPt>
            <c:idx val="1"/>
            <c:bubble3D val="0"/>
            <c:explosion val="32"/>
            <c:spPr>
              <a:solidFill>
                <a:srgbClr val="CE4632"/>
              </a:solidFill>
              <a:ln>
                <a:noFill/>
              </a:ln>
              <a:effectLst/>
            </c:spPr>
            <c:extLst>
              <c:ext xmlns:c16="http://schemas.microsoft.com/office/drawing/2014/chart" uri="{C3380CC4-5D6E-409C-BE32-E72D297353CC}">
                <c16:uniqueId val="{00000003-DC51-43BD-928E-DF27632C9485}"/>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DC51-43BD-928E-DF27632C9485}"/>
              </c:ext>
            </c:extLst>
          </c:dPt>
          <c:cat>
            <c:strRef>
              <c:f>Sheet3!$J$4:$L$4</c:f>
              <c:strCache>
                <c:ptCount val="3"/>
                <c:pt idx="0">
                  <c:v>Web</c:v>
                </c:pt>
                <c:pt idx="1">
                  <c:v>API</c:v>
                </c:pt>
                <c:pt idx="2">
                  <c:v>Other</c:v>
                </c:pt>
              </c:strCache>
            </c:strRef>
          </c:cat>
          <c:val>
            <c:numRef>
              <c:f>Sheet3!$J$5:$L$5</c:f>
              <c:numCache>
                <c:formatCode>General</c:formatCode>
                <c:ptCount val="3"/>
                <c:pt idx="0">
                  <c:v>16654519</c:v>
                </c:pt>
                <c:pt idx="1">
                  <c:v>11942529</c:v>
                </c:pt>
                <c:pt idx="2">
                  <c:v>828338</c:v>
                </c:pt>
              </c:numCache>
            </c:numRef>
          </c:val>
          <c:extLst>
            <c:ext xmlns:c16="http://schemas.microsoft.com/office/drawing/2014/chart" uri="{C3380CC4-5D6E-409C-BE32-E72D297353CC}">
              <c16:uniqueId val="{00000006-DC51-43BD-928E-DF27632C948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2225" cap="rnd" cmpd="sng" algn="ctr">
              <a:solidFill>
                <a:srgbClr val="0C6EAA"/>
              </a:solidFill>
              <a:round/>
            </a:ln>
            <a:effectLst/>
          </c:spPr>
          <c:marker>
            <c:symbol val="none"/>
          </c:marker>
          <c:trendline>
            <c:spPr>
              <a:ln w="9525" cap="rnd">
                <a:solidFill>
                  <a:srgbClr val="FF0000">
                    <a:alpha val="40000"/>
                  </a:srgbClr>
                </a:solidFill>
              </a:ln>
              <a:effectLst/>
            </c:spPr>
            <c:trendlineType val="linear"/>
            <c:dispRSqr val="0"/>
            <c:dispEq val="0"/>
          </c:trendline>
          <c:cat>
            <c:strRef>
              <c:f>Summary!$N$1:$AU$1</c:f>
              <c:strCache>
                <c:ptCount val="34"/>
                <c:pt idx="0">
                  <c:v>2016/1</c:v>
                </c:pt>
                <c:pt idx="1">
                  <c:v>2016/2</c:v>
                </c:pt>
                <c:pt idx="2">
                  <c:v>2016/3</c:v>
                </c:pt>
                <c:pt idx="3">
                  <c:v>2016/4</c:v>
                </c:pt>
                <c:pt idx="4">
                  <c:v>2016/5</c:v>
                </c:pt>
                <c:pt idx="5">
                  <c:v>2016/6</c:v>
                </c:pt>
                <c:pt idx="6">
                  <c:v>2016/7</c:v>
                </c:pt>
                <c:pt idx="7">
                  <c:v>2016/8</c:v>
                </c:pt>
                <c:pt idx="8">
                  <c:v>2016/9</c:v>
                </c:pt>
                <c:pt idx="9">
                  <c:v>2016/10</c:v>
                </c:pt>
                <c:pt idx="10">
                  <c:v>2016/11</c:v>
                </c:pt>
                <c:pt idx="11">
                  <c:v>2016/12</c:v>
                </c:pt>
                <c:pt idx="12">
                  <c:v>2017/1</c:v>
                </c:pt>
                <c:pt idx="13">
                  <c:v>2017/2</c:v>
                </c:pt>
                <c:pt idx="14">
                  <c:v>2017/3</c:v>
                </c:pt>
                <c:pt idx="15">
                  <c:v>2017/4</c:v>
                </c:pt>
                <c:pt idx="16">
                  <c:v>2017/5</c:v>
                </c:pt>
                <c:pt idx="17">
                  <c:v>2017/6</c:v>
                </c:pt>
                <c:pt idx="18">
                  <c:v>2017/7</c:v>
                </c:pt>
                <c:pt idx="19">
                  <c:v>2017/8</c:v>
                </c:pt>
                <c:pt idx="20">
                  <c:v>2017/9</c:v>
                </c:pt>
                <c:pt idx="21">
                  <c:v>2017/10</c:v>
                </c:pt>
                <c:pt idx="22">
                  <c:v>2017/11</c:v>
                </c:pt>
                <c:pt idx="23">
                  <c:v>2017/12</c:v>
                </c:pt>
                <c:pt idx="24">
                  <c:v>2018/1</c:v>
                </c:pt>
                <c:pt idx="25">
                  <c:v>2018/2</c:v>
                </c:pt>
                <c:pt idx="26">
                  <c:v>2018/3</c:v>
                </c:pt>
                <c:pt idx="27">
                  <c:v>2018/4</c:v>
                </c:pt>
                <c:pt idx="28">
                  <c:v>2018/5</c:v>
                </c:pt>
                <c:pt idx="29">
                  <c:v>2018/6</c:v>
                </c:pt>
                <c:pt idx="30">
                  <c:v>2018/7</c:v>
                </c:pt>
                <c:pt idx="31">
                  <c:v>2018/8</c:v>
                </c:pt>
                <c:pt idx="32">
                  <c:v>2018/9</c:v>
                </c:pt>
                <c:pt idx="33">
                  <c:v>2018/10</c:v>
                </c:pt>
              </c:strCache>
            </c:strRef>
          </c:cat>
          <c:val>
            <c:numRef>
              <c:f>Summary!$N$83:$AU$83</c:f>
              <c:numCache>
                <c:formatCode>#,##0</c:formatCode>
                <c:ptCount val="34"/>
                <c:pt idx="0">
                  <c:v>389188341</c:v>
                </c:pt>
                <c:pt idx="1">
                  <c:v>414450798</c:v>
                </c:pt>
                <c:pt idx="2">
                  <c:v>450026505</c:v>
                </c:pt>
                <c:pt idx="3">
                  <c:v>437609992</c:v>
                </c:pt>
                <c:pt idx="4">
                  <c:v>469040488</c:v>
                </c:pt>
                <c:pt idx="5">
                  <c:v>563192263</c:v>
                </c:pt>
                <c:pt idx="6">
                  <c:v>528667042</c:v>
                </c:pt>
                <c:pt idx="7">
                  <c:v>565339918</c:v>
                </c:pt>
                <c:pt idx="8">
                  <c:v>629561663</c:v>
                </c:pt>
                <c:pt idx="9">
                  <c:v>676678888</c:v>
                </c:pt>
                <c:pt idx="10">
                  <c:v>685077675</c:v>
                </c:pt>
                <c:pt idx="11">
                  <c:v>715393854</c:v>
                </c:pt>
                <c:pt idx="12">
                  <c:v>783060469</c:v>
                </c:pt>
                <c:pt idx="13">
                  <c:v>725188184</c:v>
                </c:pt>
                <c:pt idx="14">
                  <c:v>805431321</c:v>
                </c:pt>
                <c:pt idx="15">
                  <c:v>724032724</c:v>
                </c:pt>
                <c:pt idx="16">
                  <c:v>796417952</c:v>
                </c:pt>
                <c:pt idx="17">
                  <c:v>825182625</c:v>
                </c:pt>
                <c:pt idx="18">
                  <c:v>743483015</c:v>
                </c:pt>
                <c:pt idx="19">
                  <c:v>769063473</c:v>
                </c:pt>
                <c:pt idx="20">
                  <c:v>811575155</c:v>
                </c:pt>
                <c:pt idx="21">
                  <c:v>984612818</c:v>
                </c:pt>
                <c:pt idx="22">
                  <c:v>955732745</c:v>
                </c:pt>
                <c:pt idx="23">
                  <c:v>920715323</c:v>
                </c:pt>
                <c:pt idx="24">
                  <c:v>1059919034</c:v>
                </c:pt>
                <c:pt idx="25">
                  <c:v>939861066</c:v>
                </c:pt>
                <c:pt idx="26">
                  <c:v>1114819238</c:v>
                </c:pt>
                <c:pt idx="27">
                  <c:v>998261270</c:v>
                </c:pt>
                <c:pt idx="28">
                  <c:v>1129642858</c:v>
                </c:pt>
                <c:pt idx="29">
                  <c:v>1199329523</c:v>
                </c:pt>
                <c:pt idx="30">
                  <c:v>1163646687</c:v>
                </c:pt>
                <c:pt idx="31">
                  <c:v>1110000829</c:v>
                </c:pt>
                <c:pt idx="32">
                  <c:v>1060422688</c:v>
                </c:pt>
                <c:pt idx="33">
                  <c:v>1224396107</c:v>
                </c:pt>
              </c:numCache>
            </c:numRef>
          </c:val>
          <c:smooth val="1"/>
          <c:extLst>
            <c:ext xmlns:c16="http://schemas.microsoft.com/office/drawing/2014/chart" uri="{C3380CC4-5D6E-409C-BE32-E72D297353CC}">
              <c16:uniqueId val="{00000000-1904-4D9D-AC87-434BBF20F1A3}"/>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94673152"/>
        <c:axId val="94687232"/>
      </c:lineChart>
      <c:catAx>
        <c:axId val="94673152"/>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spc="20" baseline="0">
                <a:solidFill>
                  <a:schemeClr val="dk1">
                    <a:lumMod val="65000"/>
                    <a:lumOff val="35000"/>
                  </a:schemeClr>
                </a:solidFill>
                <a:latin typeface="+mn-lt"/>
                <a:ea typeface="+mn-ea"/>
                <a:cs typeface="+mn-cs"/>
              </a:defRPr>
            </a:pPr>
            <a:endParaRPr lang="en-US"/>
          </a:p>
        </c:txPr>
        <c:crossAx val="94687232"/>
        <c:crosses val="autoZero"/>
        <c:auto val="1"/>
        <c:lblAlgn val="ctr"/>
        <c:lblOffset val="100"/>
        <c:noMultiLvlLbl val="1"/>
      </c:catAx>
      <c:valAx>
        <c:axId val="9468723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spc="20" baseline="0">
                <a:solidFill>
                  <a:schemeClr val="dk1">
                    <a:lumMod val="65000"/>
                    <a:lumOff val="35000"/>
                  </a:schemeClr>
                </a:solidFill>
                <a:latin typeface="+mn-lt"/>
                <a:ea typeface="+mn-ea"/>
                <a:cs typeface="+mn-cs"/>
              </a:defRPr>
            </a:pPr>
            <a:endParaRPr lang="en-US"/>
          </a:p>
        </c:txPr>
        <c:crossAx val="94673152"/>
        <c:crosses val="autoZero"/>
        <c:crossBetween val="midCat"/>
      </c:valAx>
      <c:spPr>
        <a:gradFill>
          <a:gsLst>
            <a:gs pos="100000">
              <a:schemeClr val="lt1">
                <a:lumMod val="95000"/>
              </a:schemeClr>
            </a:gs>
            <a:gs pos="0">
              <a:schemeClr val="lt1"/>
            </a:gs>
          </a:gsLst>
          <a:lin ang="5400000" scaled="0"/>
        </a:gradFill>
        <a:ln>
          <a:noFill/>
        </a:ln>
        <a:effectLst/>
      </c:spPr>
    </c:plotArea>
    <c:plotVisOnly val="1"/>
    <c:dispBlanksAs val="zero"/>
    <c:showDLblsOverMax val="1"/>
  </c:chart>
  <c:spPr>
    <a:solidFill>
      <a:schemeClr val="lt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0E9D60-45A2-4F22-AB9C-B05320D50046}"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fr-BE"/>
        </a:p>
      </dgm:t>
    </dgm:pt>
    <dgm:pt modelId="{6DE9FBBC-173E-4AE4-922A-0ED4089ACA7D}">
      <dgm:prSet phldrT="[Text]"/>
      <dgm:spPr/>
      <dgm:t>
        <a:bodyPr/>
        <a:lstStyle/>
        <a:p>
          <a:r>
            <a:rPr lang="fr-BE" b="1" dirty="0" err="1"/>
            <a:t>Supervised</a:t>
          </a:r>
          <a:r>
            <a:rPr lang="fr-BE" b="1" dirty="0"/>
            <a:t> </a:t>
          </a:r>
          <a:r>
            <a:rPr lang="fr-BE" b="1" dirty="0" err="1"/>
            <a:t>learning</a:t>
          </a:r>
          <a:endParaRPr lang="fr-BE" b="1" dirty="0"/>
        </a:p>
      </dgm:t>
    </dgm:pt>
    <dgm:pt modelId="{4DBD82AA-2703-4128-8029-69B3D895C7F0}" type="parTrans" cxnId="{A4E40D8E-FB5F-49DD-A440-4014AC1FEFD7}">
      <dgm:prSet/>
      <dgm:spPr/>
      <dgm:t>
        <a:bodyPr/>
        <a:lstStyle/>
        <a:p>
          <a:endParaRPr lang="fr-BE"/>
        </a:p>
      </dgm:t>
    </dgm:pt>
    <dgm:pt modelId="{81F11CFE-2F44-4AC4-BB70-B658B4A9B7BE}" type="sibTrans" cxnId="{A4E40D8E-FB5F-49DD-A440-4014AC1FEFD7}">
      <dgm:prSet/>
      <dgm:spPr/>
      <dgm:t>
        <a:bodyPr/>
        <a:lstStyle/>
        <a:p>
          <a:endParaRPr lang="fr-BE"/>
        </a:p>
      </dgm:t>
    </dgm:pt>
    <dgm:pt modelId="{18F8C79D-8880-41AF-ABFA-BD90240EC1BB}">
      <dgm:prSet phldrT="[Text]"/>
      <dgm:spPr/>
      <dgm:t>
        <a:bodyPr/>
        <a:lstStyle/>
        <a:p>
          <a:r>
            <a:rPr lang="fr-BE" dirty="0" err="1"/>
            <a:t>learns</a:t>
          </a:r>
          <a:r>
            <a:rPr lang="fr-BE" dirty="0"/>
            <a:t> </a:t>
          </a:r>
          <a:r>
            <a:rPr lang="fr-BE" dirty="0" err="1"/>
            <a:t>from</a:t>
          </a:r>
          <a:r>
            <a:rPr lang="fr-BE" dirty="0"/>
            <a:t> </a:t>
          </a:r>
          <a:r>
            <a:rPr lang="fr-BE" dirty="0" err="1"/>
            <a:t>examples</a:t>
          </a:r>
          <a:r>
            <a:rPr lang="fr-BE" dirty="0"/>
            <a:t> of pairs of input-output</a:t>
          </a:r>
        </a:p>
      </dgm:t>
    </dgm:pt>
    <dgm:pt modelId="{5C70A860-7A38-410F-8198-08F3E548A2E8}" type="parTrans" cxnId="{BB710C48-3668-4039-AAF5-BEFB9475D325}">
      <dgm:prSet/>
      <dgm:spPr/>
      <dgm:t>
        <a:bodyPr/>
        <a:lstStyle/>
        <a:p>
          <a:endParaRPr lang="fr-BE"/>
        </a:p>
      </dgm:t>
    </dgm:pt>
    <dgm:pt modelId="{86DF6D9A-A543-4DB0-B8DB-A9FD6292C633}" type="sibTrans" cxnId="{BB710C48-3668-4039-AAF5-BEFB9475D325}">
      <dgm:prSet/>
      <dgm:spPr/>
      <dgm:t>
        <a:bodyPr/>
        <a:lstStyle/>
        <a:p>
          <a:endParaRPr lang="fr-BE"/>
        </a:p>
      </dgm:t>
    </dgm:pt>
    <dgm:pt modelId="{606C94C2-6CF6-47F2-8793-93299E87E707}">
      <dgm:prSet phldrT="[Text]"/>
      <dgm:spPr/>
      <dgm:t>
        <a:bodyPr/>
        <a:lstStyle/>
        <a:p>
          <a:r>
            <a:rPr lang="fr-BE" dirty="0"/>
            <a:t>feedback </a:t>
          </a:r>
          <a:r>
            <a:rPr lang="fr-BE" dirty="0" err="1"/>
            <a:t>from</a:t>
          </a:r>
          <a:r>
            <a:rPr lang="fr-BE" dirty="0"/>
            <a:t> a « </a:t>
          </a:r>
          <a:r>
            <a:rPr lang="fr-BE" dirty="0" err="1"/>
            <a:t>teacher</a:t>
          </a:r>
          <a:r>
            <a:rPr lang="fr-BE" dirty="0"/>
            <a:t> » </a:t>
          </a:r>
          <a:r>
            <a:rPr lang="fr-BE" dirty="0" err="1"/>
            <a:t>which</a:t>
          </a:r>
          <a:r>
            <a:rPr lang="fr-BE" dirty="0"/>
            <a:t> </a:t>
          </a:r>
          <a:r>
            <a:rPr lang="fr-BE" dirty="0" err="1"/>
            <a:t>provides</a:t>
          </a:r>
          <a:r>
            <a:rPr lang="fr-BE" dirty="0"/>
            <a:t> the correct </a:t>
          </a:r>
          <a:r>
            <a:rPr lang="fr-BE" dirty="0" err="1"/>
            <a:t>answer</a:t>
          </a:r>
          <a:r>
            <a:rPr lang="fr-BE" dirty="0"/>
            <a:t> for </a:t>
          </a:r>
          <a:r>
            <a:rPr lang="fr-BE" dirty="0" err="1"/>
            <a:t>example</a:t>
          </a:r>
          <a:r>
            <a:rPr lang="fr-BE" dirty="0"/>
            <a:t> inputs</a:t>
          </a:r>
        </a:p>
      </dgm:t>
    </dgm:pt>
    <dgm:pt modelId="{598E6EF6-D47D-4D58-A3E1-98AE86F74469}" type="parTrans" cxnId="{7CA90F55-A8D8-4E5B-ABAF-81F7777420B6}">
      <dgm:prSet/>
      <dgm:spPr/>
      <dgm:t>
        <a:bodyPr/>
        <a:lstStyle/>
        <a:p>
          <a:endParaRPr lang="fr-BE"/>
        </a:p>
      </dgm:t>
    </dgm:pt>
    <dgm:pt modelId="{9F429F79-AFEC-491B-9035-F4EA0EC12075}" type="sibTrans" cxnId="{7CA90F55-A8D8-4E5B-ABAF-81F7777420B6}">
      <dgm:prSet/>
      <dgm:spPr/>
      <dgm:t>
        <a:bodyPr/>
        <a:lstStyle/>
        <a:p>
          <a:endParaRPr lang="fr-BE"/>
        </a:p>
      </dgm:t>
    </dgm:pt>
    <dgm:pt modelId="{3FA9B19D-E270-41EE-B4AD-F697AB6B318F}">
      <dgm:prSet phldrT="[Text]"/>
      <dgm:spPr/>
      <dgm:t>
        <a:bodyPr/>
        <a:lstStyle/>
        <a:p>
          <a:r>
            <a:rPr lang="fr-BE" b="1" dirty="0" err="1"/>
            <a:t>Unsupervised</a:t>
          </a:r>
          <a:r>
            <a:rPr lang="fr-BE" b="1" dirty="0"/>
            <a:t> </a:t>
          </a:r>
          <a:r>
            <a:rPr lang="fr-BE" b="1" dirty="0" err="1"/>
            <a:t>learning</a:t>
          </a:r>
          <a:endParaRPr lang="fr-BE" b="1" dirty="0"/>
        </a:p>
      </dgm:t>
    </dgm:pt>
    <dgm:pt modelId="{983D5D2B-C747-40EE-A2D7-E8D33C67FB61}" type="parTrans" cxnId="{170D4B69-B84C-481F-9986-9C3424F8F0AA}">
      <dgm:prSet/>
      <dgm:spPr/>
      <dgm:t>
        <a:bodyPr/>
        <a:lstStyle/>
        <a:p>
          <a:endParaRPr lang="fr-BE"/>
        </a:p>
      </dgm:t>
    </dgm:pt>
    <dgm:pt modelId="{56CC58A9-1E98-4660-9486-AA940EFB4102}" type="sibTrans" cxnId="{170D4B69-B84C-481F-9986-9C3424F8F0AA}">
      <dgm:prSet/>
      <dgm:spPr/>
      <dgm:t>
        <a:bodyPr/>
        <a:lstStyle/>
        <a:p>
          <a:endParaRPr lang="fr-BE"/>
        </a:p>
      </dgm:t>
    </dgm:pt>
    <dgm:pt modelId="{5863230C-7549-43CD-8A15-37CD435FE4D8}">
      <dgm:prSet phldrT="[Text]"/>
      <dgm:spPr/>
      <dgm:t>
        <a:bodyPr/>
        <a:lstStyle/>
        <a:p>
          <a:r>
            <a:rPr lang="fr-BE" dirty="0"/>
            <a:t>no feedback </a:t>
          </a:r>
          <a:r>
            <a:rPr lang="fr-BE" dirty="0" err="1"/>
            <a:t>from</a:t>
          </a:r>
          <a:r>
            <a:rPr lang="fr-BE" dirty="0"/>
            <a:t> a « </a:t>
          </a:r>
          <a:r>
            <a:rPr lang="fr-BE" dirty="0" err="1"/>
            <a:t>teacher</a:t>
          </a:r>
          <a:r>
            <a:rPr lang="fr-BE" dirty="0"/>
            <a:t> »</a:t>
          </a:r>
        </a:p>
      </dgm:t>
    </dgm:pt>
    <dgm:pt modelId="{6AF12CC2-483A-4805-8E11-28669EE49AEF}" type="parTrans" cxnId="{C9443474-C538-4A09-B586-8D634C6A3820}">
      <dgm:prSet/>
      <dgm:spPr/>
      <dgm:t>
        <a:bodyPr/>
        <a:lstStyle/>
        <a:p>
          <a:endParaRPr lang="fr-BE"/>
        </a:p>
      </dgm:t>
    </dgm:pt>
    <dgm:pt modelId="{1F2B52F8-2495-42AB-AF95-3DCB0ABEA51E}" type="sibTrans" cxnId="{C9443474-C538-4A09-B586-8D634C6A3820}">
      <dgm:prSet/>
      <dgm:spPr/>
      <dgm:t>
        <a:bodyPr/>
        <a:lstStyle/>
        <a:p>
          <a:endParaRPr lang="fr-BE"/>
        </a:p>
      </dgm:t>
    </dgm:pt>
    <dgm:pt modelId="{2F00E2E5-A12C-441A-AC01-AF58EC729445}">
      <dgm:prSet phldrT="[Text]"/>
      <dgm:spPr/>
      <dgm:t>
        <a:bodyPr/>
        <a:lstStyle/>
        <a:p>
          <a:r>
            <a:rPr lang="fr-BE" dirty="0" err="1"/>
            <a:t>learns</a:t>
          </a:r>
          <a:r>
            <a:rPr lang="fr-BE" dirty="0"/>
            <a:t> patterns in the input</a:t>
          </a:r>
        </a:p>
      </dgm:t>
    </dgm:pt>
    <dgm:pt modelId="{4F875482-9BDE-4618-BF8A-77B6D54C62A0}" type="parTrans" cxnId="{7A0406BD-6532-4665-AF54-2C11DE634361}">
      <dgm:prSet/>
      <dgm:spPr/>
      <dgm:t>
        <a:bodyPr/>
        <a:lstStyle/>
        <a:p>
          <a:endParaRPr lang="fr-BE"/>
        </a:p>
      </dgm:t>
    </dgm:pt>
    <dgm:pt modelId="{56C015FC-92A2-4C53-A97F-5EB498AE0063}" type="sibTrans" cxnId="{7A0406BD-6532-4665-AF54-2C11DE634361}">
      <dgm:prSet/>
      <dgm:spPr/>
      <dgm:t>
        <a:bodyPr/>
        <a:lstStyle/>
        <a:p>
          <a:endParaRPr lang="fr-BE"/>
        </a:p>
      </dgm:t>
    </dgm:pt>
    <dgm:pt modelId="{8E96135C-6BEB-43A3-BDCD-3B27AF8531E0}">
      <dgm:prSet phldrT="[Text]"/>
      <dgm:spPr/>
      <dgm:t>
        <a:bodyPr/>
        <a:lstStyle/>
        <a:p>
          <a:r>
            <a:rPr lang="fr-BE" b="1" dirty="0" err="1"/>
            <a:t>Reinforcement</a:t>
          </a:r>
          <a:r>
            <a:rPr lang="fr-BE" b="1" dirty="0"/>
            <a:t> </a:t>
          </a:r>
          <a:r>
            <a:rPr lang="fr-BE" b="1" dirty="0" err="1"/>
            <a:t>learning</a:t>
          </a:r>
          <a:endParaRPr lang="fr-BE" b="1" dirty="0"/>
        </a:p>
      </dgm:t>
    </dgm:pt>
    <dgm:pt modelId="{A14BFF47-B062-4BD9-8BB6-3246C5D28510}" type="parTrans" cxnId="{3FCC817B-2FDD-40A8-AE21-E74D423CAC01}">
      <dgm:prSet/>
      <dgm:spPr/>
      <dgm:t>
        <a:bodyPr/>
        <a:lstStyle/>
        <a:p>
          <a:endParaRPr lang="fr-BE"/>
        </a:p>
      </dgm:t>
    </dgm:pt>
    <dgm:pt modelId="{BFBF06D6-FF98-4EAB-9281-28344C810694}" type="sibTrans" cxnId="{3FCC817B-2FDD-40A8-AE21-E74D423CAC01}">
      <dgm:prSet/>
      <dgm:spPr/>
      <dgm:t>
        <a:bodyPr/>
        <a:lstStyle/>
        <a:p>
          <a:endParaRPr lang="fr-BE"/>
        </a:p>
      </dgm:t>
    </dgm:pt>
    <dgm:pt modelId="{7EF26247-894B-4B01-822B-B2F1C8A89FB6}">
      <dgm:prSet phldrT="[Text]"/>
      <dgm:spPr/>
      <dgm:t>
        <a:bodyPr/>
        <a:lstStyle/>
        <a:p>
          <a:r>
            <a:rPr lang="fr-BE" dirty="0" err="1" smtClean="0"/>
            <a:t>suitable</a:t>
          </a:r>
          <a:r>
            <a:rPr lang="fr-BE" dirty="0" smtClean="0"/>
            <a:t> </a:t>
          </a:r>
          <a:r>
            <a:rPr lang="fr-BE" dirty="0"/>
            <a:t>for </a:t>
          </a:r>
          <a:r>
            <a:rPr lang="fr-BE" dirty="0" err="1"/>
            <a:t>complex</a:t>
          </a:r>
          <a:r>
            <a:rPr lang="fr-BE" dirty="0"/>
            <a:t> </a:t>
          </a:r>
          <a:r>
            <a:rPr lang="fr-BE" dirty="0" err="1"/>
            <a:t>problems</a:t>
          </a:r>
          <a:r>
            <a:rPr lang="fr-BE" dirty="0"/>
            <a:t> in </a:t>
          </a:r>
          <a:r>
            <a:rPr lang="fr-BE" dirty="0" err="1"/>
            <a:t>unknown</a:t>
          </a:r>
          <a:r>
            <a:rPr lang="fr-BE" dirty="0"/>
            <a:t> </a:t>
          </a:r>
          <a:r>
            <a:rPr lang="fr-BE" dirty="0" err="1"/>
            <a:t>environment</a:t>
          </a:r>
          <a:endParaRPr lang="fr-BE" dirty="0"/>
        </a:p>
      </dgm:t>
    </dgm:pt>
    <dgm:pt modelId="{E226D233-75BB-4F95-A762-418AF7AB96F4}" type="parTrans" cxnId="{5E7AE7A0-5ECB-4FA4-87E1-0444B1A4A072}">
      <dgm:prSet/>
      <dgm:spPr/>
      <dgm:t>
        <a:bodyPr/>
        <a:lstStyle/>
        <a:p>
          <a:endParaRPr lang="fr-BE"/>
        </a:p>
      </dgm:t>
    </dgm:pt>
    <dgm:pt modelId="{87D7395E-19F0-4873-976A-74485C72E380}" type="sibTrans" cxnId="{5E7AE7A0-5ECB-4FA4-87E1-0444B1A4A072}">
      <dgm:prSet/>
      <dgm:spPr/>
      <dgm:t>
        <a:bodyPr/>
        <a:lstStyle/>
        <a:p>
          <a:endParaRPr lang="fr-BE"/>
        </a:p>
      </dgm:t>
    </dgm:pt>
    <dgm:pt modelId="{8C5D6C95-19D3-427A-93D5-9636F39110AD}">
      <dgm:prSet phldrT="[Text]"/>
      <dgm:spPr/>
      <dgm:t>
        <a:bodyPr/>
        <a:lstStyle/>
        <a:p>
          <a:r>
            <a:rPr lang="fr-BE" dirty="0"/>
            <a:t>no feedback </a:t>
          </a:r>
          <a:r>
            <a:rPr lang="fr-BE" dirty="0" err="1"/>
            <a:t>from</a:t>
          </a:r>
          <a:r>
            <a:rPr lang="fr-BE" dirty="0"/>
            <a:t> a « </a:t>
          </a:r>
          <a:r>
            <a:rPr lang="fr-BE" dirty="0" err="1"/>
            <a:t>teacher</a:t>
          </a:r>
          <a:r>
            <a:rPr lang="fr-BE" dirty="0"/>
            <a:t> »</a:t>
          </a:r>
        </a:p>
      </dgm:t>
    </dgm:pt>
    <dgm:pt modelId="{D94B784C-B427-407E-90CF-43D209EB6DBD}" type="parTrans" cxnId="{53137F1C-CB01-49FE-A4BB-5E011FFB8739}">
      <dgm:prSet/>
      <dgm:spPr/>
      <dgm:t>
        <a:bodyPr/>
        <a:lstStyle/>
        <a:p>
          <a:endParaRPr lang="fr-BE"/>
        </a:p>
      </dgm:t>
    </dgm:pt>
    <dgm:pt modelId="{22CF1F5B-3668-4B4A-81DA-18435A472674}" type="sibTrans" cxnId="{53137F1C-CB01-49FE-A4BB-5E011FFB8739}">
      <dgm:prSet/>
      <dgm:spPr/>
      <dgm:t>
        <a:bodyPr/>
        <a:lstStyle/>
        <a:p>
          <a:endParaRPr lang="fr-BE"/>
        </a:p>
      </dgm:t>
    </dgm:pt>
    <dgm:pt modelId="{8845F426-6338-4287-A775-62A28FD4B0B5}">
      <dgm:prSet phldrT="[Text]"/>
      <dgm:spPr/>
      <dgm:t>
        <a:bodyPr/>
        <a:lstStyle/>
        <a:p>
          <a:r>
            <a:rPr lang="fr-BE" dirty="0" err="1"/>
            <a:t>particularly</a:t>
          </a:r>
          <a:r>
            <a:rPr lang="fr-BE" dirty="0"/>
            <a:t> </a:t>
          </a:r>
          <a:r>
            <a:rPr lang="fr-BE" dirty="0" err="1"/>
            <a:t>used</a:t>
          </a:r>
          <a:r>
            <a:rPr lang="fr-BE" dirty="0"/>
            <a:t> in </a:t>
          </a:r>
          <a:r>
            <a:rPr lang="fr-BE" dirty="0" err="1"/>
            <a:t>robotics</a:t>
          </a:r>
          <a:r>
            <a:rPr lang="fr-BE" dirty="0"/>
            <a:t> (film robot)</a:t>
          </a:r>
        </a:p>
      </dgm:t>
    </dgm:pt>
    <dgm:pt modelId="{362C7113-347D-4BDB-B086-292E02E79880}" type="parTrans" cxnId="{16D3420E-D435-401B-8B54-1F9BDAD872AD}">
      <dgm:prSet/>
      <dgm:spPr/>
      <dgm:t>
        <a:bodyPr/>
        <a:lstStyle/>
        <a:p>
          <a:endParaRPr lang="fr-BE"/>
        </a:p>
      </dgm:t>
    </dgm:pt>
    <dgm:pt modelId="{9A01BAED-D23E-4B16-BEC7-9B63DA24D3CD}" type="sibTrans" cxnId="{16D3420E-D435-401B-8B54-1F9BDAD872AD}">
      <dgm:prSet/>
      <dgm:spPr/>
      <dgm:t>
        <a:bodyPr/>
        <a:lstStyle/>
        <a:p>
          <a:endParaRPr lang="fr-BE"/>
        </a:p>
      </dgm:t>
    </dgm:pt>
    <dgm:pt modelId="{DE4C0434-DBDD-439F-BA8C-05624D456EB2}">
      <dgm:prSet phldrT="[Text]"/>
      <dgm:spPr/>
      <dgm:t>
        <a:bodyPr/>
        <a:lstStyle/>
        <a:p>
          <a:r>
            <a:rPr lang="fr-BE" dirty="0" err="1"/>
            <a:t>receives</a:t>
          </a:r>
          <a:r>
            <a:rPr lang="fr-BE" dirty="0"/>
            <a:t> a </a:t>
          </a:r>
          <a:r>
            <a:rPr lang="fr-BE" dirty="0" err="1"/>
            <a:t>reward</a:t>
          </a:r>
          <a:r>
            <a:rPr lang="fr-BE" dirty="0"/>
            <a:t> if </a:t>
          </a:r>
          <a:r>
            <a:rPr lang="fr-BE" dirty="0" err="1"/>
            <a:t>successful</a:t>
          </a:r>
          <a:r>
            <a:rPr lang="fr-BE" dirty="0"/>
            <a:t> at </a:t>
          </a:r>
          <a:r>
            <a:rPr lang="fr-BE" dirty="0" err="1"/>
            <a:t>executing</a:t>
          </a:r>
          <a:r>
            <a:rPr lang="fr-BE" dirty="0"/>
            <a:t> a </a:t>
          </a:r>
          <a:r>
            <a:rPr lang="fr-BE" dirty="0" err="1"/>
            <a:t>task</a:t>
          </a:r>
          <a:r>
            <a:rPr lang="fr-BE" dirty="0"/>
            <a:t> or </a:t>
          </a:r>
          <a:r>
            <a:rPr lang="fr-BE" dirty="0" err="1"/>
            <a:t>punishment</a:t>
          </a:r>
          <a:r>
            <a:rPr lang="fr-BE" dirty="0"/>
            <a:t> </a:t>
          </a:r>
          <a:r>
            <a:rPr lang="fr-BE" dirty="0" err="1"/>
            <a:t>otherwise</a:t>
          </a:r>
          <a:endParaRPr lang="fr-BE" dirty="0"/>
        </a:p>
      </dgm:t>
    </dgm:pt>
    <dgm:pt modelId="{7C1A8C22-9C80-4D23-A1DC-8A8909FDBE78}" type="parTrans" cxnId="{161908FB-3BC9-4599-9F2A-916DD21CE66D}">
      <dgm:prSet/>
      <dgm:spPr/>
      <dgm:t>
        <a:bodyPr/>
        <a:lstStyle/>
        <a:p>
          <a:endParaRPr lang="fr-BE"/>
        </a:p>
      </dgm:t>
    </dgm:pt>
    <dgm:pt modelId="{106D3F66-E371-428A-BF98-58BBD47E665E}" type="sibTrans" cxnId="{161908FB-3BC9-4599-9F2A-916DD21CE66D}">
      <dgm:prSet/>
      <dgm:spPr/>
      <dgm:t>
        <a:bodyPr/>
        <a:lstStyle/>
        <a:p>
          <a:endParaRPr lang="fr-BE"/>
        </a:p>
      </dgm:t>
    </dgm:pt>
    <dgm:pt modelId="{8D245FF5-B829-4205-B93F-679682779BEA}">
      <dgm:prSet phldrT="[Text]"/>
      <dgm:spPr/>
      <dgm:t>
        <a:bodyPr/>
        <a:lstStyle/>
        <a:p>
          <a:r>
            <a:rPr lang="fr-BE" dirty="0" err="1"/>
            <a:t>most</a:t>
          </a:r>
          <a:r>
            <a:rPr lang="fr-BE" dirty="0"/>
            <a:t> </a:t>
          </a:r>
          <a:r>
            <a:rPr lang="fr-BE" dirty="0" err="1"/>
            <a:t>common</a:t>
          </a:r>
          <a:r>
            <a:rPr lang="fr-BE" dirty="0"/>
            <a:t> </a:t>
          </a:r>
          <a:r>
            <a:rPr lang="fr-BE" dirty="0" err="1"/>
            <a:t>approach</a:t>
          </a:r>
          <a:endParaRPr lang="fr-BE" dirty="0"/>
        </a:p>
      </dgm:t>
    </dgm:pt>
    <dgm:pt modelId="{C5C69277-781C-4F7E-8FFB-C14C7E17E155}" type="parTrans" cxnId="{FE9CB2F9-91F9-4B99-BA37-D2EE0AA898D2}">
      <dgm:prSet/>
      <dgm:spPr/>
      <dgm:t>
        <a:bodyPr/>
        <a:lstStyle/>
        <a:p>
          <a:endParaRPr lang="fr-BE"/>
        </a:p>
      </dgm:t>
    </dgm:pt>
    <dgm:pt modelId="{C90FEA6D-A908-412D-98EC-151DE65F1A7C}" type="sibTrans" cxnId="{FE9CB2F9-91F9-4B99-BA37-D2EE0AA898D2}">
      <dgm:prSet/>
      <dgm:spPr/>
      <dgm:t>
        <a:bodyPr/>
        <a:lstStyle/>
        <a:p>
          <a:endParaRPr lang="fr-BE"/>
        </a:p>
      </dgm:t>
    </dgm:pt>
    <dgm:pt modelId="{D0384010-F75C-4161-88E2-76A18557DE60}">
      <dgm:prSet phldrT="[Text]"/>
      <dgm:spPr/>
      <dgm:t>
        <a:bodyPr/>
        <a:lstStyle/>
        <a:p>
          <a:r>
            <a:rPr lang="fr-BE" dirty="0" err="1"/>
            <a:t>used</a:t>
          </a:r>
          <a:r>
            <a:rPr lang="fr-BE" dirty="0"/>
            <a:t> </a:t>
          </a:r>
          <a:r>
            <a:rPr lang="fr-BE" dirty="0" err="1"/>
            <a:t>mainly</a:t>
          </a:r>
          <a:r>
            <a:rPr lang="fr-BE" dirty="0"/>
            <a:t> for </a:t>
          </a:r>
          <a:r>
            <a:rPr lang="fr-BE" dirty="0" err="1"/>
            <a:t>clustering</a:t>
          </a:r>
          <a:endParaRPr lang="fr-BE" dirty="0"/>
        </a:p>
      </dgm:t>
    </dgm:pt>
    <dgm:pt modelId="{6CCCA94B-29D0-4C42-8720-A74DCB282FC8}" type="parTrans" cxnId="{9C2FFACF-51F1-49DA-8454-78B61AAFEEB6}">
      <dgm:prSet/>
      <dgm:spPr/>
      <dgm:t>
        <a:bodyPr/>
        <a:lstStyle/>
        <a:p>
          <a:endParaRPr lang="fr-BE"/>
        </a:p>
      </dgm:t>
    </dgm:pt>
    <dgm:pt modelId="{4EAFD2B0-C4A5-4DE0-8DD6-8AADCB5989CB}" type="sibTrans" cxnId="{9C2FFACF-51F1-49DA-8454-78B61AAFEEB6}">
      <dgm:prSet/>
      <dgm:spPr/>
      <dgm:t>
        <a:bodyPr/>
        <a:lstStyle/>
        <a:p>
          <a:endParaRPr lang="fr-BE"/>
        </a:p>
      </dgm:t>
    </dgm:pt>
    <dgm:pt modelId="{9F73FA31-3EEA-4E6E-A5FF-CFEF53875EAB}">
      <dgm:prSet phldrT="[Text]"/>
      <dgm:spPr/>
      <dgm:t>
        <a:bodyPr/>
        <a:lstStyle/>
        <a:p>
          <a:r>
            <a:rPr lang="fr-BE" dirty="0" err="1"/>
            <a:t>eg</a:t>
          </a:r>
          <a:r>
            <a:rPr lang="fr-BE" dirty="0"/>
            <a:t> </a:t>
          </a:r>
          <a:r>
            <a:rPr lang="fr-BE" dirty="0" err="1"/>
            <a:t>chatbot</a:t>
          </a:r>
          <a:endParaRPr lang="fr-BE" dirty="0"/>
        </a:p>
      </dgm:t>
    </dgm:pt>
    <dgm:pt modelId="{F32A3A20-C677-4543-BD58-9D5785DAF0D0}" type="parTrans" cxnId="{AD899244-7E67-45FB-8F85-990AFA443C42}">
      <dgm:prSet/>
      <dgm:spPr/>
      <dgm:t>
        <a:bodyPr/>
        <a:lstStyle/>
        <a:p>
          <a:endParaRPr lang="fr-BE"/>
        </a:p>
      </dgm:t>
    </dgm:pt>
    <dgm:pt modelId="{47ED631C-606E-49A2-8059-4C02F1075966}" type="sibTrans" cxnId="{AD899244-7E67-45FB-8F85-990AFA443C42}">
      <dgm:prSet/>
      <dgm:spPr/>
      <dgm:t>
        <a:bodyPr/>
        <a:lstStyle/>
        <a:p>
          <a:endParaRPr lang="fr-BE"/>
        </a:p>
      </dgm:t>
    </dgm:pt>
    <dgm:pt modelId="{717402D5-81D6-4661-869D-E485D86B8E17}" type="pres">
      <dgm:prSet presAssocID="{150E9D60-45A2-4F22-AB9C-B05320D50046}" presName="Name0" presStyleCnt="0">
        <dgm:presLayoutVars>
          <dgm:dir/>
          <dgm:animLvl val="lvl"/>
          <dgm:resizeHandles val="exact"/>
        </dgm:presLayoutVars>
      </dgm:prSet>
      <dgm:spPr/>
      <dgm:t>
        <a:bodyPr/>
        <a:lstStyle/>
        <a:p>
          <a:endParaRPr lang="en-US"/>
        </a:p>
      </dgm:t>
    </dgm:pt>
    <dgm:pt modelId="{BC2CF648-F66A-4A37-8CC4-879CD56AE684}" type="pres">
      <dgm:prSet presAssocID="{6DE9FBBC-173E-4AE4-922A-0ED4089ACA7D}" presName="composite" presStyleCnt="0"/>
      <dgm:spPr/>
    </dgm:pt>
    <dgm:pt modelId="{B17D80FF-CF55-4733-BFFB-F66CAB491E32}" type="pres">
      <dgm:prSet presAssocID="{6DE9FBBC-173E-4AE4-922A-0ED4089ACA7D}" presName="parTx" presStyleLbl="alignNode1" presStyleIdx="0" presStyleCnt="3">
        <dgm:presLayoutVars>
          <dgm:chMax val="0"/>
          <dgm:chPref val="0"/>
          <dgm:bulletEnabled val="1"/>
        </dgm:presLayoutVars>
      </dgm:prSet>
      <dgm:spPr/>
      <dgm:t>
        <a:bodyPr/>
        <a:lstStyle/>
        <a:p>
          <a:endParaRPr lang="en-US"/>
        </a:p>
      </dgm:t>
    </dgm:pt>
    <dgm:pt modelId="{92D12CF7-0231-4278-9821-2890F766CC8C}" type="pres">
      <dgm:prSet presAssocID="{6DE9FBBC-173E-4AE4-922A-0ED4089ACA7D}" presName="desTx" presStyleLbl="alignAccFollowNode1" presStyleIdx="0" presStyleCnt="3">
        <dgm:presLayoutVars>
          <dgm:bulletEnabled val="1"/>
        </dgm:presLayoutVars>
      </dgm:prSet>
      <dgm:spPr/>
      <dgm:t>
        <a:bodyPr/>
        <a:lstStyle/>
        <a:p>
          <a:endParaRPr lang="en-US"/>
        </a:p>
      </dgm:t>
    </dgm:pt>
    <dgm:pt modelId="{FC9D3810-8A9B-4EB2-B5B1-317ACFB5BA60}" type="pres">
      <dgm:prSet presAssocID="{81F11CFE-2F44-4AC4-BB70-B658B4A9B7BE}" presName="space" presStyleCnt="0"/>
      <dgm:spPr/>
    </dgm:pt>
    <dgm:pt modelId="{8D4FDFF9-D76D-4FE6-BF87-C78D43D8DDBB}" type="pres">
      <dgm:prSet presAssocID="{3FA9B19D-E270-41EE-B4AD-F697AB6B318F}" presName="composite" presStyleCnt="0"/>
      <dgm:spPr/>
    </dgm:pt>
    <dgm:pt modelId="{E71B7F2B-3990-4416-AAB8-94F2A414FFD8}" type="pres">
      <dgm:prSet presAssocID="{3FA9B19D-E270-41EE-B4AD-F697AB6B318F}" presName="parTx" presStyleLbl="alignNode1" presStyleIdx="1" presStyleCnt="3">
        <dgm:presLayoutVars>
          <dgm:chMax val="0"/>
          <dgm:chPref val="0"/>
          <dgm:bulletEnabled val="1"/>
        </dgm:presLayoutVars>
      </dgm:prSet>
      <dgm:spPr/>
      <dgm:t>
        <a:bodyPr/>
        <a:lstStyle/>
        <a:p>
          <a:endParaRPr lang="en-US"/>
        </a:p>
      </dgm:t>
    </dgm:pt>
    <dgm:pt modelId="{63AEA9B5-CCB5-4A08-9C82-6914858755BF}" type="pres">
      <dgm:prSet presAssocID="{3FA9B19D-E270-41EE-B4AD-F697AB6B318F}" presName="desTx" presStyleLbl="alignAccFollowNode1" presStyleIdx="1" presStyleCnt="3">
        <dgm:presLayoutVars>
          <dgm:bulletEnabled val="1"/>
        </dgm:presLayoutVars>
      </dgm:prSet>
      <dgm:spPr/>
      <dgm:t>
        <a:bodyPr/>
        <a:lstStyle/>
        <a:p>
          <a:endParaRPr lang="en-US"/>
        </a:p>
      </dgm:t>
    </dgm:pt>
    <dgm:pt modelId="{2641CDE6-3B39-4675-AE0B-A4E7F485CF0B}" type="pres">
      <dgm:prSet presAssocID="{56CC58A9-1E98-4660-9486-AA940EFB4102}" presName="space" presStyleCnt="0"/>
      <dgm:spPr/>
    </dgm:pt>
    <dgm:pt modelId="{8CCFECF5-BAB6-49DB-BBA5-EFDF60B1275F}" type="pres">
      <dgm:prSet presAssocID="{8E96135C-6BEB-43A3-BDCD-3B27AF8531E0}" presName="composite" presStyleCnt="0"/>
      <dgm:spPr/>
    </dgm:pt>
    <dgm:pt modelId="{BAB4DD27-3F1A-4BED-ACF4-71538174A367}" type="pres">
      <dgm:prSet presAssocID="{8E96135C-6BEB-43A3-BDCD-3B27AF8531E0}" presName="parTx" presStyleLbl="alignNode1" presStyleIdx="2" presStyleCnt="3">
        <dgm:presLayoutVars>
          <dgm:chMax val="0"/>
          <dgm:chPref val="0"/>
          <dgm:bulletEnabled val="1"/>
        </dgm:presLayoutVars>
      </dgm:prSet>
      <dgm:spPr/>
      <dgm:t>
        <a:bodyPr/>
        <a:lstStyle/>
        <a:p>
          <a:endParaRPr lang="en-US"/>
        </a:p>
      </dgm:t>
    </dgm:pt>
    <dgm:pt modelId="{7C270DA6-18AC-4A25-BC9A-F25D9F15C8FF}" type="pres">
      <dgm:prSet presAssocID="{8E96135C-6BEB-43A3-BDCD-3B27AF8531E0}" presName="desTx" presStyleLbl="alignAccFollowNode1" presStyleIdx="2" presStyleCnt="3">
        <dgm:presLayoutVars>
          <dgm:bulletEnabled val="1"/>
        </dgm:presLayoutVars>
      </dgm:prSet>
      <dgm:spPr/>
      <dgm:t>
        <a:bodyPr/>
        <a:lstStyle/>
        <a:p>
          <a:endParaRPr lang="en-US"/>
        </a:p>
      </dgm:t>
    </dgm:pt>
  </dgm:ptLst>
  <dgm:cxnLst>
    <dgm:cxn modelId="{EA9D8F9A-D74E-4BAA-B26D-A29066B70A80}" type="presOf" srcId="{8D245FF5-B829-4205-B93F-679682779BEA}" destId="{92D12CF7-0231-4278-9821-2890F766CC8C}" srcOrd="0" destOrd="2" presId="urn:microsoft.com/office/officeart/2005/8/layout/hList1"/>
    <dgm:cxn modelId="{AC597EC8-8869-445F-AA8A-1A3AD65A3766}" type="presOf" srcId="{6DE9FBBC-173E-4AE4-922A-0ED4089ACA7D}" destId="{B17D80FF-CF55-4733-BFFB-F66CAB491E32}" srcOrd="0" destOrd="0" presId="urn:microsoft.com/office/officeart/2005/8/layout/hList1"/>
    <dgm:cxn modelId="{53137F1C-CB01-49FE-A4BB-5E011FFB8739}" srcId="{8E96135C-6BEB-43A3-BDCD-3B27AF8531E0}" destId="{8C5D6C95-19D3-427A-93D5-9636F39110AD}" srcOrd="0" destOrd="0" parTransId="{D94B784C-B427-407E-90CF-43D209EB6DBD}" sibTransId="{22CF1F5B-3668-4B4A-81DA-18435A472674}"/>
    <dgm:cxn modelId="{3FCC817B-2FDD-40A8-AE21-E74D423CAC01}" srcId="{150E9D60-45A2-4F22-AB9C-B05320D50046}" destId="{8E96135C-6BEB-43A3-BDCD-3B27AF8531E0}" srcOrd="2" destOrd="0" parTransId="{A14BFF47-B062-4BD9-8BB6-3246C5D28510}" sibTransId="{BFBF06D6-FF98-4EAB-9281-28344C810694}"/>
    <dgm:cxn modelId="{A40EFAAA-DD90-43A1-81A2-D7CC02B279A4}" type="presOf" srcId="{150E9D60-45A2-4F22-AB9C-B05320D50046}" destId="{717402D5-81D6-4661-869D-E485D86B8E17}" srcOrd="0" destOrd="0" presId="urn:microsoft.com/office/officeart/2005/8/layout/hList1"/>
    <dgm:cxn modelId="{C9443474-C538-4A09-B586-8D634C6A3820}" srcId="{3FA9B19D-E270-41EE-B4AD-F697AB6B318F}" destId="{5863230C-7549-43CD-8A15-37CD435FE4D8}" srcOrd="0" destOrd="0" parTransId="{6AF12CC2-483A-4805-8E11-28669EE49AEF}" sibTransId="{1F2B52F8-2495-42AB-AF95-3DCB0ABEA51E}"/>
    <dgm:cxn modelId="{8AED485F-3336-4FF0-8785-EB1CB47BF721}" type="presOf" srcId="{D0384010-F75C-4161-88E2-76A18557DE60}" destId="{63AEA9B5-CCB5-4A08-9C82-6914858755BF}" srcOrd="0" destOrd="2" presId="urn:microsoft.com/office/officeart/2005/8/layout/hList1"/>
    <dgm:cxn modelId="{AD899244-7E67-45FB-8F85-990AFA443C42}" srcId="{6DE9FBBC-173E-4AE4-922A-0ED4089ACA7D}" destId="{9F73FA31-3EEA-4E6E-A5FF-CFEF53875EAB}" srcOrd="3" destOrd="0" parTransId="{F32A3A20-C677-4543-BD58-9D5785DAF0D0}" sibTransId="{47ED631C-606E-49A2-8059-4C02F1075966}"/>
    <dgm:cxn modelId="{A4E40D8E-FB5F-49DD-A440-4014AC1FEFD7}" srcId="{150E9D60-45A2-4F22-AB9C-B05320D50046}" destId="{6DE9FBBC-173E-4AE4-922A-0ED4089ACA7D}" srcOrd="0" destOrd="0" parTransId="{4DBD82AA-2703-4128-8029-69B3D895C7F0}" sibTransId="{81F11CFE-2F44-4AC4-BB70-B658B4A9B7BE}"/>
    <dgm:cxn modelId="{163D2ACF-1E72-4190-8722-A1FB5C75821C}" type="presOf" srcId="{18F8C79D-8880-41AF-ABFA-BD90240EC1BB}" destId="{92D12CF7-0231-4278-9821-2890F766CC8C}" srcOrd="0" destOrd="0" presId="urn:microsoft.com/office/officeart/2005/8/layout/hList1"/>
    <dgm:cxn modelId="{9C2FFACF-51F1-49DA-8454-78B61AAFEEB6}" srcId="{3FA9B19D-E270-41EE-B4AD-F697AB6B318F}" destId="{D0384010-F75C-4161-88E2-76A18557DE60}" srcOrd="2" destOrd="0" parTransId="{6CCCA94B-29D0-4C42-8720-A74DCB282FC8}" sibTransId="{4EAFD2B0-C4A5-4DE0-8DD6-8AADCB5989CB}"/>
    <dgm:cxn modelId="{2C7817C7-0192-4041-921C-6ECBF857ADE0}" type="presOf" srcId="{2F00E2E5-A12C-441A-AC01-AF58EC729445}" destId="{63AEA9B5-CCB5-4A08-9C82-6914858755BF}" srcOrd="0" destOrd="1" presId="urn:microsoft.com/office/officeart/2005/8/layout/hList1"/>
    <dgm:cxn modelId="{A4E1F18F-A3E7-47A8-AA2D-8B622E6E500E}" type="presOf" srcId="{3FA9B19D-E270-41EE-B4AD-F697AB6B318F}" destId="{E71B7F2B-3990-4416-AAB8-94F2A414FFD8}" srcOrd="0" destOrd="0" presId="urn:microsoft.com/office/officeart/2005/8/layout/hList1"/>
    <dgm:cxn modelId="{7EDB96C6-5A1C-4B74-9486-6DC8015689DC}" type="presOf" srcId="{606C94C2-6CF6-47F2-8793-93299E87E707}" destId="{92D12CF7-0231-4278-9821-2890F766CC8C}" srcOrd="0" destOrd="1" presId="urn:microsoft.com/office/officeart/2005/8/layout/hList1"/>
    <dgm:cxn modelId="{E3DF5A36-8518-4DBC-AB1D-D95A450841F5}" type="presOf" srcId="{8E96135C-6BEB-43A3-BDCD-3B27AF8531E0}" destId="{BAB4DD27-3F1A-4BED-ACF4-71538174A367}" srcOrd="0" destOrd="0" presId="urn:microsoft.com/office/officeart/2005/8/layout/hList1"/>
    <dgm:cxn modelId="{1B6F9866-2804-4417-A7F9-8F19E7332776}" type="presOf" srcId="{DE4C0434-DBDD-439F-BA8C-05624D456EB2}" destId="{7C270DA6-18AC-4A25-BC9A-F25D9F15C8FF}" srcOrd="0" destOrd="1" presId="urn:microsoft.com/office/officeart/2005/8/layout/hList1"/>
    <dgm:cxn modelId="{D3B8E5BD-EE5E-4350-BD95-95FB4493A9DD}" type="presOf" srcId="{5863230C-7549-43CD-8A15-37CD435FE4D8}" destId="{63AEA9B5-CCB5-4A08-9C82-6914858755BF}" srcOrd="0" destOrd="0" presId="urn:microsoft.com/office/officeart/2005/8/layout/hList1"/>
    <dgm:cxn modelId="{161908FB-3BC9-4599-9F2A-916DD21CE66D}" srcId="{8E96135C-6BEB-43A3-BDCD-3B27AF8531E0}" destId="{DE4C0434-DBDD-439F-BA8C-05624D456EB2}" srcOrd="1" destOrd="0" parTransId="{7C1A8C22-9C80-4D23-A1DC-8A8909FDBE78}" sibTransId="{106D3F66-E371-428A-BF98-58BBD47E665E}"/>
    <dgm:cxn modelId="{71B7916B-C0F7-42A6-9512-EF7EF562B079}" type="presOf" srcId="{7EF26247-894B-4B01-822B-B2F1C8A89FB6}" destId="{7C270DA6-18AC-4A25-BC9A-F25D9F15C8FF}" srcOrd="0" destOrd="2" presId="urn:microsoft.com/office/officeart/2005/8/layout/hList1"/>
    <dgm:cxn modelId="{75BAA1CA-B388-4B7B-A360-18F0A2C7D621}" type="presOf" srcId="{9F73FA31-3EEA-4E6E-A5FF-CFEF53875EAB}" destId="{92D12CF7-0231-4278-9821-2890F766CC8C}" srcOrd="0" destOrd="3" presId="urn:microsoft.com/office/officeart/2005/8/layout/hList1"/>
    <dgm:cxn modelId="{057AB39E-F6AC-415B-B0D2-F5FC6289597A}" type="presOf" srcId="{8845F426-6338-4287-A775-62A28FD4B0B5}" destId="{7C270DA6-18AC-4A25-BC9A-F25D9F15C8FF}" srcOrd="0" destOrd="3" presId="urn:microsoft.com/office/officeart/2005/8/layout/hList1"/>
    <dgm:cxn modelId="{FE9CB2F9-91F9-4B99-BA37-D2EE0AA898D2}" srcId="{6DE9FBBC-173E-4AE4-922A-0ED4089ACA7D}" destId="{8D245FF5-B829-4205-B93F-679682779BEA}" srcOrd="2" destOrd="0" parTransId="{C5C69277-781C-4F7E-8FFB-C14C7E17E155}" sibTransId="{C90FEA6D-A908-412D-98EC-151DE65F1A7C}"/>
    <dgm:cxn modelId="{16D3420E-D435-401B-8B54-1F9BDAD872AD}" srcId="{8E96135C-6BEB-43A3-BDCD-3B27AF8531E0}" destId="{8845F426-6338-4287-A775-62A28FD4B0B5}" srcOrd="3" destOrd="0" parTransId="{362C7113-347D-4BDB-B086-292E02E79880}" sibTransId="{9A01BAED-D23E-4B16-BEC7-9B63DA24D3CD}"/>
    <dgm:cxn modelId="{7A0406BD-6532-4665-AF54-2C11DE634361}" srcId="{3FA9B19D-E270-41EE-B4AD-F697AB6B318F}" destId="{2F00E2E5-A12C-441A-AC01-AF58EC729445}" srcOrd="1" destOrd="0" parTransId="{4F875482-9BDE-4618-BF8A-77B6D54C62A0}" sibTransId="{56C015FC-92A2-4C53-A97F-5EB498AE0063}"/>
    <dgm:cxn modelId="{BB710C48-3668-4039-AAF5-BEFB9475D325}" srcId="{6DE9FBBC-173E-4AE4-922A-0ED4089ACA7D}" destId="{18F8C79D-8880-41AF-ABFA-BD90240EC1BB}" srcOrd="0" destOrd="0" parTransId="{5C70A860-7A38-410F-8198-08F3E548A2E8}" sibTransId="{86DF6D9A-A543-4DB0-B8DB-A9FD6292C633}"/>
    <dgm:cxn modelId="{5E7AE7A0-5ECB-4FA4-87E1-0444B1A4A072}" srcId="{8E96135C-6BEB-43A3-BDCD-3B27AF8531E0}" destId="{7EF26247-894B-4B01-822B-B2F1C8A89FB6}" srcOrd="2" destOrd="0" parTransId="{E226D233-75BB-4F95-A762-418AF7AB96F4}" sibTransId="{87D7395E-19F0-4873-976A-74485C72E380}"/>
    <dgm:cxn modelId="{170D4B69-B84C-481F-9986-9C3424F8F0AA}" srcId="{150E9D60-45A2-4F22-AB9C-B05320D50046}" destId="{3FA9B19D-E270-41EE-B4AD-F697AB6B318F}" srcOrd="1" destOrd="0" parTransId="{983D5D2B-C747-40EE-A2D7-E8D33C67FB61}" sibTransId="{56CC58A9-1E98-4660-9486-AA940EFB4102}"/>
    <dgm:cxn modelId="{7CA90F55-A8D8-4E5B-ABAF-81F7777420B6}" srcId="{6DE9FBBC-173E-4AE4-922A-0ED4089ACA7D}" destId="{606C94C2-6CF6-47F2-8793-93299E87E707}" srcOrd="1" destOrd="0" parTransId="{598E6EF6-D47D-4D58-A3E1-98AE86F74469}" sibTransId="{9F429F79-AFEC-491B-9035-F4EA0EC12075}"/>
    <dgm:cxn modelId="{1F89C07D-847C-422E-A0D8-E624BFF002EC}" type="presOf" srcId="{8C5D6C95-19D3-427A-93D5-9636F39110AD}" destId="{7C270DA6-18AC-4A25-BC9A-F25D9F15C8FF}" srcOrd="0" destOrd="0" presId="urn:microsoft.com/office/officeart/2005/8/layout/hList1"/>
    <dgm:cxn modelId="{9C289D86-D2C0-4254-8AE3-E78BA2D72C54}" type="presParOf" srcId="{717402D5-81D6-4661-869D-E485D86B8E17}" destId="{BC2CF648-F66A-4A37-8CC4-879CD56AE684}" srcOrd="0" destOrd="0" presId="urn:microsoft.com/office/officeart/2005/8/layout/hList1"/>
    <dgm:cxn modelId="{C756BD99-2B45-4739-887F-C2646C28470C}" type="presParOf" srcId="{BC2CF648-F66A-4A37-8CC4-879CD56AE684}" destId="{B17D80FF-CF55-4733-BFFB-F66CAB491E32}" srcOrd="0" destOrd="0" presId="urn:microsoft.com/office/officeart/2005/8/layout/hList1"/>
    <dgm:cxn modelId="{75C98037-7CB7-497E-B4EF-8674C9AC362B}" type="presParOf" srcId="{BC2CF648-F66A-4A37-8CC4-879CD56AE684}" destId="{92D12CF7-0231-4278-9821-2890F766CC8C}" srcOrd="1" destOrd="0" presId="urn:microsoft.com/office/officeart/2005/8/layout/hList1"/>
    <dgm:cxn modelId="{18944D64-CA23-4F19-A445-D55AD4B4660F}" type="presParOf" srcId="{717402D5-81D6-4661-869D-E485D86B8E17}" destId="{FC9D3810-8A9B-4EB2-B5B1-317ACFB5BA60}" srcOrd="1" destOrd="0" presId="urn:microsoft.com/office/officeart/2005/8/layout/hList1"/>
    <dgm:cxn modelId="{CFAAB707-FDD3-446E-8654-09EF2E1993BC}" type="presParOf" srcId="{717402D5-81D6-4661-869D-E485D86B8E17}" destId="{8D4FDFF9-D76D-4FE6-BF87-C78D43D8DDBB}" srcOrd="2" destOrd="0" presId="urn:microsoft.com/office/officeart/2005/8/layout/hList1"/>
    <dgm:cxn modelId="{6129F744-9AD7-47D4-8B9D-6638F23115CD}" type="presParOf" srcId="{8D4FDFF9-D76D-4FE6-BF87-C78D43D8DDBB}" destId="{E71B7F2B-3990-4416-AAB8-94F2A414FFD8}" srcOrd="0" destOrd="0" presId="urn:microsoft.com/office/officeart/2005/8/layout/hList1"/>
    <dgm:cxn modelId="{5895F61F-0FAF-4A27-BE4B-9FF2641859CF}" type="presParOf" srcId="{8D4FDFF9-D76D-4FE6-BF87-C78D43D8DDBB}" destId="{63AEA9B5-CCB5-4A08-9C82-6914858755BF}" srcOrd="1" destOrd="0" presId="urn:microsoft.com/office/officeart/2005/8/layout/hList1"/>
    <dgm:cxn modelId="{9F1A2A8E-5AB3-47DF-94F4-A0110180471B}" type="presParOf" srcId="{717402D5-81D6-4661-869D-E485D86B8E17}" destId="{2641CDE6-3B39-4675-AE0B-A4E7F485CF0B}" srcOrd="3" destOrd="0" presId="urn:microsoft.com/office/officeart/2005/8/layout/hList1"/>
    <dgm:cxn modelId="{4C93E52B-3591-4522-B703-3ECC33991412}" type="presParOf" srcId="{717402D5-81D6-4661-869D-E485D86B8E17}" destId="{8CCFECF5-BAB6-49DB-BBA5-EFDF60B1275F}" srcOrd="4" destOrd="0" presId="urn:microsoft.com/office/officeart/2005/8/layout/hList1"/>
    <dgm:cxn modelId="{81255E92-04DD-4505-A67F-1A99D175B7DE}" type="presParOf" srcId="{8CCFECF5-BAB6-49DB-BBA5-EFDF60B1275F}" destId="{BAB4DD27-3F1A-4BED-ACF4-71538174A367}" srcOrd="0" destOrd="0" presId="urn:microsoft.com/office/officeart/2005/8/layout/hList1"/>
    <dgm:cxn modelId="{6086B84B-237B-4004-BD2F-81822EBAC963}" type="presParOf" srcId="{8CCFECF5-BAB6-49DB-BBA5-EFDF60B1275F}" destId="{7C270DA6-18AC-4A25-BC9A-F25D9F15C8F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9D1B17-1FD8-4E64-ABA1-B5802A2906A9}" type="doc">
      <dgm:prSet loTypeId="urn:microsoft.com/office/officeart/2005/8/layout/StepDownProcess" loCatId="process" qsTypeId="urn:microsoft.com/office/officeart/2005/8/quickstyle/simple1" qsCatId="simple" csTypeId="urn:microsoft.com/office/officeart/2005/8/colors/accent1_2" csCatId="accent1" phldr="1"/>
      <dgm:spPr/>
    </dgm:pt>
    <dgm:pt modelId="{3DE7EC92-9FF4-49E9-81A9-7675F2891EBE}">
      <dgm:prSet phldrT="[Text]" custT="1"/>
      <dgm:spPr>
        <a:solidFill>
          <a:srgbClr val="B3F1F3"/>
        </a:solidFill>
      </dgm:spPr>
      <dgm:t>
        <a:bodyPr/>
        <a:lstStyle/>
        <a:p>
          <a:r>
            <a:rPr lang="fr-BE" sz="1800" b="1" dirty="0">
              <a:solidFill>
                <a:schemeClr val="tx1"/>
              </a:solidFill>
              <a:sym typeface="Wingdings 2"/>
            </a:rPr>
            <a:t></a:t>
          </a:r>
          <a:r>
            <a:rPr lang="fr-BE" sz="1300" b="1" dirty="0">
              <a:solidFill>
                <a:schemeClr val="tx1"/>
              </a:solidFill>
              <a:sym typeface="Wingdings 2"/>
            </a:rPr>
            <a:t> </a:t>
          </a:r>
          <a:r>
            <a:rPr lang="fr-BE" sz="1300" dirty="0">
              <a:solidFill>
                <a:schemeClr val="tx1"/>
              </a:solidFill>
            </a:rPr>
            <a:t>Création de l’entreprise à la BCE</a:t>
          </a:r>
        </a:p>
      </dgm:t>
    </dgm:pt>
    <dgm:pt modelId="{7E7A20AE-EA93-4A97-A644-9988E925F88D}" type="parTrans" cxnId="{0FC0CB1B-5C12-4920-BE30-44D366C5FD43}">
      <dgm:prSet/>
      <dgm:spPr/>
      <dgm:t>
        <a:bodyPr/>
        <a:lstStyle/>
        <a:p>
          <a:endParaRPr lang="fr-BE"/>
        </a:p>
      </dgm:t>
    </dgm:pt>
    <dgm:pt modelId="{F7C48F93-BE0A-466B-98EA-596A40D533E9}" type="sibTrans" cxnId="{0FC0CB1B-5C12-4920-BE30-44D366C5FD43}">
      <dgm:prSet/>
      <dgm:spPr/>
      <dgm:t>
        <a:bodyPr/>
        <a:lstStyle/>
        <a:p>
          <a:endParaRPr lang="fr-BE"/>
        </a:p>
      </dgm:t>
    </dgm:pt>
    <dgm:pt modelId="{77278DBD-9623-4AA3-B56E-B6F2BDD9A42E}">
      <dgm:prSet phldrT="[Text]" custT="1"/>
      <dgm:spPr>
        <a:solidFill>
          <a:srgbClr val="7DE8EB"/>
        </a:solidFill>
      </dgm:spPr>
      <dgm:t>
        <a:bodyPr/>
        <a:lstStyle/>
        <a:p>
          <a:r>
            <a:rPr lang="fr-BE" sz="1800" dirty="0">
              <a:solidFill>
                <a:schemeClr val="tx1"/>
              </a:solidFill>
              <a:sym typeface="Wingdings 2"/>
            </a:rPr>
            <a:t></a:t>
          </a:r>
          <a:r>
            <a:rPr lang="fr-BE" sz="1300" dirty="0">
              <a:solidFill>
                <a:schemeClr val="tx1"/>
              </a:solidFill>
              <a:sym typeface="Wingdings 2"/>
            </a:rPr>
            <a:t> </a:t>
          </a:r>
          <a:r>
            <a:rPr lang="fr-BE" sz="1300" dirty="0">
              <a:solidFill>
                <a:schemeClr val="tx1"/>
              </a:solidFill>
            </a:rPr>
            <a:t>Enregistrement de l’entreprise dans CSAM par un représentant légal</a:t>
          </a:r>
        </a:p>
      </dgm:t>
    </dgm:pt>
    <dgm:pt modelId="{9944A67C-F6CB-4707-8425-0A1D0903AD45}" type="parTrans" cxnId="{1753A9D5-364B-4703-8707-D97A4665E1BA}">
      <dgm:prSet/>
      <dgm:spPr/>
      <dgm:t>
        <a:bodyPr/>
        <a:lstStyle/>
        <a:p>
          <a:endParaRPr lang="fr-BE"/>
        </a:p>
      </dgm:t>
    </dgm:pt>
    <dgm:pt modelId="{1585A848-2C37-4313-8E83-C0F97C081C4B}" type="sibTrans" cxnId="{1753A9D5-364B-4703-8707-D97A4665E1BA}">
      <dgm:prSet/>
      <dgm:spPr/>
      <dgm:t>
        <a:bodyPr/>
        <a:lstStyle/>
        <a:p>
          <a:endParaRPr lang="fr-BE"/>
        </a:p>
      </dgm:t>
    </dgm:pt>
    <dgm:pt modelId="{82CFE5C1-13AD-42C0-BB7A-F8FEFAFB4498}">
      <dgm:prSet phldrT="[Text]" custT="1"/>
      <dgm:spPr>
        <a:solidFill>
          <a:srgbClr val="20C5CB"/>
        </a:solidFill>
      </dgm:spPr>
      <dgm:t>
        <a:bodyPr/>
        <a:lstStyle/>
        <a:p>
          <a:r>
            <a:rPr lang="fr-BE" sz="1800" dirty="0">
              <a:solidFill>
                <a:schemeClr val="tx1"/>
              </a:solidFill>
              <a:sym typeface="Wingdings 2"/>
            </a:rPr>
            <a:t></a:t>
          </a:r>
          <a:r>
            <a:rPr lang="fr-BE" sz="1300" dirty="0">
              <a:solidFill>
                <a:schemeClr val="tx1"/>
              </a:solidFill>
              <a:sym typeface="Wingdings 2"/>
            </a:rPr>
            <a:t> </a:t>
          </a:r>
          <a:r>
            <a:rPr lang="fr-BE" sz="1300" dirty="0">
              <a:solidFill>
                <a:schemeClr val="tx1"/>
              </a:solidFill>
            </a:rPr>
            <a:t>Création automatique de l’e-Box et accès direct pour le GAP (généralement le représentant légal)</a:t>
          </a:r>
        </a:p>
      </dgm:t>
    </dgm:pt>
    <dgm:pt modelId="{18644AEA-2B4A-419D-98AC-6358B78D187C}" type="parTrans" cxnId="{02208E9D-8331-4836-B8F7-9151BEF90FF4}">
      <dgm:prSet/>
      <dgm:spPr/>
      <dgm:t>
        <a:bodyPr/>
        <a:lstStyle/>
        <a:p>
          <a:endParaRPr lang="fr-BE"/>
        </a:p>
      </dgm:t>
    </dgm:pt>
    <dgm:pt modelId="{3228CD71-A50D-4A7F-9000-C2CC21C01043}" type="sibTrans" cxnId="{02208E9D-8331-4836-B8F7-9151BEF90FF4}">
      <dgm:prSet/>
      <dgm:spPr/>
      <dgm:t>
        <a:bodyPr/>
        <a:lstStyle/>
        <a:p>
          <a:endParaRPr lang="fr-BE"/>
        </a:p>
      </dgm:t>
    </dgm:pt>
    <dgm:pt modelId="{895E381C-7621-4570-ABBB-99FF5F5721B5}" type="pres">
      <dgm:prSet presAssocID="{E39D1B17-1FD8-4E64-ABA1-B5802A2906A9}" presName="rootnode" presStyleCnt="0">
        <dgm:presLayoutVars>
          <dgm:chMax/>
          <dgm:chPref/>
          <dgm:dir/>
          <dgm:animLvl val="lvl"/>
        </dgm:presLayoutVars>
      </dgm:prSet>
      <dgm:spPr/>
    </dgm:pt>
    <dgm:pt modelId="{C89B8A36-BB6A-4475-ABE4-450C810BD4D0}" type="pres">
      <dgm:prSet presAssocID="{3DE7EC92-9FF4-49E9-81A9-7675F2891EBE}" presName="composite" presStyleCnt="0"/>
      <dgm:spPr/>
    </dgm:pt>
    <dgm:pt modelId="{6073D8E5-140A-433A-A7FE-D9362C6BB795}" type="pres">
      <dgm:prSet presAssocID="{3DE7EC92-9FF4-49E9-81A9-7675F2891EBE}" presName="bentUpArrow1" presStyleLbl="alignImgPlace1" presStyleIdx="0" presStyleCnt="2"/>
      <dgm:spPr/>
    </dgm:pt>
    <dgm:pt modelId="{521A9ED8-3C05-46B6-98D5-2561BFAFDA26}" type="pres">
      <dgm:prSet presAssocID="{3DE7EC92-9FF4-49E9-81A9-7675F2891EBE}" presName="ParentText" presStyleLbl="node1" presStyleIdx="0" presStyleCnt="3">
        <dgm:presLayoutVars>
          <dgm:chMax val="1"/>
          <dgm:chPref val="1"/>
          <dgm:bulletEnabled val="1"/>
        </dgm:presLayoutVars>
      </dgm:prSet>
      <dgm:spPr/>
      <dgm:t>
        <a:bodyPr/>
        <a:lstStyle/>
        <a:p>
          <a:endParaRPr lang="fr-BE"/>
        </a:p>
      </dgm:t>
    </dgm:pt>
    <dgm:pt modelId="{7734A3DE-0EAF-4491-A44B-0A9BFC73827A}" type="pres">
      <dgm:prSet presAssocID="{3DE7EC92-9FF4-49E9-81A9-7675F2891EBE}" presName="ChildText" presStyleLbl="revTx" presStyleIdx="0" presStyleCnt="2">
        <dgm:presLayoutVars>
          <dgm:chMax val="0"/>
          <dgm:chPref val="0"/>
          <dgm:bulletEnabled val="1"/>
        </dgm:presLayoutVars>
      </dgm:prSet>
      <dgm:spPr/>
    </dgm:pt>
    <dgm:pt modelId="{28D94EDC-D7F4-4CF0-B7E6-50CA62E0522C}" type="pres">
      <dgm:prSet presAssocID="{F7C48F93-BE0A-466B-98EA-596A40D533E9}" presName="sibTrans" presStyleCnt="0"/>
      <dgm:spPr/>
    </dgm:pt>
    <dgm:pt modelId="{2174828E-8528-4DAF-8A70-7418E59C42C5}" type="pres">
      <dgm:prSet presAssocID="{77278DBD-9623-4AA3-B56E-B6F2BDD9A42E}" presName="composite" presStyleCnt="0"/>
      <dgm:spPr/>
    </dgm:pt>
    <dgm:pt modelId="{5D27316A-52D9-4263-BF4B-BDDC04F81522}" type="pres">
      <dgm:prSet presAssocID="{77278DBD-9623-4AA3-B56E-B6F2BDD9A42E}" presName="bentUpArrow1" presStyleLbl="alignImgPlace1" presStyleIdx="1" presStyleCnt="2"/>
      <dgm:spPr/>
    </dgm:pt>
    <dgm:pt modelId="{7DB19150-0B40-4745-93EF-2EEACF769F01}" type="pres">
      <dgm:prSet presAssocID="{77278DBD-9623-4AA3-B56E-B6F2BDD9A42E}" presName="ParentText" presStyleLbl="node1" presStyleIdx="1" presStyleCnt="3">
        <dgm:presLayoutVars>
          <dgm:chMax val="1"/>
          <dgm:chPref val="1"/>
          <dgm:bulletEnabled val="1"/>
        </dgm:presLayoutVars>
      </dgm:prSet>
      <dgm:spPr/>
      <dgm:t>
        <a:bodyPr/>
        <a:lstStyle/>
        <a:p>
          <a:endParaRPr lang="fr-BE"/>
        </a:p>
      </dgm:t>
    </dgm:pt>
    <dgm:pt modelId="{CE5F0B0D-9756-4F21-87D8-7517F7009BD4}" type="pres">
      <dgm:prSet presAssocID="{77278DBD-9623-4AA3-B56E-B6F2BDD9A42E}" presName="ChildText" presStyleLbl="revTx" presStyleIdx="1" presStyleCnt="2">
        <dgm:presLayoutVars>
          <dgm:chMax val="0"/>
          <dgm:chPref val="0"/>
          <dgm:bulletEnabled val="1"/>
        </dgm:presLayoutVars>
      </dgm:prSet>
      <dgm:spPr/>
    </dgm:pt>
    <dgm:pt modelId="{7F1EBAB3-EEC2-4878-A0B0-82992E00A85E}" type="pres">
      <dgm:prSet presAssocID="{1585A848-2C37-4313-8E83-C0F97C081C4B}" presName="sibTrans" presStyleCnt="0"/>
      <dgm:spPr/>
    </dgm:pt>
    <dgm:pt modelId="{2F00A921-82F2-4386-9651-9EB6ED122295}" type="pres">
      <dgm:prSet presAssocID="{82CFE5C1-13AD-42C0-BB7A-F8FEFAFB4498}" presName="composite" presStyleCnt="0"/>
      <dgm:spPr/>
    </dgm:pt>
    <dgm:pt modelId="{BE034EE9-5DEB-4456-9075-1C4B39DD21E2}" type="pres">
      <dgm:prSet presAssocID="{82CFE5C1-13AD-42C0-BB7A-F8FEFAFB4498}" presName="ParentText" presStyleLbl="node1" presStyleIdx="2" presStyleCnt="3">
        <dgm:presLayoutVars>
          <dgm:chMax val="1"/>
          <dgm:chPref val="1"/>
          <dgm:bulletEnabled val="1"/>
        </dgm:presLayoutVars>
      </dgm:prSet>
      <dgm:spPr/>
      <dgm:t>
        <a:bodyPr/>
        <a:lstStyle/>
        <a:p>
          <a:endParaRPr lang="fr-BE"/>
        </a:p>
      </dgm:t>
    </dgm:pt>
  </dgm:ptLst>
  <dgm:cxnLst>
    <dgm:cxn modelId="{E8CC11AD-B6AB-4D84-B3C5-C26E8EFCD94F}" type="presOf" srcId="{82CFE5C1-13AD-42C0-BB7A-F8FEFAFB4498}" destId="{BE034EE9-5DEB-4456-9075-1C4B39DD21E2}" srcOrd="0" destOrd="0" presId="urn:microsoft.com/office/officeart/2005/8/layout/StepDownProcess"/>
    <dgm:cxn modelId="{0FC0CB1B-5C12-4920-BE30-44D366C5FD43}" srcId="{E39D1B17-1FD8-4E64-ABA1-B5802A2906A9}" destId="{3DE7EC92-9FF4-49E9-81A9-7675F2891EBE}" srcOrd="0" destOrd="0" parTransId="{7E7A20AE-EA93-4A97-A644-9988E925F88D}" sibTransId="{F7C48F93-BE0A-466B-98EA-596A40D533E9}"/>
    <dgm:cxn modelId="{02037702-01BC-4A04-9EE7-752DBBBF0689}" type="presOf" srcId="{77278DBD-9623-4AA3-B56E-B6F2BDD9A42E}" destId="{7DB19150-0B40-4745-93EF-2EEACF769F01}" srcOrd="0" destOrd="0" presId="urn:microsoft.com/office/officeart/2005/8/layout/StepDownProcess"/>
    <dgm:cxn modelId="{1753A9D5-364B-4703-8707-D97A4665E1BA}" srcId="{E39D1B17-1FD8-4E64-ABA1-B5802A2906A9}" destId="{77278DBD-9623-4AA3-B56E-B6F2BDD9A42E}" srcOrd="1" destOrd="0" parTransId="{9944A67C-F6CB-4707-8425-0A1D0903AD45}" sibTransId="{1585A848-2C37-4313-8E83-C0F97C081C4B}"/>
    <dgm:cxn modelId="{02208E9D-8331-4836-B8F7-9151BEF90FF4}" srcId="{E39D1B17-1FD8-4E64-ABA1-B5802A2906A9}" destId="{82CFE5C1-13AD-42C0-BB7A-F8FEFAFB4498}" srcOrd="2" destOrd="0" parTransId="{18644AEA-2B4A-419D-98AC-6358B78D187C}" sibTransId="{3228CD71-A50D-4A7F-9000-C2CC21C01043}"/>
    <dgm:cxn modelId="{4B83D717-7C49-4A91-8EC1-D4665F4DBFD9}" type="presOf" srcId="{3DE7EC92-9FF4-49E9-81A9-7675F2891EBE}" destId="{521A9ED8-3C05-46B6-98D5-2561BFAFDA26}" srcOrd="0" destOrd="0" presId="urn:microsoft.com/office/officeart/2005/8/layout/StepDownProcess"/>
    <dgm:cxn modelId="{512EED9A-1B22-4FEA-B0A2-218838444A97}" type="presOf" srcId="{E39D1B17-1FD8-4E64-ABA1-B5802A2906A9}" destId="{895E381C-7621-4570-ABBB-99FF5F5721B5}" srcOrd="0" destOrd="0" presId="urn:microsoft.com/office/officeart/2005/8/layout/StepDownProcess"/>
    <dgm:cxn modelId="{0D574F55-7753-4CFC-ABBD-B88CF4882930}" type="presParOf" srcId="{895E381C-7621-4570-ABBB-99FF5F5721B5}" destId="{C89B8A36-BB6A-4475-ABE4-450C810BD4D0}" srcOrd="0" destOrd="0" presId="urn:microsoft.com/office/officeart/2005/8/layout/StepDownProcess"/>
    <dgm:cxn modelId="{1990AB89-DBDB-4910-A6E8-F92F68D44A4F}" type="presParOf" srcId="{C89B8A36-BB6A-4475-ABE4-450C810BD4D0}" destId="{6073D8E5-140A-433A-A7FE-D9362C6BB795}" srcOrd="0" destOrd="0" presId="urn:microsoft.com/office/officeart/2005/8/layout/StepDownProcess"/>
    <dgm:cxn modelId="{89E37409-6B1B-4303-9B83-E68A9DCA7169}" type="presParOf" srcId="{C89B8A36-BB6A-4475-ABE4-450C810BD4D0}" destId="{521A9ED8-3C05-46B6-98D5-2561BFAFDA26}" srcOrd="1" destOrd="0" presId="urn:microsoft.com/office/officeart/2005/8/layout/StepDownProcess"/>
    <dgm:cxn modelId="{680FCC1F-D7B4-466C-B5EB-8A41ED61A95D}" type="presParOf" srcId="{C89B8A36-BB6A-4475-ABE4-450C810BD4D0}" destId="{7734A3DE-0EAF-4491-A44B-0A9BFC73827A}" srcOrd="2" destOrd="0" presId="urn:microsoft.com/office/officeart/2005/8/layout/StepDownProcess"/>
    <dgm:cxn modelId="{C444E848-EAC7-4E83-A405-6A4C6CAF1A41}" type="presParOf" srcId="{895E381C-7621-4570-ABBB-99FF5F5721B5}" destId="{28D94EDC-D7F4-4CF0-B7E6-50CA62E0522C}" srcOrd="1" destOrd="0" presId="urn:microsoft.com/office/officeart/2005/8/layout/StepDownProcess"/>
    <dgm:cxn modelId="{35F2F9D3-6762-4EEF-8B72-6215DE9C842E}" type="presParOf" srcId="{895E381C-7621-4570-ABBB-99FF5F5721B5}" destId="{2174828E-8528-4DAF-8A70-7418E59C42C5}" srcOrd="2" destOrd="0" presId="urn:microsoft.com/office/officeart/2005/8/layout/StepDownProcess"/>
    <dgm:cxn modelId="{8CB68EB9-974E-4E39-988C-2049416C3F8D}" type="presParOf" srcId="{2174828E-8528-4DAF-8A70-7418E59C42C5}" destId="{5D27316A-52D9-4263-BF4B-BDDC04F81522}" srcOrd="0" destOrd="0" presId="urn:microsoft.com/office/officeart/2005/8/layout/StepDownProcess"/>
    <dgm:cxn modelId="{8FC5F07D-4896-4C8B-BDE6-86B6CC5964ED}" type="presParOf" srcId="{2174828E-8528-4DAF-8A70-7418E59C42C5}" destId="{7DB19150-0B40-4745-93EF-2EEACF769F01}" srcOrd="1" destOrd="0" presId="urn:microsoft.com/office/officeart/2005/8/layout/StepDownProcess"/>
    <dgm:cxn modelId="{19BED49D-6405-4187-961B-653DA92FC8B5}" type="presParOf" srcId="{2174828E-8528-4DAF-8A70-7418E59C42C5}" destId="{CE5F0B0D-9756-4F21-87D8-7517F7009BD4}" srcOrd="2" destOrd="0" presId="urn:microsoft.com/office/officeart/2005/8/layout/StepDownProcess"/>
    <dgm:cxn modelId="{A8689AA2-7A79-4D5B-805B-4B62FEEE2973}" type="presParOf" srcId="{895E381C-7621-4570-ABBB-99FF5F5721B5}" destId="{7F1EBAB3-EEC2-4878-A0B0-82992E00A85E}" srcOrd="3" destOrd="0" presId="urn:microsoft.com/office/officeart/2005/8/layout/StepDownProcess"/>
    <dgm:cxn modelId="{AE9BBBDC-BA97-44D2-A32E-AF650FC998F8}" type="presParOf" srcId="{895E381C-7621-4570-ABBB-99FF5F5721B5}" destId="{2F00A921-82F2-4386-9651-9EB6ED122295}" srcOrd="4" destOrd="0" presId="urn:microsoft.com/office/officeart/2005/8/layout/StepDownProcess"/>
    <dgm:cxn modelId="{AC447EC2-1547-46C6-A452-975E63F971BA}" type="presParOf" srcId="{2F00A921-82F2-4386-9651-9EB6ED122295}" destId="{BE034EE9-5DEB-4456-9075-1C4B39DD21E2}"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26D1DC-0744-49E5-8396-2BC155BAA505}"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854FC531-BDB7-4B7E-AB23-32DF6B6A9F13}">
      <dgm:prSet phldrT="[Text]"/>
      <dgm:spPr>
        <a:solidFill>
          <a:srgbClr val="92D050"/>
        </a:solidFill>
      </dgm:spPr>
      <dgm:t>
        <a:bodyPr/>
        <a:lstStyle/>
        <a:p>
          <a:r>
            <a:rPr lang="en-US" dirty="0" smtClean="0"/>
            <a:t>2019-Q1</a:t>
          </a:r>
          <a:endParaRPr lang="en-US" dirty="0"/>
        </a:p>
      </dgm:t>
    </dgm:pt>
    <dgm:pt modelId="{9ED278B9-870F-4999-9FB6-11EF4A845DCE}" type="parTrans" cxnId="{463EEA85-91CB-4B8A-AB80-B7A7A14069A1}">
      <dgm:prSet/>
      <dgm:spPr/>
      <dgm:t>
        <a:bodyPr/>
        <a:lstStyle/>
        <a:p>
          <a:endParaRPr lang="en-US"/>
        </a:p>
      </dgm:t>
    </dgm:pt>
    <dgm:pt modelId="{4000B9BA-9D64-47CF-9A30-68C00DD87EF5}" type="sibTrans" cxnId="{463EEA85-91CB-4B8A-AB80-B7A7A14069A1}">
      <dgm:prSet/>
      <dgm:spPr/>
      <dgm:t>
        <a:bodyPr/>
        <a:lstStyle/>
        <a:p>
          <a:endParaRPr lang="en-US"/>
        </a:p>
      </dgm:t>
    </dgm:pt>
    <dgm:pt modelId="{432AC055-15E2-4E1C-8F3B-712AB42B5601}">
      <dgm:prSet phldrT="[Text]" custT="1"/>
      <dgm:spPr/>
      <dgm:t>
        <a:bodyPr anchor="t"/>
        <a:lstStyle/>
        <a:p>
          <a:r>
            <a:rPr lang="en-US" sz="1000" dirty="0" smtClean="0"/>
            <a:t>(suite 2018) </a:t>
          </a:r>
          <a:r>
            <a:rPr lang="en-US" sz="1200" dirty="0" smtClean="0"/>
            <a:t>GUI &amp; WS REST Consult</a:t>
          </a:r>
          <a:endParaRPr lang="en-US" sz="1200" dirty="0"/>
        </a:p>
      </dgm:t>
    </dgm:pt>
    <dgm:pt modelId="{8C170837-6D49-4BE1-A663-C40A052829E5}" type="parTrans" cxnId="{E94F1C5F-CD8E-41BB-BC37-7006985C08D6}">
      <dgm:prSet/>
      <dgm:spPr/>
      <dgm:t>
        <a:bodyPr/>
        <a:lstStyle/>
        <a:p>
          <a:endParaRPr lang="en-US"/>
        </a:p>
      </dgm:t>
    </dgm:pt>
    <dgm:pt modelId="{CA07C012-1956-41CB-A5A1-A3A49F7BCCE5}" type="sibTrans" cxnId="{E94F1C5F-CD8E-41BB-BC37-7006985C08D6}">
      <dgm:prSet/>
      <dgm:spPr/>
      <dgm:t>
        <a:bodyPr/>
        <a:lstStyle/>
        <a:p>
          <a:endParaRPr lang="en-US"/>
        </a:p>
      </dgm:t>
    </dgm:pt>
    <dgm:pt modelId="{D4A55076-AC87-4F2B-A48A-798EDABC488E}">
      <dgm:prSet phldrT="[Text]"/>
      <dgm:spPr>
        <a:solidFill>
          <a:srgbClr val="92D050"/>
        </a:solidFill>
      </dgm:spPr>
      <dgm:t>
        <a:bodyPr/>
        <a:lstStyle/>
        <a:p>
          <a:r>
            <a:rPr lang="en-US" dirty="0" smtClean="0"/>
            <a:t>2019-Q2</a:t>
          </a:r>
          <a:endParaRPr lang="en-US" dirty="0"/>
        </a:p>
      </dgm:t>
    </dgm:pt>
    <dgm:pt modelId="{F8F8F5DA-FAF8-4CC3-B032-F756706796D3}" type="parTrans" cxnId="{61F0A1DA-A5B0-438A-A090-388E0268407D}">
      <dgm:prSet/>
      <dgm:spPr/>
      <dgm:t>
        <a:bodyPr/>
        <a:lstStyle/>
        <a:p>
          <a:endParaRPr lang="en-US"/>
        </a:p>
      </dgm:t>
    </dgm:pt>
    <dgm:pt modelId="{A4C1FE0F-E91F-42E7-8B10-EC5C1E911E1D}" type="sibTrans" cxnId="{61F0A1DA-A5B0-438A-A090-388E0268407D}">
      <dgm:prSet/>
      <dgm:spPr/>
      <dgm:t>
        <a:bodyPr/>
        <a:lstStyle/>
        <a:p>
          <a:endParaRPr lang="en-US"/>
        </a:p>
      </dgm:t>
    </dgm:pt>
    <dgm:pt modelId="{E6DFA0F4-A990-4FDE-96C6-1F026B22F779}">
      <dgm:prSet phldrT="[Text]" custT="1"/>
      <dgm:spPr/>
      <dgm:t>
        <a:bodyPr/>
        <a:lstStyle/>
        <a:p>
          <a:r>
            <a:rPr lang="en-US" sz="1200" dirty="0" smtClean="0"/>
            <a:t>Phase </a:t>
          </a:r>
          <a:r>
            <a:rPr lang="en-US" sz="1200" dirty="0" err="1" smtClean="0"/>
            <a:t>Pilote</a:t>
          </a:r>
          <a:r>
            <a:rPr lang="en-US" sz="1200" dirty="0" smtClean="0"/>
            <a:t> GUI + site </a:t>
          </a:r>
          <a:r>
            <a:rPr lang="en-US" sz="1200" dirty="0" err="1" smtClean="0"/>
            <a:t>d’info</a:t>
          </a:r>
          <a:endParaRPr lang="en-US" sz="1200" dirty="0"/>
        </a:p>
      </dgm:t>
    </dgm:pt>
    <dgm:pt modelId="{3681116F-ED43-4C32-BE9C-EA3A39C852D9}" type="parTrans" cxnId="{908F5B60-252B-4E30-85D2-B30673D065D4}">
      <dgm:prSet/>
      <dgm:spPr/>
      <dgm:t>
        <a:bodyPr/>
        <a:lstStyle/>
        <a:p>
          <a:endParaRPr lang="en-US"/>
        </a:p>
      </dgm:t>
    </dgm:pt>
    <dgm:pt modelId="{55EE3812-A24E-4874-89AE-51E410E13722}" type="sibTrans" cxnId="{908F5B60-252B-4E30-85D2-B30673D065D4}">
      <dgm:prSet/>
      <dgm:spPr/>
      <dgm:t>
        <a:bodyPr/>
        <a:lstStyle/>
        <a:p>
          <a:endParaRPr lang="en-US"/>
        </a:p>
      </dgm:t>
    </dgm:pt>
    <dgm:pt modelId="{79482237-5993-4EA2-AC48-C13E64619BDB}">
      <dgm:prSet phldrT="[Text]"/>
      <dgm:spPr>
        <a:solidFill>
          <a:srgbClr val="92D050"/>
        </a:solidFill>
      </dgm:spPr>
      <dgm:t>
        <a:bodyPr/>
        <a:lstStyle/>
        <a:p>
          <a:r>
            <a:rPr lang="en-US" dirty="0" smtClean="0"/>
            <a:t>2019-Q3</a:t>
          </a:r>
          <a:endParaRPr lang="en-US" dirty="0"/>
        </a:p>
      </dgm:t>
    </dgm:pt>
    <dgm:pt modelId="{ABAE82BE-DC88-4A9A-AFFE-EC233996021C}" type="parTrans" cxnId="{3B1E1FD5-9023-4652-B5DD-853DCB072F24}">
      <dgm:prSet/>
      <dgm:spPr/>
      <dgm:t>
        <a:bodyPr/>
        <a:lstStyle/>
        <a:p>
          <a:endParaRPr lang="en-US"/>
        </a:p>
      </dgm:t>
    </dgm:pt>
    <dgm:pt modelId="{B38FF742-A6E3-4111-A0AF-73BED071BB44}" type="sibTrans" cxnId="{3B1E1FD5-9023-4652-B5DD-853DCB072F24}">
      <dgm:prSet/>
      <dgm:spPr/>
      <dgm:t>
        <a:bodyPr/>
        <a:lstStyle/>
        <a:p>
          <a:endParaRPr lang="en-US"/>
        </a:p>
      </dgm:t>
    </dgm:pt>
    <dgm:pt modelId="{87CCE47C-66AD-47B2-9E47-897C43779AED}">
      <dgm:prSet phldrT="[Text]" custT="1"/>
      <dgm:spPr/>
      <dgm:t>
        <a:bodyPr/>
        <a:lstStyle/>
        <a:p>
          <a:r>
            <a:rPr lang="en-US" sz="1200" b="0" dirty="0" smtClean="0"/>
            <a:t>Production visible (4/07): </a:t>
          </a:r>
          <a:r>
            <a:rPr lang="en-US" sz="1200" dirty="0" smtClean="0"/>
            <a:t>GUI + site </a:t>
          </a:r>
          <a:r>
            <a:rPr lang="en-US" sz="1200" dirty="0" err="1" smtClean="0"/>
            <a:t>d’info</a:t>
          </a:r>
          <a:endParaRPr lang="en-US" sz="1200" dirty="0"/>
        </a:p>
      </dgm:t>
    </dgm:pt>
    <dgm:pt modelId="{FA43D427-A454-4DA9-B27A-7079E70A32EB}" type="parTrans" cxnId="{A590212A-E0B5-4090-ABCF-F0B41C580EFF}">
      <dgm:prSet/>
      <dgm:spPr/>
      <dgm:t>
        <a:bodyPr/>
        <a:lstStyle/>
        <a:p>
          <a:endParaRPr lang="en-US"/>
        </a:p>
      </dgm:t>
    </dgm:pt>
    <dgm:pt modelId="{E42F3AA3-9870-4B18-A275-57DB78F46B2E}" type="sibTrans" cxnId="{A590212A-E0B5-4090-ABCF-F0B41C580EFF}">
      <dgm:prSet/>
      <dgm:spPr/>
      <dgm:t>
        <a:bodyPr/>
        <a:lstStyle/>
        <a:p>
          <a:endParaRPr lang="en-US"/>
        </a:p>
      </dgm:t>
    </dgm:pt>
    <dgm:pt modelId="{89B06A3C-0258-4DD1-8C2C-DBD7B534419F}">
      <dgm:prSet phldrT="[Text]"/>
      <dgm:spPr/>
      <dgm:t>
        <a:bodyPr/>
        <a:lstStyle/>
        <a:p>
          <a:r>
            <a:rPr lang="en-US" dirty="0" smtClean="0"/>
            <a:t>2019-Q4</a:t>
          </a:r>
          <a:endParaRPr lang="en-US" dirty="0"/>
        </a:p>
      </dgm:t>
    </dgm:pt>
    <dgm:pt modelId="{F5E5D547-7DFE-435F-A1AC-F90D276358FF}" type="parTrans" cxnId="{E6317E2E-A6FA-43EB-A693-9F12C309A930}">
      <dgm:prSet/>
      <dgm:spPr/>
      <dgm:t>
        <a:bodyPr/>
        <a:lstStyle/>
        <a:p>
          <a:endParaRPr lang="en-US"/>
        </a:p>
      </dgm:t>
    </dgm:pt>
    <dgm:pt modelId="{187CF4A8-F335-41C7-A7DA-A66CBF4096F2}" type="sibTrans" cxnId="{E6317E2E-A6FA-43EB-A693-9F12C309A930}">
      <dgm:prSet/>
      <dgm:spPr/>
      <dgm:t>
        <a:bodyPr/>
        <a:lstStyle/>
        <a:p>
          <a:endParaRPr lang="en-US"/>
        </a:p>
      </dgm:t>
    </dgm:pt>
    <dgm:pt modelId="{24C4A225-6236-4A7E-91D4-9E43CBDC93E2}">
      <dgm:prSet phldrT="[Text]"/>
      <dgm:spPr>
        <a:solidFill>
          <a:schemeClr val="accent2">
            <a:lumMod val="60000"/>
            <a:lumOff val="40000"/>
          </a:schemeClr>
        </a:solidFill>
      </dgm:spPr>
      <dgm:t>
        <a:bodyPr/>
        <a:lstStyle/>
        <a:p>
          <a:r>
            <a:rPr lang="en-US" dirty="0" smtClean="0"/>
            <a:t>2020</a:t>
          </a:r>
          <a:endParaRPr lang="en-US" dirty="0"/>
        </a:p>
      </dgm:t>
    </dgm:pt>
    <dgm:pt modelId="{09727D5C-1133-4BEB-8664-5770B6E0C209}" type="parTrans" cxnId="{5B650EC9-D92A-4487-B582-F5D2BCC34019}">
      <dgm:prSet/>
      <dgm:spPr/>
      <dgm:t>
        <a:bodyPr/>
        <a:lstStyle/>
        <a:p>
          <a:endParaRPr lang="en-US"/>
        </a:p>
      </dgm:t>
    </dgm:pt>
    <dgm:pt modelId="{56967926-DEB2-4450-B146-46A72EC39727}" type="sibTrans" cxnId="{5B650EC9-D92A-4487-B582-F5D2BCC34019}">
      <dgm:prSet/>
      <dgm:spPr/>
      <dgm:t>
        <a:bodyPr/>
        <a:lstStyle/>
        <a:p>
          <a:endParaRPr lang="en-US"/>
        </a:p>
      </dgm:t>
    </dgm:pt>
    <dgm:pt modelId="{ACB44ECC-3745-4521-840F-37BDDA500B25}">
      <dgm:prSet phldrT="[Text]" custT="1"/>
      <dgm:spPr/>
      <dgm:t>
        <a:bodyPr/>
        <a:lstStyle/>
        <a:p>
          <a:r>
            <a:rPr lang="en-US" sz="1200" dirty="0" smtClean="0"/>
            <a:t>Bidirectional 2.0 (e-Box to e-Box)</a:t>
          </a:r>
          <a:endParaRPr lang="en-US" sz="1200" dirty="0"/>
        </a:p>
      </dgm:t>
    </dgm:pt>
    <dgm:pt modelId="{FBB9B2FD-DC4A-47DA-A3CA-D1F0D3CF531F}" type="parTrans" cxnId="{B0925F3C-6E14-4F1B-AA98-0BBA8CE1CABF}">
      <dgm:prSet/>
      <dgm:spPr/>
      <dgm:t>
        <a:bodyPr/>
        <a:lstStyle/>
        <a:p>
          <a:endParaRPr lang="en-US"/>
        </a:p>
      </dgm:t>
    </dgm:pt>
    <dgm:pt modelId="{7D6F0662-F609-4299-A528-A885C6A9D759}" type="sibTrans" cxnId="{B0925F3C-6E14-4F1B-AA98-0BBA8CE1CABF}">
      <dgm:prSet/>
      <dgm:spPr/>
      <dgm:t>
        <a:bodyPr/>
        <a:lstStyle/>
        <a:p>
          <a:endParaRPr lang="en-US"/>
        </a:p>
      </dgm:t>
    </dgm:pt>
    <dgm:pt modelId="{394CA77D-893F-48D0-A06E-C19BF529EDB5}">
      <dgm:prSet phldrT="[Text]" custT="1"/>
      <dgm:spPr/>
      <dgm:t>
        <a:bodyPr/>
        <a:lstStyle/>
        <a:p>
          <a:r>
            <a:rPr lang="en-US" sz="1050" dirty="0" err="1" smtClean="0"/>
            <a:t>Amélioration</a:t>
          </a:r>
          <a:r>
            <a:rPr lang="en-US" sz="1050" dirty="0" smtClean="0"/>
            <a:t> </a:t>
          </a:r>
          <a:r>
            <a:rPr lang="en-US" sz="1050" dirty="0" err="1" smtClean="0"/>
            <a:t>résilience</a:t>
          </a:r>
          <a:endParaRPr lang="en-US" sz="1050" dirty="0"/>
        </a:p>
      </dgm:t>
    </dgm:pt>
    <dgm:pt modelId="{57D33C89-52CB-4827-BDA1-DC56DE27E6B5}" type="parTrans" cxnId="{03A21F3A-AB37-4275-BB3C-C644C657FE0D}">
      <dgm:prSet/>
      <dgm:spPr/>
      <dgm:t>
        <a:bodyPr/>
        <a:lstStyle/>
        <a:p>
          <a:endParaRPr lang="en-US"/>
        </a:p>
      </dgm:t>
    </dgm:pt>
    <dgm:pt modelId="{AD670974-61FA-4B51-9A20-E7314DBA8401}" type="sibTrans" cxnId="{03A21F3A-AB37-4275-BB3C-C644C657FE0D}">
      <dgm:prSet/>
      <dgm:spPr/>
      <dgm:t>
        <a:bodyPr/>
        <a:lstStyle/>
        <a:p>
          <a:endParaRPr lang="en-US"/>
        </a:p>
      </dgm:t>
    </dgm:pt>
    <dgm:pt modelId="{58E8EB9B-DA9F-41CB-92A0-1143DBB19F5C}">
      <dgm:prSet phldrT="[Text]" custT="1"/>
      <dgm:spPr/>
      <dgm:t>
        <a:bodyPr/>
        <a:lstStyle/>
        <a:p>
          <a:r>
            <a:rPr lang="en-US" sz="1200" dirty="0" smtClean="0"/>
            <a:t>Audit-trail WS</a:t>
          </a:r>
          <a:endParaRPr lang="en-US" sz="1200" dirty="0"/>
        </a:p>
      </dgm:t>
    </dgm:pt>
    <dgm:pt modelId="{8399C745-381A-45A1-8131-6F762BB73451}" type="parTrans" cxnId="{0A9BB2E8-A2EF-47FE-8B09-EE3EE5281DC9}">
      <dgm:prSet/>
      <dgm:spPr/>
      <dgm:t>
        <a:bodyPr/>
        <a:lstStyle/>
        <a:p>
          <a:endParaRPr lang="en-US"/>
        </a:p>
      </dgm:t>
    </dgm:pt>
    <dgm:pt modelId="{89D2880E-1ED6-4E56-9CA9-3D7157CDF217}" type="sibTrans" cxnId="{0A9BB2E8-A2EF-47FE-8B09-EE3EE5281DC9}">
      <dgm:prSet/>
      <dgm:spPr/>
      <dgm:t>
        <a:bodyPr/>
        <a:lstStyle/>
        <a:p>
          <a:endParaRPr lang="en-US"/>
        </a:p>
      </dgm:t>
    </dgm:pt>
    <dgm:pt modelId="{09DB6D63-6025-42A6-BB8A-593689BB6D65}">
      <dgm:prSet phldrT="[Text]" custT="1"/>
      <dgm:spPr/>
      <dgm:t>
        <a:bodyPr anchor="t"/>
        <a:lstStyle/>
        <a:p>
          <a:r>
            <a:rPr lang="en-US" sz="1200" dirty="0" smtClean="0"/>
            <a:t>Widget e-Box (Polaris)</a:t>
          </a:r>
          <a:endParaRPr lang="en-US" sz="1200" dirty="0"/>
        </a:p>
      </dgm:t>
    </dgm:pt>
    <dgm:pt modelId="{A5E14277-ACE6-4884-8879-415CB64EB685}" type="parTrans" cxnId="{67EE2293-7FB2-471D-8F7E-7608C100D45E}">
      <dgm:prSet/>
      <dgm:spPr/>
      <dgm:t>
        <a:bodyPr/>
        <a:lstStyle/>
        <a:p>
          <a:endParaRPr lang="en-US"/>
        </a:p>
      </dgm:t>
    </dgm:pt>
    <dgm:pt modelId="{59B44A19-04EA-413C-AAB1-31E3E53793BD}" type="sibTrans" cxnId="{67EE2293-7FB2-471D-8F7E-7608C100D45E}">
      <dgm:prSet/>
      <dgm:spPr/>
      <dgm:t>
        <a:bodyPr/>
        <a:lstStyle/>
        <a:p>
          <a:endParaRPr lang="en-US"/>
        </a:p>
      </dgm:t>
    </dgm:pt>
    <dgm:pt modelId="{49734596-8E5D-4EBF-B785-584CFB0A1B43}">
      <dgm:prSet phldrT="[Text]" custT="1"/>
      <dgm:spPr/>
      <dgm:t>
        <a:bodyPr anchor="t"/>
        <a:lstStyle/>
        <a:p>
          <a:endParaRPr lang="en-US" sz="1200" dirty="0"/>
        </a:p>
      </dgm:t>
    </dgm:pt>
    <dgm:pt modelId="{620519B1-4312-4DB8-BC78-4C1963019E28}" type="parTrans" cxnId="{8EFB96BF-8775-4BAD-8551-225FBA807836}">
      <dgm:prSet/>
      <dgm:spPr/>
      <dgm:t>
        <a:bodyPr/>
        <a:lstStyle/>
        <a:p>
          <a:endParaRPr lang="en-US"/>
        </a:p>
      </dgm:t>
    </dgm:pt>
    <dgm:pt modelId="{3CF7CEF7-FC4D-4A66-BAC5-213FC27E82F2}" type="sibTrans" cxnId="{8EFB96BF-8775-4BAD-8551-225FBA807836}">
      <dgm:prSet/>
      <dgm:spPr/>
      <dgm:t>
        <a:bodyPr/>
        <a:lstStyle/>
        <a:p>
          <a:endParaRPr lang="en-US"/>
        </a:p>
      </dgm:t>
    </dgm:pt>
    <dgm:pt modelId="{C1160643-2F85-4563-9E68-F2B002C261C6}">
      <dgm:prSet phldrT="[Text]" custT="1"/>
      <dgm:spPr/>
      <dgm:t>
        <a:bodyPr anchor="t"/>
        <a:lstStyle/>
        <a:p>
          <a:r>
            <a:rPr lang="en-US" sz="1200" dirty="0" smtClean="0"/>
            <a:t>Bidirectional 1.1 (</a:t>
          </a:r>
          <a:r>
            <a:rPr lang="en-US" sz="1200" dirty="0" err="1" smtClean="0"/>
            <a:t>Modjur</a:t>
          </a:r>
          <a:r>
            <a:rPr lang="en-US" sz="1200" dirty="0" smtClean="0"/>
            <a:t>)</a:t>
          </a:r>
          <a:endParaRPr lang="en-US" sz="1200" dirty="0"/>
        </a:p>
      </dgm:t>
    </dgm:pt>
    <dgm:pt modelId="{B10778DB-F52C-4B06-8A53-207B93ED01FB}" type="parTrans" cxnId="{F0DD5512-EC41-49A7-AEFB-0C59E2AC5749}">
      <dgm:prSet/>
      <dgm:spPr/>
      <dgm:t>
        <a:bodyPr/>
        <a:lstStyle/>
        <a:p>
          <a:endParaRPr lang="en-US"/>
        </a:p>
      </dgm:t>
    </dgm:pt>
    <dgm:pt modelId="{DA60C975-B541-450D-996F-8C8F1F4883C0}" type="sibTrans" cxnId="{F0DD5512-EC41-49A7-AEFB-0C59E2AC5749}">
      <dgm:prSet/>
      <dgm:spPr/>
      <dgm:t>
        <a:bodyPr/>
        <a:lstStyle/>
        <a:p>
          <a:endParaRPr lang="en-US"/>
        </a:p>
      </dgm:t>
    </dgm:pt>
    <dgm:pt modelId="{404A23D5-30FD-4351-AF5C-8078E4A14A88}">
      <dgm:prSet phldrT="[Text]" custT="1"/>
      <dgm:spPr/>
      <dgm:t>
        <a:bodyPr/>
        <a:lstStyle/>
        <a:p>
          <a:r>
            <a:rPr lang="en-US" sz="1200" b="0" dirty="0" smtClean="0"/>
            <a:t>WS REST Publish</a:t>
          </a:r>
          <a:endParaRPr lang="en-US" sz="1200" b="0" dirty="0"/>
        </a:p>
      </dgm:t>
    </dgm:pt>
    <dgm:pt modelId="{FE5875C2-8BC0-4635-8F0C-B2EF54D05773}" type="parTrans" cxnId="{E9DE2B60-BE93-4068-A0EC-88FBA75B43E6}">
      <dgm:prSet/>
      <dgm:spPr/>
      <dgm:t>
        <a:bodyPr/>
        <a:lstStyle/>
        <a:p>
          <a:endParaRPr lang="en-US"/>
        </a:p>
      </dgm:t>
    </dgm:pt>
    <dgm:pt modelId="{08E67CE0-CCC8-44D1-A158-C45B041DA6C8}" type="sibTrans" cxnId="{E9DE2B60-BE93-4068-A0EC-88FBA75B43E6}">
      <dgm:prSet/>
      <dgm:spPr/>
      <dgm:t>
        <a:bodyPr/>
        <a:lstStyle/>
        <a:p>
          <a:endParaRPr lang="en-US"/>
        </a:p>
      </dgm:t>
    </dgm:pt>
    <dgm:pt modelId="{A21AC85E-46A9-4CCB-97D4-D4B9721AC2F9}">
      <dgm:prSet phldrT="[Text]" custT="1"/>
      <dgm:spPr/>
      <dgm:t>
        <a:bodyPr/>
        <a:lstStyle/>
        <a:p>
          <a:r>
            <a:rPr lang="en-US" sz="1200" dirty="0" smtClean="0"/>
            <a:t>Bidirectional 1.2 (CR </a:t>
          </a:r>
          <a:r>
            <a:rPr lang="en-US" sz="1200" dirty="0" err="1" smtClean="0"/>
            <a:t>Modjur</a:t>
          </a:r>
          <a:r>
            <a:rPr lang="en-US" sz="1200" dirty="0" smtClean="0"/>
            <a:t>)</a:t>
          </a:r>
          <a:endParaRPr lang="en-US" sz="1200" dirty="0"/>
        </a:p>
      </dgm:t>
    </dgm:pt>
    <dgm:pt modelId="{0FE4EB9F-DB78-4B68-AF8F-558BE42E9450}" type="parTrans" cxnId="{63FC2F88-60FF-4693-BB4B-ECEED9AC0730}">
      <dgm:prSet/>
      <dgm:spPr/>
      <dgm:t>
        <a:bodyPr/>
        <a:lstStyle/>
        <a:p>
          <a:endParaRPr lang="en-US"/>
        </a:p>
      </dgm:t>
    </dgm:pt>
    <dgm:pt modelId="{7613E430-515B-4F69-A7E1-AD3000178D4D}" type="sibTrans" cxnId="{63FC2F88-60FF-4693-BB4B-ECEED9AC0730}">
      <dgm:prSet/>
      <dgm:spPr/>
      <dgm:t>
        <a:bodyPr/>
        <a:lstStyle/>
        <a:p>
          <a:endParaRPr lang="en-US"/>
        </a:p>
      </dgm:t>
    </dgm:pt>
    <dgm:pt modelId="{C24E6A06-B227-412A-B412-2DB725DEBCE9}">
      <dgm:prSet phldrT="[Text]" custT="1"/>
      <dgm:spPr/>
      <dgm:t>
        <a:bodyPr/>
        <a:lstStyle/>
        <a:p>
          <a:r>
            <a:rPr lang="en-US" sz="1200" dirty="0" smtClean="0"/>
            <a:t>Events &amp; </a:t>
          </a:r>
          <a:r>
            <a:rPr lang="en-US" sz="1200" dirty="0" err="1" smtClean="0"/>
            <a:t>notis</a:t>
          </a:r>
          <a:r>
            <a:rPr lang="en-US" sz="1200" dirty="0" smtClean="0"/>
            <a:t> </a:t>
          </a:r>
          <a:r>
            <a:rPr lang="en-US" sz="1200" dirty="0" err="1" smtClean="0"/>
            <a:t>fédérées</a:t>
          </a:r>
          <a:endParaRPr lang="en-US" sz="1200" dirty="0"/>
        </a:p>
      </dgm:t>
    </dgm:pt>
    <dgm:pt modelId="{B3778E32-064F-43AF-B4D9-7920870DA4C8}" type="parTrans" cxnId="{C3B15865-FB41-4EDB-8C05-3D2D0A973FE7}">
      <dgm:prSet/>
      <dgm:spPr/>
      <dgm:t>
        <a:bodyPr/>
        <a:lstStyle/>
        <a:p>
          <a:endParaRPr lang="en-US"/>
        </a:p>
      </dgm:t>
    </dgm:pt>
    <dgm:pt modelId="{F68ECE73-B952-4A0D-B50D-1BBDB7B46818}" type="sibTrans" cxnId="{C3B15865-FB41-4EDB-8C05-3D2D0A973FE7}">
      <dgm:prSet/>
      <dgm:spPr/>
      <dgm:t>
        <a:bodyPr/>
        <a:lstStyle/>
        <a:p>
          <a:endParaRPr lang="en-US"/>
        </a:p>
      </dgm:t>
    </dgm:pt>
    <dgm:pt modelId="{85FE441E-E266-4088-9EFC-99E494950B3E}">
      <dgm:prSet phldrT="[Text]" custT="1"/>
      <dgm:spPr/>
      <dgm:t>
        <a:bodyPr/>
        <a:lstStyle/>
        <a:p>
          <a:r>
            <a:rPr lang="en-US" sz="1200" dirty="0" smtClean="0"/>
            <a:t>WS </a:t>
          </a:r>
          <a:r>
            <a:rPr lang="en-US" sz="1200" dirty="0" err="1" smtClean="0"/>
            <a:t>ebox</a:t>
          </a:r>
          <a:r>
            <a:rPr lang="en-US" sz="1200" dirty="0" smtClean="0"/>
            <a:t>-federation</a:t>
          </a:r>
          <a:endParaRPr lang="en-US" sz="1200" dirty="0"/>
        </a:p>
      </dgm:t>
    </dgm:pt>
    <dgm:pt modelId="{55C1BD16-53D3-4F1E-B130-5644102B157B}" type="parTrans" cxnId="{569D2214-B108-4AC4-8F64-91918D068516}">
      <dgm:prSet/>
      <dgm:spPr/>
      <dgm:t>
        <a:bodyPr/>
        <a:lstStyle/>
        <a:p>
          <a:endParaRPr lang="en-US"/>
        </a:p>
      </dgm:t>
    </dgm:pt>
    <dgm:pt modelId="{FFC8FF60-9856-43DE-AE5B-246B9A6CFAAE}" type="sibTrans" cxnId="{569D2214-B108-4AC4-8F64-91918D068516}">
      <dgm:prSet/>
      <dgm:spPr/>
      <dgm:t>
        <a:bodyPr/>
        <a:lstStyle/>
        <a:p>
          <a:endParaRPr lang="en-US"/>
        </a:p>
      </dgm:t>
    </dgm:pt>
    <dgm:pt modelId="{72E9A299-8109-42EB-9DF9-C3814192D845}">
      <dgm:prSet phldrT="[Text]" custT="1"/>
      <dgm:spPr/>
      <dgm:t>
        <a:bodyPr/>
        <a:lstStyle/>
        <a:p>
          <a:r>
            <a:rPr lang="en-US" sz="1050" dirty="0" smtClean="0"/>
            <a:t>Support envoi </a:t>
          </a:r>
          <a:r>
            <a:rPr lang="en-US" sz="1050" dirty="0" err="1" smtClean="0"/>
            <a:t>manuel</a:t>
          </a:r>
          <a:endParaRPr lang="en-US" sz="1050" dirty="0"/>
        </a:p>
      </dgm:t>
    </dgm:pt>
    <dgm:pt modelId="{FC023EB3-C1EA-484B-937D-29C5DED467A2}" type="parTrans" cxnId="{A826B1F2-8CF8-46B8-A159-75468275C066}">
      <dgm:prSet/>
      <dgm:spPr/>
      <dgm:t>
        <a:bodyPr/>
        <a:lstStyle/>
        <a:p>
          <a:endParaRPr lang="en-US"/>
        </a:p>
      </dgm:t>
    </dgm:pt>
    <dgm:pt modelId="{34DAE87B-7D6F-4AE8-AB1C-1E39BC99D534}" type="sibTrans" cxnId="{A826B1F2-8CF8-46B8-A159-75468275C066}">
      <dgm:prSet/>
      <dgm:spPr/>
      <dgm:t>
        <a:bodyPr/>
        <a:lstStyle/>
        <a:p>
          <a:endParaRPr lang="en-US"/>
        </a:p>
      </dgm:t>
    </dgm:pt>
    <dgm:pt modelId="{FF7A3AF3-6E0C-49B6-BB04-539BF0AF9DCC}">
      <dgm:prSet phldrT="[Text]" custT="1"/>
      <dgm:spPr/>
      <dgm:t>
        <a:bodyPr/>
        <a:lstStyle/>
        <a:p>
          <a:r>
            <a:rPr lang="en-US" sz="1050" dirty="0" smtClean="0"/>
            <a:t>Aide à </a:t>
          </a:r>
          <a:r>
            <a:rPr lang="en-US" sz="1050" dirty="0" err="1" smtClean="0"/>
            <a:t>l’utilisation</a:t>
          </a:r>
          <a:endParaRPr lang="en-US" sz="1050" dirty="0"/>
        </a:p>
      </dgm:t>
    </dgm:pt>
    <dgm:pt modelId="{EDFDE0DF-C8FC-440D-A929-734DFB22C116}" type="parTrans" cxnId="{CE8E0F16-2863-4C01-AFED-38D596E9F7E9}">
      <dgm:prSet/>
      <dgm:spPr/>
      <dgm:t>
        <a:bodyPr/>
        <a:lstStyle/>
        <a:p>
          <a:endParaRPr lang="en-US"/>
        </a:p>
      </dgm:t>
    </dgm:pt>
    <dgm:pt modelId="{B21516EC-501D-4842-998D-DE68844AFC8D}" type="sibTrans" cxnId="{CE8E0F16-2863-4C01-AFED-38D596E9F7E9}">
      <dgm:prSet/>
      <dgm:spPr/>
      <dgm:t>
        <a:bodyPr/>
        <a:lstStyle/>
        <a:p>
          <a:endParaRPr lang="en-US"/>
        </a:p>
      </dgm:t>
    </dgm:pt>
    <dgm:pt modelId="{2F569AC1-A7A2-4041-A956-816E7690C829}">
      <dgm:prSet phldrT="[Text]" custT="1"/>
      <dgm:spPr/>
      <dgm:t>
        <a:bodyPr/>
        <a:lstStyle/>
        <a:p>
          <a:r>
            <a:rPr lang="en-US" sz="1050" dirty="0" smtClean="0"/>
            <a:t>…</a:t>
          </a:r>
          <a:endParaRPr lang="en-US" sz="1050" dirty="0"/>
        </a:p>
      </dgm:t>
    </dgm:pt>
    <dgm:pt modelId="{EDE1A41A-2290-4AC0-96E1-E8098FAD8F34}" type="parTrans" cxnId="{B4BB4EA8-18CF-43A9-8BE1-F81281FEA75D}">
      <dgm:prSet/>
      <dgm:spPr/>
      <dgm:t>
        <a:bodyPr/>
        <a:lstStyle/>
        <a:p>
          <a:endParaRPr lang="en-US"/>
        </a:p>
      </dgm:t>
    </dgm:pt>
    <dgm:pt modelId="{4FC29BF2-076D-4D1A-A9CE-64153963413B}" type="sibTrans" cxnId="{B4BB4EA8-18CF-43A9-8BE1-F81281FEA75D}">
      <dgm:prSet/>
      <dgm:spPr/>
      <dgm:t>
        <a:bodyPr/>
        <a:lstStyle/>
        <a:p>
          <a:endParaRPr lang="en-US"/>
        </a:p>
      </dgm:t>
    </dgm:pt>
    <dgm:pt modelId="{741E79D3-6D44-44AD-B7DE-59DC3019E10F}">
      <dgm:prSet phldrT="[Text]" custT="1"/>
      <dgm:spPr/>
      <dgm:t>
        <a:bodyPr/>
        <a:lstStyle/>
        <a:p>
          <a:r>
            <a:rPr lang="en-US" sz="1200" dirty="0" smtClean="0"/>
            <a:t>GUI version </a:t>
          </a:r>
          <a:r>
            <a:rPr lang="en-US" sz="1200" dirty="0" err="1" smtClean="0"/>
            <a:t>fédérée</a:t>
          </a:r>
          <a:endParaRPr lang="en-US" sz="1200" dirty="0"/>
        </a:p>
      </dgm:t>
    </dgm:pt>
    <dgm:pt modelId="{E4FC0CA3-6CA7-4C3A-96F7-5CF96B046A7F}" type="parTrans" cxnId="{C4D1937D-FA7A-4C65-ADD9-3956076BC82C}">
      <dgm:prSet/>
      <dgm:spPr/>
      <dgm:t>
        <a:bodyPr/>
        <a:lstStyle/>
        <a:p>
          <a:endParaRPr lang="en-US"/>
        </a:p>
      </dgm:t>
    </dgm:pt>
    <dgm:pt modelId="{62192D03-428A-4D59-93FF-FCE7EF50491B}" type="sibTrans" cxnId="{C4D1937D-FA7A-4C65-ADD9-3956076BC82C}">
      <dgm:prSet/>
      <dgm:spPr/>
      <dgm:t>
        <a:bodyPr/>
        <a:lstStyle/>
        <a:p>
          <a:endParaRPr lang="en-US"/>
        </a:p>
      </dgm:t>
    </dgm:pt>
    <dgm:pt modelId="{6CEB745F-3455-4D3D-9626-B3BDFBFBC9F6}" type="pres">
      <dgm:prSet presAssocID="{9C26D1DC-0744-49E5-8396-2BC155BAA505}" presName="rootnode" presStyleCnt="0">
        <dgm:presLayoutVars>
          <dgm:chMax/>
          <dgm:chPref/>
          <dgm:dir/>
          <dgm:animLvl val="lvl"/>
        </dgm:presLayoutVars>
      </dgm:prSet>
      <dgm:spPr/>
      <dgm:t>
        <a:bodyPr/>
        <a:lstStyle/>
        <a:p>
          <a:endParaRPr lang="en-US"/>
        </a:p>
      </dgm:t>
    </dgm:pt>
    <dgm:pt modelId="{DBA1F412-CA25-4028-87D0-B358588A5E1C}" type="pres">
      <dgm:prSet presAssocID="{854FC531-BDB7-4B7E-AB23-32DF6B6A9F13}" presName="composite" presStyleCnt="0"/>
      <dgm:spPr/>
    </dgm:pt>
    <dgm:pt modelId="{C8813B28-A062-4BD1-AA86-C7022776C386}" type="pres">
      <dgm:prSet presAssocID="{854FC531-BDB7-4B7E-AB23-32DF6B6A9F13}" presName="bentUpArrow1" presStyleLbl="alignImgPlace1" presStyleIdx="0" presStyleCnt="4"/>
      <dgm:spPr/>
    </dgm:pt>
    <dgm:pt modelId="{45C24CC4-0CFF-4ED8-9277-9ED1B4932990}" type="pres">
      <dgm:prSet presAssocID="{854FC531-BDB7-4B7E-AB23-32DF6B6A9F13}" presName="ParentText" presStyleLbl="node1" presStyleIdx="0" presStyleCnt="5">
        <dgm:presLayoutVars>
          <dgm:chMax val="1"/>
          <dgm:chPref val="1"/>
          <dgm:bulletEnabled val="1"/>
        </dgm:presLayoutVars>
      </dgm:prSet>
      <dgm:spPr/>
      <dgm:t>
        <a:bodyPr/>
        <a:lstStyle/>
        <a:p>
          <a:endParaRPr lang="en-US"/>
        </a:p>
      </dgm:t>
    </dgm:pt>
    <dgm:pt modelId="{C0CF7493-BD31-4CBB-9E5C-F4BE3B73F727}" type="pres">
      <dgm:prSet presAssocID="{854FC531-BDB7-4B7E-AB23-32DF6B6A9F13}" presName="ChildText" presStyleLbl="revTx" presStyleIdx="0" presStyleCnt="5" custScaleX="344524" custLinFactX="15385" custLinFactNeighborX="100000" custLinFactNeighborY="-16055">
        <dgm:presLayoutVars>
          <dgm:chMax val="0"/>
          <dgm:chPref val="0"/>
          <dgm:bulletEnabled val="1"/>
        </dgm:presLayoutVars>
      </dgm:prSet>
      <dgm:spPr/>
      <dgm:t>
        <a:bodyPr/>
        <a:lstStyle/>
        <a:p>
          <a:endParaRPr lang="en-US"/>
        </a:p>
      </dgm:t>
    </dgm:pt>
    <dgm:pt modelId="{71662E0D-48CA-47AC-9CFB-7C719E6BEE3D}" type="pres">
      <dgm:prSet presAssocID="{4000B9BA-9D64-47CF-9A30-68C00DD87EF5}" presName="sibTrans" presStyleCnt="0"/>
      <dgm:spPr/>
    </dgm:pt>
    <dgm:pt modelId="{1B456B6F-7F6C-4499-B61B-E35FFE82279C}" type="pres">
      <dgm:prSet presAssocID="{D4A55076-AC87-4F2B-A48A-798EDABC488E}" presName="composite" presStyleCnt="0"/>
      <dgm:spPr/>
    </dgm:pt>
    <dgm:pt modelId="{9D0C96D0-914C-4080-BEF6-72C3AE8CBCA6}" type="pres">
      <dgm:prSet presAssocID="{D4A55076-AC87-4F2B-A48A-798EDABC488E}" presName="bentUpArrow1" presStyleLbl="alignImgPlace1" presStyleIdx="1" presStyleCnt="4"/>
      <dgm:spPr/>
    </dgm:pt>
    <dgm:pt modelId="{11BFD583-D33D-4BAD-A7E1-F71E17023E06}" type="pres">
      <dgm:prSet presAssocID="{D4A55076-AC87-4F2B-A48A-798EDABC488E}" presName="ParentText" presStyleLbl="node1" presStyleIdx="1" presStyleCnt="5">
        <dgm:presLayoutVars>
          <dgm:chMax val="1"/>
          <dgm:chPref val="1"/>
          <dgm:bulletEnabled val="1"/>
        </dgm:presLayoutVars>
      </dgm:prSet>
      <dgm:spPr/>
      <dgm:t>
        <a:bodyPr/>
        <a:lstStyle/>
        <a:p>
          <a:endParaRPr lang="en-US"/>
        </a:p>
      </dgm:t>
    </dgm:pt>
    <dgm:pt modelId="{F67C241C-E254-42CD-A49C-449BCE9C6A3B}" type="pres">
      <dgm:prSet presAssocID="{D4A55076-AC87-4F2B-A48A-798EDABC488E}" presName="ChildText" presStyleLbl="revTx" presStyleIdx="1" presStyleCnt="5" custScaleX="297176" custLinFactNeighborX="93704" custLinFactNeighborY="-1868">
        <dgm:presLayoutVars>
          <dgm:chMax val="0"/>
          <dgm:chPref val="0"/>
          <dgm:bulletEnabled val="1"/>
        </dgm:presLayoutVars>
      </dgm:prSet>
      <dgm:spPr/>
      <dgm:t>
        <a:bodyPr/>
        <a:lstStyle/>
        <a:p>
          <a:endParaRPr lang="en-US"/>
        </a:p>
      </dgm:t>
    </dgm:pt>
    <dgm:pt modelId="{731E1255-1BBE-4FCE-A743-0C2C576F2D45}" type="pres">
      <dgm:prSet presAssocID="{A4C1FE0F-E91F-42E7-8B10-EC5C1E911E1D}" presName="sibTrans" presStyleCnt="0"/>
      <dgm:spPr/>
    </dgm:pt>
    <dgm:pt modelId="{D6AA6776-F006-414E-9BC7-4375C23E768E}" type="pres">
      <dgm:prSet presAssocID="{79482237-5993-4EA2-AC48-C13E64619BDB}" presName="composite" presStyleCnt="0"/>
      <dgm:spPr/>
    </dgm:pt>
    <dgm:pt modelId="{C71CEFA1-BBF9-4ECD-98AE-0A9DBA6ECCCB}" type="pres">
      <dgm:prSet presAssocID="{79482237-5993-4EA2-AC48-C13E64619BDB}" presName="bentUpArrow1" presStyleLbl="alignImgPlace1" presStyleIdx="2" presStyleCnt="4"/>
      <dgm:spPr/>
    </dgm:pt>
    <dgm:pt modelId="{012333FA-26C5-4C5D-BB2C-4E33D93B6AA1}" type="pres">
      <dgm:prSet presAssocID="{79482237-5993-4EA2-AC48-C13E64619BDB}" presName="ParentText" presStyleLbl="node1" presStyleIdx="2" presStyleCnt="5">
        <dgm:presLayoutVars>
          <dgm:chMax val="1"/>
          <dgm:chPref val="1"/>
          <dgm:bulletEnabled val="1"/>
        </dgm:presLayoutVars>
      </dgm:prSet>
      <dgm:spPr/>
      <dgm:t>
        <a:bodyPr/>
        <a:lstStyle/>
        <a:p>
          <a:endParaRPr lang="en-US"/>
        </a:p>
      </dgm:t>
    </dgm:pt>
    <dgm:pt modelId="{54DAA384-D4F3-498D-B86B-6C7B860A3B56}" type="pres">
      <dgm:prSet presAssocID="{79482237-5993-4EA2-AC48-C13E64619BDB}" presName="ChildText" presStyleLbl="revTx" presStyleIdx="2" presStyleCnt="5" custScaleX="396041" custScaleY="133998" custLinFactX="45688" custLinFactNeighborX="100000" custLinFactNeighborY="2485">
        <dgm:presLayoutVars>
          <dgm:chMax val="0"/>
          <dgm:chPref val="0"/>
          <dgm:bulletEnabled val="1"/>
        </dgm:presLayoutVars>
      </dgm:prSet>
      <dgm:spPr/>
      <dgm:t>
        <a:bodyPr/>
        <a:lstStyle/>
        <a:p>
          <a:endParaRPr lang="en-US"/>
        </a:p>
      </dgm:t>
    </dgm:pt>
    <dgm:pt modelId="{23E061B0-622B-4660-A3D9-28C0FDC67C99}" type="pres">
      <dgm:prSet presAssocID="{B38FF742-A6E3-4111-A0AF-73BED071BB44}" presName="sibTrans" presStyleCnt="0"/>
      <dgm:spPr/>
    </dgm:pt>
    <dgm:pt modelId="{B042C5BE-7F64-40C8-A365-F4E20109A826}" type="pres">
      <dgm:prSet presAssocID="{89B06A3C-0258-4DD1-8C2C-DBD7B534419F}" presName="composite" presStyleCnt="0"/>
      <dgm:spPr/>
    </dgm:pt>
    <dgm:pt modelId="{5CF5AF88-558B-4748-82F4-660C693DA406}" type="pres">
      <dgm:prSet presAssocID="{89B06A3C-0258-4DD1-8C2C-DBD7B534419F}" presName="bentUpArrow1" presStyleLbl="alignImgPlace1" presStyleIdx="3" presStyleCnt="4"/>
      <dgm:spPr/>
    </dgm:pt>
    <dgm:pt modelId="{D1714DBF-B6B9-4967-8348-0155B5D0C394}" type="pres">
      <dgm:prSet presAssocID="{89B06A3C-0258-4DD1-8C2C-DBD7B534419F}" presName="ParentText" presStyleLbl="node1" presStyleIdx="3" presStyleCnt="5">
        <dgm:presLayoutVars>
          <dgm:chMax val="1"/>
          <dgm:chPref val="1"/>
          <dgm:bulletEnabled val="1"/>
        </dgm:presLayoutVars>
      </dgm:prSet>
      <dgm:spPr/>
      <dgm:t>
        <a:bodyPr/>
        <a:lstStyle/>
        <a:p>
          <a:endParaRPr lang="en-US"/>
        </a:p>
      </dgm:t>
    </dgm:pt>
    <dgm:pt modelId="{0C89A6D3-E8A2-4DBB-8E64-688181AF64CC}" type="pres">
      <dgm:prSet presAssocID="{89B06A3C-0258-4DD1-8C2C-DBD7B534419F}" presName="ChildText" presStyleLbl="revTx" presStyleIdx="3" presStyleCnt="5" custScaleX="337238" custLinFactX="15126" custLinFactNeighborX="100000" custLinFactNeighborY="-1640">
        <dgm:presLayoutVars>
          <dgm:chMax val="0"/>
          <dgm:chPref val="0"/>
          <dgm:bulletEnabled val="1"/>
        </dgm:presLayoutVars>
      </dgm:prSet>
      <dgm:spPr/>
      <dgm:t>
        <a:bodyPr/>
        <a:lstStyle/>
        <a:p>
          <a:endParaRPr lang="en-US"/>
        </a:p>
      </dgm:t>
    </dgm:pt>
    <dgm:pt modelId="{4159BA43-949D-4215-A890-0720F9D27343}" type="pres">
      <dgm:prSet presAssocID="{187CF4A8-F335-41C7-A7DA-A66CBF4096F2}" presName="sibTrans" presStyleCnt="0"/>
      <dgm:spPr/>
    </dgm:pt>
    <dgm:pt modelId="{C48C113D-8210-41E3-AB2B-6C6043920270}" type="pres">
      <dgm:prSet presAssocID="{24C4A225-6236-4A7E-91D4-9E43CBDC93E2}" presName="composite" presStyleCnt="0"/>
      <dgm:spPr/>
    </dgm:pt>
    <dgm:pt modelId="{B853BD71-0BEA-4424-ACBC-F61D6DC90F3E}" type="pres">
      <dgm:prSet presAssocID="{24C4A225-6236-4A7E-91D4-9E43CBDC93E2}" presName="ParentText" presStyleLbl="node1" presStyleIdx="4" presStyleCnt="5">
        <dgm:presLayoutVars>
          <dgm:chMax val="1"/>
          <dgm:chPref val="1"/>
          <dgm:bulletEnabled val="1"/>
        </dgm:presLayoutVars>
      </dgm:prSet>
      <dgm:spPr/>
      <dgm:t>
        <a:bodyPr/>
        <a:lstStyle/>
        <a:p>
          <a:endParaRPr lang="en-US"/>
        </a:p>
      </dgm:t>
    </dgm:pt>
    <dgm:pt modelId="{BEDEA810-F328-414A-9395-8F198886F027}" type="pres">
      <dgm:prSet presAssocID="{24C4A225-6236-4A7E-91D4-9E43CBDC93E2}" presName="FinalChildText" presStyleLbl="revTx" presStyleIdx="4" presStyleCnt="5" custScaleX="202236" custScaleY="119895" custLinFactNeighborX="52362">
        <dgm:presLayoutVars>
          <dgm:chMax val="0"/>
          <dgm:chPref val="0"/>
          <dgm:bulletEnabled val="1"/>
        </dgm:presLayoutVars>
      </dgm:prSet>
      <dgm:spPr/>
      <dgm:t>
        <a:bodyPr/>
        <a:lstStyle/>
        <a:p>
          <a:endParaRPr lang="en-US"/>
        </a:p>
      </dgm:t>
    </dgm:pt>
  </dgm:ptLst>
  <dgm:cxnLst>
    <dgm:cxn modelId="{3B1E1FD5-9023-4652-B5DD-853DCB072F24}" srcId="{9C26D1DC-0744-49E5-8396-2BC155BAA505}" destId="{79482237-5993-4EA2-AC48-C13E64619BDB}" srcOrd="2" destOrd="0" parTransId="{ABAE82BE-DC88-4A9A-AFFE-EC233996021C}" sibTransId="{B38FF742-A6E3-4111-A0AF-73BED071BB44}"/>
    <dgm:cxn modelId="{463EEA85-91CB-4B8A-AB80-B7A7A14069A1}" srcId="{9C26D1DC-0744-49E5-8396-2BC155BAA505}" destId="{854FC531-BDB7-4B7E-AB23-32DF6B6A9F13}" srcOrd="0" destOrd="0" parTransId="{9ED278B9-870F-4999-9FB6-11EF4A845DCE}" sibTransId="{4000B9BA-9D64-47CF-9A30-68C00DD87EF5}"/>
    <dgm:cxn modelId="{8EFB96BF-8775-4BAD-8551-225FBA807836}" srcId="{854FC531-BDB7-4B7E-AB23-32DF6B6A9F13}" destId="{49734596-8E5D-4EBF-B785-584CFB0A1B43}" srcOrd="3" destOrd="0" parTransId="{620519B1-4312-4DB8-BC78-4C1963019E28}" sibTransId="{3CF7CEF7-FC4D-4A66-BAC5-213FC27E82F2}"/>
    <dgm:cxn modelId="{C4D1937D-FA7A-4C65-ADD9-3956076BC82C}" srcId="{D4A55076-AC87-4F2B-A48A-798EDABC488E}" destId="{741E79D3-6D44-44AD-B7DE-59DC3019E10F}" srcOrd="1" destOrd="0" parTransId="{E4FC0CA3-6CA7-4C3A-96F7-5CF96B046A7F}" sibTransId="{62192D03-428A-4D59-93FF-FCE7EF50491B}"/>
    <dgm:cxn modelId="{0F40E2DE-6134-4A13-850F-6379CB251ACA}" type="presOf" srcId="{24C4A225-6236-4A7E-91D4-9E43CBDC93E2}" destId="{B853BD71-0BEA-4424-ACBC-F61D6DC90F3E}" srcOrd="0" destOrd="0" presId="urn:microsoft.com/office/officeart/2005/8/layout/StepDownProcess"/>
    <dgm:cxn modelId="{66677F83-A616-48A5-BD03-DCB2D6EE28E1}" type="presOf" srcId="{2F569AC1-A7A2-4041-A956-816E7690C829}" destId="{BEDEA810-F328-414A-9395-8F198886F027}" srcOrd="0" destOrd="3" presId="urn:microsoft.com/office/officeart/2005/8/layout/StepDownProcess"/>
    <dgm:cxn modelId="{B4BB4EA8-18CF-43A9-8BE1-F81281FEA75D}" srcId="{24C4A225-6236-4A7E-91D4-9E43CBDC93E2}" destId="{2F569AC1-A7A2-4041-A956-816E7690C829}" srcOrd="3" destOrd="0" parTransId="{EDE1A41A-2290-4AC0-96E1-E8098FAD8F34}" sibTransId="{4FC29BF2-076D-4D1A-A9CE-64153963413B}"/>
    <dgm:cxn modelId="{E94F1C5F-CD8E-41BB-BC37-7006985C08D6}" srcId="{854FC531-BDB7-4B7E-AB23-32DF6B6A9F13}" destId="{432AC055-15E2-4E1C-8F3B-712AB42B5601}" srcOrd="0" destOrd="0" parTransId="{8C170837-6D49-4BE1-A663-C40A052829E5}" sibTransId="{CA07C012-1956-41CB-A5A1-A3A49F7BCCE5}"/>
    <dgm:cxn modelId="{B0925F3C-6E14-4F1B-AA98-0BBA8CE1CABF}" srcId="{89B06A3C-0258-4DD1-8C2C-DBD7B534419F}" destId="{ACB44ECC-3745-4521-840F-37BDDA500B25}" srcOrd="0" destOrd="0" parTransId="{FBB9B2FD-DC4A-47DA-A3CA-D1F0D3CF531F}" sibTransId="{7D6F0662-F609-4299-A528-A885C6A9D759}"/>
    <dgm:cxn modelId="{A590212A-E0B5-4090-ABCF-F0B41C580EFF}" srcId="{79482237-5993-4EA2-AC48-C13E64619BDB}" destId="{87CCE47C-66AD-47B2-9E47-897C43779AED}" srcOrd="0" destOrd="0" parTransId="{FA43D427-A454-4DA9-B27A-7079E70A32EB}" sibTransId="{E42F3AA3-9870-4B18-A275-57DB78F46B2E}"/>
    <dgm:cxn modelId="{569D2214-B108-4AC4-8F64-91918D068516}" srcId="{89B06A3C-0258-4DD1-8C2C-DBD7B534419F}" destId="{85FE441E-E266-4088-9EFC-99E494950B3E}" srcOrd="2" destOrd="0" parTransId="{55C1BD16-53D3-4F1E-B130-5644102B157B}" sibTransId="{FFC8FF60-9856-43DE-AE5B-246B9A6CFAAE}"/>
    <dgm:cxn modelId="{89049531-5467-4B5B-B90E-992D1A4D86FE}" type="presOf" srcId="{C1160643-2F85-4563-9E68-F2B002C261C6}" destId="{C0CF7493-BD31-4CBB-9E5C-F4BE3B73F727}" srcOrd="0" destOrd="2" presId="urn:microsoft.com/office/officeart/2005/8/layout/StepDownProcess"/>
    <dgm:cxn modelId="{18033BBA-3713-4A8B-9062-465465BC57CD}" type="presOf" srcId="{ACB44ECC-3745-4521-840F-37BDDA500B25}" destId="{0C89A6D3-E8A2-4DBB-8E64-688181AF64CC}" srcOrd="0" destOrd="0" presId="urn:microsoft.com/office/officeart/2005/8/layout/StepDownProcess"/>
    <dgm:cxn modelId="{C51E5C3A-A415-4BA7-8BD1-F917A7259DCC}" type="presOf" srcId="{404A23D5-30FD-4351-AF5C-8078E4A14A88}" destId="{54DAA384-D4F3-498D-B86B-6C7B860A3B56}" srcOrd="0" destOrd="2" presId="urn:microsoft.com/office/officeart/2005/8/layout/StepDownProcess"/>
    <dgm:cxn modelId="{8417C388-2A5E-4A2B-B189-9C1A0D42BDF2}" type="presOf" srcId="{87CCE47C-66AD-47B2-9E47-897C43779AED}" destId="{54DAA384-D4F3-498D-B86B-6C7B860A3B56}" srcOrd="0" destOrd="0" presId="urn:microsoft.com/office/officeart/2005/8/layout/StepDownProcess"/>
    <dgm:cxn modelId="{E6317E2E-A6FA-43EB-A693-9F12C309A930}" srcId="{9C26D1DC-0744-49E5-8396-2BC155BAA505}" destId="{89B06A3C-0258-4DD1-8C2C-DBD7B534419F}" srcOrd="3" destOrd="0" parTransId="{F5E5D547-7DFE-435F-A1AC-F90D276358FF}" sibTransId="{187CF4A8-F335-41C7-A7DA-A66CBF4096F2}"/>
    <dgm:cxn modelId="{A826B1F2-8CF8-46B8-A159-75468275C066}" srcId="{24C4A225-6236-4A7E-91D4-9E43CBDC93E2}" destId="{72E9A299-8109-42EB-9DF9-C3814192D845}" srcOrd="0" destOrd="0" parTransId="{FC023EB3-C1EA-484B-937D-29C5DED467A2}" sibTransId="{34DAE87B-7D6F-4AE8-AB1C-1E39BC99D534}"/>
    <dgm:cxn modelId="{72785624-C23A-486E-9633-2F3059A9D14F}" type="presOf" srcId="{D4A55076-AC87-4F2B-A48A-798EDABC488E}" destId="{11BFD583-D33D-4BAD-A7E1-F71E17023E06}" srcOrd="0" destOrd="0" presId="urn:microsoft.com/office/officeart/2005/8/layout/StepDownProcess"/>
    <dgm:cxn modelId="{908F5B60-252B-4E30-85D2-B30673D065D4}" srcId="{D4A55076-AC87-4F2B-A48A-798EDABC488E}" destId="{E6DFA0F4-A990-4FDE-96C6-1F026B22F779}" srcOrd="0" destOrd="0" parTransId="{3681116F-ED43-4C32-BE9C-EA3A39C852D9}" sibTransId="{55EE3812-A24E-4874-89AE-51E410E13722}"/>
    <dgm:cxn modelId="{F16112DE-F592-4FC3-9A65-994E9EAE8B73}" type="presOf" srcId="{49734596-8E5D-4EBF-B785-584CFB0A1B43}" destId="{C0CF7493-BD31-4CBB-9E5C-F4BE3B73F727}" srcOrd="0" destOrd="3" presId="urn:microsoft.com/office/officeart/2005/8/layout/StepDownProcess"/>
    <dgm:cxn modelId="{057DB8FF-D216-4FA7-9311-81087018EE4D}" type="presOf" srcId="{89B06A3C-0258-4DD1-8C2C-DBD7B534419F}" destId="{D1714DBF-B6B9-4967-8348-0155B5D0C394}" srcOrd="0" destOrd="0" presId="urn:microsoft.com/office/officeart/2005/8/layout/StepDownProcess"/>
    <dgm:cxn modelId="{04CE6647-622F-4635-9185-7FEC1347DE36}" type="presOf" srcId="{E6DFA0F4-A990-4FDE-96C6-1F026B22F779}" destId="{F67C241C-E254-42CD-A49C-449BCE9C6A3B}" srcOrd="0" destOrd="0" presId="urn:microsoft.com/office/officeart/2005/8/layout/StepDownProcess"/>
    <dgm:cxn modelId="{E9DE2B60-BE93-4068-A0EC-88FBA75B43E6}" srcId="{79482237-5993-4EA2-AC48-C13E64619BDB}" destId="{404A23D5-30FD-4351-AF5C-8078E4A14A88}" srcOrd="2" destOrd="0" parTransId="{FE5875C2-8BC0-4635-8F0C-B2EF54D05773}" sibTransId="{08E67CE0-CCC8-44D1-A158-C45B041DA6C8}"/>
    <dgm:cxn modelId="{0A9BB2E8-A2EF-47FE-8B09-EE3EE5281DC9}" srcId="{D4A55076-AC87-4F2B-A48A-798EDABC488E}" destId="{58E8EB9B-DA9F-41CB-92A0-1143DBB19F5C}" srcOrd="2" destOrd="0" parTransId="{8399C745-381A-45A1-8131-6F762BB73451}" sibTransId="{89D2880E-1ED6-4E56-9CA9-3D7157CDF217}"/>
    <dgm:cxn modelId="{008A6E86-7D0C-4E6B-8BD6-5BEB6B158FA7}" type="presOf" srcId="{854FC531-BDB7-4B7E-AB23-32DF6B6A9F13}" destId="{45C24CC4-0CFF-4ED8-9277-9ED1B4932990}" srcOrd="0" destOrd="0" presId="urn:microsoft.com/office/officeart/2005/8/layout/StepDownProcess"/>
    <dgm:cxn modelId="{C6B74006-527E-4ABF-8272-FEDE778318AC}" type="presOf" srcId="{C24E6A06-B227-412A-B412-2DB725DEBCE9}" destId="{0C89A6D3-E8A2-4DBB-8E64-688181AF64CC}" srcOrd="0" destOrd="1" presId="urn:microsoft.com/office/officeart/2005/8/layout/StepDownProcess"/>
    <dgm:cxn modelId="{4D172B5A-BB84-4175-A1F0-1D0B5751CADD}" type="presOf" srcId="{A21AC85E-46A9-4CCB-97D4-D4B9721AC2F9}" destId="{54DAA384-D4F3-498D-B86B-6C7B860A3B56}" srcOrd="0" destOrd="1" presId="urn:microsoft.com/office/officeart/2005/8/layout/StepDownProcess"/>
    <dgm:cxn modelId="{42304285-803A-4A26-A0AB-A6E9686BA60C}" type="presOf" srcId="{FF7A3AF3-6E0C-49B6-BB04-539BF0AF9DCC}" destId="{BEDEA810-F328-414A-9395-8F198886F027}" srcOrd="0" destOrd="2" presId="urn:microsoft.com/office/officeart/2005/8/layout/StepDownProcess"/>
    <dgm:cxn modelId="{F0DD5512-EC41-49A7-AEFB-0C59E2AC5749}" srcId="{854FC531-BDB7-4B7E-AB23-32DF6B6A9F13}" destId="{C1160643-2F85-4563-9E68-F2B002C261C6}" srcOrd="2" destOrd="0" parTransId="{B10778DB-F52C-4B06-8A53-207B93ED01FB}" sibTransId="{DA60C975-B541-450D-996F-8C8F1F4883C0}"/>
    <dgm:cxn modelId="{AC3039F0-6FBC-4C29-9748-88765D3C0789}" type="presOf" srcId="{741E79D3-6D44-44AD-B7DE-59DC3019E10F}" destId="{F67C241C-E254-42CD-A49C-449BCE9C6A3B}" srcOrd="0" destOrd="1" presId="urn:microsoft.com/office/officeart/2005/8/layout/StepDownProcess"/>
    <dgm:cxn modelId="{03A21F3A-AB37-4275-BB3C-C644C657FE0D}" srcId="{24C4A225-6236-4A7E-91D4-9E43CBDC93E2}" destId="{394CA77D-893F-48D0-A06E-C19BF529EDB5}" srcOrd="1" destOrd="0" parTransId="{57D33C89-52CB-4827-BDA1-DC56DE27E6B5}" sibTransId="{AD670974-61FA-4B51-9A20-E7314DBA8401}"/>
    <dgm:cxn modelId="{B7084103-AF36-4806-B174-DE36822B6847}" type="presOf" srcId="{09DB6D63-6025-42A6-BB8A-593689BB6D65}" destId="{C0CF7493-BD31-4CBB-9E5C-F4BE3B73F727}" srcOrd="0" destOrd="1" presId="urn:microsoft.com/office/officeart/2005/8/layout/StepDownProcess"/>
    <dgm:cxn modelId="{BE219216-FB7C-4B82-BEF0-664BC3868605}" type="presOf" srcId="{9C26D1DC-0744-49E5-8396-2BC155BAA505}" destId="{6CEB745F-3455-4D3D-9626-B3BDFBFBC9F6}" srcOrd="0" destOrd="0" presId="urn:microsoft.com/office/officeart/2005/8/layout/StepDownProcess"/>
    <dgm:cxn modelId="{C3B15865-FB41-4EDB-8C05-3D2D0A973FE7}" srcId="{89B06A3C-0258-4DD1-8C2C-DBD7B534419F}" destId="{C24E6A06-B227-412A-B412-2DB725DEBCE9}" srcOrd="1" destOrd="0" parTransId="{B3778E32-064F-43AF-B4D9-7920870DA4C8}" sibTransId="{F68ECE73-B952-4A0D-B50D-1BBDB7B46818}"/>
    <dgm:cxn modelId="{67EE2293-7FB2-471D-8F7E-7608C100D45E}" srcId="{854FC531-BDB7-4B7E-AB23-32DF6B6A9F13}" destId="{09DB6D63-6025-42A6-BB8A-593689BB6D65}" srcOrd="1" destOrd="0" parTransId="{A5E14277-ACE6-4884-8879-415CB64EB685}" sibTransId="{59B44A19-04EA-413C-AAB1-31E3E53793BD}"/>
    <dgm:cxn modelId="{61F0A1DA-A5B0-438A-A090-388E0268407D}" srcId="{9C26D1DC-0744-49E5-8396-2BC155BAA505}" destId="{D4A55076-AC87-4F2B-A48A-798EDABC488E}" srcOrd="1" destOrd="0" parTransId="{F8F8F5DA-FAF8-4CC3-B032-F756706796D3}" sibTransId="{A4C1FE0F-E91F-42E7-8B10-EC5C1E911E1D}"/>
    <dgm:cxn modelId="{9EB43CBF-A5B1-4525-B96A-24F81CCA0F2D}" type="presOf" srcId="{58E8EB9B-DA9F-41CB-92A0-1143DBB19F5C}" destId="{F67C241C-E254-42CD-A49C-449BCE9C6A3B}" srcOrd="0" destOrd="2" presId="urn:microsoft.com/office/officeart/2005/8/layout/StepDownProcess"/>
    <dgm:cxn modelId="{CE8E0F16-2863-4C01-AFED-38D596E9F7E9}" srcId="{24C4A225-6236-4A7E-91D4-9E43CBDC93E2}" destId="{FF7A3AF3-6E0C-49B6-BB04-539BF0AF9DCC}" srcOrd="2" destOrd="0" parTransId="{EDFDE0DF-C8FC-440D-A929-734DFB22C116}" sibTransId="{B21516EC-501D-4842-998D-DE68844AFC8D}"/>
    <dgm:cxn modelId="{30CEAAF4-F43B-4982-8370-B96865511DB1}" type="presOf" srcId="{85FE441E-E266-4088-9EFC-99E494950B3E}" destId="{0C89A6D3-E8A2-4DBB-8E64-688181AF64CC}" srcOrd="0" destOrd="2" presId="urn:microsoft.com/office/officeart/2005/8/layout/StepDownProcess"/>
    <dgm:cxn modelId="{FA1C7035-2E6B-4660-B897-3F5BBC7E5CA7}" type="presOf" srcId="{72E9A299-8109-42EB-9DF9-C3814192D845}" destId="{BEDEA810-F328-414A-9395-8F198886F027}" srcOrd="0" destOrd="0" presId="urn:microsoft.com/office/officeart/2005/8/layout/StepDownProcess"/>
    <dgm:cxn modelId="{5B650EC9-D92A-4487-B582-F5D2BCC34019}" srcId="{9C26D1DC-0744-49E5-8396-2BC155BAA505}" destId="{24C4A225-6236-4A7E-91D4-9E43CBDC93E2}" srcOrd="4" destOrd="0" parTransId="{09727D5C-1133-4BEB-8664-5770B6E0C209}" sibTransId="{56967926-DEB2-4450-B146-46A72EC39727}"/>
    <dgm:cxn modelId="{CF838FD3-B146-4BC3-8DCC-01002BABDA6E}" type="presOf" srcId="{79482237-5993-4EA2-AC48-C13E64619BDB}" destId="{012333FA-26C5-4C5D-BB2C-4E33D93B6AA1}" srcOrd="0" destOrd="0" presId="urn:microsoft.com/office/officeart/2005/8/layout/StepDownProcess"/>
    <dgm:cxn modelId="{63FC2F88-60FF-4693-BB4B-ECEED9AC0730}" srcId="{79482237-5993-4EA2-AC48-C13E64619BDB}" destId="{A21AC85E-46A9-4CCB-97D4-D4B9721AC2F9}" srcOrd="1" destOrd="0" parTransId="{0FE4EB9F-DB78-4B68-AF8F-558BE42E9450}" sibTransId="{7613E430-515B-4F69-A7E1-AD3000178D4D}"/>
    <dgm:cxn modelId="{DC6FA912-2FE9-43E3-8AF6-447D85078B02}" type="presOf" srcId="{432AC055-15E2-4E1C-8F3B-712AB42B5601}" destId="{C0CF7493-BD31-4CBB-9E5C-F4BE3B73F727}" srcOrd="0" destOrd="0" presId="urn:microsoft.com/office/officeart/2005/8/layout/StepDownProcess"/>
    <dgm:cxn modelId="{ADE13257-D37A-45A0-9F89-C29E79ECC297}" type="presOf" srcId="{394CA77D-893F-48D0-A06E-C19BF529EDB5}" destId="{BEDEA810-F328-414A-9395-8F198886F027}" srcOrd="0" destOrd="1" presId="urn:microsoft.com/office/officeart/2005/8/layout/StepDownProcess"/>
    <dgm:cxn modelId="{D9459E30-817D-484E-82FB-35E483FD5D22}" type="presParOf" srcId="{6CEB745F-3455-4D3D-9626-B3BDFBFBC9F6}" destId="{DBA1F412-CA25-4028-87D0-B358588A5E1C}" srcOrd="0" destOrd="0" presId="urn:microsoft.com/office/officeart/2005/8/layout/StepDownProcess"/>
    <dgm:cxn modelId="{F29818D3-B17A-4498-9F76-B2905D7772CC}" type="presParOf" srcId="{DBA1F412-CA25-4028-87D0-B358588A5E1C}" destId="{C8813B28-A062-4BD1-AA86-C7022776C386}" srcOrd="0" destOrd="0" presId="urn:microsoft.com/office/officeart/2005/8/layout/StepDownProcess"/>
    <dgm:cxn modelId="{08A7A10F-A0BD-46FB-B10D-EC0BE4CB0A74}" type="presParOf" srcId="{DBA1F412-CA25-4028-87D0-B358588A5E1C}" destId="{45C24CC4-0CFF-4ED8-9277-9ED1B4932990}" srcOrd="1" destOrd="0" presId="urn:microsoft.com/office/officeart/2005/8/layout/StepDownProcess"/>
    <dgm:cxn modelId="{B766D09B-0543-4EEC-A9D3-A9C586243762}" type="presParOf" srcId="{DBA1F412-CA25-4028-87D0-B358588A5E1C}" destId="{C0CF7493-BD31-4CBB-9E5C-F4BE3B73F727}" srcOrd="2" destOrd="0" presId="urn:microsoft.com/office/officeart/2005/8/layout/StepDownProcess"/>
    <dgm:cxn modelId="{116BA3AA-B555-439D-893F-83DBF6EEAC33}" type="presParOf" srcId="{6CEB745F-3455-4D3D-9626-B3BDFBFBC9F6}" destId="{71662E0D-48CA-47AC-9CFB-7C719E6BEE3D}" srcOrd="1" destOrd="0" presId="urn:microsoft.com/office/officeart/2005/8/layout/StepDownProcess"/>
    <dgm:cxn modelId="{30820430-C2BE-49DF-81B3-73BEA969D181}" type="presParOf" srcId="{6CEB745F-3455-4D3D-9626-B3BDFBFBC9F6}" destId="{1B456B6F-7F6C-4499-B61B-E35FFE82279C}" srcOrd="2" destOrd="0" presId="urn:microsoft.com/office/officeart/2005/8/layout/StepDownProcess"/>
    <dgm:cxn modelId="{DB51BFBD-A331-44B3-A428-29D5414395D7}" type="presParOf" srcId="{1B456B6F-7F6C-4499-B61B-E35FFE82279C}" destId="{9D0C96D0-914C-4080-BEF6-72C3AE8CBCA6}" srcOrd="0" destOrd="0" presId="urn:microsoft.com/office/officeart/2005/8/layout/StepDownProcess"/>
    <dgm:cxn modelId="{5DC02F82-D8FE-4EE5-B337-46B1EB1F480A}" type="presParOf" srcId="{1B456B6F-7F6C-4499-B61B-E35FFE82279C}" destId="{11BFD583-D33D-4BAD-A7E1-F71E17023E06}" srcOrd="1" destOrd="0" presId="urn:microsoft.com/office/officeart/2005/8/layout/StepDownProcess"/>
    <dgm:cxn modelId="{EEB25829-DE56-40FA-A7AF-C807F40D291C}" type="presParOf" srcId="{1B456B6F-7F6C-4499-B61B-E35FFE82279C}" destId="{F67C241C-E254-42CD-A49C-449BCE9C6A3B}" srcOrd="2" destOrd="0" presId="urn:microsoft.com/office/officeart/2005/8/layout/StepDownProcess"/>
    <dgm:cxn modelId="{6467524C-915E-4C08-ACDC-5DBBF6548952}" type="presParOf" srcId="{6CEB745F-3455-4D3D-9626-B3BDFBFBC9F6}" destId="{731E1255-1BBE-4FCE-A743-0C2C576F2D45}" srcOrd="3" destOrd="0" presId="urn:microsoft.com/office/officeart/2005/8/layout/StepDownProcess"/>
    <dgm:cxn modelId="{EEDA3365-1E16-4308-BBBF-EE0697610BB3}" type="presParOf" srcId="{6CEB745F-3455-4D3D-9626-B3BDFBFBC9F6}" destId="{D6AA6776-F006-414E-9BC7-4375C23E768E}" srcOrd="4" destOrd="0" presId="urn:microsoft.com/office/officeart/2005/8/layout/StepDownProcess"/>
    <dgm:cxn modelId="{9E99E304-8B69-4CCA-A46C-E24C17FD2A2E}" type="presParOf" srcId="{D6AA6776-F006-414E-9BC7-4375C23E768E}" destId="{C71CEFA1-BBF9-4ECD-98AE-0A9DBA6ECCCB}" srcOrd="0" destOrd="0" presId="urn:microsoft.com/office/officeart/2005/8/layout/StepDownProcess"/>
    <dgm:cxn modelId="{B9FA219B-7E26-4E34-8CB4-7AA4390711DC}" type="presParOf" srcId="{D6AA6776-F006-414E-9BC7-4375C23E768E}" destId="{012333FA-26C5-4C5D-BB2C-4E33D93B6AA1}" srcOrd="1" destOrd="0" presId="urn:microsoft.com/office/officeart/2005/8/layout/StepDownProcess"/>
    <dgm:cxn modelId="{7A65D2C4-4255-4858-B712-ABA4791847FE}" type="presParOf" srcId="{D6AA6776-F006-414E-9BC7-4375C23E768E}" destId="{54DAA384-D4F3-498D-B86B-6C7B860A3B56}" srcOrd="2" destOrd="0" presId="urn:microsoft.com/office/officeart/2005/8/layout/StepDownProcess"/>
    <dgm:cxn modelId="{CCA0C61B-D67E-4444-9359-EEDCBE5F5EEC}" type="presParOf" srcId="{6CEB745F-3455-4D3D-9626-B3BDFBFBC9F6}" destId="{23E061B0-622B-4660-A3D9-28C0FDC67C99}" srcOrd="5" destOrd="0" presId="urn:microsoft.com/office/officeart/2005/8/layout/StepDownProcess"/>
    <dgm:cxn modelId="{503D1C4C-4095-458A-BA8F-60452ED191C2}" type="presParOf" srcId="{6CEB745F-3455-4D3D-9626-B3BDFBFBC9F6}" destId="{B042C5BE-7F64-40C8-A365-F4E20109A826}" srcOrd="6" destOrd="0" presId="urn:microsoft.com/office/officeart/2005/8/layout/StepDownProcess"/>
    <dgm:cxn modelId="{045F4CE6-0EE5-4DE8-B96D-9365D0866E1B}" type="presParOf" srcId="{B042C5BE-7F64-40C8-A365-F4E20109A826}" destId="{5CF5AF88-558B-4748-82F4-660C693DA406}" srcOrd="0" destOrd="0" presId="urn:microsoft.com/office/officeart/2005/8/layout/StepDownProcess"/>
    <dgm:cxn modelId="{D0C6691F-8B4D-4C0F-895B-802EBD210943}" type="presParOf" srcId="{B042C5BE-7F64-40C8-A365-F4E20109A826}" destId="{D1714DBF-B6B9-4967-8348-0155B5D0C394}" srcOrd="1" destOrd="0" presId="urn:microsoft.com/office/officeart/2005/8/layout/StepDownProcess"/>
    <dgm:cxn modelId="{83466622-3FB6-44DC-B5F8-8BA5E17BC5E9}" type="presParOf" srcId="{B042C5BE-7F64-40C8-A365-F4E20109A826}" destId="{0C89A6D3-E8A2-4DBB-8E64-688181AF64CC}" srcOrd="2" destOrd="0" presId="urn:microsoft.com/office/officeart/2005/8/layout/StepDownProcess"/>
    <dgm:cxn modelId="{E11757A5-5450-416E-9792-AEF35A052657}" type="presParOf" srcId="{6CEB745F-3455-4D3D-9626-B3BDFBFBC9F6}" destId="{4159BA43-949D-4215-A890-0720F9D27343}" srcOrd="7" destOrd="0" presId="urn:microsoft.com/office/officeart/2005/8/layout/StepDownProcess"/>
    <dgm:cxn modelId="{6AAAA5A6-9354-4DB5-87E2-469330CF562B}" type="presParOf" srcId="{6CEB745F-3455-4D3D-9626-B3BDFBFBC9F6}" destId="{C48C113D-8210-41E3-AB2B-6C6043920270}" srcOrd="8" destOrd="0" presId="urn:microsoft.com/office/officeart/2005/8/layout/StepDownProcess"/>
    <dgm:cxn modelId="{02E20BBF-1A36-48C2-8EB9-CCCD9D5AE2C3}" type="presParOf" srcId="{C48C113D-8210-41E3-AB2B-6C6043920270}" destId="{B853BD71-0BEA-4424-ACBC-F61D6DC90F3E}" srcOrd="0" destOrd="0" presId="urn:microsoft.com/office/officeart/2005/8/layout/StepDownProcess"/>
    <dgm:cxn modelId="{446D93A2-B143-4D0A-A216-2986E3DBF021}" type="presParOf" srcId="{C48C113D-8210-41E3-AB2B-6C6043920270}" destId="{BEDEA810-F328-414A-9395-8F198886F027}"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E59BDB-F2BD-4F2A-9141-4C80B0BE8FF7}"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897822C5-A708-45AA-943B-658472EB5470}">
      <dgm:prSet phldrT="[Text]" custT="1"/>
      <dgm:spPr/>
      <dgm:t>
        <a:bodyPr/>
        <a:lstStyle/>
        <a:p>
          <a:r>
            <a:rPr lang="en-US" sz="2000" b="1" dirty="0" err="1" smtClean="0"/>
            <a:t>DocProvider</a:t>
          </a:r>
          <a:endParaRPr lang="en-US" sz="2000" b="1" dirty="0"/>
        </a:p>
      </dgm:t>
    </dgm:pt>
    <dgm:pt modelId="{7C798D0B-06AA-46DA-9892-06BC8D93E039}" type="parTrans" cxnId="{869D235A-A7C6-4AC9-A879-3B73782B1B89}">
      <dgm:prSet/>
      <dgm:spPr/>
      <dgm:t>
        <a:bodyPr/>
        <a:lstStyle/>
        <a:p>
          <a:endParaRPr lang="en-US"/>
        </a:p>
      </dgm:t>
    </dgm:pt>
    <dgm:pt modelId="{E4D84137-96CC-477B-96E5-CF055BF3F6A2}" type="sibTrans" cxnId="{869D235A-A7C6-4AC9-A879-3B73782B1B89}">
      <dgm:prSet/>
      <dgm:spPr/>
      <dgm:t>
        <a:bodyPr/>
        <a:lstStyle/>
        <a:p>
          <a:endParaRPr lang="en-US"/>
        </a:p>
      </dgm:t>
    </dgm:pt>
    <dgm:pt modelId="{95BB6D7C-A25E-4C8F-9C85-FE6BE50AE10D}">
      <dgm:prSet phldrT="[Text]"/>
      <dgm:spPr/>
      <dgm:t>
        <a:bodyPr/>
        <a:lstStyle/>
        <a:p>
          <a:r>
            <a:rPr lang="en-US" dirty="0" smtClean="0"/>
            <a:t>FOD Economie</a:t>
          </a:r>
          <a:endParaRPr lang="en-US" dirty="0"/>
        </a:p>
      </dgm:t>
    </dgm:pt>
    <dgm:pt modelId="{892A1852-606C-49DD-931B-9F4CE198693C}" type="parTrans" cxnId="{13205AE6-3821-4F11-B948-E99D4C7F9C53}">
      <dgm:prSet/>
      <dgm:spPr/>
      <dgm:t>
        <a:bodyPr/>
        <a:lstStyle/>
        <a:p>
          <a:endParaRPr lang="en-US"/>
        </a:p>
      </dgm:t>
    </dgm:pt>
    <dgm:pt modelId="{F8E95B23-2BF8-4877-8552-C064363F62A0}" type="sibTrans" cxnId="{13205AE6-3821-4F11-B948-E99D4C7F9C53}">
      <dgm:prSet/>
      <dgm:spPr/>
      <dgm:t>
        <a:bodyPr/>
        <a:lstStyle/>
        <a:p>
          <a:endParaRPr lang="en-US"/>
        </a:p>
      </dgm:t>
    </dgm:pt>
    <dgm:pt modelId="{FFB1CC33-366F-45E7-B5A1-D98784EFBBDA}">
      <dgm:prSet phldrT="[Text]"/>
      <dgm:spPr/>
      <dgm:t>
        <a:bodyPr/>
        <a:lstStyle/>
        <a:p>
          <a:r>
            <a:rPr lang="en-US" dirty="0" err="1" smtClean="0"/>
            <a:t>Speos</a:t>
          </a:r>
          <a:endParaRPr lang="en-US" dirty="0"/>
        </a:p>
      </dgm:t>
    </dgm:pt>
    <dgm:pt modelId="{2C41EAC9-4A4C-4036-AF05-7D07F238CD3D}" type="parTrans" cxnId="{92696AD9-D9E4-4347-9940-D080A6EE4039}">
      <dgm:prSet/>
      <dgm:spPr/>
      <dgm:t>
        <a:bodyPr/>
        <a:lstStyle/>
        <a:p>
          <a:endParaRPr lang="en-US"/>
        </a:p>
      </dgm:t>
    </dgm:pt>
    <dgm:pt modelId="{772AE741-0A51-4467-81A5-E080C48CA2E5}" type="sibTrans" cxnId="{92696AD9-D9E4-4347-9940-D080A6EE4039}">
      <dgm:prSet/>
      <dgm:spPr/>
      <dgm:t>
        <a:bodyPr/>
        <a:lstStyle/>
        <a:p>
          <a:endParaRPr lang="en-US"/>
        </a:p>
      </dgm:t>
    </dgm:pt>
    <dgm:pt modelId="{0E206AB8-99CB-4ADC-ABA7-25EEF8174961}">
      <dgm:prSet phldrT="[Text]" custT="1"/>
      <dgm:spPr/>
      <dgm:t>
        <a:bodyPr/>
        <a:lstStyle/>
        <a:p>
          <a:r>
            <a:rPr lang="en-US" sz="2000" b="1" dirty="0" err="1" smtClean="0"/>
            <a:t>DocSender</a:t>
          </a:r>
          <a:endParaRPr lang="en-US" sz="2000" b="1" dirty="0" smtClean="0"/>
        </a:p>
      </dgm:t>
    </dgm:pt>
    <dgm:pt modelId="{B0C25A13-81D5-4772-850D-E464B3ACE3FE}" type="parTrans" cxnId="{3A9A3492-D4CB-4F7F-864F-1DCA531F63F2}">
      <dgm:prSet/>
      <dgm:spPr/>
      <dgm:t>
        <a:bodyPr/>
        <a:lstStyle/>
        <a:p>
          <a:endParaRPr lang="en-US"/>
        </a:p>
      </dgm:t>
    </dgm:pt>
    <dgm:pt modelId="{D18B9BFC-1FB7-4E36-95F2-A172DEB83640}" type="sibTrans" cxnId="{3A9A3492-D4CB-4F7F-864F-1DCA531F63F2}">
      <dgm:prSet/>
      <dgm:spPr/>
      <dgm:t>
        <a:bodyPr/>
        <a:lstStyle/>
        <a:p>
          <a:endParaRPr lang="en-US"/>
        </a:p>
      </dgm:t>
    </dgm:pt>
    <dgm:pt modelId="{86F8A321-68E2-462E-A8B2-5F95AB107502}">
      <dgm:prSet phldrT="[Text]"/>
      <dgm:spPr/>
      <dgm:t>
        <a:bodyPr/>
        <a:lstStyle/>
        <a:p>
          <a:r>
            <a:rPr lang="en-US" dirty="0" smtClean="0"/>
            <a:t>EDE (ONSS)</a:t>
          </a:r>
          <a:endParaRPr lang="en-US" dirty="0"/>
        </a:p>
      </dgm:t>
    </dgm:pt>
    <dgm:pt modelId="{42D15AD6-6B92-47B4-A2EA-0F43A0003759}" type="parTrans" cxnId="{2AB7A73A-8554-4D65-AB0E-EE0B33F45092}">
      <dgm:prSet/>
      <dgm:spPr/>
      <dgm:t>
        <a:bodyPr/>
        <a:lstStyle/>
        <a:p>
          <a:endParaRPr lang="en-US"/>
        </a:p>
      </dgm:t>
    </dgm:pt>
    <dgm:pt modelId="{9F5CA7FD-29A9-4870-A5FF-1675D9A85FE0}" type="sibTrans" cxnId="{2AB7A73A-8554-4D65-AB0E-EE0B33F45092}">
      <dgm:prSet/>
      <dgm:spPr/>
      <dgm:t>
        <a:bodyPr/>
        <a:lstStyle/>
        <a:p>
          <a:endParaRPr lang="en-US"/>
        </a:p>
      </dgm:t>
    </dgm:pt>
    <dgm:pt modelId="{BDFC5970-8A63-42F0-AF95-61ABF8E62A87}">
      <dgm:prSet phldrT="[Text]"/>
      <dgm:spPr/>
      <dgm:t>
        <a:bodyPr/>
        <a:lstStyle/>
        <a:p>
          <a:r>
            <a:rPr lang="en-US" dirty="0" err="1" smtClean="0"/>
            <a:t>eDecision</a:t>
          </a:r>
          <a:r>
            <a:rPr lang="en-US" dirty="0" smtClean="0"/>
            <a:t>/</a:t>
          </a:r>
          <a:r>
            <a:rPr lang="en-US" dirty="0" err="1" smtClean="0"/>
            <a:t>ePV</a:t>
          </a:r>
          <a:endParaRPr lang="en-US" dirty="0"/>
        </a:p>
      </dgm:t>
    </dgm:pt>
    <dgm:pt modelId="{412554CA-9828-483C-92C5-0B8B08DA7224}" type="parTrans" cxnId="{24E21177-8540-437C-A3F9-5FC86B649FC7}">
      <dgm:prSet/>
      <dgm:spPr/>
      <dgm:t>
        <a:bodyPr/>
        <a:lstStyle/>
        <a:p>
          <a:endParaRPr lang="en-US"/>
        </a:p>
      </dgm:t>
    </dgm:pt>
    <dgm:pt modelId="{251B68F5-9C4C-46CF-A814-6C4C966E64A4}" type="sibTrans" cxnId="{24E21177-8540-437C-A3F9-5FC86B649FC7}">
      <dgm:prSet/>
      <dgm:spPr/>
      <dgm:t>
        <a:bodyPr/>
        <a:lstStyle/>
        <a:p>
          <a:endParaRPr lang="en-US"/>
        </a:p>
      </dgm:t>
    </dgm:pt>
    <dgm:pt modelId="{F1605E4D-2902-444C-AF87-DDCB5D5E3B95}">
      <dgm:prSet phldrT="[Text]" custT="1"/>
      <dgm:spPr/>
      <dgm:t>
        <a:bodyPr/>
        <a:lstStyle/>
        <a:p>
          <a:r>
            <a:rPr lang="en-US" sz="1800" b="1" dirty="0" err="1" smtClean="0"/>
            <a:t>DocConsumer</a:t>
          </a:r>
          <a:endParaRPr lang="en-US" sz="2000" b="1" dirty="0"/>
        </a:p>
      </dgm:t>
    </dgm:pt>
    <dgm:pt modelId="{CD506866-D62A-45CF-9663-2999F4F03CF6}" type="parTrans" cxnId="{1D0527F0-E388-49C5-AFC2-45C1A9780EFF}">
      <dgm:prSet/>
      <dgm:spPr/>
      <dgm:t>
        <a:bodyPr/>
        <a:lstStyle/>
        <a:p>
          <a:endParaRPr lang="en-US"/>
        </a:p>
      </dgm:t>
    </dgm:pt>
    <dgm:pt modelId="{B689DCD0-6F93-4ED7-A8C2-E3D3109C0807}" type="sibTrans" cxnId="{1D0527F0-E388-49C5-AFC2-45C1A9780EFF}">
      <dgm:prSet/>
      <dgm:spPr/>
      <dgm:t>
        <a:bodyPr/>
        <a:lstStyle/>
        <a:p>
          <a:endParaRPr lang="en-US"/>
        </a:p>
      </dgm:t>
    </dgm:pt>
    <dgm:pt modelId="{F71A3925-718B-4861-AF0B-962B16BAE710}">
      <dgm:prSet phldrT="[Text]"/>
      <dgm:spPr/>
      <dgm:t>
        <a:bodyPr/>
        <a:lstStyle/>
        <a:p>
          <a:r>
            <a:rPr lang="en-US" dirty="0" smtClean="0"/>
            <a:t>Teal Partners</a:t>
          </a:r>
          <a:endParaRPr lang="en-US" dirty="0"/>
        </a:p>
      </dgm:t>
    </dgm:pt>
    <dgm:pt modelId="{2076BEC6-6E85-4C1F-B302-443D7517FFDB}" type="parTrans" cxnId="{3430DBD1-164A-432C-8CE3-4DC55C4D80C8}">
      <dgm:prSet/>
      <dgm:spPr/>
      <dgm:t>
        <a:bodyPr/>
        <a:lstStyle/>
        <a:p>
          <a:endParaRPr lang="en-US"/>
        </a:p>
      </dgm:t>
    </dgm:pt>
    <dgm:pt modelId="{4D60D132-F440-46CF-8E7B-354D0F2364C7}" type="sibTrans" cxnId="{3430DBD1-164A-432C-8CE3-4DC55C4D80C8}">
      <dgm:prSet/>
      <dgm:spPr/>
      <dgm:t>
        <a:bodyPr/>
        <a:lstStyle/>
        <a:p>
          <a:endParaRPr lang="en-US"/>
        </a:p>
      </dgm:t>
    </dgm:pt>
    <dgm:pt modelId="{E6555897-E945-44AF-B79D-058B329D687A}">
      <dgm:prSet phldrT="[Text]"/>
      <dgm:spPr/>
      <dgm:t>
        <a:bodyPr/>
        <a:lstStyle/>
        <a:p>
          <a:r>
            <a:rPr lang="en-US" dirty="0" smtClean="0"/>
            <a:t>TRUSTO</a:t>
          </a:r>
          <a:endParaRPr lang="en-US" dirty="0"/>
        </a:p>
      </dgm:t>
    </dgm:pt>
    <dgm:pt modelId="{E8E6FA76-20B3-4F79-A57E-40125297E834}" type="parTrans" cxnId="{A9C0AC87-BA30-4E0D-8B0C-EE20E73BE312}">
      <dgm:prSet/>
      <dgm:spPr/>
      <dgm:t>
        <a:bodyPr/>
        <a:lstStyle/>
        <a:p>
          <a:endParaRPr lang="en-US"/>
        </a:p>
      </dgm:t>
    </dgm:pt>
    <dgm:pt modelId="{71CD57C1-05C2-4D5A-883F-483F18FDC6CE}" type="sibTrans" cxnId="{A9C0AC87-BA30-4E0D-8B0C-EE20E73BE312}">
      <dgm:prSet/>
      <dgm:spPr/>
      <dgm:t>
        <a:bodyPr/>
        <a:lstStyle/>
        <a:p>
          <a:endParaRPr lang="en-US"/>
        </a:p>
      </dgm:t>
    </dgm:pt>
    <dgm:pt modelId="{0E7B8FDB-1E02-46B8-AD65-C80336308991}">
      <dgm:prSet phldrT="[Text]"/>
      <dgm:spPr/>
      <dgm:t>
        <a:bodyPr/>
        <a:lstStyle/>
        <a:p>
          <a:r>
            <a:rPr lang="en-US" dirty="0" smtClean="0"/>
            <a:t>FOD FIN</a:t>
          </a:r>
          <a:endParaRPr lang="en-US" dirty="0"/>
        </a:p>
      </dgm:t>
    </dgm:pt>
    <dgm:pt modelId="{93829A3F-0A35-43C4-813E-6706AAF0D431}" type="parTrans" cxnId="{9DC50F44-FFEF-4CDA-83A6-A8E7A02FE077}">
      <dgm:prSet/>
      <dgm:spPr/>
      <dgm:t>
        <a:bodyPr/>
        <a:lstStyle/>
        <a:p>
          <a:endParaRPr lang="en-US"/>
        </a:p>
      </dgm:t>
    </dgm:pt>
    <dgm:pt modelId="{F747370D-B838-4D58-810E-3C60C6084891}" type="sibTrans" cxnId="{9DC50F44-FFEF-4CDA-83A6-A8E7A02FE077}">
      <dgm:prSet/>
      <dgm:spPr/>
      <dgm:t>
        <a:bodyPr/>
        <a:lstStyle/>
        <a:p>
          <a:endParaRPr lang="en-US"/>
        </a:p>
      </dgm:t>
    </dgm:pt>
    <dgm:pt modelId="{141E7EE8-CCC8-4E1F-ACC7-6EC3046F0FDA}">
      <dgm:prSet phldrT="[Text]"/>
      <dgm:spPr/>
      <dgm:t>
        <a:bodyPr/>
        <a:lstStyle/>
        <a:p>
          <a:r>
            <a:rPr lang="en-US" dirty="0" err="1" smtClean="0"/>
            <a:t>Artist@work</a:t>
          </a:r>
          <a:endParaRPr lang="en-US" dirty="0"/>
        </a:p>
      </dgm:t>
    </dgm:pt>
    <dgm:pt modelId="{8DE78C23-24AF-40BE-B4B9-9EFF3828DA3C}" type="parTrans" cxnId="{81A820F8-26C7-4C05-8470-1592699BF333}">
      <dgm:prSet/>
      <dgm:spPr/>
      <dgm:t>
        <a:bodyPr/>
        <a:lstStyle/>
        <a:p>
          <a:endParaRPr lang="en-US"/>
        </a:p>
      </dgm:t>
    </dgm:pt>
    <dgm:pt modelId="{9DADCCD6-1120-4EB3-B359-0FAB059F11FE}" type="sibTrans" cxnId="{81A820F8-26C7-4C05-8470-1592699BF333}">
      <dgm:prSet/>
      <dgm:spPr/>
      <dgm:t>
        <a:bodyPr/>
        <a:lstStyle/>
        <a:p>
          <a:endParaRPr lang="en-US"/>
        </a:p>
      </dgm:t>
    </dgm:pt>
    <dgm:pt modelId="{B9955697-065A-42B7-85C8-D47885B8CE4A}">
      <dgm:prSet phldrT="[Text]"/>
      <dgm:spPr/>
      <dgm:t>
        <a:bodyPr/>
        <a:lstStyle/>
        <a:p>
          <a:r>
            <a:rPr lang="en-US" dirty="0" smtClean="0"/>
            <a:t>BOSA</a:t>
          </a:r>
          <a:endParaRPr lang="en-US" dirty="0"/>
        </a:p>
      </dgm:t>
    </dgm:pt>
    <dgm:pt modelId="{ECF6A3CD-37FE-433E-AC0F-791CBF05A6FD}" type="parTrans" cxnId="{8DFC2180-4C94-474A-BADB-7B22DF1D3F85}">
      <dgm:prSet/>
      <dgm:spPr/>
      <dgm:t>
        <a:bodyPr/>
        <a:lstStyle/>
        <a:p>
          <a:endParaRPr lang="en-US"/>
        </a:p>
      </dgm:t>
    </dgm:pt>
    <dgm:pt modelId="{726F91F3-CBD2-45A1-B110-82A7AEF6F0E0}" type="sibTrans" cxnId="{8DFC2180-4C94-474A-BADB-7B22DF1D3F85}">
      <dgm:prSet/>
      <dgm:spPr/>
      <dgm:t>
        <a:bodyPr/>
        <a:lstStyle/>
        <a:p>
          <a:endParaRPr lang="en-US"/>
        </a:p>
      </dgm:t>
    </dgm:pt>
    <dgm:pt modelId="{2276D153-B435-4303-81AB-15D5C915DCFB}">
      <dgm:prSet phldrT="[Text]"/>
      <dgm:spPr/>
      <dgm:t>
        <a:bodyPr/>
        <a:lstStyle/>
        <a:p>
          <a:r>
            <a:rPr lang="en-US" dirty="0" smtClean="0"/>
            <a:t>Connect-Solutions</a:t>
          </a:r>
          <a:endParaRPr lang="en-US" dirty="0"/>
        </a:p>
      </dgm:t>
    </dgm:pt>
    <dgm:pt modelId="{F12A64BA-E88D-4CDB-BD7A-222498E77751}" type="parTrans" cxnId="{636EA40C-0D66-47B7-B8A5-D755A535CAB6}">
      <dgm:prSet/>
      <dgm:spPr/>
      <dgm:t>
        <a:bodyPr/>
        <a:lstStyle/>
        <a:p>
          <a:endParaRPr lang="en-US"/>
        </a:p>
      </dgm:t>
    </dgm:pt>
    <dgm:pt modelId="{02B3B361-848D-442F-B15C-962813082C3A}" type="sibTrans" cxnId="{636EA40C-0D66-47B7-B8A5-D755A535CAB6}">
      <dgm:prSet/>
      <dgm:spPr/>
      <dgm:t>
        <a:bodyPr/>
        <a:lstStyle/>
        <a:p>
          <a:endParaRPr lang="en-US"/>
        </a:p>
      </dgm:t>
    </dgm:pt>
    <dgm:pt modelId="{DEFD3BC9-398A-4061-9C04-357257ED8887}">
      <dgm:prSet phldrT="[Text]"/>
      <dgm:spPr/>
      <dgm:t>
        <a:bodyPr/>
        <a:lstStyle/>
        <a:p>
          <a:r>
            <a:rPr lang="en-US" dirty="0" smtClean="0"/>
            <a:t>Pensions</a:t>
          </a:r>
          <a:endParaRPr lang="en-US" dirty="0"/>
        </a:p>
      </dgm:t>
    </dgm:pt>
    <dgm:pt modelId="{7A9A1CD4-B2FA-4E2F-B5CB-38F803075710}" type="parTrans" cxnId="{D64B533F-6A67-4DAC-BBBE-17F4E947A2EC}">
      <dgm:prSet/>
      <dgm:spPr/>
      <dgm:t>
        <a:bodyPr/>
        <a:lstStyle/>
        <a:p>
          <a:endParaRPr lang="en-US"/>
        </a:p>
      </dgm:t>
    </dgm:pt>
    <dgm:pt modelId="{47DA93C1-3475-4DAF-B8F0-C87B1ECFE476}" type="sibTrans" cxnId="{D64B533F-6A67-4DAC-BBBE-17F4E947A2EC}">
      <dgm:prSet/>
      <dgm:spPr/>
      <dgm:t>
        <a:bodyPr/>
        <a:lstStyle/>
        <a:p>
          <a:endParaRPr lang="en-US"/>
        </a:p>
      </dgm:t>
    </dgm:pt>
    <dgm:pt modelId="{85A63212-BBA8-430D-8FF7-E277D5786894}">
      <dgm:prSet phldrT="[Text]"/>
      <dgm:spPr/>
      <dgm:t>
        <a:bodyPr/>
        <a:lstStyle/>
        <a:p>
          <a:r>
            <a:rPr lang="en-US" dirty="0" smtClean="0"/>
            <a:t>Justice (</a:t>
          </a:r>
          <a:r>
            <a:rPr lang="en-US" dirty="0" err="1" smtClean="0"/>
            <a:t>Speos</a:t>
          </a:r>
          <a:r>
            <a:rPr lang="en-US" dirty="0" smtClean="0"/>
            <a:t>)</a:t>
          </a:r>
          <a:endParaRPr lang="en-US" dirty="0"/>
        </a:p>
      </dgm:t>
    </dgm:pt>
    <dgm:pt modelId="{925D1086-BF6B-44E0-BDA0-D851B1CAAFEB}" type="parTrans" cxnId="{9B8498F7-585B-404F-9002-1E212B988ECB}">
      <dgm:prSet/>
      <dgm:spPr/>
      <dgm:t>
        <a:bodyPr/>
        <a:lstStyle/>
        <a:p>
          <a:endParaRPr lang="en-US"/>
        </a:p>
      </dgm:t>
    </dgm:pt>
    <dgm:pt modelId="{78209CFC-B93B-4792-98BA-96C6C979B0E5}" type="sibTrans" cxnId="{9B8498F7-585B-404F-9002-1E212B988ECB}">
      <dgm:prSet/>
      <dgm:spPr/>
      <dgm:t>
        <a:bodyPr/>
        <a:lstStyle/>
        <a:p>
          <a:endParaRPr lang="en-US"/>
        </a:p>
      </dgm:t>
    </dgm:pt>
    <dgm:pt modelId="{392AF058-76B6-4221-B781-3DCFA461E402}">
      <dgm:prSet phldrT="[Text]"/>
      <dgm:spPr/>
      <dgm:t>
        <a:bodyPr/>
        <a:lstStyle/>
        <a:p>
          <a:r>
            <a:rPr lang="en-US" dirty="0" smtClean="0"/>
            <a:t>Intention de participation</a:t>
          </a:r>
          <a:endParaRPr lang="en-US" dirty="0"/>
        </a:p>
      </dgm:t>
    </dgm:pt>
    <dgm:pt modelId="{C1C09EDE-34EE-4389-B9CB-1B2251F4C173}" type="parTrans" cxnId="{8AE2D36E-BA01-4B8C-9282-E9CA970216E1}">
      <dgm:prSet/>
      <dgm:spPr/>
      <dgm:t>
        <a:bodyPr/>
        <a:lstStyle/>
        <a:p>
          <a:endParaRPr lang="en-US"/>
        </a:p>
      </dgm:t>
    </dgm:pt>
    <dgm:pt modelId="{7CCA733D-0F23-4872-B52A-23DC62C8AA05}" type="sibTrans" cxnId="{8AE2D36E-BA01-4B8C-9282-E9CA970216E1}">
      <dgm:prSet/>
      <dgm:spPr/>
      <dgm:t>
        <a:bodyPr/>
        <a:lstStyle/>
        <a:p>
          <a:endParaRPr lang="en-US"/>
        </a:p>
      </dgm:t>
    </dgm:pt>
    <dgm:pt modelId="{12FD906B-D754-4013-A9E6-1947C4D5D1ED}">
      <dgm:prSet phldrT="[Text]"/>
      <dgm:spPr/>
      <dgm:t>
        <a:bodyPr/>
        <a:lstStyle/>
        <a:p>
          <a:r>
            <a:rPr lang="en-US" dirty="0" err="1" smtClean="0"/>
            <a:t>Vlaanderen</a:t>
          </a:r>
          <a:endParaRPr lang="en-US" dirty="0"/>
        </a:p>
      </dgm:t>
    </dgm:pt>
    <dgm:pt modelId="{122B6643-E270-42FD-AA23-E137AE20B69D}" type="parTrans" cxnId="{6DED6B3D-7339-43EC-BD4E-A6D48C270C92}">
      <dgm:prSet/>
      <dgm:spPr/>
      <dgm:t>
        <a:bodyPr/>
        <a:lstStyle/>
        <a:p>
          <a:endParaRPr lang="en-US"/>
        </a:p>
      </dgm:t>
    </dgm:pt>
    <dgm:pt modelId="{59210365-99D7-42CE-A19D-586FBFF68311}" type="sibTrans" cxnId="{6DED6B3D-7339-43EC-BD4E-A6D48C270C92}">
      <dgm:prSet/>
      <dgm:spPr/>
      <dgm:t>
        <a:bodyPr/>
        <a:lstStyle/>
        <a:p>
          <a:endParaRPr lang="en-US"/>
        </a:p>
      </dgm:t>
    </dgm:pt>
    <dgm:pt modelId="{700BF356-981C-4F05-A4BA-36373A900109}">
      <dgm:prSet phldrT="[Text]"/>
      <dgm:spPr/>
      <dgm:t>
        <a:bodyPr/>
        <a:lstStyle/>
        <a:p>
          <a:r>
            <a:rPr lang="en-US" dirty="0" err="1" smtClean="0"/>
            <a:t>eWBS</a:t>
          </a:r>
          <a:r>
            <a:rPr lang="en-US" dirty="0" smtClean="0"/>
            <a:t>/SPW</a:t>
          </a:r>
          <a:endParaRPr lang="en-US" dirty="0"/>
        </a:p>
      </dgm:t>
    </dgm:pt>
    <dgm:pt modelId="{FDF85BDA-D6B4-40AA-A80C-AAD87896A067}" type="parTrans" cxnId="{C8FF3F17-A049-4B58-A7F3-BE053530A184}">
      <dgm:prSet/>
      <dgm:spPr/>
      <dgm:t>
        <a:bodyPr/>
        <a:lstStyle/>
        <a:p>
          <a:endParaRPr lang="en-US"/>
        </a:p>
      </dgm:t>
    </dgm:pt>
    <dgm:pt modelId="{6A76206E-134D-42B4-8A11-7E7851F0D6A3}" type="sibTrans" cxnId="{C8FF3F17-A049-4B58-A7F3-BE053530A184}">
      <dgm:prSet/>
      <dgm:spPr/>
      <dgm:t>
        <a:bodyPr/>
        <a:lstStyle/>
        <a:p>
          <a:endParaRPr lang="en-US"/>
        </a:p>
      </dgm:t>
    </dgm:pt>
    <dgm:pt modelId="{64FB1135-C695-46E5-89EF-E7418BBD2A54}">
      <dgm:prSet phldrT="[Text]"/>
      <dgm:spPr/>
      <dgm:t>
        <a:bodyPr/>
        <a:lstStyle/>
        <a:p>
          <a:r>
            <a:rPr lang="en-US" dirty="0" err="1" smtClean="0"/>
            <a:t>Fedris</a:t>
          </a:r>
          <a:endParaRPr lang="en-US" dirty="0"/>
        </a:p>
      </dgm:t>
    </dgm:pt>
    <dgm:pt modelId="{234FB2E3-EBF4-4527-B6D0-9EBE014F4B85}" type="parTrans" cxnId="{3C13A2B8-D45E-407D-B29B-21E471DF062D}">
      <dgm:prSet/>
      <dgm:spPr/>
      <dgm:t>
        <a:bodyPr/>
        <a:lstStyle/>
        <a:p>
          <a:endParaRPr lang="en-US"/>
        </a:p>
      </dgm:t>
    </dgm:pt>
    <dgm:pt modelId="{3543FCC5-2918-436B-901B-FB3AA53E4405}" type="sibTrans" cxnId="{3C13A2B8-D45E-407D-B29B-21E471DF062D}">
      <dgm:prSet/>
      <dgm:spPr/>
      <dgm:t>
        <a:bodyPr/>
        <a:lstStyle/>
        <a:p>
          <a:endParaRPr lang="en-US"/>
        </a:p>
      </dgm:t>
    </dgm:pt>
    <dgm:pt modelId="{AC37D1D1-A457-4423-A72E-1C88CC3FB21A}">
      <dgm:prSet phldrT="[Text]"/>
      <dgm:spPr/>
      <dgm:t>
        <a:bodyPr/>
        <a:lstStyle/>
        <a:p>
          <a:endParaRPr lang="en-US" dirty="0"/>
        </a:p>
      </dgm:t>
    </dgm:pt>
    <dgm:pt modelId="{369DC562-F6AD-4027-8DE2-95AD6778BA34}" type="parTrans" cxnId="{AE085BD4-2FB1-42B0-9DBE-46E67D6EB94B}">
      <dgm:prSet/>
      <dgm:spPr/>
      <dgm:t>
        <a:bodyPr/>
        <a:lstStyle/>
        <a:p>
          <a:endParaRPr lang="en-US"/>
        </a:p>
      </dgm:t>
    </dgm:pt>
    <dgm:pt modelId="{46FBAE97-238C-42C1-9FE1-A94ED4DD5E32}" type="sibTrans" cxnId="{AE085BD4-2FB1-42B0-9DBE-46E67D6EB94B}">
      <dgm:prSet/>
      <dgm:spPr/>
      <dgm:t>
        <a:bodyPr/>
        <a:lstStyle/>
        <a:p>
          <a:endParaRPr lang="en-US"/>
        </a:p>
      </dgm:t>
    </dgm:pt>
    <dgm:pt modelId="{D2BCC101-5396-4910-B91D-DCFFA7BBACEA}" type="pres">
      <dgm:prSet presAssocID="{B4E59BDB-F2BD-4F2A-9141-4C80B0BE8FF7}" presName="Name0" presStyleCnt="0">
        <dgm:presLayoutVars>
          <dgm:dir/>
          <dgm:animLvl val="lvl"/>
          <dgm:resizeHandles val="exact"/>
        </dgm:presLayoutVars>
      </dgm:prSet>
      <dgm:spPr/>
      <dgm:t>
        <a:bodyPr/>
        <a:lstStyle/>
        <a:p>
          <a:endParaRPr lang="en-US"/>
        </a:p>
      </dgm:t>
    </dgm:pt>
    <dgm:pt modelId="{9D412472-49E4-4274-8D03-4E48A1D4F0A5}" type="pres">
      <dgm:prSet presAssocID="{897822C5-A708-45AA-943B-658472EB5470}" presName="composite" presStyleCnt="0"/>
      <dgm:spPr/>
    </dgm:pt>
    <dgm:pt modelId="{44B984CE-FECE-46A0-BF10-C694E1784BA5}" type="pres">
      <dgm:prSet presAssocID="{897822C5-A708-45AA-943B-658472EB5470}" presName="parTx" presStyleLbl="alignNode1" presStyleIdx="0" presStyleCnt="4">
        <dgm:presLayoutVars>
          <dgm:chMax val="0"/>
          <dgm:chPref val="0"/>
          <dgm:bulletEnabled val="1"/>
        </dgm:presLayoutVars>
      </dgm:prSet>
      <dgm:spPr/>
      <dgm:t>
        <a:bodyPr/>
        <a:lstStyle/>
        <a:p>
          <a:endParaRPr lang="en-US"/>
        </a:p>
      </dgm:t>
    </dgm:pt>
    <dgm:pt modelId="{B50BA70E-52CC-4511-B11A-DFB91DF6E67A}" type="pres">
      <dgm:prSet presAssocID="{897822C5-A708-45AA-943B-658472EB5470}" presName="desTx" presStyleLbl="alignAccFollowNode1" presStyleIdx="0" presStyleCnt="4">
        <dgm:presLayoutVars>
          <dgm:bulletEnabled val="1"/>
        </dgm:presLayoutVars>
      </dgm:prSet>
      <dgm:spPr/>
      <dgm:t>
        <a:bodyPr/>
        <a:lstStyle/>
        <a:p>
          <a:endParaRPr lang="en-US"/>
        </a:p>
      </dgm:t>
    </dgm:pt>
    <dgm:pt modelId="{1171A858-1137-4CDC-8E7E-B92CEBE92B2E}" type="pres">
      <dgm:prSet presAssocID="{E4D84137-96CC-477B-96E5-CF055BF3F6A2}" presName="space" presStyleCnt="0"/>
      <dgm:spPr/>
    </dgm:pt>
    <dgm:pt modelId="{DABD8163-71DD-4587-8798-B8BCD5CB9175}" type="pres">
      <dgm:prSet presAssocID="{0E206AB8-99CB-4ADC-ABA7-25EEF8174961}" presName="composite" presStyleCnt="0"/>
      <dgm:spPr/>
    </dgm:pt>
    <dgm:pt modelId="{72966AE3-9821-4C67-A64F-26708AFDE17D}" type="pres">
      <dgm:prSet presAssocID="{0E206AB8-99CB-4ADC-ABA7-25EEF8174961}" presName="parTx" presStyleLbl="alignNode1" presStyleIdx="1" presStyleCnt="4">
        <dgm:presLayoutVars>
          <dgm:chMax val="0"/>
          <dgm:chPref val="0"/>
          <dgm:bulletEnabled val="1"/>
        </dgm:presLayoutVars>
      </dgm:prSet>
      <dgm:spPr/>
      <dgm:t>
        <a:bodyPr/>
        <a:lstStyle/>
        <a:p>
          <a:endParaRPr lang="en-US"/>
        </a:p>
      </dgm:t>
    </dgm:pt>
    <dgm:pt modelId="{54B02037-1865-4525-8780-C2865690D621}" type="pres">
      <dgm:prSet presAssocID="{0E206AB8-99CB-4ADC-ABA7-25EEF8174961}" presName="desTx" presStyleLbl="alignAccFollowNode1" presStyleIdx="1" presStyleCnt="4">
        <dgm:presLayoutVars>
          <dgm:bulletEnabled val="1"/>
        </dgm:presLayoutVars>
      </dgm:prSet>
      <dgm:spPr/>
      <dgm:t>
        <a:bodyPr/>
        <a:lstStyle/>
        <a:p>
          <a:endParaRPr lang="en-US"/>
        </a:p>
      </dgm:t>
    </dgm:pt>
    <dgm:pt modelId="{5AD09430-EB82-4D42-95F0-C9FAC04913C7}" type="pres">
      <dgm:prSet presAssocID="{D18B9BFC-1FB7-4E36-95F2-A172DEB83640}" presName="space" presStyleCnt="0"/>
      <dgm:spPr/>
    </dgm:pt>
    <dgm:pt modelId="{1B32022E-5DEF-41FF-9BE0-3C7BF5590246}" type="pres">
      <dgm:prSet presAssocID="{F1605E4D-2902-444C-AF87-DDCB5D5E3B95}" presName="composite" presStyleCnt="0"/>
      <dgm:spPr/>
    </dgm:pt>
    <dgm:pt modelId="{937C2297-8813-444B-9CEC-683FFDCA3ED8}" type="pres">
      <dgm:prSet presAssocID="{F1605E4D-2902-444C-AF87-DDCB5D5E3B95}" presName="parTx" presStyleLbl="alignNode1" presStyleIdx="2" presStyleCnt="4">
        <dgm:presLayoutVars>
          <dgm:chMax val="0"/>
          <dgm:chPref val="0"/>
          <dgm:bulletEnabled val="1"/>
        </dgm:presLayoutVars>
      </dgm:prSet>
      <dgm:spPr/>
      <dgm:t>
        <a:bodyPr/>
        <a:lstStyle/>
        <a:p>
          <a:endParaRPr lang="en-US"/>
        </a:p>
      </dgm:t>
    </dgm:pt>
    <dgm:pt modelId="{4F37727E-88C7-4CA1-A4C8-78E25564E7CB}" type="pres">
      <dgm:prSet presAssocID="{F1605E4D-2902-444C-AF87-DDCB5D5E3B95}" presName="desTx" presStyleLbl="alignAccFollowNode1" presStyleIdx="2" presStyleCnt="4">
        <dgm:presLayoutVars>
          <dgm:bulletEnabled val="1"/>
        </dgm:presLayoutVars>
      </dgm:prSet>
      <dgm:spPr/>
      <dgm:t>
        <a:bodyPr/>
        <a:lstStyle/>
        <a:p>
          <a:endParaRPr lang="en-US"/>
        </a:p>
      </dgm:t>
    </dgm:pt>
    <dgm:pt modelId="{E1635BEE-EDF4-4320-93C5-D9F82932449B}" type="pres">
      <dgm:prSet presAssocID="{B689DCD0-6F93-4ED7-A8C2-E3D3109C0807}" presName="space" presStyleCnt="0"/>
      <dgm:spPr/>
    </dgm:pt>
    <dgm:pt modelId="{8734BAC0-6C63-4B4C-88F1-3C5984C1B0D4}" type="pres">
      <dgm:prSet presAssocID="{392AF058-76B6-4221-B781-3DCFA461E402}" presName="composite" presStyleCnt="0"/>
      <dgm:spPr/>
    </dgm:pt>
    <dgm:pt modelId="{28BD5954-B0E2-4496-B202-93F9FF84D6DC}" type="pres">
      <dgm:prSet presAssocID="{392AF058-76B6-4221-B781-3DCFA461E402}" presName="parTx" presStyleLbl="alignNode1" presStyleIdx="3" presStyleCnt="4">
        <dgm:presLayoutVars>
          <dgm:chMax val="0"/>
          <dgm:chPref val="0"/>
          <dgm:bulletEnabled val="1"/>
        </dgm:presLayoutVars>
      </dgm:prSet>
      <dgm:spPr/>
      <dgm:t>
        <a:bodyPr/>
        <a:lstStyle/>
        <a:p>
          <a:endParaRPr lang="en-US"/>
        </a:p>
      </dgm:t>
    </dgm:pt>
    <dgm:pt modelId="{39CC0407-9429-47E1-B06D-AC056E00595B}" type="pres">
      <dgm:prSet presAssocID="{392AF058-76B6-4221-B781-3DCFA461E402}" presName="desTx" presStyleLbl="alignAccFollowNode1" presStyleIdx="3" presStyleCnt="4">
        <dgm:presLayoutVars>
          <dgm:bulletEnabled val="1"/>
        </dgm:presLayoutVars>
      </dgm:prSet>
      <dgm:spPr/>
      <dgm:t>
        <a:bodyPr/>
        <a:lstStyle/>
        <a:p>
          <a:endParaRPr lang="en-US"/>
        </a:p>
      </dgm:t>
    </dgm:pt>
  </dgm:ptLst>
  <dgm:cxnLst>
    <dgm:cxn modelId="{2AB7A73A-8554-4D65-AB0E-EE0B33F45092}" srcId="{0E206AB8-99CB-4ADC-ABA7-25EEF8174961}" destId="{86F8A321-68E2-462E-A8B2-5F95AB107502}" srcOrd="1" destOrd="0" parTransId="{42D15AD6-6B92-47B4-A2EA-0F43A0003759}" sibTransId="{9F5CA7FD-29A9-4870-A5FF-1675D9A85FE0}"/>
    <dgm:cxn modelId="{636EA40C-0D66-47B7-B8A5-D755A535CAB6}" srcId="{897822C5-A708-45AA-943B-658472EB5470}" destId="{2276D153-B435-4303-81AB-15D5C915DCFB}" srcOrd="4" destOrd="0" parTransId="{F12A64BA-E88D-4CDB-BD7A-222498E77751}" sibTransId="{02B3B361-848D-442F-B15C-962813082C3A}"/>
    <dgm:cxn modelId="{3ED87449-ACEB-407E-BBDB-6F1E9DEC0013}" type="presOf" srcId="{141E7EE8-CCC8-4E1F-ACC7-6EC3046F0FDA}" destId="{54B02037-1865-4525-8780-C2865690D621}" srcOrd="0" destOrd="3" presId="urn:microsoft.com/office/officeart/2005/8/layout/hList1"/>
    <dgm:cxn modelId="{3430DBD1-164A-432C-8CE3-4DC55C4D80C8}" srcId="{F1605E4D-2902-444C-AF87-DDCB5D5E3B95}" destId="{F71A3925-718B-4861-AF0B-962B16BAE710}" srcOrd="0" destOrd="0" parTransId="{2076BEC6-6E85-4C1F-B302-443D7517FFDB}" sibTransId="{4D60D132-F440-46CF-8E7B-354D0F2364C7}"/>
    <dgm:cxn modelId="{0999B4E7-C797-4BE0-81CA-ADA4D38B064F}" type="presOf" srcId="{897822C5-A708-45AA-943B-658472EB5470}" destId="{44B984CE-FECE-46A0-BF10-C694E1784BA5}" srcOrd="0" destOrd="0" presId="urn:microsoft.com/office/officeart/2005/8/layout/hList1"/>
    <dgm:cxn modelId="{0939D252-D434-4439-A835-B91B6DC613F0}" type="presOf" srcId="{E6555897-E945-44AF-B79D-058B329D687A}" destId="{B50BA70E-52CC-4511-B11A-DFB91DF6E67A}" srcOrd="0" destOrd="3" presId="urn:microsoft.com/office/officeart/2005/8/layout/hList1"/>
    <dgm:cxn modelId="{D64B533F-6A67-4DAC-BBBE-17F4E947A2EC}" srcId="{897822C5-A708-45AA-943B-658472EB5470}" destId="{DEFD3BC9-398A-4061-9C04-357257ED8887}" srcOrd="1" destOrd="0" parTransId="{7A9A1CD4-B2FA-4E2F-B5CB-38F803075710}" sibTransId="{47DA93C1-3475-4DAF-B8F0-C87B1ECFE476}"/>
    <dgm:cxn modelId="{5DB20D3A-56C0-45EE-A16F-FC5A3856ECE0}" type="presOf" srcId="{0E206AB8-99CB-4ADC-ABA7-25EEF8174961}" destId="{72966AE3-9821-4C67-A64F-26708AFDE17D}" srcOrd="0" destOrd="0" presId="urn:microsoft.com/office/officeart/2005/8/layout/hList1"/>
    <dgm:cxn modelId="{B2A39EE4-DF62-4A44-A6CA-4AFF0025DE1F}" type="presOf" srcId="{B4E59BDB-F2BD-4F2A-9141-4C80B0BE8FF7}" destId="{D2BCC101-5396-4910-B91D-DCFFA7BBACEA}" srcOrd="0" destOrd="0" presId="urn:microsoft.com/office/officeart/2005/8/layout/hList1"/>
    <dgm:cxn modelId="{269B76E0-49B2-4BD9-BE76-DC22E7C92711}" type="presOf" srcId="{DEFD3BC9-398A-4061-9C04-357257ED8887}" destId="{B50BA70E-52CC-4511-B11A-DFB91DF6E67A}" srcOrd="0" destOrd="1" presId="urn:microsoft.com/office/officeart/2005/8/layout/hList1"/>
    <dgm:cxn modelId="{A9C0AC87-BA30-4E0D-8B0C-EE20E73BE312}" srcId="{897822C5-A708-45AA-943B-658472EB5470}" destId="{E6555897-E945-44AF-B79D-058B329D687A}" srcOrd="3" destOrd="0" parTransId="{E8E6FA76-20B3-4F79-A57E-40125297E834}" sibTransId="{71CD57C1-05C2-4D5A-883F-483F18FDC6CE}"/>
    <dgm:cxn modelId="{6FD49376-B130-4F02-A900-983CFA2D1CFB}" type="presOf" srcId="{700BF356-981C-4F05-A4BA-36373A900109}" destId="{39CC0407-9429-47E1-B06D-AC056E00595B}" srcOrd="0" destOrd="1" presId="urn:microsoft.com/office/officeart/2005/8/layout/hList1"/>
    <dgm:cxn modelId="{81A820F8-26C7-4C05-8470-1592699BF333}" srcId="{0E206AB8-99CB-4ADC-ABA7-25EEF8174961}" destId="{141E7EE8-CCC8-4E1F-ACC7-6EC3046F0FDA}" srcOrd="3" destOrd="0" parTransId="{8DE78C23-24AF-40BE-B4B9-9EFF3828DA3C}" sibTransId="{9DADCCD6-1120-4EB3-B359-0FAB059F11FE}"/>
    <dgm:cxn modelId="{3A9A3492-D4CB-4F7F-864F-1DCA531F63F2}" srcId="{B4E59BDB-F2BD-4F2A-9141-4C80B0BE8FF7}" destId="{0E206AB8-99CB-4ADC-ABA7-25EEF8174961}" srcOrd="1" destOrd="0" parTransId="{B0C25A13-81D5-4772-850D-E464B3ACE3FE}" sibTransId="{D18B9BFC-1FB7-4E36-95F2-A172DEB83640}"/>
    <dgm:cxn modelId="{40D9D6F3-3D45-4E79-AE00-597037017820}" type="presOf" srcId="{85A63212-BBA8-430D-8FF7-E277D5786894}" destId="{54B02037-1865-4525-8780-C2865690D621}" srcOrd="0" destOrd="5" presId="urn:microsoft.com/office/officeart/2005/8/layout/hList1"/>
    <dgm:cxn modelId="{ED823F5A-21BB-43F6-A7C1-6CB8618B6984}" type="presOf" srcId="{86F8A321-68E2-462E-A8B2-5F95AB107502}" destId="{54B02037-1865-4525-8780-C2865690D621}" srcOrd="0" destOrd="1" presId="urn:microsoft.com/office/officeart/2005/8/layout/hList1"/>
    <dgm:cxn modelId="{3C13A2B8-D45E-407D-B29B-21E471DF062D}" srcId="{392AF058-76B6-4221-B781-3DCFA461E402}" destId="{64FB1135-C695-46E5-89EF-E7418BBD2A54}" srcOrd="2" destOrd="0" parTransId="{234FB2E3-EBF4-4527-B6D0-9EBE014F4B85}" sibTransId="{3543FCC5-2918-436B-901B-FB3AA53E4405}"/>
    <dgm:cxn modelId="{D0AF8605-CE84-4EF2-944C-0A58FF0C0C6B}" type="presOf" srcId="{392AF058-76B6-4221-B781-3DCFA461E402}" destId="{28BD5954-B0E2-4496-B202-93F9FF84D6DC}" srcOrd="0" destOrd="0" presId="urn:microsoft.com/office/officeart/2005/8/layout/hList1"/>
    <dgm:cxn modelId="{869D235A-A7C6-4AC9-A879-3B73782B1B89}" srcId="{B4E59BDB-F2BD-4F2A-9141-4C80B0BE8FF7}" destId="{897822C5-A708-45AA-943B-658472EB5470}" srcOrd="0" destOrd="0" parTransId="{7C798D0B-06AA-46DA-9892-06BC8D93E039}" sibTransId="{E4D84137-96CC-477B-96E5-CF055BF3F6A2}"/>
    <dgm:cxn modelId="{AE085BD4-2FB1-42B0-9DBE-46E67D6EB94B}" srcId="{392AF058-76B6-4221-B781-3DCFA461E402}" destId="{AC37D1D1-A457-4423-A72E-1C88CC3FB21A}" srcOrd="3" destOrd="0" parTransId="{369DC562-F6AD-4027-8DE2-95AD6778BA34}" sibTransId="{46FBAE97-238C-42C1-9FE1-A94ED4DD5E32}"/>
    <dgm:cxn modelId="{9DC50F44-FFEF-4CDA-83A6-A8E7A02FE077}" srcId="{0E206AB8-99CB-4ADC-ABA7-25EEF8174961}" destId="{0E7B8FDB-1E02-46B8-AD65-C80336308991}" srcOrd="0" destOrd="0" parTransId="{93829A3F-0A35-43C4-813E-6706AAF0D431}" sibTransId="{F747370D-B838-4D58-810E-3C60C6084891}"/>
    <dgm:cxn modelId="{8DFC2180-4C94-474A-BADB-7B22DF1D3F85}" srcId="{0E206AB8-99CB-4ADC-ABA7-25EEF8174961}" destId="{B9955697-065A-42B7-85C8-D47885B8CE4A}" srcOrd="4" destOrd="0" parTransId="{ECF6A3CD-37FE-433E-AC0F-791CBF05A6FD}" sibTransId="{726F91F3-CBD2-45A1-B110-82A7AEF6F0E0}"/>
    <dgm:cxn modelId="{13205AE6-3821-4F11-B948-E99D4C7F9C53}" srcId="{897822C5-A708-45AA-943B-658472EB5470}" destId="{95BB6D7C-A25E-4C8F-9C85-FE6BE50AE10D}" srcOrd="0" destOrd="0" parTransId="{892A1852-606C-49DD-931B-9F4CE198693C}" sibTransId="{F8E95B23-2BF8-4877-8552-C064363F62A0}"/>
    <dgm:cxn modelId="{8AE2D36E-BA01-4B8C-9282-E9CA970216E1}" srcId="{B4E59BDB-F2BD-4F2A-9141-4C80B0BE8FF7}" destId="{392AF058-76B6-4221-B781-3DCFA461E402}" srcOrd="3" destOrd="0" parTransId="{C1C09EDE-34EE-4389-B9CB-1B2251F4C173}" sibTransId="{7CCA733D-0F23-4872-B52A-23DC62C8AA05}"/>
    <dgm:cxn modelId="{5A203E9D-CB3C-4065-BD2C-75F9A668B3E6}" type="presOf" srcId="{F1605E4D-2902-444C-AF87-DDCB5D5E3B95}" destId="{937C2297-8813-444B-9CEC-683FFDCA3ED8}" srcOrd="0" destOrd="0" presId="urn:microsoft.com/office/officeart/2005/8/layout/hList1"/>
    <dgm:cxn modelId="{141CBA68-EDDB-4415-AE88-DCF4EBB91819}" type="presOf" srcId="{12FD906B-D754-4013-A9E6-1947C4D5D1ED}" destId="{39CC0407-9429-47E1-B06D-AC056E00595B}" srcOrd="0" destOrd="0" presId="urn:microsoft.com/office/officeart/2005/8/layout/hList1"/>
    <dgm:cxn modelId="{6012EB97-78E6-449E-83CB-AB421546280A}" type="presOf" srcId="{BDFC5970-8A63-42F0-AF95-61ABF8E62A87}" destId="{54B02037-1865-4525-8780-C2865690D621}" srcOrd="0" destOrd="2" presId="urn:microsoft.com/office/officeart/2005/8/layout/hList1"/>
    <dgm:cxn modelId="{C8FF3F17-A049-4B58-A7F3-BE053530A184}" srcId="{392AF058-76B6-4221-B781-3DCFA461E402}" destId="{700BF356-981C-4F05-A4BA-36373A900109}" srcOrd="1" destOrd="0" parTransId="{FDF85BDA-D6B4-40AA-A80C-AAD87896A067}" sibTransId="{6A76206E-134D-42B4-8A11-7E7851F0D6A3}"/>
    <dgm:cxn modelId="{69D04C92-82A9-4911-99A6-3D90C2F43A6D}" type="presOf" srcId="{B9955697-065A-42B7-85C8-D47885B8CE4A}" destId="{54B02037-1865-4525-8780-C2865690D621}" srcOrd="0" destOrd="4" presId="urn:microsoft.com/office/officeart/2005/8/layout/hList1"/>
    <dgm:cxn modelId="{6DED6B3D-7339-43EC-BD4E-A6D48C270C92}" srcId="{392AF058-76B6-4221-B781-3DCFA461E402}" destId="{12FD906B-D754-4013-A9E6-1947C4D5D1ED}" srcOrd="0" destOrd="0" parTransId="{122B6643-E270-42FD-AA23-E137AE20B69D}" sibTransId="{59210365-99D7-42CE-A19D-586FBFF68311}"/>
    <dgm:cxn modelId="{DBCD2E5C-3AF1-46B8-B45D-75919782E78F}" type="presOf" srcId="{64FB1135-C695-46E5-89EF-E7418BBD2A54}" destId="{39CC0407-9429-47E1-B06D-AC056E00595B}" srcOrd="0" destOrd="2" presId="urn:microsoft.com/office/officeart/2005/8/layout/hList1"/>
    <dgm:cxn modelId="{9B8498F7-585B-404F-9002-1E212B988ECB}" srcId="{0E206AB8-99CB-4ADC-ABA7-25EEF8174961}" destId="{85A63212-BBA8-430D-8FF7-E277D5786894}" srcOrd="5" destOrd="0" parTransId="{925D1086-BF6B-44E0-BDA0-D851B1CAAFEB}" sibTransId="{78209CFC-B93B-4792-98BA-96C6C979B0E5}"/>
    <dgm:cxn modelId="{7667BE89-B90B-4222-96CF-4B59451F2CD7}" type="presOf" srcId="{95BB6D7C-A25E-4C8F-9C85-FE6BE50AE10D}" destId="{B50BA70E-52CC-4511-B11A-DFB91DF6E67A}" srcOrd="0" destOrd="0" presId="urn:microsoft.com/office/officeart/2005/8/layout/hList1"/>
    <dgm:cxn modelId="{54ADAEAE-3B10-495B-B627-15087EDE1E2E}" type="presOf" srcId="{FFB1CC33-366F-45E7-B5A1-D98784EFBBDA}" destId="{B50BA70E-52CC-4511-B11A-DFB91DF6E67A}" srcOrd="0" destOrd="2" presId="urn:microsoft.com/office/officeart/2005/8/layout/hList1"/>
    <dgm:cxn modelId="{A0783E6D-D52D-4DB3-B5BC-D188D0C14C0C}" type="presOf" srcId="{F71A3925-718B-4861-AF0B-962B16BAE710}" destId="{4F37727E-88C7-4CA1-A4C8-78E25564E7CB}" srcOrd="0" destOrd="0" presId="urn:microsoft.com/office/officeart/2005/8/layout/hList1"/>
    <dgm:cxn modelId="{1D0527F0-E388-49C5-AFC2-45C1A9780EFF}" srcId="{B4E59BDB-F2BD-4F2A-9141-4C80B0BE8FF7}" destId="{F1605E4D-2902-444C-AF87-DDCB5D5E3B95}" srcOrd="2" destOrd="0" parTransId="{CD506866-D62A-45CF-9663-2999F4F03CF6}" sibTransId="{B689DCD0-6F93-4ED7-A8C2-E3D3109C0807}"/>
    <dgm:cxn modelId="{17BD8646-FEEE-4DE5-8802-C388EC5D4139}" type="presOf" srcId="{2276D153-B435-4303-81AB-15D5C915DCFB}" destId="{B50BA70E-52CC-4511-B11A-DFB91DF6E67A}" srcOrd="0" destOrd="4" presId="urn:microsoft.com/office/officeart/2005/8/layout/hList1"/>
    <dgm:cxn modelId="{24E21177-8540-437C-A3F9-5FC86B649FC7}" srcId="{0E206AB8-99CB-4ADC-ABA7-25EEF8174961}" destId="{BDFC5970-8A63-42F0-AF95-61ABF8E62A87}" srcOrd="2" destOrd="0" parTransId="{412554CA-9828-483C-92C5-0B8B08DA7224}" sibTransId="{251B68F5-9C4C-46CF-A814-6C4C966E64A4}"/>
    <dgm:cxn modelId="{913177ED-18C6-44C4-BD93-D254DD221E0E}" type="presOf" srcId="{AC37D1D1-A457-4423-A72E-1C88CC3FB21A}" destId="{39CC0407-9429-47E1-B06D-AC056E00595B}" srcOrd="0" destOrd="3" presId="urn:microsoft.com/office/officeart/2005/8/layout/hList1"/>
    <dgm:cxn modelId="{D1C2B371-8D68-4667-A316-2A2D888BEBD6}" type="presOf" srcId="{0E7B8FDB-1E02-46B8-AD65-C80336308991}" destId="{54B02037-1865-4525-8780-C2865690D621}" srcOrd="0" destOrd="0" presId="urn:microsoft.com/office/officeart/2005/8/layout/hList1"/>
    <dgm:cxn modelId="{92696AD9-D9E4-4347-9940-D080A6EE4039}" srcId="{897822C5-A708-45AA-943B-658472EB5470}" destId="{FFB1CC33-366F-45E7-B5A1-D98784EFBBDA}" srcOrd="2" destOrd="0" parTransId="{2C41EAC9-4A4C-4036-AF05-7D07F238CD3D}" sibTransId="{772AE741-0A51-4467-81A5-E080C48CA2E5}"/>
    <dgm:cxn modelId="{94031C2D-9E0B-42A4-9802-A0EC05A25D62}" type="presParOf" srcId="{D2BCC101-5396-4910-B91D-DCFFA7BBACEA}" destId="{9D412472-49E4-4274-8D03-4E48A1D4F0A5}" srcOrd="0" destOrd="0" presId="urn:microsoft.com/office/officeart/2005/8/layout/hList1"/>
    <dgm:cxn modelId="{4283A959-9BE8-47EB-B4D0-F39AF0233DE9}" type="presParOf" srcId="{9D412472-49E4-4274-8D03-4E48A1D4F0A5}" destId="{44B984CE-FECE-46A0-BF10-C694E1784BA5}" srcOrd="0" destOrd="0" presId="urn:microsoft.com/office/officeart/2005/8/layout/hList1"/>
    <dgm:cxn modelId="{EC9A3171-11AB-49DA-A483-B168DC959D7F}" type="presParOf" srcId="{9D412472-49E4-4274-8D03-4E48A1D4F0A5}" destId="{B50BA70E-52CC-4511-B11A-DFB91DF6E67A}" srcOrd="1" destOrd="0" presId="urn:microsoft.com/office/officeart/2005/8/layout/hList1"/>
    <dgm:cxn modelId="{4DBFC550-7B45-4E09-8B0A-0C32ABF8A787}" type="presParOf" srcId="{D2BCC101-5396-4910-B91D-DCFFA7BBACEA}" destId="{1171A858-1137-4CDC-8E7E-B92CEBE92B2E}" srcOrd="1" destOrd="0" presId="urn:microsoft.com/office/officeart/2005/8/layout/hList1"/>
    <dgm:cxn modelId="{568EB8BB-B49F-491B-B82B-4528F898C56F}" type="presParOf" srcId="{D2BCC101-5396-4910-B91D-DCFFA7BBACEA}" destId="{DABD8163-71DD-4587-8798-B8BCD5CB9175}" srcOrd="2" destOrd="0" presId="urn:microsoft.com/office/officeart/2005/8/layout/hList1"/>
    <dgm:cxn modelId="{9390148B-61B1-434D-8287-BCB6FBF13D02}" type="presParOf" srcId="{DABD8163-71DD-4587-8798-B8BCD5CB9175}" destId="{72966AE3-9821-4C67-A64F-26708AFDE17D}" srcOrd="0" destOrd="0" presId="urn:microsoft.com/office/officeart/2005/8/layout/hList1"/>
    <dgm:cxn modelId="{82152E60-D492-4401-BD06-66917E8025D4}" type="presParOf" srcId="{DABD8163-71DD-4587-8798-B8BCD5CB9175}" destId="{54B02037-1865-4525-8780-C2865690D621}" srcOrd="1" destOrd="0" presId="urn:microsoft.com/office/officeart/2005/8/layout/hList1"/>
    <dgm:cxn modelId="{BC32141A-905A-4D99-8C61-E1FA9E03391F}" type="presParOf" srcId="{D2BCC101-5396-4910-B91D-DCFFA7BBACEA}" destId="{5AD09430-EB82-4D42-95F0-C9FAC04913C7}" srcOrd="3" destOrd="0" presId="urn:microsoft.com/office/officeart/2005/8/layout/hList1"/>
    <dgm:cxn modelId="{6F5CCDDA-9202-4DB9-83FB-556D41696F98}" type="presParOf" srcId="{D2BCC101-5396-4910-B91D-DCFFA7BBACEA}" destId="{1B32022E-5DEF-41FF-9BE0-3C7BF5590246}" srcOrd="4" destOrd="0" presId="urn:microsoft.com/office/officeart/2005/8/layout/hList1"/>
    <dgm:cxn modelId="{6FD43255-5340-4F44-B6B2-D46EBB155A1A}" type="presParOf" srcId="{1B32022E-5DEF-41FF-9BE0-3C7BF5590246}" destId="{937C2297-8813-444B-9CEC-683FFDCA3ED8}" srcOrd="0" destOrd="0" presId="urn:microsoft.com/office/officeart/2005/8/layout/hList1"/>
    <dgm:cxn modelId="{63F8FDE5-9690-4AAC-805D-02E2BB149BA1}" type="presParOf" srcId="{1B32022E-5DEF-41FF-9BE0-3C7BF5590246}" destId="{4F37727E-88C7-4CA1-A4C8-78E25564E7CB}" srcOrd="1" destOrd="0" presId="urn:microsoft.com/office/officeart/2005/8/layout/hList1"/>
    <dgm:cxn modelId="{6B46148E-5D07-480B-A734-E785C608AC28}" type="presParOf" srcId="{D2BCC101-5396-4910-B91D-DCFFA7BBACEA}" destId="{E1635BEE-EDF4-4320-93C5-D9F82932449B}" srcOrd="5" destOrd="0" presId="urn:microsoft.com/office/officeart/2005/8/layout/hList1"/>
    <dgm:cxn modelId="{1BAF5D63-EAA3-44D5-B268-54802DC2F863}" type="presParOf" srcId="{D2BCC101-5396-4910-B91D-DCFFA7BBACEA}" destId="{8734BAC0-6C63-4B4C-88F1-3C5984C1B0D4}" srcOrd="6" destOrd="0" presId="urn:microsoft.com/office/officeart/2005/8/layout/hList1"/>
    <dgm:cxn modelId="{1DBA4650-AFEC-4083-BD68-2BC90C9577DD}" type="presParOf" srcId="{8734BAC0-6C63-4B4C-88F1-3C5984C1B0D4}" destId="{28BD5954-B0E2-4496-B202-93F9FF84D6DC}" srcOrd="0" destOrd="0" presId="urn:microsoft.com/office/officeart/2005/8/layout/hList1"/>
    <dgm:cxn modelId="{4828F9FB-4D51-46BE-88D3-03B1EEF1FD57}" type="presParOf" srcId="{8734BAC0-6C63-4B4C-88F1-3C5984C1B0D4}" destId="{39CC0407-9429-47E1-B06D-AC056E00595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D80FF-CF55-4733-BFFB-F66CAB491E32}">
      <dsp:nvSpPr>
        <dsp:cNvPr id="0" name=""/>
        <dsp:cNvSpPr/>
      </dsp:nvSpPr>
      <dsp:spPr>
        <a:xfrm>
          <a:off x="2655" y="56915"/>
          <a:ext cx="2588912" cy="699814"/>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fr-BE" sz="1900" b="1" kern="1200" dirty="0" err="1"/>
            <a:t>Supervised</a:t>
          </a:r>
          <a:r>
            <a:rPr lang="fr-BE" sz="1900" b="1" kern="1200" dirty="0"/>
            <a:t> </a:t>
          </a:r>
          <a:r>
            <a:rPr lang="fr-BE" sz="1900" b="1" kern="1200" dirty="0" err="1"/>
            <a:t>learning</a:t>
          </a:r>
          <a:endParaRPr lang="fr-BE" sz="1900" b="1" kern="1200" dirty="0"/>
        </a:p>
      </dsp:txBody>
      <dsp:txXfrm>
        <a:off x="2655" y="56915"/>
        <a:ext cx="2588912" cy="699814"/>
      </dsp:txXfrm>
    </dsp:sp>
    <dsp:sp modelId="{92D12CF7-0231-4278-9821-2890F766CC8C}">
      <dsp:nvSpPr>
        <dsp:cNvPr id="0" name=""/>
        <dsp:cNvSpPr/>
      </dsp:nvSpPr>
      <dsp:spPr>
        <a:xfrm>
          <a:off x="2655" y="756730"/>
          <a:ext cx="2588912" cy="365084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fr-BE" sz="1900" kern="1200" dirty="0" err="1"/>
            <a:t>learns</a:t>
          </a:r>
          <a:r>
            <a:rPr lang="fr-BE" sz="1900" kern="1200" dirty="0"/>
            <a:t> </a:t>
          </a:r>
          <a:r>
            <a:rPr lang="fr-BE" sz="1900" kern="1200" dirty="0" err="1"/>
            <a:t>from</a:t>
          </a:r>
          <a:r>
            <a:rPr lang="fr-BE" sz="1900" kern="1200" dirty="0"/>
            <a:t> </a:t>
          </a:r>
          <a:r>
            <a:rPr lang="fr-BE" sz="1900" kern="1200" dirty="0" err="1"/>
            <a:t>examples</a:t>
          </a:r>
          <a:r>
            <a:rPr lang="fr-BE" sz="1900" kern="1200" dirty="0"/>
            <a:t> of pairs of input-output</a:t>
          </a:r>
        </a:p>
        <a:p>
          <a:pPr marL="171450" lvl="1" indent="-171450" algn="l" defTabSz="844550">
            <a:lnSpc>
              <a:spcPct val="90000"/>
            </a:lnSpc>
            <a:spcBef>
              <a:spcPct val="0"/>
            </a:spcBef>
            <a:spcAft>
              <a:spcPct val="15000"/>
            </a:spcAft>
            <a:buChar char="••"/>
          </a:pPr>
          <a:r>
            <a:rPr lang="fr-BE" sz="1900" kern="1200" dirty="0"/>
            <a:t>feedback </a:t>
          </a:r>
          <a:r>
            <a:rPr lang="fr-BE" sz="1900" kern="1200" dirty="0" err="1"/>
            <a:t>from</a:t>
          </a:r>
          <a:r>
            <a:rPr lang="fr-BE" sz="1900" kern="1200" dirty="0"/>
            <a:t> a « </a:t>
          </a:r>
          <a:r>
            <a:rPr lang="fr-BE" sz="1900" kern="1200" dirty="0" err="1"/>
            <a:t>teacher</a:t>
          </a:r>
          <a:r>
            <a:rPr lang="fr-BE" sz="1900" kern="1200" dirty="0"/>
            <a:t> » </a:t>
          </a:r>
          <a:r>
            <a:rPr lang="fr-BE" sz="1900" kern="1200" dirty="0" err="1"/>
            <a:t>which</a:t>
          </a:r>
          <a:r>
            <a:rPr lang="fr-BE" sz="1900" kern="1200" dirty="0"/>
            <a:t> </a:t>
          </a:r>
          <a:r>
            <a:rPr lang="fr-BE" sz="1900" kern="1200" dirty="0" err="1"/>
            <a:t>provides</a:t>
          </a:r>
          <a:r>
            <a:rPr lang="fr-BE" sz="1900" kern="1200" dirty="0"/>
            <a:t> the correct </a:t>
          </a:r>
          <a:r>
            <a:rPr lang="fr-BE" sz="1900" kern="1200" dirty="0" err="1"/>
            <a:t>answer</a:t>
          </a:r>
          <a:r>
            <a:rPr lang="fr-BE" sz="1900" kern="1200" dirty="0"/>
            <a:t> for </a:t>
          </a:r>
          <a:r>
            <a:rPr lang="fr-BE" sz="1900" kern="1200" dirty="0" err="1"/>
            <a:t>example</a:t>
          </a:r>
          <a:r>
            <a:rPr lang="fr-BE" sz="1900" kern="1200" dirty="0"/>
            <a:t> inputs</a:t>
          </a:r>
        </a:p>
        <a:p>
          <a:pPr marL="171450" lvl="1" indent="-171450" algn="l" defTabSz="844550">
            <a:lnSpc>
              <a:spcPct val="90000"/>
            </a:lnSpc>
            <a:spcBef>
              <a:spcPct val="0"/>
            </a:spcBef>
            <a:spcAft>
              <a:spcPct val="15000"/>
            </a:spcAft>
            <a:buChar char="••"/>
          </a:pPr>
          <a:r>
            <a:rPr lang="fr-BE" sz="1900" kern="1200" dirty="0" err="1"/>
            <a:t>most</a:t>
          </a:r>
          <a:r>
            <a:rPr lang="fr-BE" sz="1900" kern="1200" dirty="0"/>
            <a:t> </a:t>
          </a:r>
          <a:r>
            <a:rPr lang="fr-BE" sz="1900" kern="1200" dirty="0" err="1"/>
            <a:t>common</a:t>
          </a:r>
          <a:r>
            <a:rPr lang="fr-BE" sz="1900" kern="1200" dirty="0"/>
            <a:t> </a:t>
          </a:r>
          <a:r>
            <a:rPr lang="fr-BE" sz="1900" kern="1200" dirty="0" err="1"/>
            <a:t>approach</a:t>
          </a:r>
          <a:endParaRPr lang="fr-BE" sz="1900" kern="1200" dirty="0"/>
        </a:p>
        <a:p>
          <a:pPr marL="171450" lvl="1" indent="-171450" algn="l" defTabSz="844550">
            <a:lnSpc>
              <a:spcPct val="90000"/>
            </a:lnSpc>
            <a:spcBef>
              <a:spcPct val="0"/>
            </a:spcBef>
            <a:spcAft>
              <a:spcPct val="15000"/>
            </a:spcAft>
            <a:buChar char="••"/>
          </a:pPr>
          <a:r>
            <a:rPr lang="fr-BE" sz="1900" kern="1200" dirty="0" err="1"/>
            <a:t>eg</a:t>
          </a:r>
          <a:r>
            <a:rPr lang="fr-BE" sz="1900" kern="1200" dirty="0"/>
            <a:t> </a:t>
          </a:r>
          <a:r>
            <a:rPr lang="fr-BE" sz="1900" kern="1200" dirty="0" err="1"/>
            <a:t>chatbot</a:t>
          </a:r>
          <a:endParaRPr lang="fr-BE" sz="1900" kern="1200" dirty="0"/>
        </a:p>
      </dsp:txBody>
      <dsp:txXfrm>
        <a:off x="2655" y="756730"/>
        <a:ext cx="2588912" cy="3650849"/>
      </dsp:txXfrm>
    </dsp:sp>
    <dsp:sp modelId="{E71B7F2B-3990-4416-AAB8-94F2A414FFD8}">
      <dsp:nvSpPr>
        <dsp:cNvPr id="0" name=""/>
        <dsp:cNvSpPr/>
      </dsp:nvSpPr>
      <dsp:spPr>
        <a:xfrm>
          <a:off x="2954015" y="56915"/>
          <a:ext cx="2588912" cy="699814"/>
        </a:xfrm>
        <a:prstGeom prst="rect">
          <a:avLst/>
        </a:prstGeom>
        <a:solidFill>
          <a:schemeClr val="accent3">
            <a:hueOff val="1355300"/>
            <a:satOff val="50000"/>
            <a:lumOff val="-7353"/>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fr-BE" sz="1900" b="1" kern="1200" dirty="0" err="1"/>
            <a:t>Unsupervised</a:t>
          </a:r>
          <a:r>
            <a:rPr lang="fr-BE" sz="1900" b="1" kern="1200" dirty="0"/>
            <a:t> </a:t>
          </a:r>
          <a:r>
            <a:rPr lang="fr-BE" sz="1900" b="1" kern="1200" dirty="0" err="1"/>
            <a:t>learning</a:t>
          </a:r>
          <a:endParaRPr lang="fr-BE" sz="1900" b="1" kern="1200" dirty="0"/>
        </a:p>
      </dsp:txBody>
      <dsp:txXfrm>
        <a:off x="2954015" y="56915"/>
        <a:ext cx="2588912" cy="699814"/>
      </dsp:txXfrm>
    </dsp:sp>
    <dsp:sp modelId="{63AEA9B5-CCB5-4A08-9C82-6914858755BF}">
      <dsp:nvSpPr>
        <dsp:cNvPr id="0" name=""/>
        <dsp:cNvSpPr/>
      </dsp:nvSpPr>
      <dsp:spPr>
        <a:xfrm>
          <a:off x="2954015" y="756730"/>
          <a:ext cx="2588912" cy="3650849"/>
        </a:xfrm>
        <a:prstGeom prst="rect">
          <a:avLst/>
        </a:prstGeom>
        <a:solidFill>
          <a:schemeClr val="accent3">
            <a:tint val="40000"/>
            <a:alpha val="90000"/>
            <a:hueOff val="1014570"/>
            <a:satOff val="50000"/>
            <a:lumOff val="890"/>
            <a:alphaOff val="0"/>
          </a:schemeClr>
        </a:solidFill>
        <a:ln w="12700" cap="flat" cmpd="sng" algn="ctr">
          <a:solidFill>
            <a:schemeClr val="accent3">
              <a:tint val="40000"/>
              <a:alpha val="90000"/>
              <a:hueOff val="1014570"/>
              <a:satOff val="50000"/>
              <a:lumOff val="8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fr-BE" sz="1900" kern="1200" dirty="0"/>
            <a:t>no feedback </a:t>
          </a:r>
          <a:r>
            <a:rPr lang="fr-BE" sz="1900" kern="1200" dirty="0" err="1"/>
            <a:t>from</a:t>
          </a:r>
          <a:r>
            <a:rPr lang="fr-BE" sz="1900" kern="1200" dirty="0"/>
            <a:t> a « </a:t>
          </a:r>
          <a:r>
            <a:rPr lang="fr-BE" sz="1900" kern="1200" dirty="0" err="1"/>
            <a:t>teacher</a:t>
          </a:r>
          <a:r>
            <a:rPr lang="fr-BE" sz="1900" kern="1200" dirty="0"/>
            <a:t> »</a:t>
          </a:r>
        </a:p>
        <a:p>
          <a:pPr marL="171450" lvl="1" indent="-171450" algn="l" defTabSz="844550">
            <a:lnSpc>
              <a:spcPct val="90000"/>
            </a:lnSpc>
            <a:spcBef>
              <a:spcPct val="0"/>
            </a:spcBef>
            <a:spcAft>
              <a:spcPct val="15000"/>
            </a:spcAft>
            <a:buChar char="••"/>
          </a:pPr>
          <a:r>
            <a:rPr lang="fr-BE" sz="1900" kern="1200" dirty="0" err="1"/>
            <a:t>learns</a:t>
          </a:r>
          <a:r>
            <a:rPr lang="fr-BE" sz="1900" kern="1200" dirty="0"/>
            <a:t> patterns in the input</a:t>
          </a:r>
        </a:p>
        <a:p>
          <a:pPr marL="171450" lvl="1" indent="-171450" algn="l" defTabSz="844550">
            <a:lnSpc>
              <a:spcPct val="90000"/>
            </a:lnSpc>
            <a:spcBef>
              <a:spcPct val="0"/>
            </a:spcBef>
            <a:spcAft>
              <a:spcPct val="15000"/>
            </a:spcAft>
            <a:buChar char="••"/>
          </a:pPr>
          <a:r>
            <a:rPr lang="fr-BE" sz="1900" kern="1200" dirty="0" err="1"/>
            <a:t>used</a:t>
          </a:r>
          <a:r>
            <a:rPr lang="fr-BE" sz="1900" kern="1200" dirty="0"/>
            <a:t> </a:t>
          </a:r>
          <a:r>
            <a:rPr lang="fr-BE" sz="1900" kern="1200" dirty="0" err="1"/>
            <a:t>mainly</a:t>
          </a:r>
          <a:r>
            <a:rPr lang="fr-BE" sz="1900" kern="1200" dirty="0"/>
            <a:t> for </a:t>
          </a:r>
          <a:r>
            <a:rPr lang="fr-BE" sz="1900" kern="1200" dirty="0" err="1"/>
            <a:t>clustering</a:t>
          </a:r>
          <a:endParaRPr lang="fr-BE" sz="1900" kern="1200" dirty="0"/>
        </a:p>
      </dsp:txBody>
      <dsp:txXfrm>
        <a:off x="2954015" y="756730"/>
        <a:ext cx="2588912" cy="3650849"/>
      </dsp:txXfrm>
    </dsp:sp>
    <dsp:sp modelId="{BAB4DD27-3F1A-4BED-ACF4-71538174A367}">
      <dsp:nvSpPr>
        <dsp:cNvPr id="0" name=""/>
        <dsp:cNvSpPr/>
      </dsp:nvSpPr>
      <dsp:spPr>
        <a:xfrm>
          <a:off x="5905376" y="56915"/>
          <a:ext cx="2588912" cy="699814"/>
        </a:xfrm>
        <a:prstGeom prst="rect">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fr-BE" sz="1900" b="1" kern="1200" dirty="0" err="1"/>
            <a:t>Reinforcement</a:t>
          </a:r>
          <a:r>
            <a:rPr lang="fr-BE" sz="1900" b="1" kern="1200" dirty="0"/>
            <a:t> </a:t>
          </a:r>
          <a:r>
            <a:rPr lang="fr-BE" sz="1900" b="1" kern="1200" dirty="0" err="1"/>
            <a:t>learning</a:t>
          </a:r>
          <a:endParaRPr lang="fr-BE" sz="1900" b="1" kern="1200" dirty="0"/>
        </a:p>
      </dsp:txBody>
      <dsp:txXfrm>
        <a:off x="5905376" y="56915"/>
        <a:ext cx="2588912" cy="699814"/>
      </dsp:txXfrm>
    </dsp:sp>
    <dsp:sp modelId="{7C270DA6-18AC-4A25-BC9A-F25D9F15C8FF}">
      <dsp:nvSpPr>
        <dsp:cNvPr id="0" name=""/>
        <dsp:cNvSpPr/>
      </dsp:nvSpPr>
      <dsp:spPr>
        <a:xfrm>
          <a:off x="5905376" y="756730"/>
          <a:ext cx="2588912" cy="3650849"/>
        </a:xfrm>
        <a:prstGeom prst="rect">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fr-BE" sz="1900" kern="1200" dirty="0"/>
            <a:t>no feedback </a:t>
          </a:r>
          <a:r>
            <a:rPr lang="fr-BE" sz="1900" kern="1200" dirty="0" err="1"/>
            <a:t>from</a:t>
          </a:r>
          <a:r>
            <a:rPr lang="fr-BE" sz="1900" kern="1200" dirty="0"/>
            <a:t> a « </a:t>
          </a:r>
          <a:r>
            <a:rPr lang="fr-BE" sz="1900" kern="1200" dirty="0" err="1"/>
            <a:t>teacher</a:t>
          </a:r>
          <a:r>
            <a:rPr lang="fr-BE" sz="1900" kern="1200" dirty="0"/>
            <a:t> »</a:t>
          </a:r>
        </a:p>
        <a:p>
          <a:pPr marL="171450" lvl="1" indent="-171450" algn="l" defTabSz="844550">
            <a:lnSpc>
              <a:spcPct val="90000"/>
            </a:lnSpc>
            <a:spcBef>
              <a:spcPct val="0"/>
            </a:spcBef>
            <a:spcAft>
              <a:spcPct val="15000"/>
            </a:spcAft>
            <a:buChar char="••"/>
          </a:pPr>
          <a:r>
            <a:rPr lang="fr-BE" sz="1900" kern="1200" dirty="0" err="1"/>
            <a:t>receives</a:t>
          </a:r>
          <a:r>
            <a:rPr lang="fr-BE" sz="1900" kern="1200" dirty="0"/>
            <a:t> a </a:t>
          </a:r>
          <a:r>
            <a:rPr lang="fr-BE" sz="1900" kern="1200" dirty="0" err="1"/>
            <a:t>reward</a:t>
          </a:r>
          <a:r>
            <a:rPr lang="fr-BE" sz="1900" kern="1200" dirty="0"/>
            <a:t> if </a:t>
          </a:r>
          <a:r>
            <a:rPr lang="fr-BE" sz="1900" kern="1200" dirty="0" err="1"/>
            <a:t>successful</a:t>
          </a:r>
          <a:r>
            <a:rPr lang="fr-BE" sz="1900" kern="1200" dirty="0"/>
            <a:t> at </a:t>
          </a:r>
          <a:r>
            <a:rPr lang="fr-BE" sz="1900" kern="1200" dirty="0" err="1"/>
            <a:t>executing</a:t>
          </a:r>
          <a:r>
            <a:rPr lang="fr-BE" sz="1900" kern="1200" dirty="0"/>
            <a:t> a </a:t>
          </a:r>
          <a:r>
            <a:rPr lang="fr-BE" sz="1900" kern="1200" dirty="0" err="1"/>
            <a:t>task</a:t>
          </a:r>
          <a:r>
            <a:rPr lang="fr-BE" sz="1900" kern="1200" dirty="0"/>
            <a:t> or </a:t>
          </a:r>
          <a:r>
            <a:rPr lang="fr-BE" sz="1900" kern="1200" dirty="0" err="1"/>
            <a:t>punishment</a:t>
          </a:r>
          <a:r>
            <a:rPr lang="fr-BE" sz="1900" kern="1200" dirty="0"/>
            <a:t> </a:t>
          </a:r>
          <a:r>
            <a:rPr lang="fr-BE" sz="1900" kern="1200" dirty="0" err="1"/>
            <a:t>otherwise</a:t>
          </a:r>
          <a:endParaRPr lang="fr-BE" sz="1900" kern="1200" dirty="0"/>
        </a:p>
        <a:p>
          <a:pPr marL="171450" lvl="1" indent="-171450" algn="l" defTabSz="844550">
            <a:lnSpc>
              <a:spcPct val="90000"/>
            </a:lnSpc>
            <a:spcBef>
              <a:spcPct val="0"/>
            </a:spcBef>
            <a:spcAft>
              <a:spcPct val="15000"/>
            </a:spcAft>
            <a:buChar char="••"/>
          </a:pPr>
          <a:r>
            <a:rPr lang="fr-BE" sz="1900" kern="1200" dirty="0" err="1" smtClean="0"/>
            <a:t>suitable</a:t>
          </a:r>
          <a:r>
            <a:rPr lang="fr-BE" sz="1900" kern="1200" dirty="0" smtClean="0"/>
            <a:t> </a:t>
          </a:r>
          <a:r>
            <a:rPr lang="fr-BE" sz="1900" kern="1200" dirty="0"/>
            <a:t>for </a:t>
          </a:r>
          <a:r>
            <a:rPr lang="fr-BE" sz="1900" kern="1200" dirty="0" err="1"/>
            <a:t>complex</a:t>
          </a:r>
          <a:r>
            <a:rPr lang="fr-BE" sz="1900" kern="1200" dirty="0"/>
            <a:t> </a:t>
          </a:r>
          <a:r>
            <a:rPr lang="fr-BE" sz="1900" kern="1200" dirty="0" err="1"/>
            <a:t>problems</a:t>
          </a:r>
          <a:r>
            <a:rPr lang="fr-BE" sz="1900" kern="1200" dirty="0"/>
            <a:t> in </a:t>
          </a:r>
          <a:r>
            <a:rPr lang="fr-BE" sz="1900" kern="1200" dirty="0" err="1"/>
            <a:t>unknown</a:t>
          </a:r>
          <a:r>
            <a:rPr lang="fr-BE" sz="1900" kern="1200" dirty="0"/>
            <a:t> </a:t>
          </a:r>
          <a:r>
            <a:rPr lang="fr-BE" sz="1900" kern="1200" dirty="0" err="1"/>
            <a:t>environment</a:t>
          </a:r>
          <a:endParaRPr lang="fr-BE" sz="1900" kern="1200" dirty="0"/>
        </a:p>
        <a:p>
          <a:pPr marL="171450" lvl="1" indent="-171450" algn="l" defTabSz="844550">
            <a:lnSpc>
              <a:spcPct val="90000"/>
            </a:lnSpc>
            <a:spcBef>
              <a:spcPct val="0"/>
            </a:spcBef>
            <a:spcAft>
              <a:spcPct val="15000"/>
            </a:spcAft>
            <a:buChar char="••"/>
          </a:pPr>
          <a:r>
            <a:rPr lang="fr-BE" sz="1900" kern="1200" dirty="0" err="1"/>
            <a:t>particularly</a:t>
          </a:r>
          <a:r>
            <a:rPr lang="fr-BE" sz="1900" kern="1200" dirty="0"/>
            <a:t> </a:t>
          </a:r>
          <a:r>
            <a:rPr lang="fr-BE" sz="1900" kern="1200" dirty="0" err="1"/>
            <a:t>used</a:t>
          </a:r>
          <a:r>
            <a:rPr lang="fr-BE" sz="1900" kern="1200" dirty="0"/>
            <a:t> in </a:t>
          </a:r>
          <a:r>
            <a:rPr lang="fr-BE" sz="1900" kern="1200" dirty="0" err="1"/>
            <a:t>robotics</a:t>
          </a:r>
          <a:r>
            <a:rPr lang="fr-BE" sz="1900" kern="1200" dirty="0"/>
            <a:t> (film robot)</a:t>
          </a:r>
        </a:p>
      </dsp:txBody>
      <dsp:txXfrm>
        <a:off x="5905376" y="756730"/>
        <a:ext cx="2588912" cy="36508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73D8E5-140A-433A-A7FE-D9362C6BB795}">
      <dsp:nvSpPr>
        <dsp:cNvPr id="0" name=""/>
        <dsp:cNvSpPr/>
      </dsp:nvSpPr>
      <dsp:spPr>
        <a:xfrm rot="5400000">
          <a:off x="348506" y="1514907"/>
          <a:ext cx="1303563" cy="1484060"/>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1A9ED8-3C05-46B6-98D5-2561BFAFDA26}">
      <dsp:nvSpPr>
        <dsp:cNvPr id="0" name=""/>
        <dsp:cNvSpPr/>
      </dsp:nvSpPr>
      <dsp:spPr>
        <a:xfrm>
          <a:off x="3141" y="69881"/>
          <a:ext cx="2194432" cy="1536031"/>
        </a:xfrm>
        <a:prstGeom prst="roundRect">
          <a:avLst>
            <a:gd name="adj" fmla="val 16670"/>
          </a:avLst>
        </a:prstGeom>
        <a:solidFill>
          <a:srgbClr val="B3F1F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BE" sz="1800" b="1" kern="1200" dirty="0">
              <a:solidFill>
                <a:schemeClr val="tx1"/>
              </a:solidFill>
              <a:sym typeface="Wingdings 2"/>
            </a:rPr>
            <a:t></a:t>
          </a:r>
          <a:r>
            <a:rPr lang="fr-BE" sz="1300" b="1" kern="1200" dirty="0">
              <a:solidFill>
                <a:schemeClr val="tx1"/>
              </a:solidFill>
              <a:sym typeface="Wingdings 2"/>
            </a:rPr>
            <a:t> </a:t>
          </a:r>
          <a:r>
            <a:rPr lang="fr-BE" sz="1300" kern="1200" dirty="0">
              <a:solidFill>
                <a:schemeClr val="tx1"/>
              </a:solidFill>
            </a:rPr>
            <a:t>Création de l’entreprise à la BCE</a:t>
          </a:r>
        </a:p>
      </dsp:txBody>
      <dsp:txXfrm>
        <a:off x="78137" y="144877"/>
        <a:ext cx="2044440" cy="1386039"/>
      </dsp:txXfrm>
    </dsp:sp>
    <dsp:sp modelId="{7734A3DE-0EAF-4491-A44B-0A9BFC73827A}">
      <dsp:nvSpPr>
        <dsp:cNvPr id="0" name=""/>
        <dsp:cNvSpPr/>
      </dsp:nvSpPr>
      <dsp:spPr>
        <a:xfrm>
          <a:off x="2197574" y="216377"/>
          <a:ext cx="1596021" cy="1241488"/>
        </a:xfrm>
        <a:prstGeom prst="rect">
          <a:avLst/>
        </a:prstGeom>
        <a:noFill/>
        <a:ln>
          <a:noFill/>
        </a:ln>
        <a:effectLst/>
      </dsp:spPr>
      <dsp:style>
        <a:lnRef idx="0">
          <a:scrgbClr r="0" g="0" b="0"/>
        </a:lnRef>
        <a:fillRef idx="0">
          <a:scrgbClr r="0" g="0" b="0"/>
        </a:fillRef>
        <a:effectRef idx="0">
          <a:scrgbClr r="0" g="0" b="0"/>
        </a:effectRef>
        <a:fontRef idx="minor"/>
      </dsp:style>
    </dsp:sp>
    <dsp:sp modelId="{5D27316A-52D9-4263-BF4B-BDDC04F81522}">
      <dsp:nvSpPr>
        <dsp:cNvPr id="0" name=""/>
        <dsp:cNvSpPr/>
      </dsp:nvSpPr>
      <dsp:spPr>
        <a:xfrm rot="5400000">
          <a:off x="2167924" y="3240377"/>
          <a:ext cx="1303563" cy="1484060"/>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B19150-0B40-4745-93EF-2EEACF769F01}">
      <dsp:nvSpPr>
        <dsp:cNvPr id="0" name=""/>
        <dsp:cNvSpPr/>
      </dsp:nvSpPr>
      <dsp:spPr>
        <a:xfrm>
          <a:off x="1822559" y="1795352"/>
          <a:ext cx="2194432" cy="1536031"/>
        </a:xfrm>
        <a:prstGeom prst="roundRect">
          <a:avLst>
            <a:gd name="adj" fmla="val 16670"/>
          </a:avLst>
        </a:prstGeom>
        <a:solidFill>
          <a:srgbClr val="7DE8E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BE" sz="1800" kern="1200" dirty="0">
              <a:solidFill>
                <a:schemeClr val="tx1"/>
              </a:solidFill>
              <a:sym typeface="Wingdings 2"/>
            </a:rPr>
            <a:t></a:t>
          </a:r>
          <a:r>
            <a:rPr lang="fr-BE" sz="1300" kern="1200" dirty="0">
              <a:solidFill>
                <a:schemeClr val="tx1"/>
              </a:solidFill>
              <a:sym typeface="Wingdings 2"/>
            </a:rPr>
            <a:t> </a:t>
          </a:r>
          <a:r>
            <a:rPr lang="fr-BE" sz="1300" kern="1200" dirty="0">
              <a:solidFill>
                <a:schemeClr val="tx1"/>
              </a:solidFill>
            </a:rPr>
            <a:t>Enregistrement de l’entreprise dans CSAM par un représentant légal</a:t>
          </a:r>
        </a:p>
      </dsp:txBody>
      <dsp:txXfrm>
        <a:off x="1897555" y="1870348"/>
        <a:ext cx="2044440" cy="1386039"/>
      </dsp:txXfrm>
    </dsp:sp>
    <dsp:sp modelId="{CE5F0B0D-9756-4F21-87D8-7517F7009BD4}">
      <dsp:nvSpPr>
        <dsp:cNvPr id="0" name=""/>
        <dsp:cNvSpPr/>
      </dsp:nvSpPr>
      <dsp:spPr>
        <a:xfrm>
          <a:off x="4016992" y="1941847"/>
          <a:ext cx="1596021" cy="1241488"/>
        </a:xfrm>
        <a:prstGeom prst="rect">
          <a:avLst/>
        </a:prstGeom>
        <a:noFill/>
        <a:ln>
          <a:noFill/>
        </a:ln>
        <a:effectLst/>
      </dsp:spPr>
      <dsp:style>
        <a:lnRef idx="0">
          <a:scrgbClr r="0" g="0" b="0"/>
        </a:lnRef>
        <a:fillRef idx="0">
          <a:scrgbClr r="0" g="0" b="0"/>
        </a:fillRef>
        <a:effectRef idx="0">
          <a:scrgbClr r="0" g="0" b="0"/>
        </a:effectRef>
        <a:fontRef idx="minor"/>
      </dsp:style>
    </dsp:sp>
    <dsp:sp modelId="{BE034EE9-5DEB-4456-9075-1C4B39DD21E2}">
      <dsp:nvSpPr>
        <dsp:cNvPr id="0" name=""/>
        <dsp:cNvSpPr/>
      </dsp:nvSpPr>
      <dsp:spPr>
        <a:xfrm>
          <a:off x="3641977" y="3520822"/>
          <a:ext cx="2194432" cy="1536031"/>
        </a:xfrm>
        <a:prstGeom prst="roundRect">
          <a:avLst>
            <a:gd name="adj" fmla="val 16670"/>
          </a:avLst>
        </a:prstGeom>
        <a:solidFill>
          <a:srgbClr val="20C5C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BE" sz="1800" kern="1200" dirty="0">
              <a:solidFill>
                <a:schemeClr val="tx1"/>
              </a:solidFill>
              <a:sym typeface="Wingdings 2"/>
            </a:rPr>
            <a:t></a:t>
          </a:r>
          <a:r>
            <a:rPr lang="fr-BE" sz="1300" kern="1200" dirty="0">
              <a:solidFill>
                <a:schemeClr val="tx1"/>
              </a:solidFill>
              <a:sym typeface="Wingdings 2"/>
            </a:rPr>
            <a:t> </a:t>
          </a:r>
          <a:r>
            <a:rPr lang="fr-BE" sz="1300" kern="1200" dirty="0">
              <a:solidFill>
                <a:schemeClr val="tx1"/>
              </a:solidFill>
            </a:rPr>
            <a:t>Création automatique de l’e-Box et accès direct pour le GAP (généralement le représentant légal)</a:t>
          </a:r>
        </a:p>
      </dsp:txBody>
      <dsp:txXfrm>
        <a:off x="3716973" y="3595818"/>
        <a:ext cx="2044440" cy="13860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13B28-A062-4BD1-AA86-C7022776C386}">
      <dsp:nvSpPr>
        <dsp:cNvPr id="0" name=""/>
        <dsp:cNvSpPr/>
      </dsp:nvSpPr>
      <dsp:spPr>
        <a:xfrm rot="5400000">
          <a:off x="627443" y="821194"/>
          <a:ext cx="716284" cy="815464"/>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C24CC4-0CFF-4ED8-9277-9ED1B4932990}">
      <dsp:nvSpPr>
        <dsp:cNvPr id="0" name=""/>
        <dsp:cNvSpPr/>
      </dsp:nvSpPr>
      <dsp:spPr>
        <a:xfrm>
          <a:off x="437671" y="27178"/>
          <a:ext cx="1205801" cy="844022"/>
        </a:xfrm>
        <a:prstGeom prst="roundRect">
          <a:avLst>
            <a:gd name="adj" fmla="val 166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2019-Q1</a:t>
          </a:r>
          <a:endParaRPr lang="en-US" sz="2100" kern="1200" dirty="0"/>
        </a:p>
      </dsp:txBody>
      <dsp:txXfrm>
        <a:off x="478880" y="68387"/>
        <a:ext cx="1123383" cy="761604"/>
      </dsp:txXfrm>
    </dsp:sp>
    <dsp:sp modelId="{C0CF7493-BD31-4CBB-9E5C-F4BE3B73F727}">
      <dsp:nvSpPr>
        <dsp:cNvPr id="0" name=""/>
        <dsp:cNvSpPr/>
      </dsp:nvSpPr>
      <dsp:spPr>
        <a:xfrm>
          <a:off x="1583163" y="0"/>
          <a:ext cx="3021424" cy="682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(suite 2018) </a:t>
          </a:r>
          <a:r>
            <a:rPr lang="en-US" sz="1200" kern="1200" dirty="0" smtClean="0"/>
            <a:t>GUI &amp; WS REST Consult</a:t>
          </a:r>
          <a:endParaRPr lang="en-US" sz="1200" kern="1200" dirty="0"/>
        </a:p>
        <a:p>
          <a:pPr marL="114300" lvl="1" indent="-114300" algn="l" defTabSz="533400">
            <a:lnSpc>
              <a:spcPct val="90000"/>
            </a:lnSpc>
            <a:spcBef>
              <a:spcPct val="0"/>
            </a:spcBef>
            <a:spcAft>
              <a:spcPct val="15000"/>
            </a:spcAft>
            <a:buChar char="••"/>
          </a:pPr>
          <a:r>
            <a:rPr lang="en-US" sz="1200" kern="1200" dirty="0" smtClean="0"/>
            <a:t>Widget e-Box (Polaris)</a:t>
          </a:r>
          <a:endParaRPr lang="en-US" sz="1200" kern="1200" dirty="0"/>
        </a:p>
        <a:p>
          <a:pPr marL="114300" lvl="1" indent="-114300" algn="l" defTabSz="533400">
            <a:lnSpc>
              <a:spcPct val="90000"/>
            </a:lnSpc>
            <a:spcBef>
              <a:spcPct val="0"/>
            </a:spcBef>
            <a:spcAft>
              <a:spcPct val="15000"/>
            </a:spcAft>
            <a:buChar char="••"/>
          </a:pPr>
          <a:r>
            <a:rPr lang="en-US" sz="1200" kern="1200" dirty="0" smtClean="0"/>
            <a:t>Bidirectional 1.1 (</a:t>
          </a:r>
          <a:r>
            <a:rPr lang="en-US" sz="1200" kern="1200" dirty="0" err="1" smtClean="0"/>
            <a:t>Modjur</a:t>
          </a:r>
          <a:r>
            <a:rPr lang="en-US" sz="1200" kern="1200" dirty="0" smtClean="0"/>
            <a:t>)</a:t>
          </a:r>
          <a:endParaRPr lang="en-US" sz="1200" kern="1200" dirty="0"/>
        </a:p>
        <a:p>
          <a:pPr marL="114300" lvl="1" indent="-114300" algn="l" defTabSz="533400">
            <a:lnSpc>
              <a:spcPct val="90000"/>
            </a:lnSpc>
            <a:spcBef>
              <a:spcPct val="0"/>
            </a:spcBef>
            <a:spcAft>
              <a:spcPct val="15000"/>
            </a:spcAft>
            <a:buChar char="••"/>
          </a:pPr>
          <a:endParaRPr lang="en-US" sz="1200" kern="1200" dirty="0"/>
        </a:p>
      </dsp:txBody>
      <dsp:txXfrm>
        <a:off x="1583163" y="0"/>
        <a:ext cx="3021424" cy="682175"/>
      </dsp:txXfrm>
    </dsp:sp>
    <dsp:sp modelId="{9D0C96D0-914C-4080-BEF6-72C3AE8CBCA6}">
      <dsp:nvSpPr>
        <dsp:cNvPr id="0" name=""/>
        <dsp:cNvSpPr/>
      </dsp:nvSpPr>
      <dsp:spPr>
        <a:xfrm rot="5400000">
          <a:off x="2141846" y="1769309"/>
          <a:ext cx="716284" cy="815464"/>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BFD583-D33D-4BAD-A7E1-F71E17023E06}">
      <dsp:nvSpPr>
        <dsp:cNvPr id="0" name=""/>
        <dsp:cNvSpPr/>
      </dsp:nvSpPr>
      <dsp:spPr>
        <a:xfrm>
          <a:off x="1952074" y="975293"/>
          <a:ext cx="1205801" cy="844022"/>
        </a:xfrm>
        <a:prstGeom prst="roundRect">
          <a:avLst>
            <a:gd name="adj" fmla="val 166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2019-Q2</a:t>
          </a:r>
          <a:endParaRPr lang="en-US" sz="2100" kern="1200" dirty="0"/>
        </a:p>
      </dsp:txBody>
      <dsp:txXfrm>
        <a:off x="1993283" y="1016502"/>
        <a:ext cx="1123383" cy="761604"/>
      </dsp:txXfrm>
    </dsp:sp>
    <dsp:sp modelId="{F67C241C-E254-42CD-A49C-449BCE9C6A3B}">
      <dsp:nvSpPr>
        <dsp:cNvPr id="0" name=""/>
        <dsp:cNvSpPr/>
      </dsp:nvSpPr>
      <dsp:spPr>
        <a:xfrm>
          <a:off x="3115044" y="1043047"/>
          <a:ext cx="2606189" cy="682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Phase </a:t>
          </a:r>
          <a:r>
            <a:rPr lang="en-US" sz="1200" kern="1200" dirty="0" err="1" smtClean="0"/>
            <a:t>Pilote</a:t>
          </a:r>
          <a:r>
            <a:rPr lang="en-US" sz="1200" kern="1200" dirty="0" smtClean="0"/>
            <a:t> GUI + site </a:t>
          </a:r>
          <a:r>
            <a:rPr lang="en-US" sz="1200" kern="1200" dirty="0" err="1" smtClean="0"/>
            <a:t>d’info</a:t>
          </a:r>
          <a:endParaRPr lang="en-US" sz="1200" kern="1200" dirty="0"/>
        </a:p>
        <a:p>
          <a:pPr marL="114300" lvl="1" indent="-114300" algn="l" defTabSz="533400">
            <a:lnSpc>
              <a:spcPct val="90000"/>
            </a:lnSpc>
            <a:spcBef>
              <a:spcPct val="0"/>
            </a:spcBef>
            <a:spcAft>
              <a:spcPct val="15000"/>
            </a:spcAft>
            <a:buChar char="••"/>
          </a:pPr>
          <a:r>
            <a:rPr lang="en-US" sz="1200" kern="1200" dirty="0" smtClean="0"/>
            <a:t>GUI version </a:t>
          </a:r>
          <a:r>
            <a:rPr lang="en-US" sz="1200" kern="1200" dirty="0" err="1" smtClean="0"/>
            <a:t>fédérée</a:t>
          </a:r>
          <a:endParaRPr lang="en-US" sz="1200" kern="1200" dirty="0"/>
        </a:p>
        <a:p>
          <a:pPr marL="114300" lvl="1" indent="-114300" algn="l" defTabSz="533400">
            <a:lnSpc>
              <a:spcPct val="90000"/>
            </a:lnSpc>
            <a:spcBef>
              <a:spcPct val="0"/>
            </a:spcBef>
            <a:spcAft>
              <a:spcPct val="15000"/>
            </a:spcAft>
            <a:buChar char="••"/>
          </a:pPr>
          <a:r>
            <a:rPr lang="en-US" sz="1200" kern="1200" dirty="0" smtClean="0"/>
            <a:t>Audit-trail WS</a:t>
          </a:r>
          <a:endParaRPr lang="en-US" sz="1200" kern="1200" dirty="0"/>
        </a:p>
      </dsp:txBody>
      <dsp:txXfrm>
        <a:off x="3115044" y="1043047"/>
        <a:ext cx="2606189" cy="682175"/>
      </dsp:txXfrm>
    </dsp:sp>
    <dsp:sp modelId="{C71CEFA1-BBF9-4ECD-98AE-0A9DBA6ECCCB}">
      <dsp:nvSpPr>
        <dsp:cNvPr id="0" name=""/>
        <dsp:cNvSpPr/>
      </dsp:nvSpPr>
      <dsp:spPr>
        <a:xfrm rot="5400000">
          <a:off x="3748566" y="2752890"/>
          <a:ext cx="716284" cy="815464"/>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2333FA-26C5-4C5D-BB2C-4E33D93B6AA1}">
      <dsp:nvSpPr>
        <dsp:cNvPr id="0" name=""/>
        <dsp:cNvSpPr/>
      </dsp:nvSpPr>
      <dsp:spPr>
        <a:xfrm>
          <a:off x="3558794" y="1958875"/>
          <a:ext cx="1205801" cy="844022"/>
        </a:xfrm>
        <a:prstGeom prst="roundRect">
          <a:avLst>
            <a:gd name="adj" fmla="val 166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2019-Q3</a:t>
          </a:r>
          <a:endParaRPr lang="en-US" sz="2100" kern="1200" dirty="0"/>
        </a:p>
      </dsp:txBody>
      <dsp:txXfrm>
        <a:off x="3600003" y="2000084"/>
        <a:ext cx="1123383" cy="761604"/>
      </dsp:txXfrm>
    </dsp:sp>
    <dsp:sp modelId="{54DAA384-D4F3-498D-B86B-6C7B860A3B56}">
      <dsp:nvSpPr>
        <dsp:cNvPr id="0" name=""/>
        <dsp:cNvSpPr/>
      </dsp:nvSpPr>
      <dsp:spPr>
        <a:xfrm>
          <a:off x="4744140" y="1940360"/>
          <a:ext cx="3473220" cy="914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b="0" kern="1200" dirty="0" smtClean="0"/>
            <a:t>Production visible (4/07): </a:t>
          </a:r>
          <a:r>
            <a:rPr lang="en-US" sz="1200" kern="1200" dirty="0" smtClean="0"/>
            <a:t>GUI + site </a:t>
          </a:r>
          <a:r>
            <a:rPr lang="en-US" sz="1200" kern="1200" dirty="0" err="1" smtClean="0"/>
            <a:t>d’info</a:t>
          </a:r>
          <a:endParaRPr lang="en-US" sz="1200" kern="1200" dirty="0"/>
        </a:p>
        <a:p>
          <a:pPr marL="114300" lvl="1" indent="-114300" algn="l" defTabSz="533400">
            <a:lnSpc>
              <a:spcPct val="90000"/>
            </a:lnSpc>
            <a:spcBef>
              <a:spcPct val="0"/>
            </a:spcBef>
            <a:spcAft>
              <a:spcPct val="15000"/>
            </a:spcAft>
            <a:buChar char="••"/>
          </a:pPr>
          <a:r>
            <a:rPr lang="en-US" sz="1200" kern="1200" dirty="0" smtClean="0"/>
            <a:t>Bidirectional 1.2 (CR </a:t>
          </a:r>
          <a:r>
            <a:rPr lang="en-US" sz="1200" kern="1200" dirty="0" err="1" smtClean="0"/>
            <a:t>Modjur</a:t>
          </a:r>
          <a:r>
            <a:rPr lang="en-US" sz="1200" kern="1200" dirty="0" smtClean="0"/>
            <a:t>)</a:t>
          </a:r>
          <a:endParaRPr lang="en-US" sz="1200" kern="1200" dirty="0"/>
        </a:p>
        <a:p>
          <a:pPr marL="114300" lvl="1" indent="-114300" algn="l" defTabSz="533400">
            <a:lnSpc>
              <a:spcPct val="90000"/>
            </a:lnSpc>
            <a:spcBef>
              <a:spcPct val="0"/>
            </a:spcBef>
            <a:spcAft>
              <a:spcPct val="15000"/>
            </a:spcAft>
            <a:buChar char="••"/>
          </a:pPr>
          <a:r>
            <a:rPr lang="en-US" sz="1200" b="0" kern="1200" dirty="0" smtClean="0"/>
            <a:t>WS REST Publish</a:t>
          </a:r>
          <a:endParaRPr lang="en-US" sz="1200" b="0" kern="1200" dirty="0"/>
        </a:p>
      </dsp:txBody>
      <dsp:txXfrm>
        <a:off x="4744140" y="1940360"/>
        <a:ext cx="3473220" cy="914101"/>
      </dsp:txXfrm>
    </dsp:sp>
    <dsp:sp modelId="{5CF5AF88-558B-4748-82F4-660C693DA406}">
      <dsp:nvSpPr>
        <dsp:cNvPr id="0" name=""/>
        <dsp:cNvSpPr/>
      </dsp:nvSpPr>
      <dsp:spPr>
        <a:xfrm rot="5400000">
          <a:off x="5170652" y="3701006"/>
          <a:ext cx="716284" cy="815464"/>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714DBF-B6B9-4967-8348-0155B5D0C394}">
      <dsp:nvSpPr>
        <dsp:cNvPr id="0" name=""/>
        <dsp:cNvSpPr/>
      </dsp:nvSpPr>
      <dsp:spPr>
        <a:xfrm>
          <a:off x="4980881" y="2906990"/>
          <a:ext cx="1205801" cy="844022"/>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2019-Q4</a:t>
          </a:r>
          <a:endParaRPr lang="en-US" sz="2100" kern="1200" dirty="0"/>
        </a:p>
      </dsp:txBody>
      <dsp:txXfrm>
        <a:off x="5022090" y="2948199"/>
        <a:ext cx="1123383" cy="761604"/>
      </dsp:txXfrm>
    </dsp:sp>
    <dsp:sp modelId="{0C89A6D3-E8A2-4DBB-8E64-688181AF64CC}">
      <dsp:nvSpPr>
        <dsp:cNvPr id="0" name=""/>
        <dsp:cNvSpPr/>
      </dsp:nvSpPr>
      <dsp:spPr>
        <a:xfrm>
          <a:off x="6156049" y="2976299"/>
          <a:ext cx="2957527" cy="682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Bidirectional 2.0 (e-Box to e-Box)</a:t>
          </a:r>
          <a:endParaRPr lang="en-US" sz="1200" kern="1200" dirty="0"/>
        </a:p>
        <a:p>
          <a:pPr marL="114300" lvl="1" indent="-114300" algn="l" defTabSz="533400">
            <a:lnSpc>
              <a:spcPct val="90000"/>
            </a:lnSpc>
            <a:spcBef>
              <a:spcPct val="0"/>
            </a:spcBef>
            <a:spcAft>
              <a:spcPct val="15000"/>
            </a:spcAft>
            <a:buChar char="••"/>
          </a:pPr>
          <a:r>
            <a:rPr lang="en-US" sz="1200" kern="1200" dirty="0" smtClean="0"/>
            <a:t>Events &amp; </a:t>
          </a:r>
          <a:r>
            <a:rPr lang="en-US" sz="1200" kern="1200" dirty="0" err="1" smtClean="0"/>
            <a:t>notis</a:t>
          </a:r>
          <a:r>
            <a:rPr lang="en-US" sz="1200" kern="1200" dirty="0" smtClean="0"/>
            <a:t> </a:t>
          </a:r>
          <a:r>
            <a:rPr lang="en-US" sz="1200" kern="1200" dirty="0" err="1" smtClean="0"/>
            <a:t>fédérées</a:t>
          </a:r>
          <a:endParaRPr lang="en-US" sz="1200" kern="1200" dirty="0"/>
        </a:p>
        <a:p>
          <a:pPr marL="114300" lvl="1" indent="-114300" algn="l" defTabSz="533400">
            <a:lnSpc>
              <a:spcPct val="90000"/>
            </a:lnSpc>
            <a:spcBef>
              <a:spcPct val="0"/>
            </a:spcBef>
            <a:spcAft>
              <a:spcPct val="15000"/>
            </a:spcAft>
            <a:buChar char="••"/>
          </a:pPr>
          <a:r>
            <a:rPr lang="en-US" sz="1200" kern="1200" dirty="0" smtClean="0"/>
            <a:t>WS </a:t>
          </a:r>
          <a:r>
            <a:rPr lang="en-US" sz="1200" kern="1200" dirty="0" err="1" smtClean="0"/>
            <a:t>ebox</a:t>
          </a:r>
          <a:r>
            <a:rPr lang="en-US" sz="1200" kern="1200" dirty="0" smtClean="0"/>
            <a:t>-federation</a:t>
          </a:r>
          <a:endParaRPr lang="en-US" sz="1200" kern="1200" dirty="0"/>
        </a:p>
      </dsp:txBody>
      <dsp:txXfrm>
        <a:off x="6156049" y="2976299"/>
        <a:ext cx="2957527" cy="682175"/>
      </dsp:txXfrm>
    </dsp:sp>
    <dsp:sp modelId="{B853BD71-0BEA-4424-ACBC-F61D6DC90F3E}">
      <dsp:nvSpPr>
        <dsp:cNvPr id="0" name=""/>
        <dsp:cNvSpPr/>
      </dsp:nvSpPr>
      <dsp:spPr>
        <a:xfrm>
          <a:off x="6495284" y="3855105"/>
          <a:ext cx="1205801" cy="844022"/>
        </a:xfrm>
        <a:prstGeom prst="roundRect">
          <a:avLst>
            <a:gd name="adj" fmla="val 1667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2020</a:t>
          </a:r>
          <a:endParaRPr lang="en-US" sz="2100" kern="1200" dirty="0"/>
        </a:p>
      </dsp:txBody>
      <dsp:txXfrm>
        <a:off x="6536493" y="3896314"/>
        <a:ext cx="1123383" cy="761604"/>
      </dsp:txXfrm>
    </dsp:sp>
    <dsp:sp modelId="{BEDEA810-F328-414A-9395-8F198886F027}">
      <dsp:nvSpPr>
        <dsp:cNvPr id="0" name=""/>
        <dsp:cNvSpPr/>
      </dsp:nvSpPr>
      <dsp:spPr>
        <a:xfrm>
          <a:off x="7690460" y="3867742"/>
          <a:ext cx="1773579" cy="817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kern="1200" dirty="0" smtClean="0"/>
            <a:t>Support envoi </a:t>
          </a:r>
          <a:r>
            <a:rPr lang="en-US" sz="1050" kern="1200" dirty="0" err="1" smtClean="0"/>
            <a:t>manuel</a:t>
          </a:r>
          <a:endParaRPr lang="en-US" sz="1050" kern="1200" dirty="0"/>
        </a:p>
        <a:p>
          <a:pPr marL="57150" lvl="1" indent="-57150" algn="l" defTabSz="466725">
            <a:lnSpc>
              <a:spcPct val="90000"/>
            </a:lnSpc>
            <a:spcBef>
              <a:spcPct val="0"/>
            </a:spcBef>
            <a:spcAft>
              <a:spcPct val="15000"/>
            </a:spcAft>
            <a:buChar char="••"/>
          </a:pPr>
          <a:r>
            <a:rPr lang="en-US" sz="1050" kern="1200" dirty="0" err="1" smtClean="0"/>
            <a:t>Amélioration</a:t>
          </a:r>
          <a:r>
            <a:rPr lang="en-US" sz="1050" kern="1200" dirty="0" smtClean="0"/>
            <a:t> </a:t>
          </a:r>
          <a:r>
            <a:rPr lang="en-US" sz="1050" kern="1200" dirty="0" err="1" smtClean="0"/>
            <a:t>résilience</a:t>
          </a:r>
          <a:endParaRPr lang="en-US" sz="1050" kern="1200" dirty="0"/>
        </a:p>
        <a:p>
          <a:pPr marL="57150" lvl="1" indent="-57150" algn="l" defTabSz="466725">
            <a:lnSpc>
              <a:spcPct val="90000"/>
            </a:lnSpc>
            <a:spcBef>
              <a:spcPct val="0"/>
            </a:spcBef>
            <a:spcAft>
              <a:spcPct val="15000"/>
            </a:spcAft>
            <a:buChar char="••"/>
          </a:pPr>
          <a:r>
            <a:rPr lang="en-US" sz="1050" kern="1200" dirty="0" smtClean="0"/>
            <a:t>Aide à </a:t>
          </a:r>
          <a:r>
            <a:rPr lang="en-US" sz="1050" kern="1200" dirty="0" err="1" smtClean="0"/>
            <a:t>l’utilisation</a:t>
          </a:r>
          <a:endParaRPr lang="en-US" sz="1050" kern="1200" dirty="0"/>
        </a:p>
        <a:p>
          <a:pPr marL="57150" lvl="1" indent="-57150" algn="l" defTabSz="466725">
            <a:lnSpc>
              <a:spcPct val="90000"/>
            </a:lnSpc>
            <a:spcBef>
              <a:spcPct val="0"/>
            </a:spcBef>
            <a:spcAft>
              <a:spcPct val="15000"/>
            </a:spcAft>
            <a:buChar char="••"/>
          </a:pPr>
          <a:r>
            <a:rPr lang="en-US" sz="1050" kern="1200" dirty="0" smtClean="0"/>
            <a:t>…</a:t>
          </a:r>
          <a:endParaRPr lang="en-US" sz="1050" kern="1200" dirty="0"/>
        </a:p>
      </dsp:txBody>
      <dsp:txXfrm>
        <a:off x="7690460" y="3867742"/>
        <a:ext cx="1773579" cy="8178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984CE-FECE-46A0-BF10-C694E1784BA5}">
      <dsp:nvSpPr>
        <dsp:cNvPr id="0" name=""/>
        <dsp:cNvSpPr/>
      </dsp:nvSpPr>
      <dsp:spPr>
        <a:xfrm>
          <a:off x="3259" y="19266"/>
          <a:ext cx="1960064" cy="549571"/>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err="1" smtClean="0"/>
            <a:t>DocProvider</a:t>
          </a:r>
          <a:endParaRPr lang="en-US" sz="2000" b="1" kern="1200" dirty="0"/>
        </a:p>
      </dsp:txBody>
      <dsp:txXfrm>
        <a:off x="3259" y="19266"/>
        <a:ext cx="1960064" cy="549571"/>
      </dsp:txXfrm>
    </dsp:sp>
    <dsp:sp modelId="{B50BA70E-52CC-4511-B11A-DFB91DF6E67A}">
      <dsp:nvSpPr>
        <dsp:cNvPr id="0" name=""/>
        <dsp:cNvSpPr/>
      </dsp:nvSpPr>
      <dsp:spPr>
        <a:xfrm>
          <a:off x="3259" y="568837"/>
          <a:ext cx="1960064" cy="166244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FOD Economie</a:t>
          </a:r>
          <a:endParaRPr lang="en-US" sz="1500" kern="1200" dirty="0"/>
        </a:p>
        <a:p>
          <a:pPr marL="114300" lvl="1" indent="-114300" algn="l" defTabSz="666750">
            <a:lnSpc>
              <a:spcPct val="90000"/>
            </a:lnSpc>
            <a:spcBef>
              <a:spcPct val="0"/>
            </a:spcBef>
            <a:spcAft>
              <a:spcPct val="15000"/>
            </a:spcAft>
            <a:buChar char="••"/>
          </a:pPr>
          <a:r>
            <a:rPr lang="en-US" sz="1500" kern="1200" dirty="0" smtClean="0"/>
            <a:t>Pensions</a:t>
          </a:r>
          <a:endParaRPr lang="en-US" sz="1500" kern="1200" dirty="0"/>
        </a:p>
        <a:p>
          <a:pPr marL="114300" lvl="1" indent="-114300" algn="l" defTabSz="666750">
            <a:lnSpc>
              <a:spcPct val="90000"/>
            </a:lnSpc>
            <a:spcBef>
              <a:spcPct val="0"/>
            </a:spcBef>
            <a:spcAft>
              <a:spcPct val="15000"/>
            </a:spcAft>
            <a:buChar char="••"/>
          </a:pPr>
          <a:r>
            <a:rPr lang="en-US" sz="1500" kern="1200" dirty="0" err="1" smtClean="0"/>
            <a:t>Speos</a:t>
          </a:r>
          <a:endParaRPr lang="en-US" sz="1500" kern="1200" dirty="0"/>
        </a:p>
        <a:p>
          <a:pPr marL="114300" lvl="1" indent="-114300" algn="l" defTabSz="666750">
            <a:lnSpc>
              <a:spcPct val="90000"/>
            </a:lnSpc>
            <a:spcBef>
              <a:spcPct val="0"/>
            </a:spcBef>
            <a:spcAft>
              <a:spcPct val="15000"/>
            </a:spcAft>
            <a:buChar char="••"/>
          </a:pPr>
          <a:r>
            <a:rPr lang="en-US" sz="1500" kern="1200" dirty="0" smtClean="0"/>
            <a:t>TRUSTO</a:t>
          </a:r>
          <a:endParaRPr lang="en-US" sz="1500" kern="1200" dirty="0"/>
        </a:p>
        <a:p>
          <a:pPr marL="114300" lvl="1" indent="-114300" algn="l" defTabSz="666750">
            <a:lnSpc>
              <a:spcPct val="90000"/>
            </a:lnSpc>
            <a:spcBef>
              <a:spcPct val="0"/>
            </a:spcBef>
            <a:spcAft>
              <a:spcPct val="15000"/>
            </a:spcAft>
            <a:buChar char="••"/>
          </a:pPr>
          <a:r>
            <a:rPr lang="en-US" sz="1500" kern="1200" dirty="0" smtClean="0"/>
            <a:t>Connect-Solutions</a:t>
          </a:r>
          <a:endParaRPr lang="en-US" sz="1500" kern="1200" dirty="0"/>
        </a:p>
      </dsp:txBody>
      <dsp:txXfrm>
        <a:off x="3259" y="568837"/>
        <a:ext cx="1960064" cy="1662440"/>
      </dsp:txXfrm>
    </dsp:sp>
    <dsp:sp modelId="{72966AE3-9821-4C67-A64F-26708AFDE17D}">
      <dsp:nvSpPr>
        <dsp:cNvPr id="0" name=""/>
        <dsp:cNvSpPr/>
      </dsp:nvSpPr>
      <dsp:spPr>
        <a:xfrm>
          <a:off x="2237733" y="19266"/>
          <a:ext cx="1960064" cy="549571"/>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err="1" smtClean="0"/>
            <a:t>DocSender</a:t>
          </a:r>
          <a:endParaRPr lang="en-US" sz="2000" b="1" kern="1200" dirty="0" smtClean="0"/>
        </a:p>
      </dsp:txBody>
      <dsp:txXfrm>
        <a:off x="2237733" y="19266"/>
        <a:ext cx="1960064" cy="549571"/>
      </dsp:txXfrm>
    </dsp:sp>
    <dsp:sp modelId="{54B02037-1865-4525-8780-C2865690D621}">
      <dsp:nvSpPr>
        <dsp:cNvPr id="0" name=""/>
        <dsp:cNvSpPr/>
      </dsp:nvSpPr>
      <dsp:spPr>
        <a:xfrm>
          <a:off x="2237733" y="568837"/>
          <a:ext cx="1960064" cy="1662440"/>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FOD FIN</a:t>
          </a:r>
          <a:endParaRPr lang="en-US" sz="1500" kern="1200" dirty="0"/>
        </a:p>
        <a:p>
          <a:pPr marL="114300" lvl="1" indent="-114300" algn="l" defTabSz="666750">
            <a:lnSpc>
              <a:spcPct val="90000"/>
            </a:lnSpc>
            <a:spcBef>
              <a:spcPct val="0"/>
            </a:spcBef>
            <a:spcAft>
              <a:spcPct val="15000"/>
            </a:spcAft>
            <a:buChar char="••"/>
          </a:pPr>
          <a:r>
            <a:rPr lang="en-US" sz="1500" kern="1200" dirty="0" smtClean="0"/>
            <a:t>EDE (ONSS)</a:t>
          </a:r>
          <a:endParaRPr lang="en-US" sz="1500" kern="1200" dirty="0"/>
        </a:p>
        <a:p>
          <a:pPr marL="114300" lvl="1" indent="-114300" algn="l" defTabSz="666750">
            <a:lnSpc>
              <a:spcPct val="90000"/>
            </a:lnSpc>
            <a:spcBef>
              <a:spcPct val="0"/>
            </a:spcBef>
            <a:spcAft>
              <a:spcPct val="15000"/>
            </a:spcAft>
            <a:buChar char="••"/>
          </a:pPr>
          <a:r>
            <a:rPr lang="en-US" sz="1500" kern="1200" dirty="0" err="1" smtClean="0"/>
            <a:t>eDecision</a:t>
          </a:r>
          <a:r>
            <a:rPr lang="en-US" sz="1500" kern="1200" dirty="0" smtClean="0"/>
            <a:t>/</a:t>
          </a:r>
          <a:r>
            <a:rPr lang="en-US" sz="1500" kern="1200" dirty="0" err="1" smtClean="0"/>
            <a:t>ePV</a:t>
          </a:r>
          <a:endParaRPr lang="en-US" sz="1500" kern="1200" dirty="0"/>
        </a:p>
        <a:p>
          <a:pPr marL="114300" lvl="1" indent="-114300" algn="l" defTabSz="666750">
            <a:lnSpc>
              <a:spcPct val="90000"/>
            </a:lnSpc>
            <a:spcBef>
              <a:spcPct val="0"/>
            </a:spcBef>
            <a:spcAft>
              <a:spcPct val="15000"/>
            </a:spcAft>
            <a:buChar char="••"/>
          </a:pPr>
          <a:r>
            <a:rPr lang="en-US" sz="1500" kern="1200" dirty="0" err="1" smtClean="0"/>
            <a:t>Artist@work</a:t>
          </a:r>
          <a:endParaRPr lang="en-US" sz="1500" kern="1200" dirty="0"/>
        </a:p>
        <a:p>
          <a:pPr marL="114300" lvl="1" indent="-114300" algn="l" defTabSz="666750">
            <a:lnSpc>
              <a:spcPct val="90000"/>
            </a:lnSpc>
            <a:spcBef>
              <a:spcPct val="0"/>
            </a:spcBef>
            <a:spcAft>
              <a:spcPct val="15000"/>
            </a:spcAft>
            <a:buChar char="••"/>
          </a:pPr>
          <a:r>
            <a:rPr lang="en-US" sz="1500" kern="1200" dirty="0" smtClean="0"/>
            <a:t>BOSA</a:t>
          </a:r>
          <a:endParaRPr lang="en-US" sz="1500" kern="1200" dirty="0"/>
        </a:p>
        <a:p>
          <a:pPr marL="114300" lvl="1" indent="-114300" algn="l" defTabSz="666750">
            <a:lnSpc>
              <a:spcPct val="90000"/>
            </a:lnSpc>
            <a:spcBef>
              <a:spcPct val="0"/>
            </a:spcBef>
            <a:spcAft>
              <a:spcPct val="15000"/>
            </a:spcAft>
            <a:buChar char="••"/>
          </a:pPr>
          <a:r>
            <a:rPr lang="en-US" sz="1500" kern="1200" dirty="0" smtClean="0"/>
            <a:t>Justice (</a:t>
          </a:r>
          <a:r>
            <a:rPr lang="en-US" sz="1500" kern="1200" dirty="0" err="1" smtClean="0"/>
            <a:t>Speos</a:t>
          </a:r>
          <a:r>
            <a:rPr lang="en-US" sz="1500" kern="1200" dirty="0" smtClean="0"/>
            <a:t>)</a:t>
          </a:r>
          <a:endParaRPr lang="en-US" sz="1500" kern="1200" dirty="0"/>
        </a:p>
      </dsp:txBody>
      <dsp:txXfrm>
        <a:off x="2237733" y="568837"/>
        <a:ext cx="1960064" cy="1662440"/>
      </dsp:txXfrm>
    </dsp:sp>
    <dsp:sp modelId="{937C2297-8813-444B-9CEC-683FFDCA3ED8}">
      <dsp:nvSpPr>
        <dsp:cNvPr id="0" name=""/>
        <dsp:cNvSpPr/>
      </dsp:nvSpPr>
      <dsp:spPr>
        <a:xfrm>
          <a:off x="4472207" y="19266"/>
          <a:ext cx="1960064" cy="549571"/>
        </a:xfrm>
        <a:prstGeom prst="rect">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b="1" kern="1200" dirty="0" err="1" smtClean="0"/>
            <a:t>DocConsumer</a:t>
          </a:r>
          <a:endParaRPr lang="en-US" sz="2000" b="1" kern="1200" dirty="0"/>
        </a:p>
      </dsp:txBody>
      <dsp:txXfrm>
        <a:off x="4472207" y="19266"/>
        <a:ext cx="1960064" cy="549571"/>
      </dsp:txXfrm>
    </dsp:sp>
    <dsp:sp modelId="{4F37727E-88C7-4CA1-A4C8-78E25564E7CB}">
      <dsp:nvSpPr>
        <dsp:cNvPr id="0" name=""/>
        <dsp:cNvSpPr/>
      </dsp:nvSpPr>
      <dsp:spPr>
        <a:xfrm>
          <a:off x="4472207" y="568837"/>
          <a:ext cx="1960064" cy="1662440"/>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Teal Partners</a:t>
          </a:r>
          <a:endParaRPr lang="en-US" sz="1500" kern="1200" dirty="0"/>
        </a:p>
      </dsp:txBody>
      <dsp:txXfrm>
        <a:off x="4472207" y="568837"/>
        <a:ext cx="1960064" cy="1662440"/>
      </dsp:txXfrm>
    </dsp:sp>
    <dsp:sp modelId="{28BD5954-B0E2-4496-B202-93F9FF84D6DC}">
      <dsp:nvSpPr>
        <dsp:cNvPr id="0" name=""/>
        <dsp:cNvSpPr/>
      </dsp:nvSpPr>
      <dsp:spPr>
        <a:xfrm>
          <a:off x="6706680" y="19266"/>
          <a:ext cx="1960064" cy="549571"/>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smtClean="0"/>
            <a:t>Intention de participation</a:t>
          </a:r>
          <a:endParaRPr lang="en-US" sz="1500" kern="1200" dirty="0"/>
        </a:p>
      </dsp:txBody>
      <dsp:txXfrm>
        <a:off x="6706680" y="19266"/>
        <a:ext cx="1960064" cy="549571"/>
      </dsp:txXfrm>
    </dsp:sp>
    <dsp:sp modelId="{39CC0407-9429-47E1-B06D-AC056E00595B}">
      <dsp:nvSpPr>
        <dsp:cNvPr id="0" name=""/>
        <dsp:cNvSpPr/>
      </dsp:nvSpPr>
      <dsp:spPr>
        <a:xfrm>
          <a:off x="6706680" y="568837"/>
          <a:ext cx="1960064" cy="166244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err="1" smtClean="0"/>
            <a:t>Vlaanderen</a:t>
          </a:r>
          <a:endParaRPr lang="en-US" sz="1500" kern="1200" dirty="0"/>
        </a:p>
        <a:p>
          <a:pPr marL="114300" lvl="1" indent="-114300" algn="l" defTabSz="666750">
            <a:lnSpc>
              <a:spcPct val="90000"/>
            </a:lnSpc>
            <a:spcBef>
              <a:spcPct val="0"/>
            </a:spcBef>
            <a:spcAft>
              <a:spcPct val="15000"/>
            </a:spcAft>
            <a:buChar char="••"/>
          </a:pPr>
          <a:r>
            <a:rPr lang="en-US" sz="1500" kern="1200" dirty="0" err="1" smtClean="0"/>
            <a:t>eWBS</a:t>
          </a:r>
          <a:r>
            <a:rPr lang="en-US" sz="1500" kern="1200" dirty="0" smtClean="0"/>
            <a:t>/SPW</a:t>
          </a:r>
          <a:endParaRPr lang="en-US" sz="1500" kern="1200" dirty="0"/>
        </a:p>
        <a:p>
          <a:pPr marL="114300" lvl="1" indent="-114300" algn="l" defTabSz="666750">
            <a:lnSpc>
              <a:spcPct val="90000"/>
            </a:lnSpc>
            <a:spcBef>
              <a:spcPct val="0"/>
            </a:spcBef>
            <a:spcAft>
              <a:spcPct val="15000"/>
            </a:spcAft>
            <a:buChar char="••"/>
          </a:pPr>
          <a:r>
            <a:rPr lang="en-US" sz="1500" kern="1200" dirty="0" err="1" smtClean="0"/>
            <a:t>Fedris</a:t>
          </a:r>
          <a:endParaRPr lang="en-US" sz="1500" kern="1200" dirty="0"/>
        </a:p>
        <a:p>
          <a:pPr marL="114300" lvl="1" indent="-114300" algn="l" defTabSz="666750">
            <a:lnSpc>
              <a:spcPct val="90000"/>
            </a:lnSpc>
            <a:spcBef>
              <a:spcPct val="0"/>
            </a:spcBef>
            <a:spcAft>
              <a:spcPct val="15000"/>
            </a:spcAft>
            <a:buChar char="••"/>
          </a:pPr>
          <a:endParaRPr lang="en-US" sz="1500" kern="1200" dirty="0"/>
        </a:p>
      </dsp:txBody>
      <dsp:txXfrm>
        <a:off x="6706680" y="568837"/>
        <a:ext cx="1960064" cy="166244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1B2A40-C426-4807-A8A2-225C7BA70E97}" type="datetimeFigureOut">
              <a:rPr lang="nl-BE" smtClean="0"/>
              <a:t>12/03/2020</a:t>
            </a:fld>
            <a:endParaRPr lang="nl-BE"/>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46D7F7-2E68-4458-8C7B-96E6AEEC00B2}" type="slidenum">
              <a:rPr lang="nl-BE" smtClean="0"/>
              <a:t>‹#›</a:t>
            </a:fld>
            <a:endParaRPr lang="nl-BE"/>
          </a:p>
        </p:txBody>
      </p:sp>
    </p:spTree>
    <p:extLst>
      <p:ext uri="{BB962C8B-B14F-4D97-AF65-F5344CB8AC3E}">
        <p14:creationId xmlns:p14="http://schemas.microsoft.com/office/powerpoint/2010/main" val="3921057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E5026A-04CC-45BB-9516-36CA12A97433}" type="datetimeFigureOut">
              <a:rPr lang="nl-BE" smtClean="0"/>
              <a:t>12/03/2020</a:t>
            </a:fld>
            <a:endParaRPr lang="nl-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832987-1ED3-4806-A4EE-BFDA7803EEB1}" type="slidenum">
              <a:rPr lang="nl-BE" smtClean="0"/>
              <a:t>‹#›</a:t>
            </a:fld>
            <a:endParaRPr lang="nl-BE"/>
          </a:p>
        </p:txBody>
      </p:sp>
    </p:spTree>
    <p:extLst>
      <p:ext uri="{BB962C8B-B14F-4D97-AF65-F5344CB8AC3E}">
        <p14:creationId xmlns:p14="http://schemas.microsoft.com/office/powerpoint/2010/main" val="4255809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ocialsecurity.be/site_nl/employer/applics/checkinatwork/general/construction-works.htm"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s://www.socialsecurity.be/site_nl/employer/applics/ddt/index.htm" TargetMode="External"/><Relationship Id="rId5" Type="http://schemas.openxmlformats.org/officeDocument/2006/relationships/hyperlink" Target="https://www.socialsecurity.be/site_nl/employer/applics/checkinatwork/general/meat.htm" TargetMode="External"/><Relationship Id="rId4" Type="http://schemas.openxmlformats.org/officeDocument/2006/relationships/hyperlink" Target="https://www.socialsecurity.be/site_nl/employer/applics/checkinatwork/general/construction-works.htm#01"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98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39</a:t>
            </a:fld>
            <a:endParaRPr lang="fr-FR"/>
          </a:p>
        </p:txBody>
      </p:sp>
    </p:spTree>
    <p:extLst>
      <p:ext uri="{BB962C8B-B14F-4D97-AF65-F5344CB8AC3E}">
        <p14:creationId xmlns:p14="http://schemas.microsoft.com/office/powerpoint/2010/main" val="4277121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altLang="fr-FR" dirty="0"/>
          </a:p>
        </p:txBody>
      </p:sp>
      <p:sp>
        <p:nvSpPr>
          <p:cNvPr id="4" name="Slide Number Placeholder 3"/>
          <p:cNvSpPr>
            <a:spLocks noGrp="1"/>
          </p:cNvSpPr>
          <p:nvPr>
            <p:ph type="sldNum" sz="quarter" idx="5"/>
          </p:nvPr>
        </p:nvSpPr>
        <p:spPr/>
        <p:txBody>
          <a:bodyPr/>
          <a:lstStyle/>
          <a:p>
            <a:pPr>
              <a:defRPr/>
            </a:pPr>
            <a:fld id="{6A9BB088-1526-4C59-BA1A-1366A3F82C5D}" type="slidenum">
              <a:rPr lang="en-US" smtClean="0"/>
              <a:pPr>
                <a:defRPr/>
              </a:pPr>
              <a:t>40</a:t>
            </a:fld>
            <a:endParaRPr lang="fr-BE"/>
          </a:p>
        </p:txBody>
      </p:sp>
    </p:spTree>
    <p:extLst>
      <p:ext uri="{BB962C8B-B14F-4D97-AF65-F5344CB8AC3E}">
        <p14:creationId xmlns:p14="http://schemas.microsoft.com/office/powerpoint/2010/main" val="4259970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210854-3294-4552-9300-C6E5208EB832}" type="slidenum">
              <a:rPr lang="en-US" smtClean="0"/>
              <a:t>44</a:t>
            </a:fld>
            <a:endParaRPr lang="en-US"/>
          </a:p>
        </p:txBody>
      </p:sp>
    </p:spTree>
    <p:extLst>
      <p:ext uri="{BB962C8B-B14F-4D97-AF65-F5344CB8AC3E}">
        <p14:creationId xmlns:p14="http://schemas.microsoft.com/office/powerpoint/2010/main" val="3970802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46</a:t>
            </a:fld>
            <a:endParaRPr lang="fr-FR"/>
          </a:p>
        </p:txBody>
      </p:sp>
    </p:spTree>
    <p:extLst>
      <p:ext uri="{BB962C8B-B14F-4D97-AF65-F5344CB8AC3E}">
        <p14:creationId xmlns:p14="http://schemas.microsoft.com/office/powerpoint/2010/main" val="2819185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53</a:t>
            </a:fld>
            <a:endParaRPr lang="fr-FR"/>
          </a:p>
        </p:txBody>
      </p:sp>
    </p:spTree>
    <p:extLst>
      <p:ext uri="{BB962C8B-B14F-4D97-AF65-F5344CB8AC3E}">
        <p14:creationId xmlns:p14="http://schemas.microsoft.com/office/powerpoint/2010/main" val="818625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700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55</a:t>
            </a:fld>
            <a:endParaRPr lang="fr-FR"/>
          </a:p>
        </p:txBody>
      </p:sp>
    </p:spTree>
    <p:extLst>
      <p:ext uri="{BB962C8B-B14F-4D97-AF65-F5344CB8AC3E}">
        <p14:creationId xmlns:p14="http://schemas.microsoft.com/office/powerpoint/2010/main" val="1061969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56</a:t>
            </a:fld>
            <a:endParaRPr lang="fr-FR"/>
          </a:p>
        </p:txBody>
      </p:sp>
    </p:spTree>
    <p:extLst>
      <p:ext uri="{BB962C8B-B14F-4D97-AF65-F5344CB8AC3E}">
        <p14:creationId xmlns:p14="http://schemas.microsoft.com/office/powerpoint/2010/main" val="2422941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57</a:t>
            </a:fld>
            <a:endParaRPr lang="fr-FR"/>
          </a:p>
        </p:txBody>
      </p:sp>
    </p:spTree>
    <p:extLst>
      <p:ext uri="{BB962C8B-B14F-4D97-AF65-F5344CB8AC3E}">
        <p14:creationId xmlns:p14="http://schemas.microsoft.com/office/powerpoint/2010/main" val="1302402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58</a:t>
            </a:fld>
            <a:endParaRPr lang="fr-FR"/>
          </a:p>
        </p:txBody>
      </p:sp>
    </p:spTree>
    <p:extLst>
      <p:ext uri="{BB962C8B-B14F-4D97-AF65-F5344CB8AC3E}">
        <p14:creationId xmlns:p14="http://schemas.microsoft.com/office/powerpoint/2010/main" val="1066058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A41AC4AD-4B08-4994-9EE8-B16DC9C949D4}" type="slidenum">
              <a:rPr lang="nl-BE" smtClean="0"/>
              <a:t>11</a:t>
            </a:fld>
            <a:endParaRPr lang="nl-BE"/>
          </a:p>
        </p:txBody>
      </p:sp>
    </p:spTree>
    <p:extLst>
      <p:ext uri="{BB962C8B-B14F-4D97-AF65-F5344CB8AC3E}">
        <p14:creationId xmlns:p14="http://schemas.microsoft.com/office/powerpoint/2010/main" val="755314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59</a:t>
            </a:fld>
            <a:endParaRPr lang="fr-FR"/>
          </a:p>
        </p:txBody>
      </p:sp>
    </p:spTree>
    <p:extLst>
      <p:ext uri="{BB962C8B-B14F-4D97-AF65-F5344CB8AC3E}">
        <p14:creationId xmlns:p14="http://schemas.microsoft.com/office/powerpoint/2010/main" val="882587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Backend checks of the employment declaration, constructions sites,</a:t>
            </a:r>
            <a:r>
              <a:rPr lang="en-US" baseline="0" dirty="0"/>
              <a:t> </a:t>
            </a:r>
            <a:r>
              <a:rPr lang="en-US" dirty="0" err="1"/>
              <a:t>Limosa</a:t>
            </a:r>
            <a:r>
              <a:rPr lang="en-US" dirty="0"/>
              <a:t>, (temporal work permits), </a:t>
            </a:r>
          </a:p>
          <a:p>
            <a:endParaRPr lang="en-US" dirty="0"/>
          </a:p>
          <a:p>
            <a:r>
              <a:rPr lang="en-US" dirty="0"/>
              <a:t>&gt; </a:t>
            </a:r>
            <a:r>
              <a:rPr lang="en-US" sz="1200" b="0" i="0" kern="1200" dirty="0">
                <a:solidFill>
                  <a:schemeClr val="tx1"/>
                </a:solidFill>
                <a:effectLst/>
                <a:latin typeface="+mn-lt"/>
                <a:ea typeface="+mn-ea"/>
                <a:cs typeface="+mn-cs"/>
              </a:rPr>
              <a:t>500.000 euro</a:t>
            </a:r>
            <a:endParaRPr lang="en-US" dirty="0"/>
          </a:p>
          <a:p>
            <a:endParaRPr lang="en-US" dirty="0"/>
          </a:p>
          <a:p>
            <a:r>
              <a:rPr lang="nl-NL" sz="1200" b="0" i="0" kern="1200" dirty="0" err="1">
                <a:solidFill>
                  <a:schemeClr val="tx1"/>
                </a:solidFill>
                <a:effectLst/>
                <a:latin typeface="+mn-lt"/>
                <a:ea typeface="+mn-ea"/>
                <a:cs typeface="+mn-cs"/>
              </a:rPr>
              <a:t>Checkinatwork</a:t>
            </a:r>
            <a:r>
              <a:rPr lang="nl-NL" sz="1200" b="0" i="0" kern="1200" dirty="0">
                <a:solidFill>
                  <a:schemeClr val="tx1"/>
                </a:solidFill>
                <a:effectLst/>
                <a:latin typeface="+mn-lt"/>
                <a:ea typeface="+mn-ea"/>
                <a:cs typeface="+mn-cs"/>
              </a:rPr>
              <a:t> is de onlinedienst voor de aanwezigheidsregistratie bij </a:t>
            </a:r>
            <a:r>
              <a:rPr lang="nl-NL" sz="1200" b="1" i="0" kern="1200" dirty="0">
                <a:solidFill>
                  <a:schemeClr val="tx1"/>
                </a:solidFill>
                <a:effectLst/>
                <a:latin typeface="+mn-lt"/>
                <a:ea typeface="+mn-ea"/>
                <a:cs typeface="+mn-cs"/>
              </a:rPr>
              <a:t>werken in onroerende staat</a:t>
            </a:r>
            <a:r>
              <a:rPr lang="nl-NL" sz="1200" b="0" i="0" kern="1200" dirty="0">
                <a:solidFill>
                  <a:schemeClr val="tx1"/>
                </a:solidFill>
                <a:effectLst/>
                <a:latin typeface="+mn-lt"/>
                <a:ea typeface="+mn-ea"/>
                <a:cs typeface="+mn-cs"/>
              </a:rPr>
              <a:t> en </a:t>
            </a:r>
            <a:r>
              <a:rPr lang="nl-NL" sz="1200" b="1" i="0" kern="1200" dirty="0">
                <a:solidFill>
                  <a:schemeClr val="tx1"/>
                </a:solidFill>
                <a:effectLst/>
                <a:latin typeface="+mn-lt"/>
                <a:ea typeface="+mn-ea"/>
                <a:cs typeface="+mn-cs"/>
              </a:rPr>
              <a:t>activiteiten die behoren tot de vleessector</a:t>
            </a:r>
            <a:r>
              <a:rPr lang="nl-NL" sz="1200" b="0" i="0" kern="1200" dirty="0">
                <a:solidFill>
                  <a:schemeClr val="tx1"/>
                </a:solidFill>
                <a:effectLst/>
                <a:latin typeface="+mn-lt"/>
                <a:ea typeface="+mn-ea"/>
                <a:cs typeface="+mn-cs"/>
              </a:rPr>
              <a:t>. Het gaat om de registratie van:</a:t>
            </a:r>
          </a:p>
          <a:p>
            <a:r>
              <a:rPr lang="nl-NL" sz="1200" b="0" i="0" kern="1200" dirty="0">
                <a:solidFill>
                  <a:schemeClr val="tx1"/>
                </a:solidFill>
                <a:effectLst/>
                <a:latin typeface="+mn-lt"/>
                <a:ea typeface="+mn-ea"/>
                <a:cs typeface="+mn-cs"/>
              </a:rPr>
              <a:t>iedereen die </a:t>
            </a:r>
            <a:r>
              <a:rPr lang="nl-NL" sz="1200" b="0" i="0" u="sng" kern="1200" dirty="0">
                <a:solidFill>
                  <a:schemeClr val="tx1"/>
                </a:solidFill>
                <a:effectLst/>
                <a:latin typeface="+mn-lt"/>
                <a:ea typeface="+mn-ea"/>
                <a:cs typeface="+mn-cs"/>
                <a:hlinkClick r:id="rId3"/>
              </a:rPr>
              <a:t>werken in onroerende staat</a:t>
            </a:r>
            <a:r>
              <a:rPr lang="nl-NL" sz="1200" b="0" i="0" kern="1200" dirty="0">
                <a:solidFill>
                  <a:schemeClr val="tx1"/>
                </a:solidFill>
                <a:effectLst/>
                <a:latin typeface="+mn-lt"/>
                <a:ea typeface="+mn-ea"/>
                <a:cs typeface="+mn-cs"/>
              </a:rPr>
              <a:t> uitvoert op een werkplaats waarvan de totale kost gelijk is aan of hoger is dan </a:t>
            </a:r>
            <a:r>
              <a:rPr lang="nl-NL" sz="1200" b="0" i="0" u="sng" kern="1200" dirty="0">
                <a:solidFill>
                  <a:schemeClr val="tx1"/>
                </a:solidFill>
                <a:effectLst/>
                <a:latin typeface="+mn-lt"/>
                <a:ea typeface="+mn-ea"/>
                <a:cs typeface="+mn-cs"/>
                <a:hlinkClick r:id="rId4"/>
              </a:rPr>
              <a:t>een specifiek drempelbedrag</a:t>
            </a:r>
            <a:r>
              <a:rPr lang="nl-NL" sz="1200" b="0" i="0" kern="1200" dirty="0">
                <a:solidFill>
                  <a:schemeClr val="tx1"/>
                </a:solidFill>
                <a:effectLst/>
                <a:latin typeface="+mn-lt"/>
                <a:ea typeface="+mn-ea"/>
                <a:cs typeface="+mn-cs"/>
              </a:rPr>
              <a:t>, en</a:t>
            </a:r>
          </a:p>
          <a:p>
            <a:r>
              <a:rPr lang="nl-NL" sz="1200" b="0" i="0" kern="1200" dirty="0">
                <a:solidFill>
                  <a:schemeClr val="tx1"/>
                </a:solidFill>
                <a:effectLst/>
                <a:latin typeface="+mn-lt"/>
                <a:ea typeface="+mn-ea"/>
                <a:cs typeface="+mn-cs"/>
              </a:rPr>
              <a:t>iedereen die activiteiten uitvoert in verband met </a:t>
            </a:r>
            <a:r>
              <a:rPr lang="nl-NL" sz="1200" b="0" i="0" u="sng" kern="1200" dirty="0">
                <a:solidFill>
                  <a:schemeClr val="tx1"/>
                </a:solidFill>
                <a:effectLst/>
                <a:latin typeface="+mn-lt"/>
                <a:ea typeface="+mn-ea"/>
                <a:cs typeface="+mn-cs"/>
                <a:hlinkClick r:id="rId5"/>
              </a:rPr>
              <a:t>vleesbereidingen of vleesproducten en het slachten of uitsnijden van hoefdieren, gevogelte en konijnen</a:t>
            </a:r>
            <a:r>
              <a:rPr lang="nl-NL" sz="1200" b="0" i="0" kern="1200" dirty="0">
                <a:solidFill>
                  <a:schemeClr val="tx1"/>
                </a:solidFill>
                <a:effectLst/>
                <a:latin typeface="+mn-lt"/>
                <a:ea typeface="+mn-ea"/>
                <a:cs typeface="+mn-cs"/>
              </a:rPr>
              <a:t> in inrichtingen onderworpen aan de erkenning (erkenningen, toelatingen en voorafgaande registraties) van het Federaal Agentschap voor de Veiligheid van de Voedselketen (FAVV).</a:t>
            </a:r>
          </a:p>
          <a:p>
            <a:r>
              <a:rPr lang="nl-NL" sz="1200" b="0" i="0" kern="1200" dirty="0">
                <a:solidFill>
                  <a:schemeClr val="tx1"/>
                </a:solidFill>
                <a:effectLst/>
                <a:latin typeface="+mn-lt"/>
                <a:ea typeface="+mn-ea"/>
                <a:cs typeface="+mn-cs"/>
              </a:rPr>
              <a:t>Via </a:t>
            </a:r>
            <a:r>
              <a:rPr lang="nl-NL" sz="1200" b="0" i="0" kern="1200" dirty="0" err="1">
                <a:solidFill>
                  <a:schemeClr val="tx1"/>
                </a:solidFill>
                <a:effectLst/>
                <a:latin typeface="+mn-lt"/>
                <a:ea typeface="+mn-ea"/>
                <a:cs typeface="+mn-cs"/>
              </a:rPr>
              <a:t>Checkinatwork</a:t>
            </a:r>
            <a:r>
              <a:rPr lang="nl-NL" sz="1200" b="0" i="0" kern="1200" dirty="0">
                <a:solidFill>
                  <a:schemeClr val="tx1"/>
                </a:solidFill>
                <a:effectLst/>
                <a:latin typeface="+mn-lt"/>
                <a:ea typeface="+mn-ea"/>
                <a:cs typeface="+mn-cs"/>
              </a:rPr>
              <a:t> registreren </a:t>
            </a:r>
            <a:r>
              <a:rPr lang="nl-NL" sz="1200" b="1" i="0" kern="1200" dirty="0">
                <a:solidFill>
                  <a:schemeClr val="tx1"/>
                </a:solidFill>
                <a:effectLst/>
                <a:latin typeface="+mn-lt"/>
                <a:ea typeface="+mn-ea"/>
                <a:cs typeface="+mn-cs"/>
              </a:rPr>
              <a:t>werkgevers en aannemers</a:t>
            </a:r>
            <a:r>
              <a:rPr lang="nl-NL" sz="1200" b="0" i="0" kern="1200" dirty="0">
                <a:solidFill>
                  <a:schemeClr val="tx1"/>
                </a:solidFill>
                <a:effectLst/>
                <a:latin typeface="+mn-lt"/>
                <a:ea typeface="+mn-ea"/>
                <a:cs typeface="+mn-cs"/>
              </a:rPr>
              <a:t> de aanwezigheid van hun eigen werknemers, van hun onderaannemers en van hun zelfstandige onderaannemers. De </a:t>
            </a:r>
            <a:r>
              <a:rPr lang="nl-NL" sz="1200" b="1" i="0" kern="1200" dirty="0">
                <a:solidFill>
                  <a:schemeClr val="tx1"/>
                </a:solidFill>
                <a:effectLst/>
                <a:latin typeface="+mn-lt"/>
                <a:ea typeface="+mn-ea"/>
                <a:cs typeface="+mn-cs"/>
              </a:rPr>
              <a:t>werknemers of zelfstandige onderaannemers</a:t>
            </a:r>
            <a:r>
              <a:rPr lang="nl-NL" sz="1200" b="0" i="0" kern="1200" dirty="0">
                <a:solidFill>
                  <a:schemeClr val="tx1"/>
                </a:solidFill>
                <a:effectLst/>
                <a:latin typeface="+mn-lt"/>
                <a:ea typeface="+mn-ea"/>
                <a:cs typeface="+mn-cs"/>
              </a:rPr>
              <a:t> kunnen zich ook zelf in het systeem aanmelden.</a:t>
            </a:r>
          </a:p>
          <a:p>
            <a:r>
              <a:rPr lang="nl-NL" sz="1200" b="0" i="0" kern="1200" dirty="0">
                <a:solidFill>
                  <a:schemeClr val="tx1"/>
                </a:solidFill>
                <a:effectLst/>
                <a:latin typeface="+mn-lt"/>
                <a:ea typeface="+mn-ea"/>
                <a:cs typeface="+mn-cs"/>
              </a:rPr>
              <a:t>De registratie moet </a:t>
            </a:r>
            <a:r>
              <a:rPr lang="nl-NL" sz="1200" b="1" i="0" kern="1200" dirty="0">
                <a:solidFill>
                  <a:schemeClr val="tx1"/>
                </a:solidFill>
                <a:effectLst/>
                <a:latin typeface="+mn-lt"/>
                <a:ea typeface="+mn-ea"/>
                <a:cs typeface="+mn-cs"/>
              </a:rPr>
              <a:t>dagelijks</a:t>
            </a:r>
            <a:r>
              <a:rPr lang="nl-NL" sz="1200" b="0" i="0" kern="1200" dirty="0">
                <a:solidFill>
                  <a:schemeClr val="tx1"/>
                </a:solidFill>
                <a:effectLst/>
                <a:latin typeface="+mn-lt"/>
                <a:ea typeface="+mn-ea"/>
                <a:cs typeface="+mn-cs"/>
              </a:rPr>
              <a:t> gebeuren, en wel </a:t>
            </a:r>
            <a:r>
              <a:rPr lang="nl-NL" sz="1200" b="1" i="0" kern="1200" dirty="0">
                <a:solidFill>
                  <a:schemeClr val="tx1"/>
                </a:solidFill>
                <a:effectLst/>
                <a:latin typeface="+mn-lt"/>
                <a:ea typeface="+mn-ea"/>
                <a:cs typeface="+mn-cs"/>
              </a:rPr>
              <a:t>vóór</a:t>
            </a:r>
            <a:r>
              <a:rPr lang="nl-NL" sz="1200" b="0" i="0" kern="1200" dirty="0">
                <a:solidFill>
                  <a:schemeClr val="tx1"/>
                </a:solidFill>
                <a:effectLst/>
                <a:latin typeface="+mn-lt"/>
                <a:ea typeface="+mn-ea"/>
                <a:cs typeface="+mn-cs"/>
              </a:rPr>
              <a:t> de persoon die de werken uitvoert aan het werk gaat.</a:t>
            </a:r>
          </a:p>
          <a:p>
            <a:r>
              <a:rPr lang="nl-NL" sz="1200" b="0" i="0" kern="1200" dirty="0">
                <a:solidFill>
                  <a:schemeClr val="tx1"/>
                </a:solidFill>
                <a:effectLst/>
                <a:latin typeface="+mn-lt"/>
                <a:ea typeface="+mn-ea"/>
                <a:cs typeface="+mn-cs"/>
              </a:rPr>
              <a:t>De werkplaatsen die vallen onder de verplichte aanwezigheidsregistratie via </a:t>
            </a:r>
            <a:r>
              <a:rPr lang="nl-NL" sz="1200" b="0" i="0" kern="1200" dirty="0" err="1">
                <a:solidFill>
                  <a:schemeClr val="tx1"/>
                </a:solidFill>
                <a:effectLst/>
                <a:latin typeface="+mn-lt"/>
                <a:ea typeface="+mn-ea"/>
                <a:cs typeface="+mn-cs"/>
              </a:rPr>
              <a:t>Checkinatwork</a:t>
            </a:r>
            <a:r>
              <a:rPr lang="nl-NL" sz="1200" b="0" i="0" kern="1200" dirty="0">
                <a:solidFill>
                  <a:schemeClr val="tx1"/>
                </a:solidFill>
                <a:effectLst/>
                <a:latin typeface="+mn-lt"/>
                <a:ea typeface="+mn-ea"/>
                <a:cs typeface="+mn-cs"/>
              </a:rPr>
              <a:t> moeten aangegeven zijn in de </a:t>
            </a:r>
            <a:r>
              <a:rPr lang="nl-NL" sz="1200" b="0" i="0" u="sng" kern="1200" dirty="0">
                <a:solidFill>
                  <a:schemeClr val="tx1"/>
                </a:solidFill>
                <a:effectLst/>
                <a:latin typeface="+mn-lt"/>
                <a:ea typeface="+mn-ea"/>
                <a:cs typeface="+mn-cs"/>
                <a:hlinkClick r:id="rId6"/>
              </a:rPr>
              <a:t>Aangifte van werken</a:t>
            </a:r>
            <a:r>
              <a:rPr lang="nl-NL"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60</a:t>
            </a:fld>
            <a:endParaRPr lang="fr-FR"/>
          </a:p>
        </p:txBody>
      </p:sp>
    </p:spTree>
    <p:extLst>
      <p:ext uri="{BB962C8B-B14F-4D97-AF65-F5344CB8AC3E}">
        <p14:creationId xmlns:p14="http://schemas.microsoft.com/office/powerpoint/2010/main" val="2006276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Need for a rock-solid service platform  that meets our SLA requirements and can scale easily, while keeping costs under control</a:t>
            </a:r>
          </a:p>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61</a:t>
            </a:fld>
            <a:endParaRPr lang="fr-FR"/>
          </a:p>
        </p:txBody>
      </p:sp>
    </p:spTree>
    <p:extLst>
      <p:ext uri="{BB962C8B-B14F-4D97-AF65-F5344CB8AC3E}">
        <p14:creationId xmlns:p14="http://schemas.microsoft.com/office/powerpoint/2010/main" val="4095124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62</a:t>
            </a:fld>
            <a:endParaRPr lang="fr-FR"/>
          </a:p>
        </p:txBody>
      </p:sp>
    </p:spTree>
    <p:extLst>
      <p:ext uri="{BB962C8B-B14F-4D97-AF65-F5344CB8AC3E}">
        <p14:creationId xmlns:p14="http://schemas.microsoft.com/office/powerpoint/2010/main" val="2106178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https://unsplash.com/photos/vE3ZFtIhA4c?utm_source=unsplash&amp;utm_medium=referral&amp;utm_content=creditCopyText</a:t>
            </a:r>
          </a:p>
          <a:p>
            <a:endParaRPr lang="en-US" dirty="0"/>
          </a:p>
          <a:p>
            <a:r>
              <a:rPr lang="en-US" dirty="0"/>
              <a:t>Parallel platforms</a:t>
            </a:r>
          </a:p>
          <a:p>
            <a:r>
              <a:rPr lang="en-US" dirty="0"/>
              <a:t>Controlled</a:t>
            </a:r>
            <a:r>
              <a:rPr lang="en-US" baseline="0" dirty="0"/>
              <a:t> migration growth</a:t>
            </a:r>
          </a:p>
          <a:p>
            <a:endParaRPr lang="en-US" baseline="0" dirty="0"/>
          </a:p>
          <a:p>
            <a:r>
              <a:rPr lang="en-US" baseline="0" dirty="0"/>
              <a:t>In service mode: close monitoring</a:t>
            </a:r>
          </a:p>
          <a:p>
            <a:r>
              <a:rPr lang="en-US" baseline="0" dirty="0"/>
              <a:t>Inevitable surprises: challenge</a:t>
            </a:r>
          </a:p>
          <a:p>
            <a:r>
              <a:rPr lang="en-US" baseline="0" dirty="0"/>
              <a:t>Defaults adapt to our volumes: lots of tweaking / DRP tests</a:t>
            </a:r>
            <a:endParaRPr lang="en-US" dirty="0"/>
          </a:p>
          <a:p>
            <a:endParaRPr lang="en-US" dirty="0"/>
          </a:p>
          <a:p>
            <a:r>
              <a:rPr lang="en-US" dirty="0"/>
              <a:t>Challenge rebuild existing standards</a:t>
            </a:r>
            <a:r>
              <a:rPr lang="en-US" baseline="0" dirty="0"/>
              <a:t> to new Axway</a:t>
            </a:r>
          </a:p>
          <a:p>
            <a:r>
              <a:rPr lang="en-US" baseline="0" dirty="0"/>
              <a:t>SOAP-REST</a:t>
            </a:r>
          </a:p>
          <a:p>
            <a:r>
              <a:rPr lang="en-US" baseline="0" dirty="0"/>
              <a:t>New services on new platform</a:t>
            </a:r>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63</a:t>
            </a:fld>
            <a:endParaRPr lang="fr-FR"/>
          </a:p>
        </p:txBody>
      </p:sp>
    </p:spTree>
    <p:extLst>
      <p:ext uri="{BB962C8B-B14F-4D97-AF65-F5344CB8AC3E}">
        <p14:creationId xmlns:p14="http://schemas.microsoft.com/office/powerpoint/2010/main" val="3320008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64</a:t>
            </a:fld>
            <a:endParaRPr lang="fr-FR"/>
          </a:p>
        </p:txBody>
      </p:sp>
    </p:spTree>
    <p:extLst>
      <p:ext uri="{BB962C8B-B14F-4D97-AF65-F5344CB8AC3E}">
        <p14:creationId xmlns:p14="http://schemas.microsoft.com/office/powerpoint/2010/main" val="689312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a:t>Weak</a:t>
            </a:r>
            <a:r>
              <a:rPr lang="fr-BE" dirty="0"/>
              <a:t> AI:</a:t>
            </a:r>
            <a:r>
              <a:rPr lang="fr-BE" baseline="0" dirty="0"/>
              <a:t> </a:t>
            </a:r>
            <a:r>
              <a:rPr lang="en-US" dirty="0"/>
              <a:t>Weak AI simply acts upon and is bound by the rules imposed on it and it could not go beyond those rules</a:t>
            </a:r>
          </a:p>
          <a:p>
            <a:r>
              <a:rPr lang="fr-BE" dirty="0"/>
              <a:t>General or </a:t>
            </a:r>
            <a:r>
              <a:rPr lang="fr-BE" dirty="0" err="1"/>
              <a:t>strong</a:t>
            </a:r>
            <a:r>
              <a:rPr lang="fr-BE" dirty="0"/>
              <a:t> AI </a:t>
            </a:r>
            <a:r>
              <a:rPr lang="fr-BE" dirty="0" err="1"/>
              <a:t>is</a:t>
            </a:r>
            <a:r>
              <a:rPr lang="fr-BE" dirty="0"/>
              <a:t> </a:t>
            </a:r>
            <a:r>
              <a:rPr lang="fr-BE" dirty="0" err="1"/>
              <a:t>still</a:t>
            </a:r>
            <a:r>
              <a:rPr lang="fr-BE" dirty="0"/>
              <a:t> </a:t>
            </a:r>
            <a:r>
              <a:rPr lang="fr-BE" dirty="0" err="1"/>
              <a:t>debated</a:t>
            </a:r>
            <a:r>
              <a:rPr lang="fr-BE" dirty="0"/>
              <a:t> as </a:t>
            </a:r>
            <a:r>
              <a:rPr lang="fr-BE" dirty="0" err="1"/>
              <a:t>it</a:t>
            </a:r>
            <a:r>
              <a:rPr lang="fr-BE" dirty="0"/>
              <a:t> </a:t>
            </a:r>
            <a:r>
              <a:rPr lang="fr-BE" dirty="0" err="1"/>
              <a:t>is</a:t>
            </a:r>
            <a:r>
              <a:rPr lang="fr-BE" dirty="0"/>
              <a:t> hard to </a:t>
            </a:r>
            <a:r>
              <a:rPr lang="fr-BE" dirty="0" err="1"/>
              <a:t>give</a:t>
            </a:r>
            <a:r>
              <a:rPr lang="fr-BE" dirty="0"/>
              <a:t> a good </a:t>
            </a:r>
            <a:r>
              <a:rPr lang="fr-BE" dirty="0" err="1"/>
              <a:t>definition</a:t>
            </a:r>
            <a:r>
              <a:rPr lang="fr-BE" dirty="0"/>
              <a:t> of </a:t>
            </a:r>
            <a:r>
              <a:rPr lang="fr-BE" dirty="0" err="1"/>
              <a:t>what</a:t>
            </a:r>
            <a:r>
              <a:rPr lang="fr-BE" dirty="0"/>
              <a:t> intelligence </a:t>
            </a:r>
            <a:r>
              <a:rPr lang="fr-BE" dirty="0" err="1"/>
              <a:t>is</a:t>
            </a:r>
            <a:r>
              <a:rPr lang="fr-BE" dirty="0"/>
              <a:t>.</a:t>
            </a:r>
            <a:r>
              <a:rPr lang="fr-BE" baseline="0" dirty="0"/>
              <a:t> </a:t>
            </a:r>
            <a:r>
              <a:rPr lang="fr-BE" baseline="0" dirty="0" err="1"/>
              <a:t>Should</a:t>
            </a:r>
            <a:r>
              <a:rPr lang="fr-BE" baseline="0" dirty="0"/>
              <a:t> the machine have </a:t>
            </a:r>
            <a:r>
              <a:rPr lang="fr-BE" baseline="0" dirty="0" err="1"/>
              <a:t>consciousness</a:t>
            </a:r>
            <a:r>
              <a:rPr lang="fr-BE" baseline="0" dirty="0"/>
              <a:t> (</a:t>
            </a:r>
            <a:r>
              <a:rPr lang="fr-BE" baseline="0" dirty="0" err="1"/>
              <a:t>be</a:t>
            </a:r>
            <a:r>
              <a:rPr lang="fr-BE" baseline="0" dirty="0"/>
              <a:t> </a:t>
            </a:r>
            <a:r>
              <a:rPr lang="fr-BE" baseline="0" dirty="0" err="1"/>
              <a:t>aware</a:t>
            </a:r>
            <a:r>
              <a:rPr lang="fr-BE" baseline="0" dirty="0"/>
              <a:t> of </a:t>
            </a:r>
            <a:r>
              <a:rPr lang="fr-BE" baseline="0" dirty="0" err="1"/>
              <a:t>its</a:t>
            </a:r>
            <a:r>
              <a:rPr lang="fr-BE" baseline="0" dirty="0"/>
              <a:t> mental states) ? </a:t>
            </a:r>
            <a:r>
              <a:rPr lang="fr-BE" baseline="0" dirty="0" err="1"/>
              <a:t>Does</a:t>
            </a:r>
            <a:r>
              <a:rPr lang="fr-BE" baseline="0" dirty="0"/>
              <a:t> </a:t>
            </a:r>
            <a:r>
              <a:rPr lang="fr-BE" baseline="0" dirty="0" err="1"/>
              <a:t>it</a:t>
            </a:r>
            <a:r>
              <a:rPr lang="fr-BE" baseline="0" dirty="0"/>
              <a:t> have </a:t>
            </a:r>
            <a:r>
              <a:rPr lang="fr-BE" baseline="0" dirty="0" err="1"/>
              <a:t>intentionality</a:t>
            </a:r>
            <a:r>
              <a:rPr lang="fr-BE" baseline="0" dirty="0"/>
              <a:t>?</a:t>
            </a:r>
            <a:endParaRPr lang="fr-BE" dirty="0"/>
          </a:p>
        </p:txBody>
      </p:sp>
      <p:sp>
        <p:nvSpPr>
          <p:cNvPr id="4" name="Slide Number Placeholder 3"/>
          <p:cNvSpPr>
            <a:spLocks noGrp="1"/>
          </p:cNvSpPr>
          <p:nvPr>
            <p:ph type="sldNum" sz="quarter" idx="10"/>
          </p:nvPr>
        </p:nvSpPr>
        <p:spPr/>
        <p:txBody>
          <a:bodyPr/>
          <a:lstStyle/>
          <a:p>
            <a:fld id="{20834B33-5D75-4DFF-BC21-253572FA67EB}" type="slidenum">
              <a:rPr lang="fr-BE" smtClean="0"/>
              <a:t>65</a:t>
            </a:fld>
            <a:endParaRPr lang="fr-BE"/>
          </a:p>
        </p:txBody>
      </p:sp>
    </p:spTree>
    <p:extLst>
      <p:ext uri="{BB962C8B-B14F-4D97-AF65-F5344CB8AC3E}">
        <p14:creationId xmlns:p14="http://schemas.microsoft.com/office/powerpoint/2010/main" val="601920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Information</a:t>
            </a:r>
            <a:r>
              <a:rPr lang="fr-BE" baseline="0" dirty="0"/>
              <a:t> extraction . </a:t>
            </a:r>
            <a:r>
              <a:rPr lang="fr-BE" baseline="0" dirty="0" err="1"/>
              <a:t>explain</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67</a:t>
            </a:fld>
            <a:endParaRPr lang="nl-BE"/>
          </a:p>
        </p:txBody>
      </p:sp>
    </p:spTree>
    <p:extLst>
      <p:ext uri="{BB962C8B-B14F-4D97-AF65-F5344CB8AC3E}">
        <p14:creationId xmlns:p14="http://schemas.microsoft.com/office/powerpoint/2010/main" val="3986148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a:t>Een (extreem)</a:t>
            </a:r>
            <a:r>
              <a:rPr lang="fr-BE" baseline="0"/>
              <a:t> voorbeeld van het verschil tussen de klassieke grafische interface (veel menu's, knoppen, invoervelden, etc.) en het voeren van een natuurlijke conversatie in eigen bewoordingen.</a:t>
            </a:r>
          </a:p>
          <a:p>
            <a:endParaRPr lang="fr-BE" baseline="0"/>
          </a:p>
          <a:p>
            <a:r>
              <a:rPr lang="fr-BE"/>
              <a:t>Je hoeft als gebruiker</a:t>
            </a:r>
            <a:r>
              <a:rPr lang="fr-BE" baseline="0"/>
              <a:t> de interface niet meer te leren.</a:t>
            </a:r>
          </a:p>
          <a:p>
            <a:endParaRPr lang="fr-BE" baseline="0"/>
          </a:p>
          <a:p>
            <a:r>
              <a:rPr lang="fr-BE" baseline="0"/>
              <a:t>Rechtervoorbeeld is "davis", de virtuele assistent van Dynatrace voor performance management (wat is de status van de systemen).</a:t>
            </a:r>
            <a:endParaRPr lang="nl-BE"/>
          </a:p>
        </p:txBody>
      </p:sp>
      <p:sp>
        <p:nvSpPr>
          <p:cNvPr id="4" name="Slide Number Placeholder 3"/>
          <p:cNvSpPr>
            <a:spLocks noGrp="1"/>
          </p:cNvSpPr>
          <p:nvPr>
            <p:ph type="sldNum" sz="quarter" idx="10"/>
          </p:nvPr>
        </p:nvSpPr>
        <p:spPr/>
        <p:txBody>
          <a:bodyPr/>
          <a:lstStyle/>
          <a:p>
            <a:fld id="{A2EDF498-6B22-4C23-B9DE-FBD91F7FCCAE}" type="slidenum">
              <a:rPr lang="fr-BE" smtClean="0"/>
              <a:t>68</a:t>
            </a:fld>
            <a:endParaRPr lang="fr-BE"/>
          </a:p>
        </p:txBody>
      </p:sp>
    </p:spTree>
    <p:extLst>
      <p:ext uri="{BB962C8B-B14F-4D97-AF65-F5344CB8AC3E}">
        <p14:creationId xmlns:p14="http://schemas.microsoft.com/office/powerpoint/2010/main" val="3920509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Machine Learning</a:t>
            </a:r>
            <a:r>
              <a:rPr lang="en-US" sz="1200" b="0" i="0" kern="1200" dirty="0">
                <a:solidFill>
                  <a:schemeClr val="tx1"/>
                </a:solidFill>
                <a:effectLst/>
                <a:latin typeface="+mn-lt"/>
                <a:ea typeface="+mn-ea"/>
                <a:cs typeface="+mn-cs"/>
              </a:rPr>
              <a:t> uses </a:t>
            </a:r>
            <a:r>
              <a:rPr lang="en-US" sz="1200" b="1" i="0" kern="1200" dirty="0">
                <a:solidFill>
                  <a:schemeClr val="tx1"/>
                </a:solidFill>
                <a:effectLst/>
                <a:latin typeface="+mn-lt"/>
                <a:ea typeface="+mn-ea"/>
                <a:cs typeface="+mn-cs"/>
              </a:rPr>
              <a:t>Data Mining</a:t>
            </a:r>
            <a:r>
              <a:rPr lang="en-US" sz="1200" b="0" i="0" kern="1200" dirty="0">
                <a:solidFill>
                  <a:schemeClr val="tx1"/>
                </a:solidFill>
                <a:effectLst/>
                <a:latin typeface="+mn-lt"/>
                <a:ea typeface="+mn-ea"/>
                <a:cs typeface="+mn-cs"/>
              </a:rPr>
              <a:t> techniques and other learning algorithms to build models of what is happening behind some data so that it can </a:t>
            </a:r>
            <a:r>
              <a:rPr lang="en-US" sz="1200" b="0" i="1" kern="1200" dirty="0">
                <a:solidFill>
                  <a:schemeClr val="tx1"/>
                </a:solidFill>
                <a:effectLst/>
                <a:latin typeface="+mn-lt"/>
                <a:ea typeface="+mn-ea"/>
                <a:cs typeface="+mn-cs"/>
              </a:rPr>
              <a:t>predict</a:t>
            </a:r>
            <a:r>
              <a:rPr lang="en-US" sz="1200" b="0" i="0" kern="1200" dirty="0">
                <a:solidFill>
                  <a:schemeClr val="tx1"/>
                </a:solidFill>
                <a:effectLst/>
                <a:latin typeface="+mn-lt"/>
                <a:ea typeface="+mn-ea"/>
                <a:cs typeface="+mn-cs"/>
              </a:rPr>
              <a:t> future outcomes. A computer program is said to learn some task from experience if its performance at the task improves with experience, according to some performance measure. Machine learning involves the study of algorithms that can extract information automatically (i.e., without on-line human guidance). Most tasks that require intelligence require an ability to induce new knowledge from experiences. Thus </a:t>
            </a:r>
            <a:r>
              <a:rPr lang="en-US" sz="1200" b="1" i="0" kern="1200" dirty="0">
                <a:solidFill>
                  <a:schemeClr val="tx1"/>
                </a:solidFill>
                <a:effectLst/>
                <a:latin typeface="+mn-lt"/>
                <a:ea typeface="+mn-ea"/>
                <a:cs typeface="+mn-cs"/>
              </a:rPr>
              <a:t>machine learning</a:t>
            </a:r>
            <a:r>
              <a:rPr lang="en-US" sz="1200" b="0" i="0" kern="1200" baseline="0" dirty="0">
                <a:solidFill>
                  <a:schemeClr val="tx1"/>
                </a:solidFill>
                <a:effectLst/>
                <a:latin typeface="+mn-lt"/>
                <a:ea typeface="+mn-ea"/>
                <a:cs typeface="+mn-cs"/>
              </a:rPr>
              <a:t> is a large area within AI.</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73</a:t>
            </a:fld>
            <a:endParaRPr lang="nl-BE"/>
          </a:p>
        </p:txBody>
      </p:sp>
    </p:spTree>
    <p:extLst>
      <p:ext uri="{BB962C8B-B14F-4D97-AF65-F5344CB8AC3E}">
        <p14:creationId xmlns:p14="http://schemas.microsoft.com/office/powerpoint/2010/main" val="3094778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901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262BC17D-7774-43FE-987C-7D682A3CD72E}" type="slidenum">
              <a:rPr lang="en-US" altLang="en-US" smtClean="0">
                <a:latin typeface="Calibri" pitchFamily="34" charset="0"/>
              </a:rPr>
              <a:pPr fontAlgn="base">
                <a:spcBef>
                  <a:spcPct val="0"/>
                </a:spcBef>
                <a:spcAft>
                  <a:spcPct val="0"/>
                </a:spcAft>
                <a:defRPr/>
              </a:pPr>
              <a:t>16</a:t>
            </a:fld>
            <a:endParaRPr lang="nl-BE" altLang="en-US" dirty="0" smtClean="0">
              <a:latin typeface="Calibri" pitchFamily="34" charset="0"/>
            </a:endParaRPr>
          </a:p>
        </p:txBody>
      </p:sp>
    </p:spTree>
    <p:extLst>
      <p:ext uri="{BB962C8B-B14F-4D97-AF65-F5344CB8AC3E}">
        <p14:creationId xmlns:p14="http://schemas.microsoft.com/office/powerpoint/2010/main" val="10686554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Source: « </a:t>
            </a:r>
            <a:r>
              <a:rPr lang="fr-BE" dirty="0" err="1"/>
              <a:t>Artificial</a:t>
            </a:r>
            <a:r>
              <a:rPr lang="fr-BE" baseline="0" dirty="0"/>
              <a:t> Intelligence: A </a:t>
            </a:r>
            <a:r>
              <a:rPr lang="fr-BE" baseline="0" dirty="0" err="1"/>
              <a:t>moder</a:t>
            </a:r>
            <a:r>
              <a:rPr lang="fr-BE" baseline="0" dirty="0"/>
              <a:t> </a:t>
            </a:r>
            <a:r>
              <a:rPr lang="fr-BE" baseline="0" dirty="0" err="1"/>
              <a:t>approach</a:t>
            </a:r>
            <a:r>
              <a:rPr lang="fr-BE" baseline="0" dirty="0"/>
              <a:t> » Russel, </a:t>
            </a:r>
            <a:r>
              <a:rPr lang="fr-BE" baseline="0" dirty="0" err="1"/>
              <a:t>Norvig</a:t>
            </a:r>
            <a:endParaRPr lang="fr-BE" baseline="0" dirty="0"/>
          </a:p>
          <a:p>
            <a:endParaRPr lang="fr-BE" baseline="0" dirty="0"/>
          </a:p>
          <a:p>
            <a:r>
              <a:rPr lang="fr-BE" baseline="0" dirty="0" err="1"/>
              <a:t>Example</a:t>
            </a:r>
            <a:r>
              <a:rPr lang="fr-BE" baseline="0" dirty="0"/>
              <a:t> </a:t>
            </a:r>
            <a:r>
              <a:rPr lang="fr-BE" baseline="0" dirty="0" err="1"/>
              <a:t>chatbot</a:t>
            </a:r>
            <a:r>
              <a:rPr lang="fr-BE" baseline="0" dirty="0"/>
              <a:t>: training data are pairs of </a:t>
            </a:r>
            <a:r>
              <a:rPr lang="fr-BE" baseline="0" dirty="0" err="1"/>
              <a:t>texts</a:t>
            </a:r>
            <a:r>
              <a:rPr lang="fr-BE" baseline="0" dirty="0"/>
              <a:t> and </a:t>
            </a:r>
            <a:r>
              <a:rPr lang="fr-BE" baseline="0" dirty="0" err="1"/>
              <a:t>related</a:t>
            </a:r>
            <a:r>
              <a:rPr lang="fr-BE" baseline="0" dirty="0"/>
              <a:t> intentions</a:t>
            </a:r>
            <a:endParaRPr lang="fr-BE" dirty="0"/>
          </a:p>
        </p:txBody>
      </p:sp>
      <p:sp>
        <p:nvSpPr>
          <p:cNvPr id="4" name="Slide Number Placeholder 3"/>
          <p:cNvSpPr>
            <a:spLocks noGrp="1"/>
          </p:cNvSpPr>
          <p:nvPr>
            <p:ph type="sldNum" sz="quarter" idx="10"/>
          </p:nvPr>
        </p:nvSpPr>
        <p:spPr/>
        <p:txBody>
          <a:bodyPr/>
          <a:lstStyle/>
          <a:p>
            <a:fld id="{20834B33-5D75-4DFF-BC21-253572FA67EB}" type="slidenum">
              <a:rPr lang="fr-BE" smtClean="0"/>
              <a:t>74</a:t>
            </a:fld>
            <a:endParaRPr lang="fr-BE"/>
          </a:p>
        </p:txBody>
      </p:sp>
    </p:spTree>
    <p:extLst>
      <p:ext uri="{BB962C8B-B14F-4D97-AF65-F5344CB8AC3E}">
        <p14:creationId xmlns:p14="http://schemas.microsoft.com/office/powerpoint/2010/main" val="6008383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76</a:t>
            </a:fld>
            <a:endParaRPr lang="en-US"/>
          </a:p>
        </p:txBody>
      </p:sp>
    </p:spTree>
    <p:extLst>
      <p:ext uri="{BB962C8B-B14F-4D97-AF65-F5344CB8AC3E}">
        <p14:creationId xmlns:p14="http://schemas.microsoft.com/office/powerpoint/2010/main" val="4188721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In dit </a:t>
            </a:r>
            <a:r>
              <a:rPr lang="fr-BE" dirty="0" err="1"/>
              <a:t>experiment</a:t>
            </a:r>
            <a:r>
              <a:rPr lang="fr-BE" dirty="0"/>
              <a:t> </a:t>
            </a:r>
            <a:r>
              <a:rPr lang="fr-BE" dirty="0" err="1"/>
              <a:t>werd</a:t>
            </a:r>
            <a:r>
              <a:rPr lang="fr-BE" dirty="0"/>
              <a:t> </a:t>
            </a:r>
            <a:r>
              <a:rPr lang="fr-BE" dirty="0" err="1"/>
              <a:t>een</a:t>
            </a:r>
            <a:r>
              <a:rPr lang="fr-BE" dirty="0"/>
              <a:t> scenario </a:t>
            </a:r>
            <a:r>
              <a:rPr lang="fr-BE" dirty="0" err="1"/>
              <a:t>uitgebouwd</a:t>
            </a:r>
            <a:r>
              <a:rPr lang="fr-BE" dirty="0"/>
              <a:t> op basis van </a:t>
            </a:r>
            <a:r>
              <a:rPr lang="fr-BE" dirty="0" err="1"/>
              <a:t>eenvoudige</a:t>
            </a:r>
            <a:r>
              <a:rPr lang="fr-BE" dirty="0"/>
              <a:t> </a:t>
            </a:r>
            <a:r>
              <a:rPr lang="fr-BE" dirty="0" err="1"/>
              <a:t>beacons</a:t>
            </a:r>
            <a:r>
              <a:rPr lang="fr-BE" dirty="0"/>
              <a:t> (</a:t>
            </a:r>
            <a:r>
              <a:rPr lang="fr-BE" dirty="0" err="1"/>
              <a:t>zendertjes</a:t>
            </a:r>
            <a:r>
              <a:rPr lang="fr-BE" dirty="0"/>
              <a:t> die </a:t>
            </a:r>
            <a:r>
              <a:rPr lang="fr-BE" dirty="0" err="1"/>
              <a:t>een</a:t>
            </a:r>
            <a:r>
              <a:rPr lang="fr-BE" dirty="0"/>
              <a:t> </a:t>
            </a:r>
            <a:r>
              <a:rPr lang="fr-BE" dirty="0" err="1"/>
              <a:t>uniek</a:t>
            </a:r>
            <a:r>
              <a:rPr lang="fr-BE" dirty="0"/>
              <a:t> </a:t>
            </a:r>
            <a:r>
              <a:rPr lang="fr-BE" dirty="0" err="1"/>
              <a:t>identificatienummer</a:t>
            </a:r>
            <a:r>
              <a:rPr lang="fr-BE" dirty="0"/>
              <a:t> </a:t>
            </a:r>
            <a:r>
              <a:rPr lang="fr-BE" dirty="0" err="1"/>
              <a:t>hebben</a:t>
            </a:r>
            <a:r>
              <a:rPr lang="fr-BE" dirty="0"/>
              <a:t>).</a:t>
            </a:r>
          </a:p>
          <a:p>
            <a:r>
              <a:rPr lang="fr-BE" dirty="0" err="1"/>
              <a:t>Het</a:t>
            </a:r>
            <a:r>
              <a:rPr lang="fr-BE" dirty="0"/>
              <a:t> scenario </a:t>
            </a:r>
            <a:r>
              <a:rPr lang="fr-BE" dirty="0" err="1"/>
              <a:t>veronderstelt</a:t>
            </a:r>
            <a:r>
              <a:rPr lang="fr-BE" dirty="0"/>
              <a:t> </a:t>
            </a:r>
            <a:r>
              <a:rPr lang="fr-BE" dirty="0" err="1"/>
              <a:t>dat</a:t>
            </a:r>
            <a:r>
              <a:rPr lang="fr-BE" dirty="0"/>
              <a:t> de </a:t>
            </a:r>
            <a:r>
              <a:rPr lang="fr-BE" dirty="0" err="1"/>
              <a:t>betrokken</a:t>
            </a:r>
            <a:r>
              <a:rPr lang="fr-BE" dirty="0"/>
              <a:t> </a:t>
            </a:r>
            <a:r>
              <a:rPr lang="fr-BE" dirty="0" err="1"/>
              <a:t>ondernemer</a:t>
            </a:r>
            <a:r>
              <a:rPr lang="fr-BE" dirty="0"/>
              <a:t> de </a:t>
            </a:r>
            <a:r>
              <a:rPr lang="fr-BE" dirty="0" err="1"/>
              <a:t>beacon</a:t>
            </a:r>
            <a:r>
              <a:rPr lang="fr-BE" dirty="0"/>
              <a:t> </a:t>
            </a:r>
            <a:r>
              <a:rPr lang="fr-BE" dirty="0" err="1"/>
              <a:t>aangemeld</a:t>
            </a:r>
            <a:r>
              <a:rPr lang="fr-BE" dirty="0"/>
              <a:t> </a:t>
            </a:r>
            <a:r>
              <a:rPr lang="fr-BE" dirty="0" err="1"/>
              <a:t>heeft</a:t>
            </a:r>
            <a:r>
              <a:rPr lang="fr-BE" dirty="0"/>
              <a:t> met de </a:t>
            </a:r>
            <a:r>
              <a:rPr lang="fr-BE" dirty="0" err="1"/>
              <a:t>relevante</a:t>
            </a:r>
            <a:r>
              <a:rPr lang="fr-BE" dirty="0"/>
              <a:t> </a:t>
            </a:r>
            <a:r>
              <a:rPr lang="fr-BE" dirty="0" err="1"/>
              <a:t>informatie</a:t>
            </a:r>
            <a:r>
              <a:rPr lang="fr-BE" dirty="0"/>
              <a:t>: </a:t>
            </a:r>
            <a:r>
              <a:rPr lang="fr-BE" dirty="0" err="1"/>
              <a:t>voor</a:t>
            </a:r>
            <a:r>
              <a:rPr lang="fr-BE" dirty="0"/>
              <a:t> </a:t>
            </a:r>
            <a:r>
              <a:rPr lang="fr-BE" dirty="0" err="1"/>
              <a:t>welk</a:t>
            </a:r>
            <a:r>
              <a:rPr lang="fr-BE" dirty="0"/>
              <a:t> </a:t>
            </a:r>
            <a:r>
              <a:rPr lang="fr-BE" dirty="0" err="1"/>
              <a:t>bedrijf</a:t>
            </a:r>
            <a:r>
              <a:rPr lang="fr-BE" dirty="0"/>
              <a:t>? </a:t>
            </a:r>
            <a:r>
              <a:rPr lang="fr-BE" dirty="0" err="1"/>
              <a:t>Voor</a:t>
            </a:r>
            <a:r>
              <a:rPr lang="fr-BE" dirty="0"/>
              <a:t> </a:t>
            </a:r>
            <a:r>
              <a:rPr lang="fr-BE" dirty="0" err="1"/>
              <a:t>welke</a:t>
            </a:r>
            <a:r>
              <a:rPr lang="fr-BE" dirty="0"/>
              <a:t> </a:t>
            </a:r>
            <a:r>
              <a:rPr lang="fr-BE" dirty="0" err="1"/>
              <a:t>werf</a:t>
            </a:r>
            <a:r>
              <a:rPr lang="fr-BE" dirty="0"/>
              <a:t>?</a:t>
            </a:r>
          </a:p>
          <a:p>
            <a:endParaRPr lang="fr-BE" dirty="0"/>
          </a:p>
          <a:p>
            <a:r>
              <a:rPr lang="fr-BE" dirty="0" err="1"/>
              <a:t>Een</a:t>
            </a:r>
            <a:r>
              <a:rPr lang="fr-BE" dirty="0"/>
              <a:t> </a:t>
            </a:r>
            <a:r>
              <a:rPr lang="fr-BE" dirty="0" err="1"/>
              <a:t>werknemer</a:t>
            </a:r>
            <a:r>
              <a:rPr lang="fr-BE" dirty="0"/>
              <a:t> of </a:t>
            </a:r>
            <a:r>
              <a:rPr lang="fr-BE" dirty="0" err="1"/>
              <a:t>een</a:t>
            </a:r>
            <a:r>
              <a:rPr lang="fr-BE" dirty="0"/>
              <a:t> </a:t>
            </a:r>
            <a:r>
              <a:rPr lang="fr-BE" dirty="0" err="1"/>
              <a:t>onderaannemer</a:t>
            </a:r>
            <a:r>
              <a:rPr lang="fr-BE" dirty="0"/>
              <a:t> die de </a:t>
            </a:r>
            <a:r>
              <a:rPr lang="fr-BE" dirty="0" err="1"/>
              <a:t>werf</a:t>
            </a:r>
            <a:r>
              <a:rPr lang="fr-BE" dirty="0"/>
              <a:t> </a:t>
            </a:r>
            <a:r>
              <a:rPr lang="fr-BE" dirty="0" err="1"/>
              <a:t>bezoekt</a:t>
            </a:r>
            <a:r>
              <a:rPr lang="fr-BE" dirty="0"/>
              <a:t> </a:t>
            </a:r>
            <a:r>
              <a:rPr lang="fr-BE" dirty="0" err="1"/>
              <a:t>beschikt</a:t>
            </a:r>
            <a:r>
              <a:rPr lang="fr-BE" dirty="0"/>
              <a:t> over </a:t>
            </a:r>
            <a:r>
              <a:rPr lang="fr-BE" dirty="0" err="1"/>
              <a:t>een</a:t>
            </a:r>
            <a:r>
              <a:rPr lang="fr-BE" dirty="0"/>
              <a:t> </a:t>
            </a:r>
            <a:r>
              <a:rPr lang="fr-BE" dirty="0" err="1"/>
              <a:t>app</a:t>
            </a:r>
            <a:r>
              <a:rPr lang="fr-BE" dirty="0"/>
              <a:t> op </a:t>
            </a:r>
            <a:r>
              <a:rPr lang="fr-BE" dirty="0" err="1"/>
              <a:t>zijn</a:t>
            </a:r>
            <a:r>
              <a:rPr lang="fr-BE" dirty="0"/>
              <a:t> </a:t>
            </a:r>
            <a:r>
              <a:rPr lang="fr-BE" dirty="0" err="1"/>
              <a:t>mobiel</a:t>
            </a:r>
            <a:r>
              <a:rPr lang="fr-BE" dirty="0"/>
              <a:t> </a:t>
            </a:r>
            <a:r>
              <a:rPr lang="fr-BE" dirty="0" err="1"/>
              <a:t>device</a:t>
            </a:r>
            <a:r>
              <a:rPr lang="fr-BE" dirty="0"/>
              <a:t> die de </a:t>
            </a:r>
            <a:r>
              <a:rPr lang="fr-BE" dirty="0" err="1"/>
              <a:t>activiteit</a:t>
            </a:r>
            <a:r>
              <a:rPr lang="fr-BE" dirty="0"/>
              <a:t> van de </a:t>
            </a:r>
            <a:r>
              <a:rPr lang="fr-BE" dirty="0" err="1"/>
              <a:t>beacon</a:t>
            </a:r>
            <a:r>
              <a:rPr lang="fr-BE" dirty="0"/>
              <a:t> kan </a:t>
            </a:r>
            <a:r>
              <a:rPr lang="fr-BE" dirty="0" err="1"/>
              <a:t>oppikken</a:t>
            </a:r>
            <a:r>
              <a:rPr lang="fr-BE" dirty="0"/>
              <a:t>, de </a:t>
            </a:r>
            <a:r>
              <a:rPr lang="fr-BE" dirty="0" err="1"/>
              <a:t>identiteit</a:t>
            </a:r>
            <a:r>
              <a:rPr lang="fr-BE" dirty="0"/>
              <a:t> kan </a:t>
            </a:r>
            <a:r>
              <a:rPr lang="fr-BE" dirty="0" err="1"/>
              <a:t>uitlezen</a:t>
            </a:r>
            <a:r>
              <a:rPr lang="fr-BE" dirty="0"/>
              <a:t> en dan </a:t>
            </a:r>
            <a:r>
              <a:rPr lang="fr-BE" dirty="0" err="1"/>
              <a:t>vervolgens</a:t>
            </a:r>
            <a:r>
              <a:rPr lang="fr-BE" dirty="0"/>
              <a:t> </a:t>
            </a:r>
            <a:r>
              <a:rPr lang="fr-BE" dirty="0" err="1"/>
              <a:t>ia</a:t>
            </a:r>
            <a:r>
              <a:rPr lang="fr-BE" dirty="0"/>
              <a:t> </a:t>
            </a:r>
            <a:r>
              <a:rPr lang="fr-BE" dirty="0" err="1"/>
              <a:t>zijn</a:t>
            </a:r>
            <a:r>
              <a:rPr lang="fr-BE" dirty="0"/>
              <a:t> </a:t>
            </a:r>
            <a:r>
              <a:rPr lang="fr-BE" dirty="0" err="1"/>
              <a:t>app</a:t>
            </a:r>
            <a:r>
              <a:rPr lang="fr-BE" dirty="0"/>
              <a:t> </a:t>
            </a:r>
            <a:r>
              <a:rPr lang="fr-BE" dirty="0" err="1"/>
              <a:t>een</a:t>
            </a:r>
            <a:r>
              <a:rPr lang="fr-BE" dirty="0"/>
              <a:t> </a:t>
            </a:r>
            <a:r>
              <a:rPr lang="fr-BE" dirty="0" err="1"/>
              <a:t>melding</a:t>
            </a:r>
            <a:r>
              <a:rPr lang="fr-BE" dirty="0"/>
              <a:t> </a:t>
            </a:r>
            <a:r>
              <a:rPr lang="fr-BE" dirty="0" err="1"/>
              <a:t>doet</a:t>
            </a:r>
            <a:r>
              <a:rPr lang="fr-BE" dirty="0"/>
              <a:t> </a:t>
            </a:r>
            <a:r>
              <a:rPr lang="fr-BE" dirty="0" err="1"/>
              <a:t>dat</a:t>
            </a:r>
            <a:r>
              <a:rPr lang="fr-BE" dirty="0"/>
              <a:t> </a:t>
            </a:r>
            <a:r>
              <a:rPr lang="fr-BE" dirty="0" err="1"/>
              <a:t>hij</a:t>
            </a:r>
            <a:r>
              <a:rPr lang="fr-BE" dirty="0"/>
              <a:t> op die </a:t>
            </a:r>
            <a:r>
              <a:rPr lang="fr-BE" dirty="0" err="1"/>
              <a:t>bouwwerf</a:t>
            </a:r>
            <a:r>
              <a:rPr lang="fr-BE" dirty="0"/>
              <a:t> </a:t>
            </a:r>
            <a:r>
              <a:rPr lang="fr-BE" dirty="0" err="1"/>
              <a:t>aanwezig</a:t>
            </a:r>
            <a:r>
              <a:rPr lang="fr-BE" dirty="0"/>
              <a:t> </a:t>
            </a:r>
            <a:r>
              <a:rPr lang="fr-BE" dirty="0" err="1"/>
              <a:t>is</a:t>
            </a:r>
            <a:r>
              <a:rPr lang="fr-BE" dirty="0"/>
              <a:t>. Op die manier </a:t>
            </a:r>
            <a:r>
              <a:rPr lang="fr-BE" dirty="0" err="1"/>
              <a:t>krijg</a:t>
            </a:r>
            <a:r>
              <a:rPr lang="fr-BE" dirty="0"/>
              <a:t> je </a:t>
            </a:r>
            <a:r>
              <a:rPr lang="fr-BE" dirty="0" err="1"/>
              <a:t>een</a:t>
            </a:r>
            <a:r>
              <a:rPr lang="fr-BE" dirty="0"/>
              <a:t> </a:t>
            </a:r>
            <a:r>
              <a:rPr lang="fr-BE" dirty="0" err="1"/>
              <a:t>low-cost</a:t>
            </a:r>
            <a:r>
              <a:rPr lang="fr-BE" dirty="0"/>
              <a:t>, </a:t>
            </a:r>
            <a:r>
              <a:rPr lang="fr-BE" dirty="0" err="1"/>
              <a:t>snel</a:t>
            </a:r>
            <a:r>
              <a:rPr lang="fr-BE" dirty="0"/>
              <a:t>  te </a:t>
            </a:r>
            <a:r>
              <a:rPr lang="fr-BE" dirty="0" err="1"/>
              <a:t>implementeren</a:t>
            </a:r>
            <a:r>
              <a:rPr lang="fr-BE" dirty="0"/>
              <a:t> </a:t>
            </a:r>
            <a:r>
              <a:rPr lang="fr-BE" dirty="0" err="1"/>
              <a:t>mogelijkheid</a:t>
            </a:r>
            <a:r>
              <a:rPr lang="fr-BE" dirty="0"/>
              <a:t> om </a:t>
            </a:r>
            <a:r>
              <a:rPr lang="fr-BE" dirty="0" err="1"/>
              <a:t>aanwezigheidsmeldingen</a:t>
            </a:r>
            <a:r>
              <a:rPr lang="fr-BE" dirty="0"/>
              <a:t> te </a:t>
            </a:r>
            <a:r>
              <a:rPr lang="fr-BE" dirty="0" err="1"/>
              <a:t>doen</a:t>
            </a:r>
            <a:r>
              <a:rPr lang="fr-BE" dirty="0"/>
              <a:t>.</a:t>
            </a:r>
          </a:p>
          <a:p>
            <a:endParaRPr lang="fr-BE" dirty="0"/>
          </a:p>
          <a:p>
            <a:r>
              <a:rPr lang="fr-BE" dirty="0"/>
              <a:t>Dit scenario </a:t>
            </a:r>
            <a:r>
              <a:rPr lang="fr-BE" dirty="0" err="1"/>
              <a:t>is</a:t>
            </a:r>
            <a:r>
              <a:rPr lang="fr-BE" dirty="0"/>
              <a:t> </a:t>
            </a:r>
            <a:r>
              <a:rPr lang="fr-BE" dirty="0" err="1"/>
              <a:t>nuttig</a:t>
            </a:r>
            <a:r>
              <a:rPr lang="fr-BE" dirty="0"/>
              <a:t> </a:t>
            </a:r>
            <a:r>
              <a:rPr lang="fr-BE" dirty="0" err="1"/>
              <a:t>voor</a:t>
            </a:r>
            <a:r>
              <a:rPr lang="fr-BE" dirty="0"/>
              <a:t> </a:t>
            </a:r>
            <a:r>
              <a:rPr lang="fr-BE" dirty="0" err="1"/>
              <a:t>veiligheid</a:t>
            </a:r>
            <a:r>
              <a:rPr lang="fr-BE" dirty="0"/>
              <a:t> op </a:t>
            </a:r>
            <a:r>
              <a:rPr lang="fr-BE" dirty="0" err="1"/>
              <a:t>het</a:t>
            </a:r>
            <a:r>
              <a:rPr lang="fr-BE" dirty="0"/>
              <a:t> </a:t>
            </a:r>
            <a:r>
              <a:rPr lang="fr-BE" dirty="0" err="1"/>
              <a:t>werk</a:t>
            </a:r>
            <a:r>
              <a:rPr lang="fr-BE" dirty="0"/>
              <a:t> (</a:t>
            </a:r>
            <a:r>
              <a:rPr lang="fr-BE" dirty="0" err="1"/>
              <a:t>accurate</a:t>
            </a:r>
            <a:r>
              <a:rPr lang="fr-BE" dirty="0"/>
              <a:t> </a:t>
            </a:r>
            <a:r>
              <a:rPr lang="fr-BE" dirty="0" err="1"/>
              <a:t>registratie</a:t>
            </a:r>
            <a:r>
              <a:rPr lang="fr-BE" dirty="0"/>
              <a:t> van </a:t>
            </a:r>
            <a:r>
              <a:rPr lang="fr-BE" dirty="0" err="1"/>
              <a:t>aanwezigheden</a:t>
            </a:r>
            <a:r>
              <a:rPr lang="fr-BE" dirty="0"/>
              <a:t> in </a:t>
            </a:r>
            <a:r>
              <a:rPr lang="fr-BE" dirty="0" err="1"/>
              <a:t>seveso</a:t>
            </a:r>
            <a:r>
              <a:rPr lang="fr-BE" dirty="0"/>
              <a:t> </a:t>
            </a:r>
            <a:r>
              <a:rPr lang="fr-BE" dirty="0" err="1"/>
              <a:t>bedrijven</a:t>
            </a:r>
            <a:r>
              <a:rPr lang="fr-BE" dirty="0"/>
              <a:t> </a:t>
            </a:r>
            <a:r>
              <a:rPr lang="fr-BE" dirty="0" err="1"/>
              <a:t>bvb</a:t>
            </a:r>
            <a:r>
              <a:rPr lang="fr-BE" dirty="0"/>
              <a:t>) of </a:t>
            </a:r>
            <a:r>
              <a:rPr lang="fr-BE" dirty="0" err="1"/>
              <a:t>voor</a:t>
            </a:r>
            <a:r>
              <a:rPr lang="fr-BE" dirty="0"/>
              <a:t> </a:t>
            </a:r>
            <a:r>
              <a:rPr lang="fr-BE" dirty="0" err="1"/>
              <a:t>fraudebestrijding</a:t>
            </a:r>
            <a:r>
              <a:rPr lang="fr-BE" dirty="0"/>
              <a:t>.</a:t>
            </a:r>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77</a:t>
            </a:fld>
            <a:endParaRPr lang="nl-BE"/>
          </a:p>
        </p:txBody>
      </p:sp>
    </p:spTree>
    <p:extLst>
      <p:ext uri="{BB962C8B-B14F-4D97-AF65-F5344CB8AC3E}">
        <p14:creationId xmlns:p14="http://schemas.microsoft.com/office/powerpoint/2010/main" val="15634205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25" y="744538"/>
            <a:ext cx="6619875"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38284C-2A68-4409-B645-0796B8C85F5B}" type="slidenum">
              <a:rPr lang="nl-BE" smtClean="0"/>
              <a:pPr/>
              <a:t>79</a:t>
            </a:fld>
            <a:endParaRPr lang="nl-BE"/>
          </a:p>
        </p:txBody>
      </p:sp>
    </p:spTree>
    <p:extLst>
      <p:ext uri="{BB962C8B-B14F-4D97-AF65-F5344CB8AC3E}">
        <p14:creationId xmlns:p14="http://schemas.microsoft.com/office/powerpoint/2010/main" val="5295657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25" y="744538"/>
            <a:ext cx="6619875" cy="3724275"/>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838284C-2A68-4409-B645-0796B8C85F5B}" type="slidenum">
              <a:rPr lang="nl-BE" smtClean="0"/>
              <a:pPr/>
              <a:t>80</a:t>
            </a:fld>
            <a:endParaRPr lang="nl-BE"/>
          </a:p>
        </p:txBody>
      </p:sp>
    </p:spTree>
    <p:extLst>
      <p:ext uri="{BB962C8B-B14F-4D97-AF65-F5344CB8AC3E}">
        <p14:creationId xmlns:p14="http://schemas.microsoft.com/office/powerpoint/2010/main" val="26877695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25" y="744538"/>
            <a:ext cx="6619875"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38284C-2A68-4409-B645-0796B8C85F5B}" type="slidenum">
              <a:rPr lang="nl-BE" smtClean="0"/>
              <a:pPr/>
              <a:t>84</a:t>
            </a:fld>
            <a:endParaRPr lang="nl-BE"/>
          </a:p>
        </p:txBody>
      </p:sp>
    </p:spTree>
    <p:extLst>
      <p:ext uri="{BB962C8B-B14F-4D97-AF65-F5344CB8AC3E}">
        <p14:creationId xmlns:p14="http://schemas.microsoft.com/office/powerpoint/2010/main" val="11510136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25" y="744538"/>
            <a:ext cx="6619875"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38284C-2A68-4409-B645-0796B8C85F5B}" type="slidenum">
              <a:rPr lang="nl-BE" smtClean="0"/>
              <a:pPr/>
              <a:t>85</a:t>
            </a:fld>
            <a:endParaRPr lang="nl-BE"/>
          </a:p>
        </p:txBody>
      </p:sp>
    </p:spTree>
    <p:extLst>
      <p:ext uri="{BB962C8B-B14F-4D97-AF65-F5344CB8AC3E}">
        <p14:creationId xmlns:p14="http://schemas.microsoft.com/office/powerpoint/2010/main" val="36880630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Stats 20/11/2019</a:t>
            </a:r>
          </a:p>
          <a:p>
            <a:r>
              <a:rPr lang="en-US" dirty="0" smtClean="0"/>
              <a:t>#enterprises</a:t>
            </a:r>
            <a:r>
              <a:rPr lang="en-US" baseline="0" dirty="0" smtClean="0"/>
              <a:t> </a:t>
            </a:r>
            <a:r>
              <a:rPr lang="en-US" baseline="0" dirty="0" err="1" smtClean="0"/>
              <a:t>connectées</a:t>
            </a:r>
            <a:r>
              <a:rPr lang="en-US" baseline="0" dirty="0" smtClean="0"/>
              <a:t> les 6 </a:t>
            </a:r>
            <a:r>
              <a:rPr lang="en-US" baseline="0" dirty="0" err="1" smtClean="0"/>
              <a:t>derniers</a:t>
            </a:r>
            <a:r>
              <a:rPr lang="en-US" baseline="0" dirty="0" smtClean="0"/>
              <a:t> </a:t>
            </a:r>
            <a:r>
              <a:rPr lang="en-US" baseline="0" dirty="0" err="1" smtClean="0"/>
              <a:t>mois</a:t>
            </a:r>
            <a:r>
              <a:rPr lang="en-US" b="1" baseline="0" dirty="0" smtClean="0"/>
              <a:t>: 64,305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#enterprises</a:t>
            </a:r>
            <a:r>
              <a:rPr lang="en-US" baseline="0" dirty="0" smtClean="0"/>
              <a:t> </a:t>
            </a:r>
            <a:r>
              <a:rPr lang="en-US" baseline="0" dirty="0" err="1" smtClean="0"/>
              <a:t>connectées</a:t>
            </a:r>
            <a:r>
              <a:rPr lang="en-US" baseline="0" dirty="0" smtClean="0"/>
              <a:t> les 12 </a:t>
            </a:r>
            <a:r>
              <a:rPr lang="en-US" baseline="0" dirty="0" err="1" smtClean="0"/>
              <a:t>derniers</a:t>
            </a:r>
            <a:r>
              <a:rPr lang="en-US" baseline="0" dirty="0" smtClean="0"/>
              <a:t> </a:t>
            </a:r>
            <a:r>
              <a:rPr lang="en-US" baseline="0" dirty="0" err="1" smtClean="0"/>
              <a:t>mois</a:t>
            </a:r>
            <a:r>
              <a:rPr lang="en-US" baseline="0" dirty="0" smtClean="0"/>
              <a:t>: </a:t>
            </a:r>
            <a:r>
              <a:rPr lang="en-US" b="1" baseline="0" dirty="0" smtClean="0"/>
              <a:t>85,099</a:t>
            </a:r>
            <a:endParaRPr lang="en-US" b="1"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1DE5638-E151-4336-92C6-34E5CD0B0A8E}"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91</a:t>
            </a:fld>
            <a:endParaRPr kumimoji="0" lang="fr-B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3934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Human Interface Provider (HIP): </a:t>
            </a:r>
            <a:r>
              <a:rPr lang="en-US" dirty="0" smtClean="0">
                <a:solidFill>
                  <a:srgbClr val="C00000"/>
                </a:solidFill>
              </a:rPr>
              <a:t>non-</a:t>
            </a:r>
            <a:r>
              <a:rPr lang="en-US" dirty="0" err="1" smtClean="0">
                <a:solidFill>
                  <a:srgbClr val="C00000"/>
                </a:solidFill>
              </a:rPr>
              <a:t>autorisé</a:t>
            </a:r>
            <a:r>
              <a:rPr lang="en-US" dirty="0" smtClean="0">
                <a:solidFill>
                  <a:srgbClr val="C00000"/>
                </a:solidFill>
              </a:rPr>
              <a:t> </a:t>
            </a:r>
            <a:r>
              <a:rPr lang="en-US" dirty="0" smtClean="0"/>
              <a:t>pour e-Box Enterprise (</a:t>
            </a:r>
            <a:r>
              <a:rPr lang="en-US" dirty="0" err="1" smtClean="0"/>
              <a:t>seulement</a:t>
            </a:r>
            <a:r>
              <a:rPr lang="en-US" dirty="0" smtClean="0"/>
              <a:t> possible pour </a:t>
            </a:r>
            <a:r>
              <a:rPr lang="en-US" dirty="0" err="1" smtClean="0"/>
              <a:t>eBox</a:t>
            </a:r>
            <a:r>
              <a:rPr lang="en-US" dirty="0" smtClean="0"/>
              <a:t> </a:t>
            </a:r>
            <a:r>
              <a:rPr lang="en-US" dirty="0" err="1" smtClean="0"/>
              <a:t>Citoyen</a:t>
            </a:r>
            <a:r>
              <a:rPr lang="en-US" dirty="0" smtClean="0"/>
              <a:t>)</a:t>
            </a:r>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1DE5638-E151-4336-92C6-34E5CD0B0A8E}"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97</a:t>
            </a:fld>
            <a:endParaRPr kumimoji="0" lang="fr-B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1231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1DE5638-E151-4336-92C6-34E5CD0B0A8E}"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106</a:t>
            </a:fld>
            <a:endParaRPr kumimoji="0" lang="fr-B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8300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A2EDF498-6B22-4C23-B9DE-FBD91F7FCCAE}" type="slidenum">
              <a:rPr lang="fr-BE" smtClean="0"/>
              <a:t>21</a:t>
            </a:fld>
            <a:endParaRPr lang="fr-BE"/>
          </a:p>
        </p:txBody>
      </p:sp>
    </p:spTree>
    <p:extLst>
      <p:ext uri="{BB962C8B-B14F-4D97-AF65-F5344CB8AC3E}">
        <p14:creationId xmlns:p14="http://schemas.microsoft.com/office/powerpoint/2010/main" val="1461934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34</a:t>
            </a:fld>
            <a:endParaRPr lang="fr-FR"/>
          </a:p>
        </p:txBody>
      </p:sp>
    </p:spTree>
    <p:extLst>
      <p:ext uri="{BB962C8B-B14F-4D97-AF65-F5344CB8AC3E}">
        <p14:creationId xmlns:p14="http://schemas.microsoft.com/office/powerpoint/2010/main" val="369532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35</a:t>
            </a:fld>
            <a:endParaRPr lang="fr-FR"/>
          </a:p>
        </p:txBody>
      </p:sp>
    </p:spTree>
    <p:extLst>
      <p:ext uri="{BB962C8B-B14F-4D97-AF65-F5344CB8AC3E}">
        <p14:creationId xmlns:p14="http://schemas.microsoft.com/office/powerpoint/2010/main" val="1835085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36</a:t>
            </a:fld>
            <a:endParaRPr lang="en-US"/>
          </a:p>
        </p:txBody>
      </p:sp>
    </p:spTree>
    <p:extLst>
      <p:ext uri="{BB962C8B-B14F-4D97-AF65-F5344CB8AC3E}">
        <p14:creationId xmlns:p14="http://schemas.microsoft.com/office/powerpoint/2010/main" val="58081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37</a:t>
            </a:fld>
            <a:endParaRPr lang="fr-FR"/>
          </a:p>
        </p:txBody>
      </p:sp>
    </p:spTree>
    <p:extLst>
      <p:ext uri="{BB962C8B-B14F-4D97-AF65-F5344CB8AC3E}">
        <p14:creationId xmlns:p14="http://schemas.microsoft.com/office/powerpoint/2010/main" val="186406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Maximum synergy when possible and when generating efficiency gains and/or savings while maintaining or improving the quality of the services provided to the customer</a:t>
            </a:r>
          </a:p>
          <a:p>
            <a:r>
              <a:rPr lang="en-GB" noProof="0" dirty="0"/>
              <a:t>In line with the synergy program: assignment to the one who is the most capable of proposing a form of shared services </a:t>
            </a:r>
          </a:p>
          <a:p>
            <a:r>
              <a:rPr lang="en-GB" noProof="0" dirty="0"/>
              <a:t>Synergy based on result orientation, sense of responsibility and trust</a:t>
            </a:r>
          </a:p>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38</a:t>
            </a:fld>
            <a:endParaRPr lang="fr-FR"/>
          </a:p>
        </p:txBody>
      </p:sp>
    </p:spTree>
    <p:extLst>
      <p:ext uri="{BB962C8B-B14F-4D97-AF65-F5344CB8AC3E}">
        <p14:creationId xmlns:p14="http://schemas.microsoft.com/office/powerpoint/2010/main" val="1331528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11371950"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a:t>
            </a:fld>
            <a:endParaRPr lang="en-US" dirty="0"/>
          </a:p>
        </p:txBody>
      </p:sp>
    </p:spTree>
    <p:extLst>
      <p:ext uri="{BB962C8B-B14F-4D97-AF65-F5344CB8AC3E}">
        <p14:creationId xmlns:p14="http://schemas.microsoft.com/office/powerpoint/2010/main" val="3501250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945" y="1559658"/>
            <a:ext cx="9588500" cy="4752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753" y="5805266"/>
            <a:ext cx="731520" cy="592975"/>
          </a:xfrm>
          <a:prstGeom prst="rect">
            <a:avLst/>
          </a:prstGeom>
        </p:spPr>
      </p:pic>
      <p:sp>
        <p:nvSpPr>
          <p:cNvPr id="14" name="Slide Number Placeholder 13"/>
          <p:cNvSpPr>
            <a:spLocks noGrp="1"/>
          </p:cNvSpPr>
          <p:nvPr>
            <p:ph type="sldNum" sz="quarter" idx="12"/>
          </p:nvPr>
        </p:nvSpPr>
        <p:spPr/>
        <p:txBody>
          <a:bodyPr/>
          <a:lstStyle/>
          <a:p>
            <a:pPr eaLnBrk="1" hangingPunct="1"/>
            <a:fld id="{8483D1CC-6253-4D55-A666-BC1F11630486}" type="slidenum">
              <a:rPr lang="nl-BE" smtClean="0"/>
              <a:pPr eaLnBrk="1" hangingPunct="1"/>
              <a:t>‹#›</a:t>
            </a:fld>
            <a:endParaRPr lang="nl-BE" dirty="0"/>
          </a:p>
        </p:txBody>
      </p:sp>
      <p:sp>
        <p:nvSpPr>
          <p:cNvPr id="15" name="Title 14"/>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26765804"/>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945" y="1559658"/>
            <a:ext cx="9588500" cy="4752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753" y="5805266"/>
            <a:ext cx="731520" cy="592975"/>
          </a:xfrm>
          <a:prstGeom prst="rect">
            <a:avLst/>
          </a:prstGeom>
        </p:spPr>
      </p:pic>
      <p:sp>
        <p:nvSpPr>
          <p:cNvPr id="14" name="Slide Number Placeholder 13"/>
          <p:cNvSpPr>
            <a:spLocks noGrp="1"/>
          </p:cNvSpPr>
          <p:nvPr>
            <p:ph type="sldNum" sz="quarter" idx="12"/>
          </p:nvPr>
        </p:nvSpPr>
        <p:spPr/>
        <p:txBody>
          <a:bodyPr/>
          <a:lstStyle/>
          <a:p>
            <a:pPr eaLnBrk="1" hangingPunct="1"/>
            <a:fld id="{8483D1CC-6253-4D55-A666-BC1F11630486}" type="slidenum">
              <a:rPr lang="nl-BE" smtClean="0"/>
              <a:pPr eaLnBrk="1" hangingPunct="1"/>
              <a:t>‹#›</a:t>
            </a:fld>
            <a:endParaRPr lang="nl-BE" dirty="0"/>
          </a:p>
        </p:txBody>
      </p:sp>
      <p:sp>
        <p:nvSpPr>
          <p:cNvPr id="15" name="Title 14"/>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28260913"/>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E6FF1E-8115-4647-BD91-5C7C070446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0"/>
            <a:ext cx="12192000" cy="6856781"/>
          </a:xfrm>
          <a:prstGeom prst="rect">
            <a:avLst/>
          </a:prstGeom>
        </p:spPr>
      </p:pic>
      <p:sp>
        <p:nvSpPr>
          <p:cNvPr id="2" name="Title 1"/>
          <p:cNvSpPr>
            <a:spLocks noGrp="1"/>
          </p:cNvSpPr>
          <p:nvPr>
            <p:ph type="ctrTitle"/>
          </p:nvPr>
        </p:nvSpPr>
        <p:spPr>
          <a:xfrm>
            <a:off x="1524000" y="2005131"/>
            <a:ext cx="9144000" cy="1964827"/>
          </a:xfrm>
        </p:spPr>
        <p:txBody>
          <a:bodyPr anchor="b">
            <a:normAutofit/>
          </a:bodyPr>
          <a:lstStyle>
            <a:lvl1pPr algn="ctr">
              <a:defRPr sz="4320" b="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pPr defTabSz="822960"/>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822960"/>
            <a:fld id="{B0D326DE-A95D-A040-B236-DD2422F2474E}" type="slidenum">
              <a:rPr lang="en-US" smtClean="0">
                <a:solidFill>
                  <a:srgbClr val="FFFFFF"/>
                </a:solidFill>
              </a:rPr>
              <a:pPr defTabSz="822960"/>
              <a:t>‹#›</a:t>
            </a:fld>
            <a:endParaRPr lang="en-US" dirty="0">
              <a:solidFill>
                <a:srgbClr val="FFFFFF"/>
              </a:solidFill>
            </a:endParaRPr>
          </a:p>
        </p:txBody>
      </p:sp>
    </p:spTree>
    <p:extLst>
      <p:ext uri="{BB962C8B-B14F-4D97-AF65-F5344CB8AC3E}">
        <p14:creationId xmlns:p14="http://schemas.microsoft.com/office/powerpoint/2010/main" val="3141570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CCB2E5-082F-384B-AE9F-E6AB3E7E85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0"/>
            <a:ext cx="12192000" cy="6856781"/>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defTabSz="822960"/>
            <a:endParaRPr lang="en-US" dirty="0"/>
          </a:p>
        </p:txBody>
      </p:sp>
      <p:sp>
        <p:nvSpPr>
          <p:cNvPr id="6" name="Slide Number Placeholder 5"/>
          <p:cNvSpPr>
            <a:spLocks noGrp="1"/>
          </p:cNvSpPr>
          <p:nvPr>
            <p:ph type="sldNum" sz="quarter" idx="12"/>
          </p:nvPr>
        </p:nvSpPr>
        <p:spPr/>
        <p:txBody>
          <a:bodyPr/>
          <a:lstStyle>
            <a:lvl1pPr>
              <a:defRPr>
                <a:solidFill>
                  <a:srgbClr val="00B0F0"/>
                </a:solidFill>
              </a:defRPr>
            </a:lvl1pPr>
          </a:lstStyle>
          <a:p>
            <a:pPr defTabSz="822960"/>
            <a:fld id="{95CE3149-9A57-49FF-8206-FDAC1CA05DA9}" type="slidenum">
              <a:rPr lang="en-US" smtClean="0"/>
              <a:pPr defTabSz="822960"/>
              <a:t>‹#›</a:t>
            </a:fld>
            <a:endParaRPr lang="en-US" dirty="0"/>
          </a:p>
        </p:txBody>
      </p:sp>
    </p:spTree>
    <p:extLst>
      <p:ext uri="{BB962C8B-B14F-4D97-AF65-F5344CB8AC3E}">
        <p14:creationId xmlns:p14="http://schemas.microsoft.com/office/powerpoint/2010/main" val="3644262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D861E5-5521-9847-B54B-EA44C21808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0"/>
            <a:ext cx="12192000" cy="6856781"/>
          </a:xfrm>
          <a:prstGeom prst="rect">
            <a:avLst/>
          </a:prstGeom>
        </p:spPr>
      </p:pic>
      <p:sp>
        <p:nvSpPr>
          <p:cNvPr id="2" name="Title 1"/>
          <p:cNvSpPr>
            <a:spLocks noGrp="1"/>
          </p:cNvSpPr>
          <p:nvPr>
            <p:ph type="ctrTitle"/>
          </p:nvPr>
        </p:nvSpPr>
        <p:spPr>
          <a:xfrm>
            <a:off x="1524000" y="2005131"/>
            <a:ext cx="9144000" cy="1964827"/>
          </a:xfrm>
        </p:spPr>
        <p:txBody>
          <a:bodyPr anchor="b">
            <a:normAutofit/>
          </a:bodyPr>
          <a:lstStyle>
            <a:lvl1pPr algn="ctr">
              <a:defRPr sz="4320" b="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pPr defTabSz="822960"/>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822960"/>
            <a:fld id="{B0D326DE-A95D-A040-B236-DD2422F2474E}" type="slidenum">
              <a:rPr lang="en-US" smtClean="0">
                <a:solidFill>
                  <a:srgbClr val="FFFFFF"/>
                </a:solidFill>
              </a:rPr>
              <a:pPr defTabSz="822960"/>
              <a:t>‹#›</a:t>
            </a:fld>
            <a:endParaRPr lang="en-US" dirty="0">
              <a:solidFill>
                <a:srgbClr val="FFFFFF"/>
              </a:solidFill>
            </a:endParaRPr>
          </a:p>
        </p:txBody>
      </p:sp>
    </p:spTree>
    <p:extLst>
      <p:ext uri="{BB962C8B-B14F-4D97-AF65-F5344CB8AC3E}">
        <p14:creationId xmlns:p14="http://schemas.microsoft.com/office/powerpoint/2010/main" val="470790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391206"/>
          </a:xfrm>
        </p:spPr>
        <p:txBody>
          <a:bodyPr anchor="b"/>
          <a:lstStyle>
            <a:lvl1pPr>
              <a:defRPr sz="5400" b="0"/>
            </a:lvl1pPr>
          </a:lstStyle>
          <a:p>
            <a:r>
              <a:rPr lang="en-US" dirty="0"/>
              <a:t>Click to edit Master title style</a:t>
            </a:r>
          </a:p>
        </p:txBody>
      </p:sp>
      <p:sp>
        <p:nvSpPr>
          <p:cNvPr id="4" name="Date Placeholder 3"/>
          <p:cNvSpPr>
            <a:spLocks noGrp="1"/>
          </p:cNvSpPr>
          <p:nvPr>
            <p:ph type="dt" sz="half" idx="10"/>
          </p:nvPr>
        </p:nvSpPr>
        <p:spPr/>
        <p:txBody>
          <a:bodyPr/>
          <a:lstStyle>
            <a:lvl1pPr>
              <a:defRPr/>
            </a:lvl1pPr>
          </a:lstStyle>
          <a:p>
            <a:pPr defTabSz="822960"/>
            <a:endParaRPr lang="en-US" dirty="0"/>
          </a:p>
        </p:txBody>
      </p:sp>
      <p:sp>
        <p:nvSpPr>
          <p:cNvPr id="6" name="Slide Number Placeholder 5"/>
          <p:cNvSpPr>
            <a:spLocks noGrp="1"/>
          </p:cNvSpPr>
          <p:nvPr>
            <p:ph type="sldNum" sz="quarter" idx="12"/>
          </p:nvPr>
        </p:nvSpPr>
        <p:spPr/>
        <p:txBody>
          <a:bodyPr/>
          <a:lstStyle/>
          <a:p>
            <a:pPr defTabSz="822960"/>
            <a:fld id="{B0D326DE-A95D-A040-B236-DD2422F2474E}" type="slidenum">
              <a:rPr lang="en-US" smtClean="0"/>
              <a:pPr defTabSz="822960"/>
              <a:t>‹#›</a:t>
            </a:fld>
            <a:endParaRPr lang="en-US" dirty="0"/>
          </a:p>
        </p:txBody>
      </p:sp>
    </p:spTree>
    <p:extLst>
      <p:ext uri="{BB962C8B-B14F-4D97-AF65-F5344CB8AC3E}">
        <p14:creationId xmlns:p14="http://schemas.microsoft.com/office/powerpoint/2010/main" val="650162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971E94-BD2A-824E-BEED-E4DC5DC29A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0"/>
            <a:ext cx="12192000" cy="6856781"/>
          </a:xfrm>
          <a:prstGeom prst="rect">
            <a:avLst/>
          </a:prstGeom>
        </p:spPr>
      </p:pic>
      <p:sp>
        <p:nvSpPr>
          <p:cNvPr id="2" name="Title 1"/>
          <p:cNvSpPr>
            <a:spLocks noGrp="1"/>
          </p:cNvSpPr>
          <p:nvPr>
            <p:ph type="title"/>
          </p:nvPr>
        </p:nvSpPr>
        <p:spPr/>
        <p:txBody>
          <a:bodyPr/>
          <a:lstStyle>
            <a:lvl1pPr>
              <a:defRPr b="0"/>
            </a:lvl1pPr>
          </a:lstStyle>
          <a:p>
            <a:r>
              <a:rPr lang="en-US" dirty="0"/>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822960"/>
            <a:endParaRPr lang="en-US" dirty="0"/>
          </a:p>
        </p:txBody>
      </p:sp>
      <p:sp>
        <p:nvSpPr>
          <p:cNvPr id="7" name="Slide Number Placeholder 6"/>
          <p:cNvSpPr>
            <a:spLocks noGrp="1"/>
          </p:cNvSpPr>
          <p:nvPr>
            <p:ph type="sldNum" sz="quarter" idx="12"/>
          </p:nvPr>
        </p:nvSpPr>
        <p:spPr/>
        <p:txBody>
          <a:bodyPr/>
          <a:lstStyle/>
          <a:p>
            <a:pPr defTabSz="822960"/>
            <a:fld id="{B0D326DE-A95D-A040-B236-DD2422F2474E}" type="slidenum">
              <a:rPr lang="en-US" smtClean="0"/>
              <a:pPr defTabSz="822960"/>
              <a:t>‹#›</a:t>
            </a:fld>
            <a:endParaRPr lang="en-US" dirty="0"/>
          </a:p>
        </p:txBody>
      </p:sp>
    </p:spTree>
    <p:extLst>
      <p:ext uri="{BB962C8B-B14F-4D97-AF65-F5344CB8AC3E}">
        <p14:creationId xmlns:p14="http://schemas.microsoft.com/office/powerpoint/2010/main" val="1998588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20529" y="365127"/>
            <a:ext cx="8634859" cy="843998"/>
          </a:xfrm>
        </p:spPr>
        <p:txBody>
          <a:body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Edit Master text styles</a:t>
            </a:r>
          </a:p>
        </p:txBody>
      </p:sp>
      <p:sp>
        <p:nvSpPr>
          <p:cNvPr id="6" name="Content Placeholder 5"/>
          <p:cNvSpPr>
            <a:spLocks noGrp="1"/>
          </p:cNvSpPr>
          <p:nvPr>
            <p:ph sz="quarter" idx="4"/>
          </p:nvPr>
        </p:nvSpPr>
        <p:spPr>
          <a:xfrm>
            <a:off x="6172202" y="2505076"/>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822960"/>
            <a:endParaRPr lang="en-US" dirty="0"/>
          </a:p>
        </p:txBody>
      </p:sp>
      <p:sp>
        <p:nvSpPr>
          <p:cNvPr id="9" name="Slide Number Placeholder 8"/>
          <p:cNvSpPr>
            <a:spLocks noGrp="1"/>
          </p:cNvSpPr>
          <p:nvPr>
            <p:ph type="sldNum" sz="quarter" idx="12"/>
          </p:nvPr>
        </p:nvSpPr>
        <p:spPr/>
        <p:txBody>
          <a:bodyPr/>
          <a:lstStyle/>
          <a:p>
            <a:pPr defTabSz="822960"/>
            <a:fld id="{B0D326DE-A95D-A040-B236-DD2422F2474E}" type="slidenum">
              <a:rPr lang="en-US" smtClean="0"/>
              <a:pPr defTabSz="822960"/>
              <a:t>‹#›</a:t>
            </a:fld>
            <a:endParaRPr lang="en-US" dirty="0"/>
          </a:p>
        </p:txBody>
      </p:sp>
    </p:spTree>
    <p:extLst>
      <p:ext uri="{BB962C8B-B14F-4D97-AF65-F5344CB8AC3E}">
        <p14:creationId xmlns:p14="http://schemas.microsoft.com/office/powerpoint/2010/main" val="3165874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822960"/>
            <a:endParaRPr lang="en-US" dirty="0"/>
          </a:p>
        </p:txBody>
      </p:sp>
      <p:sp>
        <p:nvSpPr>
          <p:cNvPr id="5" name="Slide Number Placeholder 4"/>
          <p:cNvSpPr>
            <a:spLocks noGrp="1"/>
          </p:cNvSpPr>
          <p:nvPr>
            <p:ph type="sldNum" sz="quarter" idx="12"/>
          </p:nvPr>
        </p:nvSpPr>
        <p:spPr/>
        <p:txBody>
          <a:bodyPr/>
          <a:lstStyle/>
          <a:p>
            <a:pPr defTabSz="822960"/>
            <a:fld id="{B0D326DE-A95D-A040-B236-DD2422F2474E}" type="slidenum">
              <a:rPr lang="en-US" smtClean="0"/>
              <a:pPr defTabSz="822960"/>
              <a:t>‹#›</a:t>
            </a:fld>
            <a:endParaRPr lang="en-US" dirty="0"/>
          </a:p>
        </p:txBody>
      </p:sp>
    </p:spTree>
    <p:extLst>
      <p:ext uri="{BB962C8B-B14F-4D97-AF65-F5344CB8AC3E}">
        <p14:creationId xmlns:p14="http://schemas.microsoft.com/office/powerpoint/2010/main" val="2105569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4"/>
          </a:xfrm>
        </p:spPr>
        <p:txBody>
          <a:bodyPr anchor="t"/>
          <a:lstStyle>
            <a:lvl1pPr algn="l">
              <a:defRPr sz="4800" b="1" cap="all"/>
            </a:lvl1pPr>
          </a:lstStyle>
          <a:p>
            <a:r>
              <a:rPr lang="en-US"/>
              <a:t>Click to edit Master title style</a:t>
            </a:r>
            <a:endParaRPr lang="fr-BE"/>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63718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5258304"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a:t>
            </a:fld>
            <a:endParaRPr lang="en-US" dirty="0"/>
          </a:p>
        </p:txBody>
      </p:sp>
      <p:sp>
        <p:nvSpPr>
          <p:cNvPr id="6" name="Content Placeholder 14">
            <a:extLst>
              <a:ext uri="{FF2B5EF4-FFF2-40B4-BE49-F238E27FC236}">
                <a16:creationId xmlns:a16="http://schemas.microsoft.com/office/drawing/2014/main" id="{5CB5A0A6-E63B-BC41-8540-D1E4EA5237ED}"/>
              </a:ext>
            </a:extLst>
          </p:cNvPr>
          <p:cNvSpPr>
            <a:spLocks noGrp="1"/>
          </p:cNvSpPr>
          <p:nvPr>
            <p:ph sz="quarter" idx="15"/>
          </p:nvPr>
        </p:nvSpPr>
        <p:spPr>
          <a:xfrm>
            <a:off x="6563170" y="1379912"/>
            <a:ext cx="5284703"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8540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45B42A2-12DC-D04A-88D3-A93CC82DF348}" type="slidenum">
              <a:rPr lang="en-US" smtClean="0"/>
              <a:pPr/>
              <a:t>‹#›</a:t>
            </a:fld>
            <a:endParaRPr lang="en-US" dirty="0"/>
          </a:p>
        </p:txBody>
      </p:sp>
      <p:grpSp>
        <p:nvGrpSpPr>
          <p:cNvPr id="4" name="Group 3"/>
          <p:cNvGrpSpPr/>
          <p:nvPr userDrawn="1"/>
        </p:nvGrpSpPr>
        <p:grpSpPr>
          <a:xfrm>
            <a:off x="-1" y="0"/>
            <a:ext cx="12192001" cy="6073253"/>
            <a:chOff x="-1" y="0"/>
            <a:chExt cx="12192001" cy="6073253"/>
          </a:xfrm>
        </p:grpSpPr>
        <p:sp>
          <p:nvSpPr>
            <p:cNvPr id="5" name="Rectangle 4"/>
            <p:cNvSpPr/>
            <p:nvPr userDrawn="1"/>
          </p:nvSpPr>
          <p:spPr>
            <a:xfrm>
              <a:off x="-1" y="3384644"/>
              <a:ext cx="12192001" cy="2688609"/>
            </a:xfrm>
            <a:prstGeom prst="rect">
              <a:avLst/>
            </a:prstGeom>
            <a:solidFill>
              <a:srgbClr val="D23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p:cNvSpPr/>
            <p:nvPr userDrawn="1"/>
          </p:nvSpPr>
          <p:spPr>
            <a:xfrm>
              <a:off x="-1" y="0"/>
              <a:ext cx="3452885" cy="3438407"/>
            </a:xfrm>
            <a:prstGeom prst="rtTriangle">
              <a:avLst/>
            </a:prstGeom>
            <a:solidFill>
              <a:srgbClr val="D23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1"/>
          <p:cNvSpPr>
            <a:spLocks noGrp="1"/>
          </p:cNvSpPr>
          <p:nvPr>
            <p:ph type="title"/>
          </p:nvPr>
        </p:nvSpPr>
        <p:spPr>
          <a:xfrm>
            <a:off x="538281" y="3816183"/>
            <a:ext cx="11115438" cy="1825531"/>
          </a:xfrm>
        </p:spPr>
        <p:txBody>
          <a:bodyPr anchor="ctr">
            <a:normAutofit/>
          </a:bodyPr>
          <a:lstStyle>
            <a:lvl1pPr algn="ctr">
              <a:defRPr sz="5400" b="1">
                <a:solidFill>
                  <a:schemeClr val="bg1"/>
                </a:solidFill>
              </a:defRPr>
            </a:lvl1pPr>
          </a:lstStyle>
          <a:p>
            <a:r>
              <a:rPr lang="en-US"/>
              <a:t>Click to edit Master title style</a:t>
            </a:r>
          </a:p>
        </p:txBody>
      </p:sp>
    </p:spTree>
    <p:extLst>
      <p:ext uri="{BB962C8B-B14F-4D97-AF65-F5344CB8AC3E}">
        <p14:creationId xmlns:p14="http://schemas.microsoft.com/office/powerpoint/2010/main" val="2418469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marL="742950" indent="-285750">
              <a:buFont typeface="Calibri" panose="020F0502020204030204" pitchFamily="34" charset="0"/>
              <a:buChar char="-"/>
              <a:defRPr sz="2000"/>
            </a:lvl2pPr>
            <a:lvl3pPr>
              <a:defRPr sz="1600"/>
            </a:lvl3pPr>
            <a:lvl4pPr marL="1600200" indent="-228600">
              <a:buFont typeface="Calibri" panose="020F0502020204030204" pitchFamily="34" charset="0"/>
              <a:buChar cha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Slide Number Placeholder 5"/>
          <p:cNvSpPr>
            <a:spLocks noGrp="1"/>
          </p:cNvSpPr>
          <p:nvPr>
            <p:ph type="sldNum" sz="quarter" idx="10"/>
          </p:nvPr>
        </p:nvSpPr>
        <p:spPr/>
        <p:txBody>
          <a:bodyPr/>
          <a:lstStyle>
            <a:lvl1pPr>
              <a:defRPr/>
            </a:lvl1pPr>
          </a:lstStyle>
          <a:p>
            <a:pPr>
              <a:defRPr/>
            </a:pPr>
            <a:fld id="{7A7F1E79-8225-48A0-95BD-5254C3720E2D}" type="slidenum">
              <a:rPr lang="en-GB"/>
              <a:pPr>
                <a:defRPr/>
              </a:pPr>
              <a:t>‹#›</a:t>
            </a:fld>
            <a:endParaRPr lang="en-GB" dirty="0"/>
          </a:p>
        </p:txBody>
      </p:sp>
      <p:sp>
        <p:nvSpPr>
          <p:cNvPr id="5"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p>
        </p:txBody>
      </p:sp>
    </p:spTree>
    <p:extLst>
      <p:ext uri="{BB962C8B-B14F-4D97-AF65-F5344CB8AC3E}">
        <p14:creationId xmlns:p14="http://schemas.microsoft.com/office/powerpoint/2010/main" val="1915021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BE" dirty="0"/>
          </a:p>
        </p:txBody>
      </p:sp>
      <p:sp>
        <p:nvSpPr>
          <p:cNvPr id="3" name="Text Placeholder 2"/>
          <p:cNvSpPr>
            <a:spLocks noGrp="1"/>
          </p:cNvSpPr>
          <p:nvPr>
            <p:ph type="body" idx="1"/>
          </p:nvPr>
        </p:nvSpPr>
        <p:spPr>
          <a:xfrm>
            <a:off x="609600" y="1535113"/>
            <a:ext cx="5386917" cy="639762"/>
          </a:xfrm>
        </p:spPr>
        <p:txBody>
          <a:bodyPr anchor="b">
            <a:noAutofit/>
          </a:bodyPr>
          <a:lstStyle>
            <a:lvl1pPr marL="0" indent="0">
              <a:buNone/>
              <a:defRPr sz="2400" b="0">
                <a:solidFill>
                  <a:srgbClr val="B1027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0">
                <a:solidFill>
                  <a:srgbClr val="B1027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7" name="Date Placeholder 6"/>
          <p:cNvSpPr>
            <a:spLocks noGrp="1"/>
          </p:cNvSpPr>
          <p:nvPr>
            <p:ph type="dt" sz="half" idx="10"/>
          </p:nvPr>
        </p:nvSpPr>
        <p:spPr/>
        <p:txBody>
          <a:bodyPr/>
          <a:lstStyle/>
          <a:p>
            <a:endParaRPr lang="nl-BE"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solidFill>
                  <a:schemeClr val="tx1">
                    <a:lumMod val="65000"/>
                    <a:lumOff val="35000"/>
                  </a:schemeClr>
                </a:solidFill>
              </a:defRPr>
            </a:lvl1pPr>
          </a:lstStyle>
          <a:p>
            <a:fld id="{13B540AB-6939-4937-A918-1D15FF1C7CE3}" type="slidenum">
              <a:rPr lang="nl-BE" smtClean="0"/>
              <a:pPr/>
              <a:t>‹#›</a:t>
            </a:fld>
            <a:endParaRPr lang="nl-BE" dirty="0"/>
          </a:p>
        </p:txBody>
      </p:sp>
    </p:spTree>
    <p:extLst>
      <p:ext uri="{BB962C8B-B14F-4D97-AF65-F5344CB8AC3E}">
        <p14:creationId xmlns:p14="http://schemas.microsoft.com/office/powerpoint/2010/main" val="2085133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fr-BE" dirty="0"/>
          </a:p>
        </p:txBody>
      </p:sp>
      <p:sp>
        <p:nvSpPr>
          <p:cNvPr id="3" name="Date Placeholder 2"/>
          <p:cNvSpPr>
            <a:spLocks noGrp="1"/>
          </p:cNvSpPr>
          <p:nvPr>
            <p:ph type="dt" sz="half" idx="10"/>
          </p:nvPr>
        </p:nvSpPr>
        <p:spPr>
          <a:xfrm>
            <a:off x="1" y="6536343"/>
            <a:ext cx="1115415" cy="216000"/>
          </a:xfrm>
          <a:prstGeom prst="rect">
            <a:avLst/>
          </a:prstGeom>
        </p:spPr>
        <p:txBody>
          <a:bodyPr/>
          <a:lstStyle/>
          <a:p>
            <a:endParaRPr lang="nl-BE" dirty="0"/>
          </a:p>
        </p:txBody>
      </p:sp>
      <p:sp>
        <p:nvSpPr>
          <p:cNvPr id="4" name="Footer Placeholder 3"/>
          <p:cNvSpPr>
            <a:spLocks noGrp="1"/>
          </p:cNvSpPr>
          <p:nvPr>
            <p:ph type="ftr" sz="quarter" idx="11"/>
          </p:nvPr>
        </p:nvSpPr>
        <p:spPr>
          <a:xfrm>
            <a:off x="1212454" y="6536343"/>
            <a:ext cx="9876100" cy="216000"/>
          </a:xfrm>
          <a:prstGeom prst="rect">
            <a:avLst/>
          </a:prstGeom>
        </p:spPr>
        <p:txBody>
          <a:bodyPr/>
          <a:lstStyle/>
          <a:p>
            <a:endParaRPr lang="nl-BE" dirty="0"/>
          </a:p>
        </p:txBody>
      </p:sp>
      <p:sp>
        <p:nvSpPr>
          <p:cNvPr id="5" name="Slide Number Placeholder 4"/>
          <p:cNvSpPr>
            <a:spLocks noGrp="1"/>
          </p:cNvSpPr>
          <p:nvPr>
            <p:ph type="sldNum" sz="quarter" idx="12"/>
          </p:nvPr>
        </p:nvSpPr>
        <p:spPr>
          <a:xfrm>
            <a:off x="11152759" y="6536343"/>
            <a:ext cx="642189" cy="216000"/>
          </a:xfrm>
          <a:prstGeom prst="rect">
            <a:avLst/>
          </a:prstGeom>
        </p:spPr>
        <p:txBody>
          <a:bodyPr/>
          <a:lstStyle/>
          <a:p>
            <a:fld id="{13B540AB-6939-4937-A918-1D15FF1C7CE3}" type="slidenum">
              <a:rPr lang="nl-BE" smtClean="0"/>
              <a:pPr/>
              <a:t>‹#›</a:t>
            </a:fld>
            <a:endParaRPr lang="nl-BE" dirty="0"/>
          </a:p>
        </p:txBody>
      </p:sp>
      <p:sp>
        <p:nvSpPr>
          <p:cNvPr id="12" name="Text Placeholder 11"/>
          <p:cNvSpPr>
            <a:spLocks noGrp="1"/>
          </p:cNvSpPr>
          <p:nvPr>
            <p:ph type="body" sz="quarter" idx="13"/>
          </p:nvPr>
        </p:nvSpPr>
        <p:spPr>
          <a:xfrm>
            <a:off x="527381" y="1052736"/>
            <a:ext cx="11664619" cy="5472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Tree>
    <p:extLst>
      <p:ext uri="{BB962C8B-B14F-4D97-AF65-F5344CB8AC3E}">
        <p14:creationId xmlns:p14="http://schemas.microsoft.com/office/powerpoint/2010/main" val="935749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1701" y="1629103"/>
            <a:ext cx="9588500" cy="475264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753" y="5805264"/>
            <a:ext cx="732865" cy="592111"/>
          </a:xfrm>
          <a:prstGeom prst="rect">
            <a:avLst/>
          </a:prstGeom>
        </p:spPr>
      </p:pic>
      <p:sp>
        <p:nvSpPr>
          <p:cNvPr id="12" name="Date Placeholder 11"/>
          <p:cNvSpPr>
            <a:spLocks noGrp="1"/>
          </p:cNvSpPr>
          <p:nvPr>
            <p:ph type="dt" sz="half" idx="10"/>
          </p:nvPr>
        </p:nvSpPr>
        <p:spPr/>
        <p:txBody>
          <a:bodyPr/>
          <a:lstStyle/>
          <a:p>
            <a:pPr>
              <a:spcBef>
                <a:spcPct val="20000"/>
              </a:spcBef>
              <a:buClr>
                <a:srgbClr val="8A1842"/>
              </a:buClr>
              <a:buSzPct val="70000"/>
              <a:buFont typeface="Wingdings" pitchFamily="2" charset="2"/>
              <a:buNone/>
            </a:pPr>
            <a:endParaRPr lang="nl-BE" dirty="0"/>
          </a:p>
        </p:txBody>
      </p:sp>
      <p:sp>
        <p:nvSpPr>
          <p:cNvPr id="13" name="Footer Placeholder 12"/>
          <p:cNvSpPr>
            <a:spLocks noGrp="1"/>
          </p:cNvSpPr>
          <p:nvPr>
            <p:ph type="ftr" sz="quarter" idx="11"/>
          </p:nvPr>
        </p:nvSpPr>
        <p:spPr/>
        <p:txBody>
          <a:bodyPr/>
          <a:lstStyle/>
          <a:p>
            <a:pPr eaLnBrk="1" hangingPunct="1"/>
            <a:endParaRPr lang="nl-BE" dirty="0"/>
          </a:p>
        </p:txBody>
      </p:sp>
      <p:sp>
        <p:nvSpPr>
          <p:cNvPr id="14" name="Slide Number Placeholder 13"/>
          <p:cNvSpPr>
            <a:spLocks noGrp="1"/>
          </p:cNvSpPr>
          <p:nvPr>
            <p:ph type="sldNum" sz="quarter" idx="12"/>
          </p:nvPr>
        </p:nvSpPr>
        <p:spPr/>
        <p:txBody>
          <a:bodyPr/>
          <a:lstStyle/>
          <a:p>
            <a:pPr eaLnBrk="1" hangingPunct="1"/>
            <a:fld id="{8483D1CC-6253-4D55-A666-BC1F11630486}" type="slidenum">
              <a:rPr lang="nl-BE" smtClean="0"/>
              <a:pPr eaLnBrk="1" hangingPunct="1"/>
              <a:t>‹#›</a:t>
            </a:fld>
            <a:endParaRPr lang="nl-BE" dirty="0"/>
          </a:p>
        </p:txBody>
      </p:sp>
      <p:sp>
        <p:nvSpPr>
          <p:cNvPr id="15" name="Title 14"/>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241571574"/>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945" y="1559658"/>
            <a:ext cx="9588500" cy="4752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753" y="5805266"/>
            <a:ext cx="731520" cy="592975"/>
          </a:xfrm>
          <a:prstGeom prst="rect">
            <a:avLst/>
          </a:prstGeom>
        </p:spPr>
      </p:pic>
      <p:sp>
        <p:nvSpPr>
          <p:cNvPr id="14" name="Slide Number Placeholder 13"/>
          <p:cNvSpPr>
            <a:spLocks noGrp="1"/>
          </p:cNvSpPr>
          <p:nvPr>
            <p:ph type="sldNum" sz="quarter" idx="12"/>
          </p:nvPr>
        </p:nvSpPr>
        <p:spPr/>
        <p:txBody>
          <a:bodyPr/>
          <a:lstStyle/>
          <a:p>
            <a:pPr eaLnBrk="1" hangingPunct="1"/>
            <a:fld id="{8483D1CC-6253-4D55-A666-BC1F11630486}" type="slidenum">
              <a:rPr lang="nl-BE" smtClean="0"/>
              <a:pPr eaLnBrk="1" hangingPunct="1"/>
              <a:t>‹#›</a:t>
            </a:fld>
            <a:endParaRPr lang="nl-BE" dirty="0"/>
          </a:p>
        </p:txBody>
      </p:sp>
      <p:sp>
        <p:nvSpPr>
          <p:cNvPr id="15" name="Title 14"/>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928679610"/>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945" y="1559658"/>
            <a:ext cx="9588500" cy="4752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753" y="5805266"/>
            <a:ext cx="731520" cy="592975"/>
          </a:xfrm>
          <a:prstGeom prst="rect">
            <a:avLst/>
          </a:prstGeom>
        </p:spPr>
      </p:pic>
      <p:sp>
        <p:nvSpPr>
          <p:cNvPr id="14" name="Slide Number Placeholder 13"/>
          <p:cNvSpPr>
            <a:spLocks noGrp="1"/>
          </p:cNvSpPr>
          <p:nvPr>
            <p:ph type="sldNum" sz="quarter" idx="12"/>
          </p:nvPr>
        </p:nvSpPr>
        <p:spPr/>
        <p:txBody>
          <a:bodyPr/>
          <a:lstStyle/>
          <a:p>
            <a:pPr eaLnBrk="1" hangingPunct="1"/>
            <a:fld id="{8483D1CC-6253-4D55-A666-BC1F11630486}" type="slidenum">
              <a:rPr lang="nl-BE" smtClean="0"/>
              <a:pPr eaLnBrk="1" hangingPunct="1"/>
              <a:t>‹#›</a:t>
            </a:fld>
            <a:endParaRPr lang="nl-BE" dirty="0"/>
          </a:p>
        </p:txBody>
      </p:sp>
      <p:sp>
        <p:nvSpPr>
          <p:cNvPr id="15" name="Title 14"/>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31483289"/>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3.jpe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E5CFE3-CBC2-4142-8E83-F27DDEF6D14B}"/>
              </a:ext>
            </a:extLst>
          </p:cNvPr>
          <p:cNvSpPr>
            <a:spLocks noGrp="1"/>
          </p:cNvSpPr>
          <p:nvPr>
            <p:ph type="body" idx="1"/>
          </p:nvPr>
        </p:nvSpPr>
        <p:spPr>
          <a:xfrm>
            <a:off x="339436" y="1342546"/>
            <a:ext cx="11431524"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13B767A3-A968-D74A-BCB7-7A91E25575BF}"/>
              </a:ext>
            </a:extLst>
          </p:cNvPr>
          <p:cNvSpPr>
            <a:spLocks noGrp="1"/>
          </p:cNvSpPr>
          <p:nvPr>
            <p:ph type="sldNum" sz="quarter" idx="4"/>
          </p:nvPr>
        </p:nvSpPr>
        <p:spPr>
          <a:xfrm>
            <a:off x="9027761" y="6270274"/>
            <a:ext cx="2743200" cy="365760"/>
          </a:xfrm>
          <a:prstGeom prst="rect">
            <a:avLst/>
          </a:prstGeom>
        </p:spPr>
        <p:txBody>
          <a:bodyPr anchor="ctr" anchorCtr="0"/>
          <a:lstStyle>
            <a:lvl1pPr algn="r">
              <a:defRPr sz="1000">
                <a:solidFill>
                  <a:srgbClr val="6F706E"/>
                </a:solidFill>
                <a:latin typeface="Roboto" panose="02000000000000000000" pitchFamily="2" charset="0"/>
                <a:ea typeface="Roboto" panose="02000000000000000000" pitchFamily="2" charset="0"/>
              </a:defRPr>
            </a:lvl1pPr>
          </a:lstStyle>
          <a:p>
            <a:fld id="{D45B42A2-12DC-D04A-88D3-A93CC82DF348}" type="slidenum">
              <a:rPr lang="en-US" smtClean="0"/>
              <a:pPr/>
              <a:t>‹#›</a:t>
            </a:fld>
            <a:endParaRPr lang="en-US" dirty="0"/>
          </a:p>
        </p:txBody>
      </p:sp>
      <p:sp>
        <p:nvSpPr>
          <p:cNvPr id="9" name="Title Placeholder 1">
            <a:extLst>
              <a:ext uri="{FF2B5EF4-FFF2-40B4-BE49-F238E27FC236}">
                <a16:creationId xmlns:a16="http://schemas.microsoft.com/office/drawing/2014/main" id="{1790BF20-D36A-2148-9A39-FE8EDB20F33C}"/>
              </a:ext>
            </a:extLst>
          </p:cNvPr>
          <p:cNvSpPr>
            <a:spLocks noGrp="1"/>
          </p:cNvSpPr>
          <p:nvPr>
            <p:ph type="title"/>
          </p:nvPr>
        </p:nvSpPr>
        <p:spPr>
          <a:xfrm>
            <a:off x="339436" y="91993"/>
            <a:ext cx="11431524" cy="917658"/>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325807851"/>
      </p:ext>
    </p:extLst>
  </p:cSld>
  <p:clrMap bg1="lt1" tx1="dk1" bg2="lt2" tx2="dk2" accent1="accent1" accent2="accent2" accent3="accent3" accent4="accent4" accent5="accent5" accent6="accent6" hlink="hlink" folHlink="folHlink"/>
  <p:sldLayoutIdLst>
    <p:sldLayoutId id="2147483665" r:id="rId1"/>
    <p:sldLayoutId id="2147483679" r:id="rId2"/>
    <p:sldLayoutId id="2147483673" r:id="rId3"/>
    <p:sldLayoutId id="2147483675" r:id="rId4"/>
    <p:sldLayoutId id="2147483677" r:id="rId5"/>
    <p:sldLayoutId id="2147483678" r:id="rId6"/>
    <p:sldLayoutId id="2147483680" r:id="rId7"/>
    <p:sldLayoutId id="2147483690" r:id="rId8"/>
    <p:sldLayoutId id="2147483691" r:id="rId9"/>
    <p:sldLayoutId id="2147483692" r:id="rId10"/>
    <p:sldLayoutId id="2147483693" r:id="rId11"/>
  </p:sldLayoutIdLst>
  <p:hf hdr="0" ftr="0" dt="0"/>
  <p:txStyles>
    <p:titleStyle>
      <a:lvl1pPr algn="l" defTabSz="914400" rtl="0" eaLnBrk="1" latinLnBrk="0" hangingPunct="1">
        <a:lnSpc>
          <a:spcPct val="90000"/>
        </a:lnSpc>
        <a:spcBef>
          <a:spcPct val="0"/>
        </a:spcBef>
        <a:buNone/>
        <a:defRPr sz="3000" kern="1200">
          <a:solidFill>
            <a:schemeClr val="bg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BF6C09-497D-0249-BCCB-67127D6EA79A}"/>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1219"/>
            <a:ext cx="12192000" cy="6856781"/>
          </a:xfrm>
          <a:prstGeom prst="rect">
            <a:avLst/>
          </a:prstGeom>
        </p:spPr>
      </p:pic>
      <p:pic>
        <p:nvPicPr>
          <p:cNvPr id="9" name="Picture 8">
            <a:extLst>
              <a:ext uri="{FF2B5EF4-FFF2-40B4-BE49-F238E27FC236}">
                <a16:creationId xmlns:a16="http://schemas.microsoft.com/office/drawing/2014/main" id="{BDB88547-2F7E-0944-B269-7FE97364AE6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1219"/>
            <a:ext cx="12192000" cy="6856781"/>
          </a:xfrm>
          <a:prstGeom prst="rect">
            <a:avLst/>
          </a:prstGeom>
        </p:spPr>
      </p:pic>
      <p:sp>
        <p:nvSpPr>
          <p:cNvPr id="2" name="Title Placeholder 1"/>
          <p:cNvSpPr>
            <a:spLocks noGrp="1"/>
          </p:cNvSpPr>
          <p:nvPr>
            <p:ph type="title"/>
          </p:nvPr>
        </p:nvSpPr>
        <p:spPr>
          <a:xfrm>
            <a:off x="2710453" y="365126"/>
            <a:ext cx="8643347" cy="8540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450950"/>
            <a:ext cx="10515600" cy="472601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444532"/>
            <a:ext cx="2743200" cy="365125"/>
          </a:xfrm>
          <a:prstGeom prst="rect">
            <a:avLst/>
          </a:prstGeom>
        </p:spPr>
        <p:txBody>
          <a:bodyPr vert="horz" lIns="91440" tIns="45720" rIns="91440" bIns="45720" rtlCol="0" anchor="ctr"/>
          <a:lstStyle>
            <a:lvl1pPr algn="l">
              <a:defRPr sz="1080">
                <a:solidFill>
                  <a:srgbClr val="20C5CB"/>
                </a:solidFill>
              </a:defRPr>
            </a:lvl1pPr>
          </a:lstStyle>
          <a:p>
            <a:pPr defTabSz="822960"/>
            <a:endParaRPr lang="en-US" dirty="0"/>
          </a:p>
        </p:txBody>
      </p:sp>
      <p:sp>
        <p:nvSpPr>
          <p:cNvPr id="6" name="Slide Number Placeholder 5"/>
          <p:cNvSpPr>
            <a:spLocks noGrp="1"/>
          </p:cNvSpPr>
          <p:nvPr>
            <p:ph type="sldNum" sz="quarter" idx="4"/>
          </p:nvPr>
        </p:nvSpPr>
        <p:spPr>
          <a:xfrm>
            <a:off x="8610600" y="6444532"/>
            <a:ext cx="2743200" cy="365125"/>
          </a:xfrm>
          <a:prstGeom prst="rect">
            <a:avLst/>
          </a:prstGeom>
        </p:spPr>
        <p:txBody>
          <a:bodyPr vert="horz" lIns="91440" tIns="45720" rIns="91440" bIns="45720" rtlCol="0" anchor="ctr"/>
          <a:lstStyle>
            <a:lvl1pPr algn="r">
              <a:defRPr sz="1080">
                <a:solidFill>
                  <a:srgbClr val="20C5CB"/>
                </a:solidFill>
              </a:defRPr>
            </a:lvl1pPr>
          </a:lstStyle>
          <a:p>
            <a:pPr defTabSz="822960"/>
            <a:fld id="{B0D326DE-A95D-A040-B236-DD2422F2474E}" type="slidenum">
              <a:rPr lang="en-US" smtClean="0"/>
              <a:pPr defTabSz="822960"/>
              <a:t>‹#›</a:t>
            </a:fld>
            <a:endParaRPr lang="en-US" dirty="0"/>
          </a:p>
        </p:txBody>
      </p:sp>
    </p:spTree>
    <p:extLst>
      <p:ext uri="{BB962C8B-B14F-4D97-AF65-F5344CB8AC3E}">
        <p14:creationId xmlns:p14="http://schemas.microsoft.com/office/powerpoint/2010/main" val="68568150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Lst>
  <p:hf hdr="0" ftr="0" dt="0"/>
  <p:txStyles>
    <p:titleStyle>
      <a:lvl1pPr algn="l" defTabSz="822960" rtl="0" eaLnBrk="1" latinLnBrk="0" hangingPunct="1">
        <a:lnSpc>
          <a:spcPct val="90000"/>
        </a:lnSpc>
        <a:spcBef>
          <a:spcPct val="0"/>
        </a:spcBef>
        <a:buNone/>
        <a:defRPr sz="336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05740" indent="-205740" algn="l" defTabSz="822960" rtl="0" eaLnBrk="1" latinLnBrk="0" hangingPunct="1">
        <a:lnSpc>
          <a:spcPct val="90000"/>
        </a:lnSpc>
        <a:spcBef>
          <a:spcPts val="900"/>
        </a:spcBef>
        <a:buClr>
          <a:srgbClr val="20C5CB"/>
        </a:buClr>
        <a:buFont typeface="Arial" panose="020B0604020202020204" pitchFamily="34" charset="0"/>
        <a:buChar char="•"/>
        <a:defRPr sz="252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17220" indent="-205740" algn="l" defTabSz="822960" rtl="0" eaLnBrk="1" latinLnBrk="0" hangingPunct="1">
        <a:lnSpc>
          <a:spcPct val="90000"/>
        </a:lnSpc>
        <a:spcBef>
          <a:spcPts val="450"/>
        </a:spcBef>
        <a:buClr>
          <a:srgbClr val="20C5CB"/>
        </a:buClr>
        <a:buFont typeface="Arial" panose="020B0604020202020204" pitchFamily="34" charset="0"/>
        <a:buChar char="•"/>
        <a:defRPr sz="216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028700" indent="-205740" algn="l" defTabSz="822960" rtl="0" eaLnBrk="1" latinLnBrk="0" hangingPunct="1">
        <a:lnSpc>
          <a:spcPct val="90000"/>
        </a:lnSpc>
        <a:spcBef>
          <a:spcPts val="450"/>
        </a:spcBef>
        <a:buClr>
          <a:srgbClr val="20C5CB"/>
        </a:buClr>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440180" indent="-205740" algn="l" defTabSz="822960" rtl="0" eaLnBrk="1" latinLnBrk="0" hangingPunct="1">
        <a:lnSpc>
          <a:spcPct val="90000"/>
        </a:lnSpc>
        <a:spcBef>
          <a:spcPts val="450"/>
        </a:spcBef>
        <a:buClr>
          <a:srgbClr val="20C5CB"/>
        </a:buClr>
        <a:buFont typeface="Arial" panose="020B0604020202020204" pitchFamily="34" charset="0"/>
        <a:buChar char="•"/>
        <a:defRPr sz="162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51660" indent="-205740" algn="l" defTabSz="822960" rtl="0" eaLnBrk="1" latinLnBrk="0" hangingPunct="1">
        <a:lnSpc>
          <a:spcPct val="90000"/>
        </a:lnSpc>
        <a:spcBef>
          <a:spcPts val="450"/>
        </a:spcBef>
        <a:buClr>
          <a:srgbClr val="20C5CB"/>
        </a:buClr>
        <a:buFont typeface="Arial" panose="020B0604020202020204" pitchFamily="34" charset="0"/>
        <a:buChar char="•"/>
        <a:defRPr sz="162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6.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hyperlink" Target="mailto:eBoxIntegration@smals.be" TargetMode="External"/></Relationships>
</file>

<file path=ppt/slides/_rels/slide1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eur-lex.europa.eu/legal-content/NL/ALL/?uri=CELEX:32015R1501" TargetMode="External"/><Relationship Id="rId7" Type="http://schemas.openxmlformats.org/officeDocument/2006/relationships/hyperlink" Target="https://eur-lex.europa.eu/legal-content/NL/TXT/?uri=CELEX:32018R1724" TargetMode="External"/><Relationship Id="rId2" Type="http://schemas.openxmlformats.org/officeDocument/2006/relationships/hyperlink" Target="https://eur-lex.europa.eu/legal-content/NL/ALL/?uri=celex:32014R0910" TargetMode="External"/><Relationship Id="rId1" Type="http://schemas.openxmlformats.org/officeDocument/2006/relationships/slideLayout" Target="../slideLayouts/slideLayout1.xml"/><Relationship Id="rId6" Type="http://schemas.openxmlformats.org/officeDocument/2006/relationships/hyperlink" Target="https://eur-lex.europa.eu/legal-content/NL/TXT/?uri=celex:32016R0679" TargetMode="External"/><Relationship Id="rId5" Type="http://schemas.openxmlformats.org/officeDocument/2006/relationships/hyperlink" Target="https://webgate.ec.europa.eu/tl-browser/#/" TargetMode="External"/><Relationship Id="rId4" Type="http://schemas.openxmlformats.org/officeDocument/2006/relationships/hyperlink" Target="https://eur-lex.europa.eu/legal-content/NL/TXT/?uri=OJ:JOL_2015_235_R_0002"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eur-lex.europa.eu/legal-content/NL/ALL/?uri=CELEX:32015R1501" TargetMode="External"/><Relationship Id="rId7" Type="http://schemas.openxmlformats.org/officeDocument/2006/relationships/hyperlink" Target="https://eur-lex.europa.eu/legal-content/NL/TXT/?uri=CELEX:32018R1724" TargetMode="External"/><Relationship Id="rId2" Type="http://schemas.openxmlformats.org/officeDocument/2006/relationships/hyperlink" Target="https://eur-lex.europa.eu/legal-content/NL/ALL/?uri=celex:32014R0910" TargetMode="External"/><Relationship Id="rId1" Type="http://schemas.openxmlformats.org/officeDocument/2006/relationships/slideLayout" Target="../slideLayouts/slideLayout1.xml"/><Relationship Id="rId6" Type="http://schemas.openxmlformats.org/officeDocument/2006/relationships/hyperlink" Target="https://eur-lex.europa.eu/legal-content/NL/TXT/?uri=celex:32016R0679" TargetMode="External"/><Relationship Id="rId5" Type="http://schemas.openxmlformats.org/officeDocument/2006/relationships/hyperlink" Target="https://webgate.ec.europa.eu/tl-browser/#/" TargetMode="External"/><Relationship Id="rId4" Type="http://schemas.openxmlformats.org/officeDocument/2006/relationships/hyperlink" Target="https://eur-lex.europa.eu/legal-content/NL/TXT/?uri=OJ:JOL_2015_235_R_0002"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ejustice.just.fgov.be/cgi_loi/change_lg.pl?language=nl&amp;la=N&amp;cn=2019022708&amp;table_name=wet" TargetMode="External"/><Relationship Id="rId2" Type="http://schemas.openxmlformats.org/officeDocument/2006/relationships/hyperlink" Target="http://www.ejustice.just.fgov.be/cgi_loi/change_lg.pl?language=nl&amp;la=N&amp;cn=2014050506&amp;table_name=wet" TargetMode="External"/><Relationship Id="rId1" Type="http://schemas.openxmlformats.org/officeDocument/2006/relationships/slideLayout" Target="../slideLayouts/slideLayout1.xml"/><Relationship Id="rId4" Type="http://schemas.openxmlformats.org/officeDocument/2006/relationships/hyperlink" Target="http://www.ejustice.just.fgov.be/cgi_loi/change_lg.pl?language=nl&amp;la=N&amp;cn=2017071809&amp;table_name=wet"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3.wdp"/><Relationship Id="rId12"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microsoft.com/office/2007/relationships/hdphoto" Target="../media/hdphoto2.wdp"/><Relationship Id="rId9"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5.emf"/></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chart" Target="../charts/chart1.xml"/><Relationship Id="rId1" Type="http://schemas.openxmlformats.org/officeDocument/2006/relationships/slideLayout" Target="../slideLayouts/slideLayout1.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4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3.png"/><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1.png"/><Relationship Id="rId26" Type="http://schemas.openxmlformats.org/officeDocument/2006/relationships/image" Target="../media/image68.png"/><Relationship Id="rId3" Type="http://schemas.openxmlformats.org/officeDocument/2006/relationships/image" Target="../media/image47.png"/><Relationship Id="rId21" Type="http://schemas.openxmlformats.org/officeDocument/2006/relationships/image" Target="../media/image64.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0.png"/><Relationship Id="rId25" Type="http://schemas.openxmlformats.org/officeDocument/2006/relationships/hyperlink" Target="https://www.rjv.fgov.be/nl" TargetMode="External"/><Relationship Id="rId2" Type="http://schemas.openxmlformats.org/officeDocument/2006/relationships/image" Target="../media/image46.png"/><Relationship Id="rId16" Type="http://schemas.openxmlformats.org/officeDocument/2006/relationships/image" Target="../media/image59.gif"/><Relationship Id="rId20" Type="http://schemas.openxmlformats.org/officeDocument/2006/relationships/image" Target="../media/image63.png"/><Relationship Id="rId29"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5.png"/><Relationship Id="rId24" Type="http://schemas.openxmlformats.org/officeDocument/2006/relationships/image" Target="../media/image67.jpeg"/><Relationship Id="rId5" Type="http://schemas.openxmlformats.org/officeDocument/2006/relationships/image" Target="../media/image49.png"/><Relationship Id="rId15" Type="http://schemas.openxmlformats.org/officeDocument/2006/relationships/image" Target="../media/image58.png"/><Relationship Id="rId23" Type="http://schemas.openxmlformats.org/officeDocument/2006/relationships/image" Target="../media/image66.png"/><Relationship Id="rId28" Type="http://schemas.openxmlformats.org/officeDocument/2006/relationships/image" Target="../media/image70.png"/><Relationship Id="rId10" Type="http://schemas.openxmlformats.org/officeDocument/2006/relationships/image" Target="../media/image54.png"/><Relationship Id="rId19" Type="http://schemas.openxmlformats.org/officeDocument/2006/relationships/image" Target="../media/image62.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hyperlink" Target="http://www.riziv.fgov.be/nl/Paginas/default.aspx" TargetMode="External"/><Relationship Id="rId22" Type="http://schemas.openxmlformats.org/officeDocument/2006/relationships/image" Target="../media/image65.png"/><Relationship Id="rId27"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 Id="rId4" Type="http://schemas.openxmlformats.org/officeDocument/2006/relationships/hyperlink" Target="https://www.ict-reuse.b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s://www.ict-reuse.be/" TargetMode="External"/><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chart" Target="../charts/chart8.xml"/><Relationship Id="rId5" Type="http://schemas.openxmlformats.org/officeDocument/2006/relationships/image" Target="../media/image82.gif"/><Relationship Id="rId4" Type="http://schemas.openxmlformats.org/officeDocument/2006/relationships/image" Target="../media/image81.jpeg"/></Relationships>
</file>

<file path=ppt/slides/_rels/slide6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chart" Target="../charts/chart10.xml"/></Relationships>
</file>

<file path=ppt/slides/_rels/slide62.xml.rels><?xml version="1.0" encoding="UTF-8" standalone="yes"?>
<Relationships xmlns="http://schemas.openxmlformats.org/package/2006/relationships"><Relationship Id="rId3" Type="http://schemas.openxmlformats.org/officeDocument/2006/relationships/hyperlink" Target="https://www.gcloud.belgium.be/rest/"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91.jpg"/></Relationships>
</file>

<file path=ppt/slides/_rels/slide6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9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96.png"/><Relationship Id="rId4" Type="http://schemas.openxmlformats.org/officeDocument/2006/relationships/image" Target="../media/image95.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98.png"/><Relationship Id="rId4" Type="http://schemas.openxmlformats.org/officeDocument/2006/relationships/notesSlide" Target="../notesSlides/notesSlide31.xml"/></Relationships>
</file>

<file path=ppt/slides/_rels/slide7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1.png"/><Relationship Id="rId18" Type="http://schemas.openxmlformats.org/officeDocument/2006/relationships/image" Target="../media/image126.png"/><Relationship Id="rId3" Type="http://schemas.openxmlformats.org/officeDocument/2006/relationships/notesSlide" Target="../notesSlides/notesSlide37.xml"/><Relationship Id="rId7" Type="http://schemas.openxmlformats.org/officeDocument/2006/relationships/image" Target="../media/image117.png"/><Relationship Id="rId12" Type="http://schemas.openxmlformats.org/officeDocument/2006/relationships/image" Target="../media/image113.wmf"/><Relationship Id="rId17" Type="http://schemas.openxmlformats.org/officeDocument/2006/relationships/image" Target="../media/image125.png"/><Relationship Id="rId2" Type="http://schemas.openxmlformats.org/officeDocument/2006/relationships/slideLayout" Target="../slideLayouts/slideLayout13.xml"/><Relationship Id="rId16" Type="http://schemas.openxmlformats.org/officeDocument/2006/relationships/image" Target="../media/image124.png"/><Relationship Id="rId1" Type="http://schemas.openxmlformats.org/officeDocument/2006/relationships/vmlDrawing" Target="../drawings/vmlDrawing1.vml"/><Relationship Id="rId6" Type="http://schemas.openxmlformats.org/officeDocument/2006/relationships/image" Target="../media/image116.png"/><Relationship Id="rId11" Type="http://schemas.openxmlformats.org/officeDocument/2006/relationships/oleObject" Target="../embeddings/oleObject1.bin"/><Relationship Id="rId5" Type="http://schemas.openxmlformats.org/officeDocument/2006/relationships/image" Target="../media/image115.png"/><Relationship Id="rId15" Type="http://schemas.openxmlformats.org/officeDocument/2006/relationships/image" Target="../media/image123.png"/><Relationship Id="rId10" Type="http://schemas.openxmlformats.org/officeDocument/2006/relationships/image" Target="../media/image120.jpeg"/><Relationship Id="rId4" Type="http://schemas.openxmlformats.org/officeDocument/2006/relationships/image" Target="../media/image114.png"/><Relationship Id="rId9" Type="http://schemas.openxmlformats.org/officeDocument/2006/relationships/image" Target="../media/image119.jpeg"/><Relationship Id="rId14" Type="http://schemas.openxmlformats.org/officeDocument/2006/relationships/image" Target="../media/image122.jpeg"/></Relationships>
</file>

<file path=ppt/slides/_rels/slide92.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diagramLayout" Target="../diagrams/layout2.xml"/><Relationship Id="rId7" Type="http://schemas.openxmlformats.org/officeDocument/2006/relationships/image" Target="../media/image127.jpe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130.png"/><Relationship Id="rId4" Type="http://schemas.openxmlformats.org/officeDocument/2006/relationships/diagramQuickStyle" Target="../diagrams/quickStyle2.xml"/><Relationship Id="rId9" Type="http://schemas.openxmlformats.org/officeDocument/2006/relationships/image" Target="../media/image129.png"/></Relationships>
</file>

<file path=ppt/slides/_rels/slide9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jpeg"/><Relationship Id="rId2" Type="http://schemas.openxmlformats.org/officeDocument/2006/relationships/image" Target="../media/image134.png"/><Relationship Id="rId1" Type="http://schemas.openxmlformats.org/officeDocument/2006/relationships/slideLayout" Target="../slideLayouts/slideLayout13.xml"/><Relationship Id="rId6" Type="http://schemas.openxmlformats.org/officeDocument/2006/relationships/image" Target="../media/image138.png"/><Relationship Id="rId11" Type="http://schemas.openxmlformats.org/officeDocument/2006/relationships/image" Target="../media/image142.png"/><Relationship Id="rId5" Type="http://schemas.openxmlformats.org/officeDocument/2006/relationships/image" Target="../media/image137.png"/><Relationship Id="rId10" Type="http://schemas.openxmlformats.org/officeDocument/2006/relationships/image" Target="../media/image114.png"/><Relationship Id="rId4" Type="http://schemas.openxmlformats.org/officeDocument/2006/relationships/image" Target="../media/image136.png"/><Relationship Id="rId9" Type="http://schemas.openxmlformats.org/officeDocument/2006/relationships/image" Target="../media/image141.png"/></Relationships>
</file>

<file path=ppt/slides/_rels/slide9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138.png"/><Relationship Id="rId4" Type="http://schemas.openxmlformats.org/officeDocument/2006/relationships/image" Target="../media/image137.png"/></Relationships>
</file>

<file path=ppt/slides/_rels/slide98.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err="1" smtClean="0"/>
              <a:t>Sociale</a:t>
            </a:r>
            <a:r>
              <a:rPr lang="en-US" dirty="0" smtClean="0"/>
              <a:t> </a:t>
            </a:r>
            <a:r>
              <a:rPr lang="en-US" dirty="0" err="1" smtClean="0"/>
              <a:t>secretariaten</a:t>
            </a:r>
            <a:r>
              <a:rPr lang="en-US" dirty="0" smtClean="0"/>
              <a:t>:</a:t>
            </a:r>
            <a:r>
              <a:rPr lang="en-US" dirty="0"/>
              <a:t/>
            </a:r>
            <a:br>
              <a:rPr lang="en-US" dirty="0"/>
            </a:br>
            <a:r>
              <a:rPr lang="en-US" dirty="0" err="1" smtClean="0"/>
              <a:t>enkele</a:t>
            </a:r>
            <a:r>
              <a:rPr lang="en-US" dirty="0" smtClean="0"/>
              <a:t> </a:t>
            </a:r>
            <a:r>
              <a:rPr lang="en-US" dirty="0" err="1" smtClean="0"/>
              <a:t>focusthema’s</a:t>
            </a:r>
            <a:endParaRPr lang="nl-BE" dirty="0"/>
          </a:p>
        </p:txBody>
      </p:sp>
      <p:pic>
        <p:nvPicPr>
          <p:cNvPr id="11" name="Picture 10"/>
          <p:cNvPicPr>
            <a:picLocks noChangeAspect="1"/>
          </p:cNvPicPr>
          <p:nvPr/>
        </p:nvPicPr>
        <p:blipFill rotWithShape="1">
          <a:blip r:embed="rId3"/>
          <a:srcRect l="50990" t="31357" r="11367" b="21482"/>
          <a:stretch/>
        </p:blipFill>
        <p:spPr>
          <a:xfrm>
            <a:off x="6649022" y="311058"/>
            <a:ext cx="3612445" cy="2562577"/>
          </a:xfrm>
          <a:prstGeom prst="rect">
            <a:avLst/>
          </a:prstGeom>
        </p:spPr>
      </p:pic>
    </p:spTree>
    <p:extLst>
      <p:ext uri="{BB962C8B-B14F-4D97-AF65-F5344CB8AC3E}">
        <p14:creationId xmlns:p14="http://schemas.microsoft.com/office/powerpoint/2010/main" val="385720535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smtClean="0"/>
              <a:t>Globaal resultaat</a:t>
            </a:r>
            <a:endParaRPr lang="fr-BE" dirty="0"/>
          </a:p>
        </p:txBody>
      </p:sp>
      <p:sp>
        <p:nvSpPr>
          <p:cNvPr id="9" name="Espace réservé du contenu 2"/>
          <p:cNvSpPr>
            <a:spLocks noGrp="1"/>
          </p:cNvSpPr>
          <p:nvPr>
            <p:ph idx="4294967295"/>
          </p:nvPr>
        </p:nvSpPr>
        <p:spPr>
          <a:xfrm>
            <a:off x="457199" y="1404573"/>
            <a:ext cx="10515600" cy="5562600"/>
          </a:xfrm>
        </p:spPr>
        <p:txBody>
          <a:bodyPr>
            <a:normAutofit fontScale="70000" lnSpcReduction="20000"/>
          </a:bodyPr>
          <a:lstStyle/>
          <a:p>
            <a:pPr marL="457200" lvl="1" indent="0">
              <a:buNone/>
            </a:pPr>
            <a:r>
              <a:rPr lang="nl-NL" sz="3100" b="1" dirty="0" smtClean="0"/>
              <a:t>Niet prioritaire anomalieën</a:t>
            </a:r>
            <a:r>
              <a:rPr lang="nl-NL" sz="2400" b="1" dirty="0" smtClean="0"/>
              <a:t>: </a:t>
            </a:r>
          </a:p>
          <a:p>
            <a:pPr marL="914400" lvl="1" indent="-457200">
              <a:buFont typeface="Wingdings" panose="05000000000000000000" pitchFamily="2" charset="2"/>
              <a:buChar char="v"/>
            </a:pPr>
            <a:endParaRPr lang="nl-NL" sz="2400" b="1" dirty="0" smtClean="0"/>
          </a:p>
          <a:p>
            <a:pPr marL="114300" indent="0">
              <a:buNone/>
            </a:pPr>
            <a:r>
              <a:rPr lang="nl-NL" sz="2600" dirty="0"/>
              <a:t>	</a:t>
            </a:r>
            <a:r>
              <a:rPr lang="nl-NL" sz="2600" dirty="0" smtClean="0"/>
              <a:t>	 </a:t>
            </a:r>
            <a:r>
              <a:rPr lang="nl-NL" sz="2600" i="1" u="sng" dirty="0" smtClean="0"/>
              <a:t>Foto T originele aangifte</a:t>
            </a:r>
            <a:r>
              <a:rPr lang="nl-NL" sz="2600" dirty="0" smtClean="0"/>
              <a:t>  </a:t>
            </a:r>
            <a:r>
              <a:rPr lang="nl-NL" sz="2600" i="1" dirty="0" smtClean="0"/>
              <a:t>(+ 4 weken)	    	</a:t>
            </a:r>
            <a:r>
              <a:rPr lang="nl-NL" sz="2600" i="1" u="sng" dirty="0" smtClean="0"/>
              <a:t>Foto T+9 aangifte</a:t>
            </a:r>
          </a:p>
          <a:p>
            <a:pPr marL="114300" indent="0">
              <a:buNone/>
            </a:pPr>
            <a:endParaRPr lang="nl-NL" sz="2600" i="1" u="sng" dirty="0" smtClean="0"/>
          </a:p>
          <a:p>
            <a:pPr marL="457200" lvl="1" indent="0">
              <a:buNone/>
            </a:pPr>
            <a:r>
              <a:rPr lang="nl-BE" sz="2600" dirty="0" smtClean="0"/>
              <a:t>2018/1	 3</a:t>
            </a:r>
            <a:r>
              <a:rPr lang="nl-NL" sz="2600" dirty="0" smtClean="0"/>
              <a:t> ESS in </a:t>
            </a:r>
            <a:r>
              <a:rPr lang="nl-NL" sz="2600" dirty="0" smtClean="0">
                <a:solidFill>
                  <a:srgbClr val="FF0000"/>
                </a:solidFill>
              </a:rPr>
              <a:t>rode</a:t>
            </a:r>
            <a:r>
              <a:rPr lang="nl-NL" sz="2600" dirty="0" smtClean="0"/>
              <a:t> zone, 1 ESS in </a:t>
            </a:r>
            <a:r>
              <a:rPr lang="nl-NL" sz="2600" dirty="0" smtClean="0">
                <a:solidFill>
                  <a:schemeClr val="accent2"/>
                </a:solidFill>
              </a:rPr>
              <a:t>oranje</a:t>
            </a:r>
            <a:r>
              <a:rPr lang="nl-NL" sz="2600" dirty="0" smtClean="0"/>
              <a:t> zone	1 ESS in </a:t>
            </a:r>
            <a:r>
              <a:rPr lang="nl-NL" sz="2600" dirty="0" smtClean="0">
                <a:solidFill>
                  <a:srgbClr val="FF0000"/>
                </a:solidFill>
              </a:rPr>
              <a:t>rode</a:t>
            </a:r>
            <a:r>
              <a:rPr lang="nl-NL" sz="2600" dirty="0" smtClean="0"/>
              <a:t> zone</a:t>
            </a:r>
          </a:p>
          <a:p>
            <a:pPr marL="457200" lvl="1" indent="0">
              <a:buNone/>
            </a:pPr>
            <a:r>
              <a:rPr lang="nl-BE" sz="2600" dirty="0" smtClean="0"/>
              <a:t>2018/2	 1</a:t>
            </a:r>
            <a:r>
              <a:rPr lang="nl-NL" sz="2600" dirty="0" smtClean="0"/>
              <a:t> ESS in </a:t>
            </a:r>
            <a:r>
              <a:rPr lang="nl-NL" sz="2600" dirty="0" smtClean="0">
                <a:solidFill>
                  <a:srgbClr val="FF0000"/>
                </a:solidFill>
              </a:rPr>
              <a:t>rode</a:t>
            </a:r>
            <a:r>
              <a:rPr lang="nl-NL" sz="2600" dirty="0" smtClean="0"/>
              <a:t> zone, 3 ESS in </a:t>
            </a:r>
            <a:r>
              <a:rPr lang="nl-NL" sz="2600" dirty="0" smtClean="0">
                <a:solidFill>
                  <a:schemeClr val="accent2"/>
                </a:solidFill>
              </a:rPr>
              <a:t>oranje</a:t>
            </a:r>
            <a:r>
              <a:rPr lang="nl-NL" sz="2600" dirty="0" smtClean="0"/>
              <a:t> zone		-		     </a:t>
            </a:r>
          </a:p>
          <a:p>
            <a:pPr marL="457200" lvl="1" indent="0">
              <a:buNone/>
            </a:pPr>
            <a:r>
              <a:rPr lang="nl-BE" sz="2600" dirty="0" smtClean="0"/>
              <a:t>2018/3	 4</a:t>
            </a:r>
            <a:r>
              <a:rPr lang="nl-NL" sz="2600" dirty="0" smtClean="0"/>
              <a:t> ESS in </a:t>
            </a:r>
            <a:r>
              <a:rPr lang="nl-NL" sz="2600" dirty="0" smtClean="0">
                <a:solidFill>
                  <a:srgbClr val="FF0000"/>
                </a:solidFill>
              </a:rPr>
              <a:t>rode</a:t>
            </a:r>
            <a:r>
              <a:rPr lang="nl-NL" sz="2600" dirty="0" smtClean="0"/>
              <a:t> zone, 3 ESS in </a:t>
            </a:r>
            <a:r>
              <a:rPr lang="nl-NL" sz="2600" dirty="0" smtClean="0">
                <a:solidFill>
                  <a:schemeClr val="accent2"/>
                </a:solidFill>
              </a:rPr>
              <a:t>oranje</a:t>
            </a:r>
            <a:r>
              <a:rPr lang="nl-NL" sz="2600" dirty="0" smtClean="0"/>
              <a:t> zone		-</a:t>
            </a:r>
          </a:p>
          <a:p>
            <a:pPr marL="457200" lvl="1" indent="0">
              <a:buNone/>
            </a:pPr>
            <a:r>
              <a:rPr lang="nl-NL" sz="2600" dirty="0" smtClean="0"/>
              <a:t>						</a:t>
            </a:r>
            <a:r>
              <a:rPr lang="nl-NL" sz="2600" dirty="0"/>
              <a:t>	</a:t>
            </a:r>
            <a:r>
              <a:rPr lang="nl-NL" sz="2600" i="1" u="sng" dirty="0" smtClean="0"/>
              <a:t>T+3 aangifte</a:t>
            </a:r>
          </a:p>
          <a:p>
            <a:pPr marL="457200" lvl="1" indent="0">
              <a:buNone/>
            </a:pPr>
            <a:r>
              <a:rPr lang="nl-BE" sz="2600" dirty="0" smtClean="0"/>
              <a:t>2018/4	 </a:t>
            </a:r>
            <a:r>
              <a:rPr lang="nl-NL" sz="2600" dirty="0" smtClean="0"/>
              <a:t>2 ESS in </a:t>
            </a:r>
            <a:r>
              <a:rPr lang="nl-NL" sz="2600" dirty="0" smtClean="0">
                <a:solidFill>
                  <a:schemeClr val="accent2"/>
                </a:solidFill>
              </a:rPr>
              <a:t>oranje</a:t>
            </a:r>
            <a:r>
              <a:rPr lang="nl-NL" sz="2600" dirty="0" smtClean="0"/>
              <a:t> zone			1 ESS in </a:t>
            </a:r>
            <a:r>
              <a:rPr lang="nl-NL" sz="2600" dirty="0" smtClean="0">
                <a:solidFill>
                  <a:srgbClr val="FF0000"/>
                </a:solidFill>
              </a:rPr>
              <a:t>rode</a:t>
            </a:r>
            <a:r>
              <a:rPr lang="nl-NL" sz="2600" dirty="0" smtClean="0"/>
              <a:t> zone</a:t>
            </a:r>
          </a:p>
          <a:p>
            <a:pPr marL="457200" lvl="1" indent="0">
              <a:buNone/>
            </a:pPr>
            <a:endParaRPr lang="nl-NL" sz="2600" dirty="0" smtClean="0"/>
          </a:p>
          <a:p>
            <a:pPr marL="457200" lvl="1" indent="0">
              <a:buNone/>
            </a:pPr>
            <a:endParaRPr lang="nl-NL" sz="2600" dirty="0" smtClean="0"/>
          </a:p>
          <a:p>
            <a:pPr marL="457200" lvl="1" indent="0">
              <a:buNone/>
            </a:pPr>
            <a:r>
              <a:rPr lang="nl-NL" sz="2600" dirty="0" smtClean="0"/>
              <a:t>							</a:t>
            </a:r>
            <a:r>
              <a:rPr lang="nl-NL" sz="2600" i="1" u="sng" dirty="0" smtClean="0"/>
              <a:t>T+9 aangifte</a:t>
            </a:r>
            <a:r>
              <a:rPr lang="nl-NL" sz="2600" dirty="0" smtClean="0"/>
              <a:t>	</a:t>
            </a:r>
          </a:p>
          <a:p>
            <a:pPr marL="457200" lvl="1" indent="0">
              <a:buNone/>
            </a:pPr>
            <a:r>
              <a:rPr lang="nl-NL" sz="2600" dirty="0" smtClean="0"/>
              <a:t>2017/1	 1 ESS in </a:t>
            </a:r>
            <a:r>
              <a:rPr lang="nl-NL" sz="2600" dirty="0" smtClean="0">
                <a:solidFill>
                  <a:srgbClr val="FF0000"/>
                </a:solidFill>
              </a:rPr>
              <a:t>rode</a:t>
            </a:r>
            <a:r>
              <a:rPr lang="nl-NL" sz="2600" dirty="0" smtClean="0"/>
              <a:t> zone, 4 ESS in </a:t>
            </a:r>
            <a:r>
              <a:rPr lang="nl-NL" sz="2600" dirty="0" smtClean="0">
                <a:solidFill>
                  <a:schemeClr val="accent2"/>
                </a:solidFill>
              </a:rPr>
              <a:t>oranje</a:t>
            </a:r>
            <a:r>
              <a:rPr lang="nl-NL" sz="2600" dirty="0" smtClean="0"/>
              <a:t> zone		-		</a:t>
            </a:r>
          </a:p>
          <a:p>
            <a:pPr marL="457200" lvl="1" indent="0">
              <a:buNone/>
            </a:pPr>
            <a:r>
              <a:rPr lang="nl-NL" sz="2600" dirty="0" smtClean="0"/>
              <a:t>2017/2	 1 ESS in </a:t>
            </a:r>
            <a:r>
              <a:rPr lang="nl-NL" sz="2600" dirty="0" smtClean="0">
                <a:solidFill>
                  <a:srgbClr val="FF0000"/>
                </a:solidFill>
              </a:rPr>
              <a:t>rode</a:t>
            </a:r>
            <a:r>
              <a:rPr lang="nl-NL" sz="2600" dirty="0" smtClean="0"/>
              <a:t> zone, 3 ESS in </a:t>
            </a:r>
            <a:r>
              <a:rPr lang="nl-NL" sz="2600" dirty="0" smtClean="0">
                <a:solidFill>
                  <a:schemeClr val="accent2"/>
                </a:solidFill>
              </a:rPr>
              <a:t>oranje</a:t>
            </a:r>
            <a:r>
              <a:rPr lang="nl-NL" sz="2600" dirty="0" smtClean="0"/>
              <a:t> zone	1 ESS in </a:t>
            </a:r>
            <a:r>
              <a:rPr lang="nl-NL" sz="2600" dirty="0" smtClean="0">
                <a:solidFill>
                  <a:srgbClr val="FF0000"/>
                </a:solidFill>
              </a:rPr>
              <a:t>rode</a:t>
            </a:r>
            <a:r>
              <a:rPr lang="nl-NL" sz="2600" dirty="0" smtClean="0"/>
              <a:t> zone 	</a:t>
            </a:r>
          </a:p>
          <a:p>
            <a:pPr marL="457200" lvl="1" indent="0">
              <a:buNone/>
            </a:pPr>
            <a:r>
              <a:rPr lang="nl-NL" sz="2600" dirty="0" smtClean="0"/>
              <a:t>2017/3	 1 ESS in </a:t>
            </a:r>
            <a:r>
              <a:rPr lang="nl-NL" sz="2600" dirty="0" smtClean="0">
                <a:solidFill>
                  <a:srgbClr val="FF0000"/>
                </a:solidFill>
              </a:rPr>
              <a:t>rode</a:t>
            </a:r>
            <a:r>
              <a:rPr lang="nl-NL" sz="2600" dirty="0" smtClean="0"/>
              <a:t> zone, 2 ESS in </a:t>
            </a:r>
            <a:r>
              <a:rPr lang="nl-NL" sz="2600" dirty="0" smtClean="0">
                <a:solidFill>
                  <a:schemeClr val="accent2"/>
                </a:solidFill>
              </a:rPr>
              <a:t>oranje</a:t>
            </a:r>
            <a:r>
              <a:rPr lang="nl-NL" sz="2600" dirty="0" smtClean="0"/>
              <a:t> zone		-</a:t>
            </a:r>
          </a:p>
          <a:p>
            <a:pPr marL="457200" lvl="1" indent="0">
              <a:buNone/>
            </a:pPr>
            <a:r>
              <a:rPr lang="nl-NL" sz="2600" dirty="0" smtClean="0"/>
              <a:t>2017/4	 2 ESS in </a:t>
            </a:r>
            <a:r>
              <a:rPr lang="nl-NL" sz="2600" dirty="0" smtClean="0">
                <a:solidFill>
                  <a:srgbClr val="FF0000"/>
                </a:solidFill>
              </a:rPr>
              <a:t>rode</a:t>
            </a:r>
            <a:r>
              <a:rPr lang="nl-NL" sz="2600" dirty="0" smtClean="0"/>
              <a:t> zone, 5 ESS in </a:t>
            </a:r>
            <a:r>
              <a:rPr lang="nl-NL" sz="2600" dirty="0" smtClean="0">
                <a:solidFill>
                  <a:schemeClr val="accent2"/>
                </a:solidFill>
              </a:rPr>
              <a:t>oranje</a:t>
            </a:r>
            <a:r>
              <a:rPr lang="nl-NL" sz="2600" dirty="0" smtClean="0"/>
              <a:t> zone		-</a:t>
            </a:r>
          </a:p>
          <a:p>
            <a:pPr marL="457200" lvl="1" indent="0">
              <a:buNone/>
            </a:pPr>
            <a:endParaRPr lang="nl-NL" sz="2600" dirty="0" smtClean="0"/>
          </a:p>
          <a:p>
            <a:pPr marL="457200" lvl="1" indent="0">
              <a:buNone/>
            </a:pPr>
            <a:endParaRPr lang="nl-NL" sz="1800" dirty="0" smtClean="0"/>
          </a:p>
          <a:p>
            <a:pPr marL="457200" lvl="1" indent="0">
              <a:buNone/>
            </a:pPr>
            <a:r>
              <a:rPr lang="nl-NL" sz="1800" dirty="0" smtClean="0"/>
              <a:t>	</a:t>
            </a:r>
          </a:p>
          <a:p>
            <a:pPr marL="457200" lvl="1" indent="0">
              <a:buNone/>
            </a:pPr>
            <a:r>
              <a:rPr lang="nl-BE" sz="1800" dirty="0" smtClean="0"/>
              <a:t> </a:t>
            </a:r>
          </a:p>
          <a:p>
            <a:pPr marL="457200" lvl="1" indent="0">
              <a:buNone/>
            </a:pPr>
            <a:r>
              <a:rPr lang="nl-BE" b="1" dirty="0" smtClean="0"/>
              <a:t>		</a:t>
            </a:r>
            <a:endParaRPr lang="fr-BE" dirty="0" smtClean="0"/>
          </a:p>
          <a:p>
            <a:pPr lvl="1"/>
            <a:endParaRPr lang="fr-BE" dirty="0"/>
          </a:p>
        </p:txBody>
      </p:sp>
    </p:spTree>
    <p:extLst>
      <p:ext uri="{BB962C8B-B14F-4D97-AF65-F5344CB8AC3E}">
        <p14:creationId xmlns:p14="http://schemas.microsoft.com/office/powerpoint/2010/main" val="1294586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dirty="0"/>
              <a:t>Ouverture aux partenaires privés pour des services à valeur ajoutée</a:t>
            </a:r>
          </a:p>
        </p:txBody>
      </p:sp>
      <p:sp>
        <p:nvSpPr>
          <p:cNvPr id="7" name="Content Placeholder 6"/>
          <p:cNvSpPr>
            <a:spLocks noGrp="1"/>
          </p:cNvSpPr>
          <p:nvPr>
            <p:ph sz="half" idx="2"/>
          </p:nvPr>
        </p:nvSpPr>
        <p:spPr>
          <a:xfrm>
            <a:off x="1501140" y="1628746"/>
            <a:ext cx="9203436" cy="4745413"/>
          </a:xfrm>
        </p:spPr>
        <p:txBody>
          <a:bodyPr>
            <a:normAutofit/>
          </a:bodyPr>
          <a:lstStyle/>
          <a:p>
            <a:pPr>
              <a:lnSpc>
                <a:spcPct val="120000"/>
              </a:lnSpc>
            </a:pPr>
            <a:r>
              <a:rPr lang="fr-BE" sz="2640" dirty="0"/>
              <a:t>Pour répondre aux besoins des entreprises, </a:t>
            </a:r>
            <a:r>
              <a:rPr lang="fr-BE" sz="2640" dirty="0">
                <a:solidFill>
                  <a:srgbClr val="20C5CB"/>
                </a:solidFill>
              </a:rPr>
              <a:t>que vous manque-t-il pour réaliser ces services à valeur ajoutée?</a:t>
            </a:r>
          </a:p>
          <a:p>
            <a:pPr lvl="1">
              <a:lnSpc>
                <a:spcPct val="120000"/>
              </a:lnSpc>
            </a:pPr>
            <a:r>
              <a:rPr lang="fr-BE" sz="2280" dirty="0"/>
              <a:t>Fonctionnalité générique supplémentaire?</a:t>
            </a:r>
          </a:p>
          <a:p>
            <a:pPr lvl="1">
              <a:lnSpc>
                <a:spcPct val="120000"/>
              </a:lnSpc>
            </a:pPr>
            <a:r>
              <a:rPr lang="fr-BE" sz="2280" dirty="0"/>
              <a:t>Métadonnées?</a:t>
            </a:r>
          </a:p>
          <a:p>
            <a:pPr lvl="1">
              <a:lnSpc>
                <a:spcPct val="120000"/>
              </a:lnSpc>
            </a:pPr>
            <a:r>
              <a:rPr lang="fr-BE" sz="2280" dirty="0"/>
              <a:t>…</a:t>
            </a:r>
          </a:p>
          <a:p>
            <a:pPr lvl="1">
              <a:lnSpc>
                <a:spcPct val="120000"/>
              </a:lnSpc>
            </a:pPr>
            <a:endParaRPr lang="fr-BE" sz="2280" dirty="0">
              <a:solidFill>
                <a:srgbClr val="20C5CB"/>
              </a:solidFill>
            </a:endParaRPr>
          </a:p>
        </p:txBody>
      </p:sp>
      <p:sp>
        <p:nvSpPr>
          <p:cNvPr id="8" name="Slide Number Placeholder 7"/>
          <p:cNvSpPr>
            <a:spLocks noGrp="1"/>
          </p:cNvSpPr>
          <p:nvPr>
            <p:ph type="sldNum" sz="quarter" idx="12"/>
          </p:nvPr>
        </p:nvSpPr>
        <p:spPr/>
        <p:txBody>
          <a:bodyPr/>
          <a:lstStyle/>
          <a:p>
            <a:pPr defTabSz="822960"/>
            <a:fld id="{B0D326DE-A95D-A040-B236-DD2422F2474E}" type="slidenum">
              <a:rPr lang="en-US" smtClean="0"/>
              <a:pPr defTabSz="822960"/>
              <a:t>100</a:t>
            </a:fld>
            <a:endParaRPr lang="en-US" dirty="0"/>
          </a:p>
        </p:txBody>
      </p:sp>
    </p:spTree>
    <p:extLst>
      <p:ext uri="{BB962C8B-B14F-4D97-AF65-F5344CB8AC3E}">
        <p14:creationId xmlns:p14="http://schemas.microsoft.com/office/powerpoint/2010/main" val="3831365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Routage</a:t>
            </a:r>
            <a:r>
              <a:rPr lang="en-US" dirty="0" smtClean="0"/>
              <a:t> de documents</a:t>
            </a:r>
            <a:endParaRPr lang="en-US" dirty="0"/>
          </a:p>
        </p:txBody>
      </p:sp>
      <p:sp>
        <p:nvSpPr>
          <p:cNvPr id="3" name="Content Placeholder 2"/>
          <p:cNvSpPr>
            <a:spLocks noGrp="1"/>
          </p:cNvSpPr>
          <p:nvPr>
            <p:ph sz="half" idx="1"/>
          </p:nvPr>
        </p:nvSpPr>
        <p:spPr>
          <a:xfrm>
            <a:off x="1363980" y="1825625"/>
            <a:ext cx="9348163" cy="4351339"/>
          </a:xfrm>
        </p:spPr>
        <p:txBody>
          <a:bodyPr/>
          <a:lstStyle/>
          <a:p>
            <a:r>
              <a:rPr lang="en-US" dirty="0" err="1" smtClean="0"/>
              <a:t>Quelles</a:t>
            </a:r>
            <a:r>
              <a:rPr lang="en-US" dirty="0" smtClean="0"/>
              <a:t> </a:t>
            </a:r>
            <a:r>
              <a:rPr lang="en-US" dirty="0" err="1" smtClean="0"/>
              <a:t>métadonnées</a:t>
            </a:r>
            <a:r>
              <a:rPr lang="en-US" dirty="0" smtClean="0"/>
              <a:t> </a:t>
            </a:r>
            <a:r>
              <a:rPr lang="en-US" dirty="0" err="1" smtClean="0"/>
              <a:t>sont</a:t>
            </a:r>
            <a:r>
              <a:rPr lang="en-US" dirty="0" smtClean="0"/>
              <a:t> </a:t>
            </a:r>
            <a:r>
              <a:rPr lang="en-US" dirty="0" err="1" smtClean="0"/>
              <a:t>utiles</a:t>
            </a:r>
            <a:r>
              <a:rPr lang="en-US" dirty="0" smtClean="0"/>
              <a:t> pour le </a:t>
            </a:r>
            <a:r>
              <a:rPr lang="en-US" dirty="0" err="1" smtClean="0"/>
              <a:t>routage</a:t>
            </a:r>
            <a:r>
              <a:rPr lang="en-US" dirty="0" smtClean="0"/>
              <a:t> des documents?</a:t>
            </a:r>
          </a:p>
          <a:p>
            <a:pPr lvl="1"/>
            <a:r>
              <a:rPr lang="en-US" sz="1680" dirty="0">
                <a:solidFill>
                  <a:schemeClr val="tx1">
                    <a:lumMod val="50000"/>
                    <a:lumOff val="50000"/>
                  </a:schemeClr>
                </a:solidFill>
              </a:rPr>
              <a:t>“</a:t>
            </a:r>
            <a:r>
              <a:rPr lang="en-US" sz="1680" dirty="0" err="1">
                <a:solidFill>
                  <a:schemeClr val="tx1">
                    <a:lumMod val="50000"/>
                    <a:lumOff val="50000"/>
                  </a:schemeClr>
                </a:solidFill>
              </a:rPr>
              <a:t>messageTypeId</a:t>
            </a:r>
            <a:r>
              <a:rPr lang="en-US" sz="1680" dirty="0">
                <a:solidFill>
                  <a:schemeClr val="tx1">
                    <a:lumMod val="50000"/>
                    <a:lumOff val="50000"/>
                  </a:schemeClr>
                </a:solidFill>
              </a:rPr>
              <a:t>”</a:t>
            </a:r>
          </a:p>
          <a:p>
            <a:pPr lvl="1"/>
            <a:r>
              <a:rPr lang="en-US" sz="1680" dirty="0">
                <a:solidFill>
                  <a:schemeClr val="tx1">
                    <a:lumMod val="50000"/>
                    <a:lumOff val="50000"/>
                  </a:schemeClr>
                </a:solidFill>
              </a:rPr>
              <a:t>“</a:t>
            </a:r>
            <a:r>
              <a:rPr lang="en-US" sz="1680" dirty="0" err="1">
                <a:solidFill>
                  <a:schemeClr val="tx1">
                    <a:lumMod val="50000"/>
                    <a:lumOff val="50000"/>
                  </a:schemeClr>
                </a:solidFill>
              </a:rPr>
              <a:t>senderOrganizationId</a:t>
            </a:r>
            <a:r>
              <a:rPr lang="en-US" sz="1680" dirty="0">
                <a:solidFill>
                  <a:schemeClr val="tx1">
                    <a:lumMod val="50000"/>
                    <a:lumOff val="50000"/>
                  </a:schemeClr>
                </a:solidFill>
              </a:rPr>
              <a:t>”</a:t>
            </a:r>
          </a:p>
          <a:p>
            <a:pPr lvl="1"/>
            <a:r>
              <a:rPr lang="en-US" sz="1680" dirty="0">
                <a:solidFill>
                  <a:schemeClr val="tx1">
                    <a:lumMod val="50000"/>
                    <a:lumOff val="50000"/>
                  </a:schemeClr>
                </a:solidFill>
              </a:rPr>
              <a:t>“</a:t>
            </a:r>
            <a:r>
              <a:rPr lang="en-US" sz="1680" dirty="0" err="1">
                <a:solidFill>
                  <a:schemeClr val="tx1">
                    <a:lumMod val="50000"/>
                    <a:lumOff val="50000"/>
                  </a:schemeClr>
                </a:solidFill>
              </a:rPr>
              <a:t>forTheAttentionOf</a:t>
            </a:r>
            <a:r>
              <a:rPr lang="en-US" sz="1680" dirty="0">
                <a:solidFill>
                  <a:schemeClr val="tx1">
                    <a:lumMod val="50000"/>
                    <a:lumOff val="50000"/>
                  </a:schemeClr>
                </a:solidFill>
              </a:rPr>
              <a:t>”</a:t>
            </a:r>
          </a:p>
          <a:p>
            <a:pPr lvl="2"/>
            <a:r>
              <a:rPr lang="en-US" sz="1440" dirty="0">
                <a:solidFill>
                  <a:schemeClr val="tx1">
                    <a:lumMod val="50000"/>
                    <a:lumOff val="50000"/>
                  </a:schemeClr>
                </a:solidFill>
              </a:rPr>
              <a:t>Person? </a:t>
            </a:r>
          </a:p>
          <a:p>
            <a:pPr lvl="2"/>
            <a:r>
              <a:rPr lang="en-US" sz="1440" dirty="0" err="1">
                <a:solidFill>
                  <a:schemeClr val="tx1">
                    <a:lumMod val="50000"/>
                    <a:lumOff val="50000"/>
                  </a:schemeClr>
                </a:solidFill>
              </a:rPr>
              <a:t>Departement</a:t>
            </a:r>
            <a:r>
              <a:rPr lang="en-US" sz="1440" dirty="0">
                <a:solidFill>
                  <a:schemeClr val="tx1">
                    <a:lumMod val="50000"/>
                    <a:lumOff val="50000"/>
                  </a:schemeClr>
                </a:solidFill>
              </a:rPr>
              <a:t>?</a:t>
            </a:r>
          </a:p>
          <a:p>
            <a:pPr lvl="1"/>
            <a:r>
              <a:rPr lang="en-US" sz="1680" dirty="0">
                <a:solidFill>
                  <a:schemeClr val="tx1">
                    <a:lumMod val="50000"/>
                    <a:lumOff val="50000"/>
                  </a:schemeClr>
                </a:solidFill>
              </a:rPr>
              <a:t>“</a:t>
            </a:r>
            <a:r>
              <a:rPr lang="en-US" sz="1680" dirty="0" err="1">
                <a:solidFill>
                  <a:schemeClr val="tx1">
                    <a:lumMod val="50000"/>
                    <a:lumOff val="50000"/>
                  </a:schemeClr>
                </a:solidFill>
              </a:rPr>
              <a:t>businessDataList</a:t>
            </a:r>
            <a:r>
              <a:rPr lang="en-US" sz="1680" dirty="0">
                <a:solidFill>
                  <a:schemeClr val="tx1">
                    <a:lumMod val="50000"/>
                    <a:lumOff val="50000"/>
                  </a:schemeClr>
                </a:solidFill>
              </a:rPr>
              <a:t>”</a:t>
            </a:r>
          </a:p>
          <a:p>
            <a:pPr lvl="2"/>
            <a:r>
              <a:rPr lang="en-US" sz="1440" dirty="0">
                <a:solidFill>
                  <a:schemeClr val="tx1">
                    <a:lumMod val="50000"/>
                    <a:lumOff val="50000"/>
                  </a:schemeClr>
                </a:solidFill>
              </a:rPr>
              <a:t>?</a:t>
            </a:r>
          </a:p>
          <a:p>
            <a:pPr lvl="1"/>
            <a:r>
              <a:rPr lang="en-US" sz="1680" dirty="0">
                <a:solidFill>
                  <a:schemeClr val="tx1">
                    <a:lumMod val="50000"/>
                    <a:lumOff val="50000"/>
                  </a:schemeClr>
                </a:solidFill>
              </a:rPr>
              <a:t>“</a:t>
            </a:r>
            <a:r>
              <a:rPr lang="en-US" sz="1680" dirty="0" err="1">
                <a:solidFill>
                  <a:schemeClr val="tx1">
                    <a:lumMod val="50000"/>
                    <a:lumOff val="50000"/>
                  </a:schemeClr>
                </a:solidFill>
              </a:rPr>
              <a:t>paymentData</a:t>
            </a:r>
            <a:r>
              <a:rPr lang="en-US" sz="1680" dirty="0">
                <a:solidFill>
                  <a:schemeClr val="tx1">
                    <a:lumMod val="50000"/>
                    <a:lumOff val="50000"/>
                  </a:schemeClr>
                </a:solidFill>
              </a:rPr>
              <a:t>”</a:t>
            </a:r>
          </a:p>
          <a:p>
            <a:pPr lvl="2"/>
            <a:r>
              <a:rPr lang="en-US" sz="1440" dirty="0">
                <a:solidFill>
                  <a:schemeClr val="tx1">
                    <a:lumMod val="50000"/>
                    <a:lumOff val="50000"/>
                  </a:schemeClr>
                </a:solidFill>
              </a:rPr>
              <a:t>?</a:t>
            </a:r>
          </a:p>
          <a:p>
            <a:pPr lvl="1"/>
            <a:r>
              <a:rPr lang="en-US" sz="1680" dirty="0">
                <a:solidFill>
                  <a:schemeClr val="tx1">
                    <a:lumMod val="50000"/>
                    <a:lumOff val="50000"/>
                  </a:schemeClr>
                </a:solidFill>
              </a:rPr>
              <a:t>?</a:t>
            </a:r>
          </a:p>
          <a:p>
            <a:r>
              <a:rPr lang="en-US" sz="2400" dirty="0" err="1"/>
              <a:t>Voyez-vous</a:t>
            </a:r>
            <a:r>
              <a:rPr lang="en-US" sz="2400" dirty="0"/>
              <a:t> </a:t>
            </a:r>
            <a:r>
              <a:rPr lang="en-US" sz="2400" dirty="0" err="1"/>
              <a:t>d’autres</a:t>
            </a:r>
            <a:r>
              <a:rPr lang="en-US" sz="2400" dirty="0"/>
              <a:t> </a:t>
            </a:r>
            <a:r>
              <a:rPr lang="en-US" sz="2400" dirty="0" err="1"/>
              <a:t>mécanismes</a:t>
            </a:r>
            <a:r>
              <a:rPr lang="en-US" sz="2400" dirty="0"/>
              <a:t> </a:t>
            </a:r>
            <a:r>
              <a:rPr lang="en-US" sz="2400" dirty="0" err="1"/>
              <a:t>nécessaires</a:t>
            </a:r>
            <a:r>
              <a:rPr lang="en-US" sz="2400" dirty="0"/>
              <a:t>?</a:t>
            </a:r>
          </a:p>
          <a:p>
            <a:pPr lvl="1"/>
            <a:endParaRPr lang="en-US" sz="1680" dirty="0">
              <a:solidFill>
                <a:schemeClr val="tx1">
                  <a:lumMod val="50000"/>
                  <a:lumOff val="50000"/>
                </a:schemeClr>
              </a:solidFill>
            </a:endParaRPr>
          </a:p>
        </p:txBody>
      </p:sp>
      <p:sp>
        <p:nvSpPr>
          <p:cNvPr id="8" name="Slide Number Placeholder 7"/>
          <p:cNvSpPr>
            <a:spLocks noGrp="1"/>
          </p:cNvSpPr>
          <p:nvPr>
            <p:ph type="sldNum" sz="quarter" idx="12"/>
          </p:nvPr>
        </p:nvSpPr>
        <p:spPr/>
        <p:txBody>
          <a:bodyPr/>
          <a:lstStyle/>
          <a:p>
            <a:pPr defTabSz="822960"/>
            <a:fld id="{B0D326DE-A95D-A040-B236-DD2422F2474E}" type="slidenum">
              <a:rPr lang="en-US" smtClean="0"/>
              <a:pPr defTabSz="822960"/>
              <a:t>101</a:t>
            </a:fld>
            <a:endParaRPr lang="en-US" dirty="0"/>
          </a:p>
        </p:txBody>
      </p:sp>
    </p:spTree>
    <p:extLst>
      <p:ext uri="{BB962C8B-B14F-4D97-AF65-F5344CB8AC3E}">
        <p14:creationId xmlns:p14="http://schemas.microsoft.com/office/powerpoint/2010/main" val="381178885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Release management</a:t>
            </a:r>
            <a:endParaRPr lang="en-US" dirty="0"/>
          </a:p>
        </p:txBody>
      </p:sp>
      <p:sp>
        <p:nvSpPr>
          <p:cNvPr id="3" name="Content Placeholder 2"/>
          <p:cNvSpPr>
            <a:spLocks noGrp="1"/>
          </p:cNvSpPr>
          <p:nvPr>
            <p:ph idx="1"/>
          </p:nvPr>
        </p:nvSpPr>
        <p:spPr/>
        <p:txBody>
          <a:bodyPr/>
          <a:lstStyle/>
          <a:p>
            <a:r>
              <a:rPr lang="fr-BE" dirty="0" smtClean="0"/>
              <a:t>API </a:t>
            </a:r>
            <a:r>
              <a:rPr lang="fr-BE" dirty="0" err="1" smtClean="0"/>
              <a:t>definition</a:t>
            </a:r>
            <a:endParaRPr lang="fr-BE" dirty="0" smtClean="0"/>
          </a:p>
          <a:p>
            <a:pPr lvl="1"/>
            <a:r>
              <a:rPr lang="fr-BE" dirty="0" err="1" smtClean="0"/>
              <a:t>Consult</a:t>
            </a:r>
            <a:r>
              <a:rPr lang="fr-BE" dirty="0" smtClean="0"/>
              <a:t> / </a:t>
            </a:r>
            <a:r>
              <a:rPr lang="fr-BE" dirty="0" err="1" smtClean="0"/>
              <a:t>Publish</a:t>
            </a:r>
            <a:endParaRPr lang="fr-BE" dirty="0" smtClean="0"/>
          </a:p>
          <a:p>
            <a:pPr lvl="1"/>
            <a:r>
              <a:rPr lang="fr-BE" dirty="0" smtClean="0"/>
              <a:t>Alignement </a:t>
            </a:r>
            <a:r>
              <a:rPr lang="fr-BE" dirty="0" err="1" smtClean="0"/>
              <a:t>eBox</a:t>
            </a:r>
            <a:r>
              <a:rPr lang="fr-BE" dirty="0" smtClean="0"/>
              <a:t> </a:t>
            </a:r>
            <a:r>
              <a:rPr lang="fr-BE" dirty="0" err="1" smtClean="0"/>
              <a:t>citizen</a:t>
            </a:r>
            <a:endParaRPr lang="fr-BE" dirty="0" smtClean="0"/>
          </a:p>
          <a:p>
            <a:pPr lvl="1"/>
            <a:r>
              <a:rPr lang="fr-BE" dirty="0" smtClean="0"/>
              <a:t>Pour un </a:t>
            </a:r>
            <a:r>
              <a:rPr lang="fr-BE" dirty="0" err="1" smtClean="0"/>
              <a:t>DocProvider</a:t>
            </a:r>
            <a:r>
              <a:rPr lang="fr-BE" dirty="0" smtClean="0"/>
              <a:t> avec ses propres </a:t>
            </a:r>
            <a:r>
              <a:rPr lang="fr-BE" i="1" dirty="0" err="1" smtClean="0"/>
              <a:t>Senders</a:t>
            </a:r>
            <a:r>
              <a:rPr lang="fr-BE" dirty="0" smtClean="0"/>
              <a:t> : </a:t>
            </a:r>
          </a:p>
          <a:p>
            <a:pPr lvl="2"/>
            <a:r>
              <a:rPr lang="fr-BE" b="1" dirty="0" smtClean="0"/>
              <a:t>Votre avis sur l’interface de publication:</a:t>
            </a:r>
          </a:p>
          <a:p>
            <a:pPr lvl="3"/>
            <a:r>
              <a:rPr lang="fr-BE" dirty="0" smtClean="0"/>
              <a:t>Au choix?</a:t>
            </a:r>
          </a:p>
          <a:p>
            <a:pPr lvl="3"/>
            <a:r>
              <a:rPr lang="fr-BE" dirty="0" smtClean="0"/>
              <a:t>A standardiser en implémentant l’API « </a:t>
            </a:r>
            <a:r>
              <a:rPr lang="fr-BE" dirty="0" err="1" smtClean="0"/>
              <a:t>Publish</a:t>
            </a:r>
            <a:r>
              <a:rPr lang="fr-BE" dirty="0" smtClean="0"/>
              <a:t> »?</a:t>
            </a:r>
          </a:p>
          <a:p>
            <a:pPr lvl="3"/>
            <a:endParaRPr lang="fr-BE" dirty="0" smtClean="0"/>
          </a:p>
          <a:p>
            <a:r>
              <a:rPr lang="fr-BE" dirty="0" smtClean="0"/>
              <a:t>Release management</a:t>
            </a:r>
          </a:p>
          <a:p>
            <a:pPr lvl="1"/>
            <a:r>
              <a:rPr lang="en-US" dirty="0" smtClean="0"/>
              <a:t>Support multi-versions (min. 2)</a:t>
            </a:r>
          </a:p>
          <a:p>
            <a:pPr lvl="1"/>
            <a:r>
              <a:rPr lang="fr-BE" b="1" dirty="0" smtClean="0"/>
              <a:t>Timing acceptable?</a:t>
            </a:r>
            <a:endParaRPr lang="fr-BE" b="1" dirty="0"/>
          </a:p>
          <a:p>
            <a:pPr lvl="1"/>
            <a:endParaRPr lang="en-US" dirty="0" smtClean="0"/>
          </a:p>
          <a:p>
            <a:pPr lvl="1"/>
            <a:endParaRPr lang="en-US" dirty="0"/>
          </a:p>
        </p:txBody>
      </p:sp>
      <p:sp>
        <p:nvSpPr>
          <p:cNvPr id="8" name="Slide Number Placeholder 7"/>
          <p:cNvSpPr>
            <a:spLocks noGrp="1"/>
          </p:cNvSpPr>
          <p:nvPr>
            <p:ph type="sldNum" sz="quarter" idx="12"/>
          </p:nvPr>
        </p:nvSpPr>
        <p:spPr/>
        <p:txBody>
          <a:bodyPr/>
          <a:lstStyle/>
          <a:p>
            <a:pPr defTabSz="822960"/>
            <a:fld id="{95CE3149-9A57-49FF-8206-FDAC1CA05DA9}" type="slidenum">
              <a:rPr lang="en-US" smtClean="0"/>
              <a:pPr defTabSz="822960"/>
              <a:t>102</a:t>
            </a:fld>
            <a:endParaRPr lang="en-US" dirty="0"/>
          </a:p>
        </p:txBody>
      </p:sp>
    </p:spTree>
    <p:extLst>
      <p:ext uri="{BB962C8B-B14F-4D97-AF65-F5344CB8AC3E}">
        <p14:creationId xmlns:p14="http://schemas.microsoft.com/office/powerpoint/2010/main" val="231200458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3840189" y="2414496"/>
            <a:ext cx="4711266" cy="2606040"/>
          </a:xfrm>
        </p:spPr>
        <p:txBody>
          <a:bodyPr>
            <a:noAutofit/>
          </a:bodyPr>
          <a:lstStyle/>
          <a:p>
            <a:r>
              <a:rPr lang="fr-BE" dirty="0" smtClean="0"/>
              <a:t>L’e-Box continue d’évoluer… </a:t>
            </a:r>
            <a:br>
              <a:rPr lang="fr-BE" dirty="0" smtClean="0"/>
            </a:br>
            <a:r>
              <a:rPr lang="fr-BE" dirty="0" smtClean="0"/>
              <a:t>à l’écoute des utilisateurs et des partenaires</a:t>
            </a:r>
            <a:endParaRPr lang="fr-BE" dirty="0"/>
          </a:p>
        </p:txBody>
      </p:sp>
      <p:pic>
        <p:nvPicPr>
          <p:cNvPr id="3080" name="Picture 8" descr="Résultat de recherche d'images pour &quot;improvement&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564" y="2117437"/>
            <a:ext cx="29718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Résultat de recherche d'images pour &quot;partners&quot;&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7280" y="2620357"/>
            <a:ext cx="2715768" cy="185166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defTabSz="822960"/>
            <a:fld id="{B0D326DE-A95D-A040-B236-DD2422F2474E}" type="slidenum">
              <a:rPr lang="en-US" smtClean="0">
                <a:solidFill>
                  <a:srgbClr val="FFFFFF"/>
                </a:solidFill>
              </a:rPr>
              <a:pPr defTabSz="822960"/>
              <a:t>103</a:t>
            </a:fld>
            <a:endParaRPr lang="en-US" dirty="0">
              <a:solidFill>
                <a:srgbClr val="FFFFFF"/>
              </a:solidFill>
            </a:endParaRPr>
          </a:p>
        </p:txBody>
      </p:sp>
    </p:spTree>
    <p:extLst>
      <p:ext uri="{BB962C8B-B14F-4D97-AF65-F5344CB8AC3E}">
        <p14:creationId xmlns:p14="http://schemas.microsoft.com/office/powerpoint/2010/main" val="185519377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 </a:t>
            </a:r>
            <a:r>
              <a:rPr lang="en-US" dirty="0" err="1" smtClean="0"/>
              <a:t>évolutions</a:t>
            </a:r>
            <a:r>
              <a:rPr lang="en-US" dirty="0" smtClean="0"/>
              <a:t> de </a:t>
            </a:r>
            <a:r>
              <a:rPr lang="en-US" dirty="0" err="1" smtClean="0"/>
              <a:t>l’e</a:t>
            </a:r>
            <a:r>
              <a:rPr lang="en-US" dirty="0" smtClean="0"/>
              <a:t>-Box</a:t>
            </a:r>
            <a:endParaRPr lang="en-US" dirty="0"/>
          </a:p>
        </p:txBody>
      </p:sp>
      <p:sp>
        <p:nvSpPr>
          <p:cNvPr id="3" name="Content Placeholder 2"/>
          <p:cNvSpPr>
            <a:spLocks noGrp="1"/>
          </p:cNvSpPr>
          <p:nvPr>
            <p:ph idx="1"/>
          </p:nvPr>
        </p:nvSpPr>
        <p:spPr/>
        <p:txBody>
          <a:bodyPr/>
          <a:lstStyle/>
          <a:p>
            <a:r>
              <a:rPr lang="en-US" dirty="0" smtClean="0"/>
              <a:t>Sur base des retours </a:t>
            </a:r>
            <a:r>
              <a:rPr lang="en-US" dirty="0" err="1" smtClean="0"/>
              <a:t>utilisateurs</a:t>
            </a:r>
            <a:endParaRPr lang="en-US" dirty="0"/>
          </a:p>
          <a:p>
            <a:pPr lvl="1"/>
            <a:r>
              <a:rPr lang="en-US" dirty="0" smtClean="0"/>
              <a:t>User-groups</a:t>
            </a:r>
          </a:p>
          <a:p>
            <a:pPr lvl="1"/>
            <a:r>
              <a:rPr lang="en-US" dirty="0" err="1" smtClean="0"/>
              <a:t>Enquêtes</a:t>
            </a:r>
            <a:endParaRPr lang="en-US" dirty="0" smtClean="0"/>
          </a:p>
          <a:p>
            <a:pPr lvl="1"/>
            <a:r>
              <a:rPr lang="en-US" dirty="0" smtClean="0"/>
              <a:t>Phase </a:t>
            </a:r>
            <a:r>
              <a:rPr lang="en-US" dirty="0" err="1" smtClean="0"/>
              <a:t>pilote</a:t>
            </a:r>
            <a:endParaRPr lang="en-US" dirty="0" smtClean="0"/>
          </a:p>
          <a:p>
            <a:pPr lvl="1"/>
            <a:r>
              <a:rPr lang="en-US" dirty="0" smtClean="0"/>
              <a:t>Feedback au </a:t>
            </a:r>
            <a:r>
              <a:rPr lang="en-US" dirty="0" err="1" smtClean="0"/>
              <a:t>centre</a:t>
            </a:r>
            <a:r>
              <a:rPr lang="en-US" dirty="0" smtClean="0"/>
              <a:t> de contact</a:t>
            </a:r>
          </a:p>
          <a:p>
            <a:pPr lvl="1"/>
            <a:r>
              <a:rPr lang="en-US" dirty="0" smtClean="0"/>
              <a:t>…</a:t>
            </a:r>
          </a:p>
          <a:p>
            <a:r>
              <a:rPr lang="en-US" dirty="0" err="1" smtClean="0"/>
              <a:t>En</a:t>
            </a:r>
            <a:r>
              <a:rPr lang="en-US" dirty="0" smtClean="0"/>
              <a:t> discussion avec les </a:t>
            </a:r>
            <a:r>
              <a:rPr lang="en-US" dirty="0" err="1" smtClean="0"/>
              <a:t>partenaires</a:t>
            </a:r>
            <a:endParaRPr lang="en-US" dirty="0" smtClean="0"/>
          </a:p>
          <a:p>
            <a:pPr lvl="1"/>
            <a:r>
              <a:rPr lang="en-US" dirty="0" smtClean="0"/>
              <a:t>Doc Senders</a:t>
            </a:r>
          </a:p>
          <a:p>
            <a:pPr lvl="1"/>
            <a:r>
              <a:rPr lang="en-US" dirty="0" smtClean="0"/>
              <a:t>Doc Providers</a:t>
            </a:r>
          </a:p>
          <a:p>
            <a:pPr lvl="1"/>
            <a:r>
              <a:rPr lang="en-US" dirty="0" err="1" smtClean="0"/>
              <a:t>Partenaires</a:t>
            </a:r>
            <a:r>
              <a:rPr lang="en-US" dirty="0" smtClean="0"/>
              <a:t> </a:t>
            </a:r>
            <a:r>
              <a:rPr lang="en-US" dirty="0" err="1" smtClean="0"/>
              <a:t>privés</a:t>
            </a:r>
            <a:endParaRPr lang="en-US" dirty="0" smtClean="0"/>
          </a:p>
          <a:p>
            <a:pPr lvl="1"/>
            <a:r>
              <a:rPr lang="en-US" dirty="0" smtClean="0"/>
              <a:t>…</a:t>
            </a:r>
          </a:p>
        </p:txBody>
      </p:sp>
      <p:sp>
        <p:nvSpPr>
          <p:cNvPr id="8" name="Slide Number Placeholder 7"/>
          <p:cNvSpPr>
            <a:spLocks noGrp="1"/>
          </p:cNvSpPr>
          <p:nvPr>
            <p:ph type="sldNum" sz="quarter" idx="12"/>
          </p:nvPr>
        </p:nvSpPr>
        <p:spPr/>
        <p:txBody>
          <a:bodyPr/>
          <a:lstStyle/>
          <a:p>
            <a:pPr defTabSz="822960"/>
            <a:fld id="{95CE3149-9A57-49FF-8206-FDAC1CA05DA9}" type="slidenum">
              <a:rPr lang="en-US" smtClean="0"/>
              <a:pPr defTabSz="822960"/>
              <a:t>104</a:t>
            </a:fld>
            <a:endParaRPr lang="en-US" dirty="0"/>
          </a:p>
        </p:txBody>
      </p:sp>
    </p:spTree>
    <p:extLst>
      <p:ext uri="{BB962C8B-B14F-4D97-AF65-F5344CB8AC3E}">
        <p14:creationId xmlns:p14="http://schemas.microsoft.com/office/powerpoint/2010/main" val="390018277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Roadmap 2019-2020</a:t>
            </a:r>
            <a:endParaRPr lang="en-US" dirty="0"/>
          </a:p>
        </p:txBody>
      </p:sp>
      <p:graphicFrame>
        <p:nvGraphicFramePr>
          <p:cNvPr id="6" name="Content Placeholder 5"/>
          <p:cNvGraphicFramePr>
            <a:graphicFrameLocks noGrp="1"/>
          </p:cNvGraphicFramePr>
          <p:nvPr>
            <p:ph idx="1"/>
            <p:extLst/>
          </p:nvPr>
        </p:nvGraphicFramePr>
        <p:xfrm>
          <a:off x="1363980" y="1451610"/>
          <a:ext cx="9464040" cy="47263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p:cNvSpPr>
            <a:spLocks noGrp="1"/>
          </p:cNvSpPr>
          <p:nvPr>
            <p:ph type="sldNum" sz="quarter" idx="12"/>
          </p:nvPr>
        </p:nvSpPr>
        <p:spPr/>
        <p:txBody>
          <a:bodyPr/>
          <a:lstStyle/>
          <a:p>
            <a:pPr defTabSz="822960"/>
            <a:fld id="{95CE3149-9A57-49FF-8206-FDAC1CA05DA9}" type="slidenum">
              <a:rPr lang="en-US" smtClean="0"/>
              <a:pPr defTabSz="822960"/>
              <a:t>105</a:t>
            </a:fld>
            <a:endParaRPr lang="en-US" dirty="0"/>
          </a:p>
        </p:txBody>
      </p:sp>
    </p:spTree>
    <p:extLst>
      <p:ext uri="{BB962C8B-B14F-4D97-AF65-F5344CB8AC3E}">
        <p14:creationId xmlns:p14="http://schemas.microsoft.com/office/powerpoint/2010/main" val="295230463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Actions </a:t>
            </a:r>
            <a:r>
              <a:rPr lang="en-US" dirty="0" err="1"/>
              <a:t>parallèles</a:t>
            </a:r>
            <a:r>
              <a:rPr lang="en-US" dirty="0"/>
              <a:t> et </a:t>
            </a:r>
            <a:r>
              <a:rPr lang="en-US" dirty="0" err="1"/>
              <a:t>intégrations</a:t>
            </a:r>
            <a:endParaRPr lang="en-US" dirty="0"/>
          </a:p>
        </p:txBody>
      </p:sp>
      <p:graphicFrame>
        <p:nvGraphicFramePr>
          <p:cNvPr id="6" name="Diagram 5"/>
          <p:cNvGraphicFramePr/>
          <p:nvPr>
            <p:extLst/>
          </p:nvPr>
        </p:nvGraphicFramePr>
        <p:xfrm>
          <a:off x="1635967" y="4118656"/>
          <a:ext cx="8670005" cy="2250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p:cNvGrpSpPr/>
          <p:nvPr/>
        </p:nvGrpSpPr>
        <p:grpSpPr>
          <a:xfrm>
            <a:off x="1227671" y="1357381"/>
            <a:ext cx="5421912" cy="1358876"/>
            <a:chOff x="-1210127" y="-138429"/>
            <a:chExt cx="4518260" cy="1132397"/>
          </a:xfrm>
        </p:grpSpPr>
        <p:sp>
          <p:nvSpPr>
            <p:cNvPr id="8" name="Rectangle 7"/>
            <p:cNvSpPr/>
            <p:nvPr/>
          </p:nvSpPr>
          <p:spPr>
            <a:xfrm>
              <a:off x="1359127" y="509756"/>
              <a:ext cx="1949006" cy="4842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TextBox 8"/>
            <p:cNvSpPr txBox="1"/>
            <p:nvPr/>
          </p:nvSpPr>
          <p:spPr>
            <a:xfrm>
              <a:off x="-1210127" y="-138429"/>
              <a:ext cx="3767691" cy="48421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58496" rIns="0" bIns="158496" numCol="1" spcCol="1270" anchor="ctr" anchorCtr="0">
              <a:noAutofit/>
            </a:bodyPr>
            <a:lstStyle/>
            <a:p>
              <a:pPr algn="ctr" defTabSz="693420">
                <a:lnSpc>
                  <a:spcPct val="90000"/>
                </a:lnSpc>
                <a:spcBef>
                  <a:spcPct val="0"/>
                </a:spcBef>
                <a:spcAft>
                  <a:spcPct val="35000"/>
                </a:spcAft>
              </a:pPr>
              <a:endParaRPr lang="en-US" sz="1560" dirty="0">
                <a:solidFill>
                  <a:srgbClr val="000000">
                    <a:hueOff val="0"/>
                    <a:satOff val="0"/>
                    <a:lumOff val="0"/>
                    <a:alphaOff val="0"/>
                  </a:srgbClr>
                </a:solidFill>
                <a:latin typeface="Calibri" panose="020F0502020204030204"/>
              </a:endParaRPr>
            </a:p>
          </p:txBody>
        </p:sp>
      </p:grpSp>
      <p:sp>
        <p:nvSpPr>
          <p:cNvPr id="10" name="Right Arrow 9"/>
          <p:cNvSpPr/>
          <p:nvPr/>
        </p:nvSpPr>
        <p:spPr>
          <a:xfrm>
            <a:off x="1635967" y="1114181"/>
            <a:ext cx="8920066" cy="1067452"/>
          </a:xfrm>
          <a:prstGeom prst="rightArrow">
            <a:avLst>
              <a:gd name="adj1" fmla="val 50000"/>
              <a:gd name="adj2" fmla="val 86187"/>
            </a:avLst>
          </a:prstGeom>
          <a:blipFill rotWithShape="0">
            <a:blip r:embed="rId8"/>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11" name="Right Arrow 10"/>
          <p:cNvSpPr/>
          <p:nvPr/>
        </p:nvSpPr>
        <p:spPr>
          <a:xfrm>
            <a:off x="1635967" y="2135202"/>
            <a:ext cx="8920066" cy="1067452"/>
          </a:xfrm>
          <a:prstGeom prst="rightArrow">
            <a:avLst>
              <a:gd name="adj1" fmla="val 50000"/>
              <a:gd name="adj2" fmla="val 86187"/>
            </a:avLst>
          </a:prstGeom>
          <a:blipFill rotWithShape="0">
            <a:blip r:embed="rId8"/>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12" name="Right Arrow 11"/>
          <p:cNvSpPr/>
          <p:nvPr/>
        </p:nvSpPr>
        <p:spPr>
          <a:xfrm>
            <a:off x="1635967" y="3124031"/>
            <a:ext cx="8920066" cy="1067452"/>
          </a:xfrm>
          <a:prstGeom prst="rightArrow">
            <a:avLst>
              <a:gd name="adj1" fmla="val 50000"/>
              <a:gd name="adj2" fmla="val 86187"/>
            </a:avLst>
          </a:prstGeom>
          <a:blipFill rotWithShape="0">
            <a:blip r:embed="rId8"/>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13" name="TextBox 12"/>
          <p:cNvSpPr txBox="1"/>
          <p:nvPr/>
        </p:nvSpPr>
        <p:spPr>
          <a:xfrm>
            <a:off x="1953208" y="1468783"/>
            <a:ext cx="6628468" cy="424732"/>
          </a:xfrm>
          <a:prstGeom prst="rect">
            <a:avLst/>
          </a:prstGeom>
          <a:noFill/>
        </p:spPr>
        <p:txBody>
          <a:bodyPr wrap="square" rtlCol="0">
            <a:spAutoFit/>
          </a:bodyPr>
          <a:lstStyle/>
          <a:p>
            <a:pPr defTabSz="822960"/>
            <a:r>
              <a:rPr lang="fr-BE" sz="2160" b="1" dirty="0">
                <a:solidFill>
                  <a:srgbClr val="000000"/>
                </a:solidFill>
                <a:latin typeface="Calibri" panose="020F0502020204030204"/>
              </a:rPr>
              <a:t>Cadre légal – Règlement utilisateur</a:t>
            </a:r>
            <a:r>
              <a:rPr lang="fr-BE" sz="2160" dirty="0">
                <a:solidFill>
                  <a:srgbClr val="000000"/>
                </a:solidFill>
                <a:latin typeface="Calibri" panose="020F0502020204030204"/>
              </a:rPr>
              <a:t> </a:t>
            </a:r>
            <a:r>
              <a:rPr lang="fr-BE" sz="1440" dirty="0">
                <a:solidFill>
                  <a:srgbClr val="000000"/>
                </a:solidFill>
                <a:latin typeface="Calibri" panose="020F0502020204030204"/>
              </a:rPr>
              <a:t>(Laga)</a:t>
            </a:r>
            <a:endParaRPr lang="en-US" sz="1440" dirty="0">
              <a:solidFill>
                <a:srgbClr val="000000"/>
              </a:solidFill>
              <a:latin typeface="Calibri" panose="020F0502020204030204"/>
            </a:endParaRPr>
          </a:p>
        </p:txBody>
      </p:sp>
      <p:sp>
        <p:nvSpPr>
          <p:cNvPr id="14" name="TextBox 13"/>
          <p:cNvSpPr txBox="1"/>
          <p:nvPr/>
        </p:nvSpPr>
        <p:spPr>
          <a:xfrm>
            <a:off x="1953207" y="2474568"/>
            <a:ext cx="6628468" cy="424732"/>
          </a:xfrm>
          <a:prstGeom prst="rect">
            <a:avLst/>
          </a:prstGeom>
          <a:noFill/>
        </p:spPr>
        <p:txBody>
          <a:bodyPr wrap="square" rtlCol="0">
            <a:spAutoFit/>
          </a:bodyPr>
          <a:lstStyle/>
          <a:p>
            <a:pPr defTabSz="822960"/>
            <a:r>
              <a:rPr lang="fr-BE" sz="2160" b="1" dirty="0">
                <a:solidFill>
                  <a:srgbClr val="000000"/>
                </a:solidFill>
                <a:latin typeface="Calibri" panose="020F0502020204030204"/>
              </a:rPr>
              <a:t>Campagne</a:t>
            </a:r>
            <a:r>
              <a:rPr lang="en-US" sz="2160" b="1" dirty="0">
                <a:solidFill>
                  <a:srgbClr val="000000"/>
                </a:solidFill>
                <a:latin typeface="Calibri" panose="020F0502020204030204"/>
              </a:rPr>
              <a:t> de communication</a:t>
            </a:r>
            <a:r>
              <a:rPr lang="en-US" sz="1920" dirty="0">
                <a:solidFill>
                  <a:srgbClr val="000000"/>
                </a:solidFill>
                <a:latin typeface="Calibri" panose="020F0502020204030204"/>
              </a:rPr>
              <a:t> </a:t>
            </a:r>
            <a:r>
              <a:rPr lang="en-US" sz="1440" dirty="0">
                <a:solidFill>
                  <a:srgbClr val="000000"/>
                </a:solidFill>
                <a:latin typeface="Calibri" panose="020F0502020204030204"/>
              </a:rPr>
              <a:t>(</a:t>
            </a:r>
            <a:r>
              <a:rPr lang="en-US" sz="1440" dirty="0" err="1">
                <a:solidFill>
                  <a:srgbClr val="000000"/>
                </a:solidFill>
                <a:latin typeface="Calibri" panose="020F0502020204030204"/>
              </a:rPr>
              <a:t>Absoluut</a:t>
            </a:r>
            <a:r>
              <a:rPr lang="en-US" sz="1440" dirty="0">
                <a:solidFill>
                  <a:srgbClr val="000000"/>
                </a:solidFill>
                <a:latin typeface="Calibri" panose="020F0502020204030204"/>
              </a:rPr>
              <a:t>)</a:t>
            </a:r>
          </a:p>
        </p:txBody>
      </p:sp>
      <p:sp>
        <p:nvSpPr>
          <p:cNvPr id="15" name="TextBox 14"/>
          <p:cNvSpPr txBox="1"/>
          <p:nvPr/>
        </p:nvSpPr>
        <p:spPr>
          <a:xfrm>
            <a:off x="1953206" y="3445852"/>
            <a:ext cx="6628468" cy="424732"/>
          </a:xfrm>
          <a:prstGeom prst="rect">
            <a:avLst/>
          </a:prstGeom>
          <a:noFill/>
        </p:spPr>
        <p:txBody>
          <a:bodyPr wrap="square" rtlCol="0">
            <a:spAutoFit/>
          </a:bodyPr>
          <a:lstStyle/>
          <a:p>
            <a:pPr defTabSz="822960"/>
            <a:r>
              <a:rPr lang="fr-BE" sz="2160" b="1" dirty="0">
                <a:solidFill>
                  <a:srgbClr val="000000"/>
                </a:solidFill>
                <a:latin typeface="Calibri" panose="020F0502020204030204"/>
              </a:rPr>
              <a:t>Demandes d’intégration </a:t>
            </a:r>
            <a:r>
              <a:rPr lang="fr-BE" sz="1620" dirty="0">
                <a:solidFill>
                  <a:srgbClr val="000000"/>
                </a:solidFill>
                <a:latin typeface="Calibri" panose="020F0502020204030204"/>
              </a:rPr>
              <a:t>(</a:t>
            </a:r>
            <a:r>
              <a:rPr lang="fr-BE" sz="1440" u="sng" dirty="0">
                <a:solidFill>
                  <a:srgbClr val="000000"/>
                </a:solidFill>
                <a:latin typeface="Calibri" panose="020F0502020204030204"/>
                <a:hlinkClick r:id="rId9"/>
              </a:rPr>
              <a:t>eBoxIntegration@smals.be</a:t>
            </a:r>
            <a:r>
              <a:rPr lang="fr-BE" sz="1620" dirty="0">
                <a:solidFill>
                  <a:srgbClr val="000000"/>
                </a:solidFill>
                <a:latin typeface="Calibri" panose="020F0502020204030204"/>
              </a:rPr>
              <a:t>)</a:t>
            </a:r>
            <a:endParaRPr lang="en-US" sz="1620" dirty="0">
              <a:solidFill>
                <a:srgbClr val="000000"/>
              </a:solidFill>
              <a:latin typeface="Calibri" panose="020F0502020204030204"/>
            </a:endParaRPr>
          </a:p>
        </p:txBody>
      </p:sp>
      <p:sp>
        <p:nvSpPr>
          <p:cNvPr id="17" name="Slide Number Placeholder 16"/>
          <p:cNvSpPr>
            <a:spLocks noGrp="1"/>
          </p:cNvSpPr>
          <p:nvPr>
            <p:ph type="sldNum" sz="quarter" idx="12"/>
          </p:nvPr>
        </p:nvSpPr>
        <p:spPr/>
        <p:txBody>
          <a:bodyPr/>
          <a:lstStyle/>
          <a:p>
            <a:pPr defTabSz="822960"/>
            <a:fld id="{95CE3149-9A57-49FF-8206-FDAC1CA05DA9}" type="slidenum">
              <a:rPr lang="en-US" smtClean="0"/>
              <a:pPr defTabSz="822960"/>
              <a:t>106</a:t>
            </a:fld>
            <a:endParaRPr lang="en-US" dirty="0"/>
          </a:p>
        </p:txBody>
      </p:sp>
    </p:spTree>
    <p:extLst>
      <p:ext uri="{BB962C8B-B14F-4D97-AF65-F5344CB8AC3E}">
        <p14:creationId xmlns:p14="http://schemas.microsoft.com/office/powerpoint/2010/main" val="195868586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97299" y="426571"/>
            <a:ext cx="9596707" cy="5433658"/>
          </a:xfrm>
          <a:prstGeom prst="rect">
            <a:avLst/>
          </a:prstGeom>
        </p:spPr>
      </p:pic>
      <p:sp>
        <p:nvSpPr>
          <p:cNvPr id="5" name="Slide Number Placeholder 4"/>
          <p:cNvSpPr>
            <a:spLocks noGrp="1"/>
          </p:cNvSpPr>
          <p:nvPr>
            <p:ph type="sldNum" sz="quarter" idx="12"/>
          </p:nvPr>
        </p:nvSpPr>
        <p:spPr/>
        <p:txBody>
          <a:bodyPr/>
          <a:lstStyle/>
          <a:p>
            <a:fld id="{D45B42A2-12DC-D04A-88D3-A93CC82DF348}" type="slidenum">
              <a:rPr lang="en-US" smtClean="0"/>
              <a:t>107</a:t>
            </a:fld>
            <a:endParaRPr lang="en-US" dirty="0"/>
          </a:p>
        </p:txBody>
      </p:sp>
    </p:spTree>
    <p:extLst>
      <p:ext uri="{BB962C8B-B14F-4D97-AF65-F5344CB8AC3E}">
        <p14:creationId xmlns:p14="http://schemas.microsoft.com/office/powerpoint/2010/main" val="174651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smtClean="0"/>
              <a:t>Globaal resultaat</a:t>
            </a:r>
            <a:endParaRPr lang="fr-BE" dirty="0"/>
          </a:p>
        </p:txBody>
      </p:sp>
      <p:sp>
        <p:nvSpPr>
          <p:cNvPr id="8" name="Espace réservé du contenu 2"/>
          <p:cNvSpPr>
            <a:spLocks noGrp="1"/>
          </p:cNvSpPr>
          <p:nvPr>
            <p:ph idx="4294967295"/>
          </p:nvPr>
        </p:nvSpPr>
        <p:spPr>
          <a:xfrm>
            <a:off x="838200" y="1571624"/>
            <a:ext cx="10668000" cy="4874443"/>
          </a:xfrm>
          <a:prstGeom prst="rect">
            <a:avLst/>
          </a:prstGeom>
        </p:spPr>
        <p:txBody>
          <a:bodyPr>
            <a:normAutofit fontScale="85000" lnSpcReduction="20000"/>
          </a:bodyPr>
          <a:lstStyle/>
          <a:p>
            <a:pPr marL="0" indent="0">
              <a:buNone/>
            </a:pPr>
            <a:r>
              <a:rPr lang="nl-NL" sz="3500" b="1" dirty="0" smtClean="0"/>
              <a:t>Cross Controles </a:t>
            </a:r>
          </a:p>
          <a:p>
            <a:pPr marL="914400" lvl="1" indent="-457200">
              <a:buFont typeface="Wingdings" panose="05000000000000000000" pitchFamily="2" charset="2"/>
              <a:buChar char="v"/>
            </a:pPr>
            <a:endParaRPr lang="nl-NL" sz="3100" b="1" dirty="0"/>
          </a:p>
          <a:p>
            <a:pPr marL="114300" indent="0">
              <a:buNone/>
            </a:pPr>
            <a:r>
              <a:rPr lang="nl-NL" sz="2600" i="1" dirty="0" smtClean="0"/>
              <a:t>Tijdstip </a:t>
            </a:r>
            <a:r>
              <a:rPr lang="nl-NL" sz="2600" i="1" u="sng" dirty="0"/>
              <a:t>foto T originele aangifte</a:t>
            </a:r>
            <a:r>
              <a:rPr lang="nl-NL" sz="2600" i="1" dirty="0"/>
              <a:t> ( </a:t>
            </a:r>
            <a:r>
              <a:rPr lang="nl-NL" sz="2600" i="1" dirty="0" smtClean="0"/>
              <a:t>+ 4 </a:t>
            </a:r>
            <a:r>
              <a:rPr lang="nl-NL" sz="2600" i="1" dirty="0"/>
              <a:t>weken</a:t>
            </a:r>
            <a:r>
              <a:rPr lang="nl-NL" sz="2600" i="1" dirty="0" smtClean="0"/>
              <a:t>)		  	 </a:t>
            </a:r>
            <a:r>
              <a:rPr lang="nl-NL" sz="2600" i="1" u="sng" dirty="0" smtClean="0"/>
              <a:t>foto T+9 aangifte</a:t>
            </a:r>
          </a:p>
          <a:p>
            <a:pPr marL="114300" indent="0">
              <a:buNone/>
            </a:pPr>
            <a:endParaRPr lang="nl-NL" sz="2600" i="1" u="sng" dirty="0" smtClean="0"/>
          </a:p>
          <a:p>
            <a:pPr marL="457200" lvl="1" indent="0">
              <a:buNone/>
            </a:pPr>
            <a:r>
              <a:rPr lang="nl-BE" sz="2600" dirty="0" smtClean="0"/>
              <a:t>2018/1	 16 </a:t>
            </a:r>
            <a:r>
              <a:rPr lang="nl-NL" sz="2600" dirty="0" smtClean="0"/>
              <a:t>ESS </a:t>
            </a:r>
            <a:r>
              <a:rPr lang="nl-NL" sz="2600" dirty="0"/>
              <a:t>in </a:t>
            </a:r>
            <a:r>
              <a:rPr lang="nl-NL" sz="2600" dirty="0">
                <a:solidFill>
                  <a:srgbClr val="FF0000"/>
                </a:solidFill>
              </a:rPr>
              <a:t>rode</a:t>
            </a:r>
            <a:r>
              <a:rPr lang="nl-NL" sz="2600" dirty="0"/>
              <a:t> </a:t>
            </a:r>
            <a:r>
              <a:rPr lang="nl-NL" sz="2600" dirty="0" smtClean="0"/>
              <a:t>zone, 7 </a:t>
            </a:r>
            <a:r>
              <a:rPr lang="nl-NL" sz="2600" dirty="0"/>
              <a:t>ESS in </a:t>
            </a:r>
            <a:r>
              <a:rPr lang="nl-NL" sz="2600" dirty="0">
                <a:solidFill>
                  <a:schemeClr val="accent2"/>
                </a:solidFill>
              </a:rPr>
              <a:t>oranje</a:t>
            </a:r>
            <a:r>
              <a:rPr lang="nl-NL" sz="2600" dirty="0"/>
              <a:t> </a:t>
            </a:r>
            <a:r>
              <a:rPr lang="nl-NL" sz="2600" dirty="0" smtClean="0"/>
              <a:t>zone	11 ESS </a:t>
            </a:r>
            <a:r>
              <a:rPr lang="nl-NL" sz="2600" dirty="0">
                <a:solidFill>
                  <a:srgbClr val="FF0000"/>
                </a:solidFill>
              </a:rPr>
              <a:t>rood </a:t>
            </a:r>
            <a:r>
              <a:rPr lang="nl-NL" sz="2600" dirty="0" smtClean="0"/>
              <a:t>-13 </a:t>
            </a:r>
            <a:r>
              <a:rPr lang="nl-NL" sz="2600" dirty="0" smtClean="0">
                <a:solidFill>
                  <a:schemeClr val="accent2"/>
                </a:solidFill>
              </a:rPr>
              <a:t>oranje</a:t>
            </a:r>
          </a:p>
          <a:p>
            <a:pPr marL="457200" lvl="1" indent="0">
              <a:buNone/>
            </a:pPr>
            <a:r>
              <a:rPr lang="nl-BE" sz="2600" dirty="0" smtClean="0"/>
              <a:t>2018/2	 </a:t>
            </a:r>
            <a:r>
              <a:rPr lang="fr-BE" sz="2600" dirty="0" smtClean="0"/>
              <a:t>17 </a:t>
            </a:r>
            <a:r>
              <a:rPr lang="nl-NL" sz="2600" dirty="0" smtClean="0"/>
              <a:t>ESS in </a:t>
            </a:r>
            <a:r>
              <a:rPr lang="nl-NL" sz="2600" dirty="0" smtClean="0">
                <a:solidFill>
                  <a:srgbClr val="FF0000"/>
                </a:solidFill>
              </a:rPr>
              <a:t>rode</a:t>
            </a:r>
            <a:r>
              <a:rPr lang="nl-NL" sz="2600" dirty="0" smtClean="0"/>
              <a:t> zone, 9 ESS in </a:t>
            </a:r>
            <a:r>
              <a:rPr lang="nl-NL" sz="2600" dirty="0" smtClean="0">
                <a:solidFill>
                  <a:schemeClr val="accent2"/>
                </a:solidFill>
              </a:rPr>
              <a:t>oranje</a:t>
            </a:r>
            <a:r>
              <a:rPr lang="nl-NL" sz="2600" dirty="0" smtClean="0"/>
              <a:t> zone	10 ESS </a:t>
            </a:r>
            <a:r>
              <a:rPr lang="nl-NL" sz="2600" dirty="0">
                <a:solidFill>
                  <a:srgbClr val="FF0000"/>
                </a:solidFill>
              </a:rPr>
              <a:t>rood</a:t>
            </a:r>
            <a:r>
              <a:rPr lang="nl-NL" sz="2600" dirty="0" smtClean="0"/>
              <a:t> - 9 </a:t>
            </a:r>
            <a:r>
              <a:rPr lang="nl-NL" sz="2600" dirty="0" smtClean="0">
                <a:solidFill>
                  <a:schemeClr val="accent2"/>
                </a:solidFill>
              </a:rPr>
              <a:t>oranje</a:t>
            </a:r>
          </a:p>
          <a:p>
            <a:pPr marL="457200" lvl="1" indent="0">
              <a:buNone/>
            </a:pPr>
            <a:r>
              <a:rPr lang="nl-BE" sz="2600" dirty="0" smtClean="0"/>
              <a:t>2018/3</a:t>
            </a:r>
            <a:r>
              <a:rPr lang="nl-BE" sz="2600" dirty="0"/>
              <a:t>	 </a:t>
            </a:r>
            <a:r>
              <a:rPr lang="nl-BE" sz="2600" dirty="0" smtClean="0"/>
              <a:t>14</a:t>
            </a:r>
            <a:r>
              <a:rPr lang="nl-NL" sz="2600" dirty="0" smtClean="0"/>
              <a:t> </a:t>
            </a:r>
            <a:r>
              <a:rPr lang="nl-NL" sz="2600" dirty="0"/>
              <a:t>ESS in </a:t>
            </a:r>
            <a:r>
              <a:rPr lang="nl-NL" sz="2600" dirty="0">
                <a:solidFill>
                  <a:srgbClr val="FF0000"/>
                </a:solidFill>
              </a:rPr>
              <a:t>rode</a:t>
            </a:r>
            <a:r>
              <a:rPr lang="nl-NL" sz="2600" dirty="0" smtClean="0"/>
              <a:t> zone, 6 in </a:t>
            </a:r>
            <a:r>
              <a:rPr lang="nl-NL" sz="2600" dirty="0" smtClean="0">
                <a:solidFill>
                  <a:schemeClr val="accent2"/>
                </a:solidFill>
              </a:rPr>
              <a:t>oranje</a:t>
            </a:r>
            <a:r>
              <a:rPr lang="nl-NL" sz="2600" dirty="0" smtClean="0"/>
              <a:t> zone		11 ESS </a:t>
            </a:r>
            <a:r>
              <a:rPr lang="nl-NL" sz="2600" dirty="0" smtClean="0">
                <a:solidFill>
                  <a:srgbClr val="FF0000"/>
                </a:solidFill>
              </a:rPr>
              <a:t>rood </a:t>
            </a:r>
            <a:r>
              <a:rPr lang="nl-NL" sz="2600" dirty="0" smtClean="0"/>
              <a:t>- 9 </a:t>
            </a:r>
            <a:r>
              <a:rPr lang="nl-NL" sz="2600" dirty="0" smtClean="0">
                <a:solidFill>
                  <a:schemeClr val="accent2"/>
                </a:solidFill>
              </a:rPr>
              <a:t>oranje</a:t>
            </a:r>
            <a:r>
              <a:rPr lang="nl-NL" sz="2600" dirty="0" smtClean="0"/>
              <a:t> 	</a:t>
            </a:r>
            <a:r>
              <a:rPr lang="nl-NL" sz="2600" i="1" dirty="0" smtClean="0"/>
              <a:t>     </a:t>
            </a:r>
          </a:p>
          <a:p>
            <a:pPr marL="457200" lvl="1" indent="0">
              <a:buNone/>
            </a:pPr>
            <a:r>
              <a:rPr lang="nl-BE" sz="2600" dirty="0" smtClean="0"/>
              <a:t>2018/4</a:t>
            </a:r>
            <a:r>
              <a:rPr lang="nl-BE" sz="2600" dirty="0"/>
              <a:t>	 </a:t>
            </a:r>
            <a:r>
              <a:rPr lang="nl-BE" sz="2600" dirty="0" smtClean="0"/>
              <a:t>14</a:t>
            </a:r>
            <a:r>
              <a:rPr lang="nl-NL" sz="2600" dirty="0" smtClean="0"/>
              <a:t> ESS in </a:t>
            </a:r>
            <a:r>
              <a:rPr lang="nl-NL" sz="2600" dirty="0">
                <a:solidFill>
                  <a:srgbClr val="FF0000"/>
                </a:solidFill>
              </a:rPr>
              <a:t>rode</a:t>
            </a:r>
            <a:r>
              <a:rPr lang="nl-NL" sz="2600" dirty="0" smtClean="0">
                <a:solidFill>
                  <a:schemeClr val="accent6">
                    <a:lumMod val="75000"/>
                  </a:schemeClr>
                </a:solidFill>
              </a:rPr>
              <a:t> </a:t>
            </a:r>
            <a:r>
              <a:rPr lang="nl-NL" sz="2600" dirty="0" smtClean="0"/>
              <a:t>zone, 6 in </a:t>
            </a:r>
            <a:r>
              <a:rPr lang="nl-NL" sz="2600" dirty="0">
                <a:solidFill>
                  <a:schemeClr val="accent2"/>
                </a:solidFill>
              </a:rPr>
              <a:t>oranje</a:t>
            </a:r>
            <a:r>
              <a:rPr lang="nl-NL" sz="2600" dirty="0"/>
              <a:t> </a:t>
            </a:r>
            <a:r>
              <a:rPr lang="nl-NL" sz="2600" dirty="0" smtClean="0"/>
              <a:t>zone		nog niet beschikbaar </a:t>
            </a:r>
          </a:p>
          <a:p>
            <a:pPr marL="457200" lvl="1" indent="0">
              <a:buNone/>
            </a:pPr>
            <a:r>
              <a:rPr lang="nl-NL" sz="2600" dirty="0"/>
              <a:t>	</a:t>
            </a:r>
            <a:r>
              <a:rPr lang="nl-NL" sz="2600" dirty="0" smtClean="0"/>
              <a:t>								</a:t>
            </a:r>
          </a:p>
          <a:p>
            <a:pPr marL="457200" lvl="1" indent="0">
              <a:buNone/>
            </a:pPr>
            <a:r>
              <a:rPr lang="nl-NL" sz="2600" dirty="0" smtClean="0"/>
              <a:t>2017/1	</a:t>
            </a:r>
            <a:r>
              <a:rPr lang="nl-NL" sz="2600" dirty="0"/>
              <a:t> </a:t>
            </a:r>
            <a:r>
              <a:rPr lang="nl-NL" sz="2600" dirty="0" smtClean="0"/>
              <a:t>14 </a:t>
            </a:r>
            <a:r>
              <a:rPr lang="nl-NL" sz="2600" dirty="0"/>
              <a:t>ESS in </a:t>
            </a:r>
            <a:r>
              <a:rPr lang="nl-NL" sz="2600" dirty="0">
                <a:solidFill>
                  <a:srgbClr val="FF0000"/>
                </a:solidFill>
              </a:rPr>
              <a:t>rode</a:t>
            </a:r>
            <a:r>
              <a:rPr lang="nl-NL" sz="2600" dirty="0"/>
              <a:t> zone, 7</a:t>
            </a:r>
            <a:r>
              <a:rPr lang="nl-NL" sz="2600" dirty="0" smtClean="0"/>
              <a:t> </a:t>
            </a:r>
            <a:r>
              <a:rPr lang="nl-NL" sz="2600" dirty="0"/>
              <a:t>ESS in </a:t>
            </a:r>
            <a:r>
              <a:rPr lang="nl-NL" sz="2600" dirty="0">
                <a:solidFill>
                  <a:schemeClr val="accent2"/>
                </a:solidFill>
              </a:rPr>
              <a:t>oranje</a:t>
            </a:r>
            <a:r>
              <a:rPr lang="nl-NL" sz="2600" dirty="0"/>
              <a:t> </a:t>
            </a:r>
            <a:r>
              <a:rPr lang="nl-NL" sz="2600" dirty="0" smtClean="0"/>
              <a:t>zone	9 ESS </a:t>
            </a:r>
            <a:r>
              <a:rPr lang="nl-NL" sz="2600" dirty="0" smtClean="0">
                <a:solidFill>
                  <a:srgbClr val="FF0000"/>
                </a:solidFill>
              </a:rPr>
              <a:t>rood </a:t>
            </a:r>
            <a:r>
              <a:rPr lang="nl-NL" sz="2600" dirty="0" smtClean="0"/>
              <a:t>- 6 </a:t>
            </a:r>
            <a:r>
              <a:rPr lang="nl-NL" sz="2600" dirty="0" smtClean="0">
                <a:solidFill>
                  <a:schemeClr val="accent2"/>
                </a:solidFill>
              </a:rPr>
              <a:t>oranje	</a:t>
            </a:r>
          </a:p>
          <a:p>
            <a:pPr marL="457200" lvl="1" indent="0">
              <a:buNone/>
            </a:pPr>
            <a:r>
              <a:rPr lang="nl-NL" sz="2600" dirty="0" smtClean="0"/>
              <a:t>2017/2	</a:t>
            </a:r>
            <a:r>
              <a:rPr lang="nl-NL" sz="2600" dirty="0"/>
              <a:t> </a:t>
            </a:r>
            <a:r>
              <a:rPr lang="nl-NL" sz="2600" dirty="0" smtClean="0"/>
              <a:t>16 </a:t>
            </a:r>
            <a:r>
              <a:rPr lang="nl-NL" sz="2600" dirty="0"/>
              <a:t>ESS in </a:t>
            </a:r>
            <a:r>
              <a:rPr lang="nl-NL" sz="2600" dirty="0">
                <a:solidFill>
                  <a:srgbClr val="FF0000"/>
                </a:solidFill>
              </a:rPr>
              <a:t>rode</a:t>
            </a:r>
            <a:r>
              <a:rPr lang="nl-NL" sz="2600" dirty="0"/>
              <a:t> zone, 9</a:t>
            </a:r>
            <a:r>
              <a:rPr lang="nl-NL" sz="2600" dirty="0" smtClean="0"/>
              <a:t> </a:t>
            </a:r>
            <a:r>
              <a:rPr lang="nl-NL" sz="2600" dirty="0"/>
              <a:t>ESS in </a:t>
            </a:r>
            <a:r>
              <a:rPr lang="nl-NL" sz="2600" dirty="0">
                <a:solidFill>
                  <a:schemeClr val="accent2"/>
                </a:solidFill>
              </a:rPr>
              <a:t>oranje</a:t>
            </a:r>
            <a:r>
              <a:rPr lang="nl-NL" sz="2600" dirty="0"/>
              <a:t> </a:t>
            </a:r>
            <a:r>
              <a:rPr lang="nl-NL" sz="2600" dirty="0" smtClean="0"/>
              <a:t>zone	9 </a:t>
            </a:r>
            <a:r>
              <a:rPr lang="nl-NL" sz="2600" dirty="0"/>
              <a:t>ESS </a:t>
            </a:r>
            <a:r>
              <a:rPr lang="nl-NL" sz="2600" dirty="0">
                <a:solidFill>
                  <a:srgbClr val="FF0000"/>
                </a:solidFill>
              </a:rPr>
              <a:t>rood</a:t>
            </a:r>
            <a:r>
              <a:rPr lang="nl-NL" sz="2600" dirty="0" smtClean="0">
                <a:solidFill>
                  <a:schemeClr val="accent3"/>
                </a:solidFill>
              </a:rPr>
              <a:t> </a:t>
            </a:r>
            <a:r>
              <a:rPr lang="nl-NL" sz="2600" dirty="0" smtClean="0"/>
              <a:t>- 9 </a:t>
            </a:r>
            <a:r>
              <a:rPr lang="nl-NL" sz="2600" dirty="0" smtClean="0">
                <a:solidFill>
                  <a:schemeClr val="accent2"/>
                </a:solidFill>
              </a:rPr>
              <a:t>oranje</a:t>
            </a:r>
            <a:r>
              <a:rPr lang="nl-NL" sz="2600" dirty="0" smtClean="0"/>
              <a:t>	</a:t>
            </a:r>
          </a:p>
          <a:p>
            <a:pPr marL="457200" lvl="1" indent="0">
              <a:buNone/>
            </a:pPr>
            <a:r>
              <a:rPr lang="nl-NL" sz="2600" dirty="0" smtClean="0"/>
              <a:t>2017/3	</a:t>
            </a:r>
            <a:r>
              <a:rPr lang="nl-NL" sz="2600" dirty="0"/>
              <a:t> </a:t>
            </a:r>
            <a:r>
              <a:rPr lang="nl-NL" sz="2600" dirty="0" smtClean="0"/>
              <a:t>17 </a:t>
            </a:r>
            <a:r>
              <a:rPr lang="nl-NL" sz="2600" dirty="0"/>
              <a:t>ESS in </a:t>
            </a:r>
            <a:r>
              <a:rPr lang="nl-NL" sz="2600" dirty="0">
                <a:solidFill>
                  <a:srgbClr val="FF0000"/>
                </a:solidFill>
              </a:rPr>
              <a:t>rode</a:t>
            </a:r>
            <a:r>
              <a:rPr lang="nl-NL" sz="2600" dirty="0"/>
              <a:t> zone, </a:t>
            </a:r>
            <a:r>
              <a:rPr lang="nl-NL" sz="2600" dirty="0" smtClean="0"/>
              <a:t>12 </a:t>
            </a:r>
            <a:r>
              <a:rPr lang="nl-NL" sz="2600" dirty="0"/>
              <a:t>ESS in </a:t>
            </a:r>
            <a:r>
              <a:rPr lang="nl-NL" sz="2600" dirty="0">
                <a:solidFill>
                  <a:schemeClr val="accent2"/>
                </a:solidFill>
              </a:rPr>
              <a:t>oranje</a:t>
            </a:r>
            <a:r>
              <a:rPr lang="nl-NL" sz="2600" dirty="0"/>
              <a:t> </a:t>
            </a:r>
            <a:r>
              <a:rPr lang="nl-NL" sz="2600" dirty="0" smtClean="0"/>
              <a:t>zone	12 ESS </a:t>
            </a:r>
            <a:r>
              <a:rPr lang="nl-NL" sz="2600" dirty="0">
                <a:solidFill>
                  <a:srgbClr val="FF0000"/>
                </a:solidFill>
              </a:rPr>
              <a:t>rood</a:t>
            </a:r>
            <a:r>
              <a:rPr lang="nl-NL" sz="2600" dirty="0" smtClean="0">
                <a:solidFill>
                  <a:schemeClr val="accent3"/>
                </a:solidFill>
              </a:rPr>
              <a:t> </a:t>
            </a:r>
            <a:r>
              <a:rPr lang="nl-NL" sz="2600" dirty="0" smtClean="0"/>
              <a:t>- 4 </a:t>
            </a:r>
            <a:r>
              <a:rPr lang="nl-NL" sz="2600" dirty="0" smtClean="0">
                <a:solidFill>
                  <a:schemeClr val="accent2"/>
                </a:solidFill>
              </a:rPr>
              <a:t>oranje</a:t>
            </a:r>
          </a:p>
          <a:p>
            <a:pPr marL="457200" lvl="1" indent="0">
              <a:buNone/>
            </a:pPr>
            <a:r>
              <a:rPr lang="nl-NL" sz="2600" dirty="0" smtClean="0"/>
              <a:t>2017/4	 18 ESS in </a:t>
            </a:r>
            <a:r>
              <a:rPr lang="nl-NL" sz="2600" dirty="0" smtClean="0">
                <a:solidFill>
                  <a:srgbClr val="FF0000"/>
                </a:solidFill>
              </a:rPr>
              <a:t>rode</a:t>
            </a:r>
            <a:r>
              <a:rPr lang="nl-NL" sz="2600" dirty="0" smtClean="0"/>
              <a:t> zone, 4 ESS in </a:t>
            </a:r>
            <a:r>
              <a:rPr lang="nl-NL" sz="2600" dirty="0" smtClean="0">
                <a:solidFill>
                  <a:schemeClr val="accent2"/>
                </a:solidFill>
              </a:rPr>
              <a:t>oranje</a:t>
            </a:r>
            <a:r>
              <a:rPr lang="nl-NL" sz="2600" dirty="0" smtClean="0"/>
              <a:t> zone	14 ESS </a:t>
            </a:r>
            <a:r>
              <a:rPr lang="nl-NL" sz="2600" dirty="0" smtClean="0">
                <a:solidFill>
                  <a:srgbClr val="FF0000"/>
                </a:solidFill>
              </a:rPr>
              <a:t>rood </a:t>
            </a:r>
            <a:r>
              <a:rPr lang="nl-NL" sz="2600" dirty="0" smtClean="0"/>
              <a:t>- </a:t>
            </a:r>
            <a:r>
              <a:rPr lang="nl-NL" sz="2600" dirty="0" smtClean="0">
                <a:solidFill>
                  <a:schemeClr val="accent2"/>
                </a:solidFill>
              </a:rPr>
              <a:t>7 oranje</a:t>
            </a:r>
            <a:r>
              <a:rPr lang="nl-NL" sz="2600" dirty="0" smtClean="0"/>
              <a:t>	</a:t>
            </a:r>
          </a:p>
          <a:p>
            <a:pPr marL="457200" lvl="1" indent="0">
              <a:buNone/>
            </a:pPr>
            <a:endParaRPr lang="nl-BE" sz="1800" dirty="0" smtClean="0"/>
          </a:p>
          <a:p>
            <a:pPr marL="457200" lvl="1" indent="0">
              <a:buNone/>
            </a:pPr>
            <a:r>
              <a:rPr lang="nl-BE" b="1" dirty="0" smtClean="0"/>
              <a:t>		</a:t>
            </a:r>
            <a:endParaRPr lang="fr-BE" dirty="0" smtClean="0"/>
          </a:p>
          <a:p>
            <a:pPr lvl="1"/>
            <a:endParaRPr lang="fr-BE" dirty="0"/>
          </a:p>
        </p:txBody>
      </p:sp>
    </p:spTree>
    <p:extLst>
      <p:ext uri="{BB962C8B-B14F-4D97-AF65-F5344CB8AC3E}">
        <p14:creationId xmlns:p14="http://schemas.microsoft.com/office/powerpoint/2010/main" val="1277907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Some r</a:t>
            </a:r>
            <a:r>
              <a:rPr lang="en-US" dirty="0" smtClean="0"/>
              <a:t>elevant </a:t>
            </a:r>
            <a:r>
              <a:rPr lang="en-US" dirty="0" smtClean="0"/>
              <a:t>recent regulation</a:t>
            </a:r>
            <a:endParaRPr lang="en-US" dirty="0"/>
          </a:p>
        </p:txBody>
      </p:sp>
      <p:sp>
        <p:nvSpPr>
          <p:cNvPr id="7" name="Slide Number Placeholder 6"/>
          <p:cNvSpPr>
            <a:spLocks noGrp="1"/>
          </p:cNvSpPr>
          <p:nvPr>
            <p:ph type="sldNum" sz="quarter" idx="10"/>
          </p:nvPr>
        </p:nvSpPr>
        <p:spPr/>
        <p:txBody>
          <a:bodyPr/>
          <a:lstStyle/>
          <a:p>
            <a:fld id="{D45B42A2-12DC-D04A-88D3-A93CC82DF348}" type="slidenum">
              <a:rPr lang="en-US" smtClean="0"/>
              <a:pPr/>
              <a:t>12</a:t>
            </a:fld>
            <a:endParaRPr lang="en-US" dirty="0"/>
          </a:p>
        </p:txBody>
      </p:sp>
    </p:spTree>
    <p:extLst>
      <p:ext uri="{BB962C8B-B14F-4D97-AF65-F5344CB8AC3E}">
        <p14:creationId xmlns:p14="http://schemas.microsoft.com/office/powerpoint/2010/main" val="3502576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p:txBody>
          <a:bodyPr/>
          <a:lstStyle/>
          <a:p>
            <a:r>
              <a:rPr lang="en-US" dirty="0" err="1">
                <a:hlinkClick r:id="rId2"/>
              </a:rPr>
              <a:t>eIDAS</a:t>
            </a:r>
            <a:r>
              <a:rPr lang="en-US" dirty="0">
                <a:hlinkClick r:id="rId2"/>
              </a:rPr>
              <a:t> Regulation 910/2014</a:t>
            </a:r>
            <a:endParaRPr lang="en-US" dirty="0"/>
          </a:p>
          <a:p>
            <a:pPr lvl="1"/>
            <a:r>
              <a:rPr lang="en-US" dirty="0">
                <a:hlinkClick r:id="rId3"/>
              </a:rPr>
              <a:t>Implementing regulation (EU) 2015/1501 on the interoperability framework</a:t>
            </a:r>
            <a:endParaRPr lang="en-US" dirty="0"/>
          </a:p>
          <a:p>
            <a:pPr lvl="1"/>
            <a:r>
              <a:rPr lang="en-US" dirty="0">
                <a:hlinkClick r:id="rId4"/>
              </a:rPr>
              <a:t>Implementing regulation (EU) 2015/1502 on the assurance levels</a:t>
            </a:r>
            <a:endParaRPr lang="en-US" dirty="0"/>
          </a:p>
          <a:p>
            <a:pPr lvl="1"/>
            <a:r>
              <a:rPr lang="en-US" dirty="0">
                <a:hlinkClick r:id="rId5"/>
              </a:rPr>
              <a:t>EU trusted list of trust service providers</a:t>
            </a:r>
            <a:endParaRPr lang="en-US" dirty="0"/>
          </a:p>
          <a:p>
            <a:endParaRPr lang="en-US" dirty="0"/>
          </a:p>
          <a:p>
            <a:r>
              <a:rPr lang="en-US" dirty="0">
                <a:hlinkClick r:id="rId6"/>
              </a:rPr>
              <a:t>General Data Protection Regulation 2016/679</a:t>
            </a:r>
            <a:endParaRPr lang="en-US" dirty="0"/>
          </a:p>
          <a:p>
            <a:endParaRPr lang="en-US" dirty="0">
              <a:hlinkClick r:id="rId7"/>
            </a:endParaRPr>
          </a:p>
          <a:p>
            <a:r>
              <a:rPr lang="en-US" dirty="0">
                <a:hlinkClick r:id="rId7"/>
              </a:rPr>
              <a:t>Regulation 2018/1724 establishing a single digital gateway to provide access to information, to procedures and to assistance and problem-solving services</a:t>
            </a:r>
            <a:endParaRPr lang="en-US" dirty="0"/>
          </a:p>
        </p:txBody>
      </p:sp>
      <p:sp>
        <p:nvSpPr>
          <p:cNvPr id="4" name="Title 3"/>
          <p:cNvSpPr>
            <a:spLocks noGrp="1"/>
          </p:cNvSpPr>
          <p:nvPr>
            <p:ph type="title"/>
          </p:nvPr>
        </p:nvSpPr>
        <p:spPr/>
        <p:txBody>
          <a:bodyPr/>
          <a:lstStyle/>
          <a:p>
            <a:r>
              <a:rPr lang="en-US" dirty="0"/>
              <a:t>Relevant recent regulation on European level</a:t>
            </a:r>
          </a:p>
        </p:txBody>
      </p:sp>
      <p:sp>
        <p:nvSpPr>
          <p:cNvPr id="7" name="Slide Number Placeholder 6"/>
          <p:cNvSpPr>
            <a:spLocks noGrp="1"/>
          </p:cNvSpPr>
          <p:nvPr>
            <p:ph type="sldNum" sz="quarter" idx="12"/>
          </p:nvPr>
        </p:nvSpPr>
        <p:spPr/>
        <p:txBody>
          <a:bodyPr/>
          <a:lstStyle/>
          <a:p>
            <a:fld id="{D45B42A2-12DC-D04A-88D3-A93CC82DF348}" type="slidenum">
              <a:rPr lang="en-US" smtClean="0"/>
              <a:t>13</a:t>
            </a:fld>
            <a:endParaRPr lang="en-US" dirty="0"/>
          </a:p>
        </p:txBody>
      </p:sp>
    </p:spTree>
    <p:extLst>
      <p:ext uri="{BB962C8B-B14F-4D97-AF65-F5344CB8AC3E}">
        <p14:creationId xmlns:p14="http://schemas.microsoft.com/office/powerpoint/2010/main" val="463608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p:txBody>
          <a:bodyPr/>
          <a:lstStyle/>
          <a:p>
            <a:r>
              <a:rPr lang="en-US" dirty="0" err="1">
                <a:hlinkClick r:id="rId2"/>
              </a:rPr>
              <a:t>eIDAS</a:t>
            </a:r>
            <a:r>
              <a:rPr lang="en-US" dirty="0">
                <a:hlinkClick r:id="rId2"/>
              </a:rPr>
              <a:t> Regulation 910/2014</a:t>
            </a:r>
            <a:endParaRPr lang="en-US" dirty="0"/>
          </a:p>
          <a:p>
            <a:pPr lvl="1"/>
            <a:r>
              <a:rPr lang="en-US" dirty="0">
                <a:hlinkClick r:id="rId3"/>
              </a:rPr>
              <a:t>Implementing regulation (EU) 2015/1501 on the interoperability framework</a:t>
            </a:r>
            <a:endParaRPr lang="en-US" dirty="0"/>
          </a:p>
          <a:p>
            <a:pPr lvl="1"/>
            <a:r>
              <a:rPr lang="en-US" dirty="0">
                <a:hlinkClick r:id="rId4"/>
              </a:rPr>
              <a:t>Implementing regulation (EU) 2015/1502 on the assurance levels</a:t>
            </a:r>
            <a:endParaRPr lang="en-US" dirty="0"/>
          </a:p>
          <a:p>
            <a:pPr lvl="1"/>
            <a:r>
              <a:rPr lang="en-US" dirty="0">
                <a:hlinkClick r:id="rId5"/>
              </a:rPr>
              <a:t>EU trusted list of trust service providers</a:t>
            </a:r>
            <a:endParaRPr lang="en-US" dirty="0"/>
          </a:p>
          <a:p>
            <a:endParaRPr lang="en-US" dirty="0"/>
          </a:p>
          <a:p>
            <a:r>
              <a:rPr lang="en-US" dirty="0">
                <a:hlinkClick r:id="rId6"/>
              </a:rPr>
              <a:t>General Data Protection Regulation 2016/679</a:t>
            </a:r>
            <a:endParaRPr lang="en-US" dirty="0"/>
          </a:p>
          <a:p>
            <a:endParaRPr lang="en-US" dirty="0">
              <a:hlinkClick r:id="rId7"/>
            </a:endParaRPr>
          </a:p>
          <a:p>
            <a:r>
              <a:rPr lang="en-US" dirty="0">
                <a:hlinkClick r:id="rId7"/>
              </a:rPr>
              <a:t>Regulation 2018/1724 establishing a single digital gateway to provide access to information, to procedures and to assistance and problem-solving services</a:t>
            </a:r>
            <a:endParaRPr lang="en-US" dirty="0"/>
          </a:p>
        </p:txBody>
      </p:sp>
      <p:sp>
        <p:nvSpPr>
          <p:cNvPr id="4" name="Title 3"/>
          <p:cNvSpPr>
            <a:spLocks noGrp="1"/>
          </p:cNvSpPr>
          <p:nvPr>
            <p:ph type="title"/>
          </p:nvPr>
        </p:nvSpPr>
        <p:spPr/>
        <p:txBody>
          <a:bodyPr/>
          <a:lstStyle/>
          <a:p>
            <a:r>
              <a:rPr lang="en-US"/>
              <a:t>Relevant recent regulation on European level</a:t>
            </a:r>
            <a:endParaRPr lang="en-US" dirty="0"/>
          </a:p>
        </p:txBody>
      </p:sp>
      <p:sp>
        <p:nvSpPr>
          <p:cNvPr id="7" name="Slide Number Placeholder 6"/>
          <p:cNvSpPr>
            <a:spLocks noGrp="1"/>
          </p:cNvSpPr>
          <p:nvPr>
            <p:ph type="sldNum" sz="quarter" idx="12"/>
          </p:nvPr>
        </p:nvSpPr>
        <p:spPr/>
        <p:txBody>
          <a:bodyPr/>
          <a:lstStyle/>
          <a:p>
            <a:fld id="{D45B42A2-12DC-D04A-88D3-A93CC82DF348}" type="slidenum">
              <a:rPr lang="en-US" smtClean="0"/>
              <a:t>14</a:t>
            </a:fld>
            <a:endParaRPr lang="en-US" dirty="0"/>
          </a:p>
        </p:txBody>
      </p:sp>
    </p:spTree>
    <p:extLst>
      <p:ext uri="{BB962C8B-B14F-4D97-AF65-F5344CB8AC3E}">
        <p14:creationId xmlns:p14="http://schemas.microsoft.com/office/powerpoint/2010/main" val="3129667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sz="quarter" idx="14"/>
          </p:nvPr>
        </p:nvSpPr>
        <p:spPr/>
        <p:txBody>
          <a:bodyPr>
            <a:normAutofit fontScale="92500" lnSpcReduction="20000"/>
          </a:bodyPr>
          <a:lstStyle/>
          <a:p>
            <a:r>
              <a:rPr lang="en-GB" dirty="0" smtClean="0"/>
              <a:t>Regulation (EU) No 910/2014 of 23 July 2014 on electronic identification and trust services for electronic transactions in the internal market (“</a:t>
            </a:r>
            <a:r>
              <a:rPr lang="en-GB" dirty="0" err="1" smtClean="0"/>
              <a:t>eIDAS</a:t>
            </a:r>
            <a:r>
              <a:rPr lang="en-GB" dirty="0" smtClean="0"/>
              <a:t> regulation” - electronic identification, authentication and trust services)</a:t>
            </a:r>
          </a:p>
          <a:p>
            <a:r>
              <a:rPr lang="en-GB" dirty="0" smtClean="0"/>
              <a:t>strengthen EU single market by boosting trust and convenience in secure and seamless cross-border electronic transactions</a:t>
            </a:r>
          </a:p>
          <a:p>
            <a:r>
              <a:rPr lang="en-GB" altLang="fr-FR" dirty="0" smtClean="0"/>
              <a:t>three important objectives</a:t>
            </a:r>
          </a:p>
          <a:p>
            <a:pPr lvl="1"/>
            <a:r>
              <a:rPr lang="en-US" dirty="0" smtClean="0"/>
              <a:t>increasing the effectiveness of public and private online services, electronic business and electronic commerce in the European Union, by eliminating </a:t>
            </a:r>
            <a:r>
              <a:rPr lang="en-GB" altLang="fr-FR" dirty="0" smtClean="0"/>
              <a:t>(legal and technical) obstacles for the functioning of the internal market =&gt; choice for a regulation</a:t>
            </a:r>
          </a:p>
          <a:p>
            <a:pPr lvl="1"/>
            <a:r>
              <a:rPr lang="en-US" dirty="0" smtClean="0"/>
              <a:t>enhance trust in electronic transactions , in particular cross-border transactions, by providing a common foundation for secure electronic interaction between citizens, businesses and public authorities </a:t>
            </a:r>
            <a:r>
              <a:rPr lang="en-GB" altLang="fr-FR" dirty="0" smtClean="0"/>
              <a:t>=&gt;  high level of security and better information (EU trust </a:t>
            </a:r>
            <a:r>
              <a:rPr lang="en-GB" dirty="0" smtClean="0"/>
              <a:t>mark</a:t>
            </a:r>
            <a:r>
              <a:rPr lang="en-GB" altLang="fr-FR" dirty="0" smtClean="0"/>
              <a:t>)</a:t>
            </a:r>
          </a:p>
          <a:p>
            <a:pPr lvl="1"/>
            <a:r>
              <a:rPr lang="en-GB" dirty="0" smtClean="0"/>
              <a:t>enhance legal certainty</a:t>
            </a:r>
            <a:r>
              <a:rPr lang="en-GB" altLang="fr-FR" dirty="0" smtClean="0"/>
              <a:t> within the use of electronic identification means and trust services</a:t>
            </a:r>
          </a:p>
          <a:p>
            <a:r>
              <a:rPr lang="en-GB" dirty="0" smtClean="0"/>
              <a:t>regulation =&gt; direct effect on Belgian law</a:t>
            </a:r>
            <a:endParaRPr lang="en-GB" altLang="fr-FR" dirty="0" smtClean="0"/>
          </a:p>
          <a:p>
            <a:endParaRPr lang="en-GB" dirty="0" smtClean="0"/>
          </a:p>
          <a:p>
            <a:endParaRPr lang="en-GB" dirty="0"/>
          </a:p>
        </p:txBody>
      </p:sp>
      <p:sp>
        <p:nvSpPr>
          <p:cNvPr id="2" name="Titel 1"/>
          <p:cNvSpPr>
            <a:spLocks noGrp="1"/>
          </p:cNvSpPr>
          <p:nvPr>
            <p:ph type="title"/>
          </p:nvPr>
        </p:nvSpPr>
        <p:spPr/>
        <p:txBody>
          <a:bodyPr/>
          <a:lstStyle/>
          <a:p>
            <a:r>
              <a:rPr lang="en-GB" dirty="0" err="1" smtClean="0"/>
              <a:t>eIDAS</a:t>
            </a:r>
            <a:r>
              <a:rPr lang="en-GB" dirty="0" smtClean="0"/>
              <a:t> regulation: objectives</a:t>
            </a:r>
            <a:endParaRPr lang="en-GB" dirty="0"/>
          </a:p>
        </p:txBody>
      </p:sp>
      <p:sp>
        <p:nvSpPr>
          <p:cNvPr id="9" name="Slide Number Placeholder 8"/>
          <p:cNvSpPr>
            <a:spLocks noGrp="1"/>
          </p:cNvSpPr>
          <p:nvPr>
            <p:ph type="sldNum" sz="quarter" idx="12"/>
          </p:nvPr>
        </p:nvSpPr>
        <p:spPr/>
        <p:txBody>
          <a:bodyPr/>
          <a:lstStyle/>
          <a:p>
            <a:fld id="{D45B42A2-12DC-D04A-88D3-A93CC82DF348}" type="slidenum">
              <a:rPr lang="en-US" smtClean="0"/>
              <a:t>15</a:t>
            </a:fld>
            <a:endParaRPr lang="en-US" dirty="0"/>
          </a:p>
        </p:txBody>
      </p:sp>
    </p:spTree>
    <p:extLst>
      <p:ext uri="{BB962C8B-B14F-4D97-AF65-F5344CB8AC3E}">
        <p14:creationId xmlns:p14="http://schemas.microsoft.com/office/powerpoint/2010/main" val="570389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10"/>
          <p:cNvSpPr>
            <a:spLocks noGrp="1"/>
          </p:cNvSpPr>
          <p:nvPr>
            <p:ph sz="quarter" idx="14"/>
          </p:nvPr>
        </p:nvSpPr>
        <p:spPr/>
        <p:txBody>
          <a:bodyPr/>
          <a:lstStyle/>
          <a:p>
            <a:r>
              <a:rPr lang="en-GB" smtClean="0"/>
              <a:t>mandatory recognition of some electronic identification means</a:t>
            </a:r>
          </a:p>
          <a:p>
            <a:r>
              <a:rPr lang="en-GB" smtClean="0"/>
              <a:t>electronic trust services</a:t>
            </a:r>
          </a:p>
          <a:p>
            <a:pPr lvl="1"/>
            <a:r>
              <a:rPr lang="en-GB" smtClean="0"/>
              <a:t>scope</a:t>
            </a:r>
          </a:p>
          <a:p>
            <a:pPr lvl="2"/>
            <a:r>
              <a:rPr lang="en-GB" smtClean="0"/>
              <a:t>electronic signatures, including validation and preservation services</a:t>
            </a:r>
          </a:p>
          <a:p>
            <a:pPr lvl="2"/>
            <a:r>
              <a:rPr lang="en-GB" smtClean="0"/>
              <a:t>electronic seals, including validation and preservation services</a:t>
            </a:r>
          </a:p>
          <a:p>
            <a:pPr lvl="2"/>
            <a:r>
              <a:rPr lang="en-GB" smtClean="0"/>
              <a:t>time stamping</a:t>
            </a:r>
          </a:p>
          <a:p>
            <a:pPr lvl="2"/>
            <a:r>
              <a:rPr lang="en-GB" smtClean="0"/>
              <a:t>electronic registered service delivery</a:t>
            </a:r>
          </a:p>
          <a:p>
            <a:pPr lvl="2"/>
            <a:r>
              <a:rPr lang="en-GB" smtClean="0"/>
              <a:t>website authentication</a:t>
            </a:r>
          </a:p>
          <a:p>
            <a:pPr lvl="1"/>
            <a:r>
              <a:rPr lang="en-GB" smtClean="0"/>
              <a:t>horizontal principles: security requirements, trusted lists, EU trust mark, prior authorisation, qualified services, liability, data protection, supervision, international aspects</a:t>
            </a:r>
          </a:p>
          <a:p>
            <a:r>
              <a:rPr lang="en-GB" smtClean="0"/>
              <a:t>non-discrimination of electronic documents vis-à-vis paper documents as evidence in legal proceedings</a:t>
            </a:r>
          </a:p>
          <a:p>
            <a:endParaRPr lang="en-GB" altLang="en-US" dirty="0" smtClean="0"/>
          </a:p>
        </p:txBody>
      </p:sp>
      <p:sp>
        <p:nvSpPr>
          <p:cNvPr id="2" name="Title 1"/>
          <p:cNvSpPr>
            <a:spLocks noGrp="1"/>
          </p:cNvSpPr>
          <p:nvPr>
            <p:ph type="title"/>
          </p:nvPr>
        </p:nvSpPr>
        <p:spPr/>
        <p:txBody>
          <a:bodyPr/>
          <a:lstStyle/>
          <a:p>
            <a:r>
              <a:rPr lang="en-GB" noProof="0" dirty="0" err="1" smtClean="0"/>
              <a:t>eIDAS</a:t>
            </a:r>
            <a:r>
              <a:rPr lang="en-GB" noProof="0" dirty="0" smtClean="0"/>
              <a:t> </a:t>
            </a:r>
            <a:r>
              <a:rPr lang="en-GB" dirty="0" smtClean="0"/>
              <a:t>regulation: overall content</a:t>
            </a:r>
            <a:endParaRPr lang="en-GB" noProof="0"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9478" y="2804161"/>
            <a:ext cx="1057367" cy="1514255"/>
          </a:xfrm>
          <a:prstGeom prst="rect">
            <a:avLst/>
          </a:prstGeom>
        </p:spPr>
      </p:pic>
      <p:sp>
        <p:nvSpPr>
          <p:cNvPr id="9" name="Slide Number Placeholder 8"/>
          <p:cNvSpPr>
            <a:spLocks noGrp="1"/>
          </p:cNvSpPr>
          <p:nvPr>
            <p:ph type="sldNum" sz="quarter" idx="12"/>
          </p:nvPr>
        </p:nvSpPr>
        <p:spPr/>
        <p:txBody>
          <a:bodyPr/>
          <a:lstStyle/>
          <a:p>
            <a:fld id="{D45B42A2-12DC-D04A-88D3-A93CC82DF348}" type="slidenum">
              <a:rPr lang="en-US" smtClean="0"/>
              <a:t>16</a:t>
            </a:fld>
            <a:endParaRPr lang="en-US" dirty="0"/>
          </a:p>
        </p:txBody>
      </p:sp>
    </p:spTree>
    <p:extLst>
      <p:ext uri="{BB962C8B-B14F-4D97-AF65-F5344CB8AC3E}">
        <p14:creationId xmlns:p14="http://schemas.microsoft.com/office/powerpoint/2010/main" val="2682231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quarter" idx="14"/>
          </p:nvPr>
        </p:nvSpPr>
        <p:spPr/>
        <p:txBody>
          <a:bodyPr>
            <a:normAutofit lnSpcReduction="10000"/>
          </a:bodyPr>
          <a:lstStyle/>
          <a:p>
            <a:r>
              <a:rPr lang="en-GB" smtClean="0"/>
              <a:t>possibility for MS’s to notify electronic identification schemes, provided that some conditions are met, e.g.</a:t>
            </a:r>
          </a:p>
          <a:p>
            <a:pPr lvl="1"/>
            <a:r>
              <a:rPr lang="en-GB" smtClean="0"/>
              <a:t>issued by, under a mandate from or recognized by the notifying MS</a:t>
            </a:r>
          </a:p>
          <a:p>
            <a:pPr lvl="1"/>
            <a:r>
              <a:rPr lang="en-GB" smtClean="0"/>
              <a:t>can be used to access at least one government service which requires electronic identification in the notifying MS</a:t>
            </a:r>
          </a:p>
          <a:p>
            <a:pPr lvl="1"/>
            <a:r>
              <a:rPr lang="en-GB" smtClean="0"/>
              <a:t>meets the requirements of at least one of the assurance levels set out by the eIDAS regulation</a:t>
            </a:r>
          </a:p>
          <a:p>
            <a:pPr lvl="2"/>
            <a:r>
              <a:rPr lang="en-GB" smtClean="0"/>
              <a:t>high</a:t>
            </a:r>
          </a:p>
          <a:p>
            <a:pPr lvl="2"/>
            <a:r>
              <a:rPr lang="en-GB" smtClean="0"/>
              <a:t>substantial</a:t>
            </a:r>
          </a:p>
          <a:p>
            <a:pPr lvl="2"/>
            <a:r>
              <a:rPr lang="en-GB" smtClean="0"/>
              <a:t>low</a:t>
            </a:r>
          </a:p>
          <a:p>
            <a:pPr lvl="1"/>
            <a:r>
              <a:rPr lang="en-GB" smtClean="0"/>
              <a:t>notifying MS ensures that the person identification data uniquely representing a person is attributed in accordance with  the requirements of the chosen assurance level</a:t>
            </a:r>
          </a:p>
          <a:p>
            <a:pPr lvl="1"/>
            <a:r>
              <a:rPr lang="en-GB" smtClean="0"/>
              <a:t>party issuing electronic identification means ensures that electronic identification means is attributed according to the requirements of the chosen assurance level </a:t>
            </a:r>
            <a:endParaRPr lang="en-GB" dirty="0"/>
          </a:p>
        </p:txBody>
      </p:sp>
      <p:sp>
        <p:nvSpPr>
          <p:cNvPr id="2" name="Titel 1"/>
          <p:cNvSpPr>
            <a:spLocks noGrp="1"/>
          </p:cNvSpPr>
          <p:nvPr>
            <p:ph type="title"/>
          </p:nvPr>
        </p:nvSpPr>
        <p:spPr/>
        <p:txBody>
          <a:bodyPr/>
          <a:lstStyle/>
          <a:p>
            <a:r>
              <a:rPr lang="en-GB" dirty="0" err="1" smtClean="0"/>
              <a:t>eIDAS</a:t>
            </a:r>
            <a:r>
              <a:rPr lang="en-GB" dirty="0" smtClean="0"/>
              <a:t>: electronic identification</a:t>
            </a:r>
            <a:endParaRPr lang="en-GB" dirty="0"/>
          </a:p>
        </p:txBody>
      </p:sp>
      <p:sp>
        <p:nvSpPr>
          <p:cNvPr id="9" name="Slide Number Placeholder 8"/>
          <p:cNvSpPr>
            <a:spLocks noGrp="1"/>
          </p:cNvSpPr>
          <p:nvPr>
            <p:ph type="sldNum" sz="quarter" idx="12"/>
          </p:nvPr>
        </p:nvSpPr>
        <p:spPr/>
        <p:txBody>
          <a:bodyPr/>
          <a:lstStyle/>
          <a:p>
            <a:fld id="{D45B42A2-12DC-D04A-88D3-A93CC82DF348}" type="slidenum">
              <a:rPr lang="en-US" smtClean="0"/>
              <a:t>17</a:t>
            </a:fld>
            <a:endParaRPr lang="en-US" dirty="0"/>
          </a:p>
        </p:txBody>
      </p:sp>
    </p:spTree>
    <p:extLst>
      <p:ext uri="{BB962C8B-B14F-4D97-AF65-F5344CB8AC3E}">
        <p14:creationId xmlns:p14="http://schemas.microsoft.com/office/powerpoint/2010/main" val="720045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quarter" idx="14"/>
          </p:nvPr>
        </p:nvSpPr>
        <p:spPr/>
        <p:txBody>
          <a:bodyPr>
            <a:normAutofit lnSpcReduction="10000"/>
          </a:bodyPr>
          <a:lstStyle/>
          <a:p>
            <a:r>
              <a:rPr lang="en-GB" smtClean="0"/>
              <a:t>when an electronic identification and authentication is required under national law or by administrative practice to access an online government service in a MS, the electronic identification means issued in another MS shall be recognized, provided that</a:t>
            </a:r>
          </a:p>
          <a:p>
            <a:pPr lvl="1"/>
            <a:r>
              <a:rPr lang="en-GB" smtClean="0"/>
              <a:t>the electronic identification means has been notified by a MS and is included in the list of the European Commission AND</a:t>
            </a:r>
          </a:p>
          <a:p>
            <a:pPr lvl="1"/>
            <a:r>
              <a:rPr lang="en-GB" smtClean="0"/>
              <a:t>the assurance level of the electronic identifications means is equal or higher than the assurance level required for online access to the online government service, provided that the assurance level is substantial or high AND (no obligatory recognition for electronic identification means of level low)</a:t>
            </a:r>
          </a:p>
          <a:p>
            <a:pPr lvl="1"/>
            <a:r>
              <a:rPr lang="en-GB" smtClean="0"/>
              <a:t>the government service uses the assurance level substantial or high for access to its online service (no obligatory recognition of  electronic identification means of another MS if the online government service can be accessed  by electronic identification means of level low)</a:t>
            </a:r>
          </a:p>
          <a:p>
            <a:endParaRPr lang="en-GB" dirty="0"/>
          </a:p>
        </p:txBody>
      </p:sp>
      <p:sp>
        <p:nvSpPr>
          <p:cNvPr id="2" name="Titel 1"/>
          <p:cNvSpPr>
            <a:spLocks noGrp="1"/>
          </p:cNvSpPr>
          <p:nvPr>
            <p:ph type="title"/>
          </p:nvPr>
        </p:nvSpPr>
        <p:spPr/>
        <p:txBody>
          <a:bodyPr/>
          <a:lstStyle/>
          <a:p>
            <a:r>
              <a:rPr lang="en-GB" dirty="0" err="1" smtClean="0"/>
              <a:t>eIDAS</a:t>
            </a:r>
            <a:r>
              <a:rPr lang="en-GB" dirty="0" smtClean="0"/>
              <a:t>: electronic identification</a:t>
            </a:r>
            <a:endParaRPr lang="en-GB" dirty="0"/>
          </a:p>
        </p:txBody>
      </p:sp>
      <p:sp>
        <p:nvSpPr>
          <p:cNvPr id="9" name="Slide Number Placeholder 8"/>
          <p:cNvSpPr>
            <a:spLocks noGrp="1"/>
          </p:cNvSpPr>
          <p:nvPr>
            <p:ph type="sldNum" sz="quarter" idx="12"/>
          </p:nvPr>
        </p:nvSpPr>
        <p:spPr/>
        <p:txBody>
          <a:bodyPr/>
          <a:lstStyle/>
          <a:p>
            <a:fld id="{D45B42A2-12DC-D04A-88D3-A93CC82DF348}" type="slidenum">
              <a:rPr lang="en-US" smtClean="0"/>
              <a:t>18</a:t>
            </a:fld>
            <a:endParaRPr lang="en-US" dirty="0"/>
          </a:p>
        </p:txBody>
      </p:sp>
    </p:spTree>
    <p:extLst>
      <p:ext uri="{BB962C8B-B14F-4D97-AF65-F5344CB8AC3E}">
        <p14:creationId xmlns:p14="http://schemas.microsoft.com/office/powerpoint/2010/main" val="699654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normAutofit fontScale="92500"/>
          </a:bodyPr>
          <a:lstStyle/>
          <a:p>
            <a:r>
              <a:rPr lang="en-GB" altLang="fr-FR" smtClean="0"/>
              <a:t>no obligation to implement or use a device for electronic identification on a national level, and no obligatory European notification for cross-border use</a:t>
            </a:r>
          </a:p>
          <a:p>
            <a:r>
              <a:rPr lang="en-GB" altLang="fr-FR" noProof="0" smtClean="0"/>
              <a:t>obligation for the notifying MS to provide free online authentication service in case of a government service (not obligatory in case of a private service or may be paying)</a:t>
            </a:r>
          </a:p>
          <a:p>
            <a:r>
              <a:rPr lang="en-GB" smtClean="0"/>
              <a:t>obligation to designate ‘points of single contact’ for cooperation with other MS’s </a:t>
            </a:r>
          </a:p>
          <a:p>
            <a:r>
              <a:rPr lang="en-GB" smtClean="0"/>
              <a:t>obligation to designate a node operator for interoperability with other MS’s</a:t>
            </a:r>
          </a:p>
          <a:p>
            <a:r>
              <a:rPr lang="en-GB" altLang="fr-FR" smtClean="0"/>
              <a:t>if security is compromised, the notifying MS has to suspend or recall the cross-border identification means and to inform other MS’s and the European Commission</a:t>
            </a:r>
            <a:endParaRPr lang="en-GB" smtClean="0"/>
          </a:p>
          <a:p>
            <a:endParaRPr lang="en-GB" altLang="fr-FR" noProof="0" smtClean="0"/>
          </a:p>
          <a:p>
            <a:endParaRPr lang="en-GB" altLang="fr-FR" smtClean="0"/>
          </a:p>
          <a:p>
            <a:endParaRPr lang="en-GB" smtClean="0"/>
          </a:p>
          <a:p>
            <a:endParaRPr lang="en-GB" noProof="0" dirty="0"/>
          </a:p>
        </p:txBody>
      </p:sp>
      <p:sp>
        <p:nvSpPr>
          <p:cNvPr id="2" name="Title 1"/>
          <p:cNvSpPr>
            <a:spLocks noGrp="1"/>
          </p:cNvSpPr>
          <p:nvPr>
            <p:ph type="title"/>
          </p:nvPr>
        </p:nvSpPr>
        <p:spPr/>
        <p:txBody>
          <a:bodyPr/>
          <a:lstStyle/>
          <a:p>
            <a:r>
              <a:rPr lang="en-GB" noProof="0" dirty="0" err="1" smtClean="0"/>
              <a:t>eIDAS</a:t>
            </a:r>
            <a:r>
              <a:rPr lang="en-GB" noProof="0" dirty="0" smtClean="0"/>
              <a:t>: electronic identification</a:t>
            </a:r>
            <a:endParaRPr lang="en-GB" noProof="0" dirty="0"/>
          </a:p>
        </p:txBody>
      </p:sp>
      <p:sp>
        <p:nvSpPr>
          <p:cNvPr id="9" name="Slide Number Placeholder 8"/>
          <p:cNvSpPr>
            <a:spLocks noGrp="1"/>
          </p:cNvSpPr>
          <p:nvPr>
            <p:ph type="sldNum" sz="quarter" idx="12"/>
          </p:nvPr>
        </p:nvSpPr>
        <p:spPr/>
        <p:txBody>
          <a:bodyPr/>
          <a:lstStyle/>
          <a:p>
            <a:fld id="{D45B42A2-12DC-D04A-88D3-A93CC82DF348}" type="slidenum">
              <a:rPr lang="en-US" smtClean="0"/>
              <a:t>19</a:t>
            </a:fld>
            <a:endParaRPr lang="en-US" dirty="0"/>
          </a:p>
        </p:txBody>
      </p:sp>
    </p:spTree>
    <p:extLst>
      <p:ext uri="{BB962C8B-B14F-4D97-AF65-F5344CB8AC3E}">
        <p14:creationId xmlns:p14="http://schemas.microsoft.com/office/powerpoint/2010/main" val="3840962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Algemeen</a:t>
            </a:r>
            <a:endParaRPr lang="en-US" dirty="0"/>
          </a:p>
        </p:txBody>
      </p:sp>
      <p:sp>
        <p:nvSpPr>
          <p:cNvPr id="7" name="Slide Number Placeholder 6"/>
          <p:cNvSpPr>
            <a:spLocks noGrp="1"/>
          </p:cNvSpPr>
          <p:nvPr>
            <p:ph type="sldNum" sz="quarter" idx="10"/>
          </p:nvPr>
        </p:nvSpPr>
        <p:spPr/>
        <p:txBody>
          <a:bodyPr/>
          <a:lstStyle/>
          <a:p>
            <a:fld id="{D45B42A2-12DC-D04A-88D3-A93CC82DF348}" type="slidenum">
              <a:rPr lang="en-US" smtClean="0"/>
              <a:pPr/>
              <a:t>2</a:t>
            </a:fld>
            <a:endParaRPr lang="en-US" dirty="0"/>
          </a:p>
        </p:txBody>
      </p:sp>
    </p:spTree>
    <p:extLst>
      <p:ext uri="{BB962C8B-B14F-4D97-AF65-F5344CB8AC3E}">
        <p14:creationId xmlns:p14="http://schemas.microsoft.com/office/powerpoint/2010/main" val="2941278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lstStyle/>
          <a:p>
            <a:r>
              <a:rPr lang="en-GB" altLang="fr-FR" smtClean="0"/>
              <a:t>liability of the notifying MS</a:t>
            </a:r>
          </a:p>
          <a:p>
            <a:pPr lvl="1"/>
            <a:r>
              <a:rPr lang="en-GB" smtClean="0"/>
              <a:t>the notifying MS ensures that the person identification data uniquely representing the person in question is attributed, in accordance with the requirements of the chosen assurance level</a:t>
            </a:r>
            <a:endParaRPr lang="en-GB" altLang="fr-FR" smtClean="0"/>
          </a:p>
          <a:p>
            <a:pPr lvl="1"/>
            <a:r>
              <a:rPr lang="en-GB" smtClean="0"/>
              <a:t>the notifying MS ensures the availability of authentication online, so that any relying party established in the territory of another MS is able to confirm the person identification data received in electronic form</a:t>
            </a:r>
          </a:p>
          <a:p>
            <a:pPr lvl="1"/>
            <a:r>
              <a:rPr lang="en-GB" smtClean="0"/>
              <a:t>the notifying Member State has to organise supervision to the notified electronic identification schemes</a:t>
            </a:r>
            <a:endParaRPr lang="en-GB" altLang="fr-FR" smtClean="0"/>
          </a:p>
          <a:p>
            <a:endParaRPr lang="en-GB" smtClean="0"/>
          </a:p>
          <a:p>
            <a:r>
              <a:rPr lang="en-GB" noProof="0" smtClean="0"/>
              <a:t>possibility to set conditions to the private sector to use  the notified electronic identification schemes</a:t>
            </a:r>
          </a:p>
          <a:p>
            <a:endParaRPr lang="en-GB" noProof="0" dirty="0" smtClean="0"/>
          </a:p>
        </p:txBody>
      </p:sp>
      <p:sp>
        <p:nvSpPr>
          <p:cNvPr id="2" name="Title 1"/>
          <p:cNvSpPr>
            <a:spLocks noGrp="1"/>
          </p:cNvSpPr>
          <p:nvPr>
            <p:ph type="title"/>
          </p:nvPr>
        </p:nvSpPr>
        <p:spPr/>
        <p:txBody>
          <a:bodyPr/>
          <a:lstStyle/>
          <a:p>
            <a:r>
              <a:rPr lang="en-GB" noProof="0" dirty="0" err="1" smtClean="0"/>
              <a:t>eIDAS</a:t>
            </a:r>
            <a:r>
              <a:rPr lang="en-GB" noProof="0" dirty="0" smtClean="0"/>
              <a:t>: electronic identification</a:t>
            </a:r>
            <a:endParaRPr lang="en-GB" noProof="0" dirty="0"/>
          </a:p>
        </p:txBody>
      </p:sp>
      <p:sp>
        <p:nvSpPr>
          <p:cNvPr id="9" name="Slide Number Placeholder 8"/>
          <p:cNvSpPr>
            <a:spLocks noGrp="1"/>
          </p:cNvSpPr>
          <p:nvPr>
            <p:ph type="sldNum" sz="quarter" idx="12"/>
          </p:nvPr>
        </p:nvSpPr>
        <p:spPr/>
        <p:txBody>
          <a:bodyPr/>
          <a:lstStyle/>
          <a:p>
            <a:fld id="{D45B42A2-12DC-D04A-88D3-A93CC82DF348}" type="slidenum">
              <a:rPr lang="en-US" smtClean="0"/>
              <a:t>20</a:t>
            </a:fld>
            <a:endParaRPr lang="en-US" dirty="0"/>
          </a:p>
        </p:txBody>
      </p:sp>
    </p:spTree>
    <p:extLst>
      <p:ext uri="{BB962C8B-B14F-4D97-AF65-F5344CB8AC3E}">
        <p14:creationId xmlns:p14="http://schemas.microsoft.com/office/powerpoint/2010/main" val="352385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3B6ADC-61A3-40C0-A2BB-7B7002544C2C}"/>
              </a:ext>
            </a:extLst>
          </p:cNvPr>
          <p:cNvSpPr>
            <a:spLocks noGrp="1"/>
          </p:cNvSpPr>
          <p:nvPr>
            <p:ph sz="quarter" idx="14"/>
          </p:nvPr>
        </p:nvSpPr>
        <p:spPr/>
        <p:txBody>
          <a:bodyPr>
            <a:normAutofit/>
          </a:bodyPr>
          <a:lstStyle/>
          <a:p>
            <a:r>
              <a:rPr lang="en-GB" smtClean="0"/>
              <a:t>Belgian l</a:t>
            </a:r>
            <a:r>
              <a:rPr lang="en-GB" noProof="0" smtClean="0"/>
              <a:t>aw on electronic identification of 18 July 2017 </a:t>
            </a:r>
            <a:r>
              <a:rPr lang="en-GB" smtClean="0"/>
              <a:t>completes the eIDAS Regulation</a:t>
            </a:r>
          </a:p>
          <a:p>
            <a:r>
              <a:rPr lang="en-GB" smtClean="0"/>
              <a:t>s</a:t>
            </a:r>
            <a:r>
              <a:rPr lang="en-GB" noProof="0" smtClean="0"/>
              <a:t>ome provisions:</a:t>
            </a:r>
          </a:p>
          <a:p>
            <a:pPr lvl="1"/>
            <a:r>
              <a:rPr lang="en-GB" noProof="0" smtClean="0"/>
              <a:t>each Belgian public sector body determines the required </a:t>
            </a:r>
            <a:r>
              <a:rPr lang="en-GB" smtClean="0"/>
              <a:t>assurance level</a:t>
            </a:r>
            <a:r>
              <a:rPr lang="en-GB" noProof="0" smtClean="0"/>
              <a:t> for access to its services and informs DG DT about this</a:t>
            </a:r>
          </a:p>
          <a:p>
            <a:pPr lvl="1"/>
            <a:r>
              <a:rPr lang="en-GB" smtClean="0"/>
              <a:t>DG DT determines the assurance level of the schemes to be notified to the European Commission, after consulting the Colleges of Presidents of the federal public services, the social security institutions and the federal public utility institutions</a:t>
            </a:r>
          </a:p>
          <a:p>
            <a:pPr lvl="1"/>
            <a:r>
              <a:rPr lang="en-GB" smtClean="0"/>
              <a:t>DG DT is charged with offering electronic notification services within the federal authentication service (FAS)</a:t>
            </a:r>
          </a:p>
          <a:p>
            <a:pPr lvl="1"/>
            <a:r>
              <a:rPr lang="en-GB" smtClean="0"/>
              <a:t>DG DT passes a minimum set of person identification data to the node of another MS (retrieved from by SSIN), when a user wants access to an online service in that other MS</a:t>
            </a:r>
          </a:p>
          <a:p>
            <a:pPr lvl="1"/>
            <a:endParaRPr lang="en-GB" smtClean="0"/>
          </a:p>
          <a:p>
            <a:pPr lvl="1"/>
            <a:endParaRPr lang="en-GB" smtClean="0"/>
          </a:p>
          <a:p>
            <a:pPr lvl="1"/>
            <a:endParaRPr lang="en-GB" dirty="0" smtClean="0"/>
          </a:p>
        </p:txBody>
      </p:sp>
      <p:sp>
        <p:nvSpPr>
          <p:cNvPr id="2" name="Title 1">
            <a:extLst>
              <a:ext uri="{FF2B5EF4-FFF2-40B4-BE49-F238E27FC236}">
                <a16:creationId xmlns:a16="http://schemas.microsoft.com/office/drawing/2014/main" id="{8642093E-F81B-45EA-A03A-F0EEFFD66793}"/>
              </a:ext>
            </a:extLst>
          </p:cNvPr>
          <p:cNvSpPr>
            <a:spLocks noGrp="1"/>
          </p:cNvSpPr>
          <p:nvPr>
            <p:ph type="title"/>
          </p:nvPr>
        </p:nvSpPr>
        <p:spPr/>
        <p:txBody>
          <a:bodyPr>
            <a:normAutofit/>
          </a:bodyPr>
          <a:lstStyle/>
          <a:p>
            <a:r>
              <a:rPr lang="en-GB" noProof="0" dirty="0" smtClean="0"/>
              <a:t>Belgian law </a:t>
            </a:r>
            <a:r>
              <a:rPr lang="en-GB" dirty="0" smtClean="0"/>
              <a:t>on electronic identification </a:t>
            </a:r>
            <a:endParaRPr lang="en-GB" noProof="0" dirty="0"/>
          </a:p>
        </p:txBody>
      </p:sp>
      <p:sp>
        <p:nvSpPr>
          <p:cNvPr id="6" name="Slide Number Placeholder 5"/>
          <p:cNvSpPr>
            <a:spLocks noGrp="1"/>
          </p:cNvSpPr>
          <p:nvPr>
            <p:ph type="sldNum" sz="quarter" idx="12"/>
          </p:nvPr>
        </p:nvSpPr>
        <p:spPr/>
        <p:txBody>
          <a:bodyPr/>
          <a:lstStyle/>
          <a:p>
            <a:fld id="{D45B42A2-12DC-D04A-88D3-A93CC82DF348}" type="slidenum">
              <a:rPr lang="en-US" smtClean="0"/>
              <a:t>21</a:t>
            </a:fld>
            <a:endParaRPr lang="en-US" dirty="0"/>
          </a:p>
        </p:txBody>
      </p:sp>
    </p:spTree>
    <p:extLst>
      <p:ext uri="{BB962C8B-B14F-4D97-AF65-F5344CB8AC3E}">
        <p14:creationId xmlns:p14="http://schemas.microsoft.com/office/powerpoint/2010/main" val="1096517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A3CCEA-6EA3-4715-BFB2-41AB1DE2C10E}"/>
              </a:ext>
            </a:extLst>
          </p:cNvPr>
          <p:cNvSpPr>
            <a:spLocks noGrp="1"/>
          </p:cNvSpPr>
          <p:nvPr>
            <p:ph sz="quarter" idx="14"/>
          </p:nvPr>
        </p:nvSpPr>
        <p:spPr/>
        <p:txBody>
          <a:bodyPr/>
          <a:lstStyle/>
          <a:p>
            <a:r>
              <a:rPr lang="en-GB" smtClean="0"/>
              <a:t>some provisions</a:t>
            </a:r>
          </a:p>
          <a:p>
            <a:pPr lvl="1"/>
            <a:r>
              <a:rPr lang="en-GB" smtClean="0"/>
              <a:t>the supervisory body consists of representatives of at least 3 government services and is responsible for monitoring the notified schemes and taking measures</a:t>
            </a:r>
          </a:p>
          <a:p>
            <a:pPr lvl="1"/>
            <a:r>
              <a:rPr lang="en-GB" smtClean="0"/>
              <a:t>the ‘points of single contact’ and an operator of the Belgian node are designated by Royal Decree in accordance with the European Implementing Regulations</a:t>
            </a:r>
          </a:p>
          <a:p>
            <a:pPr lvl="1"/>
            <a:r>
              <a:rPr lang="en-GB" smtClean="0"/>
              <a:t>private parties can provide electronic identification services recognized by DG DT after consulting Colleges of Presidents for access to Belgian government applications within the FAS (conditions for recognition are determined by Royal Decree)</a:t>
            </a:r>
          </a:p>
          <a:p>
            <a:pPr lvl="1"/>
            <a:endParaRPr lang="en-GB" smtClean="0"/>
          </a:p>
          <a:p>
            <a:pPr lvl="1"/>
            <a:endParaRPr lang="en-GB" noProof="0" smtClean="0"/>
          </a:p>
          <a:p>
            <a:endParaRPr lang="en-GB" noProof="0" dirty="0"/>
          </a:p>
        </p:txBody>
      </p:sp>
      <p:sp>
        <p:nvSpPr>
          <p:cNvPr id="2" name="Title 1">
            <a:extLst>
              <a:ext uri="{FF2B5EF4-FFF2-40B4-BE49-F238E27FC236}">
                <a16:creationId xmlns:a16="http://schemas.microsoft.com/office/drawing/2014/main" id="{6469FE33-BE84-47B0-BCA8-0E0DDCEBBD1D}"/>
              </a:ext>
            </a:extLst>
          </p:cNvPr>
          <p:cNvSpPr>
            <a:spLocks noGrp="1"/>
          </p:cNvSpPr>
          <p:nvPr>
            <p:ph type="title"/>
          </p:nvPr>
        </p:nvSpPr>
        <p:spPr/>
        <p:txBody>
          <a:bodyPr/>
          <a:lstStyle/>
          <a:p>
            <a:r>
              <a:rPr lang="en-GB" dirty="0" smtClean="0"/>
              <a:t>Belgian law on electronic identification </a:t>
            </a:r>
            <a:endParaRPr lang="en-GB" noProof="0" dirty="0"/>
          </a:p>
        </p:txBody>
      </p:sp>
      <p:sp>
        <p:nvSpPr>
          <p:cNvPr id="9" name="Slide Number Placeholder 8"/>
          <p:cNvSpPr>
            <a:spLocks noGrp="1"/>
          </p:cNvSpPr>
          <p:nvPr>
            <p:ph type="sldNum" sz="quarter" idx="12"/>
          </p:nvPr>
        </p:nvSpPr>
        <p:spPr/>
        <p:txBody>
          <a:bodyPr/>
          <a:lstStyle/>
          <a:p>
            <a:fld id="{D45B42A2-12DC-D04A-88D3-A93CC82DF348}" type="slidenum">
              <a:rPr lang="en-US" smtClean="0"/>
              <a:t>22</a:t>
            </a:fld>
            <a:endParaRPr lang="en-US" dirty="0"/>
          </a:p>
        </p:txBody>
      </p:sp>
    </p:spTree>
    <p:extLst>
      <p:ext uri="{BB962C8B-B14F-4D97-AF65-F5344CB8AC3E}">
        <p14:creationId xmlns:p14="http://schemas.microsoft.com/office/powerpoint/2010/main" val="721102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lstStyle/>
          <a:p>
            <a:r>
              <a:rPr lang="en-US" dirty="0" smtClean="0"/>
              <a:t>BE already connected with 6 other countries</a:t>
            </a:r>
            <a:br>
              <a:rPr lang="en-US" dirty="0" smtClean="0"/>
            </a:br>
            <a:r>
              <a:rPr lang="en-US" dirty="0" smtClean="0"/>
              <a:t>Germany – Estonia – Spain – Croatia – Italy – Luxemburg</a:t>
            </a:r>
            <a:endParaRPr lang="en-US" dirty="0"/>
          </a:p>
        </p:txBody>
      </p:sp>
      <p:sp>
        <p:nvSpPr>
          <p:cNvPr id="4" name="Title 3"/>
          <p:cNvSpPr>
            <a:spLocks noGrp="1"/>
          </p:cNvSpPr>
          <p:nvPr>
            <p:ph type="title"/>
          </p:nvPr>
        </p:nvSpPr>
        <p:spPr/>
        <p:txBody>
          <a:bodyPr/>
          <a:lstStyle/>
          <a:p>
            <a:r>
              <a:rPr lang="en-US" smtClean="0"/>
              <a:t>eIDAS</a:t>
            </a:r>
            <a:endParaRPr lang="en-US" dirty="0"/>
          </a:p>
        </p:txBody>
      </p:sp>
      <p:pic>
        <p:nvPicPr>
          <p:cNvPr id="5" name="Picture 4"/>
          <p:cNvPicPr>
            <a:picLocks noChangeAspect="1"/>
          </p:cNvPicPr>
          <p:nvPr/>
        </p:nvPicPr>
        <p:blipFill>
          <a:blip r:embed="rId2"/>
          <a:stretch>
            <a:fillRect/>
          </a:stretch>
        </p:blipFill>
        <p:spPr>
          <a:xfrm>
            <a:off x="809049" y="2523941"/>
            <a:ext cx="4254500" cy="1705911"/>
          </a:xfrm>
          <a:prstGeom prst="rect">
            <a:avLst/>
          </a:prstGeom>
        </p:spPr>
      </p:pic>
      <p:pic>
        <p:nvPicPr>
          <p:cNvPr id="8" name="Picture 7"/>
          <p:cNvPicPr>
            <a:picLocks noChangeAspect="1"/>
          </p:cNvPicPr>
          <p:nvPr/>
        </p:nvPicPr>
        <p:blipFill>
          <a:blip r:embed="rId3"/>
          <a:stretch>
            <a:fillRect/>
          </a:stretch>
        </p:blipFill>
        <p:spPr>
          <a:xfrm>
            <a:off x="783411" y="4420455"/>
            <a:ext cx="10210236" cy="1504455"/>
          </a:xfrm>
          <a:prstGeom prst="rect">
            <a:avLst/>
          </a:prstGeom>
        </p:spPr>
      </p:pic>
      <p:sp>
        <p:nvSpPr>
          <p:cNvPr id="11" name="Slide Number Placeholder 10"/>
          <p:cNvSpPr>
            <a:spLocks noGrp="1"/>
          </p:cNvSpPr>
          <p:nvPr>
            <p:ph type="sldNum" sz="quarter" idx="12"/>
          </p:nvPr>
        </p:nvSpPr>
        <p:spPr/>
        <p:txBody>
          <a:bodyPr/>
          <a:lstStyle/>
          <a:p>
            <a:fld id="{D45B42A2-12DC-D04A-88D3-A93CC82DF348}" type="slidenum">
              <a:rPr lang="en-US" smtClean="0"/>
              <a:t>23</a:t>
            </a:fld>
            <a:endParaRPr lang="en-US" dirty="0"/>
          </a:p>
        </p:txBody>
      </p:sp>
    </p:spTree>
    <p:extLst>
      <p:ext uri="{BB962C8B-B14F-4D97-AF65-F5344CB8AC3E}">
        <p14:creationId xmlns:p14="http://schemas.microsoft.com/office/powerpoint/2010/main" val="1102983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eIDAS</a:t>
            </a:r>
            <a:r>
              <a:rPr lang="en-US" dirty="0" smtClean="0"/>
              <a:t> flow (BOSA)</a:t>
            </a:r>
            <a:endParaRPr lang="en-US" dirty="0"/>
          </a:p>
        </p:txBody>
      </p:sp>
      <p:pic>
        <p:nvPicPr>
          <p:cNvPr id="7" name="Picture 6"/>
          <p:cNvPicPr>
            <a:picLocks noChangeAspect="1"/>
          </p:cNvPicPr>
          <p:nvPr/>
        </p:nvPicPr>
        <p:blipFill>
          <a:blip r:embed="rId2"/>
          <a:stretch>
            <a:fillRect/>
          </a:stretch>
        </p:blipFill>
        <p:spPr>
          <a:xfrm>
            <a:off x="527037" y="1375854"/>
            <a:ext cx="8934897" cy="4965379"/>
          </a:xfrm>
          <a:prstGeom prst="rect">
            <a:avLst/>
          </a:prstGeom>
        </p:spPr>
      </p:pic>
      <p:sp>
        <p:nvSpPr>
          <p:cNvPr id="9" name="TextBox 8"/>
          <p:cNvSpPr txBox="1"/>
          <p:nvPr/>
        </p:nvSpPr>
        <p:spPr>
          <a:xfrm>
            <a:off x="5218870" y="3689267"/>
            <a:ext cx="2036135" cy="338554"/>
          </a:xfrm>
          <a:prstGeom prst="rect">
            <a:avLst/>
          </a:prstGeom>
          <a:noFill/>
        </p:spPr>
        <p:txBody>
          <a:bodyPr wrap="none" rtlCol="0">
            <a:spAutoFit/>
          </a:bodyPr>
          <a:lstStyle/>
          <a:p>
            <a:pPr defTabSz="1219170" eaLnBrk="0" hangingPunct="0"/>
            <a:r>
              <a:rPr lang="nl-BE" sz="1600" dirty="0">
                <a:solidFill>
                  <a:srgbClr val="1C1C1C"/>
                </a:solidFill>
                <a:latin typeface="Arial" charset="0"/>
                <a:cs typeface="+mn-cs"/>
              </a:rPr>
              <a:t> &lt;-  zoals gewoonlijk</a:t>
            </a:r>
          </a:p>
        </p:txBody>
      </p:sp>
      <p:sp>
        <p:nvSpPr>
          <p:cNvPr id="11" name="TextBox 10"/>
          <p:cNvSpPr txBox="1"/>
          <p:nvPr/>
        </p:nvSpPr>
        <p:spPr>
          <a:xfrm>
            <a:off x="6862943" y="3319935"/>
            <a:ext cx="4818948" cy="338554"/>
          </a:xfrm>
          <a:prstGeom prst="rect">
            <a:avLst/>
          </a:prstGeom>
          <a:noFill/>
        </p:spPr>
        <p:txBody>
          <a:bodyPr wrap="none" rtlCol="0">
            <a:spAutoFit/>
          </a:bodyPr>
          <a:lstStyle/>
          <a:p>
            <a:pPr defTabSz="1219170" eaLnBrk="0" hangingPunct="0"/>
            <a:r>
              <a:rPr lang="nl-BE" sz="1600" dirty="0">
                <a:solidFill>
                  <a:srgbClr val="1C1C1C"/>
                </a:solidFill>
                <a:latin typeface="Arial" charset="0"/>
                <a:cs typeface="+mn-cs"/>
              </a:rPr>
              <a:t> &lt;-  deze gevallen worden opgevangen door BOSA</a:t>
            </a:r>
          </a:p>
        </p:txBody>
      </p:sp>
      <p:sp>
        <p:nvSpPr>
          <p:cNvPr id="15" name="Slide Number Placeholder 14"/>
          <p:cNvSpPr>
            <a:spLocks noGrp="1"/>
          </p:cNvSpPr>
          <p:nvPr>
            <p:ph type="sldNum" sz="quarter" idx="12"/>
          </p:nvPr>
        </p:nvSpPr>
        <p:spPr/>
        <p:txBody>
          <a:bodyPr/>
          <a:lstStyle/>
          <a:p>
            <a:fld id="{D45B42A2-12DC-D04A-88D3-A93CC82DF348}" type="slidenum">
              <a:rPr lang="en-US" smtClean="0"/>
              <a:t>24</a:t>
            </a:fld>
            <a:endParaRPr lang="en-US" dirty="0"/>
          </a:p>
        </p:txBody>
      </p:sp>
    </p:spTree>
    <p:extLst>
      <p:ext uri="{BB962C8B-B14F-4D97-AF65-F5344CB8AC3E}">
        <p14:creationId xmlns:p14="http://schemas.microsoft.com/office/powerpoint/2010/main" val="1966413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eIDAS</a:t>
            </a:r>
            <a:r>
              <a:rPr lang="en-US" dirty="0" smtClean="0"/>
              <a:t> flow</a:t>
            </a:r>
            <a:endParaRPr lang="en-US" dirty="0"/>
          </a:p>
        </p:txBody>
      </p:sp>
      <p:pic>
        <p:nvPicPr>
          <p:cNvPr id="6" name="Picture 5"/>
          <p:cNvPicPr>
            <a:picLocks noChangeAspect="1"/>
          </p:cNvPicPr>
          <p:nvPr/>
        </p:nvPicPr>
        <p:blipFill>
          <a:blip r:embed="rId2"/>
          <a:stretch>
            <a:fillRect/>
          </a:stretch>
        </p:blipFill>
        <p:spPr>
          <a:xfrm>
            <a:off x="509944" y="1380101"/>
            <a:ext cx="9610091" cy="5082513"/>
          </a:xfrm>
          <a:prstGeom prst="rect">
            <a:avLst/>
          </a:prstGeom>
        </p:spPr>
      </p:pic>
      <p:sp>
        <p:nvSpPr>
          <p:cNvPr id="10" name="Slide Number Placeholder 9"/>
          <p:cNvSpPr>
            <a:spLocks noGrp="1"/>
          </p:cNvSpPr>
          <p:nvPr>
            <p:ph type="sldNum" sz="quarter" idx="12"/>
          </p:nvPr>
        </p:nvSpPr>
        <p:spPr/>
        <p:txBody>
          <a:bodyPr/>
          <a:lstStyle/>
          <a:p>
            <a:fld id="{D45B42A2-12DC-D04A-88D3-A93CC82DF348}" type="slidenum">
              <a:rPr lang="en-US" smtClean="0"/>
              <a:t>25</a:t>
            </a:fld>
            <a:endParaRPr lang="en-US" dirty="0"/>
          </a:p>
        </p:txBody>
      </p:sp>
    </p:spTree>
    <p:extLst>
      <p:ext uri="{BB962C8B-B14F-4D97-AF65-F5344CB8AC3E}">
        <p14:creationId xmlns:p14="http://schemas.microsoft.com/office/powerpoint/2010/main" val="1494318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FD45F3-B5DE-433A-8377-1F217873BA8C}"/>
              </a:ext>
            </a:extLst>
          </p:cNvPr>
          <p:cNvSpPr>
            <a:spLocks noGrp="1"/>
          </p:cNvSpPr>
          <p:nvPr>
            <p:ph sz="quarter" idx="14"/>
          </p:nvPr>
        </p:nvSpPr>
        <p:spPr/>
        <p:txBody>
          <a:bodyPr/>
          <a:lstStyle/>
          <a:p>
            <a:r>
              <a:rPr lang="nl-BE" altLang="nl-BE" dirty="0" smtClean="0"/>
              <a:t>Europese digitale toegangspoort </a:t>
            </a:r>
          </a:p>
          <a:p>
            <a:r>
              <a:rPr lang="nl-BE" altLang="nl-BE" dirty="0" smtClean="0"/>
              <a:t>waar alle burgers en ondernemingen uit een EU-land</a:t>
            </a:r>
          </a:p>
          <a:p>
            <a:pPr lvl="1"/>
            <a:r>
              <a:rPr lang="nl-BE" altLang="nl-BE" dirty="0" smtClean="0"/>
              <a:t>informatie</a:t>
            </a:r>
          </a:p>
          <a:p>
            <a:pPr lvl="1"/>
            <a:r>
              <a:rPr lang="nl-BE" altLang="nl-BE" dirty="0" smtClean="0"/>
              <a:t>online procedures </a:t>
            </a:r>
          </a:p>
          <a:p>
            <a:pPr lvl="1"/>
            <a:r>
              <a:rPr lang="nl-BE" altLang="nl-BE" dirty="0" smtClean="0"/>
              <a:t>diensten voor ondersteuning en oplossing van problemen</a:t>
            </a:r>
          </a:p>
          <a:p>
            <a:r>
              <a:rPr lang="nl-BE" altLang="nl-BE" dirty="0" smtClean="0"/>
              <a:t>van een ander EU-land kunnen vinden </a:t>
            </a:r>
          </a:p>
          <a:p>
            <a:endParaRPr lang="fr-BE" dirty="0"/>
          </a:p>
        </p:txBody>
      </p:sp>
      <p:sp>
        <p:nvSpPr>
          <p:cNvPr id="2" name="Title 1">
            <a:extLst>
              <a:ext uri="{FF2B5EF4-FFF2-40B4-BE49-F238E27FC236}">
                <a16:creationId xmlns:a16="http://schemas.microsoft.com/office/drawing/2014/main" id="{F39735D8-8CFE-4BDA-8F00-A19F26DE5763}"/>
              </a:ext>
            </a:extLst>
          </p:cNvPr>
          <p:cNvSpPr>
            <a:spLocks noGrp="1"/>
          </p:cNvSpPr>
          <p:nvPr>
            <p:ph type="title"/>
          </p:nvPr>
        </p:nvSpPr>
        <p:spPr/>
        <p:txBody>
          <a:bodyPr/>
          <a:lstStyle/>
          <a:p>
            <a:r>
              <a:rPr lang="nl-BE" dirty="0" smtClean="0"/>
              <a:t>Single digital gateway (deadline 12/12/2023)</a:t>
            </a:r>
            <a:endParaRPr lang="fr-BE" dirty="0"/>
          </a:p>
        </p:txBody>
      </p:sp>
      <p:sp>
        <p:nvSpPr>
          <p:cNvPr id="4" name="Content Placeholder 3">
            <a:extLst>
              <a:ext uri="{FF2B5EF4-FFF2-40B4-BE49-F238E27FC236}">
                <a16:creationId xmlns:a16="http://schemas.microsoft.com/office/drawing/2014/main" id="{C7C88ABE-737D-43BA-91FE-C067EE512D7F}"/>
              </a:ext>
            </a:extLst>
          </p:cNvPr>
          <p:cNvSpPr>
            <a:spLocks noGrp="1"/>
          </p:cNvSpPr>
          <p:nvPr>
            <p:ph sz="quarter" idx="15"/>
          </p:nvPr>
        </p:nvSpPr>
        <p:spPr/>
        <p:txBody>
          <a:bodyPr>
            <a:normAutofit/>
          </a:bodyPr>
          <a:lstStyle/>
          <a:p>
            <a:r>
              <a:rPr lang="fr-BE" dirty="0"/>
              <a:t>p</a:t>
            </a:r>
            <a:r>
              <a:rPr lang="fr-BE" dirty="0" smtClean="0"/>
              <a:t>asserelle numérique européenne </a:t>
            </a:r>
          </a:p>
          <a:p>
            <a:r>
              <a:rPr lang="fr-BE" dirty="0" smtClean="0"/>
              <a:t>où tous les citoyens et entreprises d'un pays de l’UE peuvent trouver</a:t>
            </a:r>
          </a:p>
          <a:p>
            <a:pPr lvl="1"/>
            <a:r>
              <a:rPr lang="fr-BE" dirty="0" smtClean="0"/>
              <a:t>des renseignements</a:t>
            </a:r>
          </a:p>
          <a:p>
            <a:pPr lvl="1"/>
            <a:r>
              <a:rPr lang="fr-BE" dirty="0" smtClean="0"/>
              <a:t>des procédures en ligne </a:t>
            </a:r>
          </a:p>
          <a:p>
            <a:pPr lvl="1"/>
            <a:r>
              <a:rPr lang="fr-BE" dirty="0" smtClean="0"/>
              <a:t>des services d’assistance et de soutien</a:t>
            </a:r>
          </a:p>
          <a:p>
            <a:r>
              <a:rPr lang="fr-BE" dirty="0" smtClean="0"/>
              <a:t>en provenance d'un autre pays de l'UE</a:t>
            </a:r>
            <a:endParaRPr lang="fr-BE" dirty="0"/>
          </a:p>
        </p:txBody>
      </p:sp>
      <p:sp>
        <p:nvSpPr>
          <p:cNvPr id="11" name="Slide Number Placeholder 10"/>
          <p:cNvSpPr>
            <a:spLocks noGrp="1"/>
          </p:cNvSpPr>
          <p:nvPr>
            <p:ph type="sldNum" sz="quarter" idx="12"/>
          </p:nvPr>
        </p:nvSpPr>
        <p:spPr/>
        <p:txBody>
          <a:bodyPr/>
          <a:lstStyle/>
          <a:p>
            <a:fld id="{D45B42A2-12DC-D04A-88D3-A93CC82DF348}" type="slidenum">
              <a:rPr lang="en-US" smtClean="0"/>
              <a:t>26</a:t>
            </a:fld>
            <a:endParaRPr lang="en-US" dirty="0"/>
          </a:p>
        </p:txBody>
      </p:sp>
    </p:spTree>
    <p:extLst>
      <p:ext uri="{BB962C8B-B14F-4D97-AF65-F5344CB8AC3E}">
        <p14:creationId xmlns:p14="http://schemas.microsoft.com/office/powerpoint/2010/main" val="2288043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8C8167-9083-4657-803C-8B2C66A64A4C}"/>
              </a:ext>
            </a:extLst>
          </p:cNvPr>
          <p:cNvSpPr>
            <a:spLocks noGrp="1"/>
          </p:cNvSpPr>
          <p:nvPr>
            <p:ph sz="quarter" idx="14"/>
          </p:nvPr>
        </p:nvSpPr>
        <p:spPr/>
        <p:txBody>
          <a:bodyPr/>
          <a:lstStyle/>
          <a:p>
            <a:r>
              <a:rPr lang="nl-BE" altLang="nl-BE" dirty="0"/>
              <a:t>a</a:t>
            </a:r>
            <a:r>
              <a:rPr lang="nl-BE" altLang="nl-BE" dirty="0" smtClean="0"/>
              <a:t>dministratieve lasten verminderen voor burgers en ondernemingen</a:t>
            </a:r>
          </a:p>
          <a:p>
            <a:endParaRPr lang="nl-BE" altLang="nl-BE" dirty="0" smtClean="0"/>
          </a:p>
          <a:p>
            <a:r>
              <a:rPr lang="nl-BE" altLang="nl-BE" dirty="0" smtClean="0"/>
              <a:t>werking van de interne markt verbeteren</a:t>
            </a:r>
          </a:p>
          <a:p>
            <a:endParaRPr lang="nl-BE" altLang="nl-BE" dirty="0" smtClean="0"/>
          </a:p>
          <a:p>
            <a:r>
              <a:rPr lang="nl-BE" altLang="nl-BE" dirty="0" smtClean="0"/>
              <a:t>discriminatie wegwerken</a:t>
            </a:r>
          </a:p>
          <a:p>
            <a:endParaRPr lang="fr-BE" dirty="0"/>
          </a:p>
        </p:txBody>
      </p:sp>
      <p:sp>
        <p:nvSpPr>
          <p:cNvPr id="2" name="Title 1">
            <a:extLst>
              <a:ext uri="{FF2B5EF4-FFF2-40B4-BE49-F238E27FC236}">
                <a16:creationId xmlns:a16="http://schemas.microsoft.com/office/drawing/2014/main" id="{20218469-81AB-4B78-8C27-380EA92D56D1}"/>
              </a:ext>
            </a:extLst>
          </p:cNvPr>
          <p:cNvSpPr>
            <a:spLocks noGrp="1"/>
          </p:cNvSpPr>
          <p:nvPr>
            <p:ph type="title"/>
          </p:nvPr>
        </p:nvSpPr>
        <p:spPr/>
        <p:txBody>
          <a:bodyPr/>
          <a:lstStyle/>
          <a:p>
            <a:r>
              <a:rPr lang="en-US" dirty="0" smtClean="0"/>
              <a:t>Why ?</a:t>
            </a:r>
            <a:endParaRPr lang="fr-BE" dirty="0"/>
          </a:p>
        </p:txBody>
      </p:sp>
      <p:sp>
        <p:nvSpPr>
          <p:cNvPr id="4" name="Content Placeholder 3">
            <a:extLst>
              <a:ext uri="{FF2B5EF4-FFF2-40B4-BE49-F238E27FC236}">
                <a16:creationId xmlns:a16="http://schemas.microsoft.com/office/drawing/2014/main" id="{DC891A72-DE53-4308-A92C-AABF91CB6880}"/>
              </a:ext>
            </a:extLst>
          </p:cNvPr>
          <p:cNvSpPr>
            <a:spLocks noGrp="1"/>
          </p:cNvSpPr>
          <p:nvPr>
            <p:ph sz="quarter" idx="15"/>
          </p:nvPr>
        </p:nvSpPr>
        <p:spPr/>
        <p:txBody>
          <a:bodyPr/>
          <a:lstStyle/>
          <a:p>
            <a:r>
              <a:rPr lang="fr-BE" dirty="0"/>
              <a:t>r</a:t>
            </a:r>
            <a:r>
              <a:rPr lang="fr-BE" dirty="0" smtClean="0"/>
              <a:t>éduire les charges administratives pesant sur les citoyens et les entreprises</a:t>
            </a:r>
          </a:p>
          <a:p>
            <a:endParaRPr lang="fr-BE" dirty="0" smtClean="0"/>
          </a:p>
          <a:p>
            <a:r>
              <a:rPr lang="fr-BE" dirty="0" smtClean="0"/>
              <a:t>améliorer le fonctionnement du marché intérieur</a:t>
            </a:r>
          </a:p>
          <a:p>
            <a:endParaRPr lang="fr-BE" dirty="0" smtClean="0"/>
          </a:p>
          <a:p>
            <a:r>
              <a:rPr lang="fr-BE" dirty="0" smtClean="0"/>
              <a:t>élimination de la discrimination</a:t>
            </a:r>
            <a:endParaRPr lang="fr-BE" dirty="0"/>
          </a:p>
        </p:txBody>
      </p:sp>
      <p:sp>
        <p:nvSpPr>
          <p:cNvPr id="11" name="Slide Number Placeholder 10"/>
          <p:cNvSpPr>
            <a:spLocks noGrp="1"/>
          </p:cNvSpPr>
          <p:nvPr>
            <p:ph type="sldNum" sz="quarter" idx="12"/>
          </p:nvPr>
        </p:nvSpPr>
        <p:spPr/>
        <p:txBody>
          <a:bodyPr/>
          <a:lstStyle/>
          <a:p>
            <a:fld id="{D45B42A2-12DC-D04A-88D3-A93CC82DF348}" type="slidenum">
              <a:rPr lang="en-US" smtClean="0"/>
              <a:t>27</a:t>
            </a:fld>
            <a:endParaRPr lang="en-US" dirty="0"/>
          </a:p>
        </p:txBody>
      </p:sp>
    </p:spTree>
    <p:extLst>
      <p:ext uri="{BB962C8B-B14F-4D97-AF65-F5344CB8AC3E}">
        <p14:creationId xmlns:p14="http://schemas.microsoft.com/office/powerpoint/2010/main" val="3457988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DB9EAE-5BCA-4554-A132-FDA6EADE2F56}"/>
              </a:ext>
            </a:extLst>
          </p:cNvPr>
          <p:cNvSpPr>
            <a:spLocks noGrp="1"/>
          </p:cNvSpPr>
          <p:nvPr>
            <p:ph sz="quarter" idx="14"/>
          </p:nvPr>
        </p:nvSpPr>
        <p:spPr/>
        <p:txBody>
          <a:bodyPr>
            <a:normAutofit fontScale="92500" lnSpcReduction="20000"/>
          </a:bodyPr>
          <a:lstStyle/>
          <a:p>
            <a:r>
              <a:rPr lang="en-US" dirty="0" err="1">
                <a:sym typeface="Wingdings" panose="05000000000000000000" pitchFamily="2" charset="2"/>
              </a:rPr>
              <a:t>g</a:t>
            </a:r>
            <a:r>
              <a:rPr lang="en-US" dirty="0" err="1" smtClean="0">
                <a:sym typeface="Wingdings" panose="05000000000000000000" pitchFamily="2" charset="2"/>
              </a:rPr>
              <a:t>ebruikers</a:t>
            </a:r>
            <a:r>
              <a:rPr lang="en-US" dirty="0" smtClean="0">
                <a:sym typeface="Wingdings" panose="05000000000000000000" pitchFamily="2" charset="2"/>
              </a:rPr>
              <a:t> </a:t>
            </a:r>
            <a:r>
              <a:rPr lang="en-US" dirty="0" err="1" smtClean="0">
                <a:sym typeface="Wingdings" panose="05000000000000000000" pitchFamily="2" charset="2"/>
              </a:rPr>
              <a:t>gaan</a:t>
            </a:r>
            <a:r>
              <a:rPr lang="en-US" dirty="0" smtClean="0">
                <a:sym typeface="Wingdings" panose="05000000000000000000" pitchFamily="2" charset="2"/>
              </a:rPr>
              <a:t> </a:t>
            </a:r>
            <a:r>
              <a:rPr lang="en-US" dirty="0" err="1" smtClean="0">
                <a:sym typeface="Wingdings" panose="05000000000000000000" pitchFamily="2" charset="2"/>
              </a:rPr>
              <a:t>naar</a:t>
            </a:r>
            <a:r>
              <a:rPr lang="en-US" dirty="0" smtClean="0">
                <a:sym typeface="Wingdings" panose="05000000000000000000" pitchFamily="2" charset="2"/>
              </a:rPr>
              <a:t> de “Your </a:t>
            </a:r>
            <a:r>
              <a:rPr lang="en-US" dirty="0" err="1" smtClean="0">
                <a:sym typeface="Wingdings" panose="05000000000000000000" pitchFamily="2" charset="2"/>
              </a:rPr>
              <a:t>europe</a:t>
            </a:r>
            <a:r>
              <a:rPr lang="en-US" dirty="0" smtClean="0">
                <a:sym typeface="Wingdings" panose="05000000000000000000" pitchFamily="2" charset="2"/>
              </a:rPr>
              <a:t>” portal</a:t>
            </a:r>
          </a:p>
          <a:p>
            <a:r>
              <a:rPr lang="en-US" dirty="0" err="1">
                <a:sym typeface="Wingdings" panose="05000000000000000000" pitchFamily="2" charset="2"/>
              </a:rPr>
              <a:t>z</a:t>
            </a:r>
            <a:r>
              <a:rPr lang="en-US" dirty="0" err="1" smtClean="0">
                <a:sym typeface="Wingdings" panose="05000000000000000000" pitchFamily="2" charset="2"/>
              </a:rPr>
              <a:t>oeken</a:t>
            </a:r>
            <a:r>
              <a:rPr lang="en-US" dirty="0" smtClean="0">
                <a:sym typeface="Wingdings" panose="05000000000000000000" pitchFamily="2" charset="2"/>
              </a:rPr>
              <a:t> </a:t>
            </a:r>
            <a:r>
              <a:rPr lang="en-US" dirty="0" err="1" smtClean="0">
                <a:sym typeface="Wingdings" panose="05000000000000000000" pitchFamily="2" charset="2"/>
              </a:rPr>
              <a:t>naar</a:t>
            </a:r>
            <a:r>
              <a:rPr lang="en-US" dirty="0" smtClean="0">
                <a:sym typeface="Wingdings" panose="05000000000000000000" pitchFamily="2" charset="2"/>
              </a:rPr>
              <a:t> </a:t>
            </a:r>
            <a:r>
              <a:rPr lang="en-US" dirty="0" err="1" smtClean="0">
                <a:sym typeface="Wingdings" panose="05000000000000000000" pitchFamily="2" charset="2"/>
              </a:rPr>
              <a:t>een</a:t>
            </a:r>
            <a:r>
              <a:rPr lang="en-US" dirty="0" smtClean="0">
                <a:sym typeface="Wingdings" panose="05000000000000000000" pitchFamily="2" charset="2"/>
              </a:rPr>
              <a:t> life event of </a:t>
            </a:r>
            <a:r>
              <a:rPr lang="en-US" dirty="0" err="1" smtClean="0">
                <a:sym typeface="Wingdings" panose="05000000000000000000" pitchFamily="2" charset="2"/>
              </a:rPr>
              <a:t>specifieke</a:t>
            </a:r>
            <a:r>
              <a:rPr lang="en-US" dirty="0" smtClean="0">
                <a:sym typeface="Wingdings" panose="05000000000000000000" pitchFamily="2" charset="2"/>
              </a:rPr>
              <a:t> info</a:t>
            </a:r>
          </a:p>
          <a:p>
            <a:r>
              <a:rPr lang="en-US" dirty="0" err="1">
                <a:sym typeface="Wingdings" panose="05000000000000000000" pitchFamily="2" charset="2"/>
              </a:rPr>
              <a:t>o</a:t>
            </a:r>
            <a:r>
              <a:rPr lang="en-US" dirty="0" err="1" smtClean="0">
                <a:sym typeface="Wingdings" panose="05000000000000000000" pitchFamily="2" charset="2"/>
              </a:rPr>
              <a:t>ntvangen</a:t>
            </a:r>
            <a:r>
              <a:rPr lang="en-US" dirty="0" smtClean="0">
                <a:sym typeface="Wingdings" panose="05000000000000000000" pitchFamily="2" charset="2"/>
              </a:rPr>
              <a:t> </a:t>
            </a:r>
            <a:r>
              <a:rPr lang="en-US" dirty="0" err="1" smtClean="0">
                <a:sym typeface="Wingdings" panose="05000000000000000000" pitchFamily="2" charset="2"/>
              </a:rPr>
              <a:t>een</a:t>
            </a:r>
            <a:r>
              <a:rPr lang="en-US" dirty="0" smtClean="0">
                <a:sym typeface="Wingdings" panose="05000000000000000000" pitchFamily="2" charset="2"/>
              </a:rPr>
              <a:t> </a:t>
            </a:r>
            <a:r>
              <a:rPr lang="en-US" dirty="0" err="1" smtClean="0">
                <a:sym typeface="Wingdings" panose="05000000000000000000" pitchFamily="2" charset="2"/>
              </a:rPr>
              <a:t>resultaat</a:t>
            </a:r>
            <a:endParaRPr lang="en-US" dirty="0" smtClean="0">
              <a:sym typeface="Wingdings" panose="05000000000000000000" pitchFamily="2" charset="2"/>
            </a:endParaRPr>
          </a:p>
          <a:p>
            <a:r>
              <a:rPr lang="en-US" dirty="0" err="1" smtClean="0">
                <a:sym typeface="Wingdings" panose="05000000000000000000" pitchFamily="2" charset="2"/>
              </a:rPr>
              <a:t>starten</a:t>
            </a:r>
            <a:r>
              <a:rPr lang="en-US" dirty="0" smtClean="0">
                <a:sym typeface="Wingdings" panose="05000000000000000000" pitchFamily="2" charset="2"/>
              </a:rPr>
              <a:t> </a:t>
            </a:r>
            <a:r>
              <a:rPr lang="en-US" dirty="0" err="1" smtClean="0">
                <a:sym typeface="Wingdings" panose="05000000000000000000" pitchFamily="2" charset="2"/>
              </a:rPr>
              <a:t>onmiddellijk</a:t>
            </a:r>
            <a:r>
              <a:rPr lang="en-US" dirty="0" smtClean="0">
                <a:sym typeface="Wingdings" panose="05000000000000000000" pitchFamily="2" charset="2"/>
              </a:rPr>
              <a:t> online procedure op </a:t>
            </a:r>
          </a:p>
          <a:p>
            <a:r>
              <a:rPr lang="en-US" dirty="0" err="1" smtClean="0">
                <a:sym typeface="Wingdings" panose="05000000000000000000" pitchFamily="2" charset="2"/>
              </a:rPr>
              <a:t>geven</a:t>
            </a:r>
            <a:r>
              <a:rPr lang="en-US" dirty="0" smtClean="0">
                <a:sym typeface="Wingdings" panose="05000000000000000000" pitchFamily="2" charset="2"/>
              </a:rPr>
              <a:t> feedback over </a:t>
            </a:r>
            <a:r>
              <a:rPr lang="en-US" dirty="0" err="1" smtClean="0">
                <a:sym typeface="Wingdings" panose="05000000000000000000" pitchFamily="2" charset="2"/>
              </a:rPr>
              <a:t>kwaliteit</a:t>
            </a:r>
            <a:endParaRPr lang="en-US" dirty="0" smtClean="0">
              <a:sym typeface="Wingdings" panose="05000000000000000000" pitchFamily="2" charset="2"/>
            </a:endParaRPr>
          </a:p>
          <a:p>
            <a:r>
              <a:rPr lang="en-US" dirty="0" err="1" smtClean="0">
                <a:sym typeface="Wingdings" panose="05000000000000000000" pitchFamily="2" charset="2"/>
              </a:rPr>
              <a:t>ontvangen</a:t>
            </a:r>
            <a:r>
              <a:rPr lang="en-US" dirty="0" smtClean="0">
                <a:sym typeface="Wingdings" panose="05000000000000000000" pitchFamily="2" charset="2"/>
              </a:rPr>
              <a:t> </a:t>
            </a:r>
            <a:r>
              <a:rPr lang="en-US" dirty="0" err="1" smtClean="0">
                <a:sym typeface="Wingdings" panose="05000000000000000000" pitchFamily="2" charset="2"/>
              </a:rPr>
              <a:t>hulp</a:t>
            </a:r>
            <a:r>
              <a:rPr lang="en-US" dirty="0" smtClean="0">
                <a:sym typeface="Wingdings" panose="05000000000000000000" pitchFamily="2" charset="2"/>
              </a:rPr>
              <a:t> </a:t>
            </a:r>
            <a:r>
              <a:rPr lang="en-US" dirty="0" err="1" smtClean="0">
                <a:sym typeface="Wingdings" panose="05000000000000000000" pitchFamily="2" charset="2"/>
              </a:rPr>
              <a:t>als</a:t>
            </a:r>
            <a:r>
              <a:rPr lang="en-US" dirty="0" smtClean="0">
                <a:sym typeface="Wingdings" panose="05000000000000000000" pitchFamily="2" charset="2"/>
              </a:rPr>
              <a:t> </a:t>
            </a:r>
            <a:r>
              <a:rPr lang="en-US" dirty="0" err="1" smtClean="0">
                <a:sym typeface="Wingdings" panose="05000000000000000000" pitchFamily="2" charset="2"/>
              </a:rPr>
              <a:t>ze</a:t>
            </a:r>
            <a:r>
              <a:rPr lang="en-US" dirty="0" smtClean="0">
                <a:sym typeface="Wingdings" panose="05000000000000000000" pitchFamily="2" charset="2"/>
              </a:rPr>
              <a:t> </a:t>
            </a:r>
            <a:r>
              <a:rPr lang="en-US" dirty="0" err="1" smtClean="0">
                <a:sym typeface="Wingdings" panose="05000000000000000000" pitchFamily="2" charset="2"/>
              </a:rPr>
              <a:t>een</a:t>
            </a:r>
            <a:r>
              <a:rPr lang="en-US" dirty="0" smtClean="0">
                <a:sym typeface="Wingdings" panose="05000000000000000000" pitchFamily="2" charset="2"/>
              </a:rPr>
              <a:t> </a:t>
            </a:r>
            <a:r>
              <a:rPr lang="en-US" dirty="0" err="1" smtClean="0">
                <a:sym typeface="Wingdings" panose="05000000000000000000" pitchFamily="2" charset="2"/>
              </a:rPr>
              <a:t>probleem</a:t>
            </a:r>
            <a:r>
              <a:rPr lang="en-US" dirty="0" smtClean="0">
                <a:sym typeface="Wingdings" panose="05000000000000000000" pitchFamily="2" charset="2"/>
              </a:rPr>
              <a:t> </a:t>
            </a:r>
            <a:r>
              <a:rPr lang="en-US" dirty="0" err="1" smtClean="0">
                <a:sym typeface="Wingdings" panose="05000000000000000000" pitchFamily="2" charset="2"/>
              </a:rPr>
              <a:t>hebben</a:t>
            </a:r>
            <a:endParaRPr lang="en-US" dirty="0" smtClean="0">
              <a:sym typeface="Wingdings" panose="05000000000000000000" pitchFamily="2" charset="2"/>
            </a:endParaRPr>
          </a:p>
          <a:p>
            <a:r>
              <a:rPr lang="en-US" dirty="0" err="1" smtClean="0">
                <a:sym typeface="Wingdings" panose="05000000000000000000" pitchFamily="2" charset="2"/>
              </a:rPr>
              <a:t>krijgen</a:t>
            </a:r>
            <a:r>
              <a:rPr lang="en-US" dirty="0" smtClean="0">
                <a:sym typeface="Wingdings" panose="05000000000000000000" pitchFamily="2" charset="2"/>
              </a:rPr>
              <a:t> info </a:t>
            </a:r>
            <a:r>
              <a:rPr lang="en-US" dirty="0" err="1" smtClean="0">
                <a:sym typeface="Wingdings" panose="05000000000000000000" pitchFamily="2" charset="2"/>
              </a:rPr>
              <a:t>aangeboden</a:t>
            </a:r>
            <a:r>
              <a:rPr lang="en-US" dirty="0" smtClean="0">
                <a:sym typeface="Wingdings" panose="05000000000000000000" pitchFamily="2" charset="2"/>
              </a:rPr>
              <a:t> in de </a:t>
            </a:r>
            <a:r>
              <a:rPr lang="en-US" dirty="0" err="1" smtClean="0">
                <a:sym typeface="Wingdings" panose="05000000000000000000" pitchFamily="2" charset="2"/>
              </a:rPr>
              <a:t>landsta</a:t>
            </a:r>
            <a:r>
              <a:rPr lang="en-US" dirty="0" smtClean="0">
                <a:sym typeface="Wingdings" panose="05000000000000000000" pitchFamily="2" charset="2"/>
              </a:rPr>
              <a:t>(a)l(en) + Engels</a:t>
            </a:r>
          </a:p>
          <a:p>
            <a:r>
              <a:rPr lang="en-US" dirty="0" err="1" smtClean="0">
                <a:sym typeface="Wingdings" panose="05000000000000000000" pitchFamily="2" charset="2"/>
              </a:rPr>
              <a:t>einde</a:t>
            </a:r>
            <a:endParaRPr lang="fr-BE" dirty="0"/>
          </a:p>
        </p:txBody>
      </p:sp>
      <p:sp>
        <p:nvSpPr>
          <p:cNvPr id="2" name="Title 1">
            <a:extLst>
              <a:ext uri="{FF2B5EF4-FFF2-40B4-BE49-F238E27FC236}">
                <a16:creationId xmlns:a16="http://schemas.microsoft.com/office/drawing/2014/main" id="{433252B8-64FA-45F8-8F2E-6812FCB7FBA4}"/>
              </a:ext>
            </a:extLst>
          </p:cNvPr>
          <p:cNvSpPr>
            <a:spLocks noGrp="1"/>
          </p:cNvSpPr>
          <p:nvPr>
            <p:ph type="title"/>
          </p:nvPr>
        </p:nvSpPr>
        <p:spPr/>
        <p:txBody>
          <a:bodyPr/>
          <a:lstStyle/>
          <a:p>
            <a:r>
              <a:rPr lang="en-US" dirty="0" smtClean="0"/>
              <a:t>Method</a:t>
            </a:r>
            <a:endParaRPr lang="fr-BE" dirty="0"/>
          </a:p>
        </p:txBody>
      </p:sp>
      <p:sp>
        <p:nvSpPr>
          <p:cNvPr id="4" name="Content Placeholder 3">
            <a:extLst>
              <a:ext uri="{FF2B5EF4-FFF2-40B4-BE49-F238E27FC236}">
                <a16:creationId xmlns:a16="http://schemas.microsoft.com/office/drawing/2014/main" id="{15F443CF-3252-4C5A-9950-5C9454E25DA9}"/>
              </a:ext>
            </a:extLst>
          </p:cNvPr>
          <p:cNvSpPr>
            <a:spLocks noGrp="1"/>
          </p:cNvSpPr>
          <p:nvPr>
            <p:ph sz="quarter" idx="15"/>
          </p:nvPr>
        </p:nvSpPr>
        <p:spPr/>
        <p:txBody>
          <a:bodyPr>
            <a:normAutofit fontScale="85000" lnSpcReduction="20000"/>
          </a:bodyPr>
          <a:lstStyle/>
          <a:p>
            <a:r>
              <a:rPr lang="en-US" dirty="0"/>
              <a:t>l</a:t>
            </a:r>
            <a:r>
              <a:rPr lang="en-US" dirty="0" smtClean="0"/>
              <a:t>es </a:t>
            </a:r>
            <a:r>
              <a:rPr lang="en-US" dirty="0" err="1" smtClean="0"/>
              <a:t>utilisateurs</a:t>
            </a:r>
            <a:r>
              <a:rPr lang="en-US" dirty="0" smtClean="0"/>
              <a:t> </a:t>
            </a:r>
            <a:r>
              <a:rPr lang="en-US" dirty="0" err="1" smtClean="0"/>
              <a:t>vont</a:t>
            </a:r>
            <a:r>
              <a:rPr lang="en-US" dirty="0" smtClean="0"/>
              <a:t> sur le </a:t>
            </a:r>
            <a:r>
              <a:rPr lang="en-US" dirty="0" err="1" smtClean="0"/>
              <a:t>portail</a:t>
            </a:r>
            <a:r>
              <a:rPr lang="en-US" dirty="0" smtClean="0"/>
              <a:t> “Your Europe”</a:t>
            </a:r>
          </a:p>
          <a:p>
            <a:r>
              <a:rPr lang="en-US" dirty="0" err="1"/>
              <a:t>c</a:t>
            </a:r>
            <a:r>
              <a:rPr lang="en-US" dirty="0" err="1" smtClean="0"/>
              <a:t>herchent</a:t>
            </a:r>
            <a:r>
              <a:rPr lang="en-US" dirty="0" smtClean="0"/>
              <a:t> un </a:t>
            </a:r>
            <a:r>
              <a:rPr lang="en-US" dirty="0" err="1" smtClean="0"/>
              <a:t>événement</a:t>
            </a:r>
            <a:r>
              <a:rPr lang="en-US" dirty="0" smtClean="0"/>
              <a:t> de vie </a:t>
            </a:r>
            <a:r>
              <a:rPr lang="en-US" dirty="0" err="1" smtClean="0"/>
              <a:t>ou</a:t>
            </a:r>
            <a:r>
              <a:rPr lang="en-US" dirty="0" smtClean="0"/>
              <a:t> info </a:t>
            </a:r>
            <a:r>
              <a:rPr lang="en-US" dirty="0" err="1" smtClean="0"/>
              <a:t>spécifique</a:t>
            </a:r>
            <a:endParaRPr lang="en-US" dirty="0" smtClean="0"/>
          </a:p>
          <a:p>
            <a:r>
              <a:rPr lang="en-US" dirty="0" err="1"/>
              <a:t>r</a:t>
            </a:r>
            <a:r>
              <a:rPr lang="en-US" dirty="0" err="1" smtClean="0"/>
              <a:t>ecoivent</a:t>
            </a:r>
            <a:r>
              <a:rPr lang="en-US" dirty="0" smtClean="0"/>
              <a:t> un </a:t>
            </a:r>
            <a:r>
              <a:rPr lang="en-US" dirty="0" err="1" smtClean="0"/>
              <a:t>résultat</a:t>
            </a:r>
            <a:endParaRPr lang="en-US" dirty="0" smtClean="0"/>
          </a:p>
          <a:p>
            <a:r>
              <a:rPr lang="en-US" dirty="0" err="1"/>
              <a:t>p</a:t>
            </a:r>
            <a:r>
              <a:rPr lang="en-US" dirty="0" err="1" smtClean="0"/>
              <a:t>euvent</a:t>
            </a:r>
            <a:r>
              <a:rPr lang="en-US" dirty="0" smtClean="0"/>
              <a:t> lancer </a:t>
            </a:r>
            <a:r>
              <a:rPr lang="en-US" dirty="0" err="1" smtClean="0"/>
              <a:t>une</a:t>
            </a:r>
            <a:r>
              <a:rPr lang="en-US" dirty="0" smtClean="0"/>
              <a:t> </a:t>
            </a:r>
            <a:r>
              <a:rPr lang="en-US" dirty="0" err="1" smtClean="0"/>
              <a:t>procédure</a:t>
            </a:r>
            <a:r>
              <a:rPr lang="en-US" dirty="0" smtClean="0"/>
              <a:t> en </a:t>
            </a:r>
            <a:r>
              <a:rPr lang="en-US" dirty="0" err="1" smtClean="0"/>
              <a:t>ligne</a:t>
            </a:r>
            <a:endParaRPr lang="en-US" dirty="0" smtClean="0"/>
          </a:p>
          <a:p>
            <a:r>
              <a:rPr lang="en-US" dirty="0" err="1"/>
              <a:t>p</a:t>
            </a:r>
            <a:r>
              <a:rPr lang="en-US" dirty="0" err="1" smtClean="0"/>
              <a:t>euvent</a:t>
            </a:r>
            <a:r>
              <a:rPr lang="en-US" dirty="0" smtClean="0"/>
              <a:t> donner </a:t>
            </a:r>
            <a:r>
              <a:rPr lang="en-US" dirty="0" err="1" smtClean="0"/>
              <a:t>leur</a:t>
            </a:r>
            <a:r>
              <a:rPr lang="en-US" dirty="0" smtClean="0"/>
              <a:t> </a:t>
            </a:r>
            <a:r>
              <a:rPr lang="en-US" dirty="0" err="1" smtClean="0"/>
              <a:t>avis</a:t>
            </a:r>
            <a:r>
              <a:rPr lang="en-US" dirty="0" smtClean="0"/>
              <a:t> sur la </a:t>
            </a:r>
            <a:r>
              <a:rPr lang="en-US" dirty="0" err="1" smtClean="0"/>
              <a:t>qualité</a:t>
            </a:r>
            <a:r>
              <a:rPr lang="en-US" dirty="0" smtClean="0"/>
              <a:t> du service</a:t>
            </a:r>
          </a:p>
          <a:p>
            <a:r>
              <a:rPr lang="en-US" dirty="0" err="1"/>
              <a:t>p</a:t>
            </a:r>
            <a:r>
              <a:rPr lang="en-US" dirty="0" err="1" smtClean="0"/>
              <a:t>euvent</a:t>
            </a:r>
            <a:r>
              <a:rPr lang="en-US" dirty="0" smtClean="0"/>
              <a:t> </a:t>
            </a:r>
            <a:r>
              <a:rPr lang="en-US" dirty="0" err="1" smtClean="0"/>
              <a:t>recevoir</a:t>
            </a:r>
            <a:r>
              <a:rPr lang="en-US" dirty="0" smtClean="0"/>
              <a:t> de </a:t>
            </a:r>
            <a:r>
              <a:rPr lang="en-US" dirty="0" err="1" smtClean="0"/>
              <a:t>l’aide</a:t>
            </a:r>
            <a:r>
              <a:rPr lang="en-US" dirty="0" smtClean="0"/>
              <a:t> </a:t>
            </a:r>
            <a:r>
              <a:rPr lang="en-US" dirty="0" err="1" smtClean="0"/>
              <a:t>si</a:t>
            </a:r>
            <a:r>
              <a:rPr lang="en-US" dirty="0" smtClean="0"/>
              <a:t> necessaire</a:t>
            </a:r>
          </a:p>
          <a:p>
            <a:r>
              <a:rPr lang="en-US" dirty="0" err="1"/>
              <a:t>d</a:t>
            </a:r>
            <a:r>
              <a:rPr lang="en-US" dirty="0" err="1" smtClean="0"/>
              <a:t>ans</a:t>
            </a:r>
            <a:r>
              <a:rPr lang="en-US" dirty="0" smtClean="0"/>
              <a:t> </a:t>
            </a:r>
            <a:r>
              <a:rPr lang="en-US" dirty="0" err="1" smtClean="0"/>
              <a:t>leur</a:t>
            </a:r>
            <a:r>
              <a:rPr lang="en-US" dirty="0" smtClean="0"/>
              <a:t> langue </a:t>
            </a:r>
            <a:r>
              <a:rPr lang="en-US" dirty="0" err="1" smtClean="0"/>
              <a:t>nationale</a:t>
            </a:r>
            <a:r>
              <a:rPr lang="en-US" dirty="0" smtClean="0"/>
              <a:t> + en </a:t>
            </a:r>
            <a:r>
              <a:rPr lang="en-US" dirty="0" err="1" smtClean="0"/>
              <a:t>anglais</a:t>
            </a:r>
            <a:endParaRPr lang="en-US" dirty="0" smtClean="0"/>
          </a:p>
          <a:p>
            <a:r>
              <a:rPr lang="en-US" dirty="0" smtClean="0"/>
              <a:t>fin</a:t>
            </a:r>
            <a:endParaRPr lang="fr-BE" dirty="0"/>
          </a:p>
        </p:txBody>
      </p:sp>
      <p:sp>
        <p:nvSpPr>
          <p:cNvPr id="11" name="Slide Number Placeholder 10"/>
          <p:cNvSpPr>
            <a:spLocks noGrp="1"/>
          </p:cNvSpPr>
          <p:nvPr>
            <p:ph type="sldNum" sz="quarter" idx="12"/>
          </p:nvPr>
        </p:nvSpPr>
        <p:spPr/>
        <p:txBody>
          <a:bodyPr/>
          <a:lstStyle/>
          <a:p>
            <a:fld id="{D45B42A2-12DC-D04A-88D3-A93CC82DF348}" type="slidenum">
              <a:rPr lang="en-US" smtClean="0"/>
              <a:t>28</a:t>
            </a:fld>
            <a:endParaRPr lang="en-US" dirty="0"/>
          </a:p>
        </p:txBody>
      </p:sp>
    </p:spTree>
    <p:extLst>
      <p:ext uri="{BB962C8B-B14F-4D97-AF65-F5344CB8AC3E}">
        <p14:creationId xmlns:p14="http://schemas.microsoft.com/office/powerpoint/2010/main" val="1600499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9574F4-2624-4FF6-8A8C-3F1CF219D84E}"/>
              </a:ext>
            </a:extLst>
          </p:cNvPr>
          <p:cNvSpPr>
            <a:spLocks noGrp="1"/>
          </p:cNvSpPr>
          <p:nvPr>
            <p:ph sz="quarter" idx="14"/>
          </p:nvPr>
        </p:nvSpPr>
        <p:spPr/>
        <p:txBody>
          <a:bodyPr>
            <a:normAutofit lnSpcReduction="10000"/>
          </a:bodyPr>
          <a:lstStyle/>
          <a:p>
            <a:r>
              <a:rPr lang="en-US" dirty="0" err="1"/>
              <a:t>r</a:t>
            </a:r>
            <a:r>
              <a:rPr lang="en-US" dirty="0" err="1" smtClean="0"/>
              <a:t>eizen</a:t>
            </a:r>
            <a:endParaRPr lang="en-US" dirty="0" smtClean="0"/>
          </a:p>
          <a:p>
            <a:r>
              <a:rPr lang="en-US" dirty="0" err="1" smtClean="0"/>
              <a:t>werk</a:t>
            </a:r>
            <a:r>
              <a:rPr lang="en-US" dirty="0" smtClean="0"/>
              <a:t> en </a:t>
            </a:r>
            <a:r>
              <a:rPr lang="en-US" dirty="0" err="1" smtClean="0"/>
              <a:t>pensionering</a:t>
            </a:r>
            <a:endParaRPr lang="en-US" dirty="0" smtClean="0"/>
          </a:p>
          <a:p>
            <a:r>
              <a:rPr lang="en-US" dirty="0" err="1"/>
              <a:t>v</a:t>
            </a:r>
            <a:r>
              <a:rPr lang="en-US" dirty="0" err="1" smtClean="0"/>
              <a:t>oertuigen</a:t>
            </a:r>
            <a:endParaRPr lang="en-US" dirty="0" smtClean="0"/>
          </a:p>
          <a:p>
            <a:r>
              <a:rPr lang="en-US" dirty="0" err="1"/>
              <a:t>v</a:t>
            </a:r>
            <a:r>
              <a:rPr lang="en-US" dirty="0" err="1" smtClean="0"/>
              <a:t>erblijf</a:t>
            </a:r>
            <a:endParaRPr lang="en-US" dirty="0" smtClean="0"/>
          </a:p>
          <a:p>
            <a:r>
              <a:rPr lang="en-US" dirty="0" err="1"/>
              <a:t>o</a:t>
            </a:r>
            <a:r>
              <a:rPr lang="en-US" dirty="0" err="1" smtClean="0"/>
              <a:t>nderwijs</a:t>
            </a:r>
            <a:r>
              <a:rPr lang="en-US" dirty="0" smtClean="0"/>
              <a:t> of stage</a:t>
            </a:r>
          </a:p>
          <a:p>
            <a:r>
              <a:rPr lang="en-US" dirty="0" err="1" smtClean="0"/>
              <a:t>gezondheidszorg</a:t>
            </a:r>
            <a:endParaRPr lang="en-US" dirty="0" smtClean="0"/>
          </a:p>
          <a:p>
            <a:r>
              <a:rPr lang="en-US" dirty="0"/>
              <a:t>b</a:t>
            </a:r>
            <a:r>
              <a:rPr lang="en-US" dirty="0" smtClean="0"/>
              <a:t>urger-en </a:t>
            </a:r>
            <a:r>
              <a:rPr lang="en-US" dirty="0" err="1" smtClean="0"/>
              <a:t>familierechten</a:t>
            </a:r>
            <a:endParaRPr lang="en-US" dirty="0" smtClean="0"/>
          </a:p>
          <a:p>
            <a:r>
              <a:rPr lang="en-US" dirty="0" err="1"/>
              <a:t>c</a:t>
            </a:r>
            <a:r>
              <a:rPr lang="en-US" dirty="0" err="1" smtClean="0"/>
              <a:t>onsumentenrechten</a:t>
            </a:r>
            <a:endParaRPr lang="en-US" dirty="0" smtClean="0"/>
          </a:p>
          <a:p>
            <a:r>
              <a:rPr lang="en-US" dirty="0" err="1"/>
              <a:t>b</a:t>
            </a:r>
            <a:r>
              <a:rPr lang="en-US" dirty="0" err="1" smtClean="0"/>
              <a:t>escherming</a:t>
            </a:r>
            <a:r>
              <a:rPr lang="en-US" dirty="0" smtClean="0"/>
              <a:t> van </a:t>
            </a:r>
            <a:r>
              <a:rPr lang="en-US" dirty="0" err="1" smtClean="0"/>
              <a:t>persoosgegevens</a:t>
            </a:r>
            <a:endParaRPr lang="fr-BE" dirty="0"/>
          </a:p>
        </p:txBody>
      </p:sp>
      <p:sp>
        <p:nvSpPr>
          <p:cNvPr id="2" name="Title 1">
            <a:extLst>
              <a:ext uri="{FF2B5EF4-FFF2-40B4-BE49-F238E27FC236}">
                <a16:creationId xmlns:a16="http://schemas.microsoft.com/office/drawing/2014/main" id="{D5BBF696-ACCC-40C1-B20E-C081FE080BFD}"/>
              </a:ext>
            </a:extLst>
          </p:cNvPr>
          <p:cNvSpPr>
            <a:spLocks noGrp="1"/>
          </p:cNvSpPr>
          <p:nvPr>
            <p:ph type="title"/>
          </p:nvPr>
        </p:nvSpPr>
        <p:spPr/>
        <p:txBody>
          <a:bodyPr/>
          <a:lstStyle/>
          <a:p>
            <a:r>
              <a:rPr lang="en-US" dirty="0" smtClean="0"/>
              <a:t>Topics for citizens</a:t>
            </a:r>
            <a:endParaRPr lang="fr-BE" dirty="0"/>
          </a:p>
        </p:txBody>
      </p:sp>
      <p:sp>
        <p:nvSpPr>
          <p:cNvPr id="4" name="Content Placeholder 3">
            <a:extLst>
              <a:ext uri="{FF2B5EF4-FFF2-40B4-BE49-F238E27FC236}">
                <a16:creationId xmlns:a16="http://schemas.microsoft.com/office/drawing/2014/main" id="{13A3EDE0-579A-40BE-BEF1-B9CA214AB9B1}"/>
              </a:ext>
            </a:extLst>
          </p:cNvPr>
          <p:cNvSpPr>
            <a:spLocks noGrp="1"/>
          </p:cNvSpPr>
          <p:nvPr>
            <p:ph sz="quarter" idx="15"/>
          </p:nvPr>
        </p:nvSpPr>
        <p:spPr/>
        <p:txBody>
          <a:bodyPr>
            <a:normAutofit fontScale="92500" lnSpcReduction="10000"/>
          </a:bodyPr>
          <a:lstStyle/>
          <a:p>
            <a:r>
              <a:rPr lang="en-US" dirty="0"/>
              <a:t>v</a:t>
            </a:r>
            <a:r>
              <a:rPr lang="en-US" dirty="0" smtClean="0"/>
              <a:t>oyage</a:t>
            </a:r>
          </a:p>
          <a:p>
            <a:r>
              <a:rPr lang="en-US" dirty="0"/>
              <a:t>t</a:t>
            </a:r>
            <a:r>
              <a:rPr lang="en-US" dirty="0" smtClean="0"/>
              <a:t>ravail et pension</a:t>
            </a:r>
          </a:p>
          <a:p>
            <a:r>
              <a:rPr lang="en-US" dirty="0" err="1"/>
              <a:t>m</a:t>
            </a:r>
            <a:r>
              <a:rPr lang="en-US" dirty="0" err="1" smtClean="0"/>
              <a:t>obilité</a:t>
            </a:r>
            <a:endParaRPr lang="en-US" dirty="0" smtClean="0"/>
          </a:p>
          <a:p>
            <a:r>
              <a:rPr lang="en-US" dirty="0" err="1"/>
              <a:t>s</a:t>
            </a:r>
            <a:r>
              <a:rPr lang="en-US" dirty="0" err="1" smtClean="0"/>
              <a:t>éjour</a:t>
            </a:r>
            <a:endParaRPr lang="en-US" dirty="0" smtClean="0"/>
          </a:p>
          <a:p>
            <a:r>
              <a:rPr lang="en-US" dirty="0" err="1"/>
              <a:t>é</a:t>
            </a:r>
            <a:r>
              <a:rPr lang="en-US" dirty="0" err="1" smtClean="0"/>
              <a:t>tudes</a:t>
            </a:r>
            <a:r>
              <a:rPr lang="en-US" dirty="0" smtClean="0"/>
              <a:t> </a:t>
            </a:r>
            <a:r>
              <a:rPr lang="en-US" dirty="0" err="1" smtClean="0"/>
              <a:t>ou</a:t>
            </a:r>
            <a:r>
              <a:rPr lang="en-US" dirty="0" smtClean="0"/>
              <a:t> stage</a:t>
            </a:r>
          </a:p>
          <a:p>
            <a:r>
              <a:rPr lang="en-US" dirty="0" err="1"/>
              <a:t>s</a:t>
            </a:r>
            <a:r>
              <a:rPr lang="en-US" dirty="0" err="1" smtClean="0"/>
              <a:t>oins</a:t>
            </a:r>
            <a:r>
              <a:rPr lang="en-US" dirty="0" smtClean="0"/>
              <a:t> de santé</a:t>
            </a:r>
          </a:p>
          <a:p>
            <a:r>
              <a:rPr lang="en-US" dirty="0"/>
              <a:t>d</a:t>
            </a:r>
            <a:r>
              <a:rPr lang="en-US" dirty="0" smtClean="0"/>
              <a:t>roits </a:t>
            </a:r>
            <a:r>
              <a:rPr lang="en-US" dirty="0" err="1" smtClean="0"/>
              <a:t>concernant</a:t>
            </a:r>
            <a:r>
              <a:rPr lang="en-US" dirty="0" smtClean="0"/>
              <a:t> </a:t>
            </a:r>
            <a:r>
              <a:rPr lang="en-US" dirty="0" err="1" smtClean="0"/>
              <a:t>citoyens</a:t>
            </a:r>
            <a:r>
              <a:rPr lang="en-US" dirty="0" smtClean="0"/>
              <a:t> et </a:t>
            </a:r>
            <a:r>
              <a:rPr lang="en-US" dirty="0" err="1" smtClean="0"/>
              <a:t>famille</a:t>
            </a:r>
            <a:endParaRPr lang="en-US" dirty="0" smtClean="0"/>
          </a:p>
          <a:p>
            <a:r>
              <a:rPr lang="en-US" dirty="0"/>
              <a:t>d</a:t>
            </a:r>
            <a:r>
              <a:rPr lang="en-US" dirty="0" smtClean="0"/>
              <a:t>roits des </a:t>
            </a:r>
            <a:r>
              <a:rPr lang="en-US" dirty="0" err="1" smtClean="0"/>
              <a:t>consommateurs</a:t>
            </a:r>
            <a:endParaRPr lang="en-US" dirty="0" smtClean="0"/>
          </a:p>
          <a:p>
            <a:r>
              <a:rPr lang="en-US" dirty="0"/>
              <a:t>p</a:t>
            </a:r>
            <a:r>
              <a:rPr lang="en-US" dirty="0" smtClean="0"/>
              <a:t>rotection des </a:t>
            </a:r>
            <a:r>
              <a:rPr lang="en-US" dirty="0" err="1" smtClean="0"/>
              <a:t>données</a:t>
            </a:r>
            <a:r>
              <a:rPr lang="en-US" dirty="0" smtClean="0"/>
              <a:t> à </a:t>
            </a:r>
            <a:r>
              <a:rPr lang="en-US" dirty="0" err="1" smtClean="0"/>
              <a:t>caractère</a:t>
            </a:r>
            <a:r>
              <a:rPr lang="en-US" dirty="0" smtClean="0"/>
              <a:t> personnel</a:t>
            </a:r>
            <a:endParaRPr lang="en-US" dirty="0"/>
          </a:p>
        </p:txBody>
      </p:sp>
      <p:sp>
        <p:nvSpPr>
          <p:cNvPr id="11" name="Slide Number Placeholder 10"/>
          <p:cNvSpPr>
            <a:spLocks noGrp="1"/>
          </p:cNvSpPr>
          <p:nvPr>
            <p:ph type="sldNum" sz="quarter" idx="12"/>
          </p:nvPr>
        </p:nvSpPr>
        <p:spPr/>
        <p:txBody>
          <a:bodyPr/>
          <a:lstStyle/>
          <a:p>
            <a:fld id="{D45B42A2-12DC-D04A-88D3-A93CC82DF348}" type="slidenum">
              <a:rPr lang="en-US" smtClean="0"/>
              <a:t>29</a:t>
            </a:fld>
            <a:endParaRPr lang="en-US" dirty="0"/>
          </a:p>
        </p:txBody>
      </p:sp>
    </p:spTree>
    <p:extLst>
      <p:ext uri="{BB962C8B-B14F-4D97-AF65-F5344CB8AC3E}">
        <p14:creationId xmlns:p14="http://schemas.microsoft.com/office/powerpoint/2010/main" val="1812709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p:txBody>
          <a:bodyPr/>
          <a:lstStyle/>
          <a:p>
            <a:r>
              <a:rPr lang="en-US" dirty="0" smtClean="0"/>
              <a:t>art. 31ter wet 29 </a:t>
            </a:r>
            <a:r>
              <a:rPr lang="en-US" dirty="0" err="1" smtClean="0"/>
              <a:t>juni</a:t>
            </a:r>
            <a:r>
              <a:rPr lang="en-US" dirty="0" smtClean="0"/>
              <a:t> 1981 en </a:t>
            </a:r>
            <a:r>
              <a:rPr lang="en-US" dirty="0" err="1" smtClean="0"/>
              <a:t>artikel</a:t>
            </a:r>
            <a:r>
              <a:rPr lang="en-US" dirty="0" smtClean="0"/>
              <a:t> 27 wet 27 </a:t>
            </a:r>
            <a:r>
              <a:rPr lang="en-US" dirty="0" err="1" smtClean="0"/>
              <a:t>juni</a:t>
            </a:r>
            <a:r>
              <a:rPr lang="en-US" dirty="0" smtClean="0"/>
              <a:t> 1969):</a:t>
            </a:r>
          </a:p>
          <a:p>
            <a:pPr marL="342900" lvl="1" indent="0">
              <a:buNone/>
            </a:pPr>
            <a:r>
              <a:rPr lang="en-US" dirty="0" smtClean="0"/>
              <a:t>2 </a:t>
            </a:r>
            <a:r>
              <a:rPr lang="en-US" dirty="0" err="1" smtClean="0"/>
              <a:t>soorten</a:t>
            </a:r>
            <a:r>
              <a:rPr lang="en-US" dirty="0" smtClean="0"/>
              <a:t> </a:t>
            </a:r>
            <a:r>
              <a:rPr lang="en-US" dirty="0" err="1" smtClean="0"/>
              <a:t>mandatarissen</a:t>
            </a:r>
            <a:r>
              <a:rPr lang="en-US" dirty="0"/>
              <a:t> </a:t>
            </a:r>
            <a:r>
              <a:rPr lang="en-US" dirty="0" smtClean="0"/>
              <a:t>van </a:t>
            </a:r>
            <a:r>
              <a:rPr lang="en-US" dirty="0" err="1" smtClean="0"/>
              <a:t>werkgevers</a:t>
            </a:r>
            <a:r>
              <a:rPr lang="en-US" dirty="0" smtClean="0"/>
              <a:t> </a:t>
            </a:r>
            <a:r>
              <a:rPr lang="en-US" dirty="0" err="1" smtClean="0"/>
              <a:t>voor</a:t>
            </a:r>
            <a:r>
              <a:rPr lang="en-US" dirty="0" smtClean="0"/>
              <a:t> </a:t>
            </a:r>
            <a:r>
              <a:rPr lang="en-US" dirty="0" err="1" smtClean="0"/>
              <a:t>sociale</a:t>
            </a:r>
            <a:r>
              <a:rPr lang="en-US" dirty="0" smtClean="0"/>
              <a:t> administratie</a:t>
            </a:r>
          </a:p>
          <a:p>
            <a:pPr lvl="1"/>
            <a:r>
              <a:rPr lang="en-US" dirty="0" err="1" smtClean="0"/>
              <a:t>sociale</a:t>
            </a:r>
            <a:r>
              <a:rPr lang="en-US" dirty="0" smtClean="0"/>
              <a:t> </a:t>
            </a:r>
            <a:r>
              <a:rPr lang="en-US" dirty="0" err="1" smtClean="0"/>
              <a:t>dienstverleners</a:t>
            </a:r>
            <a:endParaRPr lang="en-US" dirty="0" smtClean="0"/>
          </a:p>
          <a:p>
            <a:pPr lvl="1"/>
            <a:r>
              <a:rPr lang="en-US" dirty="0" err="1" smtClean="0"/>
              <a:t>erkende</a:t>
            </a:r>
            <a:r>
              <a:rPr lang="en-US" dirty="0" smtClean="0"/>
              <a:t> </a:t>
            </a:r>
            <a:r>
              <a:rPr lang="en-US" dirty="0" err="1" smtClean="0"/>
              <a:t>sociale</a:t>
            </a:r>
            <a:r>
              <a:rPr lang="en-US" dirty="0" smtClean="0"/>
              <a:t> </a:t>
            </a:r>
            <a:r>
              <a:rPr lang="en-US" dirty="0" err="1" smtClean="0"/>
              <a:t>secretariaten</a:t>
            </a:r>
            <a:r>
              <a:rPr lang="en-US" dirty="0" smtClean="0"/>
              <a:t> (ESS): </a:t>
            </a:r>
            <a:r>
              <a:rPr lang="en-US" dirty="0" err="1" smtClean="0"/>
              <a:t>mogen</a:t>
            </a:r>
            <a:r>
              <a:rPr lang="en-US" dirty="0" smtClean="0"/>
              <a:t> </a:t>
            </a:r>
            <a:r>
              <a:rPr lang="en-US" dirty="0" err="1" smtClean="0"/>
              <a:t>sociale</a:t>
            </a:r>
            <a:r>
              <a:rPr lang="en-US" dirty="0" smtClean="0"/>
              <a:t> </a:t>
            </a:r>
            <a:r>
              <a:rPr lang="en-US" dirty="0" err="1" smtClean="0"/>
              <a:t>bijdragen</a:t>
            </a:r>
            <a:r>
              <a:rPr lang="en-US" dirty="0" smtClean="0"/>
              <a:t> van </a:t>
            </a:r>
            <a:r>
              <a:rPr lang="en-US" dirty="0" err="1" smtClean="0"/>
              <a:t>hun</a:t>
            </a:r>
            <a:r>
              <a:rPr lang="en-US" dirty="0" smtClean="0"/>
              <a:t> </a:t>
            </a:r>
            <a:r>
              <a:rPr lang="en-US" dirty="0" err="1" smtClean="0"/>
              <a:t>aangesloten</a:t>
            </a:r>
            <a:r>
              <a:rPr lang="en-US" dirty="0" smtClean="0"/>
              <a:t> </a:t>
            </a:r>
            <a:r>
              <a:rPr lang="en-US" dirty="0" err="1" smtClean="0"/>
              <a:t>werkgevers</a:t>
            </a:r>
            <a:r>
              <a:rPr lang="en-US" dirty="0" smtClean="0"/>
              <a:t> </a:t>
            </a:r>
            <a:r>
              <a:rPr lang="en-US" dirty="0" err="1" smtClean="0"/>
              <a:t>innen</a:t>
            </a:r>
            <a:r>
              <a:rPr lang="en-US" dirty="0" smtClean="0"/>
              <a:t> met </a:t>
            </a:r>
            <a:r>
              <a:rPr lang="en-US" dirty="0" err="1" smtClean="0"/>
              <a:t>oog</a:t>
            </a:r>
            <a:r>
              <a:rPr lang="en-US" dirty="0" smtClean="0"/>
              <a:t> op </a:t>
            </a:r>
            <a:r>
              <a:rPr lang="en-US" dirty="0" err="1" smtClean="0"/>
              <a:t>doorstorting</a:t>
            </a:r>
            <a:r>
              <a:rPr lang="en-US" dirty="0" smtClean="0"/>
              <a:t> </a:t>
            </a:r>
            <a:r>
              <a:rPr lang="en-US" dirty="0" err="1" smtClean="0"/>
              <a:t>aan</a:t>
            </a:r>
            <a:r>
              <a:rPr lang="en-US" dirty="0" smtClean="0"/>
              <a:t> de RSZ</a:t>
            </a:r>
          </a:p>
          <a:p>
            <a:endParaRPr lang="en-US" dirty="0"/>
          </a:p>
          <a:p>
            <a:r>
              <a:rPr lang="en-US" dirty="0" err="1" smtClean="0"/>
              <a:t>onderscheid</a:t>
            </a:r>
            <a:endParaRPr lang="en-US" dirty="0"/>
          </a:p>
          <a:p>
            <a:pPr lvl="1"/>
            <a:r>
              <a:rPr lang="en-US" dirty="0" err="1" smtClean="0"/>
              <a:t>wettelijk</a:t>
            </a:r>
            <a:r>
              <a:rPr lang="en-US" dirty="0" smtClean="0"/>
              <a:t> </a:t>
            </a:r>
            <a:r>
              <a:rPr lang="en-US" dirty="0" err="1" smtClean="0"/>
              <a:t>geregelde</a:t>
            </a:r>
            <a:r>
              <a:rPr lang="en-US" dirty="0" smtClean="0"/>
              <a:t> ‘</a:t>
            </a:r>
            <a:r>
              <a:rPr lang="en-US" dirty="0" err="1" smtClean="0"/>
              <a:t>privilegie</a:t>
            </a:r>
            <a:r>
              <a:rPr lang="en-US" dirty="0" smtClean="0"/>
              <a:t>’ van </a:t>
            </a:r>
            <a:r>
              <a:rPr lang="en-US" dirty="0" err="1" smtClean="0"/>
              <a:t>erkende</a:t>
            </a:r>
            <a:r>
              <a:rPr lang="en-US" dirty="0" smtClean="0"/>
              <a:t> </a:t>
            </a:r>
            <a:r>
              <a:rPr lang="en-US" dirty="0" err="1" smtClean="0"/>
              <a:t>sociale</a:t>
            </a:r>
            <a:r>
              <a:rPr lang="en-US" dirty="0" smtClean="0"/>
              <a:t> </a:t>
            </a:r>
            <a:r>
              <a:rPr lang="en-US" dirty="0" err="1" smtClean="0"/>
              <a:t>secretariaten</a:t>
            </a:r>
            <a:endParaRPr lang="en-US" dirty="0" smtClean="0"/>
          </a:p>
          <a:p>
            <a:pPr lvl="1"/>
            <a:r>
              <a:rPr lang="en-US" dirty="0" err="1" smtClean="0"/>
              <a:t>opdrachten</a:t>
            </a:r>
            <a:r>
              <a:rPr lang="en-US" dirty="0" smtClean="0"/>
              <a:t> in </a:t>
            </a:r>
            <a:r>
              <a:rPr lang="en-US" dirty="0" err="1" smtClean="0"/>
              <a:t>mededinging</a:t>
            </a:r>
            <a:r>
              <a:rPr lang="en-US" dirty="0" smtClean="0"/>
              <a:t> met </a:t>
            </a:r>
            <a:r>
              <a:rPr lang="en-US" dirty="0" err="1" smtClean="0"/>
              <a:t>andere</a:t>
            </a:r>
            <a:r>
              <a:rPr lang="en-US" dirty="0" smtClean="0"/>
              <a:t> </a:t>
            </a:r>
            <a:r>
              <a:rPr lang="en-US" dirty="0" err="1" smtClean="0"/>
              <a:t>sociale</a:t>
            </a:r>
            <a:r>
              <a:rPr lang="en-US" dirty="0" smtClean="0"/>
              <a:t> </a:t>
            </a:r>
            <a:r>
              <a:rPr lang="en-US" dirty="0" err="1" smtClean="0"/>
              <a:t>dienstverleners</a:t>
            </a:r>
            <a:endParaRPr lang="en-US" dirty="0" smtClean="0"/>
          </a:p>
          <a:p>
            <a:endParaRPr lang="en-US" dirty="0" smtClean="0"/>
          </a:p>
          <a:p>
            <a:r>
              <a:rPr lang="en-US" dirty="0" smtClean="0"/>
              <a:t>hoe </a:t>
            </a:r>
            <a:r>
              <a:rPr lang="en-US" dirty="0" err="1" smtClean="0"/>
              <a:t>vermijden</a:t>
            </a:r>
            <a:r>
              <a:rPr lang="en-US" dirty="0" smtClean="0"/>
              <a:t> van </a:t>
            </a:r>
            <a:r>
              <a:rPr lang="en-US" dirty="0" err="1" smtClean="0"/>
              <a:t>kruissubsidiëring</a:t>
            </a:r>
            <a:r>
              <a:rPr lang="en-US" dirty="0" smtClean="0"/>
              <a:t> ?</a:t>
            </a:r>
            <a:endParaRPr lang="en-US" dirty="0"/>
          </a:p>
        </p:txBody>
      </p:sp>
      <p:sp>
        <p:nvSpPr>
          <p:cNvPr id="4" name="Title 3"/>
          <p:cNvSpPr>
            <a:spLocks noGrp="1"/>
          </p:cNvSpPr>
          <p:nvPr>
            <p:ph type="title"/>
          </p:nvPr>
        </p:nvSpPr>
        <p:spPr/>
        <p:txBody>
          <a:bodyPr/>
          <a:lstStyle/>
          <a:p>
            <a:r>
              <a:rPr lang="en-US" dirty="0" err="1" smtClean="0"/>
              <a:t>Wettelijke</a:t>
            </a:r>
            <a:r>
              <a:rPr lang="en-US" dirty="0" smtClean="0"/>
              <a:t> </a:t>
            </a:r>
            <a:r>
              <a:rPr lang="en-US" dirty="0" err="1" smtClean="0"/>
              <a:t>regeling</a:t>
            </a:r>
            <a:r>
              <a:rPr lang="en-US" dirty="0" smtClean="0"/>
              <a:t> </a:t>
            </a:r>
            <a:r>
              <a:rPr lang="en-US" dirty="0" err="1" smtClean="0"/>
              <a:t>erkende</a:t>
            </a:r>
            <a:r>
              <a:rPr lang="en-US" dirty="0" smtClean="0"/>
              <a:t> </a:t>
            </a:r>
            <a:r>
              <a:rPr lang="en-US" dirty="0" err="1" smtClean="0"/>
              <a:t>sociale</a:t>
            </a:r>
            <a:r>
              <a:rPr lang="en-US" dirty="0" smtClean="0"/>
              <a:t> </a:t>
            </a:r>
            <a:r>
              <a:rPr lang="en-US" dirty="0" err="1" smtClean="0"/>
              <a:t>secretariaten</a:t>
            </a:r>
            <a:endParaRPr lang="en-US" dirty="0"/>
          </a:p>
        </p:txBody>
      </p:sp>
      <p:sp>
        <p:nvSpPr>
          <p:cNvPr id="7" name="Slide Number Placeholder 6"/>
          <p:cNvSpPr>
            <a:spLocks noGrp="1"/>
          </p:cNvSpPr>
          <p:nvPr>
            <p:ph type="sldNum" sz="quarter" idx="12"/>
          </p:nvPr>
        </p:nvSpPr>
        <p:spPr/>
        <p:txBody>
          <a:bodyPr/>
          <a:lstStyle/>
          <a:p>
            <a:fld id="{D45B42A2-12DC-D04A-88D3-A93CC82DF348}" type="slidenum">
              <a:rPr lang="en-US" smtClean="0"/>
              <a:t>3</a:t>
            </a:fld>
            <a:endParaRPr lang="en-US" dirty="0"/>
          </a:p>
        </p:txBody>
      </p:sp>
    </p:spTree>
    <p:extLst>
      <p:ext uri="{BB962C8B-B14F-4D97-AF65-F5344CB8AC3E}">
        <p14:creationId xmlns:p14="http://schemas.microsoft.com/office/powerpoint/2010/main" val="1918537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BEFBE8-1299-463D-AC5E-BC88917F3915}"/>
              </a:ext>
            </a:extLst>
          </p:cNvPr>
          <p:cNvSpPr>
            <a:spLocks noGrp="1"/>
          </p:cNvSpPr>
          <p:nvPr>
            <p:ph sz="quarter" idx="14"/>
          </p:nvPr>
        </p:nvSpPr>
        <p:spPr/>
        <p:txBody>
          <a:bodyPr/>
          <a:lstStyle/>
          <a:p>
            <a:r>
              <a:rPr lang="nl-BE" altLang="nl-BE" dirty="0" smtClean="0"/>
              <a:t>starten, exploiteren en sluiten van een bedrijf</a:t>
            </a:r>
          </a:p>
          <a:p>
            <a:r>
              <a:rPr lang="nl-BE" altLang="nl-BE" dirty="0"/>
              <a:t>w</a:t>
            </a:r>
            <a:r>
              <a:rPr lang="nl-BE" altLang="nl-BE" dirty="0" smtClean="0"/>
              <a:t>erknemers</a:t>
            </a:r>
          </a:p>
          <a:p>
            <a:r>
              <a:rPr lang="nl-BE" altLang="nl-BE" dirty="0"/>
              <a:t>b</a:t>
            </a:r>
            <a:r>
              <a:rPr lang="nl-BE" altLang="nl-BE" dirty="0" smtClean="0"/>
              <a:t>elastingen</a:t>
            </a:r>
          </a:p>
          <a:p>
            <a:r>
              <a:rPr lang="nl-BE" altLang="nl-BE" dirty="0"/>
              <a:t>g</a:t>
            </a:r>
            <a:r>
              <a:rPr lang="nl-BE" altLang="nl-BE" dirty="0" smtClean="0"/>
              <a:t>oederen</a:t>
            </a:r>
          </a:p>
          <a:p>
            <a:r>
              <a:rPr lang="nl-BE" altLang="nl-BE" dirty="0"/>
              <a:t>d</a:t>
            </a:r>
            <a:r>
              <a:rPr lang="nl-BE" altLang="nl-BE" dirty="0" smtClean="0"/>
              <a:t>iensten</a:t>
            </a:r>
          </a:p>
          <a:p>
            <a:endParaRPr lang="nl-BE" altLang="nl-BE" dirty="0" smtClean="0"/>
          </a:p>
          <a:p>
            <a:endParaRPr lang="fr-BE" dirty="0"/>
          </a:p>
        </p:txBody>
      </p:sp>
      <p:sp>
        <p:nvSpPr>
          <p:cNvPr id="2" name="Title 1">
            <a:extLst>
              <a:ext uri="{FF2B5EF4-FFF2-40B4-BE49-F238E27FC236}">
                <a16:creationId xmlns:a16="http://schemas.microsoft.com/office/drawing/2014/main" id="{13AFFFB2-61D4-4367-982D-00BD0BAEC5F5}"/>
              </a:ext>
            </a:extLst>
          </p:cNvPr>
          <p:cNvSpPr>
            <a:spLocks noGrp="1"/>
          </p:cNvSpPr>
          <p:nvPr>
            <p:ph type="title"/>
          </p:nvPr>
        </p:nvSpPr>
        <p:spPr/>
        <p:txBody>
          <a:bodyPr/>
          <a:lstStyle/>
          <a:p>
            <a:r>
              <a:rPr lang="en-US" dirty="0" smtClean="0"/>
              <a:t>Topics for companies</a:t>
            </a:r>
            <a:endParaRPr lang="fr-BE" dirty="0"/>
          </a:p>
        </p:txBody>
      </p:sp>
      <p:sp>
        <p:nvSpPr>
          <p:cNvPr id="4" name="Content Placeholder 3">
            <a:extLst>
              <a:ext uri="{FF2B5EF4-FFF2-40B4-BE49-F238E27FC236}">
                <a16:creationId xmlns:a16="http://schemas.microsoft.com/office/drawing/2014/main" id="{0863465D-A5D6-41F9-8C3A-1369E3A1D2A3}"/>
              </a:ext>
            </a:extLst>
          </p:cNvPr>
          <p:cNvSpPr>
            <a:spLocks noGrp="1"/>
          </p:cNvSpPr>
          <p:nvPr>
            <p:ph sz="quarter" idx="15"/>
          </p:nvPr>
        </p:nvSpPr>
        <p:spPr/>
        <p:txBody>
          <a:bodyPr/>
          <a:lstStyle/>
          <a:p>
            <a:r>
              <a:rPr lang="en-US" dirty="0" err="1" smtClean="0"/>
              <a:t>démarrage</a:t>
            </a:r>
            <a:r>
              <a:rPr lang="en-US" dirty="0" smtClean="0"/>
              <a:t>, </a:t>
            </a:r>
            <a:r>
              <a:rPr lang="en-US" dirty="0" err="1" smtClean="0"/>
              <a:t>gestion</a:t>
            </a:r>
            <a:r>
              <a:rPr lang="en-US" dirty="0" smtClean="0"/>
              <a:t>, cessation </a:t>
            </a:r>
            <a:r>
              <a:rPr lang="en-US" dirty="0" err="1" smtClean="0"/>
              <a:t>d’activité</a:t>
            </a:r>
            <a:endParaRPr lang="en-US" dirty="0" smtClean="0"/>
          </a:p>
          <a:p>
            <a:r>
              <a:rPr lang="en-US" dirty="0" err="1"/>
              <a:t>e</a:t>
            </a:r>
            <a:r>
              <a:rPr lang="en-US" dirty="0" err="1" smtClean="0"/>
              <a:t>mployés</a:t>
            </a:r>
            <a:endParaRPr lang="en-US" dirty="0" smtClean="0"/>
          </a:p>
          <a:p>
            <a:r>
              <a:rPr lang="en-US" dirty="0" err="1"/>
              <a:t>f</a:t>
            </a:r>
            <a:r>
              <a:rPr lang="en-US" dirty="0" err="1" smtClean="0"/>
              <a:t>iscalité</a:t>
            </a:r>
            <a:endParaRPr lang="en-US" dirty="0" smtClean="0"/>
          </a:p>
          <a:p>
            <a:r>
              <a:rPr lang="en-US" dirty="0" err="1"/>
              <a:t>b</a:t>
            </a:r>
            <a:r>
              <a:rPr lang="en-US" dirty="0" err="1" smtClean="0"/>
              <a:t>iens</a:t>
            </a:r>
            <a:endParaRPr lang="en-US" dirty="0" smtClean="0"/>
          </a:p>
          <a:p>
            <a:r>
              <a:rPr lang="en-US" dirty="0"/>
              <a:t>s</a:t>
            </a:r>
            <a:r>
              <a:rPr lang="en-US" dirty="0" smtClean="0"/>
              <a:t>ervices</a:t>
            </a:r>
          </a:p>
          <a:p>
            <a:endParaRPr lang="fr-BE" dirty="0"/>
          </a:p>
        </p:txBody>
      </p:sp>
      <p:sp>
        <p:nvSpPr>
          <p:cNvPr id="11" name="Slide Number Placeholder 10"/>
          <p:cNvSpPr>
            <a:spLocks noGrp="1"/>
          </p:cNvSpPr>
          <p:nvPr>
            <p:ph type="sldNum" sz="quarter" idx="12"/>
          </p:nvPr>
        </p:nvSpPr>
        <p:spPr/>
        <p:txBody>
          <a:bodyPr/>
          <a:lstStyle/>
          <a:p>
            <a:fld id="{D45B42A2-12DC-D04A-88D3-A93CC82DF348}" type="slidenum">
              <a:rPr lang="en-US" smtClean="0"/>
              <a:t>30</a:t>
            </a:fld>
            <a:endParaRPr lang="en-US" dirty="0"/>
          </a:p>
        </p:txBody>
      </p:sp>
    </p:spTree>
    <p:extLst>
      <p:ext uri="{BB962C8B-B14F-4D97-AF65-F5344CB8AC3E}">
        <p14:creationId xmlns:p14="http://schemas.microsoft.com/office/powerpoint/2010/main" val="1276294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AC3275-7A48-4737-A7B2-1525DFE0D798}"/>
              </a:ext>
            </a:extLst>
          </p:cNvPr>
          <p:cNvSpPr>
            <a:spLocks noGrp="1"/>
          </p:cNvSpPr>
          <p:nvPr>
            <p:ph sz="quarter" idx="14"/>
          </p:nvPr>
        </p:nvSpPr>
        <p:spPr/>
        <p:txBody>
          <a:bodyPr>
            <a:normAutofit fontScale="92500" lnSpcReduction="10000"/>
          </a:bodyPr>
          <a:lstStyle/>
          <a:p>
            <a:r>
              <a:rPr lang="nl-BE" altLang="nl-BE" smtClean="0"/>
              <a:t>Europese verordening : rechtstreekse toepassing</a:t>
            </a:r>
          </a:p>
          <a:p>
            <a:r>
              <a:rPr lang="nl-BE" altLang="nl-BE" smtClean="0"/>
              <a:t>digital first</a:t>
            </a:r>
          </a:p>
          <a:p>
            <a:r>
              <a:rPr lang="nl-BE" altLang="nl-BE" smtClean="0"/>
              <a:t>niet-discriminerend op vlak van: identificatie/ondertekenen/ uitwisselen bewijs/betalen </a:t>
            </a:r>
          </a:p>
          <a:p>
            <a:r>
              <a:rPr lang="nl-BE" altLang="nl-BE" smtClean="0"/>
              <a:t>only once </a:t>
            </a:r>
          </a:p>
          <a:p>
            <a:r>
              <a:rPr lang="nl-BE" altLang="nl-BE" smtClean="0"/>
              <a:t>gemakkelijk te gebruiken/eenvoudig te begrijpen </a:t>
            </a:r>
          </a:p>
          <a:p>
            <a:r>
              <a:rPr lang="nl-BE" altLang="nl-BE" smtClean="0"/>
              <a:t>beknopte uitleg centraal, referentie naar sites Lidstaten</a:t>
            </a:r>
          </a:p>
          <a:p>
            <a:r>
              <a:rPr lang="nl-BE" altLang="nl-BE" smtClean="0"/>
              <a:t>user feedback !</a:t>
            </a:r>
          </a:p>
          <a:p>
            <a:endParaRPr lang="fr-BE" dirty="0"/>
          </a:p>
        </p:txBody>
      </p:sp>
      <p:sp>
        <p:nvSpPr>
          <p:cNvPr id="2" name="Title 1">
            <a:extLst>
              <a:ext uri="{FF2B5EF4-FFF2-40B4-BE49-F238E27FC236}">
                <a16:creationId xmlns:a16="http://schemas.microsoft.com/office/drawing/2014/main" id="{7A185BE7-AD23-4342-8DE9-B460A44CD909}"/>
              </a:ext>
            </a:extLst>
          </p:cNvPr>
          <p:cNvSpPr>
            <a:spLocks noGrp="1"/>
          </p:cNvSpPr>
          <p:nvPr>
            <p:ph type="title"/>
          </p:nvPr>
        </p:nvSpPr>
        <p:spPr/>
        <p:txBody>
          <a:bodyPr/>
          <a:lstStyle/>
          <a:p>
            <a:r>
              <a:rPr lang="en-US" smtClean="0"/>
              <a:t>Principles</a:t>
            </a:r>
            <a:endParaRPr lang="fr-BE" dirty="0"/>
          </a:p>
        </p:txBody>
      </p:sp>
      <p:sp>
        <p:nvSpPr>
          <p:cNvPr id="4" name="Content Placeholder 3">
            <a:extLst>
              <a:ext uri="{FF2B5EF4-FFF2-40B4-BE49-F238E27FC236}">
                <a16:creationId xmlns:a16="http://schemas.microsoft.com/office/drawing/2014/main" id="{6F20D77C-AE6B-4276-813A-0C97D2962D63}"/>
              </a:ext>
            </a:extLst>
          </p:cNvPr>
          <p:cNvSpPr>
            <a:spLocks noGrp="1"/>
          </p:cNvSpPr>
          <p:nvPr>
            <p:ph sz="quarter" idx="15"/>
          </p:nvPr>
        </p:nvSpPr>
        <p:spPr/>
        <p:txBody>
          <a:bodyPr>
            <a:normAutofit fontScale="92500"/>
          </a:bodyPr>
          <a:lstStyle/>
          <a:p>
            <a:r>
              <a:rPr lang="en-US" smtClean="0"/>
              <a:t>règlement européen: application immediate</a:t>
            </a:r>
          </a:p>
          <a:p>
            <a:r>
              <a:rPr lang="en-US" smtClean="0"/>
              <a:t>d’abord numérique</a:t>
            </a:r>
          </a:p>
          <a:p>
            <a:r>
              <a:rPr lang="en-US" smtClean="0"/>
              <a:t>non discriminatoire en matière d’identification/signature/échange de preuves/paiement</a:t>
            </a:r>
          </a:p>
          <a:p>
            <a:r>
              <a:rPr lang="en-US" smtClean="0"/>
              <a:t>only once</a:t>
            </a:r>
          </a:p>
          <a:p>
            <a:r>
              <a:rPr lang="en-US" smtClean="0"/>
              <a:t>facile à utiliser/à comprendre</a:t>
            </a:r>
          </a:p>
          <a:p>
            <a:r>
              <a:rPr lang="en-US" smtClean="0"/>
              <a:t>site central limité, redirection vers sites de référence par état membre</a:t>
            </a:r>
          </a:p>
          <a:p>
            <a:r>
              <a:rPr lang="en-US" smtClean="0"/>
              <a:t>commentaires des utilisateurs !</a:t>
            </a:r>
          </a:p>
          <a:p>
            <a:endParaRPr lang="fr-BE" dirty="0"/>
          </a:p>
        </p:txBody>
      </p:sp>
      <p:sp>
        <p:nvSpPr>
          <p:cNvPr id="17" name="Slide Number Placeholder 16"/>
          <p:cNvSpPr>
            <a:spLocks noGrp="1"/>
          </p:cNvSpPr>
          <p:nvPr>
            <p:ph type="sldNum" sz="quarter" idx="12"/>
          </p:nvPr>
        </p:nvSpPr>
        <p:spPr/>
        <p:txBody>
          <a:bodyPr/>
          <a:lstStyle/>
          <a:p>
            <a:fld id="{D45B42A2-12DC-D04A-88D3-A93CC82DF348}" type="slidenum">
              <a:rPr lang="en-US" smtClean="0"/>
              <a:t>31</a:t>
            </a:fld>
            <a:endParaRPr lang="en-US" dirty="0"/>
          </a:p>
        </p:txBody>
      </p:sp>
    </p:spTree>
    <p:extLst>
      <p:ext uri="{BB962C8B-B14F-4D97-AF65-F5344CB8AC3E}">
        <p14:creationId xmlns:p14="http://schemas.microsoft.com/office/powerpoint/2010/main" val="19663543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p:txBody>
          <a:bodyPr/>
          <a:lstStyle/>
          <a:p>
            <a:r>
              <a:rPr lang="nl-NL" u="sng" dirty="0">
                <a:hlinkClick r:id="rId2"/>
              </a:rPr>
              <a:t>Wet van 5 mei 2014 houdende verankering van het principe van de unieke gegevensinzameling in de werking van de diensten en instanties die behoren tot of taken uitvoeren voor de overheid en tot vereenvoudiging en gelijkschakeling van elektronische en papieren </a:t>
            </a:r>
            <a:r>
              <a:rPr lang="nl-NL" u="sng" dirty="0" smtClean="0">
                <a:hlinkClick r:id="rId2"/>
              </a:rPr>
              <a:t>formulieren</a:t>
            </a:r>
            <a:endParaRPr lang="nl-NL" dirty="0">
              <a:hlinkClick r:id="rId3"/>
            </a:endParaRPr>
          </a:p>
          <a:p>
            <a:endParaRPr lang="nl-NL" dirty="0" smtClean="0">
              <a:hlinkClick r:id="rId3"/>
            </a:endParaRPr>
          </a:p>
          <a:p>
            <a:r>
              <a:rPr lang="nl-NL" dirty="0" smtClean="0">
                <a:hlinkClick r:id="rId4"/>
              </a:rPr>
              <a:t>Wet van 18 juli 2017 inzake elektronische identificatie</a:t>
            </a:r>
            <a:endParaRPr lang="nl-NL" dirty="0" smtClean="0">
              <a:hlinkClick r:id="rId3"/>
            </a:endParaRPr>
          </a:p>
          <a:p>
            <a:endParaRPr lang="nl-NL" dirty="0">
              <a:hlinkClick r:id="rId3"/>
            </a:endParaRPr>
          </a:p>
          <a:p>
            <a:r>
              <a:rPr lang="nl-NL" dirty="0">
                <a:hlinkClick r:id="rId3"/>
              </a:rPr>
              <a:t>Wet van 27 februari 2019 inzake de elektronische uitwisseling van berichten via de </a:t>
            </a:r>
            <a:r>
              <a:rPr lang="nl-NL" dirty="0" err="1">
                <a:hlinkClick r:id="rId3"/>
              </a:rPr>
              <a:t>eBox</a:t>
            </a:r>
            <a:endParaRPr lang="en-US" dirty="0"/>
          </a:p>
        </p:txBody>
      </p:sp>
      <p:sp>
        <p:nvSpPr>
          <p:cNvPr id="4" name="Title 3"/>
          <p:cNvSpPr>
            <a:spLocks noGrp="1"/>
          </p:cNvSpPr>
          <p:nvPr>
            <p:ph type="title"/>
          </p:nvPr>
        </p:nvSpPr>
        <p:spPr/>
        <p:txBody>
          <a:bodyPr/>
          <a:lstStyle/>
          <a:p>
            <a:r>
              <a:rPr lang="en-US" dirty="0"/>
              <a:t>Relevant recent regulation on Belgian federal level</a:t>
            </a:r>
          </a:p>
        </p:txBody>
      </p:sp>
      <p:sp>
        <p:nvSpPr>
          <p:cNvPr id="7" name="Slide Number Placeholder 6"/>
          <p:cNvSpPr>
            <a:spLocks noGrp="1"/>
          </p:cNvSpPr>
          <p:nvPr>
            <p:ph type="sldNum" sz="quarter" idx="12"/>
          </p:nvPr>
        </p:nvSpPr>
        <p:spPr/>
        <p:txBody>
          <a:bodyPr/>
          <a:lstStyle/>
          <a:p>
            <a:fld id="{D45B42A2-12DC-D04A-88D3-A93CC82DF348}" type="slidenum">
              <a:rPr lang="en-US" smtClean="0"/>
              <a:t>32</a:t>
            </a:fld>
            <a:endParaRPr lang="en-US" dirty="0"/>
          </a:p>
        </p:txBody>
      </p:sp>
    </p:spTree>
    <p:extLst>
      <p:ext uri="{BB962C8B-B14F-4D97-AF65-F5344CB8AC3E}">
        <p14:creationId xmlns:p14="http://schemas.microsoft.com/office/powerpoint/2010/main" val="36827789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Some focus </a:t>
            </a:r>
            <a:r>
              <a:rPr lang="en-US" dirty="0" smtClean="0"/>
              <a:t>areas ICT</a:t>
            </a:r>
            <a:endParaRPr lang="en-US" dirty="0"/>
          </a:p>
        </p:txBody>
      </p:sp>
      <p:sp>
        <p:nvSpPr>
          <p:cNvPr id="7" name="Slide Number Placeholder 6"/>
          <p:cNvSpPr>
            <a:spLocks noGrp="1"/>
          </p:cNvSpPr>
          <p:nvPr>
            <p:ph type="sldNum" sz="quarter" idx="10"/>
          </p:nvPr>
        </p:nvSpPr>
        <p:spPr/>
        <p:txBody>
          <a:bodyPr/>
          <a:lstStyle/>
          <a:p>
            <a:fld id="{D45B42A2-12DC-D04A-88D3-A93CC82DF348}" type="slidenum">
              <a:rPr lang="en-US" smtClean="0"/>
              <a:pPr/>
              <a:t>33</a:t>
            </a:fld>
            <a:endParaRPr lang="en-US" dirty="0"/>
          </a:p>
        </p:txBody>
      </p:sp>
    </p:spTree>
    <p:extLst>
      <p:ext uri="{BB962C8B-B14F-4D97-AF65-F5344CB8AC3E}">
        <p14:creationId xmlns:p14="http://schemas.microsoft.com/office/powerpoint/2010/main" val="37035578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sz="quarter" idx="14"/>
          </p:nvPr>
        </p:nvSpPr>
        <p:spPr/>
        <p:txBody>
          <a:bodyPr>
            <a:normAutofit lnSpcReduction="10000"/>
          </a:bodyPr>
          <a:lstStyle/>
          <a:p>
            <a:r>
              <a:rPr lang="nl-BE" dirty="0" err="1"/>
              <a:t>infrastructure</a:t>
            </a:r>
            <a:endParaRPr lang="nl-BE" dirty="0"/>
          </a:p>
          <a:p>
            <a:pPr lvl="1"/>
            <a:r>
              <a:rPr lang="nl-BE" dirty="0"/>
              <a:t>hard </a:t>
            </a:r>
            <a:r>
              <a:rPr lang="nl-BE" dirty="0" err="1"/>
              <a:t>infrastructure</a:t>
            </a:r>
            <a:endParaRPr lang="nl-BE" dirty="0"/>
          </a:p>
          <a:p>
            <a:pPr lvl="1"/>
            <a:r>
              <a:rPr lang="nl-BE" dirty="0"/>
              <a:t>soft </a:t>
            </a:r>
            <a:r>
              <a:rPr lang="nl-BE" dirty="0" err="1"/>
              <a:t>infrastructure</a:t>
            </a:r>
            <a:endParaRPr lang="nl-BE" dirty="0"/>
          </a:p>
          <a:p>
            <a:pPr lvl="1"/>
            <a:r>
              <a:rPr lang="nl-BE" dirty="0"/>
              <a:t>platforms</a:t>
            </a:r>
          </a:p>
          <a:p>
            <a:r>
              <a:rPr lang="nl-BE" dirty="0"/>
              <a:t>common </a:t>
            </a:r>
            <a:r>
              <a:rPr lang="nl-BE" dirty="0" err="1"/>
              <a:t>vendor</a:t>
            </a:r>
            <a:r>
              <a:rPr lang="nl-BE" dirty="0"/>
              <a:t> </a:t>
            </a:r>
            <a:r>
              <a:rPr lang="nl-BE" dirty="0" err="1"/>
              <a:t>contracts</a:t>
            </a:r>
            <a:endParaRPr lang="nl-BE" dirty="0"/>
          </a:p>
          <a:p>
            <a:r>
              <a:rPr lang="nl-BE" dirty="0" err="1"/>
              <a:t>federal</a:t>
            </a:r>
            <a:r>
              <a:rPr lang="nl-BE" dirty="0"/>
              <a:t> ICT community</a:t>
            </a:r>
          </a:p>
          <a:p>
            <a:endParaRPr lang="nl-BE" dirty="0"/>
          </a:p>
          <a:p>
            <a:r>
              <a:rPr lang="nl-BE" dirty="0"/>
              <a:t>business</a:t>
            </a:r>
          </a:p>
          <a:p>
            <a:pPr lvl="1"/>
            <a:r>
              <a:rPr lang="nl-BE" dirty="0" err="1"/>
              <a:t>knowledge</a:t>
            </a:r>
            <a:r>
              <a:rPr lang="nl-BE" dirty="0"/>
              <a:t> &amp; </a:t>
            </a:r>
            <a:r>
              <a:rPr lang="nl-BE" dirty="0" err="1"/>
              <a:t>experiences</a:t>
            </a:r>
            <a:endParaRPr lang="nl-BE" dirty="0"/>
          </a:p>
          <a:p>
            <a:pPr lvl="1"/>
            <a:r>
              <a:rPr lang="nl-BE" dirty="0"/>
              <a:t>business </a:t>
            </a:r>
            <a:r>
              <a:rPr lang="nl-BE" dirty="0" err="1"/>
              <a:t>functionality</a:t>
            </a:r>
            <a:endParaRPr lang="nl-BE" dirty="0"/>
          </a:p>
          <a:p>
            <a:pPr lvl="1"/>
            <a:r>
              <a:rPr lang="nl-BE" dirty="0"/>
              <a:t>business data</a:t>
            </a:r>
          </a:p>
          <a:p>
            <a:pPr lvl="1"/>
            <a:r>
              <a:rPr lang="nl-BE" dirty="0"/>
              <a:t>complete business services</a:t>
            </a:r>
          </a:p>
          <a:p>
            <a:pPr lvl="1"/>
            <a:endParaRPr lang="nl-BE" dirty="0"/>
          </a:p>
          <a:p>
            <a:pPr lvl="1"/>
            <a:endParaRPr lang="nl-BE" dirty="0"/>
          </a:p>
          <a:p>
            <a:pPr lvl="1"/>
            <a:endParaRPr lang="nl-BE" dirty="0"/>
          </a:p>
          <a:p>
            <a:pPr lvl="1"/>
            <a:endParaRPr lang="nl-BE" dirty="0"/>
          </a:p>
          <a:p>
            <a:endParaRPr lang="nl-BE" dirty="0"/>
          </a:p>
          <a:p>
            <a:endParaRPr lang="nl-BE" dirty="0"/>
          </a:p>
          <a:p>
            <a:endParaRPr lang="nl-BE" dirty="0"/>
          </a:p>
          <a:p>
            <a:endParaRPr lang="nl-BE" dirty="0"/>
          </a:p>
          <a:p>
            <a:endParaRPr lang="nl-BE" dirty="0"/>
          </a:p>
        </p:txBody>
      </p:sp>
      <p:sp>
        <p:nvSpPr>
          <p:cNvPr id="4" name="Title 3"/>
          <p:cNvSpPr>
            <a:spLocks noGrp="1"/>
          </p:cNvSpPr>
          <p:nvPr>
            <p:ph type="title"/>
          </p:nvPr>
        </p:nvSpPr>
        <p:spPr/>
        <p:txBody>
          <a:bodyPr/>
          <a:lstStyle/>
          <a:p>
            <a:r>
              <a:rPr lang="en-US"/>
              <a:t>Different types of sharing &amp; reuse</a:t>
            </a:r>
            <a:endParaRPr lang="en-US" dirty="0"/>
          </a:p>
        </p:txBody>
      </p:sp>
      <p:pic>
        <p:nvPicPr>
          <p:cNvPr id="5" name="Picture 2" descr="https://www.gcloud.belgium.be/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180" y="2093841"/>
            <a:ext cx="1986905" cy="11253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6971" y="5323142"/>
            <a:ext cx="637081" cy="70335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5198" y="4596723"/>
            <a:ext cx="1384992" cy="1747422"/>
          </a:xfrm>
          <a:prstGeom prst="rect">
            <a:avLst/>
          </a:prstGeom>
        </p:spPr>
      </p:pic>
      <p:sp>
        <p:nvSpPr>
          <p:cNvPr id="2" name="TextBox 1"/>
          <p:cNvSpPr txBox="1"/>
          <p:nvPr/>
        </p:nvSpPr>
        <p:spPr>
          <a:xfrm>
            <a:off x="8008764" y="2842397"/>
            <a:ext cx="3926877" cy="1754326"/>
          </a:xfrm>
          <a:prstGeom prst="rect">
            <a:avLst/>
          </a:prstGeom>
          <a:noFill/>
        </p:spPr>
        <p:txBody>
          <a:bodyPr wrap="square" rtlCol="0">
            <a:spAutoFit/>
          </a:bodyPr>
          <a:lstStyle/>
          <a:p>
            <a:pPr algn="ctr"/>
            <a:r>
              <a:rPr lang="en-US" sz="3600" dirty="0"/>
              <a:t>Important to know what already exists </a:t>
            </a:r>
          </a:p>
          <a:p>
            <a:pPr algn="ctr"/>
            <a:r>
              <a:rPr lang="en-US" sz="3600" dirty="0">
                <a:sym typeface="Wingdings" panose="05000000000000000000" pitchFamily="2" charset="2"/>
              </a:rPr>
              <a:t> c</a:t>
            </a:r>
            <a:r>
              <a:rPr lang="en-US" sz="3600" dirty="0"/>
              <a:t>atalogues!</a:t>
            </a:r>
          </a:p>
        </p:txBody>
      </p:sp>
      <p:sp>
        <p:nvSpPr>
          <p:cNvPr id="3" name="Right Brace 2"/>
          <p:cNvSpPr/>
          <p:nvPr/>
        </p:nvSpPr>
        <p:spPr>
          <a:xfrm>
            <a:off x="4938730" y="1370256"/>
            <a:ext cx="589085" cy="2572498"/>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a:off x="4938731" y="4437812"/>
            <a:ext cx="589085" cy="2075131"/>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D45B42A2-12DC-D04A-88D3-A93CC82DF348}" type="slidenum">
              <a:rPr lang="en-US" smtClean="0"/>
              <a:t>34</a:t>
            </a:fld>
            <a:endParaRPr lang="en-US" dirty="0"/>
          </a:p>
        </p:txBody>
      </p:sp>
    </p:spTree>
    <p:extLst>
      <p:ext uri="{BB962C8B-B14F-4D97-AF65-F5344CB8AC3E}">
        <p14:creationId xmlns:p14="http://schemas.microsoft.com/office/powerpoint/2010/main" val="3516142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ltLang="fr-FR" dirty="0"/>
              <a:t>Synergies - transformations</a:t>
            </a:r>
            <a:endParaRPr lang="en-US" dirty="0"/>
          </a:p>
        </p:txBody>
      </p:sp>
      <p:pic>
        <p:nvPicPr>
          <p:cNvPr id="5" name="Picture 2"/>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100000"/>
                    </a14:imgEffect>
                    <a14:imgEffect>
                      <a14:saturation sat="30000"/>
                    </a14:imgEffect>
                    <a14:imgEffect>
                      <a14:brightnessContrast bright="4000" contrast="-19000"/>
                    </a14:imgEffect>
                  </a14:imgLayer>
                </a14:imgProps>
              </a:ext>
              <a:ext uri="{28A0092B-C50C-407E-A947-70E740481C1C}">
                <a14:useLocalDpi xmlns:a14="http://schemas.microsoft.com/office/drawing/2010/main"/>
              </a:ext>
            </a:extLst>
          </a:blip>
          <a:srcRect/>
          <a:stretch>
            <a:fillRect/>
          </a:stretch>
        </p:blipFill>
        <p:spPr bwMode="auto">
          <a:xfrm>
            <a:off x="1883942" y="1232327"/>
            <a:ext cx="8342511" cy="5248559"/>
          </a:xfrm>
          <a:prstGeom prst="rect">
            <a:avLst/>
          </a:prstGeom>
          <a:solidFill>
            <a:srgbClr val="0070C0"/>
          </a:solidFill>
          <a:ln w="9525">
            <a:solidFill>
              <a:schemeClr val="tx1"/>
            </a:solidFill>
            <a:miter lim="800000"/>
            <a:headEnd/>
            <a:tailEnd/>
          </a:ln>
          <a:effectLst/>
        </p:spPr>
      </p:pic>
      <p:sp>
        <p:nvSpPr>
          <p:cNvPr id="7" name="Slide Number Placeholder 6"/>
          <p:cNvSpPr>
            <a:spLocks noGrp="1"/>
          </p:cNvSpPr>
          <p:nvPr>
            <p:ph type="sldNum" sz="quarter" idx="12"/>
          </p:nvPr>
        </p:nvSpPr>
        <p:spPr/>
        <p:txBody>
          <a:bodyPr/>
          <a:lstStyle/>
          <a:p>
            <a:fld id="{D45B42A2-12DC-D04A-88D3-A93CC82DF348}" type="slidenum">
              <a:rPr lang="en-US" smtClean="0"/>
              <a:t>35</a:t>
            </a:fld>
            <a:endParaRPr lang="en-US" dirty="0"/>
          </a:p>
        </p:txBody>
      </p:sp>
    </p:spTree>
    <p:extLst>
      <p:ext uri="{BB962C8B-B14F-4D97-AF65-F5344CB8AC3E}">
        <p14:creationId xmlns:p14="http://schemas.microsoft.com/office/powerpoint/2010/main" val="1660374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 Cloud deployment types</a:t>
            </a:r>
            <a:endParaRPr lang="en-GB" noProof="0" dirty="0"/>
          </a:p>
        </p:txBody>
      </p:sp>
      <p:grpSp>
        <p:nvGrpSpPr>
          <p:cNvPr id="18" name="Group 17"/>
          <p:cNvGrpSpPr/>
          <p:nvPr/>
        </p:nvGrpSpPr>
        <p:grpSpPr>
          <a:xfrm>
            <a:off x="2383940" y="1639686"/>
            <a:ext cx="7380820" cy="4464496"/>
            <a:chOff x="946200" y="1268760"/>
            <a:chExt cx="7380820" cy="4464496"/>
          </a:xfrm>
        </p:grpSpPr>
        <p:cxnSp>
          <p:nvCxnSpPr>
            <p:cNvPr id="6" name="Straight Connector 5"/>
            <p:cNvCxnSpPr/>
            <p:nvPr/>
          </p:nvCxnSpPr>
          <p:spPr>
            <a:xfrm>
              <a:off x="4546600" y="1268760"/>
              <a:ext cx="0" cy="4464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46200" y="2636912"/>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46200" y="4365104"/>
              <a:ext cx="738082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1689259" y="1783702"/>
            <a:ext cx="509984" cy="4680520"/>
            <a:chOff x="251519" y="1412776"/>
            <a:chExt cx="509984" cy="4680520"/>
          </a:xfrm>
        </p:grpSpPr>
        <p:cxnSp>
          <p:nvCxnSpPr>
            <p:cNvPr id="15" name="Straight Arrow Connector 14"/>
            <p:cNvCxnSpPr/>
            <p:nvPr/>
          </p:nvCxnSpPr>
          <p:spPr>
            <a:xfrm>
              <a:off x="727969" y="1412776"/>
              <a:ext cx="0" cy="46805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99838" y="4512955"/>
              <a:ext cx="461665" cy="1477328"/>
            </a:xfrm>
            <a:prstGeom prst="rect">
              <a:avLst/>
            </a:prstGeom>
            <a:noFill/>
          </p:spPr>
          <p:txBody>
            <a:bodyPr vert="vert270" wrap="square" rtlCol="0">
              <a:spAutoFit/>
            </a:bodyPr>
            <a:lstStyle/>
            <a:p>
              <a:pPr algn="ctr"/>
              <a:r>
                <a:rPr lang="nl-BE" dirty="0" err="1"/>
                <a:t>Dedicated</a:t>
              </a:r>
              <a:endParaRPr lang="en-US" dirty="0"/>
            </a:p>
          </p:txBody>
        </p:sp>
        <p:sp>
          <p:nvSpPr>
            <p:cNvPr id="20" name="TextBox 19"/>
            <p:cNvSpPr txBox="1"/>
            <p:nvPr/>
          </p:nvSpPr>
          <p:spPr>
            <a:xfrm>
              <a:off x="274439" y="2523961"/>
              <a:ext cx="461665" cy="1954094"/>
            </a:xfrm>
            <a:prstGeom prst="rect">
              <a:avLst/>
            </a:prstGeom>
            <a:noFill/>
          </p:spPr>
          <p:txBody>
            <a:bodyPr vert="vert270" wrap="square" rtlCol="0">
              <a:spAutoFit/>
            </a:bodyPr>
            <a:lstStyle/>
            <a:p>
              <a:pPr algn="ctr"/>
              <a:r>
                <a:rPr lang="nl-BE" dirty="0"/>
                <a:t>Access/Control</a:t>
              </a:r>
              <a:endParaRPr lang="en-US" dirty="0"/>
            </a:p>
          </p:txBody>
        </p:sp>
        <p:sp>
          <p:nvSpPr>
            <p:cNvPr id="21" name="TextBox 20"/>
            <p:cNvSpPr txBox="1"/>
            <p:nvPr/>
          </p:nvSpPr>
          <p:spPr>
            <a:xfrm>
              <a:off x="251519" y="1458650"/>
              <a:ext cx="461665" cy="1178262"/>
            </a:xfrm>
            <a:prstGeom prst="rect">
              <a:avLst/>
            </a:prstGeom>
            <a:noFill/>
          </p:spPr>
          <p:txBody>
            <a:bodyPr vert="vert270" wrap="square" rtlCol="0">
              <a:spAutoFit/>
            </a:bodyPr>
            <a:lstStyle/>
            <a:p>
              <a:pPr algn="ctr"/>
              <a:r>
                <a:rPr lang="nl-BE" dirty="0"/>
                <a:t>Shared</a:t>
              </a:r>
              <a:endParaRPr lang="en-US" dirty="0"/>
            </a:p>
          </p:txBody>
        </p:sp>
      </p:grpSp>
      <p:grpSp>
        <p:nvGrpSpPr>
          <p:cNvPr id="5" name="Group 4"/>
          <p:cNvGrpSpPr/>
          <p:nvPr/>
        </p:nvGrpSpPr>
        <p:grpSpPr>
          <a:xfrm>
            <a:off x="2344730" y="6363403"/>
            <a:ext cx="7452344" cy="443980"/>
            <a:chOff x="906990" y="5949346"/>
            <a:chExt cx="7452344" cy="443980"/>
          </a:xfrm>
        </p:grpSpPr>
        <p:cxnSp>
          <p:nvCxnSpPr>
            <p:cNvPr id="17" name="Straight Arrow Connector 16"/>
            <p:cNvCxnSpPr/>
            <p:nvPr/>
          </p:nvCxnSpPr>
          <p:spPr>
            <a:xfrm flipH="1">
              <a:off x="906990" y="5990283"/>
              <a:ext cx="7452344" cy="3938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788096" y="6023994"/>
              <a:ext cx="1296144" cy="369332"/>
            </a:xfrm>
            <a:prstGeom prst="rect">
              <a:avLst/>
            </a:prstGeom>
            <a:noFill/>
          </p:spPr>
          <p:txBody>
            <a:bodyPr wrap="square" rtlCol="0">
              <a:spAutoFit/>
            </a:bodyPr>
            <a:lstStyle/>
            <a:p>
              <a:pPr algn="ctr"/>
              <a:r>
                <a:rPr lang="nl-BE" dirty="0"/>
                <a:t>Customer</a:t>
              </a:r>
              <a:endParaRPr lang="en-US" dirty="0"/>
            </a:p>
          </p:txBody>
        </p:sp>
        <p:sp>
          <p:nvSpPr>
            <p:cNvPr id="23" name="TextBox 22"/>
            <p:cNvSpPr txBox="1"/>
            <p:nvPr/>
          </p:nvSpPr>
          <p:spPr>
            <a:xfrm>
              <a:off x="3574492" y="5949346"/>
              <a:ext cx="1944216" cy="369332"/>
            </a:xfrm>
            <a:prstGeom prst="rect">
              <a:avLst/>
            </a:prstGeom>
            <a:noFill/>
          </p:spPr>
          <p:txBody>
            <a:bodyPr wrap="square" rtlCol="0">
              <a:spAutoFit/>
            </a:bodyPr>
            <a:lstStyle/>
            <a:p>
              <a:pPr algn="ctr"/>
              <a:r>
                <a:rPr lang="nl-BE" dirty="0" err="1"/>
                <a:t>Location</a:t>
              </a:r>
              <a:endParaRPr lang="en-US" dirty="0"/>
            </a:p>
          </p:txBody>
        </p:sp>
        <p:sp>
          <p:nvSpPr>
            <p:cNvPr id="24" name="TextBox 23"/>
            <p:cNvSpPr txBox="1"/>
            <p:nvPr/>
          </p:nvSpPr>
          <p:spPr>
            <a:xfrm>
              <a:off x="6272088" y="6023994"/>
              <a:ext cx="2087246" cy="369332"/>
            </a:xfrm>
            <a:prstGeom prst="rect">
              <a:avLst/>
            </a:prstGeom>
            <a:noFill/>
          </p:spPr>
          <p:txBody>
            <a:bodyPr wrap="square" rtlCol="0">
              <a:spAutoFit/>
            </a:bodyPr>
            <a:lstStyle/>
            <a:p>
              <a:r>
                <a:rPr lang="nl-BE" dirty="0"/>
                <a:t>Service Provider</a:t>
              </a:r>
              <a:endParaRPr lang="en-US" dirty="0"/>
            </a:p>
          </p:txBody>
        </p:sp>
      </p:grpSp>
      <p:grpSp>
        <p:nvGrpSpPr>
          <p:cNvPr id="12" name="Group 11"/>
          <p:cNvGrpSpPr/>
          <p:nvPr/>
        </p:nvGrpSpPr>
        <p:grpSpPr>
          <a:xfrm>
            <a:off x="2413024" y="3039197"/>
            <a:ext cx="3571317" cy="1639357"/>
            <a:chOff x="975283" y="2668270"/>
            <a:chExt cx="3571317" cy="1639357"/>
          </a:xfrm>
        </p:grpSpPr>
        <p:sp>
          <p:nvSpPr>
            <p:cNvPr id="27" name="TextBox 26"/>
            <p:cNvSpPr txBox="1"/>
            <p:nvPr/>
          </p:nvSpPr>
          <p:spPr>
            <a:xfrm>
              <a:off x="1025606" y="2668270"/>
              <a:ext cx="3520994" cy="369332"/>
            </a:xfrm>
            <a:prstGeom prst="rect">
              <a:avLst/>
            </a:prstGeom>
            <a:noFill/>
          </p:spPr>
          <p:txBody>
            <a:bodyPr wrap="square" rtlCol="0">
              <a:spAutoFit/>
            </a:bodyPr>
            <a:lstStyle/>
            <a:p>
              <a:pPr algn="ctr"/>
              <a:r>
                <a:rPr lang="nl-BE" dirty="0"/>
                <a:t>Community Cloud on-</a:t>
              </a:r>
              <a:r>
                <a:rPr lang="nl-BE" dirty="0" err="1"/>
                <a:t>premise</a:t>
              </a:r>
              <a:endParaRPr lang="en-US" dirty="0"/>
            </a:p>
          </p:txBody>
        </p:sp>
        <p:pic>
          <p:nvPicPr>
            <p:cNvPr id="36" name="Picture 3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416259" y="3922545"/>
              <a:ext cx="189198" cy="266380"/>
            </a:xfrm>
            <a:prstGeom prst="rect">
              <a:avLst/>
            </a:prstGeom>
          </p:spPr>
        </p:pic>
        <p:pic>
          <p:nvPicPr>
            <p:cNvPr id="37" name="Picture 3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845965" y="3952124"/>
              <a:ext cx="189198" cy="266380"/>
            </a:xfrm>
            <a:prstGeom prst="rect">
              <a:avLst/>
            </a:prstGeom>
          </p:spPr>
        </p:pic>
        <p:pic>
          <p:nvPicPr>
            <p:cNvPr id="43" name="Picture 4"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7418" y="3085835"/>
              <a:ext cx="684193" cy="684193"/>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p:cNvGrpSpPr/>
            <p:nvPr/>
          </p:nvGrpSpPr>
          <p:grpSpPr>
            <a:xfrm>
              <a:off x="975283" y="3149672"/>
              <a:ext cx="882098" cy="603364"/>
              <a:chOff x="975283" y="3149672"/>
              <a:chExt cx="882098" cy="603364"/>
            </a:xfrm>
          </p:grpSpPr>
          <p:pic>
            <p:nvPicPr>
              <p:cNvPr id="34" name="Picture 3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35" name="Picture 3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46" name="Rectangle 45"/>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p:cNvSpPr/>
            <p:nvPr/>
          </p:nvSpPr>
          <p:spPr>
            <a:xfrm>
              <a:off x="2146282" y="3099817"/>
              <a:ext cx="1129573" cy="1207810"/>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664153" y="3376681"/>
              <a:ext cx="189198" cy="266380"/>
            </a:xfrm>
            <a:prstGeom prst="rect">
              <a:avLst/>
            </a:prstGeom>
          </p:spPr>
        </p:pic>
        <p:cxnSp>
          <p:nvCxnSpPr>
            <p:cNvPr id="89" name="Straight Arrow Connector 88"/>
            <p:cNvCxnSpPr>
              <a:stCxn id="46" idx="3"/>
              <a:endCxn id="43" idx="1"/>
            </p:cNvCxnSpPr>
            <p:nvPr/>
          </p:nvCxnSpPr>
          <p:spPr>
            <a:xfrm flipV="1">
              <a:off x="1857381" y="3427932"/>
              <a:ext cx="530037" cy="2342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sp>
          <p:nvSpPr>
            <p:cNvPr id="91" name="Rectangle 90"/>
            <p:cNvSpPr/>
            <p:nvPr/>
          </p:nvSpPr>
          <p:spPr>
            <a:xfrm>
              <a:off x="3514606" y="3264655"/>
              <a:ext cx="481329" cy="52306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Arrow Connector 91"/>
            <p:cNvCxnSpPr>
              <a:stCxn id="37" idx="0"/>
            </p:cNvCxnSpPr>
            <p:nvPr/>
          </p:nvCxnSpPr>
          <p:spPr>
            <a:xfrm flipH="1" flipV="1">
              <a:off x="2845966" y="3643062"/>
              <a:ext cx="94598" cy="30906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3" name="Straight Arrow Connector 92"/>
            <p:cNvCxnSpPr>
              <a:stCxn id="91" idx="1"/>
            </p:cNvCxnSpPr>
            <p:nvPr/>
          </p:nvCxnSpPr>
          <p:spPr>
            <a:xfrm flipH="1" flipV="1">
              <a:off x="3107845" y="3486388"/>
              <a:ext cx="406761" cy="3980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10" name="Group 9"/>
          <p:cNvGrpSpPr/>
          <p:nvPr/>
        </p:nvGrpSpPr>
        <p:grpSpPr>
          <a:xfrm>
            <a:off x="6074350" y="3007839"/>
            <a:ext cx="4756478" cy="1670715"/>
            <a:chOff x="4636610" y="2636912"/>
            <a:chExt cx="4756478" cy="1670715"/>
          </a:xfrm>
        </p:grpSpPr>
        <p:sp>
          <p:nvSpPr>
            <p:cNvPr id="31" name="TextBox 30"/>
            <p:cNvSpPr txBox="1"/>
            <p:nvPr/>
          </p:nvSpPr>
          <p:spPr>
            <a:xfrm>
              <a:off x="4636610" y="2636912"/>
              <a:ext cx="4756478" cy="369332"/>
            </a:xfrm>
            <a:prstGeom prst="rect">
              <a:avLst/>
            </a:prstGeom>
            <a:noFill/>
          </p:spPr>
          <p:txBody>
            <a:bodyPr wrap="square" rtlCol="0">
              <a:spAutoFit/>
            </a:bodyPr>
            <a:lstStyle/>
            <a:p>
              <a:pPr algn="ctr"/>
              <a:r>
                <a:rPr lang="nl-BE" dirty="0" err="1"/>
                <a:t>Outsourced</a:t>
              </a:r>
              <a:r>
                <a:rPr lang="nl-BE" dirty="0"/>
                <a:t> Community Cloud (= off-</a:t>
              </a:r>
              <a:r>
                <a:rPr lang="nl-BE" dirty="0" err="1"/>
                <a:t>premise</a:t>
              </a:r>
              <a:r>
                <a:rPr lang="nl-BE" dirty="0"/>
                <a:t>)</a:t>
              </a:r>
              <a:endParaRPr lang="en-US" dirty="0"/>
            </a:p>
          </p:txBody>
        </p:sp>
        <p:grpSp>
          <p:nvGrpSpPr>
            <p:cNvPr id="41" name="Group 40"/>
            <p:cNvGrpSpPr/>
            <p:nvPr/>
          </p:nvGrpSpPr>
          <p:grpSpPr>
            <a:xfrm>
              <a:off x="6978666" y="2986983"/>
              <a:ext cx="928742" cy="928742"/>
              <a:chOff x="6782780" y="3149672"/>
              <a:chExt cx="928742" cy="928742"/>
            </a:xfrm>
          </p:grpSpPr>
          <p:pic>
            <p:nvPicPr>
              <p:cNvPr id="1028" name="Picture 4" descr="http://icons.iconarchive.com/icons/custom-icon-design/pretty-office-12/512/cloud-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2780" y="3149672"/>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icons.iconarchive.com/icons/custom-icon-design/pretty-office-12/512/cloud-icon.png"/>
              <p:cNvPicPr>
                <a:picLocks noChangeAspect="1" noChangeArrowheads="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74213" y="3392270"/>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grpSp>
          <p:nvGrpSpPr>
            <p:cNvPr id="55" name="Group 54"/>
            <p:cNvGrpSpPr/>
            <p:nvPr/>
          </p:nvGrpSpPr>
          <p:grpSpPr>
            <a:xfrm>
              <a:off x="5905205" y="3704263"/>
              <a:ext cx="882098" cy="603364"/>
              <a:chOff x="975283" y="3149672"/>
              <a:chExt cx="882098" cy="603364"/>
            </a:xfrm>
          </p:grpSpPr>
          <p:pic>
            <p:nvPicPr>
              <p:cNvPr id="56" name="Picture 5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57" name="Picture 5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58" name="Rectangle 57"/>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5074824" y="3044768"/>
              <a:ext cx="882098" cy="603364"/>
              <a:chOff x="975283" y="3149672"/>
              <a:chExt cx="882098" cy="603364"/>
            </a:xfrm>
          </p:grpSpPr>
          <p:pic>
            <p:nvPicPr>
              <p:cNvPr id="60" name="Picture 5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61" name="Picture 6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62" name="Rectangle 61"/>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7" name="Straight Arrow Connector 96"/>
            <p:cNvCxnSpPr>
              <a:endCxn id="45" idx="1"/>
            </p:cNvCxnSpPr>
            <p:nvPr/>
          </p:nvCxnSpPr>
          <p:spPr>
            <a:xfrm>
              <a:off x="5956922" y="3333000"/>
              <a:ext cx="1213177" cy="180587"/>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8" name="Straight Arrow Connector 97"/>
            <p:cNvCxnSpPr>
              <a:stCxn id="58" idx="3"/>
            </p:cNvCxnSpPr>
            <p:nvPr/>
          </p:nvCxnSpPr>
          <p:spPr>
            <a:xfrm flipV="1">
              <a:off x="6787303" y="3604741"/>
              <a:ext cx="361264" cy="401204"/>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9" name="Group 8"/>
          <p:cNvGrpSpPr/>
          <p:nvPr/>
        </p:nvGrpSpPr>
        <p:grpSpPr>
          <a:xfrm>
            <a:off x="5889642" y="4699216"/>
            <a:ext cx="4846246" cy="1469613"/>
            <a:chOff x="4451902" y="4328289"/>
            <a:chExt cx="4846246" cy="1469613"/>
          </a:xfrm>
        </p:grpSpPr>
        <p:sp>
          <p:nvSpPr>
            <p:cNvPr id="32" name="TextBox 31"/>
            <p:cNvSpPr txBox="1"/>
            <p:nvPr/>
          </p:nvSpPr>
          <p:spPr>
            <a:xfrm>
              <a:off x="4451902" y="4328289"/>
              <a:ext cx="4846246" cy="369332"/>
            </a:xfrm>
            <a:prstGeom prst="rect">
              <a:avLst/>
            </a:prstGeom>
            <a:noFill/>
          </p:spPr>
          <p:txBody>
            <a:bodyPr wrap="square" rtlCol="0">
              <a:spAutoFit/>
            </a:bodyPr>
            <a:lstStyle/>
            <a:p>
              <a:pPr algn="ctr"/>
              <a:r>
                <a:rPr lang="nl-BE" dirty="0" err="1"/>
                <a:t>Outsourced</a:t>
              </a:r>
              <a:r>
                <a:rPr lang="nl-BE" dirty="0"/>
                <a:t> Private Cloud (= off-</a:t>
              </a:r>
              <a:r>
                <a:rPr lang="nl-BE" dirty="0" err="1"/>
                <a:t>premise</a:t>
              </a:r>
              <a:r>
                <a:rPr lang="nl-BE" dirty="0"/>
                <a:t>)</a:t>
              </a:r>
              <a:endParaRPr lang="en-US" dirty="0"/>
            </a:p>
          </p:txBody>
        </p:sp>
        <p:grpSp>
          <p:nvGrpSpPr>
            <p:cNvPr id="47" name="Group 46"/>
            <p:cNvGrpSpPr/>
            <p:nvPr/>
          </p:nvGrpSpPr>
          <p:grpSpPr>
            <a:xfrm>
              <a:off x="6694659" y="4697621"/>
              <a:ext cx="1120431" cy="1100281"/>
              <a:chOff x="6782780" y="3149672"/>
              <a:chExt cx="928742" cy="928742"/>
            </a:xfrm>
          </p:grpSpPr>
          <p:pic>
            <p:nvPicPr>
              <p:cNvPr id="48" name="Picture 4" descr="http://icons.iconarchive.com/icons/custom-icon-design/pretty-office-12/512/cloud-ico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82780" y="3149672"/>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ttp://icons.iconarchive.com/icons/custom-icon-design/pretty-office-12/512/cloud-icon.png"/>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27249" y="3403305"/>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grpSp>
          <p:nvGrpSpPr>
            <p:cNvPr id="79" name="Group 78"/>
            <p:cNvGrpSpPr/>
            <p:nvPr/>
          </p:nvGrpSpPr>
          <p:grpSpPr>
            <a:xfrm>
              <a:off x="5189728" y="5084210"/>
              <a:ext cx="882098" cy="603364"/>
              <a:chOff x="975283" y="3149672"/>
              <a:chExt cx="882098" cy="603364"/>
            </a:xfrm>
          </p:grpSpPr>
          <p:pic>
            <p:nvPicPr>
              <p:cNvPr id="80" name="Picture 7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81" name="Picture 8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82" name="Rectangle 81"/>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9" name="Straight Arrow Connector 98"/>
            <p:cNvCxnSpPr>
              <a:endCxn id="49" idx="1"/>
            </p:cNvCxnSpPr>
            <p:nvPr/>
          </p:nvCxnSpPr>
          <p:spPr>
            <a:xfrm>
              <a:off x="6069128" y="5321987"/>
              <a:ext cx="920458" cy="125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8" name="Group 7"/>
          <p:cNvGrpSpPr/>
          <p:nvPr/>
        </p:nvGrpSpPr>
        <p:grpSpPr>
          <a:xfrm>
            <a:off x="2412788" y="4736030"/>
            <a:ext cx="3520994" cy="1512168"/>
            <a:chOff x="975048" y="4365104"/>
            <a:chExt cx="3520994" cy="1512168"/>
          </a:xfrm>
        </p:grpSpPr>
        <p:sp>
          <p:nvSpPr>
            <p:cNvPr id="33" name="TextBox 32"/>
            <p:cNvSpPr txBox="1"/>
            <p:nvPr/>
          </p:nvSpPr>
          <p:spPr>
            <a:xfrm>
              <a:off x="975048" y="4365104"/>
              <a:ext cx="3520994" cy="369332"/>
            </a:xfrm>
            <a:prstGeom prst="rect">
              <a:avLst/>
            </a:prstGeom>
            <a:noFill/>
          </p:spPr>
          <p:txBody>
            <a:bodyPr wrap="square" rtlCol="0">
              <a:spAutoFit/>
            </a:bodyPr>
            <a:lstStyle/>
            <a:p>
              <a:pPr algn="ctr"/>
              <a:r>
                <a:rPr lang="nl-BE" dirty="0"/>
                <a:t>Private Cloud on-</a:t>
              </a:r>
              <a:r>
                <a:rPr lang="nl-BE" dirty="0" err="1"/>
                <a:t>premise</a:t>
              </a:r>
              <a:endParaRPr lang="en-US" dirty="0"/>
            </a:p>
          </p:txBody>
        </p:sp>
        <p:pic>
          <p:nvPicPr>
            <p:cNvPr id="44" name="Picture 4" descr="http://icons.iconarchive.com/icons/custom-icon-design/pretty-office-12/512/cloud-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75943" y="4804514"/>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4882196"/>
              <a:ext cx="189198" cy="266380"/>
            </a:xfrm>
            <a:prstGeom prst="rect">
              <a:avLst/>
            </a:prstGeom>
          </p:spPr>
        </p:pic>
        <p:pic>
          <p:nvPicPr>
            <p:cNvPr id="85" name="Picture 8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5435546"/>
              <a:ext cx="189198" cy="266380"/>
            </a:xfrm>
            <a:prstGeom prst="rect">
              <a:avLst/>
            </a:prstGeom>
          </p:spPr>
        </p:pic>
        <p:sp>
          <p:nvSpPr>
            <p:cNvPr id="86" name="Rectangle 85"/>
            <p:cNvSpPr/>
            <p:nvPr/>
          </p:nvSpPr>
          <p:spPr>
            <a:xfrm>
              <a:off x="1427718" y="4734436"/>
              <a:ext cx="2424201" cy="114283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07215" y="5421194"/>
              <a:ext cx="189198" cy="266380"/>
            </a:xfrm>
            <a:prstGeom prst="rect">
              <a:avLst/>
            </a:prstGeom>
          </p:spPr>
        </p:pic>
        <p:pic>
          <p:nvPicPr>
            <p:cNvPr id="88" name="Picture 8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20008" y="4840142"/>
              <a:ext cx="189198" cy="266380"/>
            </a:xfrm>
            <a:prstGeom prst="rect">
              <a:avLst/>
            </a:prstGeom>
          </p:spPr>
        </p:pic>
        <p:cxnSp>
          <p:nvCxnSpPr>
            <p:cNvPr id="100" name="Straight Arrow Connector 99"/>
            <p:cNvCxnSpPr/>
            <p:nvPr/>
          </p:nvCxnSpPr>
          <p:spPr>
            <a:xfrm>
              <a:off x="1857380" y="5065384"/>
              <a:ext cx="547280" cy="10378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1" name="Straight Arrow Connector 100"/>
            <p:cNvCxnSpPr/>
            <p:nvPr/>
          </p:nvCxnSpPr>
          <p:spPr>
            <a:xfrm flipH="1">
              <a:off x="3084240" y="5040581"/>
              <a:ext cx="335541" cy="153388"/>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2" name="Straight Arrow Connector 101"/>
            <p:cNvCxnSpPr>
              <a:stCxn id="87" idx="1"/>
            </p:cNvCxnSpPr>
            <p:nvPr/>
          </p:nvCxnSpPr>
          <p:spPr>
            <a:xfrm flipH="1" flipV="1">
              <a:off x="3204685" y="5487789"/>
              <a:ext cx="202530" cy="6659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3" name="Straight Arrow Connector 102"/>
            <p:cNvCxnSpPr/>
            <p:nvPr/>
          </p:nvCxnSpPr>
          <p:spPr>
            <a:xfrm flipV="1">
              <a:off x="1857381" y="5467752"/>
              <a:ext cx="418562" cy="13319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14" name="Group 13"/>
          <p:cNvGrpSpPr/>
          <p:nvPr/>
        </p:nvGrpSpPr>
        <p:grpSpPr>
          <a:xfrm>
            <a:off x="6549546" y="1475440"/>
            <a:ext cx="3393695" cy="1406555"/>
            <a:chOff x="5111805" y="1104513"/>
            <a:chExt cx="3393695" cy="1406555"/>
          </a:xfrm>
        </p:grpSpPr>
        <p:sp>
          <p:nvSpPr>
            <p:cNvPr id="26" name="TextBox 25"/>
            <p:cNvSpPr txBox="1"/>
            <p:nvPr/>
          </p:nvSpPr>
          <p:spPr>
            <a:xfrm>
              <a:off x="5878999" y="1104513"/>
              <a:ext cx="1368152" cy="369332"/>
            </a:xfrm>
            <a:prstGeom prst="rect">
              <a:avLst/>
            </a:prstGeom>
            <a:noFill/>
          </p:spPr>
          <p:txBody>
            <a:bodyPr wrap="square" rtlCol="0">
              <a:spAutoFit/>
            </a:bodyPr>
            <a:lstStyle/>
            <a:p>
              <a:pPr algn="ctr"/>
              <a:r>
                <a:rPr lang="nl-BE" dirty="0"/>
                <a:t>Public Cloud</a:t>
              </a:r>
              <a:endParaRPr lang="en-US" dirty="0"/>
            </a:p>
          </p:txBody>
        </p:sp>
        <p:pic>
          <p:nvPicPr>
            <p:cNvPr id="42" name="Picture 4" descr="http://icons.iconarchive.com/icons/custom-icon-design/pretty-office-12/512/cloud-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10654" y="1473845"/>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299458" y="1857711"/>
              <a:ext cx="189198" cy="266380"/>
            </a:xfrm>
            <a:prstGeom prst="rect">
              <a:avLst/>
            </a:prstGeom>
          </p:spPr>
        </p:pic>
        <p:pic>
          <p:nvPicPr>
            <p:cNvPr id="65" name="Picture 6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667758" y="2023107"/>
              <a:ext cx="189198" cy="266380"/>
            </a:xfrm>
            <a:prstGeom prst="rect">
              <a:avLst/>
            </a:prstGeom>
          </p:spPr>
        </p:pic>
        <p:sp>
          <p:nvSpPr>
            <p:cNvPr id="66" name="Rectangle 65"/>
            <p:cNvSpPr/>
            <p:nvPr/>
          </p:nvSpPr>
          <p:spPr>
            <a:xfrm>
              <a:off x="5111805" y="1772755"/>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7623402" y="1256023"/>
              <a:ext cx="882098" cy="603364"/>
              <a:chOff x="975283" y="3149672"/>
              <a:chExt cx="882098" cy="603364"/>
            </a:xfrm>
          </p:grpSpPr>
          <p:pic>
            <p:nvPicPr>
              <p:cNvPr id="68" name="Picture 6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69" name="Picture 6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70" name="Rectangle 69"/>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4" name="Straight Arrow Connector 93"/>
            <p:cNvCxnSpPr/>
            <p:nvPr/>
          </p:nvCxnSpPr>
          <p:spPr>
            <a:xfrm flipV="1">
              <a:off x="5993903" y="2047781"/>
              <a:ext cx="416751" cy="419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5" name="Straight Arrow Connector 94"/>
            <p:cNvCxnSpPr>
              <a:stCxn id="70" idx="1"/>
            </p:cNvCxnSpPr>
            <p:nvPr/>
          </p:nvCxnSpPr>
          <p:spPr>
            <a:xfrm flipH="1">
              <a:off x="7254874" y="1557705"/>
              <a:ext cx="368528" cy="300006"/>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6" name="Straight Arrow Connector 95"/>
            <p:cNvCxnSpPr>
              <a:stCxn id="104" idx="1"/>
            </p:cNvCxnSpPr>
            <p:nvPr/>
          </p:nvCxnSpPr>
          <p:spPr>
            <a:xfrm flipH="1" flipV="1">
              <a:off x="7315711" y="2156298"/>
              <a:ext cx="694159" cy="22158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pic>
          <p:nvPicPr>
            <p:cNvPr id="104" name="Picture 10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8009870" y="2244688"/>
              <a:ext cx="189198" cy="266380"/>
            </a:xfrm>
            <a:prstGeom prst="rect">
              <a:avLst/>
            </a:prstGeom>
          </p:spPr>
        </p:pic>
      </p:grpSp>
      <p:grpSp>
        <p:nvGrpSpPr>
          <p:cNvPr id="4" name="Group 3"/>
          <p:cNvGrpSpPr/>
          <p:nvPr/>
        </p:nvGrpSpPr>
        <p:grpSpPr>
          <a:xfrm>
            <a:off x="1975195" y="1332903"/>
            <a:ext cx="8588525" cy="3456595"/>
            <a:chOff x="537454" y="944724"/>
            <a:chExt cx="8588525" cy="3456595"/>
          </a:xfrm>
        </p:grpSpPr>
        <p:sp>
          <p:nvSpPr>
            <p:cNvPr id="40" name="Rounded Rectangle 39"/>
            <p:cNvSpPr/>
            <p:nvPr/>
          </p:nvSpPr>
          <p:spPr>
            <a:xfrm>
              <a:off x="791580" y="944724"/>
              <a:ext cx="8334399" cy="3456595"/>
            </a:xfrm>
            <a:prstGeom prst="roundRect">
              <a:avLst/>
            </a:prstGeom>
            <a:solidFill>
              <a:srgbClr val="FF9933">
                <a:alpha val="13725"/>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tIns="0" rtlCol="0" anchor="t"/>
            <a:lstStyle/>
            <a:p>
              <a:r>
                <a:rPr lang="nl-BE" sz="2800" dirty="0">
                  <a:solidFill>
                    <a:schemeClr val="tx1"/>
                  </a:solidFill>
                </a:rPr>
                <a:t>			 </a:t>
              </a:r>
              <a:r>
                <a:rPr lang="nl-BE" sz="2800" dirty="0" err="1">
                  <a:solidFill>
                    <a:schemeClr val="accent6">
                      <a:lumMod val="50000"/>
                    </a:schemeClr>
                  </a:solidFill>
                </a:rPr>
                <a:t>Hybrid</a:t>
              </a:r>
              <a:r>
                <a:rPr lang="nl-BE" sz="2400" dirty="0">
                  <a:solidFill>
                    <a:schemeClr val="accent6">
                      <a:lumMod val="50000"/>
                    </a:schemeClr>
                  </a:solidFill>
                </a:rPr>
                <a:t> </a:t>
              </a:r>
              <a:endParaRPr lang="en-US" sz="2400" dirty="0">
                <a:solidFill>
                  <a:schemeClr val="accent6">
                    <a:lumMod val="50000"/>
                  </a:schemeClr>
                </a:solidFill>
              </a:endParaRPr>
            </a:p>
          </p:txBody>
        </p:sp>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162120">
              <a:off x="537454" y="1122981"/>
              <a:ext cx="1784640" cy="1008322"/>
            </a:xfrm>
            <a:prstGeom prst="rect">
              <a:avLst/>
            </a:prstGeom>
          </p:spPr>
        </p:pic>
      </p:grpSp>
      <p:sp>
        <p:nvSpPr>
          <p:cNvPr id="29" name="Slide Number Placeholder 28"/>
          <p:cNvSpPr>
            <a:spLocks noGrp="1"/>
          </p:cNvSpPr>
          <p:nvPr>
            <p:ph type="sldNum" sz="quarter" idx="12"/>
          </p:nvPr>
        </p:nvSpPr>
        <p:spPr/>
        <p:txBody>
          <a:bodyPr/>
          <a:lstStyle/>
          <a:p>
            <a:fld id="{D45B42A2-12DC-D04A-88D3-A93CC82DF348}" type="slidenum">
              <a:rPr lang="en-US" smtClean="0"/>
              <a:t>36</a:t>
            </a:fld>
            <a:endParaRPr lang="en-US" dirty="0"/>
          </a:p>
        </p:txBody>
      </p:sp>
    </p:spTree>
    <p:extLst>
      <p:ext uri="{BB962C8B-B14F-4D97-AF65-F5344CB8AC3E}">
        <p14:creationId xmlns:p14="http://schemas.microsoft.com/office/powerpoint/2010/main" val="2626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Horizontal)">
                                      <p:cBhvr>
                                        <p:cTn id="11" dur="1000"/>
                                        <p:tgtEl>
                                          <p:spTgt spid="7"/>
                                        </p:tgtEl>
                                      </p:cBhvr>
                                    </p:animEffect>
                                  </p:childTnLst>
                                </p:cTn>
                              </p:par>
                            </p:childTnLst>
                          </p:cTn>
                        </p:par>
                        <p:par>
                          <p:cTn id="12" fill="hold">
                            <p:stCondLst>
                              <p:cond delay="1500"/>
                            </p:stCondLst>
                            <p:childTnLst>
                              <p:par>
                                <p:cTn id="13" presetID="6" presetClass="entr" presetSubtype="32"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out)">
                                      <p:cBhvr>
                                        <p:cTn id="15" dur="1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G-Cloud portfolio</a:t>
            </a:r>
            <a:endParaRPr lang="en-US" dirty="0"/>
          </a:p>
        </p:txBody>
      </p:sp>
      <p:pic>
        <p:nvPicPr>
          <p:cNvPr id="6" name="Picture 5"/>
          <p:cNvPicPr>
            <a:picLocks noChangeAspect="1"/>
          </p:cNvPicPr>
          <p:nvPr/>
        </p:nvPicPr>
        <p:blipFill>
          <a:blip r:embed="rId3"/>
          <a:stretch>
            <a:fillRect/>
          </a:stretch>
        </p:blipFill>
        <p:spPr>
          <a:xfrm>
            <a:off x="1530590" y="1222030"/>
            <a:ext cx="9137411" cy="5231309"/>
          </a:xfrm>
          <a:prstGeom prst="rect">
            <a:avLst/>
          </a:prstGeom>
        </p:spPr>
      </p:pic>
      <p:pic>
        <p:nvPicPr>
          <p:cNvPr id="7" name="Picture 6"/>
          <p:cNvPicPr>
            <a:picLocks noChangeAspect="1"/>
          </p:cNvPicPr>
          <p:nvPr/>
        </p:nvPicPr>
        <p:blipFill>
          <a:blip r:embed="rId4"/>
          <a:stretch>
            <a:fillRect/>
          </a:stretch>
        </p:blipFill>
        <p:spPr>
          <a:xfrm>
            <a:off x="1581047" y="6709972"/>
            <a:ext cx="9036496" cy="148028"/>
          </a:xfrm>
          <a:prstGeom prst="rect">
            <a:avLst/>
          </a:prstGeom>
        </p:spPr>
      </p:pic>
      <p:sp>
        <p:nvSpPr>
          <p:cNvPr id="8" name="Slide Number Placeholder 7"/>
          <p:cNvSpPr>
            <a:spLocks noGrp="1"/>
          </p:cNvSpPr>
          <p:nvPr>
            <p:ph type="sldNum" sz="quarter" idx="12"/>
          </p:nvPr>
        </p:nvSpPr>
        <p:spPr/>
        <p:txBody>
          <a:bodyPr/>
          <a:lstStyle/>
          <a:p>
            <a:fld id="{D45B42A2-12DC-D04A-88D3-A93CC82DF348}" type="slidenum">
              <a:rPr lang="en-US" smtClean="0"/>
              <a:t>37</a:t>
            </a:fld>
            <a:endParaRPr lang="en-US" dirty="0"/>
          </a:p>
        </p:txBody>
      </p:sp>
    </p:spTree>
    <p:extLst>
      <p:ext uri="{BB962C8B-B14F-4D97-AF65-F5344CB8AC3E}">
        <p14:creationId xmlns:p14="http://schemas.microsoft.com/office/powerpoint/2010/main" val="1264087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G-Cloud</a:t>
            </a:r>
            <a:endParaRPr lang="en-US" dirty="0"/>
          </a:p>
        </p:txBody>
      </p:sp>
      <p:grpSp>
        <p:nvGrpSpPr>
          <p:cNvPr id="34" name="Group 33"/>
          <p:cNvGrpSpPr/>
          <p:nvPr/>
        </p:nvGrpSpPr>
        <p:grpSpPr>
          <a:xfrm>
            <a:off x="3098120" y="1428125"/>
            <a:ext cx="6192688" cy="4897015"/>
            <a:chOff x="1475656" y="1484313"/>
            <a:chExt cx="6192688" cy="4897015"/>
          </a:xfrm>
        </p:grpSpPr>
        <p:sp>
          <p:nvSpPr>
            <p:cNvPr id="35" name="Oval 34"/>
            <p:cNvSpPr/>
            <p:nvPr/>
          </p:nvSpPr>
          <p:spPr>
            <a:xfrm>
              <a:off x="1475656" y="1484313"/>
              <a:ext cx="6192688" cy="4897015"/>
            </a:xfrm>
            <a:prstGeom prst="ellipse">
              <a:avLst/>
            </a:prstGeom>
            <a:noFill/>
            <a:ln w="5080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3288909" y="3256722"/>
              <a:ext cx="2194896" cy="830997"/>
            </a:xfrm>
            <a:prstGeom prst="rect">
              <a:avLst/>
            </a:prstGeom>
            <a:effectLst>
              <a:outerShdw blurRad="50800" dist="38100" dir="2700000" algn="tl" rotWithShape="0">
                <a:prstClr val="black">
                  <a:alpha val="40000"/>
                </a:prstClr>
              </a:outerShdw>
            </a:effectLst>
          </p:spPr>
          <p:txBody>
            <a:bodyPr wrap="none">
              <a:spAutoFit/>
            </a:bodyPr>
            <a:lstStyle/>
            <a:p>
              <a:pPr lvl="0"/>
              <a:r>
                <a:rPr lang="nl-BE" sz="4800" b="1" dirty="0" err="1">
                  <a:solidFill>
                    <a:schemeClr val="tx2"/>
                  </a:solidFill>
                </a:rPr>
                <a:t>Synergy</a:t>
              </a:r>
              <a:endParaRPr lang="nl-BE" sz="4800" dirty="0"/>
            </a:p>
          </p:txBody>
        </p:sp>
      </p:grpSp>
      <p:grpSp>
        <p:nvGrpSpPr>
          <p:cNvPr id="37" name="Group 36"/>
          <p:cNvGrpSpPr/>
          <p:nvPr/>
        </p:nvGrpSpPr>
        <p:grpSpPr>
          <a:xfrm>
            <a:off x="4677904" y="953673"/>
            <a:ext cx="3033120" cy="1267011"/>
            <a:chOff x="3055440" y="1009861"/>
            <a:chExt cx="3033120" cy="1267011"/>
          </a:xfrm>
        </p:grpSpPr>
        <p:sp>
          <p:nvSpPr>
            <p:cNvPr id="38" name="Oval 37"/>
            <p:cNvSpPr/>
            <p:nvPr/>
          </p:nvSpPr>
          <p:spPr>
            <a:xfrm>
              <a:off x="3055440" y="1009861"/>
              <a:ext cx="3033120" cy="1267011"/>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39" name="Oval 4"/>
            <p:cNvSpPr/>
            <p:nvPr/>
          </p:nvSpPr>
          <p:spPr>
            <a:xfrm>
              <a:off x="3499630" y="1195410"/>
              <a:ext cx="2144740" cy="89591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BE" sz="2800" b="1" kern="1200" dirty="0" err="1">
                  <a:solidFill>
                    <a:schemeClr val="bg1"/>
                  </a:solidFill>
                </a:rPr>
                <a:t>Procurement</a:t>
              </a:r>
              <a:endParaRPr lang="nl-BE" sz="2800" b="1" kern="1200" dirty="0">
                <a:solidFill>
                  <a:schemeClr val="bg1"/>
                </a:solidFill>
              </a:endParaRPr>
            </a:p>
          </p:txBody>
        </p:sp>
      </p:grpSp>
      <p:grpSp>
        <p:nvGrpSpPr>
          <p:cNvPr id="40" name="Group 39"/>
          <p:cNvGrpSpPr/>
          <p:nvPr/>
        </p:nvGrpSpPr>
        <p:grpSpPr>
          <a:xfrm>
            <a:off x="7410608" y="2937574"/>
            <a:ext cx="3248352" cy="1356919"/>
            <a:chOff x="5788144" y="2993762"/>
            <a:chExt cx="3248352" cy="1356919"/>
          </a:xfrm>
        </p:grpSpPr>
        <p:sp>
          <p:nvSpPr>
            <p:cNvPr id="41" name="Oval 40"/>
            <p:cNvSpPr/>
            <p:nvPr/>
          </p:nvSpPr>
          <p:spPr>
            <a:xfrm>
              <a:off x="5788144" y="2993762"/>
              <a:ext cx="3248352" cy="1356919"/>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42" name="Oval 4"/>
            <p:cNvSpPr/>
            <p:nvPr/>
          </p:nvSpPr>
          <p:spPr>
            <a:xfrm>
              <a:off x="6263854" y="3192478"/>
              <a:ext cx="2296932" cy="95948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BE" sz="2800" b="1" kern="1200">
                  <a:solidFill>
                    <a:schemeClr val="bg1"/>
                  </a:solidFill>
                </a:rPr>
                <a:t>Services</a:t>
              </a:r>
            </a:p>
          </p:txBody>
        </p:sp>
      </p:grpSp>
      <p:grpSp>
        <p:nvGrpSpPr>
          <p:cNvPr id="43" name="Group 42"/>
          <p:cNvGrpSpPr/>
          <p:nvPr/>
        </p:nvGrpSpPr>
        <p:grpSpPr>
          <a:xfrm>
            <a:off x="1729968" y="2937574"/>
            <a:ext cx="3033120" cy="1267011"/>
            <a:chOff x="107504" y="2993762"/>
            <a:chExt cx="3033120" cy="1267011"/>
          </a:xfrm>
        </p:grpSpPr>
        <p:sp>
          <p:nvSpPr>
            <p:cNvPr id="44" name="Oval 43"/>
            <p:cNvSpPr/>
            <p:nvPr/>
          </p:nvSpPr>
          <p:spPr>
            <a:xfrm>
              <a:off x="107504" y="2993762"/>
              <a:ext cx="3033120" cy="1267011"/>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45" name="Oval 4"/>
            <p:cNvSpPr/>
            <p:nvPr/>
          </p:nvSpPr>
          <p:spPr>
            <a:xfrm>
              <a:off x="551694" y="3179311"/>
              <a:ext cx="2144740" cy="89591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BE" sz="2800" b="1" kern="1200" dirty="0" err="1">
                  <a:solidFill>
                    <a:schemeClr val="bg1"/>
                  </a:solidFill>
                </a:rPr>
                <a:t>Projects</a:t>
              </a:r>
              <a:endParaRPr lang="nl-BE" sz="2800" b="1" kern="1200" dirty="0">
                <a:solidFill>
                  <a:schemeClr val="bg1"/>
                </a:solidFill>
              </a:endParaRPr>
            </a:p>
          </p:txBody>
        </p:sp>
      </p:grpSp>
      <p:grpSp>
        <p:nvGrpSpPr>
          <p:cNvPr id="46" name="Group 45"/>
          <p:cNvGrpSpPr/>
          <p:nvPr/>
        </p:nvGrpSpPr>
        <p:grpSpPr>
          <a:xfrm>
            <a:off x="4570288" y="5317028"/>
            <a:ext cx="3248352" cy="1356919"/>
            <a:chOff x="2947824" y="5373216"/>
            <a:chExt cx="3248352" cy="1356919"/>
          </a:xfrm>
        </p:grpSpPr>
        <p:sp>
          <p:nvSpPr>
            <p:cNvPr id="47" name="Oval 46"/>
            <p:cNvSpPr/>
            <p:nvPr/>
          </p:nvSpPr>
          <p:spPr>
            <a:xfrm>
              <a:off x="2947824" y="5373216"/>
              <a:ext cx="3248352" cy="1356919"/>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48" name="Oval 4"/>
            <p:cNvSpPr/>
            <p:nvPr/>
          </p:nvSpPr>
          <p:spPr>
            <a:xfrm>
              <a:off x="3423534" y="5571932"/>
              <a:ext cx="2296932" cy="95948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BE" sz="2800" b="1" kern="1200" dirty="0" err="1">
                  <a:solidFill>
                    <a:schemeClr val="bg1"/>
                  </a:solidFill>
                </a:rPr>
                <a:t>Know-how</a:t>
              </a:r>
              <a:r>
                <a:rPr lang="nl-BE" sz="2800" b="1" kern="1200" dirty="0">
                  <a:solidFill>
                    <a:schemeClr val="bg1"/>
                  </a:solidFill>
                </a:rPr>
                <a:t> &amp; Expertise</a:t>
              </a:r>
            </a:p>
          </p:txBody>
        </p:sp>
      </p:grpSp>
      <p:grpSp>
        <p:nvGrpSpPr>
          <p:cNvPr id="49" name="Group 48"/>
          <p:cNvGrpSpPr/>
          <p:nvPr/>
        </p:nvGrpSpPr>
        <p:grpSpPr>
          <a:xfrm>
            <a:off x="2381914" y="1212572"/>
            <a:ext cx="2081423" cy="1379302"/>
            <a:chOff x="621511" y="2708919"/>
            <a:chExt cx="2081423" cy="1379302"/>
          </a:xfrm>
        </p:grpSpPr>
        <p:sp>
          <p:nvSpPr>
            <p:cNvPr id="50" name="Oval 49"/>
            <p:cNvSpPr/>
            <p:nvPr/>
          </p:nvSpPr>
          <p:spPr>
            <a:xfrm>
              <a:off x="621511" y="3289319"/>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a:solidFill>
                    <a:schemeClr val="tx2"/>
                  </a:solidFill>
                  <a:latin typeface="Calibri" panose="020F0502020204030204" pitchFamily="34" charset="0"/>
                </a:rPr>
                <a:t>Cooperation</a:t>
              </a:r>
              <a:r>
                <a:rPr lang="nl-BE" sz="2000" b="1" dirty="0" err="1">
                  <a:solidFill>
                    <a:schemeClr val="tx2"/>
                  </a:solidFill>
                  <a:latin typeface="Wingdings" panose="05000000000000000000" pitchFamily="2" charset="2"/>
                </a:rPr>
                <a:t>á</a:t>
              </a:r>
              <a:endParaRPr lang="nl-BE" sz="2000" b="1" dirty="0">
                <a:solidFill>
                  <a:schemeClr val="tx2"/>
                </a:solidFill>
                <a:latin typeface="Symbol" panose="05050102010706020507" pitchFamily="18" charset="2"/>
              </a:endParaRPr>
            </a:p>
          </p:txBody>
        </p:sp>
        <p:pic>
          <p:nvPicPr>
            <p:cNvPr id="51" name="Picture 4" descr="https://livebinders.files.wordpress.com/2010/10/collaboration_2.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46928" y="2708919"/>
              <a:ext cx="1306469" cy="9798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p:cNvGrpSpPr/>
          <p:nvPr/>
        </p:nvGrpSpPr>
        <p:grpSpPr>
          <a:xfrm>
            <a:off x="7772393" y="1338320"/>
            <a:ext cx="2081423" cy="1240754"/>
            <a:chOff x="4120938" y="2856064"/>
            <a:chExt cx="2081423" cy="1240754"/>
          </a:xfrm>
        </p:grpSpPr>
        <p:sp>
          <p:nvSpPr>
            <p:cNvPr id="53" name="Oval 52"/>
            <p:cNvSpPr/>
            <p:nvPr/>
          </p:nvSpPr>
          <p:spPr>
            <a:xfrm>
              <a:off x="4120938" y="3297916"/>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a:solidFill>
                    <a:schemeClr val="tx2"/>
                  </a:solidFill>
                  <a:latin typeface="Calibri" panose="020F0502020204030204" pitchFamily="34" charset="0"/>
                </a:rPr>
                <a:t>Efficiency</a:t>
              </a:r>
              <a:r>
                <a:rPr lang="nl-BE" sz="2000" b="1" dirty="0" err="1">
                  <a:solidFill>
                    <a:schemeClr val="tx2"/>
                  </a:solidFill>
                  <a:latin typeface="Wingdings" panose="05000000000000000000" pitchFamily="2" charset="2"/>
                </a:rPr>
                <a:t>á</a:t>
              </a:r>
              <a:endParaRPr lang="nl-BE" sz="2000" b="1" dirty="0">
                <a:solidFill>
                  <a:schemeClr val="tx2"/>
                </a:solidFill>
                <a:latin typeface="Symbol" panose="05050102010706020507" pitchFamily="18" charset="2"/>
              </a:endParaRPr>
            </a:p>
          </p:txBody>
        </p:sp>
        <p:pic>
          <p:nvPicPr>
            <p:cNvPr id="54" name="Picture 8" descr="http://www.thinkautomation.com/Sitefinity/WebsiteTemplates/Think/App_Themes/images/auto1.pn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08415" y="2856064"/>
              <a:ext cx="1306469" cy="7381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p:cNvGrpSpPr/>
          <p:nvPr/>
        </p:nvGrpSpPr>
        <p:grpSpPr>
          <a:xfrm>
            <a:off x="7772393" y="4383909"/>
            <a:ext cx="2081423" cy="1193972"/>
            <a:chOff x="621511" y="5421585"/>
            <a:chExt cx="2081423" cy="1193972"/>
          </a:xfrm>
        </p:grpSpPr>
        <p:sp>
          <p:nvSpPr>
            <p:cNvPr id="56" name="Oval 55"/>
            <p:cNvSpPr/>
            <p:nvPr/>
          </p:nvSpPr>
          <p:spPr>
            <a:xfrm>
              <a:off x="621511" y="5816655"/>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a:solidFill>
                    <a:schemeClr val="tx2"/>
                  </a:solidFill>
                  <a:latin typeface="Calibri" panose="020F0502020204030204" pitchFamily="34" charset="0"/>
                </a:rPr>
                <a:t>Quality</a:t>
              </a:r>
              <a:r>
                <a:rPr lang="nl-BE" sz="2000" b="1" dirty="0" err="1">
                  <a:solidFill>
                    <a:schemeClr val="tx2"/>
                  </a:solidFill>
                  <a:latin typeface="Wingdings" panose="05000000000000000000" pitchFamily="2" charset="2"/>
                </a:rPr>
                <a:t>á</a:t>
              </a:r>
              <a:endParaRPr lang="nl-BE" sz="2000" b="1" dirty="0">
                <a:solidFill>
                  <a:schemeClr val="tx2"/>
                </a:solidFill>
                <a:latin typeface="Symbol" panose="05050102010706020507" pitchFamily="18" charset="2"/>
              </a:endParaRPr>
            </a:p>
          </p:txBody>
        </p:sp>
        <p:pic>
          <p:nvPicPr>
            <p:cNvPr id="57" name="Picture 10" descr="http://www.dcregionrealestate.com/wp-content/uploads/2014/03/top_quality.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80198" y="5421585"/>
              <a:ext cx="964049" cy="6827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p:cNvGrpSpPr/>
          <p:nvPr/>
        </p:nvGrpSpPr>
        <p:grpSpPr>
          <a:xfrm>
            <a:off x="2381914" y="4383909"/>
            <a:ext cx="2081423" cy="1293159"/>
            <a:chOff x="4466625" y="5334255"/>
            <a:chExt cx="2081423" cy="1293159"/>
          </a:xfrm>
        </p:grpSpPr>
        <p:sp>
          <p:nvSpPr>
            <p:cNvPr id="59" name="Oval 58"/>
            <p:cNvSpPr/>
            <p:nvPr/>
          </p:nvSpPr>
          <p:spPr>
            <a:xfrm>
              <a:off x="4466625" y="5828512"/>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a:solidFill>
                    <a:schemeClr val="tx2"/>
                  </a:solidFill>
                  <a:latin typeface="Calibri" panose="020F0502020204030204" pitchFamily="34" charset="0"/>
                </a:rPr>
                <a:t>Costs</a:t>
              </a:r>
              <a:r>
                <a:rPr lang="nl-BE" sz="2000" b="1" dirty="0" err="1">
                  <a:solidFill>
                    <a:schemeClr val="tx2"/>
                  </a:solidFill>
                  <a:latin typeface="Wingdings" panose="05000000000000000000" pitchFamily="2" charset="2"/>
                </a:rPr>
                <a:t>â</a:t>
              </a:r>
              <a:endParaRPr lang="nl-BE" sz="2000" b="1" dirty="0">
                <a:solidFill>
                  <a:schemeClr val="tx2"/>
                </a:solidFill>
                <a:latin typeface="Symbol" panose="05050102010706020507" pitchFamily="18" charset="2"/>
              </a:endParaRPr>
            </a:p>
          </p:txBody>
        </p:sp>
        <p:pic>
          <p:nvPicPr>
            <p:cNvPr id="60" name="Picture 6" descr="http://www.addit.pl/new/images/stories/cost%20reduction%20projects.jpg"/>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54102" y="5334255"/>
              <a:ext cx="1295827" cy="86848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Slide Number Placeholder 5"/>
          <p:cNvSpPr>
            <a:spLocks noGrp="1"/>
          </p:cNvSpPr>
          <p:nvPr>
            <p:ph type="sldNum" sz="quarter" idx="12"/>
          </p:nvPr>
        </p:nvSpPr>
        <p:spPr/>
        <p:txBody>
          <a:bodyPr/>
          <a:lstStyle/>
          <a:p>
            <a:fld id="{D45B42A2-12DC-D04A-88D3-A93CC82DF348}" type="slidenum">
              <a:rPr lang="en-US" smtClean="0"/>
              <a:t>38</a:t>
            </a:fld>
            <a:endParaRPr lang="en-US" dirty="0"/>
          </a:p>
        </p:txBody>
      </p:sp>
    </p:spTree>
    <p:extLst>
      <p:ext uri="{BB962C8B-B14F-4D97-AF65-F5344CB8AC3E}">
        <p14:creationId xmlns:p14="http://schemas.microsoft.com/office/powerpoint/2010/main" val="265731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1000"/>
                                        <p:tgtEl>
                                          <p:spTgt spid="49"/>
                                        </p:tgtEl>
                                      </p:cBhvr>
                                    </p:animEffect>
                                  </p:childTnLst>
                                </p:cTn>
                              </p:par>
                              <p:par>
                                <p:cTn id="28" presetID="10" presetClass="entr" presetSubtype="0" fill="hold" nodeType="withEffect">
                                  <p:stCondLst>
                                    <p:cond delay="100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childTnLst>
                                </p:cTn>
                              </p:par>
                              <p:par>
                                <p:cTn id="31" presetID="10" presetClass="entr" presetSubtype="0" fill="hold" nodeType="withEffect">
                                  <p:stCondLst>
                                    <p:cond delay="200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1000"/>
                                        <p:tgtEl>
                                          <p:spTgt spid="55"/>
                                        </p:tgtEl>
                                      </p:cBhvr>
                                    </p:animEffect>
                                  </p:childTnLst>
                                </p:cTn>
                              </p:par>
                              <p:par>
                                <p:cTn id="34" presetID="10" presetClass="entr" presetSubtype="0" fill="hold" nodeType="withEffect">
                                  <p:stCondLst>
                                    <p:cond delay="300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G-Cloud ROI</a:t>
            </a:r>
            <a:endParaRPr lang="en-US" dirty="0"/>
          </a:p>
        </p:txBody>
      </p:sp>
      <p:pic>
        <p:nvPicPr>
          <p:cNvPr id="9" name="Picture 8"/>
          <p:cNvPicPr>
            <a:picLocks noChangeAspect="1"/>
          </p:cNvPicPr>
          <p:nvPr/>
        </p:nvPicPr>
        <p:blipFill>
          <a:blip r:embed="rId3"/>
          <a:stretch>
            <a:fillRect/>
          </a:stretch>
        </p:blipFill>
        <p:spPr>
          <a:xfrm>
            <a:off x="1524000" y="1561346"/>
            <a:ext cx="9094078" cy="4392488"/>
          </a:xfrm>
          <a:prstGeom prst="rect">
            <a:avLst/>
          </a:prstGeom>
        </p:spPr>
      </p:pic>
      <p:sp>
        <p:nvSpPr>
          <p:cNvPr id="10" name="TextBox 9"/>
          <p:cNvSpPr txBox="1"/>
          <p:nvPr/>
        </p:nvSpPr>
        <p:spPr>
          <a:xfrm>
            <a:off x="1524000" y="1512478"/>
            <a:ext cx="9094078" cy="461665"/>
          </a:xfrm>
          <a:prstGeom prst="rect">
            <a:avLst/>
          </a:prstGeom>
          <a:noFill/>
        </p:spPr>
        <p:txBody>
          <a:bodyPr wrap="square" rtlCol="0">
            <a:spAutoFit/>
          </a:bodyPr>
          <a:lstStyle/>
          <a:p>
            <a:pPr algn="ctr"/>
            <a:r>
              <a:rPr lang="nl-BE" sz="2400" dirty="0"/>
              <a:t>Total</a:t>
            </a:r>
            <a:endParaRPr lang="fr-BE" sz="2400" dirty="0"/>
          </a:p>
        </p:txBody>
      </p:sp>
      <p:sp>
        <p:nvSpPr>
          <p:cNvPr id="6" name="Slide Number Placeholder 5"/>
          <p:cNvSpPr>
            <a:spLocks noGrp="1"/>
          </p:cNvSpPr>
          <p:nvPr>
            <p:ph type="sldNum" sz="quarter" idx="12"/>
          </p:nvPr>
        </p:nvSpPr>
        <p:spPr/>
        <p:txBody>
          <a:bodyPr/>
          <a:lstStyle/>
          <a:p>
            <a:fld id="{D45B42A2-12DC-D04A-88D3-A93CC82DF348}" type="slidenum">
              <a:rPr lang="en-US" smtClean="0"/>
              <a:t>39</a:t>
            </a:fld>
            <a:endParaRPr lang="en-US" dirty="0"/>
          </a:p>
        </p:txBody>
      </p:sp>
    </p:spTree>
    <p:extLst>
      <p:ext uri="{BB962C8B-B14F-4D97-AF65-F5344CB8AC3E}">
        <p14:creationId xmlns:p14="http://schemas.microsoft.com/office/powerpoint/2010/main" val="1348303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Positionering</a:t>
            </a:r>
            <a:r>
              <a:rPr lang="en-US" dirty="0" smtClean="0"/>
              <a:t> </a:t>
            </a:r>
            <a:r>
              <a:rPr lang="en-US" dirty="0" err="1" smtClean="0"/>
              <a:t>sociale</a:t>
            </a:r>
            <a:r>
              <a:rPr lang="en-US" dirty="0" smtClean="0"/>
              <a:t> </a:t>
            </a:r>
            <a:r>
              <a:rPr lang="en-US" dirty="0" err="1" smtClean="0"/>
              <a:t>secretariaten</a:t>
            </a:r>
            <a:r>
              <a:rPr lang="en-US" dirty="0" smtClean="0"/>
              <a:t> tov </a:t>
            </a:r>
            <a:r>
              <a:rPr lang="en-US" dirty="0" err="1" smtClean="0"/>
              <a:t>sociale</a:t>
            </a:r>
            <a:r>
              <a:rPr lang="en-US" dirty="0" smtClean="0"/>
              <a:t> </a:t>
            </a:r>
            <a:r>
              <a:rPr lang="en-US" dirty="0" err="1" smtClean="0"/>
              <a:t>dienstverleners</a:t>
            </a:r>
            <a:endParaRPr lang="en-US" dirty="0"/>
          </a:p>
        </p:txBody>
      </p:sp>
      <p:sp>
        <p:nvSpPr>
          <p:cNvPr id="7" name="Slide Number Placeholder 6"/>
          <p:cNvSpPr>
            <a:spLocks noGrp="1"/>
          </p:cNvSpPr>
          <p:nvPr>
            <p:ph type="sldNum" sz="quarter" idx="12"/>
          </p:nvPr>
        </p:nvSpPr>
        <p:spPr>
          <a:xfrm>
            <a:off x="9511340" y="6270275"/>
            <a:ext cx="2743200" cy="365125"/>
          </a:xfrm>
        </p:spPr>
        <p:txBody>
          <a:bodyPr/>
          <a:lstStyle/>
          <a:p>
            <a:fld id="{D45B42A2-12DC-D04A-88D3-A93CC82DF348}" type="slidenum">
              <a:rPr lang="en-US" smtClean="0"/>
              <a:t>4</a:t>
            </a:fld>
            <a:endParaRPr lang="en-US" dirty="0"/>
          </a:p>
        </p:txBody>
      </p:sp>
      <p:graphicFrame>
        <p:nvGraphicFramePr>
          <p:cNvPr id="6" name="Grafiek 4"/>
          <p:cNvGraphicFramePr>
            <a:graphicFrameLocks noGrp="1"/>
          </p:cNvGraphicFramePr>
          <p:nvPr>
            <p:ph sz="quarter" idx="14"/>
            <p:extLst>
              <p:ext uri="{D42A27DB-BD31-4B8C-83A1-F6EECF244321}">
                <p14:modId xmlns:p14="http://schemas.microsoft.com/office/powerpoint/2010/main" val="3197784767"/>
              </p:ext>
            </p:extLst>
          </p:nvPr>
        </p:nvGraphicFramePr>
        <p:xfrm>
          <a:off x="917048" y="1379538"/>
          <a:ext cx="3786840" cy="31480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Grafiek 4"/>
          <p:cNvGraphicFramePr>
            <a:graphicFrameLocks/>
          </p:cNvGraphicFramePr>
          <p:nvPr>
            <p:extLst>
              <p:ext uri="{D42A27DB-BD31-4B8C-83A1-F6EECF244321}">
                <p14:modId xmlns:p14="http://schemas.microsoft.com/office/powerpoint/2010/main" val="462198038"/>
              </p:ext>
            </p:extLst>
          </p:nvPr>
        </p:nvGraphicFramePr>
        <p:xfrm>
          <a:off x="550462" y="1280228"/>
          <a:ext cx="3143250" cy="31480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Grafiek 5"/>
          <p:cNvGraphicFramePr>
            <a:graphicFrameLocks/>
          </p:cNvGraphicFramePr>
          <p:nvPr>
            <p:extLst>
              <p:ext uri="{D42A27DB-BD31-4B8C-83A1-F6EECF244321}">
                <p14:modId xmlns:p14="http://schemas.microsoft.com/office/powerpoint/2010/main" val="1019268427"/>
              </p:ext>
            </p:extLst>
          </p:nvPr>
        </p:nvGraphicFramePr>
        <p:xfrm>
          <a:off x="550462" y="4002394"/>
          <a:ext cx="3143250" cy="314801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Grafiek 2"/>
          <p:cNvGraphicFramePr>
            <a:graphicFrameLocks/>
          </p:cNvGraphicFramePr>
          <p:nvPr>
            <p:extLst>
              <p:ext uri="{D42A27DB-BD31-4B8C-83A1-F6EECF244321}">
                <p14:modId xmlns:p14="http://schemas.microsoft.com/office/powerpoint/2010/main" val="765024149"/>
              </p:ext>
            </p:extLst>
          </p:nvPr>
        </p:nvGraphicFramePr>
        <p:xfrm>
          <a:off x="4503604" y="1280227"/>
          <a:ext cx="3143250" cy="31480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Grafiek 6"/>
          <p:cNvGraphicFramePr>
            <a:graphicFrameLocks/>
          </p:cNvGraphicFramePr>
          <p:nvPr>
            <p:extLst>
              <p:ext uri="{D42A27DB-BD31-4B8C-83A1-F6EECF244321}">
                <p14:modId xmlns:p14="http://schemas.microsoft.com/office/powerpoint/2010/main" val="1265881478"/>
              </p:ext>
            </p:extLst>
          </p:nvPr>
        </p:nvGraphicFramePr>
        <p:xfrm>
          <a:off x="4464767" y="4011000"/>
          <a:ext cx="3143250" cy="314801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Grafiek 1"/>
          <p:cNvGraphicFramePr>
            <a:graphicFrameLocks/>
          </p:cNvGraphicFramePr>
          <p:nvPr>
            <p:extLst>
              <p:ext uri="{D42A27DB-BD31-4B8C-83A1-F6EECF244321}">
                <p14:modId xmlns:p14="http://schemas.microsoft.com/office/powerpoint/2010/main" val="1246336791"/>
              </p:ext>
            </p:extLst>
          </p:nvPr>
        </p:nvGraphicFramePr>
        <p:xfrm>
          <a:off x="8379072" y="1280228"/>
          <a:ext cx="3143250" cy="314801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4" name="Grafiek 6"/>
          <p:cNvGraphicFramePr>
            <a:graphicFrameLocks/>
          </p:cNvGraphicFramePr>
          <p:nvPr>
            <p:extLst>
              <p:ext uri="{D42A27DB-BD31-4B8C-83A1-F6EECF244321}">
                <p14:modId xmlns:p14="http://schemas.microsoft.com/office/powerpoint/2010/main" val="378438850"/>
              </p:ext>
            </p:extLst>
          </p:nvPr>
        </p:nvGraphicFramePr>
        <p:xfrm>
          <a:off x="8379072" y="4002393"/>
          <a:ext cx="3143250" cy="314801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11490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a:spLocks noGrp="1"/>
          </p:cNvSpPr>
          <p:nvPr>
            <p:ph type="title"/>
          </p:nvPr>
        </p:nvSpPr>
        <p:spPr/>
        <p:txBody>
          <a:bodyPr/>
          <a:lstStyle/>
          <a:p>
            <a:r>
              <a:rPr lang="en-GB" noProof="0" dirty="0"/>
              <a:t>PaaS in G-Cloud - containers</a:t>
            </a:r>
          </a:p>
        </p:txBody>
      </p:sp>
      <p:sp>
        <p:nvSpPr>
          <p:cNvPr id="12291" name="Content Placeholder 2"/>
          <p:cNvSpPr>
            <a:spLocks noGrp="1"/>
          </p:cNvSpPr>
          <p:nvPr>
            <p:ph type="body" sz="quarter" idx="4294967295"/>
          </p:nvPr>
        </p:nvSpPr>
        <p:spPr>
          <a:xfrm>
            <a:off x="527050" y="1277771"/>
            <a:ext cx="11664950" cy="5367617"/>
          </a:xfrm>
        </p:spPr>
        <p:txBody>
          <a:bodyPr/>
          <a:lstStyle/>
          <a:p>
            <a:r>
              <a:rPr lang="en-GB" altLang="fr-FR" dirty="0"/>
              <a:t>introducing container technology</a:t>
            </a:r>
          </a:p>
          <a:p>
            <a:endParaRPr lang="en-GB" altLang="fr-FR" dirty="0"/>
          </a:p>
          <a:p>
            <a:endParaRPr lang="en-GB" altLang="fr-FR" dirty="0"/>
          </a:p>
          <a:p>
            <a:endParaRPr lang="en-GB" altLang="fr-FR" dirty="0"/>
          </a:p>
          <a:p>
            <a:r>
              <a:rPr lang="en-GB" altLang="fr-FR" dirty="0"/>
              <a:t>translated into modern technology such as Platform-as-a-Service  </a:t>
            </a:r>
          </a:p>
        </p:txBody>
      </p:sp>
      <p:sp>
        <p:nvSpPr>
          <p:cNvPr id="12294" name="AutoShape 14" descr="Image result for containe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endParaRPr lang="fr-BE" altLang="fr-FR" sz="1800"/>
          </a:p>
        </p:txBody>
      </p:sp>
      <p:grpSp>
        <p:nvGrpSpPr>
          <p:cNvPr id="3" name="Group 2"/>
          <p:cNvGrpSpPr>
            <a:grpSpLocks/>
          </p:cNvGrpSpPr>
          <p:nvPr/>
        </p:nvGrpSpPr>
        <p:grpSpPr bwMode="auto">
          <a:xfrm>
            <a:off x="2209801" y="1971814"/>
            <a:ext cx="1077913" cy="1258888"/>
            <a:chOff x="685800" y="2425700"/>
            <a:chExt cx="1077913" cy="1258888"/>
          </a:xfrm>
        </p:grpSpPr>
        <p:pic>
          <p:nvPicPr>
            <p:cNvPr id="12324"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425700"/>
              <a:ext cx="1077913" cy="66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25" name="TextBox 25"/>
            <p:cNvSpPr txBox="1">
              <a:spLocks noChangeArrowheads="1"/>
            </p:cNvSpPr>
            <p:nvPr/>
          </p:nvSpPr>
          <p:spPr bwMode="auto">
            <a:xfrm>
              <a:off x="685800" y="3254375"/>
              <a:ext cx="10318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a:latin typeface="Arial Black" pitchFamily="34" charset="0"/>
                </a:rPr>
                <a:t>Individuele</a:t>
              </a:r>
            </a:p>
            <a:p>
              <a:pPr algn="ctr" eaLnBrk="1" hangingPunct="1">
                <a:spcBef>
                  <a:spcPct val="0"/>
                </a:spcBef>
                <a:buClrTx/>
                <a:buSzTx/>
                <a:buFontTx/>
                <a:buNone/>
              </a:pPr>
              <a:r>
                <a:rPr lang="fr-BE" altLang="fr-FR" sz="1100">
                  <a:latin typeface="Arial Black" pitchFamily="34" charset="0"/>
                </a:rPr>
                <a:t>inhoud</a:t>
              </a:r>
            </a:p>
          </p:txBody>
        </p:sp>
      </p:grpSp>
      <p:grpSp>
        <p:nvGrpSpPr>
          <p:cNvPr id="11" name="Group 10"/>
          <p:cNvGrpSpPr>
            <a:grpSpLocks/>
          </p:cNvGrpSpPr>
          <p:nvPr/>
        </p:nvGrpSpPr>
        <p:grpSpPr bwMode="auto">
          <a:xfrm>
            <a:off x="3409951" y="1749564"/>
            <a:ext cx="3128963" cy="1379538"/>
            <a:chOff x="1885950" y="2203450"/>
            <a:chExt cx="3128963" cy="1379538"/>
          </a:xfrm>
        </p:grpSpPr>
        <p:grpSp>
          <p:nvGrpSpPr>
            <p:cNvPr id="12320" name="Group 4"/>
            <p:cNvGrpSpPr>
              <a:grpSpLocks/>
            </p:cNvGrpSpPr>
            <p:nvPr/>
          </p:nvGrpSpPr>
          <p:grpSpPr bwMode="auto">
            <a:xfrm>
              <a:off x="2800350" y="2203450"/>
              <a:ext cx="2214563" cy="1379538"/>
              <a:chOff x="2800350" y="2203450"/>
              <a:chExt cx="2214563" cy="1379538"/>
            </a:xfrm>
          </p:grpSpPr>
          <p:pic>
            <p:nvPicPr>
              <p:cNvPr id="1232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0350" y="2203450"/>
                <a:ext cx="2214563" cy="110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23" name="TextBox 33"/>
              <p:cNvSpPr txBox="1">
                <a:spLocks noChangeArrowheads="1"/>
              </p:cNvSpPr>
              <p:nvPr/>
            </p:nvSpPr>
            <p:spPr bwMode="auto">
              <a:xfrm>
                <a:off x="2935288" y="3321050"/>
                <a:ext cx="19526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a:latin typeface="Arial Black" pitchFamily="34" charset="0"/>
                  </a:rPr>
                  <a:t>Geïsoleerd opgeslagen</a:t>
                </a:r>
              </a:p>
            </p:txBody>
          </p:sp>
        </p:grpSp>
        <p:cxnSp>
          <p:nvCxnSpPr>
            <p:cNvPr id="28" name="Straight Arrow Connector 27"/>
            <p:cNvCxnSpPr/>
            <p:nvPr/>
          </p:nvCxnSpPr>
          <p:spPr>
            <a:xfrm>
              <a:off x="1885950" y="2757488"/>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6648451" y="1887677"/>
            <a:ext cx="3667125" cy="1250950"/>
            <a:chOff x="5124450" y="2341563"/>
            <a:chExt cx="3667125" cy="1250950"/>
          </a:xfrm>
        </p:grpSpPr>
        <p:grpSp>
          <p:nvGrpSpPr>
            <p:cNvPr id="12315" name="Group 5"/>
            <p:cNvGrpSpPr>
              <a:grpSpLocks/>
            </p:cNvGrpSpPr>
            <p:nvPr/>
          </p:nvGrpSpPr>
          <p:grpSpPr bwMode="auto">
            <a:xfrm>
              <a:off x="6015038" y="2341563"/>
              <a:ext cx="2776537" cy="1250950"/>
              <a:chOff x="6015038" y="2341563"/>
              <a:chExt cx="2776537" cy="1250950"/>
            </a:xfrm>
          </p:grpSpPr>
          <p:pic>
            <p:nvPicPr>
              <p:cNvPr id="12317"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5038" y="2341563"/>
                <a:ext cx="1111250"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18"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8063" y="2341563"/>
                <a:ext cx="1433512"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19" name="TextBox 36"/>
              <p:cNvSpPr txBox="1">
                <a:spLocks noChangeArrowheads="1"/>
              </p:cNvSpPr>
              <p:nvPr/>
            </p:nvSpPr>
            <p:spPr bwMode="auto">
              <a:xfrm>
                <a:off x="6345238" y="3330575"/>
                <a:ext cx="22971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a:latin typeface="Arial Black" pitchFamily="34" charset="0"/>
                  </a:rPr>
                  <a:t>En makkelijk verplaatsbaar</a:t>
                </a:r>
              </a:p>
            </p:txBody>
          </p:sp>
        </p:grpSp>
        <p:cxnSp>
          <p:nvCxnSpPr>
            <p:cNvPr id="40" name="Straight Arrow Connector 39"/>
            <p:cNvCxnSpPr/>
            <p:nvPr/>
          </p:nvCxnSpPr>
          <p:spPr>
            <a:xfrm>
              <a:off x="5124450" y="2752725"/>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pic>
        <p:nvPicPr>
          <p:cNvPr id="1230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9701" y="4117767"/>
            <a:ext cx="498475" cy="2609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3" name="Group 12"/>
          <p:cNvGrpSpPr>
            <a:grpSpLocks/>
          </p:cNvGrpSpPr>
          <p:nvPr/>
        </p:nvGrpSpPr>
        <p:grpSpPr bwMode="auto">
          <a:xfrm>
            <a:off x="3419475" y="4101892"/>
            <a:ext cx="1671638" cy="2633662"/>
            <a:chOff x="1895475" y="4205288"/>
            <a:chExt cx="1671638" cy="2633662"/>
          </a:xfrm>
        </p:grpSpPr>
        <p:grpSp>
          <p:nvGrpSpPr>
            <p:cNvPr id="12309" name="Group 8"/>
            <p:cNvGrpSpPr>
              <a:grpSpLocks/>
            </p:cNvGrpSpPr>
            <p:nvPr/>
          </p:nvGrpSpPr>
          <p:grpSpPr bwMode="auto">
            <a:xfrm>
              <a:off x="2747963" y="4205288"/>
              <a:ext cx="819150" cy="2633662"/>
              <a:chOff x="2747963" y="4205288"/>
              <a:chExt cx="819150" cy="2633662"/>
            </a:xfrm>
          </p:grpSpPr>
          <p:pic>
            <p:nvPicPr>
              <p:cNvPr id="1231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4313" y="6115050"/>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31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2725" y="5381625"/>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31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47963" y="4205288"/>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0" name="Straight Connector 29"/>
              <p:cNvCxnSpPr>
                <a:stCxn id="12313" idx="2"/>
                <a:endCxn id="12312" idx="0"/>
              </p:cNvCxnSpPr>
              <p:nvPr/>
            </p:nvCxnSpPr>
            <p:spPr>
              <a:xfrm>
                <a:off x="3154363" y="4929188"/>
                <a:ext cx="4762" cy="45243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cxnSp>
          <p:nvCxnSpPr>
            <p:cNvPr id="49" name="Straight Arrow Connector 48"/>
            <p:cNvCxnSpPr/>
            <p:nvPr/>
          </p:nvCxnSpPr>
          <p:spPr>
            <a:xfrm>
              <a:off x="1895475" y="5338763"/>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54" name="Right Arrow 53"/>
          <p:cNvSpPr/>
          <p:nvPr/>
        </p:nvSpPr>
        <p:spPr>
          <a:xfrm flipH="1">
            <a:off x="8167702" y="4335582"/>
            <a:ext cx="2087562" cy="1728788"/>
          </a:xfrm>
          <a:prstGeom prst="rightArrow">
            <a:avLst/>
          </a:prstGeom>
          <a:solidFill>
            <a:srgbClr val="0082B8">
              <a:alpha val="70000"/>
            </a:srgbClr>
          </a:solidFill>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600" dirty="0"/>
              <a:t>Monitoring</a:t>
            </a:r>
          </a:p>
          <a:p>
            <a:pPr algn="ctr">
              <a:defRPr/>
            </a:pPr>
            <a:r>
              <a:rPr lang="fr-BE" sz="1600" dirty="0"/>
              <a:t>Security</a:t>
            </a:r>
            <a:endParaRPr lang="fr-BE" sz="1600" b="1" dirty="0"/>
          </a:p>
          <a:p>
            <a:pPr algn="ctr">
              <a:defRPr/>
            </a:pPr>
            <a:r>
              <a:rPr lang="fr-BE" sz="1600" dirty="0" err="1"/>
              <a:t>Logging</a:t>
            </a:r>
            <a:endParaRPr lang="fr-BE" sz="1600" dirty="0"/>
          </a:p>
        </p:txBody>
      </p:sp>
      <p:grpSp>
        <p:nvGrpSpPr>
          <p:cNvPr id="14" name="Group 13"/>
          <p:cNvGrpSpPr>
            <a:grpSpLocks/>
          </p:cNvGrpSpPr>
          <p:nvPr/>
        </p:nvGrpSpPr>
        <p:grpSpPr bwMode="auto">
          <a:xfrm>
            <a:off x="5775326" y="4101893"/>
            <a:ext cx="1916113" cy="2625725"/>
            <a:chOff x="4251325" y="4205288"/>
            <a:chExt cx="1916113" cy="2625725"/>
          </a:xfrm>
        </p:grpSpPr>
        <p:pic>
          <p:nvPicPr>
            <p:cNvPr id="12307" name="Picture 5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18000" y="4929188"/>
              <a:ext cx="1849438"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a:xfrm>
              <a:off x="4251325" y="4205288"/>
              <a:ext cx="1916113" cy="262572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grpSp>
      <p:grpSp>
        <p:nvGrpSpPr>
          <p:cNvPr id="8" name="Group 7"/>
          <p:cNvGrpSpPr>
            <a:grpSpLocks/>
          </p:cNvGrpSpPr>
          <p:nvPr/>
        </p:nvGrpSpPr>
        <p:grpSpPr bwMode="auto">
          <a:xfrm>
            <a:off x="1935164" y="3909805"/>
            <a:ext cx="1524745" cy="2679699"/>
            <a:chOff x="411163" y="4012748"/>
            <a:chExt cx="1524208" cy="2679694"/>
          </a:xfrm>
        </p:grpSpPr>
        <p:pic>
          <p:nvPicPr>
            <p:cNvPr id="12303"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163" y="4012748"/>
              <a:ext cx="1141866" cy="1141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4" name="Picture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718" y="6178776"/>
              <a:ext cx="477951" cy="477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5" name="Picture 2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0375" y="5358833"/>
              <a:ext cx="920750"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06" name="TextBox 25"/>
            <p:cNvSpPr txBox="1">
              <a:spLocks noChangeArrowheads="1"/>
            </p:cNvSpPr>
            <p:nvPr/>
          </p:nvSpPr>
          <p:spPr bwMode="auto">
            <a:xfrm>
              <a:off x="1170687" y="6261556"/>
              <a:ext cx="764684" cy="43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dirty="0" err="1">
                  <a:latin typeface="Arial Black" pitchFamily="34" charset="0"/>
                </a:rPr>
                <a:t>Coming</a:t>
              </a:r>
              <a:endParaRPr lang="fr-BE" altLang="fr-FR" sz="1100" dirty="0">
                <a:latin typeface="Arial Black" pitchFamily="34" charset="0"/>
              </a:endParaRPr>
            </a:p>
            <a:p>
              <a:pPr algn="ctr" eaLnBrk="1" hangingPunct="1">
                <a:spcBef>
                  <a:spcPct val="0"/>
                </a:spcBef>
                <a:buClrTx/>
                <a:buSzTx/>
                <a:buFontTx/>
                <a:buNone/>
              </a:pPr>
              <a:r>
                <a:rPr lang="fr-BE" altLang="fr-FR" sz="1100" dirty="0" err="1">
                  <a:latin typeface="Arial Black" pitchFamily="34" charset="0"/>
                </a:rPr>
                <a:t>soon</a:t>
              </a:r>
              <a:endParaRPr lang="fr-BE" altLang="fr-FR" sz="1100" dirty="0">
                <a:latin typeface="Arial Black" pitchFamily="34" charset="0"/>
              </a:endParaRPr>
            </a:p>
          </p:txBody>
        </p:sp>
      </p:grpSp>
      <p:sp>
        <p:nvSpPr>
          <p:cNvPr id="2" name="TextBox 1"/>
          <p:cNvSpPr txBox="1"/>
          <p:nvPr/>
        </p:nvSpPr>
        <p:spPr>
          <a:xfrm>
            <a:off x="2119590" y="2830846"/>
            <a:ext cx="1312115" cy="430887"/>
          </a:xfrm>
          <a:prstGeom prst="rect">
            <a:avLst/>
          </a:prstGeom>
          <a:solidFill>
            <a:schemeClr val="bg1"/>
          </a:solidFill>
        </p:spPr>
        <p:txBody>
          <a:bodyPr wrap="square" rtlCol="0">
            <a:spAutoFit/>
          </a:bodyPr>
          <a:lstStyle/>
          <a:p>
            <a:pPr algn="ctr"/>
            <a:r>
              <a:rPr lang="fr-BE" sz="1100" b="1" dirty="0" err="1">
                <a:latin typeface="Arial Black" panose="020B0A04020102020204" pitchFamily="34" charset="0"/>
              </a:rPr>
              <a:t>Individual</a:t>
            </a:r>
            <a:r>
              <a:rPr lang="fr-BE" sz="1100" b="1" dirty="0">
                <a:latin typeface="Arial Black" panose="020B0A04020102020204" pitchFamily="34" charset="0"/>
              </a:rPr>
              <a:t> content</a:t>
            </a:r>
            <a:endParaRPr lang="en-GB" sz="1200" b="1" dirty="0">
              <a:latin typeface="Arial Black" panose="020B0A04020102020204" pitchFamily="34" charset="0"/>
            </a:endParaRPr>
          </a:p>
        </p:txBody>
      </p:sp>
      <p:sp>
        <p:nvSpPr>
          <p:cNvPr id="39" name="TextBox 38"/>
          <p:cNvSpPr txBox="1"/>
          <p:nvPr/>
        </p:nvSpPr>
        <p:spPr>
          <a:xfrm>
            <a:off x="4373316" y="2856106"/>
            <a:ext cx="2154733" cy="261610"/>
          </a:xfrm>
          <a:prstGeom prst="rect">
            <a:avLst/>
          </a:prstGeom>
          <a:solidFill>
            <a:schemeClr val="bg1"/>
          </a:solidFill>
        </p:spPr>
        <p:txBody>
          <a:bodyPr wrap="square" rtlCol="0">
            <a:spAutoFit/>
          </a:bodyPr>
          <a:lstStyle/>
          <a:p>
            <a:pPr algn="ctr"/>
            <a:r>
              <a:rPr lang="fr-BE" sz="1100" b="1" dirty="0" err="1">
                <a:latin typeface="Arial Black" panose="020B0A04020102020204" pitchFamily="34" charset="0"/>
              </a:rPr>
              <a:t>Isolated</a:t>
            </a:r>
            <a:r>
              <a:rPr lang="fr-BE" sz="1100" b="1" dirty="0">
                <a:latin typeface="Arial Black" panose="020B0A04020102020204" pitchFamily="34" charset="0"/>
              </a:rPr>
              <a:t> </a:t>
            </a:r>
            <a:r>
              <a:rPr lang="fr-BE" sz="1100" b="1" dirty="0" err="1">
                <a:latin typeface="Arial Black" panose="020B0A04020102020204" pitchFamily="34" charset="0"/>
              </a:rPr>
              <a:t>storage</a:t>
            </a:r>
            <a:endParaRPr lang="en-GB" sz="1200" b="1" dirty="0">
              <a:latin typeface="Arial Black" panose="020B0A04020102020204" pitchFamily="34" charset="0"/>
            </a:endParaRPr>
          </a:p>
        </p:txBody>
      </p:sp>
      <p:sp>
        <p:nvSpPr>
          <p:cNvPr id="41" name="TextBox 40"/>
          <p:cNvSpPr txBox="1"/>
          <p:nvPr/>
        </p:nvSpPr>
        <p:spPr>
          <a:xfrm>
            <a:off x="7366102" y="2829684"/>
            <a:ext cx="3031923" cy="261610"/>
          </a:xfrm>
          <a:prstGeom prst="rect">
            <a:avLst/>
          </a:prstGeom>
          <a:solidFill>
            <a:schemeClr val="bg1"/>
          </a:solidFill>
        </p:spPr>
        <p:txBody>
          <a:bodyPr wrap="square" rtlCol="0">
            <a:spAutoFit/>
          </a:bodyPr>
          <a:lstStyle/>
          <a:p>
            <a:pPr algn="ctr"/>
            <a:r>
              <a:rPr lang="fr-BE" sz="1100" b="1" dirty="0" err="1">
                <a:latin typeface="Arial Black" panose="020B0A04020102020204" pitchFamily="34" charset="0"/>
              </a:rPr>
              <a:t>Easy</a:t>
            </a:r>
            <a:r>
              <a:rPr lang="fr-BE" sz="1100" b="1" dirty="0">
                <a:latin typeface="Arial Black" panose="020B0A04020102020204" pitchFamily="34" charset="0"/>
              </a:rPr>
              <a:t> to move </a:t>
            </a:r>
            <a:r>
              <a:rPr lang="fr-BE" sz="1100" b="1" dirty="0" err="1">
                <a:latin typeface="Arial Black" panose="020B0A04020102020204" pitchFamily="34" charset="0"/>
              </a:rPr>
              <a:t>around</a:t>
            </a:r>
            <a:endParaRPr lang="en-GB" sz="1200" b="1" dirty="0">
              <a:latin typeface="Arial Black" panose="020B0A04020102020204" pitchFamily="34" charset="0"/>
            </a:endParaRPr>
          </a:p>
        </p:txBody>
      </p:sp>
      <p:sp>
        <p:nvSpPr>
          <p:cNvPr id="7" name="Slide Number Placeholder 6"/>
          <p:cNvSpPr>
            <a:spLocks noGrp="1"/>
          </p:cNvSpPr>
          <p:nvPr>
            <p:ph type="sldNum" sz="quarter" idx="12"/>
          </p:nvPr>
        </p:nvSpPr>
        <p:spPr/>
        <p:txBody>
          <a:bodyPr/>
          <a:lstStyle/>
          <a:p>
            <a:fld id="{D45B42A2-12DC-D04A-88D3-A93CC82DF348}" type="slidenum">
              <a:rPr lang="en-US" smtClean="0"/>
              <a:t>40</a:t>
            </a:fld>
            <a:endParaRPr lang="en-US" dirty="0"/>
          </a:p>
        </p:txBody>
      </p:sp>
    </p:spTree>
    <p:extLst>
      <p:ext uri="{BB962C8B-B14F-4D97-AF65-F5344CB8AC3E}">
        <p14:creationId xmlns:p14="http://schemas.microsoft.com/office/powerpoint/2010/main" val="1853405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2308"/>
                                        </p:tgtEl>
                                        <p:attrNameLst>
                                          <p:attrName>style.visibility</p:attrName>
                                        </p:attrNameLst>
                                      </p:cBhvr>
                                      <p:to>
                                        <p:strVal val="visible"/>
                                      </p:to>
                                    </p:set>
                                    <p:animEffect transition="in" filter="wipe(left)">
                                      <p:cBhvr>
                                        <p:cTn id="32" dur="500"/>
                                        <p:tgtEl>
                                          <p:spTgt spid="1230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wipe(left)">
                                      <p:cBhvr>
                                        <p:cTn id="4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2018082" y="1772816"/>
            <a:ext cx="3238096" cy="4513262"/>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2" name="Title 1"/>
          <p:cNvSpPr>
            <a:spLocks noGrp="1"/>
          </p:cNvSpPr>
          <p:nvPr>
            <p:ph type="title"/>
          </p:nvPr>
        </p:nvSpPr>
        <p:spPr/>
        <p:txBody>
          <a:bodyPr>
            <a:noAutofit/>
          </a:bodyPr>
          <a:lstStyle/>
          <a:p>
            <a:r>
              <a:rPr lang="en-GB" noProof="0" dirty="0"/>
              <a:t>New ways of cooperation</a:t>
            </a:r>
          </a:p>
        </p:txBody>
      </p:sp>
      <p:sp>
        <p:nvSpPr>
          <p:cNvPr id="5" name="Rectangle 4"/>
          <p:cNvSpPr/>
          <p:nvPr/>
        </p:nvSpPr>
        <p:spPr>
          <a:xfrm>
            <a:off x="7302749" y="1793453"/>
            <a:ext cx="3000375" cy="4514850"/>
          </a:xfrm>
          <a:prstGeom prst="rect">
            <a:avLst/>
          </a:prstGeom>
          <a:solidFill>
            <a:srgbClr val="69755D">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p>
        </p:txBody>
      </p:sp>
      <p:sp>
        <p:nvSpPr>
          <p:cNvPr id="6" name="TextBox 52"/>
          <p:cNvSpPr txBox="1">
            <a:spLocks noChangeArrowheads="1"/>
          </p:cNvSpPr>
          <p:nvPr/>
        </p:nvSpPr>
        <p:spPr bwMode="auto">
          <a:xfrm>
            <a:off x="7744074" y="1871241"/>
            <a:ext cx="2227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6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err="1"/>
              <a:t>Other</a:t>
            </a:r>
            <a:r>
              <a:rPr lang="fr-BE" altLang="fr-FR" dirty="0"/>
              <a:t> </a:t>
            </a:r>
            <a:r>
              <a:rPr lang="fr-BE" altLang="fr-FR" dirty="0" err="1"/>
              <a:t>sectors</a:t>
            </a:r>
            <a:endParaRPr lang="fr-BE" altLang="fr-FR" dirty="0"/>
          </a:p>
        </p:txBody>
      </p:sp>
      <p:grpSp>
        <p:nvGrpSpPr>
          <p:cNvPr id="44" name="Group 43"/>
          <p:cNvGrpSpPr/>
          <p:nvPr/>
        </p:nvGrpSpPr>
        <p:grpSpPr>
          <a:xfrm>
            <a:off x="1919537" y="3668292"/>
            <a:ext cx="8328025" cy="669925"/>
            <a:chOff x="466956" y="4189411"/>
            <a:chExt cx="8328025" cy="669925"/>
          </a:xfrm>
        </p:grpSpPr>
        <p:sp>
          <p:nvSpPr>
            <p:cNvPr id="8" name="Rectangle 7"/>
            <p:cNvSpPr/>
            <p:nvPr/>
          </p:nvSpPr>
          <p:spPr bwMode="auto">
            <a:xfrm>
              <a:off x="466956" y="4189411"/>
              <a:ext cx="8328025" cy="6699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55522" y="3248561"/>
              <a:ext cx="497821" cy="2609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5998"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4998"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2611" y="3011066"/>
            <a:ext cx="812800" cy="723900"/>
          </a:xfrm>
          <a:prstGeom prst="rect">
            <a:avLst/>
          </a:prstGeom>
          <a:solidFill>
            <a:srgbClr val="FF0000"/>
          </a:solidFill>
          <a:ln w="9525">
            <a:solidFill>
              <a:schemeClr val="tx1"/>
            </a:solidFill>
            <a:miter lim="800000"/>
            <a:headEnd/>
            <a:tailEnd/>
          </a:ln>
        </p:spPr>
      </p:pic>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7361"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TextBox 14"/>
          <p:cNvSpPr txBox="1">
            <a:spLocks noChangeArrowheads="1"/>
          </p:cNvSpPr>
          <p:nvPr/>
        </p:nvSpPr>
        <p:spPr bwMode="auto">
          <a:xfrm>
            <a:off x="7408608" y="2481635"/>
            <a:ext cx="7280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Partner </a:t>
            </a:r>
            <a:br>
              <a:rPr lang="fr-BE" altLang="fr-FR" dirty="0"/>
            </a:br>
            <a:r>
              <a:rPr lang="fr-BE" altLang="fr-FR" dirty="0"/>
              <a:t>1</a:t>
            </a:r>
          </a:p>
        </p:txBody>
      </p:sp>
      <p:grpSp>
        <p:nvGrpSpPr>
          <p:cNvPr id="43" name="Group 42"/>
          <p:cNvGrpSpPr/>
          <p:nvPr/>
        </p:nvGrpSpPr>
        <p:grpSpPr>
          <a:xfrm>
            <a:off x="1919537" y="4704929"/>
            <a:ext cx="8328025" cy="676275"/>
            <a:chOff x="466956" y="5226048"/>
            <a:chExt cx="8328025" cy="676275"/>
          </a:xfrm>
        </p:grpSpPr>
        <p:sp>
          <p:nvSpPr>
            <p:cNvPr id="18" name="Rectangle 17"/>
            <p:cNvSpPr/>
            <p:nvPr/>
          </p:nvSpPr>
          <p:spPr bwMode="auto">
            <a:xfrm>
              <a:off x="466956" y="5226048"/>
              <a:ext cx="8328025" cy="6762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19" name="Picture 5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760" y="5251385"/>
              <a:ext cx="1155658" cy="6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211"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TextBox 30"/>
          <p:cNvSpPr txBox="1">
            <a:spLocks noChangeArrowheads="1"/>
          </p:cNvSpPr>
          <p:nvPr/>
        </p:nvSpPr>
        <p:spPr bwMode="auto">
          <a:xfrm>
            <a:off x="8336502" y="2481635"/>
            <a:ext cx="7280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Partner </a:t>
            </a:r>
            <a:br>
              <a:rPr lang="fr-BE" altLang="fr-FR" dirty="0"/>
            </a:br>
            <a:r>
              <a:rPr lang="fr-BE" altLang="fr-FR" dirty="0"/>
              <a:t>2</a:t>
            </a:r>
          </a:p>
        </p:txBody>
      </p:sp>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7923"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TextBox 32"/>
          <p:cNvSpPr txBox="1">
            <a:spLocks noChangeArrowheads="1"/>
          </p:cNvSpPr>
          <p:nvPr/>
        </p:nvSpPr>
        <p:spPr bwMode="auto">
          <a:xfrm>
            <a:off x="9328589" y="2481635"/>
            <a:ext cx="7489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Partner </a:t>
            </a:r>
            <a:br>
              <a:rPr lang="fr-BE" altLang="fr-FR" dirty="0"/>
            </a:br>
            <a:r>
              <a:rPr lang="fr-BE" altLang="fr-FR" dirty="0"/>
              <a:t>N</a:t>
            </a:r>
          </a:p>
        </p:txBody>
      </p:sp>
      <p:sp>
        <p:nvSpPr>
          <p:cNvPr id="24" name="Flowchart: Magnetic Disk 23"/>
          <p:cNvSpPr/>
          <p:nvPr/>
        </p:nvSpPr>
        <p:spPr>
          <a:xfrm>
            <a:off x="2194886" y="436202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5" name="Flowchart: Magnetic Disk 24"/>
          <p:cNvSpPr/>
          <p:nvPr/>
        </p:nvSpPr>
        <p:spPr>
          <a:xfrm>
            <a:off x="3218823" y="436202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6" name="Flowchart: Magnetic Disk 25"/>
          <p:cNvSpPr/>
          <p:nvPr/>
        </p:nvSpPr>
        <p:spPr>
          <a:xfrm>
            <a:off x="7444036" y="556217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7" name="Flowchart: Magnetic Disk 26"/>
          <p:cNvSpPr/>
          <p:nvPr/>
        </p:nvSpPr>
        <p:spPr>
          <a:xfrm>
            <a:off x="8391773" y="556217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8" name="Flowchart: Magnetic Disk 27"/>
          <p:cNvSpPr/>
          <p:nvPr/>
        </p:nvSpPr>
        <p:spPr>
          <a:xfrm>
            <a:off x="9390311" y="556217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cxnSp>
        <p:nvCxnSpPr>
          <p:cNvPr id="29" name="Straight Arrow Connector 28"/>
          <p:cNvCxnSpPr/>
          <p:nvPr/>
        </p:nvCxnSpPr>
        <p:spPr>
          <a:xfrm>
            <a:off x="3501398" y="2255416"/>
            <a:ext cx="0" cy="1635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0" name="TextBox 50"/>
          <p:cNvSpPr txBox="1">
            <a:spLocks noChangeArrowheads="1"/>
          </p:cNvSpPr>
          <p:nvPr/>
        </p:nvSpPr>
        <p:spPr bwMode="auto">
          <a:xfrm>
            <a:off x="2579061" y="1849016"/>
            <a:ext cx="22272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400" b="1">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sz="1600" b="0" dirty="0" err="1"/>
              <a:t>Government</a:t>
            </a:r>
            <a:r>
              <a:rPr lang="fr-BE" altLang="fr-FR" sz="1600" b="0" dirty="0"/>
              <a:t> </a:t>
            </a:r>
            <a:r>
              <a:rPr lang="fr-BE" altLang="fr-FR" sz="1600" b="0" dirty="0" err="1"/>
              <a:t>ecosystem</a:t>
            </a:r>
            <a:endParaRPr lang="fr-BE" altLang="fr-FR" sz="1600" b="0" dirty="0"/>
          </a:p>
        </p:txBody>
      </p:sp>
      <p:cxnSp>
        <p:nvCxnSpPr>
          <p:cNvPr id="31" name="Straight Connector 30"/>
          <p:cNvCxnSpPr/>
          <p:nvPr/>
        </p:nvCxnSpPr>
        <p:spPr>
          <a:xfrm>
            <a:off x="3963361" y="3361903"/>
            <a:ext cx="2794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8172703" y="4573394"/>
            <a:ext cx="1086983" cy="946027"/>
            <a:chOff x="6720122" y="5094513"/>
            <a:chExt cx="1086983" cy="946027"/>
          </a:xfrm>
        </p:grpSpPr>
        <p:pic>
          <p:nvPicPr>
            <p:cNvPr id="33" name="Picture 32"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0122" y="5094513"/>
              <a:ext cx="1086983" cy="9460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http://icons.iconarchive.com/icons/custom-icon-design/pretty-office-12/512/cloud-icon.png"/>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7006244" y="5352866"/>
              <a:ext cx="664791" cy="578583"/>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sp>
        <p:nvSpPr>
          <p:cNvPr id="35" name="TextBox 14"/>
          <p:cNvSpPr txBox="1">
            <a:spLocks noChangeArrowheads="1"/>
          </p:cNvSpPr>
          <p:nvPr/>
        </p:nvSpPr>
        <p:spPr bwMode="auto">
          <a:xfrm>
            <a:off x="4103062" y="2546873"/>
            <a:ext cx="103369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Application</a:t>
            </a:r>
          </a:p>
          <a:p>
            <a:r>
              <a:rPr lang="nl-BE" altLang="fr-FR" dirty="0"/>
              <a:t>N</a:t>
            </a:r>
            <a:endParaRPr lang="fr-BE" altLang="fr-FR" dirty="0"/>
          </a:p>
        </p:txBody>
      </p:sp>
      <p:sp>
        <p:nvSpPr>
          <p:cNvPr id="36" name="TextBox 14"/>
          <p:cNvSpPr txBox="1">
            <a:spLocks noChangeArrowheads="1"/>
          </p:cNvSpPr>
          <p:nvPr/>
        </p:nvSpPr>
        <p:spPr bwMode="auto">
          <a:xfrm>
            <a:off x="2119798" y="2546873"/>
            <a:ext cx="9979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400" b="1">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sz="1300" b="0" dirty="0"/>
              <a:t>Application</a:t>
            </a:r>
          </a:p>
          <a:p>
            <a:r>
              <a:rPr lang="fr-BE" altLang="fr-FR" sz="1300" b="0" dirty="0"/>
              <a:t>1</a:t>
            </a:r>
          </a:p>
        </p:txBody>
      </p:sp>
      <p:sp>
        <p:nvSpPr>
          <p:cNvPr id="37" name="TextBox 14"/>
          <p:cNvSpPr txBox="1">
            <a:spLocks noChangeArrowheads="1"/>
          </p:cNvSpPr>
          <p:nvPr/>
        </p:nvSpPr>
        <p:spPr bwMode="auto">
          <a:xfrm>
            <a:off x="3083451" y="2546873"/>
            <a:ext cx="94817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Application</a:t>
            </a:r>
          </a:p>
          <a:p>
            <a:r>
              <a:rPr lang="nl-BE" altLang="fr-FR" dirty="0"/>
              <a:t>2</a:t>
            </a:r>
            <a:endParaRPr lang="fr-BE" altLang="fr-FR" dirty="0"/>
          </a:p>
        </p:txBody>
      </p:sp>
      <p:sp>
        <p:nvSpPr>
          <p:cNvPr id="39" name="Left-Right Arrow 38"/>
          <p:cNvSpPr/>
          <p:nvPr/>
        </p:nvSpPr>
        <p:spPr>
          <a:xfrm>
            <a:off x="5236193" y="4605929"/>
            <a:ext cx="2175540" cy="1110263"/>
          </a:xfrm>
          <a:prstGeom prst="leftRightArrow">
            <a:avLst>
              <a:gd name="adj1" fmla="val 47574"/>
              <a:gd name="adj2" fmla="val 390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err="1"/>
              <a:t>Technological</a:t>
            </a:r>
            <a:r>
              <a:rPr lang="nl-BE" sz="1600" dirty="0"/>
              <a:t> </a:t>
            </a:r>
            <a:r>
              <a:rPr lang="nl-BE" sz="1600" dirty="0" err="1"/>
              <a:t>cooperation</a:t>
            </a:r>
            <a:endParaRPr lang="fr-BE" sz="1600" dirty="0"/>
          </a:p>
        </p:txBody>
      </p:sp>
      <p:sp>
        <p:nvSpPr>
          <p:cNvPr id="40" name="Left-Right Arrow 39"/>
          <p:cNvSpPr/>
          <p:nvPr/>
        </p:nvSpPr>
        <p:spPr>
          <a:xfrm>
            <a:off x="5236193" y="3361904"/>
            <a:ext cx="2175540" cy="1110263"/>
          </a:xfrm>
          <a:prstGeom prst="leftRightArrow">
            <a:avLst>
              <a:gd name="adj1" fmla="val 47574"/>
              <a:gd name="adj2" fmla="val 3908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BE" sz="1600" dirty="0"/>
              <a:t>Platform</a:t>
            </a:r>
            <a:br>
              <a:rPr lang="nl-BE" sz="1600" dirty="0"/>
            </a:br>
            <a:r>
              <a:rPr lang="nl-BE" sz="1600" dirty="0"/>
              <a:t>cooperation</a:t>
            </a:r>
            <a:endParaRPr lang="fr-BE" sz="1600" dirty="0"/>
          </a:p>
        </p:txBody>
      </p:sp>
      <p:sp>
        <p:nvSpPr>
          <p:cNvPr id="41" name="Left-Right Arrow 40"/>
          <p:cNvSpPr/>
          <p:nvPr/>
        </p:nvSpPr>
        <p:spPr>
          <a:xfrm>
            <a:off x="5232492" y="2115793"/>
            <a:ext cx="2175540" cy="1110263"/>
          </a:xfrm>
          <a:prstGeom prst="leftRightArrow">
            <a:avLst>
              <a:gd name="adj1" fmla="val 47574"/>
              <a:gd name="adj2" fmla="val 3908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BE" sz="1600" dirty="0" err="1"/>
              <a:t>Components</a:t>
            </a:r>
            <a:r>
              <a:rPr lang="nl-BE" sz="1600" dirty="0"/>
              <a:t> </a:t>
            </a:r>
            <a:br>
              <a:rPr lang="nl-BE" sz="1600" dirty="0"/>
            </a:br>
            <a:r>
              <a:rPr lang="nl-BE" sz="1600" dirty="0" err="1"/>
              <a:t>parts</a:t>
            </a:r>
            <a:endParaRPr lang="fr-BE" sz="1600" dirty="0"/>
          </a:p>
        </p:txBody>
      </p:sp>
      <p:sp>
        <p:nvSpPr>
          <p:cNvPr id="10" name="Slide Number Placeholder 9"/>
          <p:cNvSpPr>
            <a:spLocks noGrp="1"/>
          </p:cNvSpPr>
          <p:nvPr>
            <p:ph type="sldNum" sz="quarter" idx="12"/>
          </p:nvPr>
        </p:nvSpPr>
        <p:spPr/>
        <p:txBody>
          <a:bodyPr/>
          <a:lstStyle/>
          <a:p>
            <a:fld id="{D45B42A2-12DC-D04A-88D3-A93CC82DF348}" type="slidenum">
              <a:rPr lang="en-US" smtClean="0"/>
              <a:t>41</a:t>
            </a:fld>
            <a:endParaRPr lang="en-US" dirty="0"/>
          </a:p>
        </p:txBody>
      </p:sp>
    </p:spTree>
    <p:extLst>
      <p:ext uri="{BB962C8B-B14F-4D97-AF65-F5344CB8AC3E}">
        <p14:creationId xmlns:p14="http://schemas.microsoft.com/office/powerpoint/2010/main" val="38636041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4"/>
          </p:nvPr>
        </p:nvSpPr>
        <p:spPr/>
        <p:txBody>
          <a:bodyPr/>
          <a:lstStyle/>
          <a:p>
            <a:r>
              <a:rPr lang="en-GB" dirty="0"/>
              <a:t>need for overall positioning</a:t>
            </a:r>
          </a:p>
          <a:p>
            <a:pPr lvl="1"/>
            <a:r>
              <a:rPr lang="en-GB" dirty="0"/>
              <a:t>public cloud policy</a:t>
            </a:r>
          </a:p>
          <a:p>
            <a:pPr lvl="1"/>
            <a:r>
              <a:rPr lang="en-GB" dirty="0"/>
              <a:t>based on information classification</a:t>
            </a:r>
          </a:p>
          <a:p>
            <a:pPr lvl="1"/>
            <a:r>
              <a:rPr lang="en-GB" dirty="0"/>
              <a:t>appropriate organizational, technical &amp; contractual measures</a:t>
            </a:r>
          </a:p>
          <a:p>
            <a:pPr lvl="1"/>
            <a:r>
              <a:rPr lang="en-GB" dirty="0"/>
              <a:t>hybrid approach</a:t>
            </a:r>
          </a:p>
          <a:p>
            <a:endParaRPr lang="en-GB" dirty="0"/>
          </a:p>
          <a:p>
            <a:r>
              <a:rPr lang="en-GB" dirty="0"/>
              <a:t>G-Cloud as broker</a:t>
            </a:r>
          </a:p>
          <a:p>
            <a:pPr lvl="1"/>
            <a:r>
              <a:rPr lang="en-GB" dirty="0"/>
              <a:t>knowledge &amp; expertise on cloud offerings</a:t>
            </a:r>
          </a:p>
          <a:p>
            <a:pPr lvl="1"/>
            <a:r>
              <a:rPr lang="en-GB" dirty="0"/>
              <a:t>contracts &amp; implementation partners</a:t>
            </a:r>
          </a:p>
          <a:p>
            <a:pPr lvl="1"/>
            <a:r>
              <a:rPr lang="en-GB" dirty="0"/>
              <a:t>tools </a:t>
            </a:r>
          </a:p>
          <a:p>
            <a:endParaRPr lang="en-US" dirty="0"/>
          </a:p>
        </p:txBody>
      </p:sp>
      <p:sp>
        <p:nvSpPr>
          <p:cNvPr id="2" name="Title 1"/>
          <p:cNvSpPr>
            <a:spLocks noGrp="1"/>
          </p:cNvSpPr>
          <p:nvPr>
            <p:ph type="title"/>
          </p:nvPr>
        </p:nvSpPr>
        <p:spPr/>
        <p:txBody>
          <a:bodyPr/>
          <a:lstStyle/>
          <a:p>
            <a:r>
              <a:rPr lang="en-GB" noProof="0" dirty="0"/>
              <a:t>Rise of (public) cloud</a:t>
            </a:r>
          </a:p>
        </p:txBody>
      </p:sp>
      <p:sp>
        <p:nvSpPr>
          <p:cNvPr id="7" name="Slide Number Placeholder 6"/>
          <p:cNvSpPr>
            <a:spLocks noGrp="1"/>
          </p:cNvSpPr>
          <p:nvPr>
            <p:ph type="sldNum" sz="quarter" idx="12"/>
          </p:nvPr>
        </p:nvSpPr>
        <p:spPr/>
        <p:txBody>
          <a:bodyPr/>
          <a:lstStyle/>
          <a:p>
            <a:fld id="{D45B42A2-12DC-D04A-88D3-A93CC82DF348}" type="slidenum">
              <a:rPr lang="en-US" smtClean="0"/>
              <a:t>42</a:t>
            </a:fld>
            <a:endParaRPr lang="en-US" dirty="0"/>
          </a:p>
        </p:txBody>
      </p:sp>
    </p:spTree>
    <p:extLst>
      <p:ext uri="{BB962C8B-B14F-4D97-AF65-F5344CB8AC3E}">
        <p14:creationId xmlns:p14="http://schemas.microsoft.com/office/powerpoint/2010/main" val="12459610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quarter" idx="14"/>
          </p:nvPr>
        </p:nvSpPr>
        <p:spPr/>
        <p:txBody>
          <a:bodyPr/>
          <a:lstStyle/>
          <a:p>
            <a:r>
              <a:rPr lang="en-GB" noProof="0" dirty="0"/>
              <a:t>longitudinal confidentiality of personal data</a:t>
            </a:r>
          </a:p>
          <a:p>
            <a:pPr lvl="1"/>
            <a:r>
              <a:rPr lang="en-GB" noProof="0" dirty="0"/>
              <a:t>need for comprehensive longitudinal encryption of personal data</a:t>
            </a:r>
          </a:p>
          <a:p>
            <a:pPr lvl="1"/>
            <a:r>
              <a:rPr lang="en-GB" noProof="0" dirty="0"/>
              <a:t>in motion, at rest and in use</a:t>
            </a:r>
          </a:p>
          <a:p>
            <a:endParaRPr lang="en-GB" noProof="0" dirty="0"/>
          </a:p>
          <a:p>
            <a:r>
              <a:rPr lang="en-GB" noProof="0" dirty="0"/>
              <a:t>performant continuous availability of application and data</a:t>
            </a:r>
          </a:p>
          <a:p>
            <a:endParaRPr lang="en-GB" noProof="0" dirty="0"/>
          </a:p>
          <a:p>
            <a:r>
              <a:rPr lang="en-GB" noProof="0" dirty="0"/>
              <a:t>easy migration of applications and data</a:t>
            </a:r>
          </a:p>
          <a:p>
            <a:endParaRPr lang="en-GB" dirty="0"/>
          </a:p>
          <a:p>
            <a:r>
              <a:rPr lang="en-GB" dirty="0"/>
              <a:t>c</a:t>
            </a:r>
            <a:r>
              <a:rPr lang="en-GB" noProof="0" dirty="0" err="1"/>
              <a:t>ompliance</a:t>
            </a:r>
            <a:r>
              <a:rPr lang="en-GB" noProof="0" dirty="0"/>
              <a:t> with GDPR</a:t>
            </a:r>
          </a:p>
        </p:txBody>
      </p:sp>
      <p:sp>
        <p:nvSpPr>
          <p:cNvPr id="2" name="Titel 1"/>
          <p:cNvSpPr>
            <a:spLocks noGrp="1"/>
          </p:cNvSpPr>
          <p:nvPr>
            <p:ph type="title"/>
          </p:nvPr>
        </p:nvSpPr>
        <p:spPr/>
        <p:txBody>
          <a:bodyPr/>
          <a:lstStyle/>
          <a:p>
            <a:r>
              <a:rPr lang="en-GB" noProof="0"/>
              <a:t>Public cloud - main issues</a:t>
            </a:r>
            <a:endParaRPr lang="en-GB" noProof="0" dirty="0"/>
          </a:p>
        </p:txBody>
      </p:sp>
      <p:sp>
        <p:nvSpPr>
          <p:cNvPr id="7" name="Slide Number Placeholder 6"/>
          <p:cNvSpPr>
            <a:spLocks noGrp="1"/>
          </p:cNvSpPr>
          <p:nvPr>
            <p:ph type="sldNum" sz="quarter" idx="12"/>
          </p:nvPr>
        </p:nvSpPr>
        <p:spPr/>
        <p:txBody>
          <a:bodyPr/>
          <a:lstStyle/>
          <a:p>
            <a:fld id="{D45B42A2-12DC-D04A-88D3-A93CC82DF348}" type="slidenum">
              <a:rPr lang="en-US" smtClean="0"/>
              <a:t>43</a:t>
            </a:fld>
            <a:endParaRPr lang="en-US" dirty="0"/>
          </a:p>
        </p:txBody>
      </p:sp>
    </p:spTree>
    <p:extLst>
      <p:ext uri="{BB962C8B-B14F-4D97-AF65-F5344CB8AC3E}">
        <p14:creationId xmlns:p14="http://schemas.microsoft.com/office/powerpoint/2010/main" val="11192665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9507" y="929520"/>
            <a:ext cx="8604448" cy="5928480"/>
          </a:xfrm>
          <a:prstGeom prst="rect">
            <a:avLst/>
          </a:prstGeom>
        </p:spPr>
      </p:pic>
      <p:sp>
        <p:nvSpPr>
          <p:cNvPr id="9" name="Rectangle 8"/>
          <p:cNvSpPr/>
          <p:nvPr/>
        </p:nvSpPr>
        <p:spPr>
          <a:xfrm>
            <a:off x="199154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7166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15178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23190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31202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39214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47226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55238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47528" y="116632"/>
            <a:ext cx="8568952" cy="720080"/>
          </a:xfrm>
          <a:prstGeom prst="rect">
            <a:avLst/>
          </a:prstGeom>
          <a:solidFill>
            <a:srgbClr val="4F81B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Business components</a:t>
            </a:r>
          </a:p>
        </p:txBody>
      </p:sp>
      <p:sp>
        <p:nvSpPr>
          <p:cNvPr id="3" name="Rectangle 2"/>
          <p:cNvSpPr/>
          <p:nvPr/>
        </p:nvSpPr>
        <p:spPr>
          <a:xfrm>
            <a:off x="1703512" y="70228"/>
            <a:ext cx="8856984" cy="2560031"/>
          </a:xfrm>
          <a:prstGeom prst="rect">
            <a:avLst/>
          </a:prstGeom>
          <a:solidFill>
            <a:srgbClr val="D17B3B">
              <a:alpha val="49804"/>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US" sz="4000" dirty="0">
                <a:solidFill>
                  <a:schemeClr val="bg1"/>
                </a:solidFill>
              </a:rPr>
              <a:t>Shifting focus </a:t>
            </a:r>
          </a:p>
          <a:p>
            <a:pPr algn="ctr"/>
            <a:r>
              <a:rPr lang="en-US" sz="4000" dirty="0">
                <a:solidFill>
                  <a:schemeClr val="bg1"/>
                </a:solidFill>
              </a:rPr>
              <a:t>towards synergies in the area of business components</a:t>
            </a:r>
          </a:p>
        </p:txBody>
      </p:sp>
      <p:sp>
        <p:nvSpPr>
          <p:cNvPr id="18" name="Rectangle 17"/>
          <p:cNvSpPr/>
          <p:nvPr/>
        </p:nvSpPr>
        <p:spPr>
          <a:xfrm>
            <a:off x="1703512" y="2676663"/>
            <a:ext cx="8856984" cy="4181337"/>
          </a:xfrm>
          <a:prstGeom prst="rect">
            <a:avLst/>
          </a:prstGeom>
          <a:solidFill>
            <a:srgbClr val="4A78C2">
              <a:alpha val="50196"/>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400" dirty="0">
              <a:solidFill>
                <a:schemeClr val="bg1"/>
              </a:solidFill>
            </a:endParaRPr>
          </a:p>
          <a:p>
            <a:pPr algn="ctr"/>
            <a:r>
              <a:rPr lang="en-US" sz="4400" dirty="0">
                <a:solidFill>
                  <a:schemeClr val="bg1"/>
                </a:solidFill>
              </a:rPr>
              <a:t>Stronger centrally coordinated approach to offering platforms</a:t>
            </a:r>
          </a:p>
          <a:p>
            <a:pPr algn="ctr"/>
            <a:endParaRPr lang="en-US" sz="4400" dirty="0">
              <a:solidFill>
                <a:schemeClr val="bg1"/>
              </a:solidFill>
            </a:endParaRPr>
          </a:p>
          <a:p>
            <a:pPr algn="ctr"/>
            <a:endParaRPr lang="en-US" sz="4400" dirty="0">
              <a:solidFill>
                <a:schemeClr val="bg1"/>
              </a:solidFill>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1368" y="70228"/>
            <a:ext cx="915010" cy="1154453"/>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7368" y="1574504"/>
            <a:ext cx="998308" cy="1102159"/>
          </a:xfrm>
          <a:prstGeom prst="rect">
            <a:avLst/>
          </a:prstGeom>
        </p:spPr>
      </p:pic>
      <p:pic>
        <p:nvPicPr>
          <p:cNvPr id="24" name="Picture 2" descr="https://www.gcloud.belgium.be/images/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49351" y="4842344"/>
            <a:ext cx="1076325" cy="60960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fld id="{D45B42A2-12DC-D04A-88D3-A93CC82DF348}" type="slidenum">
              <a:rPr lang="en-US" smtClean="0"/>
              <a:t>44</a:t>
            </a:fld>
            <a:endParaRPr lang="en-US" dirty="0"/>
          </a:p>
        </p:txBody>
      </p:sp>
    </p:spTree>
    <p:extLst>
      <p:ext uri="{BB962C8B-B14F-4D97-AF65-F5344CB8AC3E}">
        <p14:creationId xmlns:p14="http://schemas.microsoft.com/office/powerpoint/2010/main" val="256663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4"/>
          </p:nvPr>
        </p:nvSpPr>
        <p:spPr/>
        <p:txBody>
          <a:bodyPr/>
          <a:lstStyle/>
          <a:p>
            <a:r>
              <a:rPr lang="en-US" dirty="0"/>
              <a:t>initiative within the public social security institutions &amp; Smals</a:t>
            </a:r>
          </a:p>
          <a:p>
            <a:r>
              <a:rPr lang="en-US" dirty="0"/>
              <a:t>purpose</a:t>
            </a:r>
          </a:p>
          <a:p>
            <a:pPr lvl="1"/>
            <a:r>
              <a:rPr lang="en-US" dirty="0"/>
              <a:t>synergy around (technical) business components</a:t>
            </a:r>
          </a:p>
          <a:p>
            <a:pPr lvl="1"/>
            <a:r>
              <a:rPr lang="en-US" dirty="0"/>
              <a:t>and thus save costs by avoiding multiple development of components</a:t>
            </a:r>
          </a:p>
          <a:p>
            <a:r>
              <a:rPr lang="en-US" dirty="0"/>
              <a:t>regardless of whether development takes place by</a:t>
            </a:r>
          </a:p>
          <a:p>
            <a:pPr lvl="1"/>
            <a:r>
              <a:rPr lang="en-US" dirty="0"/>
              <a:t>the institution's own ICT department</a:t>
            </a:r>
          </a:p>
          <a:p>
            <a:pPr lvl="1"/>
            <a:r>
              <a:rPr lang="en-US" dirty="0"/>
              <a:t>Smals</a:t>
            </a:r>
          </a:p>
          <a:p>
            <a:pPr lvl="1"/>
            <a:r>
              <a:rPr lang="en-US" dirty="0"/>
              <a:t>subcontractors</a:t>
            </a:r>
          </a:p>
          <a:p>
            <a:r>
              <a:rPr lang="en-US" dirty="0"/>
              <a:t>creation of a competence center within Smals in order to maximally integrate and support the reuse of business components within Smals, its members, partners and domains in which Smals is active</a:t>
            </a:r>
          </a:p>
          <a:p>
            <a:endParaRPr lang="nl-BE" dirty="0"/>
          </a:p>
        </p:txBody>
      </p:sp>
      <p:sp>
        <p:nvSpPr>
          <p:cNvPr id="3" name="Title 2"/>
          <p:cNvSpPr>
            <a:spLocks noGrp="1"/>
          </p:cNvSpPr>
          <p:nvPr>
            <p:ph type="title"/>
          </p:nvPr>
        </p:nvSpPr>
        <p:spPr/>
        <p:txBody>
          <a:bodyPr/>
          <a:lstStyle/>
          <a:p>
            <a:r>
              <a:rPr lang="en-US"/>
              <a:t>About the initiative</a:t>
            </a:r>
            <a:endParaRPr lang="en-US" dirty="0"/>
          </a:p>
        </p:txBody>
      </p:sp>
      <p:sp>
        <p:nvSpPr>
          <p:cNvPr id="4"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45</a:t>
            </a:fld>
            <a:endParaRPr lang="en-US" dirty="0">
              <a:solidFill>
                <a:schemeClr val="bg1"/>
              </a:solidFill>
            </a:endParaRPr>
          </a:p>
        </p:txBody>
      </p:sp>
      <p:sp>
        <p:nvSpPr>
          <p:cNvPr id="7" name="Slide Number Placeholder 6"/>
          <p:cNvSpPr>
            <a:spLocks noGrp="1"/>
          </p:cNvSpPr>
          <p:nvPr>
            <p:ph type="sldNum" sz="quarter" idx="12"/>
          </p:nvPr>
        </p:nvSpPr>
        <p:spPr/>
        <p:txBody>
          <a:bodyPr/>
          <a:lstStyle/>
          <a:p>
            <a:fld id="{D45B42A2-12DC-D04A-88D3-A93CC82DF348}" type="slidenum">
              <a:rPr lang="en-US" smtClean="0"/>
              <a:t>45</a:t>
            </a:fld>
            <a:endParaRPr lang="en-US" dirty="0"/>
          </a:p>
        </p:txBody>
      </p:sp>
    </p:spTree>
    <p:extLst>
      <p:ext uri="{BB962C8B-B14F-4D97-AF65-F5344CB8AC3E}">
        <p14:creationId xmlns:p14="http://schemas.microsoft.com/office/powerpoint/2010/main" val="14882308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4762" y="1442907"/>
            <a:ext cx="5048258" cy="5048258"/>
          </a:xfrm>
          <a:prstGeom prst="rect">
            <a:avLst/>
          </a:prstGeom>
        </p:spPr>
      </p:pic>
      <p:sp>
        <p:nvSpPr>
          <p:cNvPr id="3" name="Title 2"/>
          <p:cNvSpPr>
            <a:spLocks noGrp="1"/>
          </p:cNvSpPr>
          <p:nvPr>
            <p:ph type="title"/>
          </p:nvPr>
        </p:nvSpPr>
        <p:spPr/>
        <p:txBody>
          <a:bodyPr/>
          <a:lstStyle/>
          <a:p>
            <a:r>
              <a:rPr lang="en-GB" smtClean="0"/>
              <a:t>Reuse: vision</a:t>
            </a:r>
            <a:endParaRPr lang="en-US" dirty="0"/>
          </a:p>
        </p:txBody>
      </p:sp>
      <p:sp>
        <p:nvSpPr>
          <p:cNvPr id="9" name="Rectangle 8"/>
          <p:cNvSpPr/>
          <p:nvPr/>
        </p:nvSpPr>
        <p:spPr>
          <a:xfrm>
            <a:off x="1092513" y="1861390"/>
            <a:ext cx="2160000" cy="1323439"/>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Every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stakeholder</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can easily find the most common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reusable elements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in a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centralized catalogue</a:t>
            </a:r>
          </a:p>
        </p:txBody>
      </p:sp>
      <p:sp>
        <p:nvSpPr>
          <p:cNvPr id="11" name="Rectangle 10"/>
          <p:cNvSpPr/>
          <p:nvPr/>
        </p:nvSpPr>
        <p:spPr>
          <a:xfrm>
            <a:off x="1047094" y="4421151"/>
            <a:ext cx="2160000" cy="1569660"/>
          </a:xfrm>
          <a:prstGeom prst="rect">
            <a:avLst/>
          </a:prstGeom>
        </p:spPr>
        <p:txBody>
          <a:bodyPr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culture</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develops where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reuse is adopted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and the creation of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reusable products</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is promoted, </a:t>
            </a:r>
          </a:p>
        </p:txBody>
      </p:sp>
      <p:sp>
        <p:nvSpPr>
          <p:cNvPr id="10" name="Rectangle 9"/>
          <p:cNvSpPr/>
          <p:nvPr/>
        </p:nvSpPr>
        <p:spPr>
          <a:xfrm>
            <a:off x="8480491" y="1773378"/>
            <a:ext cx="2160000" cy="1815882"/>
          </a:xfrm>
          <a:prstGeom prst="rect">
            <a:avLst/>
          </a:prstGeom>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Processes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and tools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are put in place to identify, register, implement, monitor and measure reuse throughout the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project lifecycle</a:t>
            </a:r>
          </a:p>
        </p:txBody>
      </p:sp>
      <p:sp>
        <p:nvSpPr>
          <p:cNvPr id="12" name="Rectangle 11"/>
          <p:cNvSpPr/>
          <p:nvPr/>
        </p:nvSpPr>
        <p:spPr>
          <a:xfrm>
            <a:off x="8480491" y="3951282"/>
            <a:ext cx="2160000" cy="2554545"/>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Human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networks</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are maintained and developed on all levels (CEO’s, CIO’s, business owners, business analysts, architects) in order to keep maximum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visibility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on reuse potential</a:t>
            </a:r>
            <a:endPar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endParaRPr>
          </a:p>
        </p:txBody>
      </p:sp>
      <p:sp>
        <p:nvSpPr>
          <p:cNvPr id="21" name="Snip Single Corner Rectangle 20"/>
          <p:cNvSpPr/>
          <p:nvPr/>
        </p:nvSpPr>
        <p:spPr>
          <a:xfrm>
            <a:off x="8480491" y="1273768"/>
            <a:ext cx="2160000" cy="2520000"/>
          </a:xfrm>
          <a:prstGeom prst="snip1Rect">
            <a:avLst>
              <a:gd name="adj" fmla="val 41703"/>
            </a:avLst>
          </a:prstGeom>
          <a:noFill/>
          <a:ln w="38100">
            <a:solidFill>
              <a:srgbClr val="D23D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Snip Single Corner Rectangle 21"/>
          <p:cNvSpPr/>
          <p:nvPr/>
        </p:nvSpPr>
        <p:spPr>
          <a:xfrm>
            <a:off x="8480491" y="3951281"/>
            <a:ext cx="2160000" cy="2520000"/>
          </a:xfrm>
          <a:prstGeom prst="snip1Rect">
            <a:avLst>
              <a:gd name="adj" fmla="val 41703"/>
            </a:avLst>
          </a:prstGeom>
          <a:noFill/>
          <a:ln w="38100">
            <a:solidFill>
              <a:srgbClr val="279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nip Single Corner Rectangle 22"/>
          <p:cNvSpPr/>
          <p:nvPr/>
        </p:nvSpPr>
        <p:spPr>
          <a:xfrm flipH="1">
            <a:off x="1047094" y="1273768"/>
            <a:ext cx="2160000" cy="2520000"/>
          </a:xfrm>
          <a:prstGeom prst="snip1Rect">
            <a:avLst>
              <a:gd name="adj" fmla="val 41703"/>
            </a:avLst>
          </a:prstGeom>
          <a:noFill/>
          <a:ln w="38100">
            <a:solidFill>
              <a:srgbClr val="3B3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Snip Single Corner Rectangle 23"/>
          <p:cNvSpPr/>
          <p:nvPr/>
        </p:nvSpPr>
        <p:spPr>
          <a:xfrm flipH="1">
            <a:off x="1047094" y="3951281"/>
            <a:ext cx="2160000" cy="2520000"/>
          </a:xfrm>
          <a:prstGeom prst="snip1Rect">
            <a:avLst>
              <a:gd name="adj" fmla="val 41703"/>
            </a:avLst>
          </a:prstGeom>
          <a:noFill/>
          <a:ln w="38100">
            <a:solidFill>
              <a:srgbClr val="E1D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Connector 25"/>
          <p:cNvCxnSpPr>
            <a:stCxn id="23" idx="2"/>
          </p:cNvCxnSpPr>
          <p:nvPr/>
        </p:nvCxnSpPr>
        <p:spPr>
          <a:xfrm>
            <a:off x="3207094" y="2533768"/>
            <a:ext cx="2019999" cy="1055492"/>
          </a:xfrm>
          <a:prstGeom prst="line">
            <a:avLst/>
          </a:prstGeom>
          <a:ln w="38100">
            <a:solidFill>
              <a:srgbClr val="3B393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4" idx="2"/>
          </p:cNvCxnSpPr>
          <p:nvPr/>
        </p:nvCxnSpPr>
        <p:spPr>
          <a:xfrm flipV="1">
            <a:off x="3207094" y="5205981"/>
            <a:ext cx="641575" cy="5300"/>
          </a:xfrm>
          <a:prstGeom prst="line">
            <a:avLst/>
          </a:prstGeom>
          <a:ln w="38100">
            <a:solidFill>
              <a:srgbClr val="E1DDD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1" idx="2"/>
          </p:cNvCxnSpPr>
          <p:nvPr/>
        </p:nvCxnSpPr>
        <p:spPr>
          <a:xfrm flipV="1">
            <a:off x="6918846" y="2533768"/>
            <a:ext cx="1561645" cy="1055492"/>
          </a:xfrm>
          <a:prstGeom prst="line">
            <a:avLst/>
          </a:prstGeom>
          <a:ln w="38100">
            <a:solidFill>
              <a:srgbClr val="D23D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22" idx="2"/>
          </p:cNvCxnSpPr>
          <p:nvPr/>
        </p:nvCxnSpPr>
        <p:spPr>
          <a:xfrm>
            <a:off x="6918846" y="5205981"/>
            <a:ext cx="1561645" cy="5300"/>
          </a:xfrm>
          <a:prstGeom prst="line">
            <a:avLst/>
          </a:prstGeom>
          <a:ln w="38100">
            <a:solidFill>
              <a:srgbClr val="2795CB"/>
            </a:solidFill>
          </a:ln>
        </p:spPr>
        <p:style>
          <a:lnRef idx="1">
            <a:schemeClr val="accent1"/>
          </a:lnRef>
          <a:fillRef idx="0">
            <a:schemeClr val="accent1"/>
          </a:fillRef>
          <a:effectRef idx="0">
            <a:schemeClr val="accent1"/>
          </a:effectRef>
          <a:fontRef idx="minor">
            <a:schemeClr val="tx1"/>
          </a:fontRef>
        </p:style>
      </p:cxnSp>
      <p:sp>
        <p:nvSpPr>
          <p:cNvPr id="16"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46</a:t>
            </a:fld>
            <a:endParaRPr lang="en-US" dirty="0">
              <a:solidFill>
                <a:schemeClr val="bg1"/>
              </a:solidFill>
            </a:endParaRPr>
          </a:p>
        </p:txBody>
      </p:sp>
      <p:sp>
        <p:nvSpPr>
          <p:cNvPr id="15" name="Slide Number Placeholder 14"/>
          <p:cNvSpPr>
            <a:spLocks noGrp="1"/>
          </p:cNvSpPr>
          <p:nvPr>
            <p:ph type="sldNum" sz="quarter" idx="12"/>
          </p:nvPr>
        </p:nvSpPr>
        <p:spPr/>
        <p:txBody>
          <a:bodyPr/>
          <a:lstStyle/>
          <a:p>
            <a:fld id="{D45B42A2-12DC-D04A-88D3-A93CC82DF348}" type="slidenum">
              <a:rPr lang="en-US" smtClean="0"/>
              <a:t>46</a:t>
            </a:fld>
            <a:endParaRPr lang="en-US" dirty="0"/>
          </a:p>
        </p:txBody>
      </p:sp>
    </p:spTree>
    <p:extLst>
      <p:ext uri="{BB962C8B-B14F-4D97-AF65-F5344CB8AC3E}">
        <p14:creationId xmlns:p14="http://schemas.microsoft.com/office/powerpoint/2010/main" val="303842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P spid="12" grpId="0"/>
      <p:bldP spid="21" grpId="0" animBg="1"/>
      <p:bldP spid="22" grpId="0" animBg="1"/>
      <p:bldP spid="23" grpId="0" animBg="1"/>
      <p:bldP spid="2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Value</a:t>
            </a:r>
          </a:p>
        </p:txBody>
      </p:sp>
      <p:cxnSp>
        <p:nvCxnSpPr>
          <p:cNvPr id="5" name="Straight Arrow Connector 4"/>
          <p:cNvCxnSpPr/>
          <p:nvPr/>
        </p:nvCxnSpPr>
        <p:spPr>
          <a:xfrm>
            <a:off x="2495600" y="4517504"/>
            <a:ext cx="7344816" cy="0"/>
          </a:xfrm>
          <a:prstGeom prst="straightConnector1">
            <a:avLst/>
          </a:prstGeom>
          <a:ln w="44450">
            <a:tailEnd type="triangle"/>
          </a:ln>
        </p:spPr>
        <p:style>
          <a:lnRef idx="3">
            <a:schemeClr val="accent1"/>
          </a:lnRef>
          <a:fillRef idx="0">
            <a:schemeClr val="accent1"/>
          </a:fillRef>
          <a:effectRef idx="2">
            <a:schemeClr val="accent1"/>
          </a:effectRef>
          <a:fontRef idx="minor">
            <a:schemeClr val="tx1"/>
          </a:fontRef>
        </p:style>
      </p:cxnSp>
      <p:cxnSp>
        <p:nvCxnSpPr>
          <p:cNvPr id="6" name="Straight Arrow Connector 5"/>
          <p:cNvCxnSpPr/>
          <p:nvPr/>
        </p:nvCxnSpPr>
        <p:spPr>
          <a:xfrm flipH="1" flipV="1">
            <a:off x="2507567" y="1844824"/>
            <a:ext cx="8384" cy="3392760"/>
          </a:xfrm>
          <a:prstGeom prst="straightConnector1">
            <a:avLst/>
          </a:prstGeom>
          <a:ln w="44450">
            <a:tailEnd type="triangle"/>
          </a:ln>
        </p:spPr>
        <p:style>
          <a:lnRef idx="3">
            <a:schemeClr val="accent1"/>
          </a:lnRef>
          <a:fillRef idx="0">
            <a:schemeClr val="accent1"/>
          </a:fillRef>
          <a:effectRef idx="2">
            <a:schemeClr val="accent1"/>
          </a:effectRef>
          <a:fontRef idx="minor">
            <a:schemeClr val="tx1"/>
          </a:fontRef>
        </p:style>
      </p:cxnSp>
      <p:sp>
        <p:nvSpPr>
          <p:cNvPr id="7" name="TextBox 6"/>
          <p:cNvSpPr txBox="1"/>
          <p:nvPr/>
        </p:nvSpPr>
        <p:spPr>
          <a:xfrm>
            <a:off x="1150511" y="2839261"/>
            <a:ext cx="1106008" cy="584775"/>
          </a:xfrm>
          <a:prstGeom prst="rect">
            <a:avLst/>
          </a:prstGeom>
          <a:noFill/>
        </p:spPr>
        <p:txBody>
          <a:bodyPr wrap="none" rtlCol="0">
            <a:spAutoFit/>
          </a:bodyPr>
          <a:lstStyle/>
          <a:p>
            <a:r>
              <a:rPr lang="en-US" sz="3200" dirty="0"/>
              <a:t>Value</a:t>
            </a:r>
          </a:p>
        </p:txBody>
      </p:sp>
      <p:sp>
        <p:nvSpPr>
          <p:cNvPr id="8" name="TextBox 7"/>
          <p:cNvSpPr txBox="1"/>
          <p:nvPr/>
        </p:nvSpPr>
        <p:spPr>
          <a:xfrm>
            <a:off x="3547640" y="5579948"/>
            <a:ext cx="5517472" cy="584775"/>
          </a:xfrm>
          <a:prstGeom prst="rect">
            <a:avLst/>
          </a:prstGeom>
          <a:noFill/>
        </p:spPr>
        <p:txBody>
          <a:bodyPr wrap="none" rtlCol="0">
            <a:spAutoFit/>
          </a:bodyPr>
          <a:lstStyle/>
          <a:p>
            <a:r>
              <a:rPr lang="en-US" sz="3200" dirty="0"/>
              <a:t>Offered “business” functionality</a:t>
            </a:r>
          </a:p>
        </p:txBody>
      </p:sp>
      <p:sp>
        <p:nvSpPr>
          <p:cNvPr id="9" name="TextBox 8"/>
          <p:cNvSpPr txBox="1"/>
          <p:nvPr/>
        </p:nvSpPr>
        <p:spPr>
          <a:xfrm>
            <a:off x="2538619" y="4688295"/>
            <a:ext cx="994247" cy="461665"/>
          </a:xfrm>
          <a:prstGeom prst="rect">
            <a:avLst/>
          </a:prstGeom>
          <a:noFill/>
        </p:spPr>
        <p:txBody>
          <a:bodyPr wrap="none" rtlCol="0">
            <a:spAutoFit/>
          </a:bodyPr>
          <a:lstStyle/>
          <a:p>
            <a:r>
              <a:rPr lang="en-US" sz="2400" i="1" dirty="0">
                <a:solidFill>
                  <a:schemeClr val="accent5"/>
                </a:solidFill>
              </a:rPr>
              <a:t>library</a:t>
            </a:r>
          </a:p>
        </p:txBody>
      </p:sp>
      <p:sp>
        <p:nvSpPr>
          <p:cNvPr id="10" name="TextBox 9"/>
          <p:cNvSpPr txBox="1"/>
          <p:nvPr/>
        </p:nvSpPr>
        <p:spPr>
          <a:xfrm>
            <a:off x="3945741" y="4688295"/>
            <a:ext cx="1556645" cy="461665"/>
          </a:xfrm>
          <a:prstGeom prst="rect">
            <a:avLst/>
          </a:prstGeom>
          <a:noFill/>
        </p:spPr>
        <p:txBody>
          <a:bodyPr wrap="none" rtlCol="0">
            <a:spAutoFit/>
          </a:bodyPr>
          <a:lstStyle/>
          <a:p>
            <a:r>
              <a:rPr lang="en-US" sz="2400" i="1" dirty="0">
                <a:solidFill>
                  <a:schemeClr val="accent5"/>
                </a:solidFill>
              </a:rPr>
              <a:t>framework</a:t>
            </a:r>
          </a:p>
        </p:txBody>
      </p:sp>
      <p:sp>
        <p:nvSpPr>
          <p:cNvPr id="11" name="TextBox 10"/>
          <p:cNvSpPr txBox="1"/>
          <p:nvPr/>
        </p:nvSpPr>
        <p:spPr>
          <a:xfrm>
            <a:off x="5778038" y="4688295"/>
            <a:ext cx="1156086" cy="461665"/>
          </a:xfrm>
          <a:prstGeom prst="rect">
            <a:avLst/>
          </a:prstGeom>
          <a:noFill/>
        </p:spPr>
        <p:txBody>
          <a:bodyPr wrap="none" rtlCol="0">
            <a:spAutoFit/>
          </a:bodyPr>
          <a:lstStyle/>
          <a:p>
            <a:r>
              <a:rPr lang="en-US" sz="2400" i="1" dirty="0">
                <a:solidFill>
                  <a:schemeClr val="accent5"/>
                </a:solidFill>
              </a:rPr>
              <a:t>product</a:t>
            </a:r>
          </a:p>
        </p:txBody>
      </p:sp>
      <p:sp>
        <p:nvSpPr>
          <p:cNvPr id="13" name="TextBox 12"/>
          <p:cNvSpPr txBox="1"/>
          <p:nvPr/>
        </p:nvSpPr>
        <p:spPr>
          <a:xfrm>
            <a:off x="8790217" y="4688295"/>
            <a:ext cx="1044325" cy="461665"/>
          </a:xfrm>
          <a:prstGeom prst="rect">
            <a:avLst/>
          </a:prstGeom>
          <a:noFill/>
        </p:spPr>
        <p:txBody>
          <a:bodyPr wrap="none" rtlCol="0">
            <a:spAutoFit/>
          </a:bodyPr>
          <a:lstStyle/>
          <a:p>
            <a:r>
              <a:rPr lang="en-US" sz="2400" i="1" dirty="0">
                <a:solidFill>
                  <a:schemeClr val="accent5"/>
                </a:solidFill>
              </a:rPr>
              <a:t>system</a:t>
            </a:r>
          </a:p>
        </p:txBody>
      </p:sp>
      <p:sp>
        <p:nvSpPr>
          <p:cNvPr id="14" name="Freeform 13"/>
          <p:cNvSpPr/>
          <p:nvPr/>
        </p:nvSpPr>
        <p:spPr>
          <a:xfrm>
            <a:off x="2675167" y="2011423"/>
            <a:ext cx="6751865" cy="2343150"/>
          </a:xfrm>
          <a:custGeom>
            <a:avLst/>
            <a:gdLst>
              <a:gd name="connsiteX0" fmla="*/ 0 w 6751865"/>
              <a:gd name="connsiteY0" fmla="*/ 2343150 h 2343150"/>
              <a:gd name="connsiteX1" fmla="*/ 1926772 w 6751865"/>
              <a:gd name="connsiteY1" fmla="*/ 2269671 h 2343150"/>
              <a:gd name="connsiteX2" fmla="*/ 3453493 w 6751865"/>
              <a:gd name="connsiteY2" fmla="*/ 1967593 h 2343150"/>
              <a:gd name="connsiteX3" fmla="*/ 5012872 w 6751865"/>
              <a:gd name="connsiteY3" fmla="*/ 1240971 h 2343150"/>
              <a:gd name="connsiteX4" fmla="*/ 6751865 w 6751865"/>
              <a:gd name="connsiteY4" fmla="*/ 0 h 234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865" h="2343150">
                <a:moveTo>
                  <a:pt x="0" y="2343150"/>
                </a:moveTo>
                <a:cubicBezTo>
                  <a:pt x="675595" y="2337707"/>
                  <a:pt x="1351190" y="2332264"/>
                  <a:pt x="1926772" y="2269671"/>
                </a:cubicBezTo>
                <a:cubicBezTo>
                  <a:pt x="2502354" y="2207078"/>
                  <a:pt x="2939143" y="2139043"/>
                  <a:pt x="3453493" y="1967593"/>
                </a:cubicBezTo>
                <a:cubicBezTo>
                  <a:pt x="3967843" y="1796143"/>
                  <a:pt x="4463143" y="1568903"/>
                  <a:pt x="5012872" y="1240971"/>
                </a:cubicBezTo>
                <a:cubicBezTo>
                  <a:pt x="5562601" y="913039"/>
                  <a:pt x="6157233" y="456519"/>
                  <a:pt x="6751865" y="0"/>
                </a:cubicBezTo>
              </a:path>
            </a:pathLst>
          </a:custGeom>
          <a:ln w="44450">
            <a:headEnd type="none" w="lg" len="lg"/>
            <a:tailEnd type="triangle" w="lg" len="lg"/>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9886" y="4603361"/>
            <a:ext cx="884568" cy="976587"/>
          </a:xfrm>
          <a:prstGeom prst="rect">
            <a:avLst/>
          </a:prstGeom>
        </p:spPr>
      </p:pic>
      <p:sp>
        <p:nvSpPr>
          <p:cNvPr id="16"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47</a:t>
            </a:fld>
            <a:endParaRPr lang="en-US" dirty="0">
              <a:solidFill>
                <a:schemeClr val="bg1"/>
              </a:solidFill>
            </a:endParaRPr>
          </a:p>
        </p:txBody>
      </p:sp>
      <p:sp>
        <p:nvSpPr>
          <p:cNvPr id="17" name="Slide Number Placeholder 16"/>
          <p:cNvSpPr>
            <a:spLocks noGrp="1"/>
          </p:cNvSpPr>
          <p:nvPr>
            <p:ph type="sldNum" sz="quarter" idx="12"/>
          </p:nvPr>
        </p:nvSpPr>
        <p:spPr/>
        <p:txBody>
          <a:bodyPr/>
          <a:lstStyle/>
          <a:p>
            <a:fld id="{D45B42A2-12DC-D04A-88D3-A93CC82DF348}" type="slidenum">
              <a:rPr lang="en-US" smtClean="0"/>
              <a:t>47</a:t>
            </a:fld>
            <a:endParaRPr lang="en-US" dirty="0"/>
          </a:p>
        </p:txBody>
      </p:sp>
    </p:spTree>
    <p:extLst>
      <p:ext uri="{BB962C8B-B14F-4D97-AF65-F5344CB8AC3E}">
        <p14:creationId xmlns:p14="http://schemas.microsoft.com/office/powerpoint/2010/main" val="24311929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So… dare to share! </a:t>
            </a:r>
            <a:r>
              <a:rPr lang="en-US" dirty="0">
                <a:sym typeface="Wingdings" panose="05000000000000000000" pitchFamily="2" charset="2"/>
              </a:rPr>
              <a:t></a:t>
            </a:r>
            <a:endParaRPr lang="en-US" dirty="0"/>
          </a:p>
        </p:txBody>
      </p:sp>
      <p:pic>
        <p:nvPicPr>
          <p:cNvPr id="104" name="Picture 10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7655" y="3731030"/>
            <a:ext cx="252000" cy="252000"/>
          </a:xfrm>
          <a:prstGeom prst="rect">
            <a:avLst/>
          </a:prstGeom>
        </p:spPr>
      </p:pic>
      <p:pic>
        <p:nvPicPr>
          <p:cNvPr id="105" name="Picture 10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7656" y="3722319"/>
            <a:ext cx="252000" cy="252000"/>
          </a:xfrm>
          <a:prstGeom prst="rect">
            <a:avLst/>
          </a:prstGeom>
        </p:spPr>
      </p:pic>
      <p:pic>
        <p:nvPicPr>
          <p:cNvPr id="106" name="Picture 10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946" y="3722319"/>
            <a:ext cx="252000" cy="252000"/>
          </a:xfrm>
          <a:prstGeom prst="rect">
            <a:avLst/>
          </a:prstGeom>
        </p:spPr>
      </p:pic>
      <p:pic>
        <p:nvPicPr>
          <p:cNvPr id="107" name="Picture 10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017" y="3715827"/>
            <a:ext cx="252000" cy="252000"/>
          </a:xfrm>
          <a:prstGeom prst="rect">
            <a:avLst/>
          </a:prstGeom>
        </p:spPr>
      </p:pic>
      <p:pic>
        <p:nvPicPr>
          <p:cNvPr id="108" name="Picture 1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785" y="3711488"/>
            <a:ext cx="252000" cy="252000"/>
          </a:xfrm>
          <a:prstGeom prst="rect">
            <a:avLst/>
          </a:prstGeom>
        </p:spPr>
      </p:pic>
      <p:pic>
        <p:nvPicPr>
          <p:cNvPr id="109" name="Picture 10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197" y="3713109"/>
            <a:ext cx="252000" cy="252000"/>
          </a:xfrm>
          <a:prstGeom prst="rect">
            <a:avLst/>
          </a:prstGeom>
        </p:spPr>
      </p:pic>
      <p:pic>
        <p:nvPicPr>
          <p:cNvPr id="110" name="Picture 10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196" y="3713108"/>
            <a:ext cx="252000" cy="252000"/>
          </a:xfrm>
          <a:prstGeom prst="rect">
            <a:avLst/>
          </a:prstGeom>
        </p:spPr>
      </p:pic>
      <p:pic>
        <p:nvPicPr>
          <p:cNvPr id="111" name="Picture 1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703" y="3695659"/>
            <a:ext cx="252000" cy="252000"/>
          </a:xfrm>
          <a:prstGeom prst="rect">
            <a:avLst/>
          </a:prstGeom>
        </p:spPr>
      </p:pic>
      <p:pic>
        <p:nvPicPr>
          <p:cNvPr id="112" name="Picture 1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7819" y="3713076"/>
            <a:ext cx="252000" cy="252000"/>
          </a:xfrm>
          <a:prstGeom prst="rect">
            <a:avLst/>
          </a:prstGeom>
        </p:spPr>
      </p:pic>
      <p:pic>
        <p:nvPicPr>
          <p:cNvPr id="113" name="Picture 1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1362" y="3704369"/>
            <a:ext cx="252000" cy="252000"/>
          </a:xfrm>
          <a:prstGeom prst="rect">
            <a:avLst/>
          </a:prstGeom>
        </p:spPr>
      </p:pic>
      <p:pic>
        <p:nvPicPr>
          <p:cNvPr id="114" name="Picture 1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2254" y="3718908"/>
            <a:ext cx="252000" cy="252000"/>
          </a:xfrm>
          <a:prstGeom prst="rect">
            <a:avLst/>
          </a:prstGeom>
        </p:spPr>
      </p:pic>
      <p:pic>
        <p:nvPicPr>
          <p:cNvPr id="115" name="Picture 1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1477" y="3713897"/>
            <a:ext cx="252000" cy="252000"/>
          </a:xfrm>
          <a:prstGeom prst="rect">
            <a:avLst/>
          </a:prstGeom>
        </p:spPr>
      </p:pic>
      <p:pic>
        <p:nvPicPr>
          <p:cNvPr id="116" name="Picture 1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5643" y="3715684"/>
            <a:ext cx="252000" cy="252000"/>
          </a:xfrm>
          <a:prstGeom prst="rect">
            <a:avLst/>
          </a:prstGeom>
        </p:spPr>
      </p:pic>
      <p:pic>
        <p:nvPicPr>
          <p:cNvPr id="117" name="Picture 1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5545" y="3686124"/>
            <a:ext cx="252000" cy="252000"/>
          </a:xfrm>
          <a:prstGeom prst="rect">
            <a:avLst/>
          </a:prstGeom>
        </p:spPr>
      </p:pic>
      <p:pic>
        <p:nvPicPr>
          <p:cNvPr id="118" name="Picture 1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4595" y="1314399"/>
            <a:ext cx="252000" cy="252000"/>
          </a:xfrm>
          <a:prstGeom prst="rect">
            <a:avLst/>
          </a:prstGeom>
        </p:spPr>
      </p:pic>
      <p:pic>
        <p:nvPicPr>
          <p:cNvPr id="119" name="Picture 1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020" y="3698418"/>
            <a:ext cx="252000" cy="252000"/>
          </a:xfrm>
          <a:prstGeom prst="rect">
            <a:avLst/>
          </a:prstGeom>
        </p:spPr>
      </p:pic>
      <p:pic>
        <p:nvPicPr>
          <p:cNvPr id="120" name="Picture 1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9881" y="3708757"/>
            <a:ext cx="252000" cy="252000"/>
          </a:xfrm>
          <a:prstGeom prst="rect">
            <a:avLst/>
          </a:prstGeom>
        </p:spPr>
      </p:pic>
      <p:pic>
        <p:nvPicPr>
          <p:cNvPr id="121" name="Picture 1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5555" y="3708757"/>
            <a:ext cx="252000" cy="252000"/>
          </a:xfrm>
          <a:prstGeom prst="rect">
            <a:avLst/>
          </a:prstGeom>
        </p:spPr>
      </p:pic>
      <p:pic>
        <p:nvPicPr>
          <p:cNvPr id="122" name="Picture 1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9075" y="1830427"/>
            <a:ext cx="252000" cy="252000"/>
          </a:xfrm>
          <a:prstGeom prst="rect">
            <a:avLst/>
          </a:prstGeom>
        </p:spPr>
      </p:pic>
      <p:pic>
        <p:nvPicPr>
          <p:cNvPr id="123" name="Picture 1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9849" y="3719172"/>
            <a:ext cx="252000" cy="252000"/>
          </a:xfrm>
          <a:prstGeom prst="rect">
            <a:avLst/>
          </a:prstGeom>
        </p:spPr>
      </p:pic>
      <p:pic>
        <p:nvPicPr>
          <p:cNvPr id="124" name="Picture 1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5122" y="4516704"/>
            <a:ext cx="252000" cy="252000"/>
          </a:xfrm>
          <a:prstGeom prst="rect">
            <a:avLst/>
          </a:prstGeom>
        </p:spPr>
      </p:pic>
      <p:pic>
        <p:nvPicPr>
          <p:cNvPr id="125" name="Picture 1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8303" y="3700017"/>
            <a:ext cx="252000" cy="252000"/>
          </a:xfrm>
          <a:prstGeom prst="rect">
            <a:avLst/>
          </a:prstGeom>
        </p:spPr>
      </p:pic>
      <p:sp>
        <p:nvSpPr>
          <p:cNvPr id="126" name="Rectangle 125"/>
          <p:cNvSpPr/>
          <p:nvPr/>
        </p:nvSpPr>
        <p:spPr>
          <a:xfrm>
            <a:off x="3874902" y="5191956"/>
            <a:ext cx="548096"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7" name="Picture 1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4325" y="1318767"/>
            <a:ext cx="252000" cy="252000"/>
          </a:xfrm>
          <a:prstGeom prst="rect">
            <a:avLst/>
          </a:prstGeom>
        </p:spPr>
      </p:pic>
      <p:grpSp>
        <p:nvGrpSpPr>
          <p:cNvPr id="128" name="Group 127"/>
          <p:cNvGrpSpPr/>
          <p:nvPr/>
        </p:nvGrpSpPr>
        <p:grpSpPr>
          <a:xfrm>
            <a:off x="4739655" y="3484445"/>
            <a:ext cx="2969769" cy="576000"/>
            <a:chOff x="2910855" y="3703725"/>
            <a:chExt cx="2969769" cy="576000"/>
          </a:xfrm>
        </p:grpSpPr>
        <p:sp>
          <p:nvSpPr>
            <p:cNvPr id="129" name="Rectangle 128"/>
            <p:cNvSpPr/>
            <p:nvPr/>
          </p:nvSpPr>
          <p:spPr>
            <a:xfrm>
              <a:off x="3036438" y="3703725"/>
              <a:ext cx="2723147" cy="496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0"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0855" y="3703725"/>
              <a:ext cx="2969769" cy="57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1" name="Group 130"/>
          <p:cNvGrpSpPr/>
          <p:nvPr/>
        </p:nvGrpSpPr>
        <p:grpSpPr>
          <a:xfrm>
            <a:off x="5597943" y="1264767"/>
            <a:ext cx="1288082" cy="395899"/>
            <a:chOff x="3769143" y="1423078"/>
            <a:chExt cx="1288082" cy="395899"/>
          </a:xfrm>
        </p:grpSpPr>
        <p:sp>
          <p:nvSpPr>
            <p:cNvPr id="132" name="Rectangle 131"/>
            <p:cNvSpPr/>
            <p:nvPr/>
          </p:nvSpPr>
          <p:spPr>
            <a:xfrm>
              <a:off x="3769143" y="1423078"/>
              <a:ext cx="128808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 name="Picture 1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7631" y="1423078"/>
              <a:ext cx="1216216" cy="360000"/>
            </a:xfrm>
            <a:prstGeom prst="rect">
              <a:avLst/>
            </a:prstGeom>
          </p:spPr>
        </p:pic>
      </p:grpSp>
      <p:grpSp>
        <p:nvGrpSpPr>
          <p:cNvPr id="134" name="Group 133"/>
          <p:cNvGrpSpPr/>
          <p:nvPr/>
        </p:nvGrpSpPr>
        <p:grpSpPr>
          <a:xfrm>
            <a:off x="5949746" y="6217352"/>
            <a:ext cx="486632" cy="395899"/>
            <a:chOff x="4120946" y="6375663"/>
            <a:chExt cx="486632" cy="395899"/>
          </a:xfrm>
        </p:grpSpPr>
        <p:sp>
          <p:nvSpPr>
            <p:cNvPr id="135" name="Rectangle 134"/>
            <p:cNvSpPr/>
            <p:nvPr/>
          </p:nvSpPr>
          <p:spPr>
            <a:xfrm>
              <a:off x="4120946" y="6375663"/>
              <a:ext cx="428830"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6" name="Picture 7" descr="Homepagina"/>
            <p:cNvPicPr>
              <a:picLocks noChangeAspect="1" noChangeArrowheads="1"/>
            </p:cNvPicPr>
            <p:nvPr/>
          </p:nvPicPr>
          <p:blipFill rotWithShape="1">
            <a:blip r:embed="rId9">
              <a:extLst>
                <a:ext uri="{28A0092B-C50C-407E-A947-70E740481C1C}">
                  <a14:useLocalDpi xmlns:a14="http://schemas.microsoft.com/office/drawing/2010/main" val="0"/>
                </a:ext>
              </a:extLst>
            </a:blip>
            <a:srcRect r="64765" b="868"/>
            <a:stretch/>
          </p:blipFill>
          <p:spPr bwMode="auto">
            <a:xfrm>
              <a:off x="4183900" y="6411298"/>
              <a:ext cx="423678"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7" name="Group 136"/>
          <p:cNvGrpSpPr/>
          <p:nvPr/>
        </p:nvGrpSpPr>
        <p:grpSpPr>
          <a:xfrm>
            <a:off x="7709424" y="2340414"/>
            <a:ext cx="1433577" cy="395899"/>
            <a:chOff x="5880624" y="2498725"/>
            <a:chExt cx="1433577" cy="395899"/>
          </a:xfrm>
        </p:grpSpPr>
        <p:sp>
          <p:nvSpPr>
            <p:cNvPr id="138" name="Rectangle 137"/>
            <p:cNvSpPr/>
            <p:nvPr/>
          </p:nvSpPr>
          <p:spPr>
            <a:xfrm>
              <a:off x="5880624" y="2498725"/>
              <a:ext cx="139467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9" name="Picture 9" descr="Beliris"/>
            <p:cNvPicPr>
              <a:picLocks noChangeAspect="1" noChangeArrowheads="1"/>
            </p:cNvPicPr>
            <p:nvPr/>
          </p:nvPicPr>
          <p:blipFill rotWithShape="1">
            <a:blip r:embed="rId10">
              <a:extLst>
                <a:ext uri="{28A0092B-C50C-407E-A947-70E740481C1C}">
                  <a14:useLocalDpi xmlns:a14="http://schemas.microsoft.com/office/drawing/2010/main" val="0"/>
                </a:ext>
              </a:extLst>
            </a:blip>
            <a:srcRect l="32706" t="32794" r="26969" b="34183"/>
            <a:stretch/>
          </p:blipFill>
          <p:spPr bwMode="auto">
            <a:xfrm>
              <a:off x="5932275" y="2534624"/>
              <a:ext cx="1381926"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0" name="Group 139"/>
          <p:cNvGrpSpPr/>
          <p:nvPr/>
        </p:nvGrpSpPr>
        <p:grpSpPr>
          <a:xfrm>
            <a:off x="3531870" y="4396724"/>
            <a:ext cx="678418" cy="400264"/>
            <a:chOff x="1703070" y="4555035"/>
            <a:chExt cx="678418" cy="400264"/>
          </a:xfrm>
        </p:grpSpPr>
        <p:sp>
          <p:nvSpPr>
            <p:cNvPr id="141" name="Rectangle 140"/>
            <p:cNvSpPr/>
            <p:nvPr/>
          </p:nvSpPr>
          <p:spPr>
            <a:xfrm>
              <a:off x="1703070" y="4555035"/>
              <a:ext cx="678418"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2" name="Picture 1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49286" y="4595299"/>
              <a:ext cx="437247" cy="360000"/>
            </a:xfrm>
            <a:prstGeom prst="rect">
              <a:avLst/>
            </a:prstGeom>
          </p:spPr>
        </p:pic>
      </p:grpSp>
      <p:grpSp>
        <p:nvGrpSpPr>
          <p:cNvPr id="143" name="Group 142"/>
          <p:cNvGrpSpPr/>
          <p:nvPr/>
        </p:nvGrpSpPr>
        <p:grpSpPr>
          <a:xfrm>
            <a:off x="4228734" y="1760802"/>
            <a:ext cx="1288082" cy="436035"/>
            <a:chOff x="2399934" y="1878170"/>
            <a:chExt cx="1288082" cy="395899"/>
          </a:xfrm>
        </p:grpSpPr>
        <p:sp>
          <p:nvSpPr>
            <p:cNvPr id="144" name="Rectangle 143"/>
            <p:cNvSpPr/>
            <p:nvPr/>
          </p:nvSpPr>
          <p:spPr>
            <a:xfrm>
              <a:off x="2399934" y="1878170"/>
              <a:ext cx="128808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5" name="Picture 15" descr="sigedis 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73581" y="1898841"/>
              <a:ext cx="925714"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6" name="Group 145"/>
          <p:cNvGrpSpPr/>
          <p:nvPr/>
        </p:nvGrpSpPr>
        <p:grpSpPr>
          <a:xfrm>
            <a:off x="6990290" y="1699312"/>
            <a:ext cx="1288082" cy="401218"/>
            <a:chOff x="5161490" y="1857623"/>
            <a:chExt cx="1288082" cy="401218"/>
          </a:xfrm>
        </p:grpSpPr>
        <p:sp>
          <p:nvSpPr>
            <p:cNvPr id="147" name="Rectangle 146"/>
            <p:cNvSpPr/>
            <p:nvPr/>
          </p:nvSpPr>
          <p:spPr>
            <a:xfrm>
              <a:off x="5161490" y="1857623"/>
              <a:ext cx="128808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8" name="Picture 19" descr="Ho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77323" y="1898841"/>
              <a:ext cx="964525"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9" name="Group 148"/>
          <p:cNvGrpSpPr/>
          <p:nvPr/>
        </p:nvGrpSpPr>
        <p:grpSpPr>
          <a:xfrm>
            <a:off x="8515704" y="3663600"/>
            <a:ext cx="627297" cy="395899"/>
            <a:chOff x="6686904" y="3821911"/>
            <a:chExt cx="627297" cy="395899"/>
          </a:xfrm>
        </p:grpSpPr>
        <p:sp>
          <p:nvSpPr>
            <p:cNvPr id="150" name="Rectangle 149"/>
            <p:cNvSpPr/>
            <p:nvPr/>
          </p:nvSpPr>
          <p:spPr>
            <a:xfrm>
              <a:off x="6686904" y="3821911"/>
              <a:ext cx="627297"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1" name="Picture 2" descr="Rijksinstituut voor Ziekte- en Invaliditeitsverzekering (RIZIV)">
              <a:hlinkClick r:id="rId14"/>
            </p:cNvPr>
            <p:cNvPicPr>
              <a:picLocks noChangeAspect="1" noChangeArrowheads="1"/>
            </p:cNvPicPr>
            <p:nvPr/>
          </p:nvPicPr>
          <p:blipFill>
            <a:blip r:embed="rId1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821963" y="3839861"/>
              <a:ext cx="453333"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2" name="Group 151"/>
          <p:cNvGrpSpPr/>
          <p:nvPr/>
        </p:nvGrpSpPr>
        <p:grpSpPr>
          <a:xfrm>
            <a:off x="3874902" y="2376313"/>
            <a:ext cx="631094" cy="413019"/>
            <a:chOff x="2046102" y="2534624"/>
            <a:chExt cx="631094" cy="413019"/>
          </a:xfrm>
        </p:grpSpPr>
        <p:sp>
          <p:nvSpPr>
            <p:cNvPr id="153" name="Rectangle 152"/>
            <p:cNvSpPr/>
            <p:nvPr/>
          </p:nvSpPr>
          <p:spPr>
            <a:xfrm>
              <a:off x="2046102" y="2551744"/>
              <a:ext cx="631094"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4" name="Picture 1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34198" y="2534624"/>
              <a:ext cx="360000" cy="360000"/>
            </a:xfrm>
            <a:prstGeom prst="rect">
              <a:avLst/>
            </a:prstGeom>
          </p:spPr>
        </p:pic>
      </p:grpSp>
      <p:grpSp>
        <p:nvGrpSpPr>
          <p:cNvPr id="155" name="Group 154"/>
          <p:cNvGrpSpPr/>
          <p:nvPr/>
        </p:nvGrpSpPr>
        <p:grpSpPr>
          <a:xfrm>
            <a:off x="8088497" y="5208097"/>
            <a:ext cx="562266" cy="395899"/>
            <a:chOff x="6259697" y="5366408"/>
            <a:chExt cx="562266" cy="395899"/>
          </a:xfrm>
        </p:grpSpPr>
        <p:sp>
          <p:nvSpPr>
            <p:cNvPr id="156" name="Rectangle 155"/>
            <p:cNvSpPr/>
            <p:nvPr/>
          </p:nvSpPr>
          <p:spPr>
            <a:xfrm>
              <a:off x="6259697" y="5366408"/>
              <a:ext cx="562266"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7" name="Picture 15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55361" y="5402307"/>
              <a:ext cx="375460" cy="360000"/>
            </a:xfrm>
            <a:prstGeom prst="rect">
              <a:avLst/>
            </a:prstGeom>
          </p:spPr>
        </p:pic>
      </p:grpSp>
      <p:grpSp>
        <p:nvGrpSpPr>
          <p:cNvPr id="158" name="Group 157"/>
          <p:cNvGrpSpPr/>
          <p:nvPr/>
        </p:nvGrpSpPr>
        <p:grpSpPr>
          <a:xfrm>
            <a:off x="7181158" y="3990403"/>
            <a:ext cx="654346" cy="552072"/>
            <a:chOff x="5352358" y="4148714"/>
            <a:chExt cx="654346" cy="552072"/>
          </a:xfrm>
        </p:grpSpPr>
        <p:pic>
          <p:nvPicPr>
            <p:cNvPr id="159" name="Picture 1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3531" y="4148714"/>
              <a:ext cx="252000" cy="252000"/>
            </a:xfrm>
            <a:prstGeom prst="rect">
              <a:avLst/>
            </a:prstGeom>
          </p:spPr>
        </p:pic>
        <p:sp>
          <p:nvSpPr>
            <p:cNvPr id="160" name="TextBox 159"/>
            <p:cNvSpPr txBox="1"/>
            <p:nvPr/>
          </p:nvSpPr>
          <p:spPr>
            <a:xfrm>
              <a:off x="5352358" y="4439176"/>
              <a:ext cx="65434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System</a:t>
              </a:r>
            </a:p>
          </p:txBody>
        </p:sp>
      </p:grpSp>
      <p:grpSp>
        <p:nvGrpSpPr>
          <p:cNvPr id="161" name="Group 160"/>
          <p:cNvGrpSpPr/>
          <p:nvPr/>
        </p:nvGrpSpPr>
        <p:grpSpPr>
          <a:xfrm>
            <a:off x="6034325" y="3990403"/>
            <a:ext cx="670376" cy="552072"/>
            <a:chOff x="4386959" y="4148714"/>
            <a:chExt cx="670376" cy="552072"/>
          </a:xfrm>
        </p:grpSpPr>
        <p:pic>
          <p:nvPicPr>
            <p:cNvPr id="162" name="Picture 16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147" y="4148714"/>
              <a:ext cx="252000" cy="252000"/>
            </a:xfrm>
            <a:prstGeom prst="rect">
              <a:avLst/>
            </a:prstGeom>
          </p:spPr>
        </p:pic>
        <p:sp>
          <p:nvSpPr>
            <p:cNvPr id="163" name="TextBox 162"/>
            <p:cNvSpPr txBox="1"/>
            <p:nvPr/>
          </p:nvSpPr>
          <p:spPr>
            <a:xfrm>
              <a:off x="4386959" y="4439176"/>
              <a:ext cx="67037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Product</a:t>
              </a:r>
            </a:p>
          </p:txBody>
        </p:sp>
      </p:grpSp>
      <p:grpSp>
        <p:nvGrpSpPr>
          <p:cNvPr id="164" name="Group 163"/>
          <p:cNvGrpSpPr/>
          <p:nvPr/>
        </p:nvGrpSpPr>
        <p:grpSpPr>
          <a:xfrm>
            <a:off x="4707956" y="3990403"/>
            <a:ext cx="889987" cy="552072"/>
            <a:chOff x="2879156" y="4148714"/>
            <a:chExt cx="889987" cy="552072"/>
          </a:xfrm>
        </p:grpSpPr>
        <p:pic>
          <p:nvPicPr>
            <p:cNvPr id="165" name="Picture 1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8149" y="4148714"/>
              <a:ext cx="252000" cy="252000"/>
            </a:xfrm>
            <a:prstGeom prst="rect">
              <a:avLst/>
            </a:prstGeom>
          </p:spPr>
        </p:pic>
        <p:sp>
          <p:nvSpPr>
            <p:cNvPr id="166" name="TextBox 165"/>
            <p:cNvSpPr txBox="1"/>
            <p:nvPr/>
          </p:nvSpPr>
          <p:spPr>
            <a:xfrm>
              <a:off x="2879156" y="4439176"/>
              <a:ext cx="88998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Framework</a:t>
              </a:r>
            </a:p>
          </p:txBody>
        </p:sp>
      </p:grpSp>
      <p:grpSp>
        <p:nvGrpSpPr>
          <p:cNvPr id="167" name="Group 166"/>
          <p:cNvGrpSpPr/>
          <p:nvPr/>
        </p:nvGrpSpPr>
        <p:grpSpPr>
          <a:xfrm>
            <a:off x="6614955" y="3990403"/>
            <a:ext cx="655949" cy="552072"/>
            <a:chOff x="5027353" y="4148714"/>
            <a:chExt cx="655949" cy="552072"/>
          </a:xfrm>
        </p:grpSpPr>
        <p:pic>
          <p:nvPicPr>
            <p:cNvPr id="168" name="Picture 1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9327" y="4148714"/>
              <a:ext cx="252000" cy="252000"/>
            </a:xfrm>
            <a:prstGeom prst="rect">
              <a:avLst/>
            </a:prstGeom>
          </p:spPr>
        </p:pic>
        <p:sp>
          <p:nvSpPr>
            <p:cNvPr id="169" name="TextBox 168"/>
            <p:cNvSpPr txBox="1"/>
            <p:nvPr/>
          </p:nvSpPr>
          <p:spPr>
            <a:xfrm>
              <a:off x="5027353" y="4439176"/>
              <a:ext cx="65594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Service</a:t>
              </a:r>
            </a:p>
          </p:txBody>
        </p:sp>
      </p:grpSp>
      <p:grpSp>
        <p:nvGrpSpPr>
          <p:cNvPr id="170" name="Group 169"/>
          <p:cNvGrpSpPr/>
          <p:nvPr/>
        </p:nvGrpSpPr>
        <p:grpSpPr>
          <a:xfrm>
            <a:off x="5508197" y="3990403"/>
            <a:ext cx="615874" cy="552072"/>
            <a:chOff x="3783978" y="4148714"/>
            <a:chExt cx="615874" cy="552072"/>
          </a:xfrm>
        </p:grpSpPr>
        <p:pic>
          <p:nvPicPr>
            <p:cNvPr id="171" name="Picture 1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915" y="4148714"/>
              <a:ext cx="252000" cy="252000"/>
            </a:xfrm>
            <a:prstGeom prst="rect">
              <a:avLst/>
            </a:prstGeom>
          </p:spPr>
        </p:pic>
        <p:sp>
          <p:nvSpPr>
            <p:cNvPr id="172" name="TextBox 171"/>
            <p:cNvSpPr txBox="1"/>
            <p:nvPr/>
          </p:nvSpPr>
          <p:spPr>
            <a:xfrm>
              <a:off x="3783978" y="4439176"/>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Library</a:t>
              </a:r>
            </a:p>
          </p:txBody>
        </p:sp>
      </p:grpSp>
      <p:grpSp>
        <p:nvGrpSpPr>
          <p:cNvPr id="173" name="Group 172"/>
          <p:cNvGrpSpPr/>
          <p:nvPr/>
        </p:nvGrpSpPr>
        <p:grpSpPr>
          <a:xfrm>
            <a:off x="3190539" y="2966376"/>
            <a:ext cx="1237654" cy="378753"/>
            <a:chOff x="1361739" y="3124687"/>
            <a:chExt cx="1237654" cy="378753"/>
          </a:xfrm>
        </p:grpSpPr>
        <p:sp>
          <p:nvSpPr>
            <p:cNvPr id="174" name="Rectangle 173"/>
            <p:cNvSpPr/>
            <p:nvPr/>
          </p:nvSpPr>
          <p:spPr>
            <a:xfrm>
              <a:off x="1361739" y="3128212"/>
              <a:ext cx="1237654" cy="375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5" name="Picture 13" descr="Federaal agentschap voor beroepsrisico's | FEDRIS"/>
            <p:cNvPicPr>
              <a:picLocks noChangeAspect="1" noChangeArrowheads="1"/>
            </p:cNvPicPr>
            <p:nvPr/>
          </p:nvPicPr>
          <p:blipFill rotWithShape="1">
            <a:blip r:embed="rId18">
              <a:extLst>
                <a:ext uri="{28A0092B-C50C-407E-A947-70E740481C1C}">
                  <a14:useLocalDpi xmlns:a14="http://schemas.microsoft.com/office/drawing/2010/main" val="0"/>
                </a:ext>
              </a:extLst>
            </a:blip>
            <a:srcRect b="36758"/>
            <a:stretch/>
          </p:blipFill>
          <p:spPr bwMode="auto">
            <a:xfrm>
              <a:off x="1440119" y="3124687"/>
              <a:ext cx="1149989"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p:cNvGrpSpPr/>
          <p:nvPr/>
        </p:nvGrpSpPr>
        <p:grpSpPr>
          <a:xfrm>
            <a:off x="8418625" y="4677103"/>
            <a:ext cx="594215" cy="440953"/>
            <a:chOff x="6589825" y="4835414"/>
            <a:chExt cx="594215" cy="440953"/>
          </a:xfrm>
        </p:grpSpPr>
        <p:sp>
          <p:nvSpPr>
            <p:cNvPr id="177" name="Rectangle 176"/>
            <p:cNvSpPr/>
            <p:nvPr/>
          </p:nvSpPr>
          <p:spPr>
            <a:xfrm>
              <a:off x="6589825" y="4835414"/>
              <a:ext cx="594215"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8" name="Picture 11" descr="Return to the FOD Beleid en Ondersteuning homepage"/>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r="68556"/>
            <a:stretch/>
          </p:blipFill>
          <p:spPr bwMode="auto">
            <a:xfrm>
              <a:off x="6612940" y="4897811"/>
              <a:ext cx="377332"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9" name="Group 178"/>
          <p:cNvGrpSpPr/>
          <p:nvPr/>
        </p:nvGrpSpPr>
        <p:grpSpPr>
          <a:xfrm>
            <a:off x="8338201" y="2940249"/>
            <a:ext cx="821808" cy="440953"/>
            <a:chOff x="6509401" y="3098560"/>
            <a:chExt cx="821808" cy="440953"/>
          </a:xfrm>
        </p:grpSpPr>
        <p:sp>
          <p:nvSpPr>
            <p:cNvPr id="180" name="Rectangle 179"/>
            <p:cNvSpPr/>
            <p:nvPr/>
          </p:nvSpPr>
          <p:spPr>
            <a:xfrm>
              <a:off x="6509401" y="3098560"/>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1" name="Picture 18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528867" y="3124687"/>
              <a:ext cx="774878" cy="360000"/>
            </a:xfrm>
            <a:prstGeom prst="rect">
              <a:avLst/>
            </a:prstGeom>
          </p:spPr>
        </p:pic>
      </p:grpSp>
      <p:grpSp>
        <p:nvGrpSpPr>
          <p:cNvPr id="182" name="Group 181"/>
          <p:cNvGrpSpPr/>
          <p:nvPr/>
        </p:nvGrpSpPr>
        <p:grpSpPr>
          <a:xfrm>
            <a:off x="8564623" y="4208784"/>
            <a:ext cx="595386" cy="440953"/>
            <a:chOff x="6735823" y="4367095"/>
            <a:chExt cx="595386" cy="440953"/>
          </a:xfrm>
        </p:grpSpPr>
        <p:sp>
          <p:nvSpPr>
            <p:cNvPr id="183" name="Rectangle 182"/>
            <p:cNvSpPr/>
            <p:nvPr/>
          </p:nvSpPr>
          <p:spPr>
            <a:xfrm>
              <a:off x="6735823" y="4367095"/>
              <a:ext cx="595386"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4" name="Picture 183"/>
            <p:cNvPicPr>
              <a:picLocks noChangeAspect="1"/>
            </p:cNvPicPr>
            <p:nvPr/>
          </p:nvPicPr>
          <p:blipFill rotWithShape="1">
            <a:blip r:embed="rId21" cstate="print">
              <a:extLst>
                <a:ext uri="{28A0092B-C50C-407E-A947-70E740481C1C}">
                  <a14:useLocalDpi xmlns:a14="http://schemas.microsoft.com/office/drawing/2010/main" val="0"/>
                </a:ext>
              </a:extLst>
            </a:blip>
            <a:srcRect l="68012"/>
            <a:stretch/>
          </p:blipFill>
          <p:spPr>
            <a:xfrm>
              <a:off x="6743733" y="4393315"/>
              <a:ext cx="506696" cy="360000"/>
            </a:xfrm>
            <a:prstGeom prst="rect">
              <a:avLst/>
            </a:prstGeom>
          </p:spPr>
        </p:pic>
      </p:grpSp>
      <p:grpSp>
        <p:nvGrpSpPr>
          <p:cNvPr id="185" name="Group 184"/>
          <p:cNvGrpSpPr/>
          <p:nvPr/>
        </p:nvGrpSpPr>
        <p:grpSpPr>
          <a:xfrm>
            <a:off x="7562674" y="5731074"/>
            <a:ext cx="821808" cy="440953"/>
            <a:chOff x="5733874" y="5889385"/>
            <a:chExt cx="821808" cy="440953"/>
          </a:xfrm>
        </p:grpSpPr>
        <p:sp>
          <p:nvSpPr>
            <p:cNvPr id="186" name="Rectangle 185"/>
            <p:cNvSpPr/>
            <p:nvPr/>
          </p:nvSpPr>
          <p:spPr>
            <a:xfrm>
              <a:off x="5733874" y="5889385"/>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7" name="Picture 186"/>
            <p:cNvPicPr>
              <a:picLocks noChangeAspect="1"/>
            </p:cNvPicPr>
            <p:nvPr/>
          </p:nvPicPr>
          <p:blipFill rotWithShape="1">
            <a:blip r:embed="rId22" cstate="print">
              <a:extLst>
                <a:ext uri="{28A0092B-C50C-407E-A947-70E740481C1C}">
                  <a14:useLocalDpi xmlns:a14="http://schemas.microsoft.com/office/drawing/2010/main" val="0"/>
                </a:ext>
              </a:extLst>
            </a:blip>
            <a:srcRect r="66518"/>
            <a:stretch/>
          </p:blipFill>
          <p:spPr>
            <a:xfrm>
              <a:off x="5788977" y="5906803"/>
              <a:ext cx="470721" cy="360000"/>
            </a:xfrm>
            <a:prstGeom prst="rect">
              <a:avLst/>
            </a:prstGeom>
          </p:spPr>
        </p:pic>
      </p:grpSp>
      <p:sp>
        <p:nvSpPr>
          <p:cNvPr id="188" name="Rectangle 187"/>
          <p:cNvSpPr/>
          <p:nvPr/>
        </p:nvSpPr>
        <p:spPr>
          <a:xfrm>
            <a:off x="6816929" y="6065744"/>
            <a:ext cx="821808" cy="633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9" name="Picture 188"/>
          <p:cNvPicPr>
            <a:picLocks noChangeAspect="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t="13118" r="56941" b="9472"/>
          <a:stretch/>
        </p:blipFill>
        <p:spPr>
          <a:xfrm>
            <a:off x="6886025" y="6108492"/>
            <a:ext cx="600753" cy="360000"/>
          </a:xfrm>
          <a:prstGeom prst="rect">
            <a:avLst/>
          </a:prstGeom>
        </p:spPr>
      </p:pic>
      <p:sp>
        <p:nvSpPr>
          <p:cNvPr id="190" name="Rectangle 189"/>
          <p:cNvSpPr/>
          <p:nvPr/>
        </p:nvSpPr>
        <p:spPr>
          <a:xfrm>
            <a:off x="5026949" y="6030908"/>
            <a:ext cx="821808" cy="600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1" name="Picture 190"/>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55262" y="6038697"/>
            <a:ext cx="598101" cy="468000"/>
          </a:xfrm>
          <a:prstGeom prst="rect">
            <a:avLst/>
          </a:prstGeom>
        </p:spPr>
      </p:pic>
      <p:grpSp>
        <p:nvGrpSpPr>
          <p:cNvPr id="192" name="Group 191"/>
          <p:cNvGrpSpPr/>
          <p:nvPr/>
        </p:nvGrpSpPr>
        <p:grpSpPr>
          <a:xfrm>
            <a:off x="4332922" y="5718801"/>
            <a:ext cx="821808" cy="440953"/>
            <a:chOff x="2504122" y="5877112"/>
            <a:chExt cx="821808" cy="440953"/>
          </a:xfrm>
        </p:grpSpPr>
        <p:sp>
          <p:nvSpPr>
            <p:cNvPr id="193" name="Rectangle 192"/>
            <p:cNvSpPr/>
            <p:nvPr/>
          </p:nvSpPr>
          <p:spPr>
            <a:xfrm>
              <a:off x="2504122" y="5877112"/>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4" name="Picture 2" descr="Home">
              <a:hlinkClick r:id="rId25" tooltip="Home"/>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r="76210"/>
            <a:stretch/>
          </p:blipFill>
          <p:spPr bwMode="auto">
            <a:xfrm>
              <a:off x="2680146" y="5913361"/>
              <a:ext cx="527044"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5" name="Group 194"/>
          <p:cNvGrpSpPr/>
          <p:nvPr/>
        </p:nvGrpSpPr>
        <p:grpSpPr>
          <a:xfrm>
            <a:off x="3744593" y="5144183"/>
            <a:ext cx="821808" cy="440953"/>
            <a:chOff x="1915793" y="5302494"/>
            <a:chExt cx="821808" cy="440953"/>
          </a:xfrm>
        </p:grpSpPr>
        <p:sp>
          <p:nvSpPr>
            <p:cNvPr id="196" name="Rectangle 195"/>
            <p:cNvSpPr/>
            <p:nvPr/>
          </p:nvSpPr>
          <p:spPr>
            <a:xfrm>
              <a:off x="1915793" y="5302494"/>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7" name="Picture 196"/>
            <p:cNvPicPr>
              <a:picLocks noChangeAspect="1"/>
            </p:cNvPicPr>
            <p:nvPr/>
          </p:nvPicPr>
          <p:blipFill>
            <a:blip r:embed="rId27">
              <a:clrChange>
                <a:clrFrom>
                  <a:srgbClr val="FFFFFF"/>
                </a:clrFrom>
                <a:clrTo>
                  <a:srgbClr val="FFFFFF">
                    <a:alpha val="0"/>
                  </a:srgbClr>
                </a:clrTo>
              </a:clrChange>
            </a:blip>
            <a:stretch>
              <a:fillRect/>
            </a:stretch>
          </p:blipFill>
          <p:spPr>
            <a:xfrm>
              <a:off x="2153489" y="5350267"/>
              <a:ext cx="456000" cy="360000"/>
            </a:xfrm>
            <a:prstGeom prst="rect">
              <a:avLst/>
            </a:prstGeom>
          </p:spPr>
        </p:pic>
      </p:grpSp>
      <p:grpSp>
        <p:nvGrpSpPr>
          <p:cNvPr id="198" name="Group 197"/>
          <p:cNvGrpSpPr/>
          <p:nvPr/>
        </p:nvGrpSpPr>
        <p:grpSpPr>
          <a:xfrm>
            <a:off x="3053094" y="3625637"/>
            <a:ext cx="1362442" cy="440953"/>
            <a:chOff x="1224294" y="3783948"/>
            <a:chExt cx="1362442" cy="440953"/>
          </a:xfrm>
        </p:grpSpPr>
        <p:sp>
          <p:nvSpPr>
            <p:cNvPr id="199" name="Rectangle 198"/>
            <p:cNvSpPr/>
            <p:nvPr/>
          </p:nvSpPr>
          <p:spPr>
            <a:xfrm>
              <a:off x="1224294" y="3783948"/>
              <a:ext cx="1348310"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0" name="Picture 17" descr="Return to the FPS Finances homepage"/>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413136" y="3839861"/>
              <a:ext cx="1173600" cy="36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29"/>
          <a:stretch>
            <a:fillRect/>
          </a:stretch>
        </p:blipFill>
        <p:spPr>
          <a:xfrm>
            <a:off x="4700138" y="3317183"/>
            <a:ext cx="617404" cy="647893"/>
          </a:xfrm>
          <a:prstGeom prst="rect">
            <a:avLst/>
          </a:prstGeom>
        </p:spPr>
      </p:pic>
      <p:sp>
        <p:nvSpPr>
          <p:cNvPr id="101"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48</a:t>
            </a:fld>
            <a:endParaRPr lang="en-US" dirty="0">
              <a:solidFill>
                <a:schemeClr val="bg1"/>
              </a:solidFill>
            </a:endParaRPr>
          </a:p>
        </p:txBody>
      </p:sp>
      <p:sp>
        <p:nvSpPr>
          <p:cNvPr id="7" name="Slide Number Placeholder 6"/>
          <p:cNvSpPr>
            <a:spLocks noGrp="1"/>
          </p:cNvSpPr>
          <p:nvPr>
            <p:ph type="sldNum" sz="quarter" idx="12"/>
          </p:nvPr>
        </p:nvSpPr>
        <p:spPr/>
        <p:txBody>
          <a:bodyPr/>
          <a:lstStyle/>
          <a:p>
            <a:fld id="{D45B42A2-12DC-D04A-88D3-A93CC82DF348}" type="slidenum">
              <a:rPr lang="en-US" smtClean="0"/>
              <a:t>48</a:t>
            </a:fld>
            <a:endParaRPr lang="en-US" dirty="0"/>
          </a:p>
        </p:txBody>
      </p:sp>
    </p:spTree>
    <p:extLst>
      <p:ext uri="{BB962C8B-B14F-4D97-AF65-F5344CB8AC3E}">
        <p14:creationId xmlns:p14="http://schemas.microsoft.com/office/powerpoint/2010/main" val="344294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2.22222E-6 L 1.66667E-6 0.34259 " pathEditMode="relative" rAng="0" ptsTypes="AA">
                                      <p:cBhvr>
                                        <p:cTn id="6" dur="2000" fill="hold"/>
                                        <p:tgtEl>
                                          <p:spTgt spid="127"/>
                                        </p:tgtEl>
                                        <p:attrNameLst>
                                          <p:attrName>ppt_x</p:attrName>
                                          <p:attrName>ppt_y</p:attrName>
                                        </p:attrNameLst>
                                      </p:cBhvr>
                                      <p:rCtr x="0" y="17130"/>
                                    </p:animMotion>
                                  </p:childTnLst>
                                </p:cTn>
                              </p:par>
                              <p:par>
                                <p:cTn id="7" presetID="1" presetClass="entr" presetSubtype="0" fill="hold" nodeType="withEffect">
                                  <p:stCondLst>
                                    <p:cond delay="2000"/>
                                  </p:stCondLst>
                                  <p:childTnLst>
                                    <p:set>
                                      <p:cBhvr>
                                        <p:cTn id="8" dur="1" fill="hold">
                                          <p:stCondLst>
                                            <p:cond delay="0"/>
                                          </p:stCondLst>
                                        </p:cTn>
                                        <p:tgtEl>
                                          <p:spTgt spid="164"/>
                                        </p:tgtEl>
                                        <p:attrNameLst>
                                          <p:attrName>style.visibility</p:attrName>
                                        </p:attrNameLst>
                                      </p:cBhvr>
                                      <p:to>
                                        <p:strVal val="visible"/>
                                      </p:to>
                                    </p:set>
                                  </p:childTnLst>
                                </p:cTn>
                              </p:par>
                              <p:par>
                                <p:cTn id="9" presetID="50" presetClass="path" presetSubtype="0" accel="50000" decel="50000" fill="hold" nodeType="withEffect">
                                  <p:stCondLst>
                                    <p:cond delay="2500"/>
                                  </p:stCondLst>
                                  <p:childTnLst>
                                    <p:animMotion origin="layout" path="M 1.25E-6 1.48148E-6 L 1.25E-6 0.11296 C 1.25E-6 0.16342 -0.03984 0.22616 -0.07266 0.22616 L -0.14623 0.22616 " pathEditMode="relative" rAng="5400000" ptsTypes="AAAA">
                                      <p:cBhvr>
                                        <p:cTn id="10" dur="2000" fill="hold"/>
                                        <p:tgtEl>
                                          <p:spTgt spid="125"/>
                                        </p:tgtEl>
                                        <p:attrNameLst>
                                          <p:attrName>ppt_x</p:attrName>
                                          <p:attrName>ppt_y</p:attrName>
                                        </p:attrNameLst>
                                      </p:cBhvr>
                                      <p:rCtr x="-7305" y="11296"/>
                                    </p:animMotion>
                                  </p:childTnLst>
                                </p:cTn>
                              </p:par>
                              <p:par>
                                <p:cTn id="11" presetID="50" presetClass="path" presetSubtype="0" accel="50000" decel="50000" fill="hold" nodeType="withEffect">
                                  <p:stCondLst>
                                    <p:cond delay="2500"/>
                                  </p:stCondLst>
                                  <p:childTnLst>
                                    <p:animMotion origin="layout" path="M -4.375E-6 2.22222E-6 L -4.375E-6 0.11736 C -4.375E-6 0.16991 0.05665 0.23541 0.10287 0.23541 L 0.20638 0.23541 " pathEditMode="relative" rAng="5400000" ptsTypes="AAAA">
                                      <p:cBhvr>
                                        <p:cTn id="12" dur="2000" fill="hold"/>
                                        <p:tgtEl>
                                          <p:spTgt spid="113"/>
                                        </p:tgtEl>
                                        <p:attrNameLst>
                                          <p:attrName>ppt_x</p:attrName>
                                          <p:attrName>ppt_y</p:attrName>
                                        </p:attrNameLst>
                                      </p:cBhvr>
                                      <p:rCtr x="10326" y="11759"/>
                                    </p:animMotion>
                                  </p:childTnLst>
                                </p:cTn>
                              </p:par>
                              <p:par>
                                <p:cTn id="13" presetID="42" presetClass="path" presetSubtype="0" accel="50000" decel="50000" fill="hold" nodeType="withEffect">
                                  <p:stCondLst>
                                    <p:cond delay="2500"/>
                                  </p:stCondLst>
                                  <p:childTnLst>
                                    <p:animMotion origin="layout" path="M -2.08333E-6 -1.85185E-6 L -0.19909 -0.09491 " pathEditMode="relative" rAng="0" ptsTypes="AA">
                                      <p:cBhvr>
                                        <p:cTn id="14" dur="2000" fill="hold"/>
                                        <p:tgtEl>
                                          <p:spTgt spid="112"/>
                                        </p:tgtEl>
                                        <p:attrNameLst>
                                          <p:attrName>ppt_x</p:attrName>
                                          <p:attrName>ppt_y</p:attrName>
                                        </p:attrNameLst>
                                      </p:cBhvr>
                                      <p:rCtr x="-9961" y="-4745"/>
                                    </p:animMotion>
                                  </p:childTnLst>
                                </p:cTn>
                              </p:par>
                              <p:par>
                                <p:cTn id="15" presetID="42" presetClass="path" presetSubtype="0" accel="50000" decel="50000" fill="hold" nodeType="withEffect">
                                  <p:stCondLst>
                                    <p:cond delay="2500"/>
                                  </p:stCondLst>
                                  <p:childTnLst>
                                    <p:animMotion origin="layout" path="M 0.01028 -0.02686 L 0.22552 0.10023 " pathEditMode="relative" rAng="0" ptsTypes="AA">
                                      <p:cBhvr>
                                        <p:cTn id="16" dur="2000" fill="hold"/>
                                        <p:tgtEl>
                                          <p:spTgt spid="111"/>
                                        </p:tgtEl>
                                        <p:attrNameLst>
                                          <p:attrName>ppt_x</p:attrName>
                                          <p:attrName>ppt_y</p:attrName>
                                        </p:attrNameLst>
                                      </p:cBhvr>
                                      <p:rCtr x="10755" y="6343"/>
                                    </p:animMotion>
                                  </p:childTnLst>
                                </p:cTn>
                              </p:par>
                              <p:par>
                                <p:cTn id="17" presetID="50" presetClass="path" presetSubtype="0" accel="50000" decel="50000" fill="hold" nodeType="withEffect">
                                  <p:stCondLst>
                                    <p:cond delay="5000"/>
                                  </p:stCondLst>
                                  <p:childTnLst>
                                    <p:animMotion origin="layout" path="M -0.00117 -0.00116 L 0.12435 -0.00116 C 0.1806 -0.00116 0.25013 -0.03495 0.25013 -0.06204 L 0.25013 -0.12245 " pathEditMode="relative" rAng="0" ptsTypes="AAAA">
                                      <p:cBhvr>
                                        <p:cTn id="18" dur="2000" fill="hold"/>
                                        <p:tgtEl>
                                          <p:spTgt spid="124"/>
                                        </p:tgtEl>
                                        <p:attrNameLst>
                                          <p:attrName>ppt_x</p:attrName>
                                          <p:attrName>ppt_y</p:attrName>
                                        </p:attrNameLst>
                                      </p:cBhvr>
                                      <p:rCtr x="12565" y="-6065"/>
                                    </p:animMotion>
                                  </p:childTnLst>
                                </p:cTn>
                              </p:par>
                              <p:par>
                                <p:cTn id="19" presetID="1" presetClass="entr" presetSubtype="0" fill="hold" nodeType="withEffect">
                                  <p:stCondLst>
                                    <p:cond delay="7000"/>
                                  </p:stCondLst>
                                  <p:childTnLst>
                                    <p:set>
                                      <p:cBhvr>
                                        <p:cTn id="20" dur="1" fill="hold">
                                          <p:stCondLst>
                                            <p:cond delay="0"/>
                                          </p:stCondLst>
                                        </p:cTn>
                                        <p:tgtEl>
                                          <p:spTgt spid="161"/>
                                        </p:tgtEl>
                                        <p:attrNameLst>
                                          <p:attrName>style.visibility</p:attrName>
                                        </p:attrNameLst>
                                      </p:cBhvr>
                                      <p:to>
                                        <p:strVal val="visible"/>
                                      </p:to>
                                    </p:set>
                                  </p:childTnLst>
                                </p:cTn>
                              </p:par>
                              <p:par>
                                <p:cTn id="21" presetID="42" presetClass="path" presetSubtype="0" accel="50000" decel="50000" fill="hold" nodeType="withEffect">
                                  <p:stCondLst>
                                    <p:cond delay="7500"/>
                                  </p:stCondLst>
                                  <p:childTnLst>
                                    <p:animMotion origin="layout" path="M 2.08333E-7 2.22222E-6 L 0.18008 0.15926 " pathEditMode="relative" rAng="0" ptsTypes="AA">
                                      <p:cBhvr>
                                        <p:cTn id="22" dur="2000" fill="hold"/>
                                        <p:tgtEl>
                                          <p:spTgt spid="123"/>
                                        </p:tgtEl>
                                        <p:attrNameLst>
                                          <p:attrName>ppt_x</p:attrName>
                                          <p:attrName>ppt_y</p:attrName>
                                        </p:attrNameLst>
                                      </p:cBhvr>
                                      <p:rCtr x="8997" y="7963"/>
                                    </p:animMotion>
                                  </p:childTnLst>
                                </p:cTn>
                              </p:par>
                              <p:par>
                                <p:cTn id="23" presetID="42" presetClass="path" presetSubtype="0" accel="50000" decel="50000" fill="hold" nodeType="withEffect">
                                  <p:stCondLst>
                                    <p:cond delay="7500"/>
                                  </p:stCondLst>
                                  <p:childTnLst>
                                    <p:animMotion origin="layout" path="M -1.25E-6 -1.85185E-6 L 0.07513 0.35209 " pathEditMode="relative" rAng="0" ptsTypes="AA">
                                      <p:cBhvr>
                                        <p:cTn id="24" dur="2000" fill="hold"/>
                                        <p:tgtEl>
                                          <p:spTgt spid="115"/>
                                        </p:tgtEl>
                                        <p:attrNameLst>
                                          <p:attrName>ppt_x</p:attrName>
                                          <p:attrName>ppt_y</p:attrName>
                                        </p:attrNameLst>
                                      </p:cBhvr>
                                      <p:rCtr x="3750" y="17593"/>
                                    </p:animMotion>
                                  </p:childTnLst>
                                </p:cTn>
                              </p:par>
                              <p:par>
                                <p:cTn id="25" presetID="42" presetClass="path" presetSubtype="0" accel="50000" decel="50000" fill="hold" nodeType="withEffect">
                                  <p:stCondLst>
                                    <p:cond delay="7500"/>
                                  </p:stCondLst>
                                  <p:childTnLst>
                                    <p:animMotion origin="layout" path="M 8.33333E-7 -3.33333E-6 L -0.14336 0.30116 " pathEditMode="relative" rAng="0" ptsTypes="AA">
                                      <p:cBhvr>
                                        <p:cTn id="26" dur="2000" fill="hold"/>
                                        <p:tgtEl>
                                          <p:spTgt spid="116"/>
                                        </p:tgtEl>
                                        <p:attrNameLst>
                                          <p:attrName>ppt_x</p:attrName>
                                          <p:attrName>ppt_y</p:attrName>
                                        </p:attrNameLst>
                                      </p:cBhvr>
                                      <p:rCtr x="-7174" y="15046"/>
                                    </p:animMotion>
                                  </p:childTnLst>
                                </p:cTn>
                              </p:par>
                              <p:par>
                                <p:cTn id="27" presetID="42" presetClass="path" presetSubtype="0" accel="50000" decel="50000" fill="hold" nodeType="withEffect">
                                  <p:stCondLst>
                                    <p:cond delay="7500"/>
                                  </p:stCondLst>
                                  <p:childTnLst>
                                    <p:animMotion origin="layout" path="M 0.01172 -0.01875 L -0.12917 -0.26806 " pathEditMode="relative" rAng="0" ptsTypes="AA">
                                      <p:cBhvr>
                                        <p:cTn id="28" dur="2000" fill="hold"/>
                                        <p:tgtEl>
                                          <p:spTgt spid="114"/>
                                        </p:tgtEl>
                                        <p:attrNameLst>
                                          <p:attrName>ppt_x</p:attrName>
                                          <p:attrName>ppt_y</p:attrName>
                                        </p:attrNameLst>
                                      </p:cBhvr>
                                      <p:rCtr x="-7044" y="-12477"/>
                                    </p:animMotion>
                                  </p:childTnLst>
                                </p:cTn>
                              </p:par>
                              <p:par>
                                <p:cTn id="29" presetID="42" presetClass="path" presetSubtype="0" accel="50000" decel="50000" fill="hold" nodeType="withEffect">
                                  <p:stCondLst>
                                    <p:cond delay="10000"/>
                                  </p:stCondLst>
                                  <p:childTnLst>
                                    <p:animMotion origin="layout" path="M -1.875E-6 -4.81481E-6 L -0.16146 0.2676 " pathEditMode="relative" rAng="0" ptsTypes="AA">
                                      <p:cBhvr>
                                        <p:cTn id="30" dur="2000" fill="hold"/>
                                        <p:tgtEl>
                                          <p:spTgt spid="122"/>
                                        </p:tgtEl>
                                        <p:attrNameLst>
                                          <p:attrName>ppt_x</p:attrName>
                                          <p:attrName>ppt_y</p:attrName>
                                        </p:attrNameLst>
                                      </p:cBhvr>
                                      <p:rCtr x="-8073" y="13380"/>
                                    </p:animMotion>
                                  </p:childTnLst>
                                </p:cTn>
                              </p:par>
                              <p:par>
                                <p:cTn id="31" presetID="1" presetClass="entr" presetSubtype="0" fill="hold" nodeType="withEffect">
                                  <p:stCondLst>
                                    <p:cond delay="12000"/>
                                  </p:stCondLst>
                                  <p:childTnLst>
                                    <p:set>
                                      <p:cBhvr>
                                        <p:cTn id="32" dur="1" fill="hold">
                                          <p:stCondLst>
                                            <p:cond delay="0"/>
                                          </p:stCondLst>
                                        </p:cTn>
                                        <p:tgtEl>
                                          <p:spTgt spid="167"/>
                                        </p:tgtEl>
                                        <p:attrNameLst>
                                          <p:attrName>style.visibility</p:attrName>
                                        </p:attrNameLst>
                                      </p:cBhvr>
                                      <p:to>
                                        <p:strVal val="visible"/>
                                      </p:to>
                                    </p:set>
                                  </p:childTnLst>
                                </p:cTn>
                              </p:par>
                              <p:par>
                                <p:cTn id="33" presetID="42" presetClass="path" presetSubtype="0" accel="50000" decel="50000" fill="hold" nodeType="withEffect">
                                  <p:stCondLst>
                                    <p:cond delay="12500"/>
                                  </p:stCondLst>
                                  <p:childTnLst>
                                    <p:animMotion origin="layout" path="M 4.16667E-6 2.59259E-6 L 0.00208 -0.34861 " pathEditMode="relative" rAng="0" ptsTypes="AA">
                                      <p:cBhvr>
                                        <p:cTn id="34" dur="2000" fill="hold"/>
                                        <p:tgtEl>
                                          <p:spTgt spid="121"/>
                                        </p:tgtEl>
                                        <p:attrNameLst>
                                          <p:attrName>ppt_x</p:attrName>
                                          <p:attrName>ppt_y</p:attrName>
                                        </p:attrNameLst>
                                      </p:cBhvr>
                                      <p:rCtr x="104" y="-17431"/>
                                    </p:animMotion>
                                  </p:childTnLst>
                                </p:cTn>
                              </p:par>
                              <p:par>
                                <p:cTn id="35" presetID="42" presetClass="path" presetSubtype="0" accel="50000" decel="50000" fill="hold" nodeType="withEffect">
                                  <p:stCondLst>
                                    <p:cond delay="12500"/>
                                  </p:stCondLst>
                                  <p:childTnLst>
                                    <p:animMotion origin="layout" path="M 4.58333E-6 -1.85185E-6 L 0.22291 -0.0993 " pathEditMode="relative" rAng="0" ptsTypes="AA">
                                      <p:cBhvr>
                                        <p:cTn id="36" dur="2000" fill="hold"/>
                                        <p:tgtEl>
                                          <p:spTgt spid="110"/>
                                        </p:tgtEl>
                                        <p:attrNameLst>
                                          <p:attrName>ppt_x</p:attrName>
                                          <p:attrName>ppt_y</p:attrName>
                                        </p:attrNameLst>
                                      </p:cBhvr>
                                      <p:rCtr x="11146" y="-4977"/>
                                    </p:animMotion>
                                  </p:childTnLst>
                                </p:cTn>
                              </p:par>
                              <p:par>
                                <p:cTn id="37" presetID="42" presetClass="path" presetSubtype="0" accel="50000" decel="50000" fill="hold" nodeType="withEffect">
                                  <p:stCondLst>
                                    <p:cond delay="12500"/>
                                  </p:stCondLst>
                                  <p:childTnLst>
                                    <p:animMotion origin="layout" path="M 4.58333E-6 -1.85185E-6 L -0.21368 0.00023 " pathEditMode="relative" rAng="0" ptsTypes="AA">
                                      <p:cBhvr>
                                        <p:cTn id="38" dur="2000" fill="hold"/>
                                        <p:tgtEl>
                                          <p:spTgt spid="109"/>
                                        </p:tgtEl>
                                        <p:attrNameLst>
                                          <p:attrName>ppt_x</p:attrName>
                                          <p:attrName>ppt_y</p:attrName>
                                        </p:attrNameLst>
                                      </p:cBhvr>
                                      <p:rCtr x="-10690" y="0"/>
                                    </p:animMotion>
                                  </p:childTnLst>
                                </p:cTn>
                              </p:par>
                              <p:par>
                                <p:cTn id="39" presetID="42" presetClass="path" presetSubtype="0" accel="50000" decel="50000" fill="hold" nodeType="withEffect">
                                  <p:stCondLst>
                                    <p:cond delay="15000"/>
                                  </p:stCondLst>
                                  <p:childTnLst>
                                    <p:animMotion origin="layout" path="M 1.875E-6 2.59259E-6 L -0.29167 -0.00625 " pathEditMode="relative" rAng="0" ptsTypes="AA">
                                      <p:cBhvr>
                                        <p:cTn id="40" dur="2000" fill="hold"/>
                                        <p:tgtEl>
                                          <p:spTgt spid="120"/>
                                        </p:tgtEl>
                                        <p:attrNameLst>
                                          <p:attrName>ppt_x</p:attrName>
                                          <p:attrName>ppt_y</p:attrName>
                                        </p:attrNameLst>
                                      </p:cBhvr>
                                      <p:rCtr x="-14583" y="-324"/>
                                    </p:animMotion>
                                  </p:childTnLst>
                                </p:cTn>
                              </p:par>
                              <p:par>
                                <p:cTn id="41" presetID="1" presetClass="entr" presetSubtype="0" fill="hold" nodeType="withEffect">
                                  <p:stCondLst>
                                    <p:cond delay="17000"/>
                                  </p:stCondLst>
                                  <p:childTnLst>
                                    <p:set>
                                      <p:cBhvr>
                                        <p:cTn id="42" dur="1" fill="hold">
                                          <p:stCondLst>
                                            <p:cond delay="0"/>
                                          </p:stCondLst>
                                        </p:cTn>
                                        <p:tgtEl>
                                          <p:spTgt spid="170"/>
                                        </p:tgtEl>
                                        <p:attrNameLst>
                                          <p:attrName>style.visibility</p:attrName>
                                        </p:attrNameLst>
                                      </p:cBhvr>
                                      <p:to>
                                        <p:strVal val="visible"/>
                                      </p:to>
                                    </p:set>
                                  </p:childTnLst>
                                </p:cTn>
                              </p:par>
                              <p:par>
                                <p:cTn id="43" presetID="50" presetClass="path" presetSubtype="0" accel="50000" decel="50000" fill="hold" nodeType="withEffect">
                                  <p:stCondLst>
                                    <p:cond delay="17500"/>
                                  </p:stCondLst>
                                  <p:childTnLst>
                                    <p:animMotion origin="layout" path="M -0.16731 -0.18843 L -0.08372 -0.18843 C -0.04635 -0.18843 -2.70833E-6 -0.13681 -2.70833E-6 -0.09421 L -2.70833E-6 -3.78387E-17 " pathEditMode="relative" rAng="0" ptsTypes="AAAA">
                                      <p:cBhvr>
                                        <p:cTn id="44" dur="2000" spd="-100000" fill="hold"/>
                                        <p:tgtEl>
                                          <p:spTgt spid="119"/>
                                        </p:tgtEl>
                                        <p:attrNameLst>
                                          <p:attrName>ppt_x</p:attrName>
                                          <p:attrName>ppt_y</p:attrName>
                                        </p:attrNameLst>
                                      </p:cBhvr>
                                      <p:rCtr x="8359" y="9421"/>
                                    </p:animMotion>
                                  </p:childTnLst>
                                </p:cTn>
                              </p:par>
                              <p:par>
                                <p:cTn id="45" presetID="42" presetClass="path" presetSubtype="0" accel="50000" decel="50000" fill="hold" nodeType="withEffect">
                                  <p:stCondLst>
                                    <p:cond delay="17500"/>
                                  </p:stCondLst>
                                  <p:childTnLst>
                                    <p:animMotion origin="layout" path="M -6.25E-7 -3.7037E-7 L -0.08138 0.36667 " pathEditMode="relative" rAng="0" ptsTypes="AA">
                                      <p:cBhvr>
                                        <p:cTn id="46" dur="2000" fill="hold"/>
                                        <p:tgtEl>
                                          <p:spTgt spid="108"/>
                                        </p:tgtEl>
                                        <p:attrNameLst>
                                          <p:attrName>ppt_x</p:attrName>
                                          <p:attrName>ppt_y</p:attrName>
                                        </p:attrNameLst>
                                      </p:cBhvr>
                                      <p:rCtr x="-4076" y="18333"/>
                                    </p:animMotion>
                                  </p:childTnLst>
                                </p:cTn>
                              </p:par>
                              <p:par>
                                <p:cTn id="47" presetID="50" presetClass="path" presetSubtype="0" accel="50000" decel="50000" fill="hold" nodeType="withEffect">
                                  <p:stCondLst>
                                    <p:cond delay="17500"/>
                                  </p:stCondLst>
                                  <p:childTnLst>
                                    <p:animMotion origin="layout" path="M 0.13815 0.31157 L 0.06875 0.31157 C 0.03789 0.31157 -3.54167E-6 0.22546 -3.54167E-6 0.15579 L -3.54167E-6 1.48148E-6 " pathEditMode="relative" rAng="0" ptsTypes="AAAA">
                                      <p:cBhvr>
                                        <p:cTn id="48" dur="2000" spd="-100000" fill="hold"/>
                                        <p:tgtEl>
                                          <p:spTgt spid="107"/>
                                        </p:tgtEl>
                                        <p:attrNameLst>
                                          <p:attrName>ppt_x</p:attrName>
                                          <p:attrName>ppt_y</p:attrName>
                                        </p:attrNameLst>
                                      </p:cBhvr>
                                      <p:rCtr x="-6914" y="-15579"/>
                                    </p:animMotion>
                                  </p:childTnLst>
                                </p:cTn>
                              </p:par>
                              <p:par>
                                <p:cTn id="49" presetID="42" presetClass="path" presetSubtype="0" accel="50000" decel="50000" fill="hold" nodeType="withEffect">
                                  <p:stCondLst>
                                    <p:cond delay="20000"/>
                                  </p:stCondLst>
                                  <p:childTnLst>
                                    <p:animMotion origin="layout" path="M 1.66667E-6 -3.33333E-6 L -0.00013 0.34283 " pathEditMode="relative" rAng="0" ptsTypes="AA">
                                      <p:cBhvr>
                                        <p:cTn id="50" dur="2000" fill="hold"/>
                                        <p:tgtEl>
                                          <p:spTgt spid="118"/>
                                        </p:tgtEl>
                                        <p:attrNameLst>
                                          <p:attrName>ppt_x</p:attrName>
                                          <p:attrName>ppt_y</p:attrName>
                                        </p:attrNameLst>
                                      </p:cBhvr>
                                      <p:rCtr x="-13" y="17130"/>
                                    </p:animMotion>
                                  </p:childTnLst>
                                </p:cTn>
                              </p:par>
                              <p:par>
                                <p:cTn id="51" presetID="1" presetClass="entr" presetSubtype="0" fill="hold" nodeType="withEffect">
                                  <p:stCondLst>
                                    <p:cond delay="22000"/>
                                  </p:stCondLst>
                                  <p:childTnLst>
                                    <p:set>
                                      <p:cBhvr>
                                        <p:cTn id="52" dur="1" fill="hold">
                                          <p:stCondLst>
                                            <p:cond delay="0"/>
                                          </p:stCondLst>
                                        </p:cTn>
                                        <p:tgtEl>
                                          <p:spTgt spid="158"/>
                                        </p:tgtEl>
                                        <p:attrNameLst>
                                          <p:attrName>style.visibility</p:attrName>
                                        </p:attrNameLst>
                                      </p:cBhvr>
                                      <p:to>
                                        <p:strVal val="visible"/>
                                      </p:to>
                                    </p:set>
                                  </p:childTnLst>
                                </p:cTn>
                              </p:par>
                              <p:par>
                                <p:cTn id="53" presetID="50" presetClass="path" presetSubtype="0" accel="50000" decel="50000" fill="hold" nodeType="withEffect">
                                  <p:stCondLst>
                                    <p:cond delay="22500"/>
                                  </p:stCondLst>
                                  <p:childTnLst>
                                    <p:animMotion origin="layout" path="M 4.16667E-6 3.33333E-6 L 0.11054 3.33333E-6 C 0.16028 3.33333E-6 0.22135 -0.05 0.22135 -0.09051 L 0.22135 -0.18102 " pathEditMode="relative" rAng="0" ptsTypes="AAAA">
                                      <p:cBhvr>
                                        <p:cTn id="54" dur="2000" fill="hold"/>
                                        <p:tgtEl>
                                          <p:spTgt spid="117"/>
                                        </p:tgtEl>
                                        <p:attrNameLst>
                                          <p:attrName>ppt_x</p:attrName>
                                          <p:attrName>ppt_y</p:attrName>
                                        </p:attrNameLst>
                                      </p:cBhvr>
                                      <p:rCtr x="11068" y="-9051"/>
                                    </p:animMotion>
                                  </p:childTnLst>
                                </p:cTn>
                              </p:par>
                              <p:par>
                                <p:cTn id="55" presetID="42" presetClass="path" presetSubtype="0" accel="50000" decel="50000" fill="hold" nodeType="withEffect">
                                  <p:stCondLst>
                                    <p:cond delay="22500"/>
                                  </p:stCondLst>
                                  <p:childTnLst>
                                    <p:animMotion origin="layout" path="M -2.08333E-7 1.85185E-6 L -2.08333E-7 0.38079 " pathEditMode="relative" rAng="0" ptsTypes="AA">
                                      <p:cBhvr>
                                        <p:cTn id="56" dur="2000" fill="hold"/>
                                        <p:tgtEl>
                                          <p:spTgt spid="104"/>
                                        </p:tgtEl>
                                        <p:attrNameLst>
                                          <p:attrName>ppt_x</p:attrName>
                                          <p:attrName>ppt_y</p:attrName>
                                        </p:attrNameLst>
                                      </p:cBhvr>
                                      <p:rCtr x="0" y="19028"/>
                                    </p:animMotion>
                                  </p:childTnLst>
                                </p:cTn>
                              </p:par>
                              <p:par>
                                <p:cTn id="57" presetID="42" presetClass="path" presetSubtype="0" accel="50000" decel="50000" fill="hold" nodeType="withEffect">
                                  <p:stCondLst>
                                    <p:cond delay="22500"/>
                                  </p:stCondLst>
                                  <p:childTnLst>
                                    <p:animMotion origin="layout" path="M 1.04167E-6 -7.40741E-7 L 0.2207 0.08588 " pathEditMode="relative" rAng="0" ptsTypes="AA">
                                      <p:cBhvr>
                                        <p:cTn id="58" dur="2000" fill="hold"/>
                                        <p:tgtEl>
                                          <p:spTgt spid="106"/>
                                        </p:tgtEl>
                                        <p:attrNameLst>
                                          <p:attrName>ppt_x</p:attrName>
                                          <p:attrName>ppt_y</p:attrName>
                                        </p:attrNameLst>
                                      </p:cBhvr>
                                      <p:rCtr x="11029" y="4282"/>
                                    </p:animMotion>
                                  </p:childTnLst>
                                </p:cTn>
                              </p:par>
                              <p:par>
                                <p:cTn id="59" presetID="50" presetClass="path" presetSubtype="0" accel="50000" decel="50000" fill="hold" nodeType="withEffect">
                                  <p:stCondLst>
                                    <p:cond delay="22500"/>
                                  </p:stCondLst>
                                  <p:childTnLst>
                                    <p:animMotion origin="layout" path="M -0.11055 -0.27083 L -0.05391 -0.27083 C -0.02825 -0.27083 0.00352 -0.17639 0.00352 -0.0993 L 0.00352 0.07292 " pathEditMode="relative" rAng="0" ptsTypes="AAAA">
                                      <p:cBhvr>
                                        <p:cTn id="60" dur="2000" spd="-100000" fill="hold"/>
                                        <p:tgtEl>
                                          <p:spTgt spid="105"/>
                                        </p:tgtEl>
                                        <p:attrNameLst>
                                          <p:attrName>ppt_x</p:attrName>
                                          <p:attrName>ppt_y</p:attrName>
                                        </p:attrNameLst>
                                      </p:cBhvr>
                                      <p:rCtr x="5703" y="17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763174" y="2024774"/>
            <a:ext cx="6561824" cy="4398324"/>
          </a:xfrm>
          <a:prstGeom prst="rect">
            <a:avLst/>
          </a:prstGeom>
        </p:spPr>
      </p:pic>
      <p:pic>
        <p:nvPicPr>
          <p:cNvPr id="6" name="Content Placeholder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3469023" y="582002"/>
            <a:ext cx="4899547" cy="7250723"/>
          </a:xfrm>
          <a:prstGeom prst="rect">
            <a:avLst/>
          </a:prstGeom>
        </p:spPr>
      </p:pic>
      <p:sp>
        <p:nvSpPr>
          <p:cNvPr id="7" name="Title 2"/>
          <p:cNvSpPr>
            <a:spLocks noGrp="1"/>
          </p:cNvSpPr>
          <p:nvPr>
            <p:ph type="title"/>
          </p:nvPr>
        </p:nvSpPr>
        <p:spPr/>
        <p:txBody>
          <a:bodyPr/>
          <a:lstStyle/>
          <a:p>
            <a:r>
              <a:rPr lang="en-US" dirty="0"/>
              <a:t>How ? with the new Software Reuse Platform !</a:t>
            </a:r>
          </a:p>
        </p:txBody>
      </p:sp>
      <p:sp>
        <p:nvSpPr>
          <p:cNvPr id="5" name="Slide Number Placeholder 4"/>
          <p:cNvSpPr txBox="1">
            <a:spLocks/>
          </p:cNvSpPr>
          <p:nvPr/>
        </p:nvSpPr>
        <p:spPr>
          <a:xfrm>
            <a:off x="11353799" y="6256827"/>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49</a:t>
            </a:fld>
            <a:endParaRPr lang="en-US" dirty="0">
              <a:solidFill>
                <a:schemeClr val="bg1"/>
              </a:solidFill>
            </a:endParaRPr>
          </a:p>
        </p:txBody>
      </p:sp>
      <p:sp>
        <p:nvSpPr>
          <p:cNvPr id="4" name="Rectangle 3"/>
          <p:cNvSpPr/>
          <p:nvPr/>
        </p:nvSpPr>
        <p:spPr>
          <a:xfrm>
            <a:off x="4074399" y="1190926"/>
            <a:ext cx="3961597" cy="523220"/>
          </a:xfrm>
          <a:prstGeom prst="rect">
            <a:avLst/>
          </a:prstGeom>
        </p:spPr>
        <p:txBody>
          <a:bodyPr wrap="none">
            <a:spAutoFit/>
          </a:bodyPr>
          <a:lstStyle/>
          <a:p>
            <a:r>
              <a:rPr lang="en-US" sz="2800" dirty="0">
                <a:hlinkClick r:id="rId4"/>
              </a:rPr>
              <a:t>https://www.ict-reuse.be</a:t>
            </a:r>
            <a:r>
              <a:rPr lang="en-US" sz="2800" dirty="0"/>
              <a:t> </a:t>
            </a:r>
            <a:endParaRPr lang="nl-BE" sz="2800" dirty="0"/>
          </a:p>
        </p:txBody>
      </p:sp>
      <p:sp>
        <p:nvSpPr>
          <p:cNvPr id="10" name="Slide Number Placeholder 9"/>
          <p:cNvSpPr>
            <a:spLocks noGrp="1"/>
          </p:cNvSpPr>
          <p:nvPr>
            <p:ph type="sldNum" sz="quarter" idx="12"/>
          </p:nvPr>
        </p:nvSpPr>
        <p:spPr/>
        <p:txBody>
          <a:bodyPr/>
          <a:lstStyle/>
          <a:p>
            <a:fld id="{D45B42A2-12DC-D04A-88D3-A93CC82DF348}" type="slidenum">
              <a:rPr lang="en-US" smtClean="0"/>
              <a:t>49</a:t>
            </a:fld>
            <a:endParaRPr lang="en-US" dirty="0"/>
          </a:p>
        </p:txBody>
      </p:sp>
    </p:spTree>
    <p:extLst>
      <p:ext uri="{BB962C8B-B14F-4D97-AF65-F5344CB8AC3E}">
        <p14:creationId xmlns:p14="http://schemas.microsoft.com/office/powerpoint/2010/main" val="280982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p:txBody>
          <a:bodyPr>
            <a:normAutofit/>
          </a:bodyPr>
          <a:lstStyle/>
          <a:p>
            <a:r>
              <a:rPr lang="en-US" dirty="0" err="1" smtClean="0"/>
              <a:t>inhoudelijk</a:t>
            </a:r>
            <a:endParaRPr lang="en-US" dirty="0" smtClean="0"/>
          </a:p>
          <a:p>
            <a:pPr lvl="1"/>
            <a:r>
              <a:rPr lang="en-US" dirty="0" err="1" smtClean="0"/>
              <a:t>welke</a:t>
            </a:r>
            <a:r>
              <a:rPr lang="en-US" dirty="0" smtClean="0"/>
              <a:t> </a:t>
            </a:r>
            <a:r>
              <a:rPr lang="en-US" dirty="0" err="1" smtClean="0"/>
              <a:t>soorten</a:t>
            </a:r>
            <a:r>
              <a:rPr lang="en-US" dirty="0" smtClean="0"/>
              <a:t> </a:t>
            </a:r>
            <a:r>
              <a:rPr lang="en-US" dirty="0" err="1" smtClean="0"/>
              <a:t>diensten</a:t>
            </a:r>
            <a:r>
              <a:rPr lang="en-US" dirty="0" smtClean="0"/>
              <a:t> </a:t>
            </a:r>
            <a:r>
              <a:rPr lang="en-US" dirty="0" err="1" smtClean="0"/>
              <a:t>worden</a:t>
            </a:r>
            <a:r>
              <a:rPr lang="en-US" dirty="0" smtClean="0"/>
              <a:t> </a:t>
            </a:r>
            <a:r>
              <a:rPr lang="en-US" dirty="0" err="1" smtClean="0"/>
              <a:t>aangeboden</a:t>
            </a:r>
            <a:r>
              <a:rPr lang="en-US" dirty="0" smtClean="0"/>
              <a:t> ?</a:t>
            </a:r>
          </a:p>
          <a:p>
            <a:endParaRPr lang="en-US" dirty="0"/>
          </a:p>
          <a:p>
            <a:r>
              <a:rPr lang="en-US" dirty="0" err="1" smtClean="0"/>
              <a:t>territoriaal</a:t>
            </a:r>
            <a:endParaRPr lang="en-US" dirty="0" smtClean="0"/>
          </a:p>
          <a:p>
            <a:pPr lvl="1"/>
            <a:r>
              <a:rPr lang="en-US" dirty="0" err="1" smtClean="0"/>
              <a:t>wettelijk</a:t>
            </a:r>
            <a:r>
              <a:rPr lang="en-US" dirty="0" smtClean="0"/>
              <a:t> ‘</a:t>
            </a:r>
            <a:r>
              <a:rPr lang="en-US" dirty="0" err="1" smtClean="0"/>
              <a:t>privilegie</a:t>
            </a:r>
            <a:r>
              <a:rPr lang="en-US" dirty="0" smtClean="0"/>
              <a:t>’ </a:t>
            </a:r>
            <a:r>
              <a:rPr lang="en-US" dirty="0" err="1" smtClean="0"/>
              <a:t>erkend</a:t>
            </a:r>
            <a:r>
              <a:rPr lang="en-US" dirty="0" smtClean="0"/>
              <a:t> </a:t>
            </a:r>
            <a:r>
              <a:rPr lang="en-US" dirty="0" err="1" smtClean="0"/>
              <a:t>sociale</a:t>
            </a:r>
            <a:r>
              <a:rPr lang="en-US" dirty="0" smtClean="0"/>
              <a:t> secretariaat is </a:t>
            </a:r>
            <a:r>
              <a:rPr lang="en-US" dirty="0" err="1" smtClean="0"/>
              <a:t>typisch</a:t>
            </a:r>
            <a:r>
              <a:rPr lang="en-US" dirty="0" smtClean="0"/>
              <a:t> </a:t>
            </a:r>
            <a:r>
              <a:rPr lang="en-US" dirty="0" err="1" smtClean="0"/>
              <a:t>Belgisch</a:t>
            </a:r>
            <a:endParaRPr lang="en-US" dirty="0" smtClean="0"/>
          </a:p>
          <a:p>
            <a:pPr lvl="1"/>
            <a:r>
              <a:rPr lang="en-US" dirty="0" err="1" smtClean="0"/>
              <a:t>rol</a:t>
            </a:r>
            <a:r>
              <a:rPr lang="en-US" dirty="0" smtClean="0"/>
              <a:t> van </a:t>
            </a:r>
            <a:r>
              <a:rPr lang="en-US" dirty="0" err="1" smtClean="0"/>
              <a:t>sociale</a:t>
            </a:r>
            <a:r>
              <a:rPr lang="en-US" dirty="0" smtClean="0"/>
              <a:t> </a:t>
            </a:r>
            <a:r>
              <a:rPr lang="en-US" dirty="0" err="1" smtClean="0"/>
              <a:t>dienstverlener</a:t>
            </a:r>
            <a:r>
              <a:rPr lang="en-US" dirty="0" smtClean="0"/>
              <a:t> </a:t>
            </a:r>
            <a:r>
              <a:rPr lang="en-US" dirty="0" err="1" smtClean="0"/>
              <a:t>kan</a:t>
            </a:r>
            <a:r>
              <a:rPr lang="en-US" dirty="0" smtClean="0"/>
              <a:t> op international </a:t>
            </a:r>
            <a:r>
              <a:rPr lang="en-US" dirty="0" err="1" smtClean="0"/>
              <a:t>vlak</a:t>
            </a:r>
            <a:r>
              <a:rPr lang="en-US" dirty="0" smtClean="0"/>
              <a:t> </a:t>
            </a:r>
            <a:r>
              <a:rPr lang="en-US" dirty="0" err="1" smtClean="0"/>
              <a:t>uitgeoefend</a:t>
            </a:r>
            <a:r>
              <a:rPr lang="en-US" dirty="0" smtClean="0"/>
              <a:t> </a:t>
            </a:r>
            <a:r>
              <a:rPr lang="en-US" dirty="0" err="1" smtClean="0"/>
              <a:t>worden</a:t>
            </a:r>
            <a:endParaRPr lang="en-US" dirty="0" smtClean="0"/>
          </a:p>
          <a:p>
            <a:pPr lvl="1"/>
            <a:endParaRPr lang="en-US" dirty="0"/>
          </a:p>
          <a:p>
            <a:r>
              <a:rPr lang="en-US" dirty="0" smtClean="0"/>
              <a:t>minder </a:t>
            </a:r>
            <a:r>
              <a:rPr lang="en-US" dirty="0" err="1" smtClean="0"/>
              <a:t>versnippering</a:t>
            </a:r>
            <a:r>
              <a:rPr lang="en-US" dirty="0" smtClean="0"/>
              <a:t> ?</a:t>
            </a:r>
          </a:p>
          <a:p>
            <a:pPr lvl="1"/>
            <a:r>
              <a:rPr lang="en-US" dirty="0" err="1" smtClean="0"/>
              <a:t>tussen</a:t>
            </a:r>
            <a:r>
              <a:rPr lang="en-US" dirty="0" smtClean="0"/>
              <a:t> </a:t>
            </a:r>
            <a:r>
              <a:rPr lang="en-US" dirty="0" err="1" smtClean="0"/>
              <a:t>erkende</a:t>
            </a:r>
            <a:r>
              <a:rPr lang="en-US" dirty="0" smtClean="0"/>
              <a:t> </a:t>
            </a:r>
            <a:r>
              <a:rPr lang="en-US" dirty="0" err="1" smtClean="0"/>
              <a:t>sociale</a:t>
            </a:r>
            <a:r>
              <a:rPr lang="en-US" dirty="0" smtClean="0"/>
              <a:t> </a:t>
            </a:r>
            <a:r>
              <a:rPr lang="en-US" dirty="0" err="1" smtClean="0"/>
              <a:t>secretariaten</a:t>
            </a:r>
            <a:endParaRPr lang="en-US" dirty="0" smtClean="0"/>
          </a:p>
          <a:p>
            <a:pPr lvl="1"/>
            <a:r>
              <a:rPr lang="en-US" dirty="0" err="1" smtClean="0"/>
              <a:t>tussen</a:t>
            </a:r>
            <a:r>
              <a:rPr lang="en-US" dirty="0" smtClean="0"/>
              <a:t> </a:t>
            </a:r>
            <a:r>
              <a:rPr lang="en-US" dirty="0" err="1" smtClean="0"/>
              <a:t>erkende</a:t>
            </a:r>
            <a:r>
              <a:rPr lang="en-US" dirty="0" smtClean="0"/>
              <a:t> </a:t>
            </a:r>
            <a:r>
              <a:rPr lang="en-US" dirty="0" err="1" smtClean="0"/>
              <a:t>sociale</a:t>
            </a:r>
            <a:r>
              <a:rPr lang="en-US" dirty="0" smtClean="0"/>
              <a:t> </a:t>
            </a:r>
            <a:r>
              <a:rPr lang="en-US" dirty="0" err="1" smtClean="0"/>
              <a:t>secretariaten</a:t>
            </a:r>
            <a:r>
              <a:rPr lang="en-US" dirty="0" smtClean="0"/>
              <a:t> en </a:t>
            </a:r>
            <a:r>
              <a:rPr lang="en-US" dirty="0" err="1" smtClean="0"/>
              <a:t>andere</a:t>
            </a:r>
            <a:r>
              <a:rPr lang="en-US" dirty="0" smtClean="0"/>
              <a:t> </a:t>
            </a:r>
            <a:r>
              <a:rPr lang="en-US" dirty="0" err="1" smtClean="0"/>
              <a:t>organisaties</a:t>
            </a:r>
            <a:r>
              <a:rPr lang="en-US" dirty="0" smtClean="0"/>
              <a:t>, </a:t>
            </a:r>
            <a:r>
              <a:rPr lang="en-US" dirty="0" err="1" smtClean="0"/>
              <a:t>bvb</a:t>
            </a:r>
            <a:r>
              <a:rPr lang="en-US" dirty="0" smtClean="0"/>
              <a:t>. </a:t>
            </a:r>
            <a:r>
              <a:rPr lang="en-US" dirty="0" err="1" smtClean="0"/>
              <a:t>ondernemingsloketten</a:t>
            </a:r>
            <a:endParaRPr lang="en-US" dirty="0" smtClean="0"/>
          </a:p>
          <a:p>
            <a:pPr lvl="1"/>
            <a:endParaRPr lang="en-US" dirty="0" smtClean="0"/>
          </a:p>
        </p:txBody>
      </p:sp>
      <p:sp>
        <p:nvSpPr>
          <p:cNvPr id="4" name="Title 3"/>
          <p:cNvSpPr>
            <a:spLocks noGrp="1"/>
          </p:cNvSpPr>
          <p:nvPr>
            <p:ph type="title"/>
          </p:nvPr>
        </p:nvSpPr>
        <p:spPr/>
        <p:txBody>
          <a:bodyPr/>
          <a:lstStyle/>
          <a:p>
            <a:r>
              <a:rPr lang="en-US" dirty="0" smtClean="0"/>
              <a:t>Scope</a:t>
            </a:r>
            <a:endParaRPr lang="en-US" dirty="0"/>
          </a:p>
        </p:txBody>
      </p:sp>
      <p:sp>
        <p:nvSpPr>
          <p:cNvPr id="7" name="Slide Number Placeholder 6"/>
          <p:cNvSpPr>
            <a:spLocks noGrp="1"/>
          </p:cNvSpPr>
          <p:nvPr>
            <p:ph type="sldNum" sz="quarter" idx="12"/>
          </p:nvPr>
        </p:nvSpPr>
        <p:spPr/>
        <p:txBody>
          <a:bodyPr/>
          <a:lstStyle/>
          <a:p>
            <a:fld id="{D45B42A2-12DC-D04A-88D3-A93CC82DF348}" type="slidenum">
              <a:rPr lang="en-US" smtClean="0"/>
              <a:t>5</a:t>
            </a:fld>
            <a:endParaRPr lang="en-US" dirty="0"/>
          </a:p>
        </p:txBody>
      </p:sp>
    </p:spTree>
    <p:extLst>
      <p:ext uri="{BB962C8B-B14F-4D97-AF65-F5344CB8AC3E}">
        <p14:creationId xmlns:p14="http://schemas.microsoft.com/office/powerpoint/2010/main" val="41975247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quarter" idx="14"/>
          </p:nvPr>
        </p:nvSpPr>
        <p:spPr/>
        <p:txBody>
          <a:bodyPr/>
          <a:lstStyle/>
          <a:p>
            <a:endParaRPr lang="nl-BE"/>
          </a:p>
        </p:txBody>
      </p:sp>
      <p:sp>
        <p:nvSpPr>
          <p:cNvPr id="13" name="Title 12"/>
          <p:cNvSpPr>
            <a:spLocks noGrp="1"/>
          </p:cNvSpPr>
          <p:nvPr>
            <p:ph type="title"/>
          </p:nvPr>
        </p:nvSpPr>
        <p:spPr/>
        <p:txBody>
          <a:bodyPr/>
          <a:lstStyle/>
          <a:p>
            <a:endParaRPr lang="nl-BE"/>
          </a:p>
        </p:txBody>
      </p:sp>
      <p:pic>
        <p:nvPicPr>
          <p:cNvPr id="4" name="Picture 3"/>
          <p:cNvPicPr>
            <a:picLocks noChangeAspect="1"/>
          </p:cNvPicPr>
          <p:nvPr/>
        </p:nvPicPr>
        <p:blipFill>
          <a:blip r:embed="rId2"/>
          <a:stretch>
            <a:fillRect/>
          </a:stretch>
        </p:blipFill>
        <p:spPr>
          <a:xfrm>
            <a:off x="-794370" y="-1"/>
            <a:ext cx="13958164" cy="7059705"/>
          </a:xfrm>
          <a:prstGeom prst="rect">
            <a:avLst/>
          </a:prstGeom>
        </p:spPr>
      </p:pic>
      <p:sp>
        <p:nvSpPr>
          <p:cNvPr id="5" name="Title 2"/>
          <p:cNvSpPr txBox="1">
            <a:spLocks/>
          </p:cNvSpPr>
          <p:nvPr/>
        </p:nvSpPr>
        <p:spPr>
          <a:xfrm>
            <a:off x="216478" y="1806459"/>
            <a:ext cx="3938663" cy="1325563"/>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000" b="1" kern="1200">
                <a:solidFill>
                  <a:srgbClr val="3B3938"/>
                </a:solidFill>
                <a:latin typeface="+mj-lt"/>
                <a:ea typeface="+mj-ea"/>
                <a:cs typeface="+mj-cs"/>
              </a:defRPr>
            </a:lvl1pPr>
          </a:lstStyle>
          <a:p>
            <a:r>
              <a:rPr lang="en-US" sz="5700" dirty="0"/>
              <a:t>New project? </a:t>
            </a:r>
          </a:p>
          <a:p>
            <a:r>
              <a:rPr lang="en-US" dirty="0"/>
              <a:t>consult the </a:t>
            </a:r>
          </a:p>
          <a:p>
            <a:r>
              <a:rPr lang="en-US" dirty="0"/>
              <a:t>Software Reuse </a:t>
            </a:r>
          </a:p>
          <a:p>
            <a:r>
              <a:rPr lang="en-US" dirty="0"/>
              <a:t>Catalogue</a:t>
            </a:r>
            <a:endParaRPr lang="nl-NL" sz="2700" dirty="0"/>
          </a:p>
        </p:txBody>
      </p:sp>
      <p:sp>
        <p:nvSpPr>
          <p:cNvPr id="7" name="Slide Number Placeholder 6"/>
          <p:cNvSpPr>
            <a:spLocks noGrp="1"/>
          </p:cNvSpPr>
          <p:nvPr>
            <p:ph type="sldNum" sz="quarter" idx="12"/>
          </p:nvPr>
        </p:nvSpPr>
        <p:spPr/>
        <p:txBody>
          <a:bodyPr/>
          <a:lstStyle/>
          <a:p>
            <a:fld id="{D45B42A2-12DC-D04A-88D3-A93CC82DF348}" type="slidenum">
              <a:rPr lang="en-US" smtClean="0"/>
              <a:t>50</a:t>
            </a:fld>
            <a:endParaRPr lang="en-US" dirty="0"/>
          </a:p>
        </p:txBody>
      </p:sp>
    </p:spTree>
    <p:extLst>
      <p:ext uri="{BB962C8B-B14F-4D97-AF65-F5344CB8AC3E}">
        <p14:creationId xmlns:p14="http://schemas.microsoft.com/office/powerpoint/2010/main" val="38901032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Share your success stories...and become an ambassador for reuse!</a:t>
            </a:r>
            <a:endParaRPr lang="nl-NL" dirty="0"/>
          </a:p>
        </p:txBody>
      </p:sp>
      <p:pic>
        <p:nvPicPr>
          <p:cNvPr id="7" name="Picture 6"/>
          <p:cNvPicPr>
            <a:picLocks noChangeAspect="1"/>
          </p:cNvPicPr>
          <p:nvPr/>
        </p:nvPicPr>
        <p:blipFill>
          <a:blip r:embed="rId2"/>
          <a:stretch>
            <a:fillRect/>
          </a:stretch>
        </p:blipFill>
        <p:spPr>
          <a:xfrm>
            <a:off x="903647" y="2330606"/>
            <a:ext cx="10450152" cy="3362778"/>
          </a:xfrm>
          <a:prstGeom prst="rect">
            <a:avLst/>
          </a:prstGeom>
        </p:spPr>
      </p:pic>
      <p:sp>
        <p:nvSpPr>
          <p:cNvPr id="4"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51</a:t>
            </a:fld>
            <a:endParaRPr lang="en-US" dirty="0">
              <a:solidFill>
                <a:schemeClr val="bg1"/>
              </a:solidFill>
            </a:endParaRPr>
          </a:p>
        </p:txBody>
      </p:sp>
      <p:sp>
        <p:nvSpPr>
          <p:cNvPr id="6" name="Rectangle 5"/>
          <p:cNvSpPr/>
          <p:nvPr/>
        </p:nvSpPr>
        <p:spPr>
          <a:xfrm>
            <a:off x="4022036" y="1341354"/>
            <a:ext cx="3879845" cy="523220"/>
          </a:xfrm>
          <a:prstGeom prst="rect">
            <a:avLst/>
          </a:prstGeom>
        </p:spPr>
        <p:txBody>
          <a:bodyPr wrap="none">
            <a:spAutoFit/>
          </a:bodyPr>
          <a:lstStyle/>
          <a:p>
            <a:r>
              <a:rPr lang="en-US" sz="2800" dirty="0">
                <a:hlinkClick r:id="rId3"/>
              </a:rPr>
              <a:t>https://www.ict-reuse.be</a:t>
            </a:r>
            <a:endParaRPr lang="nl-BE" sz="2800" dirty="0"/>
          </a:p>
        </p:txBody>
      </p:sp>
      <p:sp>
        <p:nvSpPr>
          <p:cNvPr id="9" name="Slide Number Placeholder 8"/>
          <p:cNvSpPr>
            <a:spLocks noGrp="1"/>
          </p:cNvSpPr>
          <p:nvPr>
            <p:ph type="sldNum" sz="quarter" idx="12"/>
          </p:nvPr>
        </p:nvSpPr>
        <p:spPr/>
        <p:txBody>
          <a:bodyPr/>
          <a:lstStyle/>
          <a:p>
            <a:fld id="{D45B42A2-12DC-D04A-88D3-A93CC82DF348}" type="slidenum">
              <a:rPr lang="en-US" smtClean="0"/>
              <a:t>51</a:t>
            </a:fld>
            <a:endParaRPr lang="en-US" dirty="0"/>
          </a:p>
        </p:txBody>
      </p:sp>
    </p:spTree>
    <p:extLst>
      <p:ext uri="{BB962C8B-B14F-4D97-AF65-F5344CB8AC3E}">
        <p14:creationId xmlns:p14="http://schemas.microsoft.com/office/powerpoint/2010/main" val="1642027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lstStyle/>
          <a:p>
            <a:endParaRPr lang="en-US" dirty="0"/>
          </a:p>
          <a:p>
            <a:r>
              <a:rPr lang="en-US" dirty="0"/>
              <a:t>you can only improve what you measure</a:t>
            </a:r>
          </a:p>
          <a:p>
            <a:endParaRPr lang="en-US" dirty="0"/>
          </a:p>
          <a:p>
            <a:r>
              <a:rPr lang="en-US" dirty="0"/>
              <a:t>reuse is embedded in the "project life cycle" of projects carried out by </a:t>
            </a:r>
            <a:r>
              <a:rPr lang="en-US" dirty="0" err="1"/>
              <a:t>Smals</a:t>
            </a:r>
            <a:endParaRPr lang="en-US" dirty="0"/>
          </a:p>
          <a:p>
            <a:endParaRPr lang="en-US" dirty="0"/>
          </a:p>
          <a:p>
            <a:r>
              <a:rPr lang="en-US" dirty="0"/>
              <a:t>this makes it possible to compare the project cost without reuse and with reuse and to calculate the ROI</a:t>
            </a:r>
            <a:endParaRPr lang="nl-BE" dirty="0"/>
          </a:p>
          <a:p>
            <a:endParaRPr lang="nl-BE" dirty="0"/>
          </a:p>
        </p:txBody>
      </p:sp>
      <p:sp>
        <p:nvSpPr>
          <p:cNvPr id="3" name="Title 2"/>
          <p:cNvSpPr>
            <a:spLocks noGrp="1"/>
          </p:cNvSpPr>
          <p:nvPr>
            <p:ph type="title"/>
          </p:nvPr>
        </p:nvSpPr>
        <p:spPr/>
        <p:txBody>
          <a:bodyPr/>
          <a:lstStyle/>
          <a:p>
            <a:r>
              <a:rPr lang="en-US"/>
              <a:t>ROI of reuse</a:t>
            </a:r>
            <a:endParaRPr lang="en-US" dirty="0"/>
          </a:p>
        </p:txBody>
      </p:sp>
      <p:sp>
        <p:nvSpPr>
          <p:cNvPr id="4"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52</a:t>
            </a:fld>
            <a:endParaRPr lang="en-US" dirty="0">
              <a:solidFill>
                <a:schemeClr val="bg1"/>
              </a:solidFill>
            </a:endParaRPr>
          </a:p>
        </p:txBody>
      </p:sp>
      <p:sp>
        <p:nvSpPr>
          <p:cNvPr id="8" name="Slide Number Placeholder 7"/>
          <p:cNvSpPr>
            <a:spLocks noGrp="1"/>
          </p:cNvSpPr>
          <p:nvPr>
            <p:ph type="sldNum" sz="quarter" idx="12"/>
          </p:nvPr>
        </p:nvSpPr>
        <p:spPr/>
        <p:txBody>
          <a:bodyPr/>
          <a:lstStyle/>
          <a:p>
            <a:fld id="{D45B42A2-12DC-D04A-88D3-A93CC82DF348}" type="slidenum">
              <a:rPr lang="en-US" smtClean="0"/>
              <a:t>52</a:t>
            </a:fld>
            <a:endParaRPr lang="en-US" dirty="0"/>
          </a:p>
        </p:txBody>
      </p:sp>
    </p:spTree>
    <p:extLst>
      <p:ext uri="{BB962C8B-B14F-4D97-AF65-F5344CB8AC3E}">
        <p14:creationId xmlns:p14="http://schemas.microsoft.com/office/powerpoint/2010/main" val="24311695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ROI 2019 for projects carried out by Smals</a:t>
            </a:r>
            <a:endParaRPr lang="en-US" dirty="0"/>
          </a:p>
        </p:txBody>
      </p:sp>
      <p:grpSp>
        <p:nvGrpSpPr>
          <p:cNvPr id="42" name="Group 41"/>
          <p:cNvGrpSpPr>
            <a:grpSpLocks noChangeAspect="1"/>
          </p:cNvGrpSpPr>
          <p:nvPr/>
        </p:nvGrpSpPr>
        <p:grpSpPr>
          <a:xfrm>
            <a:off x="1301178" y="1542378"/>
            <a:ext cx="9682306" cy="3805526"/>
            <a:chOff x="2518837" y="3517106"/>
            <a:chExt cx="20073990" cy="7889866"/>
          </a:xfrm>
        </p:grpSpPr>
        <p:cxnSp>
          <p:nvCxnSpPr>
            <p:cNvPr id="43" name="Straight Connector 42"/>
            <p:cNvCxnSpPr/>
            <p:nvPr/>
          </p:nvCxnSpPr>
          <p:spPr>
            <a:xfrm flipH="1" flipV="1">
              <a:off x="14680351" y="7942488"/>
              <a:ext cx="2957578" cy="1446561"/>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8007254" y="7942488"/>
              <a:ext cx="2462083" cy="1772842"/>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10035761" y="4238910"/>
              <a:ext cx="4954898" cy="4956189"/>
            </a:xfrm>
            <a:prstGeom prst="ellipse">
              <a:avLst/>
            </a:prstGeom>
            <a:solidFill>
              <a:schemeClr val="bg2"/>
            </a:solidFill>
            <a:ln w="76200" cmpd="sng">
              <a:solidFill>
                <a:srgbClr val="EC5062"/>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Roboto" charset="0"/>
                <a:ea typeface="Roboto" charset="0"/>
                <a:cs typeface="Roboto" charset="0"/>
              </a:endParaRPr>
            </a:p>
          </p:txBody>
        </p:sp>
        <p:sp>
          <p:nvSpPr>
            <p:cNvPr id="46" name="Oval 45"/>
            <p:cNvSpPr/>
            <p:nvPr/>
          </p:nvSpPr>
          <p:spPr>
            <a:xfrm>
              <a:off x="3290047" y="6326896"/>
              <a:ext cx="4954898" cy="4956189"/>
            </a:xfrm>
            <a:prstGeom prst="ellipse">
              <a:avLst/>
            </a:prstGeom>
            <a:solidFill>
              <a:schemeClr val="bg2"/>
            </a:solidFill>
            <a:ln w="76200" cmpd="sng">
              <a:solidFill>
                <a:srgbClr val="22A4DD"/>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Roboto" charset="0"/>
                <a:ea typeface="Roboto" charset="0"/>
                <a:cs typeface="Roboto" charset="0"/>
              </a:endParaRPr>
            </a:p>
          </p:txBody>
        </p:sp>
        <p:sp>
          <p:nvSpPr>
            <p:cNvPr id="47" name="Oval 46"/>
            <p:cNvSpPr/>
            <p:nvPr/>
          </p:nvSpPr>
          <p:spPr>
            <a:xfrm>
              <a:off x="17637929" y="6450783"/>
              <a:ext cx="4954898" cy="4956189"/>
            </a:xfrm>
            <a:prstGeom prst="ellipse">
              <a:avLst/>
            </a:prstGeom>
            <a:solidFill>
              <a:schemeClr val="bg2"/>
            </a:solidFill>
            <a:ln w="7620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Roboto" charset="0"/>
                <a:ea typeface="Roboto" charset="0"/>
                <a:cs typeface="Roboto" charset="0"/>
              </a:endParaRPr>
            </a:p>
          </p:txBody>
        </p:sp>
        <p:sp>
          <p:nvSpPr>
            <p:cNvPr id="48" name="Oval 1"/>
            <p:cNvSpPr>
              <a:spLocks noChangeArrowheads="1"/>
            </p:cNvSpPr>
            <p:nvPr/>
          </p:nvSpPr>
          <p:spPr bwMode="auto">
            <a:xfrm>
              <a:off x="2518837" y="5861568"/>
              <a:ext cx="2080377" cy="2080920"/>
            </a:xfrm>
            <a:prstGeom prst="ellipse">
              <a:avLst/>
            </a:prstGeom>
            <a:solidFill>
              <a:srgbClr val="22A4D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49" name="Oval 1"/>
            <p:cNvSpPr>
              <a:spLocks noChangeArrowheads="1"/>
            </p:cNvSpPr>
            <p:nvPr/>
          </p:nvSpPr>
          <p:spPr bwMode="auto">
            <a:xfrm>
              <a:off x="9549486" y="3517106"/>
              <a:ext cx="2080377" cy="2080920"/>
            </a:xfrm>
            <a:prstGeom prst="ellipse">
              <a:avLst/>
            </a:prstGeom>
            <a:solidFill>
              <a:srgbClr val="EC506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0" name="Oval 1"/>
            <p:cNvSpPr>
              <a:spLocks noChangeArrowheads="1"/>
            </p:cNvSpPr>
            <p:nvPr/>
          </p:nvSpPr>
          <p:spPr bwMode="auto">
            <a:xfrm>
              <a:off x="16984359" y="5861568"/>
              <a:ext cx="2080377" cy="2080920"/>
            </a:xfrm>
            <a:prstGeom prst="ellipse">
              <a:avLst/>
            </a:prstGeom>
            <a:solidFill>
              <a:schemeClr val="accent6">
                <a:lumMod val="75000"/>
              </a:schemeClr>
            </a:solidFill>
            <a:ln>
              <a:solidFill>
                <a:schemeClr val="accent6">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1" name="Freeform 70"/>
            <p:cNvSpPr>
              <a:spLocks noChangeArrowheads="1"/>
            </p:cNvSpPr>
            <p:nvPr/>
          </p:nvSpPr>
          <p:spPr bwMode="auto">
            <a:xfrm>
              <a:off x="17441515" y="6361663"/>
              <a:ext cx="1234583" cy="1103536"/>
            </a:xfrm>
            <a:custGeom>
              <a:avLst/>
              <a:gdLst>
                <a:gd name="T0" fmla="*/ 142 w 497"/>
                <a:gd name="T1" fmla="*/ 275 h 445"/>
                <a:gd name="T2" fmla="*/ 142 w 497"/>
                <a:gd name="T3" fmla="*/ 275 h 445"/>
                <a:gd name="T4" fmla="*/ 142 w 497"/>
                <a:gd name="T5" fmla="*/ 125 h 445"/>
                <a:gd name="T6" fmla="*/ 53 w 497"/>
                <a:gd name="T7" fmla="*/ 125 h 445"/>
                <a:gd name="T8" fmla="*/ 0 w 497"/>
                <a:gd name="T9" fmla="*/ 178 h 445"/>
                <a:gd name="T10" fmla="*/ 0 w 497"/>
                <a:gd name="T11" fmla="*/ 319 h 445"/>
                <a:gd name="T12" fmla="*/ 53 w 497"/>
                <a:gd name="T13" fmla="*/ 373 h 445"/>
                <a:gd name="T14" fmla="*/ 71 w 497"/>
                <a:gd name="T15" fmla="*/ 373 h 445"/>
                <a:gd name="T16" fmla="*/ 71 w 497"/>
                <a:gd name="T17" fmla="*/ 444 h 445"/>
                <a:gd name="T18" fmla="*/ 151 w 497"/>
                <a:gd name="T19" fmla="*/ 373 h 445"/>
                <a:gd name="T20" fmla="*/ 274 w 497"/>
                <a:gd name="T21" fmla="*/ 373 h 445"/>
                <a:gd name="T22" fmla="*/ 319 w 497"/>
                <a:gd name="T23" fmla="*/ 319 h 445"/>
                <a:gd name="T24" fmla="*/ 319 w 497"/>
                <a:gd name="T25" fmla="*/ 275 h 445"/>
                <a:gd name="T26" fmla="*/ 319 w 497"/>
                <a:gd name="T27" fmla="*/ 275 h 445"/>
                <a:gd name="T28" fmla="*/ 142 w 497"/>
                <a:gd name="T29" fmla="*/ 275 h 445"/>
                <a:gd name="T30" fmla="*/ 443 w 497"/>
                <a:gd name="T31" fmla="*/ 0 h 445"/>
                <a:gd name="T32" fmla="*/ 443 w 497"/>
                <a:gd name="T33" fmla="*/ 0 h 445"/>
                <a:gd name="T34" fmla="*/ 221 w 497"/>
                <a:gd name="T35" fmla="*/ 0 h 445"/>
                <a:gd name="T36" fmla="*/ 177 w 497"/>
                <a:gd name="T37" fmla="*/ 54 h 445"/>
                <a:gd name="T38" fmla="*/ 177 w 497"/>
                <a:gd name="T39" fmla="*/ 248 h 445"/>
                <a:gd name="T40" fmla="*/ 346 w 497"/>
                <a:gd name="T41" fmla="*/ 248 h 445"/>
                <a:gd name="T42" fmla="*/ 425 w 497"/>
                <a:gd name="T43" fmla="*/ 319 h 445"/>
                <a:gd name="T44" fmla="*/ 425 w 497"/>
                <a:gd name="T45" fmla="*/ 248 h 445"/>
                <a:gd name="T46" fmla="*/ 443 w 497"/>
                <a:gd name="T47" fmla="*/ 248 h 445"/>
                <a:gd name="T48" fmla="*/ 496 w 497"/>
                <a:gd name="T49" fmla="*/ 195 h 445"/>
                <a:gd name="T50" fmla="*/ 496 w 497"/>
                <a:gd name="T51" fmla="*/ 54 h 445"/>
                <a:gd name="T52" fmla="*/ 443 w 497"/>
                <a:gd name="T53"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445">
                  <a:moveTo>
                    <a:pt x="142" y="275"/>
                  </a:moveTo>
                  <a:lnTo>
                    <a:pt x="142" y="275"/>
                  </a:lnTo>
                  <a:cubicBezTo>
                    <a:pt x="142" y="125"/>
                    <a:pt x="142" y="125"/>
                    <a:pt x="142" y="125"/>
                  </a:cubicBezTo>
                  <a:cubicBezTo>
                    <a:pt x="53" y="125"/>
                    <a:pt x="53" y="125"/>
                    <a:pt x="53" y="125"/>
                  </a:cubicBezTo>
                  <a:cubicBezTo>
                    <a:pt x="18" y="125"/>
                    <a:pt x="0" y="151"/>
                    <a:pt x="0" y="178"/>
                  </a:cubicBezTo>
                  <a:cubicBezTo>
                    <a:pt x="0" y="319"/>
                    <a:pt x="0" y="319"/>
                    <a:pt x="0" y="319"/>
                  </a:cubicBezTo>
                  <a:cubicBezTo>
                    <a:pt x="0" y="354"/>
                    <a:pt x="18" y="373"/>
                    <a:pt x="53" y="373"/>
                  </a:cubicBezTo>
                  <a:cubicBezTo>
                    <a:pt x="71" y="373"/>
                    <a:pt x="71" y="373"/>
                    <a:pt x="71" y="373"/>
                  </a:cubicBezTo>
                  <a:cubicBezTo>
                    <a:pt x="71" y="444"/>
                    <a:pt x="71" y="444"/>
                    <a:pt x="71" y="444"/>
                  </a:cubicBezTo>
                  <a:cubicBezTo>
                    <a:pt x="151" y="373"/>
                    <a:pt x="151" y="373"/>
                    <a:pt x="151" y="373"/>
                  </a:cubicBezTo>
                  <a:cubicBezTo>
                    <a:pt x="274" y="373"/>
                    <a:pt x="274" y="373"/>
                    <a:pt x="274" y="373"/>
                  </a:cubicBezTo>
                  <a:cubicBezTo>
                    <a:pt x="302" y="373"/>
                    <a:pt x="319" y="354"/>
                    <a:pt x="319" y="319"/>
                  </a:cubicBezTo>
                  <a:cubicBezTo>
                    <a:pt x="319" y="275"/>
                    <a:pt x="319" y="275"/>
                    <a:pt x="319" y="275"/>
                  </a:cubicBezTo>
                  <a:lnTo>
                    <a:pt x="319" y="275"/>
                  </a:lnTo>
                  <a:lnTo>
                    <a:pt x="142" y="275"/>
                  </a:lnTo>
                  <a:close/>
                  <a:moveTo>
                    <a:pt x="443" y="0"/>
                  </a:moveTo>
                  <a:lnTo>
                    <a:pt x="443" y="0"/>
                  </a:lnTo>
                  <a:cubicBezTo>
                    <a:pt x="221" y="0"/>
                    <a:pt x="221" y="0"/>
                    <a:pt x="221" y="0"/>
                  </a:cubicBezTo>
                  <a:cubicBezTo>
                    <a:pt x="195" y="0"/>
                    <a:pt x="177" y="27"/>
                    <a:pt x="177" y="54"/>
                  </a:cubicBezTo>
                  <a:cubicBezTo>
                    <a:pt x="177" y="248"/>
                    <a:pt x="177" y="248"/>
                    <a:pt x="177" y="248"/>
                  </a:cubicBezTo>
                  <a:cubicBezTo>
                    <a:pt x="346" y="248"/>
                    <a:pt x="346" y="248"/>
                    <a:pt x="346" y="248"/>
                  </a:cubicBezTo>
                  <a:cubicBezTo>
                    <a:pt x="425" y="319"/>
                    <a:pt x="425" y="319"/>
                    <a:pt x="425" y="319"/>
                  </a:cubicBezTo>
                  <a:cubicBezTo>
                    <a:pt x="425" y="248"/>
                    <a:pt x="425" y="248"/>
                    <a:pt x="425" y="248"/>
                  </a:cubicBezTo>
                  <a:cubicBezTo>
                    <a:pt x="443" y="248"/>
                    <a:pt x="443" y="248"/>
                    <a:pt x="443" y="248"/>
                  </a:cubicBezTo>
                  <a:cubicBezTo>
                    <a:pt x="470" y="248"/>
                    <a:pt x="496" y="231"/>
                    <a:pt x="496" y="195"/>
                  </a:cubicBezTo>
                  <a:cubicBezTo>
                    <a:pt x="496" y="54"/>
                    <a:pt x="496" y="54"/>
                    <a:pt x="496" y="54"/>
                  </a:cubicBezTo>
                  <a:cubicBezTo>
                    <a:pt x="496" y="27"/>
                    <a:pt x="470" y="0"/>
                    <a:pt x="443" y="0"/>
                  </a:cubicBezTo>
                  <a:close/>
                </a:path>
              </a:pathLst>
            </a:custGeom>
            <a:solidFill>
              <a:schemeClr val="bg1"/>
            </a:solidFill>
            <a:ln>
              <a:noFill/>
            </a:ln>
            <a:effectLst/>
          </p:spPr>
          <p:txBody>
            <a:bodyPr wrap="none" lIns="91424" tIns="45712" rIns="91424" bIns="4571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2" name="Freeform 102"/>
            <p:cNvSpPr>
              <a:spLocks noChangeArrowheads="1"/>
            </p:cNvSpPr>
            <p:nvPr/>
          </p:nvSpPr>
          <p:spPr bwMode="auto">
            <a:xfrm>
              <a:off x="2963928" y="6340760"/>
              <a:ext cx="1225829" cy="1103536"/>
            </a:xfrm>
            <a:custGeom>
              <a:avLst/>
              <a:gdLst>
                <a:gd name="T0" fmla="*/ 80 w 498"/>
                <a:gd name="T1" fmla="*/ 151 h 445"/>
                <a:gd name="T2" fmla="*/ 80 w 498"/>
                <a:gd name="T3" fmla="*/ 151 h 445"/>
                <a:gd name="T4" fmla="*/ 142 w 498"/>
                <a:gd name="T5" fmla="*/ 169 h 445"/>
                <a:gd name="T6" fmla="*/ 151 w 498"/>
                <a:gd name="T7" fmla="*/ 169 h 445"/>
                <a:gd name="T8" fmla="*/ 195 w 498"/>
                <a:gd name="T9" fmla="*/ 134 h 445"/>
                <a:gd name="T10" fmla="*/ 195 w 498"/>
                <a:gd name="T11" fmla="*/ 125 h 445"/>
                <a:gd name="T12" fmla="*/ 178 w 498"/>
                <a:gd name="T13" fmla="*/ 107 h 445"/>
                <a:gd name="T14" fmla="*/ 275 w 498"/>
                <a:gd name="T15" fmla="*/ 10 h 445"/>
                <a:gd name="T16" fmla="*/ 195 w 498"/>
                <a:gd name="T17" fmla="*/ 0 h 445"/>
                <a:gd name="T18" fmla="*/ 107 w 498"/>
                <a:gd name="T19" fmla="*/ 54 h 445"/>
                <a:gd name="T20" fmla="*/ 72 w 498"/>
                <a:gd name="T21" fmla="*/ 81 h 445"/>
                <a:gd name="T22" fmla="*/ 53 w 498"/>
                <a:gd name="T23" fmla="*/ 116 h 445"/>
                <a:gd name="T24" fmla="*/ 18 w 498"/>
                <a:gd name="T25" fmla="*/ 125 h 445"/>
                <a:gd name="T26" fmla="*/ 0 w 498"/>
                <a:gd name="T27" fmla="*/ 143 h 445"/>
                <a:gd name="T28" fmla="*/ 0 w 498"/>
                <a:gd name="T29" fmla="*/ 151 h 445"/>
                <a:gd name="T30" fmla="*/ 36 w 498"/>
                <a:gd name="T31" fmla="*/ 187 h 445"/>
                <a:gd name="T32" fmla="*/ 53 w 498"/>
                <a:gd name="T33" fmla="*/ 196 h 445"/>
                <a:gd name="T34" fmla="*/ 72 w 498"/>
                <a:gd name="T35" fmla="*/ 178 h 445"/>
                <a:gd name="T36" fmla="*/ 80 w 498"/>
                <a:gd name="T37" fmla="*/ 151 h 445"/>
                <a:gd name="T38" fmla="*/ 222 w 498"/>
                <a:gd name="T39" fmla="*/ 160 h 445"/>
                <a:gd name="T40" fmla="*/ 222 w 498"/>
                <a:gd name="T41" fmla="*/ 160 h 445"/>
                <a:gd name="T42" fmla="*/ 213 w 498"/>
                <a:gd name="T43" fmla="*/ 160 h 445"/>
                <a:gd name="T44" fmla="*/ 178 w 498"/>
                <a:gd name="T45" fmla="*/ 187 h 445"/>
                <a:gd name="T46" fmla="*/ 169 w 498"/>
                <a:gd name="T47" fmla="*/ 204 h 445"/>
                <a:gd name="T48" fmla="*/ 381 w 498"/>
                <a:gd name="T49" fmla="*/ 435 h 445"/>
                <a:gd name="T50" fmla="*/ 399 w 498"/>
                <a:gd name="T51" fmla="*/ 435 h 445"/>
                <a:gd name="T52" fmla="*/ 426 w 498"/>
                <a:gd name="T53" fmla="*/ 417 h 445"/>
                <a:gd name="T54" fmla="*/ 426 w 498"/>
                <a:gd name="T55" fmla="*/ 400 h 445"/>
                <a:gd name="T56" fmla="*/ 222 w 498"/>
                <a:gd name="T57" fmla="*/ 160 h 445"/>
                <a:gd name="T58" fmla="*/ 497 w 498"/>
                <a:gd name="T59" fmla="*/ 63 h 445"/>
                <a:gd name="T60" fmla="*/ 497 w 498"/>
                <a:gd name="T61" fmla="*/ 63 h 445"/>
                <a:gd name="T62" fmla="*/ 479 w 498"/>
                <a:gd name="T63" fmla="*/ 54 h 445"/>
                <a:gd name="T64" fmla="*/ 461 w 498"/>
                <a:gd name="T65" fmla="*/ 89 h 445"/>
                <a:gd name="T66" fmla="*/ 408 w 498"/>
                <a:gd name="T67" fmla="*/ 107 h 445"/>
                <a:gd name="T68" fmla="*/ 399 w 498"/>
                <a:gd name="T69" fmla="*/ 63 h 445"/>
                <a:gd name="T70" fmla="*/ 417 w 498"/>
                <a:gd name="T71" fmla="*/ 19 h 445"/>
                <a:gd name="T72" fmla="*/ 408 w 498"/>
                <a:gd name="T73" fmla="*/ 10 h 445"/>
                <a:gd name="T74" fmla="*/ 337 w 498"/>
                <a:gd name="T75" fmla="*/ 72 h 445"/>
                <a:gd name="T76" fmla="*/ 319 w 498"/>
                <a:gd name="T77" fmla="*/ 151 h 445"/>
                <a:gd name="T78" fmla="*/ 284 w 498"/>
                <a:gd name="T79" fmla="*/ 187 h 445"/>
                <a:gd name="T80" fmla="*/ 319 w 498"/>
                <a:gd name="T81" fmla="*/ 231 h 445"/>
                <a:gd name="T82" fmla="*/ 364 w 498"/>
                <a:gd name="T83" fmla="*/ 187 h 445"/>
                <a:gd name="T84" fmla="*/ 408 w 498"/>
                <a:gd name="T85" fmla="*/ 178 h 445"/>
                <a:gd name="T86" fmla="*/ 488 w 498"/>
                <a:gd name="T87" fmla="*/ 143 h 445"/>
                <a:gd name="T88" fmla="*/ 497 w 498"/>
                <a:gd name="T89" fmla="*/ 63 h 445"/>
                <a:gd name="T90" fmla="*/ 72 w 498"/>
                <a:gd name="T91" fmla="*/ 400 h 445"/>
                <a:gd name="T92" fmla="*/ 72 w 498"/>
                <a:gd name="T93" fmla="*/ 400 h 445"/>
                <a:gd name="T94" fmla="*/ 72 w 498"/>
                <a:gd name="T95" fmla="*/ 417 h 445"/>
                <a:gd name="T96" fmla="*/ 89 w 498"/>
                <a:gd name="T97" fmla="*/ 444 h 445"/>
                <a:gd name="T98" fmla="*/ 107 w 498"/>
                <a:gd name="T99" fmla="*/ 435 h 445"/>
                <a:gd name="T100" fmla="*/ 231 w 498"/>
                <a:gd name="T101" fmla="*/ 320 h 445"/>
                <a:gd name="T102" fmla="*/ 195 w 498"/>
                <a:gd name="T103" fmla="*/ 275 h 445"/>
                <a:gd name="T104" fmla="*/ 72 w 498"/>
                <a:gd name="T105" fmla="*/ 40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p:spPr>
          <p:txBody>
            <a:bodyPr wrap="none" lIns="91424" tIns="45712" rIns="91424" bIns="4571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3" name="Freeform 116"/>
            <p:cNvSpPr>
              <a:spLocks noChangeArrowheads="1"/>
            </p:cNvSpPr>
            <p:nvPr/>
          </p:nvSpPr>
          <p:spPr bwMode="auto">
            <a:xfrm>
              <a:off x="10035761" y="3975754"/>
              <a:ext cx="1103247" cy="1138567"/>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solidFill>
            <a:ln>
              <a:noFill/>
            </a:ln>
            <a:effectLst/>
          </p:spPr>
          <p:txBody>
            <a:bodyPr wrap="none" lIns="91424" tIns="45712" rIns="91424" bIns="4571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4" name="TextBox 53"/>
            <p:cNvSpPr txBox="1"/>
            <p:nvPr/>
          </p:nvSpPr>
          <p:spPr>
            <a:xfrm>
              <a:off x="4558401" y="7249905"/>
              <a:ext cx="2665407" cy="17228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Roboto" charset="0"/>
                  <a:ea typeface="Roboto" charset="0"/>
                  <a:cs typeface="Roboto" charset="0"/>
                </a:rPr>
                <a:t>54%</a:t>
              </a:r>
            </a:p>
          </p:txBody>
        </p:sp>
        <p:sp>
          <p:nvSpPr>
            <p:cNvPr id="55" name="TextBox 54"/>
            <p:cNvSpPr txBox="1"/>
            <p:nvPr/>
          </p:nvSpPr>
          <p:spPr>
            <a:xfrm>
              <a:off x="4668392" y="9635269"/>
              <a:ext cx="2371082" cy="76572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53" normalizeH="0" baseline="0" noProof="0" dirty="0">
                  <a:ln>
                    <a:noFill/>
                  </a:ln>
                  <a:solidFill>
                    <a:srgbClr val="000000"/>
                  </a:solidFill>
                  <a:effectLst/>
                  <a:uLnTx/>
                  <a:uFillTx/>
                  <a:latin typeface="Roboto" charset="0"/>
                  <a:ea typeface="Roboto" charset="0"/>
                  <a:cs typeface="Roboto" charset="0"/>
                </a:rPr>
                <a:t>Reused</a:t>
              </a:r>
            </a:p>
          </p:txBody>
        </p:sp>
        <p:sp>
          <p:nvSpPr>
            <p:cNvPr id="56" name="TextBox 55"/>
            <p:cNvSpPr txBox="1"/>
            <p:nvPr/>
          </p:nvSpPr>
          <p:spPr>
            <a:xfrm>
              <a:off x="11177635" y="5165141"/>
              <a:ext cx="2665407" cy="17228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Roboto" charset="0"/>
                  <a:ea typeface="Roboto" charset="0"/>
                  <a:cs typeface="Roboto" charset="0"/>
                </a:rPr>
                <a:t>23%</a:t>
              </a:r>
            </a:p>
          </p:txBody>
        </p:sp>
        <p:sp>
          <p:nvSpPr>
            <p:cNvPr id="57" name="TextBox 56"/>
            <p:cNvSpPr txBox="1"/>
            <p:nvPr/>
          </p:nvSpPr>
          <p:spPr>
            <a:xfrm>
              <a:off x="10912935" y="7550507"/>
              <a:ext cx="3120455" cy="76572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53" normalizeH="0" baseline="0" noProof="0" dirty="0">
                  <a:ln>
                    <a:noFill/>
                  </a:ln>
                  <a:solidFill>
                    <a:srgbClr val="000000"/>
                  </a:solidFill>
                  <a:effectLst/>
                  <a:uLnTx/>
                  <a:uFillTx/>
                  <a:latin typeface="Roboto" charset="0"/>
                  <a:ea typeface="Roboto" charset="0"/>
                  <a:cs typeface="Roboto" charset="0"/>
                </a:rPr>
                <a:t>reusable</a:t>
              </a:r>
            </a:p>
          </p:txBody>
        </p:sp>
        <p:sp>
          <p:nvSpPr>
            <p:cNvPr id="58" name="TextBox 57"/>
            <p:cNvSpPr txBox="1"/>
            <p:nvPr/>
          </p:nvSpPr>
          <p:spPr>
            <a:xfrm>
              <a:off x="18842124" y="7465197"/>
              <a:ext cx="2665407" cy="17228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Roboto" charset="0"/>
                  <a:ea typeface="Roboto" charset="0"/>
                  <a:cs typeface="Roboto" charset="0"/>
                </a:rPr>
                <a:t>35%</a:t>
              </a:r>
            </a:p>
          </p:txBody>
        </p:sp>
        <p:sp>
          <p:nvSpPr>
            <p:cNvPr id="59" name="TextBox 58"/>
            <p:cNvSpPr txBox="1"/>
            <p:nvPr/>
          </p:nvSpPr>
          <p:spPr>
            <a:xfrm>
              <a:off x="19622986" y="9850563"/>
              <a:ext cx="1029341" cy="76572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53" normalizeH="0" baseline="0" noProof="0" dirty="0">
                  <a:ln>
                    <a:noFill/>
                  </a:ln>
                  <a:solidFill>
                    <a:srgbClr val="000000"/>
                  </a:solidFill>
                  <a:effectLst/>
                  <a:uLnTx/>
                  <a:uFillTx/>
                  <a:latin typeface="Roboto" charset="0"/>
                  <a:ea typeface="Roboto" charset="0"/>
                  <a:cs typeface="Roboto" charset="0"/>
                </a:rPr>
                <a:t>ROI</a:t>
              </a:r>
            </a:p>
          </p:txBody>
        </p:sp>
      </p:grpSp>
      <p:sp>
        <p:nvSpPr>
          <p:cNvPr id="60" name="TextBox 59"/>
          <p:cNvSpPr txBox="1"/>
          <p:nvPr/>
        </p:nvSpPr>
        <p:spPr>
          <a:xfrm>
            <a:off x="6685534" y="5296872"/>
            <a:ext cx="4668265"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6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10.000.000 €</a:t>
            </a:r>
          </a:p>
        </p:txBody>
      </p:sp>
      <p:sp>
        <p:nvSpPr>
          <p:cNvPr id="25"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53</a:t>
            </a:fld>
            <a:endParaRPr lang="en-US" dirty="0">
              <a:solidFill>
                <a:schemeClr val="bg1"/>
              </a:solidFill>
            </a:endParaRPr>
          </a:p>
        </p:txBody>
      </p:sp>
      <p:sp>
        <p:nvSpPr>
          <p:cNvPr id="6" name="Slide Number Placeholder 5"/>
          <p:cNvSpPr>
            <a:spLocks noGrp="1"/>
          </p:cNvSpPr>
          <p:nvPr>
            <p:ph type="sldNum" sz="quarter" idx="12"/>
          </p:nvPr>
        </p:nvSpPr>
        <p:spPr/>
        <p:txBody>
          <a:bodyPr/>
          <a:lstStyle/>
          <a:p>
            <a:fld id="{D45B42A2-12DC-D04A-88D3-A93CC82DF348}" type="slidenum">
              <a:rPr lang="en-US" smtClean="0"/>
              <a:t>53</a:t>
            </a:fld>
            <a:endParaRPr lang="en-US" dirty="0"/>
          </a:p>
        </p:txBody>
      </p:sp>
    </p:spTree>
    <p:extLst>
      <p:ext uri="{BB962C8B-B14F-4D97-AF65-F5344CB8AC3E}">
        <p14:creationId xmlns:p14="http://schemas.microsoft.com/office/powerpoint/2010/main" val="2574203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idx="14"/>
          </p:nvPr>
        </p:nvSpPr>
        <p:spPr/>
        <p:txBody>
          <a:bodyPr/>
          <a:lstStyle/>
          <a:p>
            <a:r>
              <a:rPr lang="en-US" dirty="0"/>
              <a:t>an API is a programmatic interface to data or some set of functionality</a:t>
            </a:r>
          </a:p>
          <a:p>
            <a:endParaRPr lang="en-US" dirty="0"/>
          </a:p>
          <a:p>
            <a:r>
              <a:rPr lang="en-US" dirty="0"/>
              <a:t>thanks to API’s it is possible to use the data or functionality behind it and continue to build on it</a:t>
            </a:r>
          </a:p>
          <a:p>
            <a:endParaRPr lang="en-US" dirty="0">
              <a:sym typeface="Wingdings" panose="05000000000000000000" pitchFamily="2" charset="2"/>
            </a:endParaRPr>
          </a:p>
          <a:p>
            <a:r>
              <a:rPr lang="en-US" dirty="0">
                <a:sym typeface="Wingdings" panose="05000000000000000000" pitchFamily="2" charset="2"/>
              </a:rPr>
              <a:t>API = a s</a:t>
            </a:r>
            <a:r>
              <a:rPr lang="en-US" dirty="0"/>
              <a:t>oftware building block</a:t>
            </a:r>
          </a:p>
          <a:p>
            <a:endParaRPr lang="nl-BE" dirty="0"/>
          </a:p>
        </p:txBody>
      </p:sp>
      <p:sp>
        <p:nvSpPr>
          <p:cNvPr id="4" name="Title 3"/>
          <p:cNvSpPr>
            <a:spLocks noGrp="1"/>
          </p:cNvSpPr>
          <p:nvPr>
            <p:ph type="title"/>
          </p:nvPr>
        </p:nvSpPr>
        <p:spPr/>
        <p:txBody>
          <a:bodyPr/>
          <a:lstStyle/>
          <a:p>
            <a:r>
              <a:rPr lang="en-US"/>
              <a:t>API - </a:t>
            </a:r>
            <a:r>
              <a:rPr lang="en-GB"/>
              <a:t>Application Programming Interface</a:t>
            </a:r>
            <a:endParaRPr lang="en-US" dirty="0"/>
          </a:p>
        </p:txBody>
      </p:sp>
      <p:pic>
        <p:nvPicPr>
          <p:cNvPr id="3" name="Picture 2"/>
          <p:cNvPicPr>
            <a:picLocks noChangeAspect="1"/>
          </p:cNvPicPr>
          <p:nvPr/>
        </p:nvPicPr>
        <p:blipFill>
          <a:blip r:embed="rId3"/>
          <a:stretch>
            <a:fillRect/>
          </a:stretch>
        </p:blipFill>
        <p:spPr>
          <a:xfrm>
            <a:off x="1318677" y="4549846"/>
            <a:ext cx="9199183" cy="2051779"/>
          </a:xfrm>
          <a:prstGeom prst="rect">
            <a:avLst/>
          </a:prstGeom>
        </p:spPr>
      </p:pic>
      <p:sp>
        <p:nvSpPr>
          <p:cNvPr id="7" name="Slide Number Placeholder 6"/>
          <p:cNvSpPr>
            <a:spLocks noGrp="1"/>
          </p:cNvSpPr>
          <p:nvPr>
            <p:ph type="sldNum" sz="quarter" idx="12"/>
          </p:nvPr>
        </p:nvSpPr>
        <p:spPr/>
        <p:txBody>
          <a:bodyPr/>
          <a:lstStyle/>
          <a:p>
            <a:fld id="{D45B42A2-12DC-D04A-88D3-A93CC82DF348}" type="slidenum">
              <a:rPr lang="en-US" smtClean="0"/>
              <a:t>54</a:t>
            </a:fld>
            <a:endParaRPr lang="en-US" dirty="0"/>
          </a:p>
        </p:txBody>
      </p:sp>
    </p:spTree>
    <p:extLst>
      <p:ext uri="{BB962C8B-B14F-4D97-AF65-F5344CB8AC3E}">
        <p14:creationId xmlns:p14="http://schemas.microsoft.com/office/powerpoint/2010/main" val="35119781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sz="quarter" idx="14"/>
          </p:nvPr>
        </p:nvSpPr>
        <p:spPr/>
        <p:txBody>
          <a:bodyPr/>
          <a:lstStyle/>
          <a:p>
            <a:r>
              <a:rPr lang="en-US" dirty="0"/>
              <a:t>providers vs consumers</a:t>
            </a:r>
          </a:p>
          <a:p>
            <a:pPr lvl="1"/>
            <a:r>
              <a:rPr lang="en-US" dirty="0"/>
              <a:t>when an API is offered over a network, the service that offers the API is called the “provider”</a:t>
            </a:r>
          </a:p>
          <a:p>
            <a:pPr lvl="1"/>
            <a:r>
              <a:rPr lang="en-US" dirty="0"/>
              <a:t>the “consumer” of the API is often a software application</a:t>
            </a:r>
          </a:p>
          <a:p>
            <a:r>
              <a:rPr lang="en-US" dirty="0"/>
              <a:t>the consumer may outsource the requirement for data or functionality by “calling” API’s</a:t>
            </a:r>
          </a:p>
          <a:p>
            <a:pPr lvl="1"/>
            <a:r>
              <a:rPr lang="en-US" dirty="0"/>
              <a:t>billing</a:t>
            </a:r>
          </a:p>
          <a:p>
            <a:pPr lvl="1"/>
            <a:r>
              <a:rPr lang="en-US" dirty="0"/>
              <a:t>identity</a:t>
            </a:r>
          </a:p>
          <a:p>
            <a:pPr lvl="1"/>
            <a:r>
              <a:rPr lang="en-US" dirty="0"/>
              <a:t>storing</a:t>
            </a:r>
          </a:p>
          <a:p>
            <a:pPr lvl="1"/>
            <a:r>
              <a:rPr lang="en-US" dirty="0"/>
              <a:t>image processing</a:t>
            </a:r>
          </a:p>
          <a:p>
            <a:pPr lvl="1"/>
            <a:r>
              <a:rPr lang="en-US" dirty="0"/>
              <a:t>all sort of (authentic) data sources</a:t>
            </a:r>
          </a:p>
          <a:p>
            <a:pPr lvl="1"/>
            <a:r>
              <a:rPr lang="en-US" dirty="0"/>
              <a:t>…</a:t>
            </a:r>
          </a:p>
          <a:p>
            <a:endParaRPr lang="en-US" dirty="0"/>
          </a:p>
          <a:p>
            <a:endParaRPr lang="en-US" dirty="0"/>
          </a:p>
          <a:p>
            <a:endParaRPr lang="nl-BE" dirty="0"/>
          </a:p>
        </p:txBody>
      </p:sp>
      <p:sp>
        <p:nvSpPr>
          <p:cNvPr id="4" name="Title 3"/>
          <p:cNvSpPr>
            <a:spLocks noGrp="1"/>
          </p:cNvSpPr>
          <p:nvPr>
            <p:ph type="title"/>
          </p:nvPr>
        </p:nvSpPr>
        <p:spPr/>
        <p:txBody>
          <a:bodyPr/>
          <a:lstStyle/>
          <a:p>
            <a:r>
              <a:rPr lang="en-US" dirty="0"/>
              <a:t>About API - </a:t>
            </a:r>
            <a:r>
              <a:rPr lang="en-GB" dirty="0"/>
              <a:t>Application Programming Interface</a:t>
            </a:r>
            <a:endParaRPr lang="en-US" dirty="0"/>
          </a:p>
        </p:txBody>
      </p:sp>
      <p:sp>
        <p:nvSpPr>
          <p:cNvPr id="6" name="Slide Number Placeholder 5"/>
          <p:cNvSpPr>
            <a:spLocks noGrp="1"/>
          </p:cNvSpPr>
          <p:nvPr>
            <p:ph type="sldNum" sz="quarter" idx="12"/>
          </p:nvPr>
        </p:nvSpPr>
        <p:spPr/>
        <p:txBody>
          <a:bodyPr/>
          <a:lstStyle/>
          <a:p>
            <a:fld id="{D45B42A2-12DC-D04A-88D3-A93CC82DF348}" type="slidenum">
              <a:rPr lang="en-US" smtClean="0"/>
              <a:t>55</a:t>
            </a:fld>
            <a:endParaRPr lang="en-US" dirty="0"/>
          </a:p>
        </p:txBody>
      </p:sp>
    </p:spTree>
    <p:extLst>
      <p:ext uri="{BB962C8B-B14F-4D97-AF65-F5344CB8AC3E}">
        <p14:creationId xmlns:p14="http://schemas.microsoft.com/office/powerpoint/2010/main" val="23531418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sz="quarter" idx="14"/>
          </p:nvPr>
        </p:nvSpPr>
        <p:spPr/>
        <p:txBody>
          <a:bodyPr/>
          <a:lstStyle/>
          <a:p>
            <a:r>
              <a:rPr lang="en-US" dirty="0"/>
              <a:t>consumers can connect to an API of a provider and use its data or functionality as long as the “technical contract” has been respected</a:t>
            </a:r>
          </a:p>
          <a:p>
            <a:endParaRPr lang="en-US" dirty="0"/>
          </a:p>
          <a:p>
            <a:endParaRPr lang="en-US" dirty="0"/>
          </a:p>
          <a:p>
            <a:endParaRPr lang="en-US" dirty="0"/>
          </a:p>
          <a:p>
            <a:endParaRPr lang="en-US" dirty="0"/>
          </a:p>
          <a:p>
            <a:endParaRPr lang="en-US" dirty="0"/>
          </a:p>
          <a:p>
            <a:r>
              <a:rPr lang="en-US" dirty="0"/>
              <a:t>consumers don’t need to know the technical details behind the functionality</a:t>
            </a:r>
          </a:p>
          <a:p>
            <a:r>
              <a:rPr lang="en-US" dirty="0"/>
              <a:t>API’s can be written in any possible programming language</a:t>
            </a:r>
          </a:p>
          <a:p>
            <a:endParaRPr lang="en-US" dirty="0"/>
          </a:p>
          <a:p>
            <a:endParaRPr lang="en-US" dirty="0"/>
          </a:p>
          <a:p>
            <a:endParaRPr lang="en-US" dirty="0"/>
          </a:p>
          <a:p>
            <a:endParaRPr lang="en-US" dirty="0"/>
          </a:p>
          <a:p>
            <a:endParaRPr lang="en-US" dirty="0"/>
          </a:p>
          <a:p>
            <a:endParaRPr lang="en-US" dirty="0"/>
          </a:p>
          <a:p>
            <a:endParaRPr lang="nl-BE" dirty="0"/>
          </a:p>
        </p:txBody>
      </p:sp>
      <p:sp>
        <p:nvSpPr>
          <p:cNvPr id="4" name="Title 3"/>
          <p:cNvSpPr>
            <a:spLocks noGrp="1"/>
          </p:cNvSpPr>
          <p:nvPr>
            <p:ph type="title"/>
          </p:nvPr>
        </p:nvSpPr>
        <p:spPr/>
        <p:txBody>
          <a:bodyPr/>
          <a:lstStyle/>
          <a:p>
            <a:r>
              <a:rPr lang="en-US"/>
              <a:t>About API - </a:t>
            </a:r>
            <a:r>
              <a:rPr lang="en-GB"/>
              <a:t>Application Programming Interface</a:t>
            </a:r>
            <a:endParaRPr lang="en-US" dirty="0"/>
          </a:p>
        </p:txBody>
      </p:sp>
      <p:pic>
        <p:nvPicPr>
          <p:cNvPr id="3" name="Picture 2"/>
          <p:cNvPicPr>
            <a:picLocks noChangeAspect="1"/>
          </p:cNvPicPr>
          <p:nvPr/>
        </p:nvPicPr>
        <p:blipFill>
          <a:blip r:embed="rId3"/>
          <a:stretch>
            <a:fillRect/>
          </a:stretch>
        </p:blipFill>
        <p:spPr>
          <a:xfrm>
            <a:off x="2127737" y="2669061"/>
            <a:ext cx="4627508" cy="1997067"/>
          </a:xfrm>
          <a:prstGeom prst="rect">
            <a:avLst/>
          </a:prstGeom>
        </p:spPr>
      </p:pic>
      <p:sp>
        <p:nvSpPr>
          <p:cNvPr id="7" name="Slide Number Placeholder 6"/>
          <p:cNvSpPr>
            <a:spLocks noGrp="1"/>
          </p:cNvSpPr>
          <p:nvPr>
            <p:ph type="sldNum" sz="quarter" idx="12"/>
          </p:nvPr>
        </p:nvSpPr>
        <p:spPr/>
        <p:txBody>
          <a:bodyPr/>
          <a:lstStyle/>
          <a:p>
            <a:fld id="{D45B42A2-12DC-D04A-88D3-A93CC82DF348}" type="slidenum">
              <a:rPr lang="en-US" smtClean="0"/>
              <a:t>56</a:t>
            </a:fld>
            <a:endParaRPr lang="en-US" dirty="0"/>
          </a:p>
        </p:txBody>
      </p:sp>
    </p:spTree>
    <p:extLst>
      <p:ext uri="{BB962C8B-B14F-4D97-AF65-F5344CB8AC3E}">
        <p14:creationId xmlns:p14="http://schemas.microsoft.com/office/powerpoint/2010/main" val="16303064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sz="quarter" idx="14"/>
          </p:nvPr>
        </p:nvSpPr>
        <p:spPr/>
        <p:txBody>
          <a:bodyPr/>
          <a:lstStyle/>
          <a:p>
            <a:r>
              <a:rPr lang="en-US" dirty="0"/>
              <a:t>cost reduction by reusability: consumers don’t need to rewrite what already exists!</a:t>
            </a:r>
          </a:p>
          <a:p>
            <a:r>
              <a:rPr lang="en-US" dirty="0"/>
              <a:t>complexity reduction: no more big, monolithic systems</a:t>
            </a:r>
          </a:p>
          <a:p>
            <a:r>
              <a:rPr lang="en-US" dirty="0"/>
              <a:t>decoupling:  consumers and providers can continue to connect as long as the technical contract is followed </a:t>
            </a:r>
            <a:r>
              <a:rPr lang="en-US" dirty="0">
                <a:sym typeface="Wingdings" panose="05000000000000000000" pitchFamily="2" charset="2"/>
              </a:rPr>
              <a:t> ex. less impact in case of migrations</a:t>
            </a:r>
          </a:p>
          <a:p>
            <a:r>
              <a:rPr lang="en-US" dirty="0">
                <a:sym typeface="Wingdings" panose="05000000000000000000" pitchFamily="2" charset="2"/>
              </a:rPr>
              <a:t>driver of innovation: new </a:t>
            </a:r>
            <a:r>
              <a:rPr lang="en-US">
                <a:sym typeface="Wingdings" panose="05000000000000000000" pitchFamily="2" charset="2"/>
              </a:rPr>
              <a:t>products arise</a:t>
            </a:r>
            <a:r>
              <a:rPr lang="en-US" dirty="0">
                <a:sym typeface="Wingdings" panose="05000000000000000000" pitchFamily="2" charset="2"/>
              </a:rPr>
              <a:t>, based on existing API capability</a:t>
            </a:r>
          </a:p>
          <a:p>
            <a:r>
              <a:rPr lang="en-US" dirty="0">
                <a:sym typeface="Wingdings" panose="05000000000000000000" pitchFamily="2" charset="2"/>
              </a:rPr>
              <a:t>stimulation of partnerships</a:t>
            </a:r>
          </a:p>
          <a:p>
            <a:r>
              <a:rPr lang="en-US" dirty="0">
                <a:sym typeface="Wingdings" panose="05000000000000000000" pitchFamily="2" charset="2"/>
              </a:rPr>
              <a:t>stimulation of standardization</a:t>
            </a:r>
          </a:p>
          <a:p>
            <a:endParaRPr lang="en-US" dirty="0">
              <a:sym typeface="Wingdings" panose="05000000000000000000" pitchFamily="2" charset="2"/>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nl-BE" dirty="0"/>
          </a:p>
        </p:txBody>
      </p:sp>
      <p:sp>
        <p:nvSpPr>
          <p:cNvPr id="4" name="Title 3"/>
          <p:cNvSpPr>
            <a:spLocks noGrp="1"/>
          </p:cNvSpPr>
          <p:nvPr>
            <p:ph type="title"/>
          </p:nvPr>
        </p:nvSpPr>
        <p:spPr/>
        <p:txBody>
          <a:bodyPr/>
          <a:lstStyle/>
          <a:p>
            <a:r>
              <a:rPr lang="en-US"/>
              <a:t>Why are API’s important ?</a:t>
            </a:r>
            <a:endParaRPr lang="en-US" dirty="0"/>
          </a:p>
        </p:txBody>
      </p:sp>
      <p:sp>
        <p:nvSpPr>
          <p:cNvPr id="6" name="Slide Number Placeholder 5"/>
          <p:cNvSpPr>
            <a:spLocks noGrp="1"/>
          </p:cNvSpPr>
          <p:nvPr>
            <p:ph type="sldNum" sz="quarter" idx="12"/>
          </p:nvPr>
        </p:nvSpPr>
        <p:spPr/>
        <p:txBody>
          <a:bodyPr/>
          <a:lstStyle/>
          <a:p>
            <a:fld id="{D45B42A2-12DC-D04A-88D3-A93CC82DF348}" type="slidenum">
              <a:rPr lang="en-US" smtClean="0"/>
              <a:t>57</a:t>
            </a:fld>
            <a:endParaRPr lang="en-US" dirty="0"/>
          </a:p>
        </p:txBody>
      </p:sp>
    </p:spTree>
    <p:extLst>
      <p:ext uri="{BB962C8B-B14F-4D97-AF65-F5344CB8AC3E}">
        <p14:creationId xmlns:p14="http://schemas.microsoft.com/office/powerpoint/2010/main" val="14075669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Shifting to an API economy: the value chain</a:t>
            </a:r>
            <a:endParaRPr lang="en-US" dirty="0"/>
          </a:p>
        </p:txBody>
      </p:sp>
      <p:cxnSp>
        <p:nvCxnSpPr>
          <p:cNvPr id="7" name="Straight Connector 6"/>
          <p:cNvCxnSpPr/>
          <p:nvPr/>
        </p:nvCxnSpPr>
        <p:spPr>
          <a:xfrm>
            <a:off x="7568242" y="3335544"/>
            <a:ext cx="1834550" cy="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pic>
        <p:nvPicPr>
          <p:cNvPr id="8" name="Picture 7"/>
          <p:cNvPicPr>
            <a:picLocks noChangeAspect="1"/>
          </p:cNvPicPr>
          <p:nvPr/>
        </p:nvPicPr>
        <p:blipFill>
          <a:blip r:embed="rId3"/>
          <a:stretch>
            <a:fillRect/>
          </a:stretch>
        </p:blipFill>
        <p:spPr>
          <a:xfrm>
            <a:off x="259017" y="2360049"/>
            <a:ext cx="11673965" cy="2783342"/>
          </a:xfrm>
          <a:prstGeom prst="rect">
            <a:avLst/>
          </a:prstGeom>
        </p:spPr>
      </p:pic>
      <p:sp>
        <p:nvSpPr>
          <p:cNvPr id="9" name="TextBox 8"/>
          <p:cNvSpPr txBox="1"/>
          <p:nvPr/>
        </p:nvSpPr>
        <p:spPr>
          <a:xfrm>
            <a:off x="435428" y="5292163"/>
            <a:ext cx="1036181" cy="707886"/>
          </a:xfrm>
          <a:prstGeom prst="rect">
            <a:avLst/>
          </a:prstGeom>
          <a:noFill/>
        </p:spPr>
        <p:txBody>
          <a:bodyPr wrap="none" rtlCol="0">
            <a:spAutoFit/>
          </a:bodyPr>
          <a:lstStyle/>
          <a:p>
            <a:r>
              <a:rPr lang="en-US" sz="2000" dirty="0">
                <a:solidFill>
                  <a:srgbClr val="0070C0"/>
                </a:solidFill>
              </a:rPr>
              <a:t>Existing </a:t>
            </a:r>
          </a:p>
          <a:p>
            <a:r>
              <a:rPr lang="en-US" sz="2000" dirty="0">
                <a:solidFill>
                  <a:srgbClr val="0070C0"/>
                </a:solidFill>
              </a:rPr>
              <a:t>Systems</a:t>
            </a:r>
          </a:p>
        </p:txBody>
      </p:sp>
      <p:sp>
        <p:nvSpPr>
          <p:cNvPr id="10" name="TextBox 9"/>
          <p:cNvSpPr txBox="1"/>
          <p:nvPr/>
        </p:nvSpPr>
        <p:spPr>
          <a:xfrm>
            <a:off x="3389372" y="2487048"/>
            <a:ext cx="1763199" cy="707886"/>
          </a:xfrm>
          <a:prstGeom prst="rect">
            <a:avLst/>
          </a:prstGeom>
          <a:noFill/>
        </p:spPr>
        <p:txBody>
          <a:bodyPr wrap="square" rtlCol="0">
            <a:spAutoFit/>
          </a:bodyPr>
          <a:lstStyle/>
          <a:p>
            <a:pPr algn="ctr"/>
            <a:r>
              <a:rPr lang="en-US" sz="2000" dirty="0">
                <a:solidFill>
                  <a:srgbClr val="0070C0"/>
                </a:solidFill>
              </a:rPr>
              <a:t>Made available as API</a:t>
            </a:r>
          </a:p>
        </p:txBody>
      </p:sp>
      <p:sp>
        <p:nvSpPr>
          <p:cNvPr id="11" name="TextBox 10"/>
          <p:cNvSpPr txBox="1"/>
          <p:nvPr/>
        </p:nvSpPr>
        <p:spPr>
          <a:xfrm>
            <a:off x="5646631" y="4905550"/>
            <a:ext cx="2009941" cy="1015663"/>
          </a:xfrm>
          <a:prstGeom prst="rect">
            <a:avLst/>
          </a:prstGeom>
          <a:noFill/>
        </p:spPr>
        <p:txBody>
          <a:bodyPr wrap="square" rtlCol="0">
            <a:spAutoFit/>
          </a:bodyPr>
          <a:lstStyle/>
          <a:p>
            <a:pPr algn="ctr"/>
            <a:r>
              <a:rPr lang="nl-BE" sz="2000" dirty="0" err="1">
                <a:solidFill>
                  <a:srgbClr val="0070C0"/>
                </a:solidFill>
              </a:rPr>
              <a:t>Self</a:t>
            </a:r>
            <a:r>
              <a:rPr lang="nl-BE" sz="2000" dirty="0">
                <a:solidFill>
                  <a:srgbClr val="0070C0"/>
                </a:solidFill>
              </a:rPr>
              <a:t> service </a:t>
            </a:r>
          </a:p>
          <a:p>
            <a:pPr algn="ctr"/>
            <a:r>
              <a:rPr lang="nl-BE" sz="2000" dirty="0" err="1">
                <a:solidFill>
                  <a:srgbClr val="0070C0"/>
                </a:solidFill>
              </a:rPr>
              <a:t>use</a:t>
            </a:r>
            <a:r>
              <a:rPr lang="nl-BE" sz="2000" dirty="0">
                <a:solidFill>
                  <a:srgbClr val="0070C0"/>
                </a:solidFill>
              </a:rPr>
              <a:t> </a:t>
            </a:r>
            <a:r>
              <a:rPr lang="nl-BE" sz="2000" dirty="0" err="1">
                <a:solidFill>
                  <a:srgbClr val="0070C0"/>
                </a:solidFill>
              </a:rPr>
              <a:t>by</a:t>
            </a:r>
            <a:r>
              <a:rPr lang="nl-BE" sz="2000" dirty="0">
                <a:solidFill>
                  <a:srgbClr val="0070C0"/>
                </a:solidFill>
              </a:rPr>
              <a:t> </a:t>
            </a:r>
            <a:r>
              <a:rPr lang="nl-BE" sz="2000" dirty="0" err="1">
                <a:solidFill>
                  <a:srgbClr val="0070C0"/>
                </a:solidFill>
              </a:rPr>
              <a:t>developers</a:t>
            </a:r>
            <a:endParaRPr lang="nl-BE" sz="2000" dirty="0">
              <a:solidFill>
                <a:srgbClr val="0070C0"/>
              </a:solidFill>
            </a:endParaRPr>
          </a:p>
        </p:txBody>
      </p:sp>
      <p:sp>
        <p:nvSpPr>
          <p:cNvPr id="12" name="TextBox 11"/>
          <p:cNvSpPr txBox="1"/>
          <p:nvPr/>
        </p:nvSpPr>
        <p:spPr>
          <a:xfrm>
            <a:off x="7366179" y="2291744"/>
            <a:ext cx="2428517" cy="1015663"/>
          </a:xfrm>
          <a:prstGeom prst="rect">
            <a:avLst/>
          </a:prstGeom>
          <a:noFill/>
        </p:spPr>
        <p:txBody>
          <a:bodyPr wrap="square" rtlCol="0">
            <a:spAutoFit/>
          </a:bodyPr>
          <a:lstStyle/>
          <a:p>
            <a:pPr algn="ctr"/>
            <a:r>
              <a:rPr lang="en-US" sz="2000" dirty="0">
                <a:solidFill>
                  <a:srgbClr val="0070C0"/>
                </a:solidFill>
              </a:rPr>
              <a:t>To create new innovative apps and services</a:t>
            </a:r>
          </a:p>
        </p:txBody>
      </p:sp>
      <p:sp>
        <p:nvSpPr>
          <p:cNvPr id="13" name="TextBox 12"/>
          <p:cNvSpPr txBox="1"/>
          <p:nvPr/>
        </p:nvSpPr>
        <p:spPr>
          <a:xfrm>
            <a:off x="9826280" y="4336738"/>
            <a:ext cx="2394749" cy="707886"/>
          </a:xfrm>
          <a:prstGeom prst="rect">
            <a:avLst/>
          </a:prstGeom>
          <a:noFill/>
        </p:spPr>
        <p:txBody>
          <a:bodyPr wrap="square" rtlCol="0">
            <a:spAutoFit/>
          </a:bodyPr>
          <a:lstStyle/>
          <a:p>
            <a:pPr algn="ctr"/>
            <a:r>
              <a:rPr lang="nl-BE" sz="2000" dirty="0" err="1">
                <a:solidFill>
                  <a:srgbClr val="0070C0"/>
                </a:solidFill>
              </a:rPr>
              <a:t>Differentiated</a:t>
            </a:r>
            <a:endParaRPr lang="nl-BE" sz="2000" dirty="0">
              <a:solidFill>
                <a:srgbClr val="0070C0"/>
              </a:solidFill>
            </a:endParaRPr>
          </a:p>
          <a:p>
            <a:pPr algn="ctr"/>
            <a:r>
              <a:rPr lang="nl-BE" sz="2000" dirty="0">
                <a:solidFill>
                  <a:srgbClr val="0070C0"/>
                </a:solidFill>
              </a:rPr>
              <a:t>services </a:t>
            </a:r>
          </a:p>
        </p:txBody>
      </p:sp>
      <p:sp>
        <p:nvSpPr>
          <p:cNvPr id="6" name="Slide Number Placeholder 5"/>
          <p:cNvSpPr>
            <a:spLocks noGrp="1"/>
          </p:cNvSpPr>
          <p:nvPr>
            <p:ph type="sldNum" sz="quarter" idx="12"/>
          </p:nvPr>
        </p:nvSpPr>
        <p:spPr/>
        <p:txBody>
          <a:bodyPr/>
          <a:lstStyle/>
          <a:p>
            <a:fld id="{D45B42A2-12DC-D04A-88D3-A93CC82DF348}" type="slidenum">
              <a:rPr lang="en-US" smtClean="0"/>
              <a:t>58</a:t>
            </a:fld>
            <a:endParaRPr lang="en-US" dirty="0"/>
          </a:p>
        </p:txBody>
      </p:sp>
    </p:spTree>
    <p:extLst>
      <p:ext uri="{BB962C8B-B14F-4D97-AF65-F5344CB8AC3E}">
        <p14:creationId xmlns:p14="http://schemas.microsoft.com/office/powerpoint/2010/main" val="33291141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Today the API economy is a becoming a reality</a:t>
            </a:r>
            <a:endParaRPr lang="en-US" dirty="0"/>
          </a:p>
        </p:txBody>
      </p:sp>
      <p:pic>
        <p:nvPicPr>
          <p:cNvPr id="6" name="Picture Placeholder 5"/>
          <p:cNvPicPr>
            <a:picLocks noChangeAspect="1"/>
          </p:cNvPicPr>
          <p:nvPr/>
        </p:nvPicPr>
        <p:blipFill>
          <a:blip r:embed="rId3">
            <a:extLst>
              <a:ext uri="{28A0092B-C50C-407E-A947-70E740481C1C}">
                <a14:useLocalDpi xmlns:a14="http://schemas.microsoft.com/office/drawing/2010/main" val="0"/>
              </a:ext>
            </a:extLst>
          </a:blip>
          <a:srcRect t="1811" b="1811"/>
          <a:stretch>
            <a:fillRect/>
          </a:stretch>
        </p:blipFill>
        <p:spPr>
          <a:xfrm>
            <a:off x="1568740" y="1238251"/>
            <a:ext cx="5740593" cy="5619750"/>
          </a:xfrm>
          <a:prstGeom prst="rect">
            <a:avLst/>
          </a:prstGeom>
        </p:spPr>
      </p:pic>
      <p:sp>
        <p:nvSpPr>
          <p:cNvPr id="2" name="TextBox 1"/>
          <p:cNvSpPr txBox="1"/>
          <p:nvPr/>
        </p:nvSpPr>
        <p:spPr>
          <a:xfrm>
            <a:off x="7253752" y="4288779"/>
            <a:ext cx="4938248" cy="1569660"/>
          </a:xfrm>
          <a:prstGeom prst="rect">
            <a:avLst/>
          </a:prstGeom>
          <a:noFill/>
        </p:spPr>
        <p:txBody>
          <a:bodyPr wrap="square" rtlCol="0">
            <a:spAutoFit/>
          </a:bodyPr>
          <a:lstStyle/>
          <a:p>
            <a:r>
              <a:rPr lang="en-US" sz="3200" dirty="0"/>
              <a:t>Everything connects to everything</a:t>
            </a:r>
          </a:p>
          <a:p>
            <a:endParaRPr lang="nl-BE" sz="3200" dirty="0"/>
          </a:p>
        </p:txBody>
      </p:sp>
      <p:sp>
        <p:nvSpPr>
          <p:cNvPr id="8" name="Slide Number Placeholder 7"/>
          <p:cNvSpPr>
            <a:spLocks noGrp="1"/>
          </p:cNvSpPr>
          <p:nvPr>
            <p:ph type="sldNum" sz="quarter" idx="12"/>
          </p:nvPr>
        </p:nvSpPr>
        <p:spPr/>
        <p:txBody>
          <a:bodyPr/>
          <a:lstStyle/>
          <a:p>
            <a:fld id="{D45B42A2-12DC-D04A-88D3-A93CC82DF348}" type="slidenum">
              <a:rPr lang="en-US" smtClean="0"/>
              <a:t>59</a:t>
            </a:fld>
            <a:endParaRPr lang="en-US" dirty="0"/>
          </a:p>
        </p:txBody>
      </p:sp>
    </p:spTree>
    <p:extLst>
      <p:ext uri="{BB962C8B-B14F-4D97-AF65-F5344CB8AC3E}">
        <p14:creationId xmlns:p14="http://schemas.microsoft.com/office/powerpoint/2010/main" val="920935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p:txBody>
          <a:bodyPr>
            <a:normAutofit/>
          </a:bodyPr>
          <a:lstStyle/>
          <a:p>
            <a:r>
              <a:rPr lang="fr-BE" dirty="0" err="1" smtClean="0"/>
              <a:t>doel</a:t>
            </a:r>
            <a:endParaRPr lang="fr-BE" dirty="0" smtClean="0"/>
          </a:p>
          <a:p>
            <a:pPr lvl="1"/>
            <a:r>
              <a:rPr lang="fr-BE" dirty="0" err="1" smtClean="0"/>
              <a:t>opvolgen</a:t>
            </a:r>
            <a:r>
              <a:rPr lang="fr-BE" dirty="0" smtClean="0"/>
              <a:t>/</a:t>
            </a:r>
            <a:r>
              <a:rPr lang="fr-BE" dirty="0" err="1" smtClean="0"/>
              <a:t>monitoren</a:t>
            </a:r>
            <a:r>
              <a:rPr lang="fr-BE" dirty="0" smtClean="0"/>
              <a:t> van de </a:t>
            </a:r>
            <a:r>
              <a:rPr lang="fr-BE" dirty="0" err="1" smtClean="0"/>
              <a:t>kwaliteit</a:t>
            </a:r>
            <a:r>
              <a:rPr lang="fr-BE" dirty="0" smtClean="0"/>
              <a:t> van de </a:t>
            </a:r>
            <a:r>
              <a:rPr lang="fr-BE" dirty="0" err="1" smtClean="0"/>
              <a:t>functionering</a:t>
            </a:r>
            <a:r>
              <a:rPr lang="fr-BE" dirty="0" smtClean="0"/>
              <a:t> van </a:t>
            </a:r>
            <a:r>
              <a:rPr lang="fr-BE" dirty="0" err="1" smtClean="0"/>
              <a:t>een</a:t>
            </a:r>
            <a:r>
              <a:rPr lang="fr-BE" dirty="0" smtClean="0"/>
              <a:t> (</a:t>
            </a:r>
            <a:r>
              <a:rPr lang="fr-BE" dirty="0" err="1" smtClean="0"/>
              <a:t>erkende</a:t>
            </a:r>
            <a:r>
              <a:rPr lang="fr-BE" dirty="0" smtClean="0"/>
              <a:t>) sociale </a:t>
            </a:r>
            <a:r>
              <a:rPr lang="fr-BE" dirty="0" err="1" smtClean="0"/>
              <a:t>dienstverlener</a:t>
            </a:r>
            <a:r>
              <a:rPr lang="fr-BE" dirty="0" smtClean="0"/>
              <a:t>, via </a:t>
            </a:r>
            <a:r>
              <a:rPr lang="fr-BE" dirty="0" err="1" smtClean="0"/>
              <a:t>een</a:t>
            </a:r>
            <a:r>
              <a:rPr lang="fr-BE" dirty="0" smtClean="0"/>
              <a:t> </a:t>
            </a:r>
            <a:r>
              <a:rPr lang="fr-BE" dirty="0" err="1" smtClean="0"/>
              <a:t>systeem</a:t>
            </a:r>
            <a:r>
              <a:rPr lang="fr-BE" dirty="0" smtClean="0"/>
              <a:t> </a:t>
            </a:r>
            <a:r>
              <a:rPr lang="fr-BE" dirty="0" err="1" smtClean="0"/>
              <a:t>dat</a:t>
            </a:r>
            <a:r>
              <a:rPr lang="fr-BE" dirty="0" smtClean="0"/>
              <a:t> </a:t>
            </a:r>
            <a:r>
              <a:rPr lang="fr-BE" dirty="0" err="1" smtClean="0"/>
              <a:t>gebaseerd</a:t>
            </a:r>
            <a:r>
              <a:rPr lang="fr-BE" dirty="0" smtClean="0"/>
              <a:t> </a:t>
            </a:r>
            <a:r>
              <a:rPr lang="fr-BE" dirty="0" err="1" smtClean="0"/>
              <a:t>is</a:t>
            </a:r>
            <a:r>
              <a:rPr lang="fr-BE" dirty="0" smtClean="0"/>
              <a:t> op </a:t>
            </a:r>
            <a:r>
              <a:rPr lang="fr-BE" dirty="0" err="1" smtClean="0"/>
              <a:t>partnerschip</a:t>
            </a:r>
            <a:r>
              <a:rPr lang="fr-BE" dirty="0" smtClean="0"/>
              <a:t> en constant </a:t>
            </a:r>
            <a:r>
              <a:rPr lang="fr-BE" dirty="0" err="1" smtClean="0"/>
              <a:t>overleg</a:t>
            </a:r>
            <a:endParaRPr lang="fr-BE" dirty="0" smtClean="0"/>
          </a:p>
          <a:p>
            <a:pPr lvl="1"/>
            <a:r>
              <a:rPr lang="fr-BE" dirty="0" err="1" smtClean="0"/>
              <a:t>kwaliteitsverbetering</a:t>
            </a:r>
            <a:r>
              <a:rPr lang="fr-BE" dirty="0" smtClean="0"/>
              <a:t> via coaching en </a:t>
            </a:r>
            <a:r>
              <a:rPr lang="fr-BE" dirty="0" err="1" smtClean="0"/>
              <a:t>zo</a:t>
            </a:r>
            <a:r>
              <a:rPr lang="fr-BE" dirty="0" smtClean="0"/>
              <a:t> </a:t>
            </a:r>
            <a:r>
              <a:rPr lang="fr-BE" dirty="0" err="1" smtClean="0"/>
              <a:t>nodig</a:t>
            </a:r>
            <a:r>
              <a:rPr lang="fr-BE" dirty="0" smtClean="0"/>
              <a:t> via </a:t>
            </a:r>
            <a:r>
              <a:rPr lang="fr-BE" dirty="0" err="1" smtClean="0"/>
              <a:t>datatracking</a:t>
            </a:r>
            <a:endParaRPr lang="fr-BE" dirty="0" smtClean="0"/>
          </a:p>
          <a:p>
            <a:r>
              <a:rPr lang="fr-BE" dirty="0" err="1" smtClean="0"/>
              <a:t>juridische</a:t>
            </a:r>
            <a:r>
              <a:rPr lang="fr-BE" dirty="0" smtClean="0"/>
              <a:t> </a:t>
            </a:r>
            <a:r>
              <a:rPr lang="fr-BE" dirty="0" err="1" smtClean="0"/>
              <a:t>context</a:t>
            </a:r>
            <a:endParaRPr lang="fr-BE" dirty="0" smtClean="0"/>
          </a:p>
          <a:p>
            <a:pPr lvl="1"/>
            <a:r>
              <a:rPr lang="fr-BE" dirty="0" smtClean="0"/>
              <a:t>KB van 7 </a:t>
            </a:r>
            <a:r>
              <a:rPr lang="fr-BE" dirty="0" err="1" smtClean="0"/>
              <a:t>februari</a:t>
            </a:r>
            <a:r>
              <a:rPr lang="fr-BE" dirty="0" smtClean="0"/>
              <a:t> 2017</a:t>
            </a:r>
          </a:p>
          <a:p>
            <a:pPr lvl="1"/>
            <a:r>
              <a:rPr lang="fr-BE" dirty="0" err="1" smtClean="0"/>
              <a:t>onderrichtingen</a:t>
            </a:r>
            <a:r>
              <a:rPr lang="fr-BE" dirty="0" smtClean="0"/>
              <a:t> </a:t>
            </a:r>
            <a:r>
              <a:rPr lang="fr-BE" dirty="0" err="1" smtClean="0"/>
              <a:t>aan</a:t>
            </a:r>
            <a:r>
              <a:rPr lang="fr-BE" dirty="0" smtClean="0"/>
              <a:t> de ESS</a:t>
            </a:r>
          </a:p>
          <a:p>
            <a:r>
              <a:rPr lang="fr-BE" dirty="0" err="1" smtClean="0"/>
              <a:t>kwaliteit</a:t>
            </a:r>
            <a:r>
              <a:rPr lang="fr-BE" dirty="0" smtClean="0"/>
              <a:t>: </a:t>
            </a:r>
            <a:r>
              <a:rPr lang="fr-BE" dirty="0" err="1" smtClean="0"/>
              <a:t>volledigheid</a:t>
            </a:r>
            <a:r>
              <a:rPr lang="fr-BE" dirty="0" smtClean="0"/>
              <a:t>/</a:t>
            </a:r>
            <a:r>
              <a:rPr lang="fr-BE" dirty="0" err="1" smtClean="0"/>
              <a:t>correctheid</a:t>
            </a:r>
            <a:r>
              <a:rPr lang="fr-BE" dirty="0" smtClean="0"/>
              <a:t>/</a:t>
            </a:r>
            <a:r>
              <a:rPr lang="fr-BE" dirty="0" err="1" smtClean="0"/>
              <a:t>tijdigheid</a:t>
            </a:r>
            <a:r>
              <a:rPr lang="fr-BE" dirty="0" smtClean="0"/>
              <a:t> van</a:t>
            </a:r>
          </a:p>
          <a:p>
            <a:pPr lvl="1"/>
            <a:r>
              <a:rPr lang="fr-BE" dirty="0" err="1" smtClean="0"/>
              <a:t>verwerken</a:t>
            </a:r>
            <a:r>
              <a:rPr lang="fr-BE" dirty="0" smtClean="0"/>
              <a:t> van LATG </a:t>
            </a:r>
            <a:r>
              <a:rPr lang="fr-BE" dirty="0" err="1" smtClean="0"/>
              <a:t>gegevens</a:t>
            </a:r>
            <a:endParaRPr lang="fr-BE" dirty="0" smtClean="0"/>
          </a:p>
          <a:p>
            <a:pPr lvl="1"/>
            <a:r>
              <a:rPr lang="fr-BE" dirty="0" err="1" smtClean="0"/>
              <a:t>innen</a:t>
            </a:r>
            <a:r>
              <a:rPr lang="fr-BE" dirty="0" smtClean="0"/>
              <a:t> van </a:t>
            </a:r>
            <a:r>
              <a:rPr lang="fr-BE" dirty="0" err="1" smtClean="0"/>
              <a:t>bijdragen</a:t>
            </a:r>
            <a:r>
              <a:rPr lang="fr-BE" dirty="0" smtClean="0"/>
              <a:t> &amp; </a:t>
            </a:r>
            <a:r>
              <a:rPr lang="fr-BE" dirty="0" err="1" smtClean="0"/>
              <a:t>financieren</a:t>
            </a:r>
            <a:r>
              <a:rPr lang="fr-BE" dirty="0" smtClean="0"/>
              <a:t> van de sociale </a:t>
            </a:r>
            <a:r>
              <a:rPr lang="fr-BE" dirty="0" err="1" smtClean="0"/>
              <a:t>zekerheid</a:t>
            </a:r>
            <a:endParaRPr lang="fr-BE" dirty="0" smtClean="0"/>
          </a:p>
          <a:p>
            <a:pPr lvl="1"/>
            <a:r>
              <a:rPr lang="fr-BE" dirty="0" err="1" smtClean="0"/>
              <a:t>bijstand</a:t>
            </a:r>
            <a:r>
              <a:rPr lang="fr-BE" dirty="0" smtClean="0"/>
              <a:t> </a:t>
            </a:r>
            <a:r>
              <a:rPr lang="fr-BE" dirty="0" err="1" smtClean="0"/>
              <a:t>verlenen</a:t>
            </a:r>
            <a:r>
              <a:rPr lang="fr-BE" dirty="0" smtClean="0"/>
              <a:t> </a:t>
            </a:r>
            <a:r>
              <a:rPr lang="fr-BE" dirty="0" err="1" smtClean="0"/>
              <a:t>aan</a:t>
            </a:r>
            <a:r>
              <a:rPr lang="fr-BE" dirty="0" smtClean="0"/>
              <a:t> de </a:t>
            </a:r>
            <a:r>
              <a:rPr lang="fr-BE" dirty="0" err="1" smtClean="0"/>
              <a:t>werkgever</a:t>
            </a:r>
            <a:endParaRPr lang="fr-BE" dirty="0" smtClean="0"/>
          </a:p>
          <a:p>
            <a:pPr lvl="1"/>
            <a:endParaRPr lang="fr-BE" dirty="0" smtClean="0"/>
          </a:p>
          <a:p>
            <a:endParaRPr lang="en-US" dirty="0" smtClean="0"/>
          </a:p>
        </p:txBody>
      </p:sp>
      <p:sp>
        <p:nvSpPr>
          <p:cNvPr id="4" name="Title 3"/>
          <p:cNvSpPr>
            <a:spLocks noGrp="1"/>
          </p:cNvSpPr>
          <p:nvPr>
            <p:ph type="title"/>
          </p:nvPr>
        </p:nvSpPr>
        <p:spPr/>
        <p:txBody>
          <a:bodyPr/>
          <a:lstStyle/>
          <a:p>
            <a:r>
              <a:rPr lang="en-US" smtClean="0"/>
              <a:t>Kwaliteitsbarometer RSZ</a:t>
            </a:r>
            <a:endParaRPr lang="en-US" dirty="0"/>
          </a:p>
        </p:txBody>
      </p:sp>
      <p:sp>
        <p:nvSpPr>
          <p:cNvPr id="7" name="Slide Number Placeholder 6"/>
          <p:cNvSpPr>
            <a:spLocks noGrp="1"/>
          </p:cNvSpPr>
          <p:nvPr>
            <p:ph type="sldNum" sz="quarter" idx="12"/>
          </p:nvPr>
        </p:nvSpPr>
        <p:spPr/>
        <p:txBody>
          <a:bodyPr/>
          <a:lstStyle/>
          <a:p>
            <a:fld id="{D45B42A2-12DC-D04A-88D3-A93CC82DF348}" type="slidenum">
              <a:rPr lang="en-US" smtClean="0"/>
              <a:pPr/>
              <a:t>6</a:t>
            </a:fld>
            <a:endParaRPr lang="en-US" dirty="0"/>
          </a:p>
        </p:txBody>
      </p:sp>
    </p:spTree>
    <p:extLst>
      <p:ext uri="{BB962C8B-B14F-4D97-AF65-F5344CB8AC3E}">
        <p14:creationId xmlns:p14="http://schemas.microsoft.com/office/powerpoint/2010/main" val="1556725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6008336" y="1283692"/>
            <a:ext cx="5762625" cy="1088904"/>
          </a:xfrm>
          <a:prstGeom prst="rect">
            <a:avLst/>
          </a:prstGeom>
        </p:spPr>
      </p:pic>
      <p:pic>
        <p:nvPicPr>
          <p:cNvPr id="7" name="Picture Placeholder 6"/>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5389" b="15389"/>
          <a:stretch>
            <a:fillRect/>
          </a:stretch>
        </p:blipFill>
        <p:spPr/>
      </p:pic>
      <p:sp>
        <p:nvSpPr>
          <p:cNvPr id="3" name="Title 2"/>
          <p:cNvSpPr>
            <a:spLocks noGrp="1"/>
          </p:cNvSpPr>
          <p:nvPr>
            <p:ph type="title"/>
          </p:nvPr>
        </p:nvSpPr>
        <p:spPr/>
        <p:txBody>
          <a:bodyPr/>
          <a:lstStyle/>
          <a:p>
            <a:r>
              <a:rPr lang="en-US"/>
              <a:t>Example: realtime presence registration for construction workers</a:t>
            </a:r>
            <a:endParaRPr lang="en-US"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4160" y="4038600"/>
            <a:ext cx="4572000" cy="2571750"/>
          </a:xfrm>
          <a:prstGeom prst="rect">
            <a:avLst/>
          </a:prstGeom>
        </p:spPr>
      </p:pic>
      <p:graphicFrame>
        <p:nvGraphicFramePr>
          <p:cNvPr id="11" name="Chart 10"/>
          <p:cNvGraphicFramePr>
            <a:graphicFrameLocks/>
          </p:cNvGraphicFramePr>
          <p:nvPr/>
        </p:nvGraphicFramePr>
        <p:xfrm>
          <a:off x="5431902" y="2494291"/>
          <a:ext cx="3087984" cy="2351314"/>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Box 11"/>
          <p:cNvSpPr txBox="1"/>
          <p:nvPr/>
        </p:nvSpPr>
        <p:spPr>
          <a:xfrm>
            <a:off x="7228114" y="3669948"/>
            <a:ext cx="636713" cy="369332"/>
          </a:xfrm>
          <a:prstGeom prst="rect">
            <a:avLst/>
          </a:prstGeom>
          <a:noFill/>
        </p:spPr>
        <p:txBody>
          <a:bodyPr wrap="none" rtlCol="0">
            <a:spAutoFit/>
          </a:bodyPr>
          <a:lstStyle/>
          <a:p>
            <a:r>
              <a:rPr lang="en-US" b="1" dirty="0">
                <a:solidFill>
                  <a:schemeClr val="bg1"/>
                </a:solidFill>
              </a:rPr>
              <a:t>WEB</a:t>
            </a:r>
          </a:p>
        </p:txBody>
      </p:sp>
      <p:sp>
        <p:nvSpPr>
          <p:cNvPr id="13" name="Rectangle 12"/>
          <p:cNvSpPr/>
          <p:nvPr/>
        </p:nvSpPr>
        <p:spPr>
          <a:xfrm>
            <a:off x="5777643" y="3244334"/>
            <a:ext cx="508473" cy="369332"/>
          </a:xfrm>
          <a:prstGeom prst="rect">
            <a:avLst/>
          </a:prstGeom>
        </p:spPr>
        <p:txBody>
          <a:bodyPr wrap="none">
            <a:spAutoFit/>
          </a:bodyPr>
          <a:lstStyle/>
          <a:p>
            <a:r>
              <a:rPr lang="en-US" b="1" dirty="0">
                <a:solidFill>
                  <a:schemeClr val="bg1"/>
                </a:solidFill>
              </a:rPr>
              <a:t>API</a:t>
            </a:r>
          </a:p>
        </p:txBody>
      </p:sp>
      <p:sp>
        <p:nvSpPr>
          <p:cNvPr id="8" name="Slide Number Placeholder 7"/>
          <p:cNvSpPr>
            <a:spLocks noGrp="1"/>
          </p:cNvSpPr>
          <p:nvPr>
            <p:ph type="sldNum" sz="quarter" idx="12"/>
          </p:nvPr>
        </p:nvSpPr>
        <p:spPr/>
        <p:txBody>
          <a:bodyPr/>
          <a:lstStyle/>
          <a:p>
            <a:fld id="{D45B42A2-12DC-D04A-88D3-A93CC82DF348}" type="slidenum">
              <a:rPr lang="en-US" smtClean="0"/>
              <a:t>60</a:t>
            </a:fld>
            <a:endParaRPr lang="en-US" dirty="0"/>
          </a:p>
        </p:txBody>
      </p:sp>
    </p:spTree>
    <p:extLst>
      <p:ext uri="{BB962C8B-B14F-4D97-AF65-F5344CB8AC3E}">
        <p14:creationId xmlns:p14="http://schemas.microsoft.com/office/powerpoint/2010/main" val="19979172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API in health and social sector: some statistics and evolution</a:t>
            </a:r>
          </a:p>
        </p:txBody>
      </p:sp>
      <p:sp>
        <p:nvSpPr>
          <p:cNvPr id="9" name="Content Placeholder 8"/>
          <p:cNvSpPr>
            <a:spLocks noGrp="1"/>
          </p:cNvSpPr>
          <p:nvPr>
            <p:ph sz="quarter" idx="4294967295"/>
          </p:nvPr>
        </p:nvSpPr>
        <p:spPr>
          <a:xfrm>
            <a:off x="7101924" y="1582697"/>
            <a:ext cx="4484687" cy="508000"/>
          </a:xfrm>
          <a:prstGeom prst="rect">
            <a:avLst/>
          </a:prstGeom>
        </p:spPr>
        <p:txBody>
          <a:bodyPr/>
          <a:lstStyle/>
          <a:p>
            <a:pPr marL="0" indent="0">
              <a:buNone/>
            </a:pPr>
            <a:r>
              <a:rPr lang="en-US" sz="2400" dirty="0">
                <a:solidFill>
                  <a:schemeClr val="tx1">
                    <a:lumMod val="65000"/>
                    <a:lumOff val="35000"/>
                  </a:schemeClr>
                </a:solidFill>
              </a:rPr>
              <a:t>social security</a:t>
            </a:r>
          </a:p>
        </p:txBody>
      </p:sp>
      <p:graphicFrame>
        <p:nvGraphicFramePr>
          <p:cNvPr id="12" name="Diagramm0"/>
          <p:cNvGraphicFramePr>
            <a:graphicFrameLocks/>
          </p:cNvGraphicFramePr>
          <p:nvPr/>
        </p:nvGraphicFramePr>
        <p:xfrm>
          <a:off x="644632" y="3832661"/>
          <a:ext cx="5040000" cy="216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Diagramm0"/>
          <p:cNvGraphicFramePr>
            <a:graphicFrameLocks/>
          </p:cNvGraphicFramePr>
          <p:nvPr/>
        </p:nvGraphicFramePr>
        <p:xfrm>
          <a:off x="5910454" y="3832661"/>
          <a:ext cx="5040000" cy="2160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Content Placeholder 9"/>
          <p:cNvSpPr txBox="1">
            <a:spLocks/>
          </p:cNvSpPr>
          <p:nvPr/>
        </p:nvSpPr>
        <p:spPr>
          <a:xfrm>
            <a:off x="5707781" y="2154814"/>
            <a:ext cx="6169793" cy="2197616"/>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Clr>
                <a:srgbClr val="6C1D45"/>
              </a:buClr>
              <a:buFont typeface="Arial" panose="020B0604020202020204" pitchFamily="34" charset="0"/>
              <a:buChar char="•"/>
              <a:defRPr sz="1600" kern="1200">
                <a:solidFill>
                  <a:srgbClr val="4A4F54"/>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C6EAA"/>
              </a:buClr>
            </a:pPr>
            <a:r>
              <a:rPr lang="fr-BE" sz="1700" dirty="0">
                <a:latin typeface="+mn-lt"/>
              </a:rPr>
              <a:t>200+ APIs</a:t>
            </a:r>
          </a:p>
          <a:p>
            <a:pPr>
              <a:buClr>
                <a:srgbClr val="0C6EAA"/>
              </a:buClr>
            </a:pPr>
            <a:r>
              <a:rPr lang="fr-BE" sz="1700" dirty="0" err="1">
                <a:latin typeface="+mn-lt"/>
              </a:rPr>
              <a:t>Consumers</a:t>
            </a:r>
            <a:r>
              <a:rPr lang="fr-BE" sz="1700" dirty="0">
                <a:latin typeface="+mn-lt"/>
              </a:rPr>
              <a:t> </a:t>
            </a:r>
            <a:r>
              <a:rPr lang="fr-BE" sz="1700" dirty="0" err="1">
                <a:latin typeface="+mn-lt"/>
              </a:rPr>
              <a:t>mostly</a:t>
            </a:r>
            <a:r>
              <a:rPr lang="fr-BE" sz="1700" dirty="0">
                <a:latin typeface="+mn-lt"/>
              </a:rPr>
              <a:t> </a:t>
            </a:r>
            <a:r>
              <a:rPr lang="fr-BE" sz="1700" dirty="0" err="1">
                <a:latin typeface="+mn-lt"/>
              </a:rPr>
              <a:t>internal</a:t>
            </a:r>
            <a:r>
              <a:rPr lang="fr-BE" sz="1700" dirty="0">
                <a:latin typeface="+mn-lt"/>
              </a:rPr>
              <a:t> applications/services (# 200-300)</a:t>
            </a:r>
          </a:p>
          <a:p>
            <a:pPr>
              <a:buClr>
                <a:srgbClr val="0C6EAA"/>
              </a:buClr>
            </a:pPr>
            <a:r>
              <a:rPr lang="fr-BE" sz="1700" dirty="0">
                <a:latin typeface="+mn-lt"/>
              </a:rPr>
              <a:t>Peak </a:t>
            </a:r>
            <a:r>
              <a:rPr lang="fr-BE" sz="1700" dirty="0" err="1">
                <a:latin typeface="+mn-lt"/>
              </a:rPr>
              <a:t>load</a:t>
            </a:r>
            <a:r>
              <a:rPr lang="fr-BE" sz="1700" dirty="0">
                <a:latin typeface="+mn-lt"/>
              </a:rPr>
              <a:t> 1000-1500 </a:t>
            </a:r>
            <a:r>
              <a:rPr lang="fr-BE" sz="1700" dirty="0" err="1">
                <a:latin typeface="+mn-lt"/>
              </a:rPr>
              <a:t>req</a:t>
            </a:r>
            <a:r>
              <a:rPr lang="fr-BE" sz="1700" dirty="0">
                <a:latin typeface="+mn-lt"/>
              </a:rPr>
              <a:t> / s</a:t>
            </a:r>
          </a:p>
          <a:p>
            <a:pPr>
              <a:buClr>
                <a:srgbClr val="0C6EAA"/>
              </a:buClr>
            </a:pPr>
            <a:r>
              <a:rPr lang="fr-BE" sz="1700" dirty="0">
                <a:latin typeface="+mn-lt"/>
              </a:rPr>
              <a:t>300M transactions / </a:t>
            </a:r>
            <a:r>
              <a:rPr lang="fr-BE" sz="1700" dirty="0" err="1">
                <a:latin typeface="+mn-lt"/>
              </a:rPr>
              <a:t>month</a:t>
            </a:r>
            <a:endParaRPr lang="en-GB" sz="1700" dirty="0">
              <a:latin typeface="+mn-lt"/>
            </a:endParaRPr>
          </a:p>
        </p:txBody>
      </p:sp>
      <p:pic>
        <p:nvPicPr>
          <p:cNvPr id="18" name="Picture 2" descr="https://socialsecurity.be/styles/img/logo/logo-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078" y="1501693"/>
            <a:ext cx="617496" cy="6174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Grp="1" noChangeAspect="1"/>
          </p:cNvPicPr>
          <p:nvPr/>
        </p:nvPicPr>
        <p:blipFill rotWithShape="1">
          <a:blip r:embed="rId6" cstate="print">
            <a:extLst>
              <a:ext uri="{28A0092B-C50C-407E-A947-70E740481C1C}">
                <a14:useLocalDpi xmlns:a14="http://schemas.microsoft.com/office/drawing/2010/main" val="0"/>
              </a:ext>
            </a:extLst>
          </a:blip>
          <a:stretch/>
        </p:blipFill>
        <p:spPr>
          <a:xfrm>
            <a:off x="1944756" y="1443009"/>
            <a:ext cx="1765852" cy="711805"/>
          </a:xfrm>
          <a:prstGeom prst="rect">
            <a:avLst/>
          </a:prstGeom>
        </p:spPr>
      </p:pic>
      <p:sp>
        <p:nvSpPr>
          <p:cNvPr id="15" name="Content Placeholder 9"/>
          <p:cNvSpPr txBox="1">
            <a:spLocks/>
          </p:cNvSpPr>
          <p:nvPr/>
        </p:nvSpPr>
        <p:spPr>
          <a:xfrm>
            <a:off x="469272" y="2154814"/>
            <a:ext cx="6169793" cy="2197616"/>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Clr>
                <a:srgbClr val="6C1D45"/>
              </a:buClr>
              <a:buFont typeface="Arial" panose="020B0604020202020204" pitchFamily="34" charset="0"/>
              <a:buChar char="•"/>
              <a:defRPr sz="1600" kern="1200">
                <a:solidFill>
                  <a:srgbClr val="4A4F54"/>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C6EAA"/>
              </a:buClr>
            </a:pPr>
            <a:r>
              <a:rPr lang="fr-BE" sz="1700" dirty="0">
                <a:latin typeface="+mn-lt"/>
              </a:rPr>
              <a:t>100+ APIs</a:t>
            </a:r>
          </a:p>
          <a:p>
            <a:pPr>
              <a:buClr>
                <a:srgbClr val="0C6EAA"/>
              </a:buClr>
            </a:pPr>
            <a:r>
              <a:rPr lang="fr-BE" sz="1700" dirty="0">
                <a:latin typeface="+mn-lt"/>
              </a:rPr>
              <a:t>Most </a:t>
            </a:r>
            <a:r>
              <a:rPr lang="fr-BE" sz="1700" dirty="0" err="1">
                <a:latin typeface="+mn-lt"/>
              </a:rPr>
              <a:t>consumers</a:t>
            </a:r>
            <a:r>
              <a:rPr lang="fr-BE" sz="1700" dirty="0">
                <a:latin typeface="+mn-lt"/>
              </a:rPr>
              <a:t> are </a:t>
            </a:r>
            <a:r>
              <a:rPr lang="fr-BE" sz="1700" dirty="0" err="1">
                <a:latin typeface="+mn-lt"/>
              </a:rPr>
              <a:t>external</a:t>
            </a:r>
            <a:r>
              <a:rPr lang="fr-BE" sz="1700" dirty="0">
                <a:latin typeface="+mn-lt"/>
              </a:rPr>
              <a:t> (# 20,000-24,000)</a:t>
            </a:r>
          </a:p>
          <a:p>
            <a:pPr>
              <a:buClr>
                <a:srgbClr val="0C6EAA"/>
              </a:buClr>
            </a:pPr>
            <a:r>
              <a:rPr lang="fr-BE" sz="1700" dirty="0">
                <a:latin typeface="+mn-lt"/>
              </a:rPr>
              <a:t>Peak </a:t>
            </a:r>
            <a:r>
              <a:rPr lang="fr-BE" sz="1700" dirty="0" err="1">
                <a:latin typeface="+mn-lt"/>
              </a:rPr>
              <a:t>load</a:t>
            </a:r>
            <a:r>
              <a:rPr lang="fr-BE" sz="1700" dirty="0">
                <a:latin typeface="+mn-lt"/>
              </a:rPr>
              <a:t> 2000-3000 </a:t>
            </a:r>
            <a:r>
              <a:rPr lang="fr-BE" sz="1700" dirty="0" err="1">
                <a:latin typeface="+mn-lt"/>
              </a:rPr>
              <a:t>req</a:t>
            </a:r>
            <a:r>
              <a:rPr lang="fr-BE" sz="1700" dirty="0">
                <a:latin typeface="+mn-lt"/>
              </a:rPr>
              <a:t> / s</a:t>
            </a:r>
          </a:p>
          <a:p>
            <a:pPr>
              <a:buClr>
                <a:srgbClr val="0C6EAA"/>
              </a:buClr>
            </a:pPr>
            <a:r>
              <a:rPr lang="fr-BE" sz="1700" dirty="0">
                <a:latin typeface="+mn-lt"/>
              </a:rPr>
              <a:t>1.200M transactions / </a:t>
            </a:r>
            <a:r>
              <a:rPr lang="fr-BE" sz="1700" dirty="0" err="1">
                <a:latin typeface="+mn-lt"/>
              </a:rPr>
              <a:t>month</a:t>
            </a:r>
            <a:endParaRPr lang="en-GB" sz="1700" dirty="0">
              <a:latin typeface="+mn-lt"/>
            </a:endParaRPr>
          </a:p>
          <a:p>
            <a:pPr>
              <a:buClr>
                <a:srgbClr val="0C6EAA"/>
              </a:buClr>
            </a:pPr>
            <a:endParaRPr lang="en-US" sz="1700" dirty="0">
              <a:latin typeface="+mn-lt"/>
            </a:endParaRPr>
          </a:p>
        </p:txBody>
      </p:sp>
      <p:sp>
        <p:nvSpPr>
          <p:cNvPr id="2" name="TextBox 1"/>
          <p:cNvSpPr txBox="1"/>
          <p:nvPr/>
        </p:nvSpPr>
        <p:spPr>
          <a:xfrm>
            <a:off x="644632" y="6142041"/>
            <a:ext cx="11293221" cy="584775"/>
          </a:xfrm>
          <a:prstGeom prst="rect">
            <a:avLst/>
          </a:prstGeom>
          <a:noFill/>
        </p:spPr>
        <p:txBody>
          <a:bodyPr wrap="square" rtlCol="0">
            <a:spAutoFit/>
          </a:bodyPr>
          <a:lstStyle/>
          <a:p>
            <a:r>
              <a:rPr lang="en-US" sz="1600" b="1" dirty="0">
                <a:solidFill>
                  <a:srgbClr val="FF0000"/>
                </a:solidFill>
              </a:rPr>
              <a:t>Disclaimer: metrics listed since 2016 are for all ESB + gateway platforms. Migration to Axway APIM in progress since Q3 2018.</a:t>
            </a:r>
            <a:br>
              <a:rPr lang="en-US" sz="1600" b="1" dirty="0">
                <a:solidFill>
                  <a:srgbClr val="FF0000"/>
                </a:solidFill>
              </a:rPr>
            </a:br>
            <a:r>
              <a:rPr lang="en-US" sz="1600" b="1" dirty="0">
                <a:solidFill>
                  <a:srgbClr val="FF0000"/>
                </a:solidFill>
              </a:rPr>
              <a:t>(eHealth currently 30% APIs migrated, Social Security gradually does onboarding on APIM for all new APIs and API evolutions)</a:t>
            </a:r>
          </a:p>
        </p:txBody>
      </p:sp>
      <p:sp>
        <p:nvSpPr>
          <p:cNvPr id="6" name="Slide Number Placeholder 5"/>
          <p:cNvSpPr>
            <a:spLocks noGrp="1"/>
          </p:cNvSpPr>
          <p:nvPr>
            <p:ph type="sldNum" sz="quarter" idx="12"/>
          </p:nvPr>
        </p:nvSpPr>
        <p:spPr/>
        <p:txBody>
          <a:bodyPr/>
          <a:lstStyle/>
          <a:p>
            <a:fld id="{D45B42A2-12DC-D04A-88D3-A93CC82DF348}" type="slidenum">
              <a:rPr lang="en-US" smtClean="0"/>
              <a:t>61</a:t>
            </a:fld>
            <a:endParaRPr lang="en-US" dirty="0"/>
          </a:p>
        </p:txBody>
      </p:sp>
    </p:spTree>
    <p:extLst>
      <p:ext uri="{BB962C8B-B14F-4D97-AF65-F5344CB8AC3E}">
        <p14:creationId xmlns:p14="http://schemas.microsoft.com/office/powerpoint/2010/main" val="5166985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sz="quarter" idx="14"/>
          </p:nvPr>
        </p:nvSpPr>
        <p:spPr>
          <a:prstGeom prst="rect">
            <a:avLst/>
          </a:prstGeom>
        </p:spPr>
        <p:txBody>
          <a:bodyPr/>
          <a:lstStyle/>
          <a:p>
            <a:r>
              <a:rPr lang="en-GB" dirty="0"/>
              <a:t>API standards in </a:t>
            </a:r>
            <a:r>
              <a:rPr lang="en-GB" dirty="0" err="1"/>
              <a:t>eGovernment</a:t>
            </a:r>
            <a:r>
              <a:rPr lang="en-GB" dirty="0"/>
              <a:t> are based on industry standards and best practices</a:t>
            </a:r>
          </a:p>
          <a:p>
            <a:r>
              <a:rPr lang="en-GB" dirty="0"/>
              <a:t>a pragmatic approach to designing RESTful APIs</a:t>
            </a:r>
          </a:p>
          <a:p>
            <a:r>
              <a:rPr lang="en-GB" dirty="0"/>
              <a:t>collaborative effort organized in several workgroups</a:t>
            </a:r>
          </a:p>
          <a:p>
            <a:pPr lvl="1"/>
            <a:r>
              <a:rPr lang="en-GB" dirty="0"/>
              <a:t>REST API modelling</a:t>
            </a:r>
          </a:p>
          <a:p>
            <a:pPr lvl="1"/>
            <a:r>
              <a:rPr lang="en-GB" dirty="0"/>
              <a:t>security (OAuth)</a:t>
            </a:r>
          </a:p>
          <a:p>
            <a:pPr lvl="1"/>
            <a:r>
              <a:rPr lang="en-GB" dirty="0"/>
              <a:t>functional/business vocabularies (temporal, location, person, enterprises)</a:t>
            </a:r>
          </a:p>
          <a:p>
            <a:r>
              <a:rPr lang="en-GB" dirty="0"/>
              <a:t>REST style guide </a:t>
            </a:r>
          </a:p>
          <a:p>
            <a:pPr lvl="1"/>
            <a:r>
              <a:rPr lang="en-GB" dirty="0">
                <a:hlinkClick r:id="rId3"/>
              </a:rPr>
              <a:t>https://www.gcloud.belgium.be/rest/</a:t>
            </a:r>
            <a:endParaRPr lang="en-GB" dirty="0"/>
          </a:p>
          <a:p>
            <a:endParaRPr lang="nl-BE" dirty="0"/>
          </a:p>
        </p:txBody>
      </p:sp>
      <p:sp>
        <p:nvSpPr>
          <p:cNvPr id="4" name="Title 3"/>
          <p:cNvSpPr>
            <a:spLocks noGrp="1"/>
          </p:cNvSpPr>
          <p:nvPr>
            <p:ph type="title"/>
          </p:nvPr>
        </p:nvSpPr>
        <p:spPr/>
        <p:txBody>
          <a:bodyPr/>
          <a:lstStyle/>
          <a:p>
            <a:r>
              <a:rPr lang="en-US" dirty="0"/>
              <a:t>API standards </a:t>
            </a:r>
          </a:p>
        </p:txBody>
      </p:sp>
      <p:sp>
        <p:nvSpPr>
          <p:cNvPr id="6" name="Slide Number Placeholder 5"/>
          <p:cNvSpPr>
            <a:spLocks noGrp="1"/>
          </p:cNvSpPr>
          <p:nvPr>
            <p:ph type="sldNum" sz="quarter" idx="12"/>
          </p:nvPr>
        </p:nvSpPr>
        <p:spPr/>
        <p:txBody>
          <a:bodyPr/>
          <a:lstStyle/>
          <a:p>
            <a:fld id="{D45B42A2-12DC-D04A-88D3-A93CC82DF348}" type="slidenum">
              <a:rPr lang="en-US" smtClean="0"/>
              <a:t>62</a:t>
            </a:fld>
            <a:endParaRPr lang="en-US" dirty="0"/>
          </a:p>
        </p:txBody>
      </p:sp>
    </p:spTree>
    <p:extLst>
      <p:ext uri="{BB962C8B-B14F-4D97-AF65-F5344CB8AC3E}">
        <p14:creationId xmlns:p14="http://schemas.microsoft.com/office/powerpoint/2010/main" val="36218619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Content Placeholder 7"/>
          <p:cNvSpPr>
            <a:spLocks noGrp="1"/>
          </p:cNvSpPr>
          <p:nvPr>
            <p:ph sz="quarter" idx="14"/>
          </p:nvPr>
        </p:nvSpPr>
        <p:spPr>
          <a:xfrm>
            <a:off x="6074503" y="1379913"/>
            <a:ext cx="5967971" cy="5255487"/>
          </a:xfrm>
        </p:spPr>
        <p:txBody>
          <a:bodyPr>
            <a:noAutofit/>
          </a:bodyPr>
          <a:lstStyle/>
          <a:p>
            <a:r>
              <a:rPr lang="en-US" dirty="0"/>
              <a:t>importance of good API management  </a:t>
            </a:r>
          </a:p>
          <a:p>
            <a:pPr marL="800100" lvl="1" indent="-342900"/>
            <a:r>
              <a:rPr lang="en-US" dirty="0"/>
              <a:t>transparent migration of legacy services</a:t>
            </a:r>
          </a:p>
          <a:p>
            <a:pPr marL="800100" lvl="1" indent="-342900"/>
            <a:r>
              <a:rPr lang="en-US" dirty="0"/>
              <a:t>ready for today's standards, but supports our legacy as well</a:t>
            </a:r>
          </a:p>
          <a:p>
            <a:pPr marL="800100" lvl="1" indent="-342900"/>
            <a:r>
              <a:rPr lang="en-US" dirty="0"/>
              <a:t>from ESB-technology to API gateway</a:t>
            </a:r>
          </a:p>
          <a:p>
            <a:pPr marL="800100" lvl="1" indent="-342900"/>
            <a:r>
              <a:rPr lang="en-US" dirty="0"/>
              <a:t>parallel platform</a:t>
            </a:r>
          </a:p>
          <a:p>
            <a:pPr marL="800100" lvl="1" indent="-342900"/>
            <a:r>
              <a:rPr lang="en-US" dirty="0"/>
              <a:t>zero-impact migration</a:t>
            </a:r>
          </a:p>
          <a:p>
            <a:pPr marL="342900" indent="-342900"/>
            <a:r>
              <a:rPr lang="en-US" dirty="0"/>
              <a:t>faster implementation of new services</a:t>
            </a:r>
          </a:p>
          <a:p>
            <a:pPr marL="800100" lvl="1" indent="-342900"/>
            <a:r>
              <a:rPr lang="en-US" dirty="0"/>
              <a:t>flexible to extend and customize</a:t>
            </a:r>
          </a:p>
          <a:p>
            <a:pPr marL="800100" lvl="1" indent="-342900"/>
            <a:r>
              <a:rPr lang="en-US" dirty="0"/>
              <a:t>accelerates time-to-market</a:t>
            </a:r>
          </a:p>
          <a:p>
            <a:pPr marL="800100" lvl="1" indent="-342900"/>
            <a:endParaRPr lang="en-US" dirty="0"/>
          </a:p>
        </p:txBody>
      </p:sp>
      <p:sp>
        <p:nvSpPr>
          <p:cNvPr id="6" name="Title 5"/>
          <p:cNvSpPr>
            <a:spLocks noGrp="1"/>
          </p:cNvSpPr>
          <p:nvPr>
            <p:ph type="title"/>
          </p:nvPr>
        </p:nvSpPr>
        <p:spPr/>
        <p:txBody>
          <a:bodyPr/>
          <a:lstStyle/>
          <a:p>
            <a:r>
              <a:rPr lang="en-US" dirty="0"/>
              <a:t>API management</a:t>
            </a:r>
          </a:p>
        </p:txBody>
      </p:sp>
      <p:sp>
        <p:nvSpPr>
          <p:cNvPr id="277" name="TextBox 276"/>
          <p:cNvSpPr txBox="1"/>
          <p:nvPr/>
        </p:nvSpPr>
        <p:spPr>
          <a:xfrm>
            <a:off x="3124628" y="5067087"/>
            <a:ext cx="1066207" cy="40780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255384"/>
                </a:solidFill>
                <a:effectLst/>
                <a:uLnTx/>
                <a:uFillTx/>
                <a:latin typeface="Calibri"/>
                <a:ea typeface="+mn-ea"/>
                <a:cs typeface="+mn-cs"/>
              </a:rPr>
              <a:t>Policy </a:t>
            </a:r>
            <a:r>
              <a:rPr kumimoji="0" lang="en-US" sz="1000" b="1" i="0" u="none" strike="noStrike" kern="1200" cap="none" spc="0" normalizeH="0" baseline="0" noProof="0" dirty="0">
                <a:ln>
                  <a:noFill/>
                </a:ln>
                <a:solidFill>
                  <a:srgbClr val="255384"/>
                </a:solidFill>
                <a:effectLst/>
                <a:uLnTx/>
                <a:uFillTx/>
                <a:latin typeface="Calibri"/>
                <a:ea typeface="+mn-ea"/>
                <a:cs typeface="+mn-cs"/>
              </a:rPr>
              <a:t>Enforcement</a:t>
            </a:r>
            <a:endParaRPr kumimoji="0" lang="en-US" sz="1050" b="1" i="0" u="none" strike="noStrike" kern="1200" cap="none" spc="0" normalizeH="0" baseline="0" noProof="0" dirty="0">
              <a:ln>
                <a:noFill/>
              </a:ln>
              <a:solidFill>
                <a:srgbClr val="255384"/>
              </a:solidFill>
              <a:effectLst/>
              <a:uLnTx/>
              <a:uFillTx/>
              <a:latin typeface="Calibri"/>
              <a:ea typeface="+mn-ea"/>
              <a:cs typeface="+mn-cs"/>
            </a:endParaRPr>
          </a:p>
        </p:txBody>
      </p:sp>
      <p:sp>
        <p:nvSpPr>
          <p:cNvPr id="278" name="Rounded Rectangle 277"/>
          <p:cNvSpPr/>
          <p:nvPr/>
        </p:nvSpPr>
        <p:spPr>
          <a:xfrm>
            <a:off x="3078502" y="4036960"/>
            <a:ext cx="1155475" cy="1423829"/>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79" name="TextBox 278"/>
          <p:cNvSpPr txBox="1"/>
          <p:nvPr/>
        </p:nvSpPr>
        <p:spPr>
          <a:xfrm>
            <a:off x="3131554" y="4091888"/>
            <a:ext cx="831720" cy="25309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API Gateway</a:t>
            </a:r>
          </a:p>
        </p:txBody>
      </p:sp>
      <p:grpSp>
        <p:nvGrpSpPr>
          <p:cNvPr id="280" name="Group 297"/>
          <p:cNvGrpSpPr>
            <a:grpSpLocks noChangeAspect="1"/>
          </p:cNvGrpSpPr>
          <p:nvPr/>
        </p:nvGrpSpPr>
        <p:grpSpPr bwMode="auto">
          <a:xfrm>
            <a:off x="3346963" y="4369879"/>
            <a:ext cx="623358" cy="688525"/>
            <a:chOff x="2825750" y="2298700"/>
            <a:chExt cx="1255713" cy="1270000"/>
          </a:xfrm>
        </p:grpSpPr>
        <p:sp>
          <p:nvSpPr>
            <p:cNvPr id="281" name="Freeform 231"/>
            <p:cNvSpPr>
              <a:spLocks/>
            </p:cNvSpPr>
            <p:nvPr/>
          </p:nvSpPr>
          <p:spPr bwMode="auto">
            <a:xfrm>
              <a:off x="2998788" y="2471738"/>
              <a:ext cx="909638" cy="923925"/>
            </a:xfrm>
            <a:custGeom>
              <a:avLst/>
              <a:gdLst>
                <a:gd name="T0" fmla="*/ 0 w 573"/>
                <a:gd name="T1" fmla="*/ 738404876 h 582"/>
                <a:gd name="T2" fmla="*/ 15120946 w 573"/>
                <a:gd name="T3" fmla="*/ 592235875 h 582"/>
                <a:gd name="T4" fmla="*/ 60483782 w 573"/>
                <a:gd name="T5" fmla="*/ 448587823 h 582"/>
                <a:gd name="T6" fmla="*/ 123488515 w 573"/>
                <a:gd name="T7" fmla="*/ 325100913 h 582"/>
                <a:gd name="T8" fmla="*/ 216733564 w 573"/>
                <a:gd name="T9" fmla="*/ 216733446 h 582"/>
                <a:gd name="T10" fmla="*/ 320060776 w 573"/>
                <a:gd name="T11" fmla="*/ 128527171 h 582"/>
                <a:gd name="T12" fmla="*/ 443547753 w 573"/>
                <a:gd name="T13" fmla="*/ 60483749 h 582"/>
                <a:gd name="T14" fmla="*/ 577116845 w 573"/>
                <a:gd name="T15" fmla="*/ 20161248 h 582"/>
                <a:gd name="T16" fmla="*/ 723285925 w 573"/>
                <a:gd name="T17" fmla="*/ 0 h 582"/>
                <a:gd name="T18" fmla="*/ 796369672 w 573"/>
                <a:gd name="T19" fmla="*/ 5040312 h 582"/>
                <a:gd name="T20" fmla="*/ 940019588 w 573"/>
                <a:gd name="T21" fmla="*/ 37801547 h 582"/>
                <a:gd name="T22" fmla="*/ 1068546779 w 573"/>
                <a:gd name="T23" fmla="*/ 93244973 h 582"/>
                <a:gd name="T24" fmla="*/ 1181954618 w 573"/>
                <a:gd name="T25" fmla="*/ 171370603 h 582"/>
                <a:gd name="T26" fmla="*/ 1277720567 w 573"/>
                <a:gd name="T27" fmla="*/ 272176860 h 582"/>
                <a:gd name="T28" fmla="*/ 1355844627 w 573"/>
                <a:gd name="T29" fmla="*/ 385583050 h 582"/>
                <a:gd name="T30" fmla="*/ 1411288071 w 573"/>
                <a:gd name="T31" fmla="*/ 519152168 h 582"/>
                <a:gd name="T32" fmla="*/ 1439010587 w 573"/>
                <a:gd name="T33" fmla="*/ 665321169 h 582"/>
                <a:gd name="T34" fmla="*/ 1444050900 w 573"/>
                <a:gd name="T35" fmla="*/ 738404876 h 582"/>
                <a:gd name="T36" fmla="*/ 1428929961 w 573"/>
                <a:gd name="T37" fmla="*/ 884574076 h 582"/>
                <a:gd name="T38" fmla="*/ 1388607456 w 573"/>
                <a:gd name="T39" fmla="*/ 1023183405 h 582"/>
                <a:gd name="T40" fmla="*/ 1320562435 w 573"/>
                <a:gd name="T41" fmla="*/ 1146670216 h 582"/>
                <a:gd name="T42" fmla="*/ 1232357749 w 573"/>
                <a:gd name="T43" fmla="*/ 1255037683 h 582"/>
                <a:gd name="T44" fmla="*/ 1126511174 w 573"/>
                <a:gd name="T45" fmla="*/ 1343243908 h 582"/>
                <a:gd name="T46" fmla="*/ 1003022708 w 573"/>
                <a:gd name="T47" fmla="*/ 1411287305 h 582"/>
                <a:gd name="T48" fmla="*/ 866934254 w 573"/>
                <a:gd name="T49" fmla="*/ 1454130737 h 582"/>
                <a:gd name="T50" fmla="*/ 723285925 w 573"/>
                <a:gd name="T51" fmla="*/ 1466730719 h 582"/>
                <a:gd name="T52" fmla="*/ 650200591 w 573"/>
                <a:gd name="T53" fmla="*/ 1466730719 h 582"/>
                <a:gd name="T54" fmla="*/ 509071824 w 573"/>
                <a:gd name="T55" fmla="*/ 1433969495 h 582"/>
                <a:gd name="T56" fmla="*/ 380544534 w 573"/>
                <a:gd name="T57" fmla="*/ 1381045443 h 582"/>
                <a:gd name="T58" fmla="*/ 267136695 w 573"/>
                <a:gd name="T59" fmla="*/ 1302921425 h 582"/>
                <a:gd name="T60" fmla="*/ 166330383 w 573"/>
                <a:gd name="T61" fmla="*/ 1202113630 h 582"/>
                <a:gd name="T62" fmla="*/ 88206298 w 573"/>
                <a:gd name="T63" fmla="*/ 1086186491 h 582"/>
                <a:gd name="T64" fmla="*/ 32762841 w 573"/>
                <a:gd name="T65" fmla="*/ 952619060 h 582"/>
                <a:gd name="T66" fmla="*/ 5040315 w 573"/>
                <a:gd name="T67" fmla="*/ 811490171 h 582"/>
                <a:gd name="T68" fmla="*/ 0 w 573"/>
                <a:gd name="T69" fmla="*/ 738404876 h 5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3"/>
                <a:gd name="T106" fmla="*/ 0 h 582"/>
                <a:gd name="T107" fmla="*/ 573 w 573"/>
                <a:gd name="T108" fmla="*/ 582 h 58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3" h="582">
                  <a:moveTo>
                    <a:pt x="0" y="293"/>
                  </a:moveTo>
                  <a:lnTo>
                    <a:pt x="0" y="293"/>
                  </a:lnTo>
                  <a:lnTo>
                    <a:pt x="2" y="264"/>
                  </a:lnTo>
                  <a:lnTo>
                    <a:pt x="6" y="235"/>
                  </a:lnTo>
                  <a:lnTo>
                    <a:pt x="13" y="206"/>
                  </a:lnTo>
                  <a:lnTo>
                    <a:pt x="24" y="178"/>
                  </a:lnTo>
                  <a:lnTo>
                    <a:pt x="35" y="153"/>
                  </a:lnTo>
                  <a:lnTo>
                    <a:pt x="49" y="129"/>
                  </a:lnTo>
                  <a:lnTo>
                    <a:pt x="66" y="108"/>
                  </a:lnTo>
                  <a:lnTo>
                    <a:pt x="86" y="86"/>
                  </a:lnTo>
                  <a:lnTo>
                    <a:pt x="106" y="68"/>
                  </a:lnTo>
                  <a:lnTo>
                    <a:pt x="127" y="51"/>
                  </a:lnTo>
                  <a:lnTo>
                    <a:pt x="151" y="37"/>
                  </a:lnTo>
                  <a:lnTo>
                    <a:pt x="176" y="24"/>
                  </a:lnTo>
                  <a:lnTo>
                    <a:pt x="202" y="15"/>
                  </a:lnTo>
                  <a:lnTo>
                    <a:pt x="229" y="8"/>
                  </a:lnTo>
                  <a:lnTo>
                    <a:pt x="258" y="2"/>
                  </a:lnTo>
                  <a:lnTo>
                    <a:pt x="287" y="0"/>
                  </a:lnTo>
                  <a:lnTo>
                    <a:pt x="316" y="2"/>
                  </a:lnTo>
                  <a:lnTo>
                    <a:pt x="344" y="8"/>
                  </a:lnTo>
                  <a:lnTo>
                    <a:pt x="373" y="15"/>
                  </a:lnTo>
                  <a:lnTo>
                    <a:pt x="398" y="24"/>
                  </a:lnTo>
                  <a:lnTo>
                    <a:pt x="424" y="37"/>
                  </a:lnTo>
                  <a:lnTo>
                    <a:pt x="447" y="51"/>
                  </a:lnTo>
                  <a:lnTo>
                    <a:pt x="469" y="68"/>
                  </a:lnTo>
                  <a:lnTo>
                    <a:pt x="489" y="86"/>
                  </a:lnTo>
                  <a:lnTo>
                    <a:pt x="507" y="108"/>
                  </a:lnTo>
                  <a:lnTo>
                    <a:pt x="524" y="129"/>
                  </a:lnTo>
                  <a:lnTo>
                    <a:pt x="538" y="153"/>
                  </a:lnTo>
                  <a:lnTo>
                    <a:pt x="551" y="178"/>
                  </a:lnTo>
                  <a:lnTo>
                    <a:pt x="560" y="206"/>
                  </a:lnTo>
                  <a:lnTo>
                    <a:pt x="567" y="235"/>
                  </a:lnTo>
                  <a:lnTo>
                    <a:pt x="571" y="264"/>
                  </a:lnTo>
                  <a:lnTo>
                    <a:pt x="573" y="293"/>
                  </a:lnTo>
                  <a:lnTo>
                    <a:pt x="571" y="322"/>
                  </a:lnTo>
                  <a:lnTo>
                    <a:pt x="567" y="351"/>
                  </a:lnTo>
                  <a:lnTo>
                    <a:pt x="560" y="378"/>
                  </a:lnTo>
                  <a:lnTo>
                    <a:pt x="551" y="406"/>
                  </a:lnTo>
                  <a:lnTo>
                    <a:pt x="538" y="431"/>
                  </a:lnTo>
                  <a:lnTo>
                    <a:pt x="524" y="455"/>
                  </a:lnTo>
                  <a:lnTo>
                    <a:pt x="507" y="477"/>
                  </a:lnTo>
                  <a:lnTo>
                    <a:pt x="489" y="498"/>
                  </a:lnTo>
                  <a:lnTo>
                    <a:pt x="469" y="517"/>
                  </a:lnTo>
                  <a:lnTo>
                    <a:pt x="447" y="533"/>
                  </a:lnTo>
                  <a:lnTo>
                    <a:pt x="424" y="548"/>
                  </a:lnTo>
                  <a:lnTo>
                    <a:pt x="398" y="560"/>
                  </a:lnTo>
                  <a:lnTo>
                    <a:pt x="373" y="569"/>
                  </a:lnTo>
                  <a:lnTo>
                    <a:pt x="344" y="577"/>
                  </a:lnTo>
                  <a:lnTo>
                    <a:pt x="316" y="582"/>
                  </a:lnTo>
                  <a:lnTo>
                    <a:pt x="287" y="582"/>
                  </a:lnTo>
                  <a:lnTo>
                    <a:pt x="258" y="582"/>
                  </a:lnTo>
                  <a:lnTo>
                    <a:pt x="229" y="577"/>
                  </a:lnTo>
                  <a:lnTo>
                    <a:pt x="202" y="569"/>
                  </a:lnTo>
                  <a:lnTo>
                    <a:pt x="176" y="560"/>
                  </a:lnTo>
                  <a:lnTo>
                    <a:pt x="151" y="548"/>
                  </a:lnTo>
                  <a:lnTo>
                    <a:pt x="127" y="533"/>
                  </a:lnTo>
                  <a:lnTo>
                    <a:pt x="106" y="517"/>
                  </a:lnTo>
                  <a:lnTo>
                    <a:pt x="86" y="498"/>
                  </a:lnTo>
                  <a:lnTo>
                    <a:pt x="66" y="477"/>
                  </a:lnTo>
                  <a:lnTo>
                    <a:pt x="49" y="455"/>
                  </a:lnTo>
                  <a:lnTo>
                    <a:pt x="35" y="431"/>
                  </a:lnTo>
                  <a:lnTo>
                    <a:pt x="24" y="406"/>
                  </a:lnTo>
                  <a:lnTo>
                    <a:pt x="13" y="378"/>
                  </a:lnTo>
                  <a:lnTo>
                    <a:pt x="6" y="351"/>
                  </a:lnTo>
                  <a:lnTo>
                    <a:pt x="2" y="322"/>
                  </a:lnTo>
                  <a:lnTo>
                    <a:pt x="0" y="293"/>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2" name="Freeform 232"/>
            <p:cNvSpPr>
              <a:spLocks/>
            </p:cNvSpPr>
            <p:nvPr/>
          </p:nvSpPr>
          <p:spPr bwMode="auto">
            <a:xfrm>
              <a:off x="3086100" y="2573338"/>
              <a:ext cx="735013" cy="720725"/>
            </a:xfrm>
            <a:custGeom>
              <a:avLst/>
              <a:gdLst>
                <a:gd name="T0" fmla="*/ 0 w 463"/>
                <a:gd name="T1" fmla="*/ 572076307 h 454"/>
                <a:gd name="T2" fmla="*/ 12601583 w 463"/>
                <a:gd name="T3" fmla="*/ 458668513 h 454"/>
                <a:gd name="T4" fmla="*/ 45362844 w 463"/>
                <a:gd name="T5" fmla="*/ 347781568 h 454"/>
                <a:gd name="T6" fmla="*/ 100806317 w 463"/>
                <a:gd name="T7" fmla="*/ 252015656 h 454"/>
                <a:gd name="T8" fmla="*/ 173891697 w 463"/>
                <a:gd name="T9" fmla="*/ 168851267 h 454"/>
                <a:gd name="T10" fmla="*/ 259577095 w 463"/>
                <a:gd name="T11" fmla="*/ 95765937 h 454"/>
                <a:gd name="T12" fmla="*/ 355343072 w 463"/>
                <a:gd name="T13" fmla="*/ 45362813 h 454"/>
                <a:gd name="T14" fmla="*/ 466230093 w 463"/>
                <a:gd name="T15" fmla="*/ 12601575 h 454"/>
                <a:gd name="T16" fmla="*/ 584676692 w 463"/>
                <a:gd name="T17" fmla="*/ 0 h 454"/>
                <a:gd name="T18" fmla="*/ 645160467 w 463"/>
                <a:gd name="T19" fmla="*/ 5040313 h 454"/>
                <a:gd name="T20" fmla="*/ 758568339 w 463"/>
                <a:gd name="T21" fmla="*/ 27722517 h 454"/>
                <a:gd name="T22" fmla="*/ 864415144 w 463"/>
                <a:gd name="T23" fmla="*/ 68045019 h 454"/>
                <a:gd name="T24" fmla="*/ 957660171 w 463"/>
                <a:gd name="T25" fmla="*/ 133569089 h 454"/>
                <a:gd name="T26" fmla="*/ 1035785841 w 463"/>
                <a:gd name="T27" fmla="*/ 211693167 h 454"/>
                <a:gd name="T28" fmla="*/ 1098788980 w 463"/>
                <a:gd name="T29" fmla="*/ 297378457 h 454"/>
                <a:gd name="T30" fmla="*/ 1139111496 w 463"/>
                <a:gd name="T31" fmla="*/ 403224991 h 454"/>
                <a:gd name="T32" fmla="*/ 1161793706 w 463"/>
                <a:gd name="T33" fmla="*/ 514111935 h 454"/>
                <a:gd name="T34" fmla="*/ 1166834020 w 463"/>
                <a:gd name="T35" fmla="*/ 572076307 h 454"/>
                <a:gd name="T36" fmla="*/ 1154232440 w 463"/>
                <a:gd name="T37" fmla="*/ 688003463 h 454"/>
                <a:gd name="T38" fmla="*/ 1121471189 w 463"/>
                <a:gd name="T39" fmla="*/ 796369359 h 454"/>
                <a:gd name="T40" fmla="*/ 1066027728 w 463"/>
                <a:gd name="T41" fmla="*/ 892135469 h 454"/>
                <a:gd name="T42" fmla="*/ 997982688 w 463"/>
                <a:gd name="T43" fmla="*/ 980341708 h 454"/>
                <a:gd name="T44" fmla="*/ 909777976 w 463"/>
                <a:gd name="T45" fmla="*/ 1048385115 h 454"/>
                <a:gd name="T46" fmla="*/ 808971485 w 463"/>
                <a:gd name="T47" fmla="*/ 1103828538 h 454"/>
                <a:gd name="T48" fmla="*/ 700603928 w 463"/>
                <a:gd name="T49" fmla="*/ 1136591354 h 454"/>
                <a:gd name="T50" fmla="*/ 584676692 w 463"/>
                <a:gd name="T51" fmla="*/ 1144151027 h 454"/>
                <a:gd name="T52" fmla="*/ 526713868 w 463"/>
                <a:gd name="T53" fmla="*/ 1144151027 h 454"/>
                <a:gd name="T54" fmla="*/ 410786533 w 463"/>
                <a:gd name="T55" fmla="*/ 1121470420 h 454"/>
                <a:gd name="T56" fmla="*/ 304939926 w 463"/>
                <a:gd name="T57" fmla="*/ 1076107620 h 454"/>
                <a:gd name="T58" fmla="*/ 214214263 w 463"/>
                <a:gd name="T59" fmla="*/ 1018143248 h 454"/>
                <a:gd name="T60" fmla="*/ 131048229 w 463"/>
                <a:gd name="T61" fmla="*/ 940019219 h 454"/>
                <a:gd name="T62" fmla="*/ 73085380 w 463"/>
                <a:gd name="T63" fmla="*/ 846772669 h 454"/>
                <a:gd name="T64" fmla="*/ 27722536 w 463"/>
                <a:gd name="T65" fmla="*/ 740925937 h 454"/>
                <a:gd name="T66" fmla="*/ 2520952 w 463"/>
                <a:gd name="T67" fmla="*/ 632558453 h 454"/>
                <a:gd name="T68" fmla="*/ 0 w 463"/>
                <a:gd name="T69" fmla="*/ 572076307 h 4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3"/>
                <a:gd name="T106" fmla="*/ 0 h 454"/>
                <a:gd name="T107" fmla="*/ 463 w 463"/>
                <a:gd name="T108" fmla="*/ 454 h 4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3" h="454">
                  <a:moveTo>
                    <a:pt x="0" y="227"/>
                  </a:moveTo>
                  <a:lnTo>
                    <a:pt x="0" y="227"/>
                  </a:lnTo>
                  <a:lnTo>
                    <a:pt x="1" y="204"/>
                  </a:lnTo>
                  <a:lnTo>
                    <a:pt x="5" y="182"/>
                  </a:lnTo>
                  <a:lnTo>
                    <a:pt x="11" y="160"/>
                  </a:lnTo>
                  <a:lnTo>
                    <a:pt x="18" y="138"/>
                  </a:lnTo>
                  <a:lnTo>
                    <a:pt x="29" y="118"/>
                  </a:lnTo>
                  <a:lnTo>
                    <a:pt x="40" y="100"/>
                  </a:lnTo>
                  <a:lnTo>
                    <a:pt x="52" y="84"/>
                  </a:lnTo>
                  <a:lnTo>
                    <a:pt x="69" y="67"/>
                  </a:lnTo>
                  <a:lnTo>
                    <a:pt x="85" y="53"/>
                  </a:lnTo>
                  <a:lnTo>
                    <a:pt x="103" y="38"/>
                  </a:lnTo>
                  <a:lnTo>
                    <a:pt x="121" y="27"/>
                  </a:lnTo>
                  <a:lnTo>
                    <a:pt x="141" y="18"/>
                  </a:lnTo>
                  <a:lnTo>
                    <a:pt x="163" y="11"/>
                  </a:lnTo>
                  <a:lnTo>
                    <a:pt x="185" y="5"/>
                  </a:lnTo>
                  <a:lnTo>
                    <a:pt x="209" y="2"/>
                  </a:lnTo>
                  <a:lnTo>
                    <a:pt x="232" y="0"/>
                  </a:lnTo>
                  <a:lnTo>
                    <a:pt x="256" y="2"/>
                  </a:lnTo>
                  <a:lnTo>
                    <a:pt x="278" y="5"/>
                  </a:lnTo>
                  <a:lnTo>
                    <a:pt x="301" y="11"/>
                  </a:lnTo>
                  <a:lnTo>
                    <a:pt x="321" y="18"/>
                  </a:lnTo>
                  <a:lnTo>
                    <a:pt x="343" y="27"/>
                  </a:lnTo>
                  <a:lnTo>
                    <a:pt x="361" y="38"/>
                  </a:lnTo>
                  <a:lnTo>
                    <a:pt x="380" y="53"/>
                  </a:lnTo>
                  <a:lnTo>
                    <a:pt x="396" y="67"/>
                  </a:lnTo>
                  <a:lnTo>
                    <a:pt x="411" y="84"/>
                  </a:lnTo>
                  <a:lnTo>
                    <a:pt x="423" y="100"/>
                  </a:lnTo>
                  <a:lnTo>
                    <a:pt x="436" y="118"/>
                  </a:lnTo>
                  <a:lnTo>
                    <a:pt x="445" y="138"/>
                  </a:lnTo>
                  <a:lnTo>
                    <a:pt x="452" y="160"/>
                  </a:lnTo>
                  <a:lnTo>
                    <a:pt x="458" y="182"/>
                  </a:lnTo>
                  <a:lnTo>
                    <a:pt x="461" y="204"/>
                  </a:lnTo>
                  <a:lnTo>
                    <a:pt x="463" y="227"/>
                  </a:lnTo>
                  <a:lnTo>
                    <a:pt x="461" y="251"/>
                  </a:lnTo>
                  <a:lnTo>
                    <a:pt x="458" y="273"/>
                  </a:lnTo>
                  <a:lnTo>
                    <a:pt x="452" y="294"/>
                  </a:lnTo>
                  <a:lnTo>
                    <a:pt x="445" y="316"/>
                  </a:lnTo>
                  <a:lnTo>
                    <a:pt x="436" y="336"/>
                  </a:lnTo>
                  <a:lnTo>
                    <a:pt x="423" y="354"/>
                  </a:lnTo>
                  <a:lnTo>
                    <a:pt x="411" y="373"/>
                  </a:lnTo>
                  <a:lnTo>
                    <a:pt x="396" y="389"/>
                  </a:lnTo>
                  <a:lnTo>
                    <a:pt x="380" y="404"/>
                  </a:lnTo>
                  <a:lnTo>
                    <a:pt x="361" y="416"/>
                  </a:lnTo>
                  <a:lnTo>
                    <a:pt x="343" y="427"/>
                  </a:lnTo>
                  <a:lnTo>
                    <a:pt x="321" y="438"/>
                  </a:lnTo>
                  <a:lnTo>
                    <a:pt x="301" y="445"/>
                  </a:lnTo>
                  <a:lnTo>
                    <a:pt x="278" y="451"/>
                  </a:lnTo>
                  <a:lnTo>
                    <a:pt x="256" y="454"/>
                  </a:lnTo>
                  <a:lnTo>
                    <a:pt x="232" y="454"/>
                  </a:lnTo>
                  <a:lnTo>
                    <a:pt x="209" y="454"/>
                  </a:lnTo>
                  <a:lnTo>
                    <a:pt x="185" y="451"/>
                  </a:lnTo>
                  <a:lnTo>
                    <a:pt x="163" y="445"/>
                  </a:lnTo>
                  <a:lnTo>
                    <a:pt x="141" y="438"/>
                  </a:lnTo>
                  <a:lnTo>
                    <a:pt x="121" y="427"/>
                  </a:lnTo>
                  <a:lnTo>
                    <a:pt x="103" y="416"/>
                  </a:lnTo>
                  <a:lnTo>
                    <a:pt x="85" y="404"/>
                  </a:lnTo>
                  <a:lnTo>
                    <a:pt x="69" y="389"/>
                  </a:lnTo>
                  <a:lnTo>
                    <a:pt x="52" y="373"/>
                  </a:lnTo>
                  <a:lnTo>
                    <a:pt x="40" y="354"/>
                  </a:lnTo>
                  <a:lnTo>
                    <a:pt x="29" y="336"/>
                  </a:lnTo>
                  <a:lnTo>
                    <a:pt x="18" y="316"/>
                  </a:lnTo>
                  <a:lnTo>
                    <a:pt x="11" y="294"/>
                  </a:lnTo>
                  <a:lnTo>
                    <a:pt x="5" y="273"/>
                  </a:lnTo>
                  <a:lnTo>
                    <a:pt x="1" y="251"/>
                  </a:lnTo>
                  <a:lnTo>
                    <a:pt x="0" y="2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3" name="Freeform 233"/>
            <p:cNvSpPr>
              <a:spLocks/>
            </p:cNvSpPr>
            <p:nvPr/>
          </p:nvSpPr>
          <p:spPr bwMode="auto">
            <a:xfrm>
              <a:off x="3302000" y="2298700"/>
              <a:ext cx="303213" cy="246063"/>
            </a:xfrm>
            <a:custGeom>
              <a:avLst/>
              <a:gdLst>
                <a:gd name="T0" fmla="*/ 0 w 191"/>
                <a:gd name="T1" fmla="*/ 390625752 h 155"/>
                <a:gd name="T2" fmla="*/ 95766090 w 191"/>
                <a:gd name="T3" fmla="*/ 0 h 155"/>
                <a:gd name="T4" fmla="*/ 385585312 w 191"/>
                <a:gd name="T5" fmla="*/ 0 h 155"/>
                <a:gd name="T6" fmla="*/ 481351476 w 191"/>
                <a:gd name="T7" fmla="*/ 390625752 h 155"/>
                <a:gd name="T8" fmla="*/ 0 w 191"/>
                <a:gd name="T9" fmla="*/ 390625752 h 155"/>
                <a:gd name="T10" fmla="*/ 0 60000 65536"/>
                <a:gd name="T11" fmla="*/ 0 60000 65536"/>
                <a:gd name="T12" fmla="*/ 0 60000 65536"/>
                <a:gd name="T13" fmla="*/ 0 60000 65536"/>
                <a:gd name="T14" fmla="*/ 0 60000 65536"/>
                <a:gd name="T15" fmla="*/ 0 w 191"/>
                <a:gd name="T16" fmla="*/ 0 h 155"/>
                <a:gd name="T17" fmla="*/ 191 w 191"/>
                <a:gd name="T18" fmla="*/ 155 h 155"/>
              </a:gdLst>
              <a:ahLst/>
              <a:cxnLst>
                <a:cxn ang="T10">
                  <a:pos x="T0" y="T1"/>
                </a:cxn>
                <a:cxn ang="T11">
                  <a:pos x="T2" y="T3"/>
                </a:cxn>
                <a:cxn ang="T12">
                  <a:pos x="T4" y="T5"/>
                </a:cxn>
                <a:cxn ang="T13">
                  <a:pos x="T6" y="T7"/>
                </a:cxn>
                <a:cxn ang="T14">
                  <a:pos x="T8" y="T9"/>
                </a:cxn>
              </a:cxnLst>
              <a:rect l="T15" t="T16" r="T17" b="T18"/>
              <a:pathLst>
                <a:path w="191" h="155">
                  <a:moveTo>
                    <a:pt x="0" y="155"/>
                  </a:moveTo>
                  <a:lnTo>
                    <a:pt x="38" y="0"/>
                  </a:lnTo>
                  <a:lnTo>
                    <a:pt x="153" y="0"/>
                  </a:lnTo>
                  <a:lnTo>
                    <a:pt x="191" y="155"/>
                  </a:lnTo>
                  <a:lnTo>
                    <a:pt x="0" y="155"/>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4" name="Freeform 234"/>
            <p:cNvSpPr>
              <a:spLocks/>
            </p:cNvSpPr>
            <p:nvPr/>
          </p:nvSpPr>
          <p:spPr bwMode="auto">
            <a:xfrm>
              <a:off x="3302000" y="3324225"/>
              <a:ext cx="303213" cy="244475"/>
            </a:xfrm>
            <a:custGeom>
              <a:avLst/>
              <a:gdLst>
                <a:gd name="T0" fmla="*/ 481351476 w 191"/>
                <a:gd name="T1" fmla="*/ 0 h 154"/>
                <a:gd name="T2" fmla="*/ 385585312 w 191"/>
                <a:gd name="T3" fmla="*/ 388104008 h 154"/>
                <a:gd name="T4" fmla="*/ 95766090 w 191"/>
                <a:gd name="T5" fmla="*/ 388104008 h 154"/>
                <a:gd name="T6" fmla="*/ 0 w 191"/>
                <a:gd name="T7" fmla="*/ 0 h 154"/>
                <a:gd name="T8" fmla="*/ 481351476 w 191"/>
                <a:gd name="T9" fmla="*/ 0 h 154"/>
                <a:gd name="T10" fmla="*/ 0 60000 65536"/>
                <a:gd name="T11" fmla="*/ 0 60000 65536"/>
                <a:gd name="T12" fmla="*/ 0 60000 65536"/>
                <a:gd name="T13" fmla="*/ 0 60000 65536"/>
                <a:gd name="T14" fmla="*/ 0 60000 65536"/>
                <a:gd name="T15" fmla="*/ 0 w 191"/>
                <a:gd name="T16" fmla="*/ 0 h 154"/>
                <a:gd name="T17" fmla="*/ 191 w 191"/>
                <a:gd name="T18" fmla="*/ 154 h 154"/>
              </a:gdLst>
              <a:ahLst/>
              <a:cxnLst>
                <a:cxn ang="T10">
                  <a:pos x="T0" y="T1"/>
                </a:cxn>
                <a:cxn ang="T11">
                  <a:pos x="T2" y="T3"/>
                </a:cxn>
                <a:cxn ang="T12">
                  <a:pos x="T4" y="T5"/>
                </a:cxn>
                <a:cxn ang="T13">
                  <a:pos x="T6" y="T7"/>
                </a:cxn>
                <a:cxn ang="T14">
                  <a:pos x="T8" y="T9"/>
                </a:cxn>
              </a:cxnLst>
              <a:rect l="T15" t="T16" r="T17" b="T18"/>
              <a:pathLst>
                <a:path w="191" h="154">
                  <a:moveTo>
                    <a:pt x="191" y="0"/>
                  </a:moveTo>
                  <a:lnTo>
                    <a:pt x="153" y="154"/>
                  </a:lnTo>
                  <a:lnTo>
                    <a:pt x="38" y="154"/>
                  </a:lnTo>
                  <a:lnTo>
                    <a:pt x="0" y="0"/>
                  </a:lnTo>
                  <a:lnTo>
                    <a:pt x="191"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5" name="Freeform 235"/>
            <p:cNvSpPr>
              <a:spLocks/>
            </p:cNvSpPr>
            <p:nvPr/>
          </p:nvSpPr>
          <p:spPr bwMode="auto">
            <a:xfrm>
              <a:off x="3849688" y="2774950"/>
              <a:ext cx="231775" cy="317500"/>
            </a:xfrm>
            <a:custGeom>
              <a:avLst/>
              <a:gdLst>
                <a:gd name="T0" fmla="*/ 0 w 146"/>
                <a:gd name="T1" fmla="*/ 0 h 200"/>
                <a:gd name="T2" fmla="*/ 367942758 w 146"/>
                <a:gd name="T3" fmla="*/ 93246571 h 200"/>
                <a:gd name="T4" fmla="*/ 367942758 w 146"/>
                <a:gd name="T5" fmla="*/ 413305598 h 200"/>
                <a:gd name="T6" fmla="*/ 0 w 146"/>
                <a:gd name="T7" fmla="*/ 504031295 h 200"/>
                <a:gd name="T8" fmla="*/ 0 w 146"/>
                <a:gd name="T9" fmla="*/ 0 h 200"/>
                <a:gd name="T10" fmla="*/ 0 60000 65536"/>
                <a:gd name="T11" fmla="*/ 0 60000 65536"/>
                <a:gd name="T12" fmla="*/ 0 60000 65536"/>
                <a:gd name="T13" fmla="*/ 0 60000 65536"/>
                <a:gd name="T14" fmla="*/ 0 60000 65536"/>
                <a:gd name="T15" fmla="*/ 0 w 146"/>
                <a:gd name="T16" fmla="*/ 0 h 200"/>
                <a:gd name="T17" fmla="*/ 146 w 146"/>
                <a:gd name="T18" fmla="*/ 200 h 200"/>
              </a:gdLst>
              <a:ahLst/>
              <a:cxnLst>
                <a:cxn ang="T10">
                  <a:pos x="T0" y="T1"/>
                </a:cxn>
                <a:cxn ang="T11">
                  <a:pos x="T2" y="T3"/>
                </a:cxn>
                <a:cxn ang="T12">
                  <a:pos x="T4" y="T5"/>
                </a:cxn>
                <a:cxn ang="T13">
                  <a:pos x="T6" y="T7"/>
                </a:cxn>
                <a:cxn ang="T14">
                  <a:pos x="T8" y="T9"/>
                </a:cxn>
              </a:cxnLst>
              <a:rect l="T15" t="T16" r="T17" b="T18"/>
              <a:pathLst>
                <a:path w="146" h="200">
                  <a:moveTo>
                    <a:pt x="0" y="0"/>
                  </a:moveTo>
                  <a:lnTo>
                    <a:pt x="146" y="37"/>
                  </a:lnTo>
                  <a:lnTo>
                    <a:pt x="146" y="164"/>
                  </a:lnTo>
                  <a:lnTo>
                    <a:pt x="0" y="200"/>
                  </a:lnTo>
                  <a:lnTo>
                    <a:pt x="0"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6" name="Freeform 236"/>
            <p:cNvSpPr>
              <a:spLocks/>
            </p:cNvSpPr>
            <p:nvPr/>
          </p:nvSpPr>
          <p:spPr bwMode="auto">
            <a:xfrm>
              <a:off x="2825750" y="2774950"/>
              <a:ext cx="230188" cy="317500"/>
            </a:xfrm>
            <a:custGeom>
              <a:avLst/>
              <a:gdLst>
                <a:gd name="T0" fmla="*/ 365424189 w 145"/>
                <a:gd name="T1" fmla="*/ 504031295 h 200"/>
                <a:gd name="T2" fmla="*/ 0 w 145"/>
                <a:gd name="T3" fmla="*/ 413305598 h 200"/>
                <a:gd name="T4" fmla="*/ 0 w 145"/>
                <a:gd name="T5" fmla="*/ 93246571 h 200"/>
                <a:gd name="T6" fmla="*/ 365424189 w 145"/>
                <a:gd name="T7" fmla="*/ 0 h 200"/>
                <a:gd name="T8" fmla="*/ 365424189 w 145"/>
                <a:gd name="T9" fmla="*/ 504031295 h 200"/>
                <a:gd name="T10" fmla="*/ 0 60000 65536"/>
                <a:gd name="T11" fmla="*/ 0 60000 65536"/>
                <a:gd name="T12" fmla="*/ 0 60000 65536"/>
                <a:gd name="T13" fmla="*/ 0 60000 65536"/>
                <a:gd name="T14" fmla="*/ 0 60000 65536"/>
                <a:gd name="T15" fmla="*/ 0 w 145"/>
                <a:gd name="T16" fmla="*/ 0 h 200"/>
                <a:gd name="T17" fmla="*/ 145 w 145"/>
                <a:gd name="T18" fmla="*/ 200 h 200"/>
              </a:gdLst>
              <a:ahLst/>
              <a:cxnLst>
                <a:cxn ang="T10">
                  <a:pos x="T0" y="T1"/>
                </a:cxn>
                <a:cxn ang="T11">
                  <a:pos x="T2" y="T3"/>
                </a:cxn>
                <a:cxn ang="T12">
                  <a:pos x="T4" y="T5"/>
                </a:cxn>
                <a:cxn ang="T13">
                  <a:pos x="T6" y="T7"/>
                </a:cxn>
                <a:cxn ang="T14">
                  <a:pos x="T8" y="T9"/>
                </a:cxn>
              </a:cxnLst>
              <a:rect l="T15" t="T16" r="T17" b="T18"/>
              <a:pathLst>
                <a:path w="145" h="200">
                  <a:moveTo>
                    <a:pt x="145" y="200"/>
                  </a:moveTo>
                  <a:lnTo>
                    <a:pt x="0" y="164"/>
                  </a:lnTo>
                  <a:lnTo>
                    <a:pt x="0" y="37"/>
                  </a:lnTo>
                  <a:lnTo>
                    <a:pt x="145" y="0"/>
                  </a:lnTo>
                  <a:lnTo>
                    <a:pt x="145" y="20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7" name="Freeform 237"/>
            <p:cNvSpPr>
              <a:spLocks/>
            </p:cNvSpPr>
            <p:nvPr/>
          </p:nvSpPr>
          <p:spPr bwMode="auto">
            <a:xfrm>
              <a:off x="3619500" y="2428875"/>
              <a:ext cx="346075" cy="346075"/>
            </a:xfrm>
            <a:custGeom>
              <a:avLst/>
              <a:gdLst>
                <a:gd name="T0" fmla="*/ 0 w 218"/>
                <a:gd name="T1" fmla="*/ 206652804 h 218"/>
                <a:gd name="T2" fmla="*/ 340221891 w 218"/>
                <a:gd name="T3" fmla="*/ 0 h 218"/>
                <a:gd name="T4" fmla="*/ 549394107 w 218"/>
                <a:gd name="T5" fmla="*/ 214214114 h 218"/>
                <a:gd name="T6" fmla="*/ 347781564 w 218"/>
                <a:gd name="T7" fmla="*/ 549394107 h 218"/>
                <a:gd name="T8" fmla="*/ 0 w 218"/>
                <a:gd name="T9" fmla="*/ 206652804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0" y="82"/>
                  </a:moveTo>
                  <a:lnTo>
                    <a:pt x="135" y="0"/>
                  </a:lnTo>
                  <a:lnTo>
                    <a:pt x="218" y="85"/>
                  </a:lnTo>
                  <a:lnTo>
                    <a:pt x="138" y="218"/>
                  </a:lnTo>
                  <a:lnTo>
                    <a:pt x="0" y="82"/>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8" name="Freeform 238"/>
            <p:cNvSpPr>
              <a:spLocks/>
            </p:cNvSpPr>
            <p:nvPr/>
          </p:nvSpPr>
          <p:spPr bwMode="auto">
            <a:xfrm>
              <a:off x="3619500" y="3106738"/>
              <a:ext cx="346075" cy="346075"/>
            </a:xfrm>
            <a:custGeom>
              <a:avLst/>
              <a:gdLst>
                <a:gd name="T0" fmla="*/ 347781564 w 218"/>
                <a:gd name="T1" fmla="*/ 0 h 218"/>
                <a:gd name="T2" fmla="*/ 549394107 w 218"/>
                <a:gd name="T3" fmla="*/ 345262203 h 218"/>
                <a:gd name="T4" fmla="*/ 340221891 w 218"/>
                <a:gd name="T5" fmla="*/ 549394107 h 218"/>
                <a:gd name="T6" fmla="*/ 0 w 218"/>
                <a:gd name="T7" fmla="*/ 347781564 h 218"/>
                <a:gd name="T8" fmla="*/ 347781564 w 218"/>
                <a:gd name="T9" fmla="*/ 0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138" y="0"/>
                  </a:moveTo>
                  <a:lnTo>
                    <a:pt x="218" y="137"/>
                  </a:lnTo>
                  <a:lnTo>
                    <a:pt x="135" y="218"/>
                  </a:lnTo>
                  <a:lnTo>
                    <a:pt x="0" y="138"/>
                  </a:lnTo>
                  <a:lnTo>
                    <a:pt x="138"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9" name="Freeform 239"/>
            <p:cNvSpPr>
              <a:spLocks/>
            </p:cNvSpPr>
            <p:nvPr/>
          </p:nvSpPr>
          <p:spPr bwMode="auto">
            <a:xfrm>
              <a:off x="2927350" y="2428875"/>
              <a:ext cx="346075" cy="346075"/>
            </a:xfrm>
            <a:custGeom>
              <a:avLst/>
              <a:gdLst>
                <a:gd name="T0" fmla="*/ 201612493 w 218"/>
                <a:gd name="T1" fmla="*/ 549394107 h 218"/>
                <a:gd name="T2" fmla="*/ 0 w 218"/>
                <a:gd name="T3" fmla="*/ 211693165 h 218"/>
                <a:gd name="T4" fmla="*/ 209173803 w 218"/>
                <a:gd name="T5" fmla="*/ 0 h 218"/>
                <a:gd name="T6" fmla="*/ 549394107 w 218"/>
                <a:gd name="T7" fmla="*/ 206652804 h 218"/>
                <a:gd name="T8" fmla="*/ 201612493 w 218"/>
                <a:gd name="T9" fmla="*/ 549394107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80" y="218"/>
                  </a:moveTo>
                  <a:lnTo>
                    <a:pt x="0" y="84"/>
                  </a:lnTo>
                  <a:lnTo>
                    <a:pt x="83" y="0"/>
                  </a:lnTo>
                  <a:lnTo>
                    <a:pt x="218" y="82"/>
                  </a:lnTo>
                  <a:lnTo>
                    <a:pt x="80" y="218"/>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90" name="Freeform 240"/>
            <p:cNvSpPr>
              <a:spLocks/>
            </p:cNvSpPr>
            <p:nvPr/>
          </p:nvSpPr>
          <p:spPr bwMode="auto">
            <a:xfrm>
              <a:off x="2927350" y="3092450"/>
              <a:ext cx="346075" cy="346075"/>
            </a:xfrm>
            <a:custGeom>
              <a:avLst/>
              <a:gdLst>
                <a:gd name="T0" fmla="*/ 549394107 w 218"/>
                <a:gd name="T1" fmla="*/ 347781564 h 218"/>
                <a:gd name="T2" fmla="*/ 204133442 w 218"/>
                <a:gd name="T3" fmla="*/ 549394107 h 218"/>
                <a:gd name="T4" fmla="*/ 0 w 218"/>
                <a:gd name="T5" fmla="*/ 345262203 h 218"/>
                <a:gd name="T6" fmla="*/ 204133442 w 218"/>
                <a:gd name="T7" fmla="*/ 0 h 218"/>
                <a:gd name="T8" fmla="*/ 549394107 w 218"/>
                <a:gd name="T9" fmla="*/ 347781564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218" y="138"/>
                  </a:moveTo>
                  <a:lnTo>
                    <a:pt x="81" y="218"/>
                  </a:lnTo>
                  <a:lnTo>
                    <a:pt x="0" y="137"/>
                  </a:lnTo>
                  <a:lnTo>
                    <a:pt x="81" y="0"/>
                  </a:lnTo>
                  <a:lnTo>
                    <a:pt x="218" y="138"/>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sp>
        <p:nvSpPr>
          <p:cNvPr id="291" name="Rounded Rectangle 290"/>
          <p:cNvSpPr/>
          <p:nvPr/>
        </p:nvSpPr>
        <p:spPr>
          <a:xfrm>
            <a:off x="2999490" y="1727989"/>
            <a:ext cx="1314209" cy="3809342"/>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cxnSp>
        <p:nvCxnSpPr>
          <p:cNvPr id="292" name="Straight Arrow Connector 291"/>
          <p:cNvCxnSpPr/>
          <p:nvPr/>
        </p:nvCxnSpPr>
        <p:spPr bwMode="auto">
          <a:xfrm>
            <a:off x="4139436" y="4546842"/>
            <a:ext cx="889739"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cxnSp>
        <p:nvCxnSpPr>
          <p:cNvPr id="293" name="Straight Arrow Connector 292"/>
          <p:cNvCxnSpPr/>
          <p:nvPr/>
        </p:nvCxnSpPr>
        <p:spPr bwMode="auto">
          <a:xfrm>
            <a:off x="1354208" y="4350529"/>
            <a:ext cx="1504693" cy="9767"/>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cxnSp>
        <p:nvCxnSpPr>
          <p:cNvPr id="294" name="Straight Arrow Connector 293"/>
          <p:cNvCxnSpPr/>
          <p:nvPr/>
        </p:nvCxnSpPr>
        <p:spPr bwMode="auto">
          <a:xfrm>
            <a:off x="1354208" y="4960850"/>
            <a:ext cx="1449985"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295" name="TextBox 294"/>
          <p:cNvSpPr txBox="1"/>
          <p:nvPr/>
        </p:nvSpPr>
        <p:spPr>
          <a:xfrm>
            <a:off x="1438849" y="4108519"/>
            <a:ext cx="787726" cy="210911"/>
          </a:xfrm>
          <a:prstGeom prst="rect">
            <a:avLst/>
          </a:prstGeom>
          <a:no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mn-cs"/>
              </a:rPr>
              <a:t>API</a:t>
            </a:r>
          </a:p>
        </p:txBody>
      </p:sp>
      <p:pic>
        <p:nvPicPr>
          <p:cNvPr id="296" name="Picture 2" descr="C:\Users\hugh carroll\Downloads\Databas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75241" y="2195834"/>
            <a:ext cx="341407" cy="504084"/>
          </a:xfrm>
          <a:prstGeom prst="rect">
            <a:avLst/>
          </a:prstGeom>
          <a:noFill/>
        </p:spPr>
      </p:pic>
      <p:sp>
        <p:nvSpPr>
          <p:cNvPr id="297" name="Rounded Rectangle 296"/>
          <p:cNvSpPr/>
          <p:nvPr/>
        </p:nvSpPr>
        <p:spPr>
          <a:xfrm>
            <a:off x="3069476" y="1822661"/>
            <a:ext cx="1156529" cy="2022266"/>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98" name="TextBox 297"/>
          <p:cNvSpPr txBox="1"/>
          <p:nvPr/>
        </p:nvSpPr>
        <p:spPr>
          <a:xfrm>
            <a:off x="3103020" y="1863163"/>
            <a:ext cx="844117" cy="25309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API Manager</a:t>
            </a:r>
          </a:p>
        </p:txBody>
      </p:sp>
      <p:grpSp>
        <p:nvGrpSpPr>
          <p:cNvPr id="299" name="Group 298"/>
          <p:cNvGrpSpPr/>
          <p:nvPr/>
        </p:nvGrpSpPr>
        <p:grpSpPr>
          <a:xfrm>
            <a:off x="5443013" y="3945254"/>
            <a:ext cx="502946" cy="1660658"/>
            <a:chOff x="7287669" y="3783900"/>
            <a:chExt cx="600917" cy="1817512"/>
          </a:xfrm>
        </p:grpSpPr>
        <p:grpSp>
          <p:nvGrpSpPr>
            <p:cNvPr id="300" name="Group 208"/>
            <p:cNvGrpSpPr>
              <a:grpSpLocks/>
            </p:cNvGrpSpPr>
            <p:nvPr/>
          </p:nvGrpSpPr>
          <p:grpSpPr bwMode="auto">
            <a:xfrm>
              <a:off x="7381715" y="3783900"/>
              <a:ext cx="365760" cy="548640"/>
              <a:chOff x="2923299" y="2130425"/>
              <a:chExt cx="550863" cy="1060446"/>
            </a:xfrm>
          </p:grpSpPr>
          <p:sp>
            <p:nvSpPr>
              <p:cNvPr id="332" name="Freeform 67"/>
              <p:cNvSpPr>
                <a:spLocks/>
              </p:cNvSpPr>
              <p:nvPr/>
            </p:nvSpPr>
            <p:spPr bwMode="auto">
              <a:xfrm>
                <a:off x="2923299" y="2130425"/>
                <a:ext cx="550863" cy="1060446"/>
              </a:xfrm>
              <a:custGeom>
                <a:avLst/>
                <a:gdLst>
                  <a:gd name="T0" fmla="*/ 0 w 195"/>
                  <a:gd name="T1" fmla="*/ 2147483647 h 374"/>
                  <a:gd name="T2" fmla="*/ 2147483647 w 195"/>
                  <a:gd name="T3" fmla="*/ 0 h 374"/>
                  <a:gd name="T4" fmla="*/ 2147483647 w 195"/>
                  <a:gd name="T5" fmla="*/ 0 h 374"/>
                  <a:gd name="T6" fmla="*/ 2147483647 w 195"/>
                  <a:gd name="T7" fmla="*/ 0 h 374"/>
                  <a:gd name="T8" fmla="*/ 2147483647 w 195"/>
                  <a:gd name="T9" fmla="*/ 0 h 374"/>
                  <a:gd name="T10" fmla="*/ 2147483647 w 195"/>
                  <a:gd name="T11" fmla="*/ 0 h 374"/>
                  <a:gd name="T12" fmla="*/ 2147483647 w 195"/>
                  <a:gd name="T13" fmla="*/ 2147483647 h 374"/>
                  <a:gd name="T14" fmla="*/ 2147483647 w 195"/>
                  <a:gd name="T15" fmla="*/ 2147483647 h 374"/>
                  <a:gd name="T16" fmla="*/ 2147483647 w 195"/>
                  <a:gd name="T17" fmla="*/ 2147483647 h 374"/>
                  <a:gd name="T18" fmla="*/ 2147483647 w 195"/>
                  <a:gd name="T19" fmla="*/ 2147483647 h 374"/>
                  <a:gd name="T20" fmla="*/ 2147483647 w 195"/>
                  <a:gd name="T21" fmla="*/ 2147483647 h 374"/>
                  <a:gd name="T22" fmla="*/ 2147483647 w 195"/>
                  <a:gd name="T23" fmla="*/ 2147483647 h 374"/>
                  <a:gd name="T24" fmla="*/ 2147483647 w 195"/>
                  <a:gd name="T25" fmla="*/ 2147483647 h 374"/>
                  <a:gd name="T26" fmla="*/ 2147483647 w 195"/>
                  <a:gd name="T27" fmla="*/ 2147483647 h 374"/>
                  <a:gd name="T28" fmla="*/ 2147483647 w 195"/>
                  <a:gd name="T29" fmla="*/ 2147483647 h 374"/>
                  <a:gd name="T30" fmla="*/ 2147483647 w 195"/>
                  <a:gd name="T31" fmla="*/ 2147483647 h 374"/>
                  <a:gd name="T32" fmla="*/ 0 w 195"/>
                  <a:gd name="T33" fmla="*/ 2147483647 h 374"/>
                  <a:gd name="T34" fmla="*/ 0 w 195"/>
                  <a:gd name="T35" fmla="*/ 2147483647 h 374"/>
                  <a:gd name="T36" fmla="*/ 0 w 195"/>
                  <a:gd name="T37" fmla="*/ 2147483647 h 3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374"/>
                  <a:gd name="T59" fmla="*/ 195 w 195"/>
                  <a:gd name="T60" fmla="*/ 374 h 3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374">
                    <a:moveTo>
                      <a:pt x="0" y="21"/>
                    </a:moveTo>
                    <a:cubicBezTo>
                      <a:pt x="0" y="10"/>
                      <a:pt x="10" y="0"/>
                      <a:pt x="21" y="0"/>
                    </a:cubicBezTo>
                    <a:cubicBezTo>
                      <a:pt x="21" y="0"/>
                      <a:pt x="21" y="0"/>
                      <a:pt x="21" y="0"/>
                    </a:cubicBezTo>
                    <a:cubicBezTo>
                      <a:pt x="21" y="0"/>
                      <a:pt x="21" y="0"/>
                      <a:pt x="21" y="0"/>
                    </a:cubicBezTo>
                    <a:cubicBezTo>
                      <a:pt x="175" y="0"/>
                      <a:pt x="175" y="0"/>
                      <a:pt x="175" y="0"/>
                    </a:cubicBezTo>
                    <a:cubicBezTo>
                      <a:pt x="175" y="0"/>
                      <a:pt x="175" y="0"/>
                      <a:pt x="175" y="0"/>
                    </a:cubicBezTo>
                    <a:cubicBezTo>
                      <a:pt x="186" y="0"/>
                      <a:pt x="195" y="10"/>
                      <a:pt x="195" y="21"/>
                    </a:cubicBezTo>
                    <a:cubicBezTo>
                      <a:pt x="195" y="21"/>
                      <a:pt x="195" y="21"/>
                      <a:pt x="195" y="21"/>
                    </a:cubicBezTo>
                    <a:cubicBezTo>
                      <a:pt x="195" y="21"/>
                      <a:pt x="195" y="21"/>
                      <a:pt x="195" y="21"/>
                    </a:cubicBezTo>
                    <a:cubicBezTo>
                      <a:pt x="195" y="353"/>
                      <a:pt x="195" y="353"/>
                      <a:pt x="195" y="353"/>
                    </a:cubicBezTo>
                    <a:cubicBezTo>
                      <a:pt x="195" y="353"/>
                      <a:pt x="195" y="353"/>
                      <a:pt x="195" y="353"/>
                    </a:cubicBezTo>
                    <a:cubicBezTo>
                      <a:pt x="195" y="364"/>
                      <a:pt x="186" y="374"/>
                      <a:pt x="175" y="374"/>
                    </a:cubicBezTo>
                    <a:cubicBezTo>
                      <a:pt x="175" y="374"/>
                      <a:pt x="175" y="374"/>
                      <a:pt x="175" y="374"/>
                    </a:cubicBezTo>
                    <a:cubicBezTo>
                      <a:pt x="175" y="374"/>
                      <a:pt x="175" y="374"/>
                      <a:pt x="175" y="374"/>
                    </a:cubicBezTo>
                    <a:cubicBezTo>
                      <a:pt x="21" y="374"/>
                      <a:pt x="21" y="374"/>
                      <a:pt x="21" y="374"/>
                    </a:cubicBezTo>
                    <a:cubicBezTo>
                      <a:pt x="21" y="374"/>
                      <a:pt x="21" y="374"/>
                      <a:pt x="21" y="374"/>
                    </a:cubicBezTo>
                    <a:cubicBezTo>
                      <a:pt x="10" y="374"/>
                      <a:pt x="0" y="364"/>
                      <a:pt x="0" y="353"/>
                    </a:cubicBezTo>
                    <a:cubicBezTo>
                      <a:pt x="0" y="353"/>
                      <a:pt x="0" y="353"/>
                      <a:pt x="0" y="353"/>
                    </a:cubicBezTo>
                    <a:lnTo>
                      <a:pt x="0" y="21"/>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3" name="Freeform 68"/>
              <p:cNvSpPr>
                <a:spLocks/>
              </p:cNvSpPr>
              <p:nvPr/>
            </p:nvSpPr>
            <p:spPr bwMode="auto">
              <a:xfrm>
                <a:off x="2978861" y="2206625"/>
                <a:ext cx="439738" cy="68263"/>
              </a:xfrm>
              <a:custGeom>
                <a:avLst/>
                <a:gdLst>
                  <a:gd name="T0" fmla="*/ 0 w 155"/>
                  <a:gd name="T1" fmla="*/ 2147483647 h 24"/>
                  <a:gd name="T2" fmla="*/ 2147483647 w 155"/>
                  <a:gd name="T3" fmla="*/ 0 h 24"/>
                  <a:gd name="T4" fmla="*/ 2147483647 w 155"/>
                  <a:gd name="T5" fmla="*/ 0 h 24"/>
                  <a:gd name="T6" fmla="*/ 2147483647 w 155"/>
                  <a:gd name="T7" fmla="*/ 0 h 24"/>
                  <a:gd name="T8" fmla="*/ 2147483647 w 155"/>
                  <a:gd name="T9" fmla="*/ 0 h 24"/>
                  <a:gd name="T10" fmla="*/ 2147483647 w 155"/>
                  <a:gd name="T11" fmla="*/ 0 h 24"/>
                  <a:gd name="T12" fmla="*/ 2147483647 w 155"/>
                  <a:gd name="T13" fmla="*/ 2147483647 h 24"/>
                  <a:gd name="T14" fmla="*/ 2147483647 w 155"/>
                  <a:gd name="T15" fmla="*/ 2147483647 h 24"/>
                  <a:gd name="T16" fmla="*/ 2147483647 w 155"/>
                  <a:gd name="T17" fmla="*/ 2147483647 h 24"/>
                  <a:gd name="T18" fmla="*/ 2147483647 w 155"/>
                  <a:gd name="T19" fmla="*/ 2147483647 h 24"/>
                  <a:gd name="T20" fmla="*/ 2147483647 w 155"/>
                  <a:gd name="T21" fmla="*/ 2147483647 h 24"/>
                  <a:gd name="T22" fmla="*/ 2147483647 w 155"/>
                  <a:gd name="T23" fmla="*/ 2147483647 h 24"/>
                  <a:gd name="T24" fmla="*/ 2147483647 w 155"/>
                  <a:gd name="T25" fmla="*/ 2147483647 h 24"/>
                  <a:gd name="T26" fmla="*/ 2147483647 w 155"/>
                  <a:gd name="T27" fmla="*/ 2147483647 h 24"/>
                  <a:gd name="T28" fmla="*/ 2147483647 w 155"/>
                  <a:gd name="T29" fmla="*/ 2147483647 h 24"/>
                  <a:gd name="T30" fmla="*/ 2147483647 w 155"/>
                  <a:gd name="T31" fmla="*/ 2147483647 h 24"/>
                  <a:gd name="T32" fmla="*/ 0 w 155"/>
                  <a:gd name="T33" fmla="*/ 2147483647 h 24"/>
                  <a:gd name="T34" fmla="*/ 0 w 155"/>
                  <a:gd name="T35" fmla="*/ 2147483647 h 24"/>
                  <a:gd name="T36" fmla="*/ 0 w 155"/>
                  <a:gd name="T37" fmla="*/ 2147483647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24"/>
                  <a:gd name="T59" fmla="*/ 155 w 155"/>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24">
                    <a:moveTo>
                      <a:pt x="0" y="9"/>
                    </a:moveTo>
                    <a:cubicBezTo>
                      <a:pt x="0" y="4"/>
                      <a:pt x="4" y="0"/>
                      <a:pt x="9" y="0"/>
                    </a:cubicBezTo>
                    <a:cubicBezTo>
                      <a:pt x="9" y="0"/>
                      <a:pt x="9" y="0"/>
                      <a:pt x="9" y="0"/>
                    </a:cubicBezTo>
                    <a:cubicBezTo>
                      <a:pt x="9" y="0"/>
                      <a:pt x="9" y="0"/>
                      <a:pt x="9" y="0"/>
                    </a:cubicBezTo>
                    <a:cubicBezTo>
                      <a:pt x="147" y="0"/>
                      <a:pt x="147" y="0"/>
                      <a:pt x="147" y="0"/>
                    </a:cubicBezTo>
                    <a:cubicBezTo>
                      <a:pt x="147" y="0"/>
                      <a:pt x="147" y="0"/>
                      <a:pt x="147" y="0"/>
                    </a:cubicBezTo>
                    <a:cubicBezTo>
                      <a:pt x="151" y="0"/>
                      <a:pt x="155" y="4"/>
                      <a:pt x="155" y="9"/>
                    </a:cubicBezTo>
                    <a:cubicBezTo>
                      <a:pt x="155" y="9"/>
                      <a:pt x="155" y="9"/>
                      <a:pt x="155" y="9"/>
                    </a:cubicBezTo>
                    <a:cubicBezTo>
                      <a:pt x="155" y="9"/>
                      <a:pt x="155" y="9"/>
                      <a:pt x="155" y="9"/>
                    </a:cubicBezTo>
                    <a:cubicBezTo>
                      <a:pt x="155" y="15"/>
                      <a:pt x="155" y="15"/>
                      <a:pt x="155" y="15"/>
                    </a:cubicBezTo>
                    <a:cubicBezTo>
                      <a:pt x="155" y="15"/>
                      <a:pt x="155" y="15"/>
                      <a:pt x="155" y="15"/>
                    </a:cubicBezTo>
                    <a:cubicBezTo>
                      <a:pt x="155" y="20"/>
                      <a:pt x="151" y="24"/>
                      <a:pt x="147" y="24"/>
                    </a:cubicBezTo>
                    <a:cubicBezTo>
                      <a:pt x="147" y="24"/>
                      <a:pt x="147" y="24"/>
                      <a:pt x="147" y="24"/>
                    </a:cubicBezTo>
                    <a:cubicBezTo>
                      <a:pt x="147" y="24"/>
                      <a:pt x="147" y="24"/>
                      <a:pt x="147" y="24"/>
                    </a:cubicBezTo>
                    <a:cubicBezTo>
                      <a:pt x="9" y="24"/>
                      <a:pt x="9" y="24"/>
                      <a:pt x="9" y="24"/>
                    </a:cubicBezTo>
                    <a:cubicBezTo>
                      <a:pt x="9" y="24"/>
                      <a:pt x="9" y="24"/>
                      <a:pt x="9" y="24"/>
                    </a:cubicBezTo>
                    <a:cubicBezTo>
                      <a:pt x="4" y="24"/>
                      <a:pt x="0" y="20"/>
                      <a:pt x="0" y="15"/>
                    </a:cubicBezTo>
                    <a:cubicBezTo>
                      <a:pt x="0" y="15"/>
                      <a:pt x="0" y="15"/>
                      <a:pt x="0" y="15"/>
                    </a:cubicBez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4" name="Freeform 69"/>
              <p:cNvSpPr>
                <a:spLocks/>
              </p:cNvSpPr>
              <p:nvPr/>
            </p:nvSpPr>
            <p:spPr bwMode="auto">
              <a:xfrm>
                <a:off x="2978861" y="2332036"/>
                <a:ext cx="439738" cy="57150"/>
              </a:xfrm>
              <a:custGeom>
                <a:avLst/>
                <a:gdLst>
                  <a:gd name="T0" fmla="*/ 0 w 155"/>
                  <a:gd name="T1" fmla="*/ 2147483647 h 20"/>
                  <a:gd name="T2" fmla="*/ 2147483647 w 155"/>
                  <a:gd name="T3" fmla="*/ 0 h 20"/>
                  <a:gd name="T4" fmla="*/ 2147483647 w 155"/>
                  <a:gd name="T5" fmla="*/ 0 h 20"/>
                  <a:gd name="T6" fmla="*/ 2147483647 w 155"/>
                  <a:gd name="T7" fmla="*/ 0 h 20"/>
                  <a:gd name="T8" fmla="*/ 2147483647 w 155"/>
                  <a:gd name="T9" fmla="*/ 0 h 20"/>
                  <a:gd name="T10" fmla="*/ 2147483647 w 155"/>
                  <a:gd name="T11" fmla="*/ 0 h 20"/>
                  <a:gd name="T12" fmla="*/ 2147483647 w 155"/>
                  <a:gd name="T13" fmla="*/ 2147483647 h 20"/>
                  <a:gd name="T14" fmla="*/ 2147483647 w 155"/>
                  <a:gd name="T15" fmla="*/ 2147483647 h 20"/>
                  <a:gd name="T16" fmla="*/ 2147483647 w 155"/>
                  <a:gd name="T17" fmla="*/ 2147483647 h 20"/>
                  <a:gd name="T18" fmla="*/ 2147483647 w 155"/>
                  <a:gd name="T19" fmla="*/ 2147483647 h 20"/>
                  <a:gd name="T20" fmla="*/ 2147483647 w 155"/>
                  <a:gd name="T21" fmla="*/ 2147483647 h 20"/>
                  <a:gd name="T22" fmla="*/ 2147483647 w 155"/>
                  <a:gd name="T23" fmla="*/ 2147483647 h 20"/>
                  <a:gd name="T24" fmla="*/ 2147483647 w 155"/>
                  <a:gd name="T25" fmla="*/ 2147483647 h 20"/>
                  <a:gd name="T26" fmla="*/ 2147483647 w 155"/>
                  <a:gd name="T27" fmla="*/ 2147483647 h 20"/>
                  <a:gd name="T28" fmla="*/ 2147483647 w 155"/>
                  <a:gd name="T29" fmla="*/ 2147483647 h 20"/>
                  <a:gd name="T30" fmla="*/ 2147483647 w 155"/>
                  <a:gd name="T31" fmla="*/ 2147483647 h 20"/>
                  <a:gd name="T32" fmla="*/ 0 w 155"/>
                  <a:gd name="T33" fmla="*/ 2147483647 h 20"/>
                  <a:gd name="T34" fmla="*/ 0 w 155"/>
                  <a:gd name="T35" fmla="*/ 2147483647 h 20"/>
                  <a:gd name="T36" fmla="*/ 0 w 155"/>
                  <a:gd name="T37" fmla="*/ 2147483647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20"/>
                  <a:gd name="T59" fmla="*/ 155 w 155"/>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20">
                    <a:moveTo>
                      <a:pt x="0" y="7"/>
                    </a:moveTo>
                    <a:cubicBezTo>
                      <a:pt x="0" y="3"/>
                      <a:pt x="4" y="0"/>
                      <a:pt x="8" y="0"/>
                    </a:cubicBezTo>
                    <a:cubicBezTo>
                      <a:pt x="8" y="0"/>
                      <a:pt x="8" y="0"/>
                      <a:pt x="8" y="0"/>
                    </a:cubicBezTo>
                    <a:cubicBezTo>
                      <a:pt x="8" y="0"/>
                      <a:pt x="8" y="0"/>
                      <a:pt x="8" y="0"/>
                    </a:cubicBezTo>
                    <a:cubicBezTo>
                      <a:pt x="148" y="0"/>
                      <a:pt x="148" y="0"/>
                      <a:pt x="148" y="0"/>
                    </a:cubicBezTo>
                    <a:cubicBezTo>
                      <a:pt x="148" y="0"/>
                      <a:pt x="148" y="0"/>
                      <a:pt x="148" y="0"/>
                    </a:cubicBezTo>
                    <a:cubicBezTo>
                      <a:pt x="152" y="0"/>
                      <a:pt x="155" y="3"/>
                      <a:pt x="155" y="7"/>
                    </a:cubicBezTo>
                    <a:cubicBezTo>
                      <a:pt x="155" y="7"/>
                      <a:pt x="155" y="7"/>
                      <a:pt x="155" y="7"/>
                    </a:cubicBezTo>
                    <a:cubicBezTo>
                      <a:pt x="155" y="7"/>
                      <a:pt x="155" y="7"/>
                      <a:pt x="155" y="7"/>
                    </a:cubicBezTo>
                    <a:cubicBezTo>
                      <a:pt x="155" y="13"/>
                      <a:pt x="155" y="13"/>
                      <a:pt x="155" y="13"/>
                    </a:cubicBezTo>
                    <a:cubicBezTo>
                      <a:pt x="155" y="13"/>
                      <a:pt x="155" y="13"/>
                      <a:pt x="155" y="13"/>
                    </a:cubicBezTo>
                    <a:cubicBezTo>
                      <a:pt x="155" y="17"/>
                      <a:pt x="152" y="20"/>
                      <a:pt x="148" y="20"/>
                    </a:cubicBezTo>
                    <a:cubicBezTo>
                      <a:pt x="148" y="20"/>
                      <a:pt x="148" y="20"/>
                      <a:pt x="148" y="20"/>
                    </a:cubicBezTo>
                    <a:cubicBezTo>
                      <a:pt x="148" y="20"/>
                      <a:pt x="148" y="20"/>
                      <a:pt x="148" y="20"/>
                    </a:cubicBezTo>
                    <a:cubicBezTo>
                      <a:pt x="8" y="20"/>
                      <a:pt x="8" y="20"/>
                      <a:pt x="8" y="20"/>
                    </a:cubicBezTo>
                    <a:cubicBezTo>
                      <a:pt x="8" y="20"/>
                      <a:pt x="8" y="20"/>
                      <a:pt x="8" y="20"/>
                    </a:cubicBezTo>
                    <a:cubicBezTo>
                      <a:pt x="4" y="20"/>
                      <a:pt x="0" y="17"/>
                      <a:pt x="0" y="13"/>
                    </a:cubicBezTo>
                    <a:cubicBezTo>
                      <a:pt x="0" y="13"/>
                      <a:pt x="0" y="13"/>
                      <a:pt x="0" y="13"/>
                    </a:cubicBez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5" name="Freeform 70"/>
              <p:cNvSpPr>
                <a:spLocks/>
              </p:cNvSpPr>
              <p:nvPr/>
            </p:nvSpPr>
            <p:spPr bwMode="auto">
              <a:xfrm>
                <a:off x="2923299" y="2952747"/>
                <a:ext cx="550863" cy="15875"/>
              </a:xfrm>
              <a:custGeom>
                <a:avLst/>
                <a:gdLst>
                  <a:gd name="T0" fmla="*/ 0 w 347"/>
                  <a:gd name="T1" fmla="*/ 0 h 10"/>
                  <a:gd name="T2" fmla="*/ 0 w 347"/>
                  <a:gd name="T3" fmla="*/ 2147483647 h 10"/>
                  <a:gd name="T4" fmla="*/ 2147483647 w 347"/>
                  <a:gd name="T5" fmla="*/ 2147483647 h 10"/>
                  <a:gd name="T6" fmla="*/ 2147483647 w 347"/>
                  <a:gd name="T7" fmla="*/ 0 h 10"/>
                  <a:gd name="T8" fmla="*/ 0 w 347"/>
                  <a:gd name="T9" fmla="*/ 0 h 10"/>
                  <a:gd name="T10" fmla="*/ 0 w 347"/>
                  <a:gd name="T11" fmla="*/ 0 h 10"/>
                  <a:gd name="T12" fmla="*/ 0 60000 65536"/>
                  <a:gd name="T13" fmla="*/ 0 60000 65536"/>
                  <a:gd name="T14" fmla="*/ 0 60000 65536"/>
                  <a:gd name="T15" fmla="*/ 0 60000 65536"/>
                  <a:gd name="T16" fmla="*/ 0 60000 65536"/>
                  <a:gd name="T17" fmla="*/ 0 60000 65536"/>
                  <a:gd name="T18" fmla="*/ 0 w 347"/>
                  <a:gd name="T19" fmla="*/ 0 h 10"/>
                  <a:gd name="T20" fmla="*/ 347 w 34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47" h="10">
                    <a:moveTo>
                      <a:pt x="0" y="0"/>
                    </a:moveTo>
                    <a:lnTo>
                      <a:pt x="0" y="10"/>
                    </a:lnTo>
                    <a:lnTo>
                      <a:pt x="347" y="10"/>
                    </a:lnTo>
                    <a:lnTo>
                      <a:pt x="347"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6" name="Freeform 71"/>
              <p:cNvSpPr>
                <a:spLocks/>
              </p:cNvSpPr>
              <p:nvPr/>
            </p:nvSpPr>
            <p:spPr bwMode="auto">
              <a:xfrm>
                <a:off x="3151899" y="3028947"/>
                <a:ext cx="104775" cy="104775"/>
              </a:xfrm>
              <a:custGeom>
                <a:avLst/>
                <a:gdLst>
                  <a:gd name="T0" fmla="*/ 0 w 37"/>
                  <a:gd name="T1" fmla="*/ 2147483647 h 37"/>
                  <a:gd name="T2" fmla="*/ 2147483647 w 37"/>
                  <a:gd name="T3" fmla="*/ 0 h 37"/>
                  <a:gd name="T4" fmla="*/ 2147483647 w 37"/>
                  <a:gd name="T5" fmla="*/ 0 h 37"/>
                  <a:gd name="T6" fmla="*/ 2147483647 w 37"/>
                  <a:gd name="T7" fmla="*/ 0 h 37"/>
                  <a:gd name="T8" fmla="*/ 2147483647 w 37"/>
                  <a:gd name="T9" fmla="*/ 2147483647 h 37"/>
                  <a:gd name="T10" fmla="*/ 2147483647 w 37"/>
                  <a:gd name="T11" fmla="*/ 2147483647 h 37"/>
                  <a:gd name="T12" fmla="*/ 2147483647 w 37"/>
                  <a:gd name="T13" fmla="*/ 2147483647 h 37"/>
                  <a:gd name="T14" fmla="*/ 2147483647 w 37"/>
                  <a:gd name="T15" fmla="*/ 2147483647 h 37"/>
                  <a:gd name="T16" fmla="*/ 2147483647 w 37"/>
                  <a:gd name="T17" fmla="*/ 2147483647 h 37"/>
                  <a:gd name="T18" fmla="*/ 2147483647 w 37"/>
                  <a:gd name="T19" fmla="*/ 2147483647 h 37"/>
                  <a:gd name="T20" fmla="*/ 0 w 37"/>
                  <a:gd name="T21" fmla="*/ 2147483647 h 37"/>
                  <a:gd name="T22" fmla="*/ 0 w 37"/>
                  <a:gd name="T23" fmla="*/ 2147483647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37"/>
                  <a:gd name="T38" fmla="*/ 37 w 37"/>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37">
                    <a:moveTo>
                      <a:pt x="0" y="18"/>
                    </a:moveTo>
                    <a:cubicBezTo>
                      <a:pt x="0" y="8"/>
                      <a:pt x="8" y="0"/>
                      <a:pt x="18" y="0"/>
                    </a:cubicBezTo>
                    <a:cubicBezTo>
                      <a:pt x="18" y="0"/>
                      <a:pt x="18" y="0"/>
                      <a:pt x="18" y="0"/>
                    </a:cubicBezTo>
                    <a:cubicBezTo>
                      <a:pt x="18" y="0"/>
                      <a:pt x="18" y="0"/>
                      <a:pt x="18" y="0"/>
                    </a:cubicBezTo>
                    <a:cubicBezTo>
                      <a:pt x="29" y="0"/>
                      <a:pt x="37" y="8"/>
                      <a:pt x="37" y="18"/>
                    </a:cubicBezTo>
                    <a:cubicBezTo>
                      <a:pt x="37" y="18"/>
                      <a:pt x="37" y="18"/>
                      <a:pt x="37" y="18"/>
                    </a:cubicBezTo>
                    <a:cubicBezTo>
                      <a:pt x="37" y="18"/>
                      <a:pt x="37" y="18"/>
                      <a:pt x="37" y="18"/>
                    </a:cubicBezTo>
                    <a:cubicBezTo>
                      <a:pt x="37" y="28"/>
                      <a:pt x="29" y="37"/>
                      <a:pt x="18" y="37"/>
                    </a:cubicBezTo>
                    <a:cubicBezTo>
                      <a:pt x="18" y="37"/>
                      <a:pt x="18" y="37"/>
                      <a:pt x="18" y="37"/>
                    </a:cubicBezTo>
                    <a:cubicBezTo>
                      <a:pt x="18" y="37"/>
                      <a:pt x="18" y="37"/>
                      <a:pt x="18" y="37"/>
                    </a:cubicBezTo>
                    <a:cubicBezTo>
                      <a:pt x="8" y="37"/>
                      <a:pt x="0" y="28"/>
                      <a:pt x="0" y="18"/>
                    </a:cubicBezTo>
                    <a:cubicBezTo>
                      <a:pt x="0" y="18"/>
                      <a:pt x="0" y="18"/>
                      <a:pt x="0"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1" name="Group 179"/>
            <p:cNvGrpSpPr>
              <a:grpSpLocks noChangeAspect="1"/>
            </p:cNvGrpSpPr>
            <p:nvPr/>
          </p:nvGrpSpPr>
          <p:grpSpPr bwMode="auto">
            <a:xfrm>
              <a:off x="7287669" y="4506115"/>
              <a:ext cx="600917" cy="389306"/>
              <a:chOff x="1779588" y="3752851"/>
              <a:chExt cx="1293813" cy="838200"/>
            </a:xfrm>
          </p:grpSpPr>
          <p:sp>
            <p:nvSpPr>
              <p:cNvPr id="310" name="Freeform 309"/>
              <p:cNvSpPr>
                <a:spLocks/>
              </p:cNvSpPr>
              <p:nvPr/>
            </p:nvSpPr>
            <p:spPr bwMode="auto">
              <a:xfrm>
                <a:off x="1893888" y="3865563"/>
                <a:ext cx="600075" cy="609600"/>
              </a:xfrm>
              <a:custGeom>
                <a:avLst/>
                <a:gdLst>
                  <a:gd name="T0" fmla="*/ 0 w 212"/>
                  <a:gd name="T1" fmla="*/ 2147483647 h 215"/>
                  <a:gd name="T2" fmla="*/ 2147483647 w 212"/>
                  <a:gd name="T3" fmla="*/ 0 h 215"/>
                  <a:gd name="T4" fmla="*/ 2147483647 w 212"/>
                  <a:gd name="T5" fmla="*/ 0 h 215"/>
                  <a:gd name="T6" fmla="*/ 2147483647 w 212"/>
                  <a:gd name="T7" fmla="*/ 0 h 215"/>
                  <a:gd name="T8" fmla="*/ 2147483647 w 212"/>
                  <a:gd name="T9" fmla="*/ 2147483647 h 215"/>
                  <a:gd name="T10" fmla="*/ 2147483647 w 212"/>
                  <a:gd name="T11" fmla="*/ 2147483647 h 215"/>
                  <a:gd name="T12" fmla="*/ 2147483647 w 212"/>
                  <a:gd name="T13" fmla="*/ 2147483647 h 215"/>
                  <a:gd name="T14" fmla="*/ 2147483647 w 212"/>
                  <a:gd name="T15" fmla="*/ 2147483647 h 215"/>
                  <a:gd name="T16" fmla="*/ 2147483647 w 212"/>
                  <a:gd name="T17" fmla="*/ 2147483647 h 215"/>
                  <a:gd name="T18" fmla="*/ 2147483647 w 212"/>
                  <a:gd name="T19" fmla="*/ 2147483647 h 215"/>
                  <a:gd name="T20" fmla="*/ 0 w 212"/>
                  <a:gd name="T21" fmla="*/ 2147483647 h 215"/>
                  <a:gd name="T22" fmla="*/ 0 w 212"/>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2"/>
                  <a:gd name="T37" fmla="*/ 0 h 215"/>
                  <a:gd name="T38" fmla="*/ 212 w 212"/>
                  <a:gd name="T39" fmla="*/ 215 h 2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2" h="215">
                    <a:moveTo>
                      <a:pt x="0" y="108"/>
                    </a:moveTo>
                    <a:cubicBezTo>
                      <a:pt x="0" y="48"/>
                      <a:pt x="48" y="0"/>
                      <a:pt x="106" y="0"/>
                    </a:cubicBezTo>
                    <a:cubicBezTo>
                      <a:pt x="106" y="0"/>
                      <a:pt x="106" y="0"/>
                      <a:pt x="106" y="0"/>
                    </a:cubicBezTo>
                    <a:cubicBezTo>
                      <a:pt x="106" y="0"/>
                      <a:pt x="106" y="0"/>
                      <a:pt x="106" y="0"/>
                    </a:cubicBezTo>
                    <a:cubicBezTo>
                      <a:pt x="165" y="0"/>
                      <a:pt x="212" y="48"/>
                      <a:pt x="212" y="108"/>
                    </a:cubicBezTo>
                    <a:cubicBezTo>
                      <a:pt x="212" y="108"/>
                      <a:pt x="212" y="108"/>
                      <a:pt x="212" y="108"/>
                    </a:cubicBezTo>
                    <a:cubicBezTo>
                      <a:pt x="212" y="108"/>
                      <a:pt x="212" y="108"/>
                      <a:pt x="212" y="108"/>
                    </a:cubicBezTo>
                    <a:cubicBezTo>
                      <a:pt x="212" y="167"/>
                      <a:pt x="165" y="215"/>
                      <a:pt x="106" y="215"/>
                    </a:cubicBezTo>
                    <a:cubicBezTo>
                      <a:pt x="106" y="215"/>
                      <a:pt x="106" y="215"/>
                      <a:pt x="106" y="215"/>
                    </a:cubicBezTo>
                    <a:cubicBezTo>
                      <a:pt x="106" y="215"/>
                      <a:pt x="106" y="215"/>
                      <a:pt x="106" y="215"/>
                    </a:cubicBezTo>
                    <a:cubicBezTo>
                      <a:pt x="48" y="215"/>
                      <a:pt x="0" y="167"/>
                      <a:pt x="0" y="108"/>
                    </a:cubicBezTo>
                    <a:cubicBezTo>
                      <a:pt x="0" y="108"/>
                      <a:pt x="0" y="108"/>
                      <a:pt x="0" y="108"/>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1" name="Freeform 310"/>
              <p:cNvSpPr>
                <a:spLocks/>
              </p:cNvSpPr>
              <p:nvPr/>
            </p:nvSpPr>
            <p:spPr bwMode="auto">
              <a:xfrm>
                <a:off x="1949450" y="3933826"/>
                <a:ext cx="487363" cy="476250"/>
              </a:xfrm>
              <a:custGeom>
                <a:avLst/>
                <a:gdLst>
                  <a:gd name="T0" fmla="*/ 0 w 172"/>
                  <a:gd name="T1" fmla="*/ 2147483647 h 168"/>
                  <a:gd name="T2" fmla="*/ 2147483647 w 172"/>
                  <a:gd name="T3" fmla="*/ 0 h 168"/>
                  <a:gd name="T4" fmla="*/ 2147483647 w 172"/>
                  <a:gd name="T5" fmla="*/ 0 h 168"/>
                  <a:gd name="T6" fmla="*/ 2147483647 w 172"/>
                  <a:gd name="T7" fmla="*/ 0 h 168"/>
                  <a:gd name="T8" fmla="*/ 2147483647 w 172"/>
                  <a:gd name="T9" fmla="*/ 2147483647 h 168"/>
                  <a:gd name="T10" fmla="*/ 2147483647 w 172"/>
                  <a:gd name="T11" fmla="*/ 2147483647 h 168"/>
                  <a:gd name="T12" fmla="*/ 2147483647 w 172"/>
                  <a:gd name="T13" fmla="*/ 2147483647 h 168"/>
                  <a:gd name="T14" fmla="*/ 2147483647 w 172"/>
                  <a:gd name="T15" fmla="*/ 2147483647 h 168"/>
                  <a:gd name="T16" fmla="*/ 2147483647 w 172"/>
                  <a:gd name="T17" fmla="*/ 2147483647 h 168"/>
                  <a:gd name="T18" fmla="*/ 2147483647 w 172"/>
                  <a:gd name="T19" fmla="*/ 2147483647 h 168"/>
                  <a:gd name="T20" fmla="*/ 0 w 172"/>
                  <a:gd name="T21" fmla="*/ 2147483647 h 168"/>
                  <a:gd name="T22" fmla="*/ 0 w 172"/>
                  <a:gd name="T23" fmla="*/ 2147483647 h 1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2"/>
                  <a:gd name="T37" fmla="*/ 0 h 168"/>
                  <a:gd name="T38" fmla="*/ 172 w 172"/>
                  <a:gd name="T39" fmla="*/ 168 h 1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2" h="168">
                    <a:moveTo>
                      <a:pt x="0" y="84"/>
                    </a:moveTo>
                    <a:cubicBezTo>
                      <a:pt x="0" y="37"/>
                      <a:pt x="39" y="0"/>
                      <a:pt x="86" y="0"/>
                    </a:cubicBezTo>
                    <a:cubicBezTo>
                      <a:pt x="86" y="0"/>
                      <a:pt x="86" y="0"/>
                      <a:pt x="86" y="0"/>
                    </a:cubicBezTo>
                    <a:cubicBezTo>
                      <a:pt x="86" y="0"/>
                      <a:pt x="86" y="0"/>
                      <a:pt x="86" y="0"/>
                    </a:cubicBezTo>
                    <a:cubicBezTo>
                      <a:pt x="134" y="0"/>
                      <a:pt x="172" y="37"/>
                      <a:pt x="172" y="84"/>
                    </a:cubicBezTo>
                    <a:cubicBezTo>
                      <a:pt x="172" y="84"/>
                      <a:pt x="172" y="84"/>
                      <a:pt x="172" y="84"/>
                    </a:cubicBezTo>
                    <a:cubicBezTo>
                      <a:pt x="172" y="84"/>
                      <a:pt x="172" y="84"/>
                      <a:pt x="172" y="84"/>
                    </a:cubicBezTo>
                    <a:cubicBezTo>
                      <a:pt x="172" y="130"/>
                      <a:pt x="134" y="168"/>
                      <a:pt x="86" y="168"/>
                    </a:cubicBezTo>
                    <a:cubicBezTo>
                      <a:pt x="86" y="168"/>
                      <a:pt x="86" y="168"/>
                      <a:pt x="86" y="168"/>
                    </a:cubicBezTo>
                    <a:cubicBezTo>
                      <a:pt x="86" y="168"/>
                      <a:pt x="86" y="168"/>
                      <a:pt x="86" y="168"/>
                    </a:cubicBezTo>
                    <a:cubicBezTo>
                      <a:pt x="39" y="168"/>
                      <a:pt x="0" y="130"/>
                      <a:pt x="0" y="84"/>
                    </a:cubicBezTo>
                    <a:cubicBezTo>
                      <a:pt x="0" y="84"/>
                      <a:pt x="0" y="84"/>
                      <a:pt x="0"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2" name="Freeform 311"/>
              <p:cNvSpPr>
                <a:spLocks/>
              </p:cNvSpPr>
              <p:nvPr/>
            </p:nvSpPr>
            <p:spPr bwMode="auto">
              <a:xfrm>
                <a:off x="2074863" y="4048126"/>
                <a:ext cx="236538" cy="249238"/>
              </a:xfrm>
              <a:custGeom>
                <a:avLst/>
                <a:gdLst>
                  <a:gd name="T0" fmla="*/ 0 w 84"/>
                  <a:gd name="T1" fmla="*/ 2147483647 h 88"/>
                  <a:gd name="T2" fmla="*/ 2147483647 w 84"/>
                  <a:gd name="T3" fmla="*/ 0 h 88"/>
                  <a:gd name="T4" fmla="*/ 2147483647 w 84"/>
                  <a:gd name="T5" fmla="*/ 0 h 88"/>
                  <a:gd name="T6" fmla="*/ 2147483647 w 84"/>
                  <a:gd name="T7" fmla="*/ 0 h 88"/>
                  <a:gd name="T8" fmla="*/ 2147483647 w 84"/>
                  <a:gd name="T9" fmla="*/ 2147483647 h 88"/>
                  <a:gd name="T10" fmla="*/ 2147483647 w 84"/>
                  <a:gd name="T11" fmla="*/ 2147483647 h 88"/>
                  <a:gd name="T12" fmla="*/ 2147483647 w 84"/>
                  <a:gd name="T13" fmla="*/ 2147483647 h 88"/>
                  <a:gd name="T14" fmla="*/ 2147483647 w 84"/>
                  <a:gd name="T15" fmla="*/ 2147483647 h 88"/>
                  <a:gd name="T16" fmla="*/ 2147483647 w 84"/>
                  <a:gd name="T17" fmla="*/ 2147483647 h 88"/>
                  <a:gd name="T18" fmla="*/ 2147483647 w 84"/>
                  <a:gd name="T19" fmla="*/ 2147483647 h 88"/>
                  <a:gd name="T20" fmla="*/ 0 w 84"/>
                  <a:gd name="T21" fmla="*/ 2147483647 h 88"/>
                  <a:gd name="T22" fmla="*/ 0 w 84"/>
                  <a:gd name="T23" fmla="*/ 2147483647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88"/>
                  <a:gd name="T38" fmla="*/ 84 w 84"/>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88">
                    <a:moveTo>
                      <a:pt x="0" y="44"/>
                    </a:moveTo>
                    <a:cubicBezTo>
                      <a:pt x="0" y="20"/>
                      <a:pt x="19" y="0"/>
                      <a:pt x="42" y="0"/>
                    </a:cubicBezTo>
                    <a:cubicBezTo>
                      <a:pt x="42" y="0"/>
                      <a:pt x="42" y="0"/>
                      <a:pt x="42" y="0"/>
                    </a:cubicBezTo>
                    <a:cubicBezTo>
                      <a:pt x="42" y="0"/>
                      <a:pt x="42" y="0"/>
                      <a:pt x="42" y="0"/>
                    </a:cubicBezTo>
                    <a:cubicBezTo>
                      <a:pt x="65" y="0"/>
                      <a:pt x="84" y="20"/>
                      <a:pt x="84" y="44"/>
                    </a:cubicBezTo>
                    <a:cubicBezTo>
                      <a:pt x="84" y="44"/>
                      <a:pt x="84" y="44"/>
                      <a:pt x="84" y="44"/>
                    </a:cubicBezTo>
                    <a:cubicBezTo>
                      <a:pt x="84" y="44"/>
                      <a:pt x="84" y="44"/>
                      <a:pt x="84" y="44"/>
                    </a:cubicBezTo>
                    <a:cubicBezTo>
                      <a:pt x="84" y="68"/>
                      <a:pt x="65" y="88"/>
                      <a:pt x="42" y="88"/>
                    </a:cubicBezTo>
                    <a:cubicBezTo>
                      <a:pt x="42" y="88"/>
                      <a:pt x="42" y="88"/>
                      <a:pt x="42" y="88"/>
                    </a:cubicBezTo>
                    <a:cubicBezTo>
                      <a:pt x="42" y="88"/>
                      <a:pt x="42" y="88"/>
                      <a:pt x="42" y="88"/>
                    </a:cubicBezTo>
                    <a:cubicBezTo>
                      <a:pt x="19" y="88"/>
                      <a:pt x="0" y="68"/>
                      <a:pt x="0" y="44"/>
                    </a:cubicBezTo>
                    <a:cubicBezTo>
                      <a:pt x="0" y="44"/>
                      <a:pt x="0" y="44"/>
                      <a:pt x="0" y="44"/>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3" name="Freeform 312"/>
              <p:cNvSpPr>
                <a:spLocks/>
              </p:cNvSpPr>
              <p:nvPr/>
            </p:nvSpPr>
            <p:spPr bwMode="auto">
              <a:xfrm>
                <a:off x="2093913" y="3752851"/>
                <a:ext cx="198438" cy="161925"/>
              </a:xfrm>
              <a:custGeom>
                <a:avLst/>
                <a:gdLst>
                  <a:gd name="T0" fmla="*/ 0 w 125"/>
                  <a:gd name="T1" fmla="*/ 2147483647 h 102"/>
                  <a:gd name="T2" fmla="*/ 2147483647 w 125"/>
                  <a:gd name="T3" fmla="*/ 0 h 102"/>
                  <a:gd name="T4" fmla="*/ 2147483647 w 125"/>
                  <a:gd name="T5" fmla="*/ 0 h 102"/>
                  <a:gd name="T6" fmla="*/ 2147483647 w 125"/>
                  <a:gd name="T7" fmla="*/ 2147483647 h 102"/>
                  <a:gd name="T8" fmla="*/ 0 w 125"/>
                  <a:gd name="T9" fmla="*/ 2147483647 h 102"/>
                  <a:gd name="T10" fmla="*/ 0 60000 65536"/>
                  <a:gd name="T11" fmla="*/ 0 60000 65536"/>
                  <a:gd name="T12" fmla="*/ 0 60000 65536"/>
                  <a:gd name="T13" fmla="*/ 0 60000 65536"/>
                  <a:gd name="T14" fmla="*/ 0 60000 65536"/>
                  <a:gd name="T15" fmla="*/ 0 w 125"/>
                  <a:gd name="T16" fmla="*/ 0 h 102"/>
                  <a:gd name="T17" fmla="*/ 125 w 125"/>
                  <a:gd name="T18" fmla="*/ 102 h 102"/>
                </a:gdLst>
                <a:ahLst/>
                <a:cxnLst>
                  <a:cxn ang="T10">
                    <a:pos x="T0" y="T1"/>
                  </a:cxn>
                  <a:cxn ang="T11">
                    <a:pos x="T2" y="T3"/>
                  </a:cxn>
                  <a:cxn ang="T12">
                    <a:pos x="T4" y="T5"/>
                  </a:cxn>
                  <a:cxn ang="T13">
                    <a:pos x="T6" y="T7"/>
                  </a:cxn>
                  <a:cxn ang="T14">
                    <a:pos x="T8" y="T9"/>
                  </a:cxn>
                </a:cxnLst>
                <a:rect l="T15" t="T16" r="T17" b="T18"/>
                <a:pathLst>
                  <a:path w="125" h="102">
                    <a:moveTo>
                      <a:pt x="0" y="102"/>
                    </a:moveTo>
                    <a:lnTo>
                      <a:pt x="25" y="0"/>
                    </a:lnTo>
                    <a:lnTo>
                      <a:pt x="100" y="0"/>
                    </a:lnTo>
                    <a:lnTo>
                      <a:pt x="125" y="102"/>
                    </a:lnTo>
                    <a:lnTo>
                      <a:pt x="0" y="10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4" name="Freeform 313"/>
              <p:cNvSpPr>
                <a:spLocks/>
              </p:cNvSpPr>
              <p:nvPr/>
            </p:nvSpPr>
            <p:spPr bwMode="auto">
              <a:xfrm>
                <a:off x="2093913" y="4429126"/>
                <a:ext cx="198438" cy="161925"/>
              </a:xfrm>
              <a:custGeom>
                <a:avLst/>
                <a:gdLst>
                  <a:gd name="T0" fmla="*/ 2147483647 w 125"/>
                  <a:gd name="T1" fmla="*/ 0 h 102"/>
                  <a:gd name="T2" fmla="*/ 2147483647 w 125"/>
                  <a:gd name="T3" fmla="*/ 2147483647 h 102"/>
                  <a:gd name="T4" fmla="*/ 2147483647 w 125"/>
                  <a:gd name="T5" fmla="*/ 2147483647 h 102"/>
                  <a:gd name="T6" fmla="*/ 0 w 125"/>
                  <a:gd name="T7" fmla="*/ 0 h 102"/>
                  <a:gd name="T8" fmla="*/ 2147483647 w 125"/>
                  <a:gd name="T9" fmla="*/ 0 h 102"/>
                  <a:gd name="T10" fmla="*/ 0 60000 65536"/>
                  <a:gd name="T11" fmla="*/ 0 60000 65536"/>
                  <a:gd name="T12" fmla="*/ 0 60000 65536"/>
                  <a:gd name="T13" fmla="*/ 0 60000 65536"/>
                  <a:gd name="T14" fmla="*/ 0 60000 65536"/>
                  <a:gd name="T15" fmla="*/ 0 w 125"/>
                  <a:gd name="T16" fmla="*/ 0 h 102"/>
                  <a:gd name="T17" fmla="*/ 125 w 125"/>
                  <a:gd name="T18" fmla="*/ 102 h 102"/>
                </a:gdLst>
                <a:ahLst/>
                <a:cxnLst>
                  <a:cxn ang="T10">
                    <a:pos x="T0" y="T1"/>
                  </a:cxn>
                  <a:cxn ang="T11">
                    <a:pos x="T2" y="T3"/>
                  </a:cxn>
                  <a:cxn ang="T12">
                    <a:pos x="T4" y="T5"/>
                  </a:cxn>
                  <a:cxn ang="T13">
                    <a:pos x="T6" y="T7"/>
                  </a:cxn>
                  <a:cxn ang="T14">
                    <a:pos x="T8" y="T9"/>
                  </a:cxn>
                </a:cxnLst>
                <a:rect l="T15" t="T16" r="T17" b="T18"/>
                <a:pathLst>
                  <a:path w="125" h="102">
                    <a:moveTo>
                      <a:pt x="125" y="0"/>
                    </a:moveTo>
                    <a:lnTo>
                      <a:pt x="100" y="102"/>
                    </a:lnTo>
                    <a:lnTo>
                      <a:pt x="25" y="102"/>
                    </a:lnTo>
                    <a:lnTo>
                      <a:pt x="0" y="0"/>
                    </a:lnTo>
                    <a:lnTo>
                      <a:pt x="125"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5" name="Freeform 314"/>
              <p:cNvSpPr>
                <a:spLocks/>
              </p:cNvSpPr>
              <p:nvPr/>
            </p:nvSpPr>
            <p:spPr bwMode="auto">
              <a:xfrm>
                <a:off x="2455863" y="4067176"/>
                <a:ext cx="153988" cy="209550"/>
              </a:xfrm>
              <a:custGeom>
                <a:avLst/>
                <a:gdLst>
                  <a:gd name="T0" fmla="*/ 0 w 97"/>
                  <a:gd name="T1" fmla="*/ 0 h 132"/>
                  <a:gd name="T2" fmla="*/ 2147483647 w 97"/>
                  <a:gd name="T3" fmla="*/ 2147483647 h 132"/>
                  <a:gd name="T4" fmla="*/ 2147483647 w 97"/>
                  <a:gd name="T5" fmla="*/ 2147483647 h 132"/>
                  <a:gd name="T6" fmla="*/ 0 w 97"/>
                  <a:gd name="T7" fmla="*/ 2147483647 h 132"/>
                  <a:gd name="T8" fmla="*/ 0 w 97"/>
                  <a:gd name="T9" fmla="*/ 0 h 132"/>
                  <a:gd name="T10" fmla="*/ 0 60000 65536"/>
                  <a:gd name="T11" fmla="*/ 0 60000 65536"/>
                  <a:gd name="T12" fmla="*/ 0 60000 65536"/>
                  <a:gd name="T13" fmla="*/ 0 60000 65536"/>
                  <a:gd name="T14" fmla="*/ 0 60000 65536"/>
                  <a:gd name="T15" fmla="*/ 0 w 97"/>
                  <a:gd name="T16" fmla="*/ 0 h 132"/>
                  <a:gd name="T17" fmla="*/ 97 w 97"/>
                  <a:gd name="T18" fmla="*/ 132 h 132"/>
                </a:gdLst>
                <a:ahLst/>
                <a:cxnLst>
                  <a:cxn ang="T10">
                    <a:pos x="T0" y="T1"/>
                  </a:cxn>
                  <a:cxn ang="T11">
                    <a:pos x="T2" y="T3"/>
                  </a:cxn>
                  <a:cxn ang="T12">
                    <a:pos x="T4" y="T5"/>
                  </a:cxn>
                  <a:cxn ang="T13">
                    <a:pos x="T6" y="T7"/>
                  </a:cxn>
                  <a:cxn ang="T14">
                    <a:pos x="T8" y="T9"/>
                  </a:cxn>
                </a:cxnLst>
                <a:rect l="T15" t="T16" r="T17" b="T18"/>
                <a:pathLst>
                  <a:path w="97" h="132">
                    <a:moveTo>
                      <a:pt x="0" y="0"/>
                    </a:moveTo>
                    <a:lnTo>
                      <a:pt x="97" y="23"/>
                    </a:lnTo>
                    <a:lnTo>
                      <a:pt x="97" y="107"/>
                    </a:lnTo>
                    <a:lnTo>
                      <a:pt x="0" y="132"/>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6" name="Freeform 315"/>
              <p:cNvSpPr>
                <a:spLocks/>
              </p:cNvSpPr>
              <p:nvPr/>
            </p:nvSpPr>
            <p:spPr bwMode="auto">
              <a:xfrm>
                <a:off x="1779588" y="4067176"/>
                <a:ext cx="153988" cy="209550"/>
              </a:xfrm>
              <a:custGeom>
                <a:avLst/>
                <a:gdLst>
                  <a:gd name="T0" fmla="*/ 2147483647 w 97"/>
                  <a:gd name="T1" fmla="*/ 2147483647 h 132"/>
                  <a:gd name="T2" fmla="*/ 0 w 97"/>
                  <a:gd name="T3" fmla="*/ 2147483647 h 132"/>
                  <a:gd name="T4" fmla="*/ 0 w 97"/>
                  <a:gd name="T5" fmla="*/ 2147483647 h 132"/>
                  <a:gd name="T6" fmla="*/ 2147483647 w 97"/>
                  <a:gd name="T7" fmla="*/ 0 h 132"/>
                  <a:gd name="T8" fmla="*/ 2147483647 w 97"/>
                  <a:gd name="T9" fmla="*/ 2147483647 h 132"/>
                  <a:gd name="T10" fmla="*/ 0 60000 65536"/>
                  <a:gd name="T11" fmla="*/ 0 60000 65536"/>
                  <a:gd name="T12" fmla="*/ 0 60000 65536"/>
                  <a:gd name="T13" fmla="*/ 0 60000 65536"/>
                  <a:gd name="T14" fmla="*/ 0 60000 65536"/>
                  <a:gd name="T15" fmla="*/ 0 w 97"/>
                  <a:gd name="T16" fmla="*/ 0 h 132"/>
                  <a:gd name="T17" fmla="*/ 97 w 97"/>
                  <a:gd name="T18" fmla="*/ 132 h 132"/>
                </a:gdLst>
                <a:ahLst/>
                <a:cxnLst>
                  <a:cxn ang="T10">
                    <a:pos x="T0" y="T1"/>
                  </a:cxn>
                  <a:cxn ang="T11">
                    <a:pos x="T2" y="T3"/>
                  </a:cxn>
                  <a:cxn ang="T12">
                    <a:pos x="T4" y="T5"/>
                  </a:cxn>
                  <a:cxn ang="T13">
                    <a:pos x="T6" y="T7"/>
                  </a:cxn>
                  <a:cxn ang="T14">
                    <a:pos x="T8" y="T9"/>
                  </a:cxn>
                </a:cxnLst>
                <a:rect l="T15" t="T16" r="T17" b="T18"/>
                <a:pathLst>
                  <a:path w="97" h="132">
                    <a:moveTo>
                      <a:pt x="97" y="132"/>
                    </a:moveTo>
                    <a:lnTo>
                      <a:pt x="0" y="107"/>
                    </a:lnTo>
                    <a:lnTo>
                      <a:pt x="0" y="23"/>
                    </a:lnTo>
                    <a:lnTo>
                      <a:pt x="97" y="0"/>
                    </a:lnTo>
                    <a:lnTo>
                      <a:pt x="97" y="13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7" name="Freeform 316"/>
              <p:cNvSpPr>
                <a:spLocks/>
              </p:cNvSpPr>
              <p:nvPr/>
            </p:nvSpPr>
            <p:spPr bwMode="auto">
              <a:xfrm>
                <a:off x="2306638" y="3835401"/>
                <a:ext cx="228600" cy="227013"/>
              </a:xfrm>
              <a:custGeom>
                <a:avLst/>
                <a:gdLst>
                  <a:gd name="T0" fmla="*/ 0 w 144"/>
                  <a:gd name="T1" fmla="*/ 2147483647 h 143"/>
                  <a:gd name="T2" fmla="*/ 2147483647 w 144"/>
                  <a:gd name="T3" fmla="*/ 0 h 143"/>
                  <a:gd name="T4" fmla="*/ 2147483647 w 144"/>
                  <a:gd name="T5" fmla="*/ 2147483647 h 143"/>
                  <a:gd name="T6" fmla="*/ 2147483647 w 144"/>
                  <a:gd name="T7" fmla="*/ 2147483647 h 143"/>
                  <a:gd name="T8" fmla="*/ 0 w 144"/>
                  <a:gd name="T9" fmla="*/ 2147483647 h 143"/>
                  <a:gd name="T10" fmla="*/ 0 60000 65536"/>
                  <a:gd name="T11" fmla="*/ 0 60000 65536"/>
                  <a:gd name="T12" fmla="*/ 0 60000 65536"/>
                  <a:gd name="T13" fmla="*/ 0 60000 65536"/>
                  <a:gd name="T14" fmla="*/ 0 60000 65536"/>
                  <a:gd name="T15" fmla="*/ 0 w 144"/>
                  <a:gd name="T16" fmla="*/ 0 h 143"/>
                  <a:gd name="T17" fmla="*/ 144 w 144"/>
                  <a:gd name="T18" fmla="*/ 143 h 143"/>
                </a:gdLst>
                <a:ahLst/>
                <a:cxnLst>
                  <a:cxn ang="T10">
                    <a:pos x="T0" y="T1"/>
                  </a:cxn>
                  <a:cxn ang="T11">
                    <a:pos x="T2" y="T3"/>
                  </a:cxn>
                  <a:cxn ang="T12">
                    <a:pos x="T4" y="T5"/>
                  </a:cxn>
                  <a:cxn ang="T13">
                    <a:pos x="T6" y="T7"/>
                  </a:cxn>
                  <a:cxn ang="T14">
                    <a:pos x="T8" y="T9"/>
                  </a:cxn>
                </a:cxnLst>
                <a:rect l="T15" t="T16" r="T17" b="T18"/>
                <a:pathLst>
                  <a:path w="144" h="143">
                    <a:moveTo>
                      <a:pt x="0" y="53"/>
                    </a:moveTo>
                    <a:lnTo>
                      <a:pt x="89" y="0"/>
                    </a:lnTo>
                    <a:lnTo>
                      <a:pt x="144" y="55"/>
                    </a:lnTo>
                    <a:lnTo>
                      <a:pt x="91" y="143"/>
                    </a:lnTo>
                    <a:lnTo>
                      <a:pt x="0" y="53"/>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8" name="Freeform 317"/>
              <p:cNvSpPr>
                <a:spLocks/>
              </p:cNvSpPr>
              <p:nvPr/>
            </p:nvSpPr>
            <p:spPr bwMode="auto">
              <a:xfrm>
                <a:off x="2306638" y="4283076"/>
                <a:ext cx="228600" cy="228600"/>
              </a:xfrm>
              <a:custGeom>
                <a:avLst/>
                <a:gdLst>
                  <a:gd name="T0" fmla="*/ 2147483647 w 144"/>
                  <a:gd name="T1" fmla="*/ 0 h 144"/>
                  <a:gd name="T2" fmla="*/ 2147483647 w 144"/>
                  <a:gd name="T3" fmla="*/ 2147483647 h 144"/>
                  <a:gd name="T4" fmla="*/ 2147483647 w 144"/>
                  <a:gd name="T5" fmla="*/ 2147483647 h 144"/>
                  <a:gd name="T6" fmla="*/ 0 w 144"/>
                  <a:gd name="T7" fmla="*/ 2147483647 h 144"/>
                  <a:gd name="T8" fmla="*/ 2147483647 w 144"/>
                  <a:gd name="T9" fmla="*/ 0 h 144"/>
                  <a:gd name="T10" fmla="*/ 0 60000 65536"/>
                  <a:gd name="T11" fmla="*/ 0 60000 65536"/>
                  <a:gd name="T12" fmla="*/ 0 60000 65536"/>
                  <a:gd name="T13" fmla="*/ 0 60000 65536"/>
                  <a:gd name="T14" fmla="*/ 0 60000 65536"/>
                  <a:gd name="T15" fmla="*/ 0 w 144"/>
                  <a:gd name="T16" fmla="*/ 0 h 144"/>
                  <a:gd name="T17" fmla="*/ 144 w 144"/>
                  <a:gd name="T18" fmla="*/ 144 h 144"/>
                </a:gdLst>
                <a:ahLst/>
                <a:cxnLst>
                  <a:cxn ang="T10">
                    <a:pos x="T0" y="T1"/>
                  </a:cxn>
                  <a:cxn ang="T11">
                    <a:pos x="T2" y="T3"/>
                  </a:cxn>
                  <a:cxn ang="T12">
                    <a:pos x="T4" y="T5"/>
                  </a:cxn>
                  <a:cxn ang="T13">
                    <a:pos x="T6" y="T7"/>
                  </a:cxn>
                  <a:cxn ang="T14">
                    <a:pos x="T8" y="T9"/>
                  </a:cxn>
                </a:cxnLst>
                <a:rect l="T15" t="T16" r="T17" b="T18"/>
                <a:pathLst>
                  <a:path w="144" h="144">
                    <a:moveTo>
                      <a:pt x="91" y="0"/>
                    </a:moveTo>
                    <a:lnTo>
                      <a:pt x="144" y="89"/>
                    </a:lnTo>
                    <a:lnTo>
                      <a:pt x="89" y="144"/>
                    </a:lnTo>
                    <a:lnTo>
                      <a:pt x="0" y="91"/>
                    </a:lnTo>
                    <a:lnTo>
                      <a:pt x="91"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9" name="Freeform 318"/>
              <p:cNvSpPr>
                <a:spLocks/>
              </p:cNvSpPr>
              <p:nvPr/>
            </p:nvSpPr>
            <p:spPr bwMode="auto">
              <a:xfrm>
                <a:off x="1851025" y="3838576"/>
                <a:ext cx="228600" cy="228600"/>
              </a:xfrm>
              <a:custGeom>
                <a:avLst/>
                <a:gdLst>
                  <a:gd name="T0" fmla="*/ 2147483647 w 144"/>
                  <a:gd name="T1" fmla="*/ 2147483647 h 144"/>
                  <a:gd name="T2" fmla="*/ 0 w 144"/>
                  <a:gd name="T3" fmla="*/ 2147483647 h 144"/>
                  <a:gd name="T4" fmla="*/ 2147483647 w 144"/>
                  <a:gd name="T5" fmla="*/ 0 h 144"/>
                  <a:gd name="T6" fmla="*/ 2147483647 w 144"/>
                  <a:gd name="T7" fmla="*/ 2147483647 h 144"/>
                  <a:gd name="T8" fmla="*/ 2147483647 w 144"/>
                  <a:gd name="T9" fmla="*/ 2147483647 h 144"/>
                  <a:gd name="T10" fmla="*/ 0 60000 65536"/>
                  <a:gd name="T11" fmla="*/ 0 60000 65536"/>
                  <a:gd name="T12" fmla="*/ 0 60000 65536"/>
                  <a:gd name="T13" fmla="*/ 0 60000 65536"/>
                  <a:gd name="T14" fmla="*/ 0 60000 65536"/>
                  <a:gd name="T15" fmla="*/ 0 w 144"/>
                  <a:gd name="T16" fmla="*/ 0 h 144"/>
                  <a:gd name="T17" fmla="*/ 144 w 144"/>
                  <a:gd name="T18" fmla="*/ 144 h 144"/>
                </a:gdLst>
                <a:ahLst/>
                <a:cxnLst>
                  <a:cxn ang="T10">
                    <a:pos x="T0" y="T1"/>
                  </a:cxn>
                  <a:cxn ang="T11">
                    <a:pos x="T2" y="T3"/>
                  </a:cxn>
                  <a:cxn ang="T12">
                    <a:pos x="T4" y="T5"/>
                  </a:cxn>
                  <a:cxn ang="T13">
                    <a:pos x="T6" y="T7"/>
                  </a:cxn>
                  <a:cxn ang="T14">
                    <a:pos x="T8" y="T9"/>
                  </a:cxn>
                </a:cxnLst>
                <a:rect l="T15" t="T16" r="T17" b="T18"/>
                <a:pathLst>
                  <a:path w="144" h="144">
                    <a:moveTo>
                      <a:pt x="53" y="144"/>
                    </a:moveTo>
                    <a:lnTo>
                      <a:pt x="0" y="55"/>
                    </a:lnTo>
                    <a:lnTo>
                      <a:pt x="55" y="0"/>
                    </a:lnTo>
                    <a:lnTo>
                      <a:pt x="144" y="53"/>
                    </a:lnTo>
                    <a:lnTo>
                      <a:pt x="53" y="14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0" name="Freeform 319"/>
              <p:cNvSpPr>
                <a:spLocks/>
              </p:cNvSpPr>
              <p:nvPr/>
            </p:nvSpPr>
            <p:spPr bwMode="auto">
              <a:xfrm>
                <a:off x="1847850" y="4271963"/>
                <a:ext cx="227013" cy="228600"/>
              </a:xfrm>
              <a:custGeom>
                <a:avLst/>
                <a:gdLst>
                  <a:gd name="T0" fmla="*/ 2147483647 w 143"/>
                  <a:gd name="T1" fmla="*/ 2147483647 h 144"/>
                  <a:gd name="T2" fmla="*/ 2147483647 w 143"/>
                  <a:gd name="T3" fmla="*/ 2147483647 h 144"/>
                  <a:gd name="T4" fmla="*/ 0 w 143"/>
                  <a:gd name="T5" fmla="*/ 2147483647 h 144"/>
                  <a:gd name="T6" fmla="*/ 2147483647 w 143"/>
                  <a:gd name="T7" fmla="*/ 0 h 144"/>
                  <a:gd name="T8" fmla="*/ 2147483647 w 143"/>
                  <a:gd name="T9" fmla="*/ 2147483647 h 144"/>
                  <a:gd name="T10" fmla="*/ 0 60000 65536"/>
                  <a:gd name="T11" fmla="*/ 0 60000 65536"/>
                  <a:gd name="T12" fmla="*/ 0 60000 65536"/>
                  <a:gd name="T13" fmla="*/ 0 60000 65536"/>
                  <a:gd name="T14" fmla="*/ 0 60000 65536"/>
                  <a:gd name="T15" fmla="*/ 0 w 143"/>
                  <a:gd name="T16" fmla="*/ 0 h 144"/>
                  <a:gd name="T17" fmla="*/ 143 w 143"/>
                  <a:gd name="T18" fmla="*/ 144 h 144"/>
                </a:gdLst>
                <a:ahLst/>
                <a:cxnLst>
                  <a:cxn ang="T10">
                    <a:pos x="T0" y="T1"/>
                  </a:cxn>
                  <a:cxn ang="T11">
                    <a:pos x="T2" y="T3"/>
                  </a:cxn>
                  <a:cxn ang="T12">
                    <a:pos x="T4" y="T5"/>
                  </a:cxn>
                  <a:cxn ang="T13">
                    <a:pos x="T6" y="T7"/>
                  </a:cxn>
                  <a:cxn ang="T14">
                    <a:pos x="T8" y="T9"/>
                  </a:cxn>
                </a:cxnLst>
                <a:rect l="T15" t="T16" r="T17" b="T18"/>
                <a:pathLst>
                  <a:path w="143" h="144">
                    <a:moveTo>
                      <a:pt x="143" y="91"/>
                    </a:moveTo>
                    <a:lnTo>
                      <a:pt x="54" y="144"/>
                    </a:lnTo>
                    <a:lnTo>
                      <a:pt x="0" y="89"/>
                    </a:lnTo>
                    <a:lnTo>
                      <a:pt x="54" y="0"/>
                    </a:lnTo>
                    <a:lnTo>
                      <a:pt x="143" y="91"/>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1" name="Freeform 320"/>
              <p:cNvSpPr>
                <a:spLocks/>
              </p:cNvSpPr>
              <p:nvPr/>
            </p:nvSpPr>
            <p:spPr bwMode="auto">
              <a:xfrm>
                <a:off x="2682875" y="3857626"/>
                <a:ext cx="333375" cy="331788"/>
              </a:xfrm>
              <a:custGeom>
                <a:avLst/>
                <a:gdLst>
                  <a:gd name="T0" fmla="*/ 0 w 118"/>
                  <a:gd name="T1" fmla="*/ 2147483647 h 117"/>
                  <a:gd name="T2" fmla="*/ 2147483647 w 118"/>
                  <a:gd name="T3" fmla="*/ 0 h 117"/>
                  <a:gd name="T4" fmla="*/ 2147483647 w 118"/>
                  <a:gd name="T5" fmla="*/ 0 h 117"/>
                  <a:gd name="T6" fmla="*/ 2147483647 w 118"/>
                  <a:gd name="T7" fmla="*/ 0 h 117"/>
                  <a:gd name="T8" fmla="*/ 2147483647 w 118"/>
                  <a:gd name="T9" fmla="*/ 2147483647 h 117"/>
                  <a:gd name="T10" fmla="*/ 2147483647 w 118"/>
                  <a:gd name="T11" fmla="*/ 2147483647 h 117"/>
                  <a:gd name="T12" fmla="*/ 2147483647 w 118"/>
                  <a:gd name="T13" fmla="*/ 2147483647 h 117"/>
                  <a:gd name="T14" fmla="*/ 2147483647 w 118"/>
                  <a:gd name="T15" fmla="*/ 2147483647 h 117"/>
                  <a:gd name="T16" fmla="*/ 2147483647 w 118"/>
                  <a:gd name="T17" fmla="*/ 2147483647 h 117"/>
                  <a:gd name="T18" fmla="*/ 2147483647 w 118"/>
                  <a:gd name="T19" fmla="*/ 2147483647 h 117"/>
                  <a:gd name="T20" fmla="*/ 0 w 118"/>
                  <a:gd name="T21" fmla="*/ 2147483647 h 117"/>
                  <a:gd name="T22" fmla="*/ 0 w 118"/>
                  <a:gd name="T23" fmla="*/ 2147483647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8"/>
                  <a:gd name="T37" fmla="*/ 0 h 117"/>
                  <a:gd name="T38" fmla="*/ 118 w 118"/>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8" h="117">
                    <a:moveTo>
                      <a:pt x="0" y="59"/>
                    </a:moveTo>
                    <a:cubicBezTo>
                      <a:pt x="0" y="26"/>
                      <a:pt x="27" y="0"/>
                      <a:pt x="59" y="0"/>
                    </a:cubicBezTo>
                    <a:cubicBezTo>
                      <a:pt x="59" y="0"/>
                      <a:pt x="59" y="0"/>
                      <a:pt x="59" y="0"/>
                    </a:cubicBezTo>
                    <a:cubicBezTo>
                      <a:pt x="59" y="0"/>
                      <a:pt x="59" y="0"/>
                      <a:pt x="59" y="0"/>
                    </a:cubicBezTo>
                    <a:cubicBezTo>
                      <a:pt x="92" y="0"/>
                      <a:pt x="118" y="26"/>
                      <a:pt x="118" y="59"/>
                    </a:cubicBezTo>
                    <a:cubicBezTo>
                      <a:pt x="118" y="59"/>
                      <a:pt x="118" y="59"/>
                      <a:pt x="118" y="59"/>
                    </a:cubicBezTo>
                    <a:cubicBezTo>
                      <a:pt x="118" y="59"/>
                      <a:pt x="118" y="59"/>
                      <a:pt x="118" y="59"/>
                    </a:cubicBezTo>
                    <a:cubicBezTo>
                      <a:pt x="118" y="91"/>
                      <a:pt x="92" y="117"/>
                      <a:pt x="59" y="117"/>
                    </a:cubicBezTo>
                    <a:cubicBezTo>
                      <a:pt x="59" y="117"/>
                      <a:pt x="59" y="117"/>
                      <a:pt x="59" y="117"/>
                    </a:cubicBezTo>
                    <a:cubicBezTo>
                      <a:pt x="59" y="117"/>
                      <a:pt x="59" y="117"/>
                      <a:pt x="59" y="117"/>
                    </a:cubicBezTo>
                    <a:cubicBezTo>
                      <a:pt x="27" y="117"/>
                      <a:pt x="0" y="91"/>
                      <a:pt x="0" y="59"/>
                    </a:cubicBezTo>
                    <a:cubicBezTo>
                      <a:pt x="0" y="59"/>
                      <a:pt x="0" y="59"/>
                      <a:pt x="0" y="59"/>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2" name="Freeform 321"/>
              <p:cNvSpPr>
                <a:spLocks/>
              </p:cNvSpPr>
              <p:nvPr/>
            </p:nvSpPr>
            <p:spPr bwMode="auto">
              <a:xfrm>
                <a:off x="2722563" y="3894138"/>
                <a:ext cx="257175" cy="258763"/>
              </a:xfrm>
              <a:custGeom>
                <a:avLst/>
                <a:gdLst>
                  <a:gd name="T0" fmla="*/ 0 w 91"/>
                  <a:gd name="T1" fmla="*/ 2147483647 h 91"/>
                  <a:gd name="T2" fmla="*/ 2147483647 w 91"/>
                  <a:gd name="T3" fmla="*/ 0 h 91"/>
                  <a:gd name="T4" fmla="*/ 2147483647 w 91"/>
                  <a:gd name="T5" fmla="*/ 0 h 91"/>
                  <a:gd name="T6" fmla="*/ 2147483647 w 91"/>
                  <a:gd name="T7" fmla="*/ 0 h 91"/>
                  <a:gd name="T8" fmla="*/ 2147483647 w 91"/>
                  <a:gd name="T9" fmla="*/ 2147483647 h 91"/>
                  <a:gd name="T10" fmla="*/ 2147483647 w 91"/>
                  <a:gd name="T11" fmla="*/ 2147483647 h 91"/>
                  <a:gd name="T12" fmla="*/ 2147483647 w 91"/>
                  <a:gd name="T13" fmla="*/ 2147483647 h 91"/>
                  <a:gd name="T14" fmla="*/ 2147483647 w 91"/>
                  <a:gd name="T15" fmla="*/ 2147483647 h 91"/>
                  <a:gd name="T16" fmla="*/ 2147483647 w 91"/>
                  <a:gd name="T17" fmla="*/ 2147483647 h 91"/>
                  <a:gd name="T18" fmla="*/ 2147483647 w 91"/>
                  <a:gd name="T19" fmla="*/ 2147483647 h 91"/>
                  <a:gd name="T20" fmla="*/ 0 w 91"/>
                  <a:gd name="T21" fmla="*/ 2147483647 h 91"/>
                  <a:gd name="T22" fmla="*/ 0 w 91"/>
                  <a:gd name="T23" fmla="*/ 2147483647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91"/>
                  <a:gd name="T38" fmla="*/ 91 w 91"/>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91">
                    <a:moveTo>
                      <a:pt x="0" y="46"/>
                    </a:moveTo>
                    <a:cubicBezTo>
                      <a:pt x="0" y="21"/>
                      <a:pt x="20" y="0"/>
                      <a:pt x="45" y="0"/>
                    </a:cubicBezTo>
                    <a:cubicBezTo>
                      <a:pt x="45" y="0"/>
                      <a:pt x="45" y="0"/>
                      <a:pt x="45" y="0"/>
                    </a:cubicBezTo>
                    <a:cubicBezTo>
                      <a:pt x="45" y="0"/>
                      <a:pt x="45" y="0"/>
                      <a:pt x="45" y="0"/>
                    </a:cubicBezTo>
                    <a:cubicBezTo>
                      <a:pt x="71" y="0"/>
                      <a:pt x="91" y="21"/>
                      <a:pt x="91" y="46"/>
                    </a:cubicBezTo>
                    <a:cubicBezTo>
                      <a:pt x="91" y="46"/>
                      <a:pt x="91" y="46"/>
                      <a:pt x="91" y="46"/>
                    </a:cubicBezTo>
                    <a:cubicBezTo>
                      <a:pt x="91" y="46"/>
                      <a:pt x="91" y="46"/>
                      <a:pt x="91" y="46"/>
                    </a:cubicBezTo>
                    <a:cubicBezTo>
                      <a:pt x="91" y="71"/>
                      <a:pt x="71" y="91"/>
                      <a:pt x="45" y="91"/>
                    </a:cubicBezTo>
                    <a:cubicBezTo>
                      <a:pt x="45" y="91"/>
                      <a:pt x="45" y="91"/>
                      <a:pt x="45" y="91"/>
                    </a:cubicBezTo>
                    <a:cubicBezTo>
                      <a:pt x="45" y="91"/>
                      <a:pt x="45" y="91"/>
                      <a:pt x="45" y="91"/>
                    </a:cubicBezTo>
                    <a:cubicBezTo>
                      <a:pt x="20" y="91"/>
                      <a:pt x="0" y="71"/>
                      <a:pt x="0" y="46"/>
                    </a:cubicBezTo>
                    <a:cubicBezTo>
                      <a:pt x="0" y="46"/>
                      <a:pt x="0" y="46"/>
                      <a:pt x="0" y="46"/>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3" name="Freeform 322"/>
              <p:cNvSpPr>
                <a:spLocks/>
              </p:cNvSpPr>
              <p:nvPr/>
            </p:nvSpPr>
            <p:spPr bwMode="auto">
              <a:xfrm>
                <a:off x="2770188" y="3951288"/>
                <a:ext cx="161925" cy="152400"/>
              </a:xfrm>
              <a:custGeom>
                <a:avLst/>
                <a:gdLst>
                  <a:gd name="T0" fmla="*/ 0 w 57"/>
                  <a:gd name="T1" fmla="*/ 2147483647 h 54"/>
                  <a:gd name="T2" fmla="*/ 2147483647 w 57"/>
                  <a:gd name="T3" fmla="*/ 0 h 54"/>
                  <a:gd name="T4" fmla="*/ 2147483647 w 57"/>
                  <a:gd name="T5" fmla="*/ 0 h 54"/>
                  <a:gd name="T6" fmla="*/ 2147483647 w 57"/>
                  <a:gd name="T7" fmla="*/ 0 h 54"/>
                  <a:gd name="T8" fmla="*/ 2147483647 w 57"/>
                  <a:gd name="T9" fmla="*/ 2147483647 h 54"/>
                  <a:gd name="T10" fmla="*/ 2147483647 w 57"/>
                  <a:gd name="T11" fmla="*/ 2147483647 h 54"/>
                  <a:gd name="T12" fmla="*/ 2147483647 w 57"/>
                  <a:gd name="T13" fmla="*/ 2147483647 h 54"/>
                  <a:gd name="T14" fmla="*/ 2147483647 w 57"/>
                  <a:gd name="T15" fmla="*/ 2147483647 h 54"/>
                  <a:gd name="T16" fmla="*/ 2147483647 w 57"/>
                  <a:gd name="T17" fmla="*/ 2147483647 h 54"/>
                  <a:gd name="T18" fmla="*/ 2147483647 w 57"/>
                  <a:gd name="T19" fmla="*/ 2147483647 h 54"/>
                  <a:gd name="T20" fmla="*/ 0 w 57"/>
                  <a:gd name="T21" fmla="*/ 2147483647 h 54"/>
                  <a:gd name="T22" fmla="*/ 0 w 57"/>
                  <a:gd name="T23" fmla="*/ 2147483647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
                  <a:gd name="T37" fmla="*/ 0 h 54"/>
                  <a:gd name="T38" fmla="*/ 57 w 57"/>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 h="54">
                    <a:moveTo>
                      <a:pt x="0" y="27"/>
                    </a:moveTo>
                    <a:cubicBezTo>
                      <a:pt x="0" y="13"/>
                      <a:pt x="13" y="0"/>
                      <a:pt x="28" y="0"/>
                    </a:cubicBezTo>
                    <a:cubicBezTo>
                      <a:pt x="28" y="0"/>
                      <a:pt x="28" y="0"/>
                      <a:pt x="28" y="0"/>
                    </a:cubicBezTo>
                    <a:cubicBezTo>
                      <a:pt x="28" y="0"/>
                      <a:pt x="28" y="0"/>
                      <a:pt x="28" y="0"/>
                    </a:cubicBezTo>
                    <a:cubicBezTo>
                      <a:pt x="44" y="0"/>
                      <a:pt x="57" y="13"/>
                      <a:pt x="57" y="27"/>
                    </a:cubicBezTo>
                    <a:cubicBezTo>
                      <a:pt x="57" y="27"/>
                      <a:pt x="57" y="27"/>
                      <a:pt x="57" y="27"/>
                    </a:cubicBezTo>
                    <a:cubicBezTo>
                      <a:pt x="57" y="27"/>
                      <a:pt x="57" y="27"/>
                      <a:pt x="57" y="27"/>
                    </a:cubicBezTo>
                    <a:cubicBezTo>
                      <a:pt x="57" y="42"/>
                      <a:pt x="44" y="54"/>
                      <a:pt x="28" y="54"/>
                    </a:cubicBezTo>
                    <a:cubicBezTo>
                      <a:pt x="28" y="54"/>
                      <a:pt x="28" y="54"/>
                      <a:pt x="28" y="54"/>
                    </a:cubicBezTo>
                    <a:cubicBezTo>
                      <a:pt x="28" y="54"/>
                      <a:pt x="28" y="54"/>
                      <a:pt x="28" y="54"/>
                    </a:cubicBezTo>
                    <a:cubicBezTo>
                      <a:pt x="13" y="54"/>
                      <a:pt x="0" y="42"/>
                      <a:pt x="0" y="27"/>
                    </a:cubicBezTo>
                    <a:cubicBezTo>
                      <a:pt x="0" y="27"/>
                      <a:pt x="0" y="27"/>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4" name="Freeform 323"/>
              <p:cNvSpPr>
                <a:spLocks/>
              </p:cNvSpPr>
              <p:nvPr/>
            </p:nvSpPr>
            <p:spPr bwMode="auto">
              <a:xfrm>
                <a:off x="2798763" y="3798888"/>
                <a:ext cx="104775" cy="87313"/>
              </a:xfrm>
              <a:custGeom>
                <a:avLst/>
                <a:gdLst>
                  <a:gd name="T0" fmla="*/ 0 w 66"/>
                  <a:gd name="T1" fmla="*/ 2147483647 h 55"/>
                  <a:gd name="T2" fmla="*/ 2147483647 w 66"/>
                  <a:gd name="T3" fmla="*/ 0 h 55"/>
                  <a:gd name="T4" fmla="*/ 2147483647 w 66"/>
                  <a:gd name="T5" fmla="*/ 0 h 55"/>
                  <a:gd name="T6" fmla="*/ 2147483647 w 66"/>
                  <a:gd name="T7" fmla="*/ 2147483647 h 55"/>
                  <a:gd name="T8" fmla="*/ 0 w 66"/>
                  <a:gd name="T9" fmla="*/ 2147483647 h 55"/>
                  <a:gd name="T10" fmla="*/ 0 60000 65536"/>
                  <a:gd name="T11" fmla="*/ 0 60000 65536"/>
                  <a:gd name="T12" fmla="*/ 0 60000 65536"/>
                  <a:gd name="T13" fmla="*/ 0 60000 65536"/>
                  <a:gd name="T14" fmla="*/ 0 60000 65536"/>
                  <a:gd name="T15" fmla="*/ 0 w 66"/>
                  <a:gd name="T16" fmla="*/ 0 h 55"/>
                  <a:gd name="T17" fmla="*/ 66 w 66"/>
                  <a:gd name="T18" fmla="*/ 55 h 55"/>
                </a:gdLst>
                <a:ahLst/>
                <a:cxnLst>
                  <a:cxn ang="T10">
                    <a:pos x="T0" y="T1"/>
                  </a:cxn>
                  <a:cxn ang="T11">
                    <a:pos x="T2" y="T3"/>
                  </a:cxn>
                  <a:cxn ang="T12">
                    <a:pos x="T4" y="T5"/>
                  </a:cxn>
                  <a:cxn ang="T13">
                    <a:pos x="T6" y="T7"/>
                  </a:cxn>
                  <a:cxn ang="T14">
                    <a:pos x="T8" y="T9"/>
                  </a:cxn>
                </a:cxnLst>
                <a:rect l="T15" t="T16" r="T17" b="T18"/>
                <a:pathLst>
                  <a:path w="66" h="55">
                    <a:moveTo>
                      <a:pt x="0" y="55"/>
                    </a:moveTo>
                    <a:lnTo>
                      <a:pt x="13" y="0"/>
                    </a:lnTo>
                    <a:lnTo>
                      <a:pt x="52" y="0"/>
                    </a:lnTo>
                    <a:lnTo>
                      <a:pt x="66" y="55"/>
                    </a:lnTo>
                    <a:lnTo>
                      <a:pt x="0" y="55"/>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5" name="Freeform 324"/>
              <p:cNvSpPr>
                <a:spLocks/>
              </p:cNvSpPr>
              <p:nvPr/>
            </p:nvSpPr>
            <p:spPr bwMode="auto">
              <a:xfrm>
                <a:off x="2798763" y="4171951"/>
                <a:ext cx="104775" cy="85725"/>
              </a:xfrm>
              <a:custGeom>
                <a:avLst/>
                <a:gdLst>
                  <a:gd name="T0" fmla="*/ 2147483647 w 66"/>
                  <a:gd name="T1" fmla="*/ 0 h 54"/>
                  <a:gd name="T2" fmla="*/ 2147483647 w 66"/>
                  <a:gd name="T3" fmla="*/ 2147483647 h 54"/>
                  <a:gd name="T4" fmla="*/ 2147483647 w 66"/>
                  <a:gd name="T5" fmla="*/ 2147483647 h 54"/>
                  <a:gd name="T6" fmla="*/ 0 w 66"/>
                  <a:gd name="T7" fmla="*/ 0 h 54"/>
                  <a:gd name="T8" fmla="*/ 2147483647 w 66"/>
                  <a:gd name="T9" fmla="*/ 0 h 54"/>
                  <a:gd name="T10" fmla="*/ 0 60000 65536"/>
                  <a:gd name="T11" fmla="*/ 0 60000 65536"/>
                  <a:gd name="T12" fmla="*/ 0 60000 65536"/>
                  <a:gd name="T13" fmla="*/ 0 60000 65536"/>
                  <a:gd name="T14" fmla="*/ 0 60000 65536"/>
                  <a:gd name="T15" fmla="*/ 0 w 66"/>
                  <a:gd name="T16" fmla="*/ 0 h 54"/>
                  <a:gd name="T17" fmla="*/ 66 w 66"/>
                  <a:gd name="T18" fmla="*/ 54 h 54"/>
                </a:gdLst>
                <a:ahLst/>
                <a:cxnLst>
                  <a:cxn ang="T10">
                    <a:pos x="T0" y="T1"/>
                  </a:cxn>
                  <a:cxn ang="T11">
                    <a:pos x="T2" y="T3"/>
                  </a:cxn>
                  <a:cxn ang="T12">
                    <a:pos x="T4" y="T5"/>
                  </a:cxn>
                  <a:cxn ang="T13">
                    <a:pos x="T6" y="T7"/>
                  </a:cxn>
                  <a:cxn ang="T14">
                    <a:pos x="T8" y="T9"/>
                  </a:cxn>
                </a:cxnLst>
                <a:rect l="T15" t="T16" r="T17" b="T18"/>
                <a:pathLst>
                  <a:path w="66" h="54">
                    <a:moveTo>
                      <a:pt x="66" y="0"/>
                    </a:moveTo>
                    <a:lnTo>
                      <a:pt x="52" y="54"/>
                    </a:lnTo>
                    <a:lnTo>
                      <a:pt x="13" y="54"/>
                    </a:lnTo>
                    <a:lnTo>
                      <a:pt x="0" y="0"/>
                    </a:lnTo>
                    <a:lnTo>
                      <a:pt x="66"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6" name="Freeform 325"/>
              <p:cNvSpPr>
                <a:spLocks/>
              </p:cNvSpPr>
              <p:nvPr/>
            </p:nvSpPr>
            <p:spPr bwMode="auto">
              <a:xfrm>
                <a:off x="2989263" y="3970338"/>
                <a:ext cx="84138" cy="114300"/>
              </a:xfrm>
              <a:custGeom>
                <a:avLst/>
                <a:gdLst>
                  <a:gd name="T0" fmla="*/ 0 w 53"/>
                  <a:gd name="T1" fmla="*/ 0 h 72"/>
                  <a:gd name="T2" fmla="*/ 2147483647 w 53"/>
                  <a:gd name="T3" fmla="*/ 2147483647 h 72"/>
                  <a:gd name="T4" fmla="*/ 2147483647 w 53"/>
                  <a:gd name="T5" fmla="*/ 2147483647 h 72"/>
                  <a:gd name="T6" fmla="*/ 0 w 53"/>
                  <a:gd name="T7" fmla="*/ 2147483647 h 72"/>
                  <a:gd name="T8" fmla="*/ 0 w 53"/>
                  <a:gd name="T9" fmla="*/ 0 h 72"/>
                  <a:gd name="T10" fmla="*/ 0 60000 65536"/>
                  <a:gd name="T11" fmla="*/ 0 60000 65536"/>
                  <a:gd name="T12" fmla="*/ 0 60000 65536"/>
                  <a:gd name="T13" fmla="*/ 0 60000 65536"/>
                  <a:gd name="T14" fmla="*/ 0 60000 65536"/>
                  <a:gd name="T15" fmla="*/ 0 w 53"/>
                  <a:gd name="T16" fmla="*/ 0 h 72"/>
                  <a:gd name="T17" fmla="*/ 53 w 53"/>
                  <a:gd name="T18" fmla="*/ 72 h 72"/>
                </a:gdLst>
                <a:ahLst/>
                <a:cxnLst>
                  <a:cxn ang="T10">
                    <a:pos x="T0" y="T1"/>
                  </a:cxn>
                  <a:cxn ang="T11">
                    <a:pos x="T2" y="T3"/>
                  </a:cxn>
                  <a:cxn ang="T12">
                    <a:pos x="T4" y="T5"/>
                  </a:cxn>
                  <a:cxn ang="T13">
                    <a:pos x="T6" y="T7"/>
                  </a:cxn>
                  <a:cxn ang="T14">
                    <a:pos x="T8" y="T9"/>
                  </a:cxn>
                </a:cxnLst>
                <a:rect l="T15" t="T16" r="T17" b="T18"/>
                <a:pathLst>
                  <a:path w="53" h="72">
                    <a:moveTo>
                      <a:pt x="0" y="0"/>
                    </a:moveTo>
                    <a:lnTo>
                      <a:pt x="53" y="15"/>
                    </a:lnTo>
                    <a:lnTo>
                      <a:pt x="53" y="59"/>
                    </a:lnTo>
                    <a:lnTo>
                      <a:pt x="0" y="72"/>
                    </a:lnTo>
                    <a:lnTo>
                      <a:pt x="0"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7" name="Freeform 326"/>
              <p:cNvSpPr>
                <a:spLocks/>
              </p:cNvSpPr>
              <p:nvPr/>
            </p:nvSpPr>
            <p:spPr bwMode="auto">
              <a:xfrm>
                <a:off x="2617788" y="3970338"/>
                <a:ext cx="96838" cy="114300"/>
              </a:xfrm>
              <a:custGeom>
                <a:avLst/>
                <a:gdLst>
                  <a:gd name="T0" fmla="*/ 2147483647 w 61"/>
                  <a:gd name="T1" fmla="*/ 2147483647 h 72"/>
                  <a:gd name="T2" fmla="*/ 0 w 61"/>
                  <a:gd name="T3" fmla="*/ 2147483647 h 72"/>
                  <a:gd name="T4" fmla="*/ 0 w 61"/>
                  <a:gd name="T5" fmla="*/ 2147483647 h 72"/>
                  <a:gd name="T6" fmla="*/ 2147483647 w 61"/>
                  <a:gd name="T7" fmla="*/ 0 h 72"/>
                  <a:gd name="T8" fmla="*/ 2147483647 w 61"/>
                  <a:gd name="T9" fmla="*/ 2147483647 h 72"/>
                  <a:gd name="T10" fmla="*/ 0 60000 65536"/>
                  <a:gd name="T11" fmla="*/ 0 60000 65536"/>
                  <a:gd name="T12" fmla="*/ 0 60000 65536"/>
                  <a:gd name="T13" fmla="*/ 0 60000 65536"/>
                  <a:gd name="T14" fmla="*/ 0 60000 65536"/>
                  <a:gd name="T15" fmla="*/ 0 w 61"/>
                  <a:gd name="T16" fmla="*/ 0 h 72"/>
                  <a:gd name="T17" fmla="*/ 61 w 61"/>
                  <a:gd name="T18" fmla="*/ 72 h 72"/>
                </a:gdLst>
                <a:ahLst/>
                <a:cxnLst>
                  <a:cxn ang="T10">
                    <a:pos x="T0" y="T1"/>
                  </a:cxn>
                  <a:cxn ang="T11">
                    <a:pos x="T2" y="T3"/>
                  </a:cxn>
                  <a:cxn ang="T12">
                    <a:pos x="T4" y="T5"/>
                  </a:cxn>
                  <a:cxn ang="T13">
                    <a:pos x="T6" y="T7"/>
                  </a:cxn>
                  <a:cxn ang="T14">
                    <a:pos x="T8" y="T9"/>
                  </a:cxn>
                </a:cxnLst>
                <a:rect l="T15" t="T16" r="T17" b="T18"/>
                <a:pathLst>
                  <a:path w="61" h="72">
                    <a:moveTo>
                      <a:pt x="61" y="72"/>
                    </a:moveTo>
                    <a:lnTo>
                      <a:pt x="0" y="58"/>
                    </a:lnTo>
                    <a:lnTo>
                      <a:pt x="0" y="15"/>
                    </a:lnTo>
                    <a:lnTo>
                      <a:pt x="61" y="0"/>
                    </a:lnTo>
                    <a:lnTo>
                      <a:pt x="61" y="7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8" name="Freeform 327"/>
              <p:cNvSpPr>
                <a:spLocks/>
              </p:cNvSpPr>
              <p:nvPr/>
            </p:nvSpPr>
            <p:spPr bwMode="auto">
              <a:xfrm>
                <a:off x="2909888" y="3843338"/>
                <a:ext cx="127000" cy="125413"/>
              </a:xfrm>
              <a:custGeom>
                <a:avLst/>
                <a:gdLst>
                  <a:gd name="T0" fmla="*/ 0 w 80"/>
                  <a:gd name="T1" fmla="*/ 2147483647 h 79"/>
                  <a:gd name="T2" fmla="*/ 2147483647 w 80"/>
                  <a:gd name="T3" fmla="*/ 0 h 79"/>
                  <a:gd name="T4" fmla="*/ 2147483647 w 80"/>
                  <a:gd name="T5" fmla="*/ 2147483647 h 79"/>
                  <a:gd name="T6" fmla="*/ 2147483647 w 80"/>
                  <a:gd name="T7" fmla="*/ 2147483647 h 79"/>
                  <a:gd name="T8" fmla="*/ 0 w 80"/>
                  <a:gd name="T9" fmla="*/ 2147483647 h 79"/>
                  <a:gd name="T10" fmla="*/ 0 60000 65536"/>
                  <a:gd name="T11" fmla="*/ 0 60000 65536"/>
                  <a:gd name="T12" fmla="*/ 0 60000 65536"/>
                  <a:gd name="T13" fmla="*/ 0 60000 65536"/>
                  <a:gd name="T14" fmla="*/ 0 60000 65536"/>
                  <a:gd name="T15" fmla="*/ 0 w 80"/>
                  <a:gd name="T16" fmla="*/ 0 h 79"/>
                  <a:gd name="T17" fmla="*/ 80 w 80"/>
                  <a:gd name="T18" fmla="*/ 79 h 79"/>
                </a:gdLst>
                <a:ahLst/>
                <a:cxnLst>
                  <a:cxn ang="T10">
                    <a:pos x="T0" y="T1"/>
                  </a:cxn>
                  <a:cxn ang="T11">
                    <a:pos x="T2" y="T3"/>
                  </a:cxn>
                  <a:cxn ang="T12">
                    <a:pos x="T4" y="T5"/>
                  </a:cxn>
                  <a:cxn ang="T13">
                    <a:pos x="T6" y="T7"/>
                  </a:cxn>
                  <a:cxn ang="T14">
                    <a:pos x="T8" y="T9"/>
                  </a:cxn>
                </a:cxnLst>
                <a:rect l="T15" t="T16" r="T17" b="T18"/>
                <a:pathLst>
                  <a:path w="80" h="79">
                    <a:moveTo>
                      <a:pt x="0" y="29"/>
                    </a:moveTo>
                    <a:lnTo>
                      <a:pt x="50" y="0"/>
                    </a:lnTo>
                    <a:lnTo>
                      <a:pt x="80" y="30"/>
                    </a:lnTo>
                    <a:lnTo>
                      <a:pt x="50" y="79"/>
                    </a:lnTo>
                    <a:lnTo>
                      <a:pt x="0" y="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9" name="Freeform 328"/>
              <p:cNvSpPr>
                <a:spLocks/>
              </p:cNvSpPr>
              <p:nvPr/>
            </p:nvSpPr>
            <p:spPr bwMode="auto">
              <a:xfrm>
                <a:off x="2911475" y="4087813"/>
                <a:ext cx="125413" cy="123825"/>
              </a:xfrm>
              <a:custGeom>
                <a:avLst/>
                <a:gdLst>
                  <a:gd name="T0" fmla="*/ 2147483647 w 79"/>
                  <a:gd name="T1" fmla="*/ 0 h 78"/>
                  <a:gd name="T2" fmla="*/ 2147483647 w 79"/>
                  <a:gd name="T3" fmla="*/ 2147483647 h 78"/>
                  <a:gd name="T4" fmla="*/ 2147483647 w 79"/>
                  <a:gd name="T5" fmla="*/ 2147483647 h 78"/>
                  <a:gd name="T6" fmla="*/ 0 w 79"/>
                  <a:gd name="T7" fmla="*/ 2147483647 h 78"/>
                  <a:gd name="T8" fmla="*/ 2147483647 w 79"/>
                  <a:gd name="T9" fmla="*/ 0 h 78"/>
                  <a:gd name="T10" fmla="*/ 0 60000 65536"/>
                  <a:gd name="T11" fmla="*/ 0 60000 65536"/>
                  <a:gd name="T12" fmla="*/ 0 60000 65536"/>
                  <a:gd name="T13" fmla="*/ 0 60000 65536"/>
                  <a:gd name="T14" fmla="*/ 0 60000 65536"/>
                  <a:gd name="T15" fmla="*/ 0 w 79"/>
                  <a:gd name="T16" fmla="*/ 0 h 78"/>
                  <a:gd name="T17" fmla="*/ 79 w 79"/>
                  <a:gd name="T18" fmla="*/ 78 h 78"/>
                </a:gdLst>
                <a:ahLst/>
                <a:cxnLst>
                  <a:cxn ang="T10">
                    <a:pos x="T0" y="T1"/>
                  </a:cxn>
                  <a:cxn ang="T11">
                    <a:pos x="T2" y="T3"/>
                  </a:cxn>
                  <a:cxn ang="T12">
                    <a:pos x="T4" y="T5"/>
                  </a:cxn>
                  <a:cxn ang="T13">
                    <a:pos x="T6" y="T7"/>
                  </a:cxn>
                  <a:cxn ang="T14">
                    <a:pos x="T8" y="T9"/>
                  </a:cxn>
                </a:cxnLst>
                <a:rect l="T15" t="T16" r="T17" b="T18"/>
                <a:pathLst>
                  <a:path w="79" h="78">
                    <a:moveTo>
                      <a:pt x="50" y="0"/>
                    </a:moveTo>
                    <a:lnTo>
                      <a:pt x="79" y="50"/>
                    </a:lnTo>
                    <a:lnTo>
                      <a:pt x="49" y="78"/>
                    </a:lnTo>
                    <a:lnTo>
                      <a:pt x="0" y="50"/>
                    </a:lnTo>
                    <a:lnTo>
                      <a:pt x="5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0" name="Freeform 329"/>
              <p:cNvSpPr>
                <a:spLocks/>
              </p:cNvSpPr>
              <p:nvPr/>
            </p:nvSpPr>
            <p:spPr bwMode="auto">
              <a:xfrm>
                <a:off x="2660650" y="3846513"/>
                <a:ext cx="123825" cy="122238"/>
              </a:xfrm>
              <a:custGeom>
                <a:avLst/>
                <a:gdLst>
                  <a:gd name="T0" fmla="*/ 2147483647 w 78"/>
                  <a:gd name="T1" fmla="*/ 2147483647 h 77"/>
                  <a:gd name="T2" fmla="*/ 0 w 78"/>
                  <a:gd name="T3" fmla="*/ 2147483647 h 77"/>
                  <a:gd name="T4" fmla="*/ 2147483647 w 78"/>
                  <a:gd name="T5" fmla="*/ 0 h 77"/>
                  <a:gd name="T6" fmla="*/ 2147483647 w 78"/>
                  <a:gd name="T7" fmla="*/ 2147483647 h 77"/>
                  <a:gd name="T8" fmla="*/ 2147483647 w 78"/>
                  <a:gd name="T9" fmla="*/ 2147483647 h 77"/>
                  <a:gd name="T10" fmla="*/ 0 60000 65536"/>
                  <a:gd name="T11" fmla="*/ 0 60000 65536"/>
                  <a:gd name="T12" fmla="*/ 0 60000 65536"/>
                  <a:gd name="T13" fmla="*/ 0 60000 65536"/>
                  <a:gd name="T14" fmla="*/ 0 60000 65536"/>
                  <a:gd name="T15" fmla="*/ 0 w 78"/>
                  <a:gd name="T16" fmla="*/ 0 h 77"/>
                  <a:gd name="T17" fmla="*/ 78 w 78"/>
                  <a:gd name="T18" fmla="*/ 77 h 77"/>
                </a:gdLst>
                <a:ahLst/>
                <a:cxnLst>
                  <a:cxn ang="T10">
                    <a:pos x="T0" y="T1"/>
                  </a:cxn>
                  <a:cxn ang="T11">
                    <a:pos x="T2" y="T3"/>
                  </a:cxn>
                  <a:cxn ang="T12">
                    <a:pos x="T4" y="T5"/>
                  </a:cxn>
                  <a:cxn ang="T13">
                    <a:pos x="T6" y="T7"/>
                  </a:cxn>
                  <a:cxn ang="T14">
                    <a:pos x="T8" y="T9"/>
                  </a:cxn>
                </a:cxnLst>
                <a:rect l="T15" t="T16" r="T17" b="T18"/>
                <a:pathLst>
                  <a:path w="78" h="77">
                    <a:moveTo>
                      <a:pt x="30" y="77"/>
                    </a:moveTo>
                    <a:lnTo>
                      <a:pt x="0" y="30"/>
                    </a:lnTo>
                    <a:lnTo>
                      <a:pt x="32" y="0"/>
                    </a:lnTo>
                    <a:lnTo>
                      <a:pt x="78" y="28"/>
                    </a:lnTo>
                    <a:lnTo>
                      <a:pt x="30" y="7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1" name="Freeform 330"/>
              <p:cNvSpPr>
                <a:spLocks/>
              </p:cNvSpPr>
              <p:nvPr/>
            </p:nvSpPr>
            <p:spPr bwMode="auto">
              <a:xfrm>
                <a:off x="2660650" y="4084638"/>
                <a:ext cx="123825" cy="122238"/>
              </a:xfrm>
              <a:custGeom>
                <a:avLst/>
                <a:gdLst>
                  <a:gd name="T0" fmla="*/ 2147483647 w 78"/>
                  <a:gd name="T1" fmla="*/ 2147483647 h 77"/>
                  <a:gd name="T2" fmla="*/ 2147483647 w 78"/>
                  <a:gd name="T3" fmla="*/ 2147483647 h 77"/>
                  <a:gd name="T4" fmla="*/ 0 w 78"/>
                  <a:gd name="T5" fmla="*/ 2147483647 h 77"/>
                  <a:gd name="T6" fmla="*/ 2147483647 w 78"/>
                  <a:gd name="T7" fmla="*/ 0 h 77"/>
                  <a:gd name="T8" fmla="*/ 2147483647 w 78"/>
                  <a:gd name="T9" fmla="*/ 2147483647 h 77"/>
                  <a:gd name="T10" fmla="*/ 0 60000 65536"/>
                  <a:gd name="T11" fmla="*/ 0 60000 65536"/>
                  <a:gd name="T12" fmla="*/ 0 60000 65536"/>
                  <a:gd name="T13" fmla="*/ 0 60000 65536"/>
                  <a:gd name="T14" fmla="*/ 0 60000 65536"/>
                  <a:gd name="T15" fmla="*/ 0 w 78"/>
                  <a:gd name="T16" fmla="*/ 0 h 77"/>
                  <a:gd name="T17" fmla="*/ 78 w 78"/>
                  <a:gd name="T18" fmla="*/ 77 h 77"/>
                </a:gdLst>
                <a:ahLst/>
                <a:cxnLst>
                  <a:cxn ang="T10">
                    <a:pos x="T0" y="T1"/>
                  </a:cxn>
                  <a:cxn ang="T11">
                    <a:pos x="T2" y="T3"/>
                  </a:cxn>
                  <a:cxn ang="T12">
                    <a:pos x="T4" y="T5"/>
                  </a:cxn>
                  <a:cxn ang="T13">
                    <a:pos x="T6" y="T7"/>
                  </a:cxn>
                  <a:cxn ang="T14">
                    <a:pos x="T8" y="T9"/>
                  </a:cxn>
                </a:cxnLst>
                <a:rect l="T15" t="T16" r="T17" b="T18"/>
                <a:pathLst>
                  <a:path w="78" h="77">
                    <a:moveTo>
                      <a:pt x="78" y="48"/>
                    </a:moveTo>
                    <a:lnTo>
                      <a:pt x="30" y="77"/>
                    </a:lnTo>
                    <a:lnTo>
                      <a:pt x="0" y="46"/>
                    </a:lnTo>
                    <a:lnTo>
                      <a:pt x="28" y="0"/>
                    </a:lnTo>
                    <a:lnTo>
                      <a:pt x="78" y="48"/>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2" name="Group 165"/>
            <p:cNvGrpSpPr>
              <a:grpSpLocks noChangeAspect="1"/>
            </p:cNvGrpSpPr>
            <p:nvPr/>
          </p:nvGrpSpPr>
          <p:grpSpPr bwMode="auto">
            <a:xfrm>
              <a:off x="7293949" y="5007578"/>
              <a:ext cx="549410" cy="593834"/>
              <a:chOff x="4906963" y="3924300"/>
              <a:chExt cx="962025" cy="1039813"/>
            </a:xfrm>
          </p:grpSpPr>
          <p:sp>
            <p:nvSpPr>
              <p:cNvPr id="303" name="Freeform 98"/>
              <p:cNvSpPr>
                <a:spLocks/>
              </p:cNvSpPr>
              <p:nvPr/>
            </p:nvSpPr>
            <p:spPr bwMode="auto">
              <a:xfrm>
                <a:off x="5040313" y="3981450"/>
                <a:ext cx="684213" cy="752475"/>
              </a:xfrm>
              <a:custGeom>
                <a:avLst/>
                <a:gdLst>
                  <a:gd name="T0" fmla="*/ 0 w 242"/>
                  <a:gd name="T1" fmla="*/ 2147483647 h 266"/>
                  <a:gd name="T2" fmla="*/ 2147483647 w 242"/>
                  <a:gd name="T3" fmla="*/ 0 h 266"/>
                  <a:gd name="T4" fmla="*/ 2147483647 w 242"/>
                  <a:gd name="T5" fmla="*/ 2147483647 h 266"/>
                  <a:gd name="T6" fmla="*/ 2147483647 w 242"/>
                  <a:gd name="T7" fmla="*/ 2147483647 h 266"/>
                  <a:gd name="T8" fmla="*/ 2147483647 w 242"/>
                  <a:gd name="T9" fmla="*/ 2147483647 h 266"/>
                  <a:gd name="T10" fmla="*/ 2147483647 w 242"/>
                  <a:gd name="T11" fmla="*/ 2147483647 h 266"/>
                  <a:gd name="T12" fmla="*/ 2147483647 w 242"/>
                  <a:gd name="T13" fmla="*/ 2147483647 h 266"/>
                  <a:gd name="T14" fmla="*/ 2147483647 w 242"/>
                  <a:gd name="T15" fmla="*/ 2147483647 h 266"/>
                  <a:gd name="T16" fmla="*/ 0 w 242"/>
                  <a:gd name="T17" fmla="*/ 2147483647 h 266"/>
                  <a:gd name="T18" fmla="*/ 0 w 242"/>
                  <a:gd name="T19" fmla="*/ 2147483647 h 266"/>
                  <a:gd name="T20" fmla="*/ 0 w 242"/>
                  <a:gd name="T21" fmla="*/ 2147483647 h 2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2"/>
                  <a:gd name="T34" fmla="*/ 0 h 266"/>
                  <a:gd name="T35" fmla="*/ 242 w 242"/>
                  <a:gd name="T36" fmla="*/ 266 h 2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2" h="266">
                    <a:moveTo>
                      <a:pt x="0" y="44"/>
                    </a:moveTo>
                    <a:cubicBezTo>
                      <a:pt x="0" y="20"/>
                      <a:pt x="54" y="0"/>
                      <a:pt x="121" y="0"/>
                    </a:cubicBezTo>
                    <a:cubicBezTo>
                      <a:pt x="188" y="0"/>
                      <a:pt x="242" y="20"/>
                      <a:pt x="242" y="44"/>
                    </a:cubicBezTo>
                    <a:cubicBezTo>
                      <a:pt x="242" y="44"/>
                      <a:pt x="242" y="44"/>
                      <a:pt x="242" y="44"/>
                    </a:cubicBezTo>
                    <a:cubicBezTo>
                      <a:pt x="242" y="44"/>
                      <a:pt x="242" y="44"/>
                      <a:pt x="242" y="44"/>
                    </a:cubicBezTo>
                    <a:cubicBezTo>
                      <a:pt x="242" y="222"/>
                      <a:pt x="242" y="222"/>
                      <a:pt x="242" y="222"/>
                    </a:cubicBezTo>
                    <a:cubicBezTo>
                      <a:pt x="242" y="222"/>
                      <a:pt x="242" y="222"/>
                      <a:pt x="242" y="222"/>
                    </a:cubicBezTo>
                    <a:cubicBezTo>
                      <a:pt x="242" y="246"/>
                      <a:pt x="188" y="266"/>
                      <a:pt x="121" y="266"/>
                    </a:cubicBezTo>
                    <a:cubicBezTo>
                      <a:pt x="54" y="266"/>
                      <a:pt x="0" y="246"/>
                      <a:pt x="0" y="222"/>
                    </a:cubicBezTo>
                    <a:cubicBezTo>
                      <a:pt x="0" y="222"/>
                      <a:pt x="0" y="222"/>
                      <a:pt x="0" y="222"/>
                    </a:cubicBezTo>
                    <a:lnTo>
                      <a:pt x="0" y="4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4" name="Freeform 99"/>
              <p:cNvSpPr>
                <a:spLocks/>
              </p:cNvSpPr>
              <p:nvPr/>
            </p:nvSpPr>
            <p:spPr bwMode="auto">
              <a:xfrm>
                <a:off x="5021263" y="3924300"/>
                <a:ext cx="731838" cy="285750"/>
              </a:xfrm>
              <a:custGeom>
                <a:avLst/>
                <a:gdLst>
                  <a:gd name="T0" fmla="*/ 0 w 259"/>
                  <a:gd name="T1" fmla="*/ 2147483647 h 101"/>
                  <a:gd name="T2" fmla="*/ 2147483647 w 259"/>
                  <a:gd name="T3" fmla="*/ 0 h 101"/>
                  <a:gd name="T4" fmla="*/ 2147483647 w 259"/>
                  <a:gd name="T5" fmla="*/ 0 h 101"/>
                  <a:gd name="T6" fmla="*/ 2147483647 w 259"/>
                  <a:gd name="T7" fmla="*/ 2147483647 h 101"/>
                  <a:gd name="T8" fmla="*/ 2147483647 w 259"/>
                  <a:gd name="T9" fmla="*/ 2147483647 h 101"/>
                  <a:gd name="T10" fmla="*/ 2147483647 w 259"/>
                  <a:gd name="T11" fmla="*/ 2147483647 h 101"/>
                  <a:gd name="T12" fmla="*/ 2147483647 w 259"/>
                  <a:gd name="T13" fmla="*/ 2147483647 h 101"/>
                  <a:gd name="T14" fmla="*/ 2147483647 w 259"/>
                  <a:gd name="T15" fmla="*/ 2147483647 h 101"/>
                  <a:gd name="T16" fmla="*/ 2147483647 w 259"/>
                  <a:gd name="T17" fmla="*/ 2147483647 h 101"/>
                  <a:gd name="T18" fmla="*/ 0 w 259"/>
                  <a:gd name="T19" fmla="*/ 2147483647 h 101"/>
                  <a:gd name="T20" fmla="*/ 0 w 259"/>
                  <a:gd name="T21" fmla="*/ 2147483647 h 1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9"/>
                  <a:gd name="T34" fmla="*/ 0 h 101"/>
                  <a:gd name="T35" fmla="*/ 259 w 259"/>
                  <a:gd name="T36" fmla="*/ 101 h 1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9" h="101">
                    <a:moveTo>
                      <a:pt x="0" y="50"/>
                    </a:moveTo>
                    <a:cubicBezTo>
                      <a:pt x="0" y="23"/>
                      <a:pt x="58" y="0"/>
                      <a:pt x="130" y="0"/>
                    </a:cubicBezTo>
                    <a:cubicBezTo>
                      <a:pt x="130" y="0"/>
                      <a:pt x="130" y="0"/>
                      <a:pt x="130" y="0"/>
                    </a:cubicBezTo>
                    <a:cubicBezTo>
                      <a:pt x="202" y="0"/>
                      <a:pt x="259" y="23"/>
                      <a:pt x="259" y="50"/>
                    </a:cubicBezTo>
                    <a:cubicBezTo>
                      <a:pt x="259" y="50"/>
                      <a:pt x="259" y="50"/>
                      <a:pt x="259" y="50"/>
                    </a:cubicBezTo>
                    <a:cubicBezTo>
                      <a:pt x="259" y="50"/>
                      <a:pt x="259" y="50"/>
                      <a:pt x="259" y="50"/>
                    </a:cubicBezTo>
                    <a:cubicBezTo>
                      <a:pt x="259" y="78"/>
                      <a:pt x="202" y="101"/>
                      <a:pt x="130" y="101"/>
                    </a:cubicBezTo>
                    <a:cubicBezTo>
                      <a:pt x="130" y="101"/>
                      <a:pt x="130" y="101"/>
                      <a:pt x="130" y="101"/>
                    </a:cubicBezTo>
                    <a:cubicBezTo>
                      <a:pt x="130" y="101"/>
                      <a:pt x="130" y="101"/>
                      <a:pt x="130" y="101"/>
                    </a:cubicBezTo>
                    <a:cubicBezTo>
                      <a:pt x="58" y="101"/>
                      <a:pt x="0" y="78"/>
                      <a:pt x="0" y="50"/>
                    </a:cubicBezTo>
                    <a:cubicBezTo>
                      <a:pt x="0" y="50"/>
                      <a:pt x="0" y="50"/>
                      <a:pt x="0"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5" name="Freeform 100"/>
              <p:cNvSpPr>
                <a:spLocks/>
              </p:cNvSpPr>
              <p:nvPr/>
            </p:nvSpPr>
            <p:spPr bwMode="auto">
              <a:xfrm>
                <a:off x="5060950" y="3943350"/>
                <a:ext cx="655638" cy="238125"/>
              </a:xfrm>
              <a:custGeom>
                <a:avLst/>
                <a:gdLst>
                  <a:gd name="T0" fmla="*/ 0 w 232"/>
                  <a:gd name="T1" fmla="*/ 2147483647 h 84"/>
                  <a:gd name="T2" fmla="*/ 2147483647 w 232"/>
                  <a:gd name="T3" fmla="*/ 0 h 84"/>
                  <a:gd name="T4" fmla="*/ 2147483647 w 232"/>
                  <a:gd name="T5" fmla="*/ 0 h 84"/>
                  <a:gd name="T6" fmla="*/ 2147483647 w 232"/>
                  <a:gd name="T7" fmla="*/ 2147483647 h 84"/>
                  <a:gd name="T8" fmla="*/ 2147483647 w 232"/>
                  <a:gd name="T9" fmla="*/ 2147483647 h 84"/>
                  <a:gd name="T10" fmla="*/ 2147483647 w 232"/>
                  <a:gd name="T11" fmla="*/ 2147483647 h 84"/>
                  <a:gd name="T12" fmla="*/ 2147483647 w 232"/>
                  <a:gd name="T13" fmla="*/ 2147483647 h 84"/>
                  <a:gd name="T14" fmla="*/ 2147483647 w 232"/>
                  <a:gd name="T15" fmla="*/ 2147483647 h 84"/>
                  <a:gd name="T16" fmla="*/ 2147483647 w 232"/>
                  <a:gd name="T17" fmla="*/ 2147483647 h 84"/>
                  <a:gd name="T18" fmla="*/ 0 w 232"/>
                  <a:gd name="T19" fmla="*/ 2147483647 h 84"/>
                  <a:gd name="T20" fmla="*/ 0 w 232"/>
                  <a:gd name="T21" fmla="*/ 2147483647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2"/>
                  <a:gd name="T34" fmla="*/ 0 h 84"/>
                  <a:gd name="T35" fmla="*/ 232 w 232"/>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2" h="84">
                    <a:moveTo>
                      <a:pt x="0" y="42"/>
                    </a:moveTo>
                    <a:cubicBezTo>
                      <a:pt x="0" y="19"/>
                      <a:pt x="52" y="0"/>
                      <a:pt x="116" y="0"/>
                    </a:cubicBezTo>
                    <a:cubicBezTo>
                      <a:pt x="116" y="0"/>
                      <a:pt x="116" y="0"/>
                      <a:pt x="116" y="0"/>
                    </a:cubicBezTo>
                    <a:cubicBezTo>
                      <a:pt x="180" y="0"/>
                      <a:pt x="232" y="19"/>
                      <a:pt x="232" y="42"/>
                    </a:cubicBezTo>
                    <a:cubicBezTo>
                      <a:pt x="232" y="42"/>
                      <a:pt x="232" y="42"/>
                      <a:pt x="232" y="42"/>
                    </a:cubicBezTo>
                    <a:cubicBezTo>
                      <a:pt x="232" y="42"/>
                      <a:pt x="232" y="42"/>
                      <a:pt x="232" y="42"/>
                    </a:cubicBezTo>
                    <a:cubicBezTo>
                      <a:pt x="232" y="65"/>
                      <a:pt x="180" y="84"/>
                      <a:pt x="116" y="84"/>
                    </a:cubicBezTo>
                    <a:cubicBezTo>
                      <a:pt x="116" y="84"/>
                      <a:pt x="116" y="84"/>
                      <a:pt x="116" y="84"/>
                    </a:cubicBezTo>
                    <a:cubicBezTo>
                      <a:pt x="116" y="84"/>
                      <a:pt x="116" y="84"/>
                      <a:pt x="116" y="84"/>
                    </a:cubicBezTo>
                    <a:cubicBezTo>
                      <a:pt x="52" y="84"/>
                      <a:pt x="0" y="65"/>
                      <a:pt x="0" y="42"/>
                    </a:cubicBezTo>
                    <a:cubicBezTo>
                      <a:pt x="0" y="42"/>
                      <a:pt x="0" y="42"/>
                      <a:pt x="0" y="42"/>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6" name="Freeform 101"/>
              <p:cNvSpPr>
                <a:spLocks/>
              </p:cNvSpPr>
              <p:nvPr/>
            </p:nvSpPr>
            <p:spPr bwMode="auto">
              <a:xfrm>
                <a:off x="4906963" y="4830763"/>
                <a:ext cx="962025" cy="76200"/>
              </a:xfrm>
              <a:custGeom>
                <a:avLst/>
                <a:gdLst>
                  <a:gd name="T0" fmla="*/ 0 w 340"/>
                  <a:gd name="T1" fmla="*/ 2147483647 h 27"/>
                  <a:gd name="T2" fmla="*/ 2147483647 w 340"/>
                  <a:gd name="T3" fmla="*/ 0 h 27"/>
                  <a:gd name="T4" fmla="*/ 2147483647 w 340"/>
                  <a:gd name="T5" fmla="*/ 0 h 27"/>
                  <a:gd name="T6" fmla="*/ 2147483647 w 340"/>
                  <a:gd name="T7" fmla="*/ 0 h 27"/>
                  <a:gd name="T8" fmla="*/ 2147483647 w 340"/>
                  <a:gd name="T9" fmla="*/ 0 h 27"/>
                  <a:gd name="T10" fmla="*/ 2147483647 w 340"/>
                  <a:gd name="T11" fmla="*/ 0 h 27"/>
                  <a:gd name="T12" fmla="*/ 2147483647 w 340"/>
                  <a:gd name="T13" fmla="*/ 2147483647 h 27"/>
                  <a:gd name="T14" fmla="*/ 2147483647 w 340"/>
                  <a:gd name="T15" fmla="*/ 2147483647 h 27"/>
                  <a:gd name="T16" fmla="*/ 2147483647 w 340"/>
                  <a:gd name="T17" fmla="*/ 2147483647 h 27"/>
                  <a:gd name="T18" fmla="*/ 2147483647 w 340"/>
                  <a:gd name="T19" fmla="*/ 2147483647 h 27"/>
                  <a:gd name="T20" fmla="*/ 2147483647 w 340"/>
                  <a:gd name="T21" fmla="*/ 2147483647 h 27"/>
                  <a:gd name="T22" fmla="*/ 2147483647 w 340"/>
                  <a:gd name="T23" fmla="*/ 2147483647 h 27"/>
                  <a:gd name="T24" fmla="*/ 2147483647 w 340"/>
                  <a:gd name="T25" fmla="*/ 2147483647 h 27"/>
                  <a:gd name="T26" fmla="*/ 2147483647 w 340"/>
                  <a:gd name="T27" fmla="*/ 2147483647 h 27"/>
                  <a:gd name="T28" fmla="*/ 2147483647 w 340"/>
                  <a:gd name="T29" fmla="*/ 2147483647 h 27"/>
                  <a:gd name="T30" fmla="*/ 2147483647 w 340"/>
                  <a:gd name="T31" fmla="*/ 2147483647 h 27"/>
                  <a:gd name="T32" fmla="*/ 0 w 340"/>
                  <a:gd name="T33" fmla="*/ 2147483647 h 27"/>
                  <a:gd name="T34" fmla="*/ 0 w 340"/>
                  <a:gd name="T35" fmla="*/ 2147483647 h 27"/>
                  <a:gd name="T36" fmla="*/ 0 w 340"/>
                  <a:gd name="T37" fmla="*/ 2147483647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0"/>
                  <a:gd name="T58" fmla="*/ 0 h 27"/>
                  <a:gd name="T59" fmla="*/ 340 w 340"/>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0" h="27">
                    <a:moveTo>
                      <a:pt x="0" y="10"/>
                    </a:moveTo>
                    <a:cubicBezTo>
                      <a:pt x="0" y="4"/>
                      <a:pt x="4" y="0"/>
                      <a:pt x="10" y="0"/>
                    </a:cubicBezTo>
                    <a:cubicBezTo>
                      <a:pt x="10" y="0"/>
                      <a:pt x="10" y="0"/>
                      <a:pt x="10" y="0"/>
                    </a:cubicBezTo>
                    <a:cubicBezTo>
                      <a:pt x="10" y="0"/>
                      <a:pt x="10" y="0"/>
                      <a:pt x="10" y="0"/>
                    </a:cubicBezTo>
                    <a:cubicBezTo>
                      <a:pt x="330" y="0"/>
                      <a:pt x="330" y="0"/>
                      <a:pt x="330" y="0"/>
                    </a:cubicBezTo>
                    <a:cubicBezTo>
                      <a:pt x="330" y="0"/>
                      <a:pt x="330" y="0"/>
                      <a:pt x="330" y="0"/>
                    </a:cubicBezTo>
                    <a:cubicBezTo>
                      <a:pt x="335" y="0"/>
                      <a:pt x="340" y="4"/>
                      <a:pt x="340" y="10"/>
                    </a:cubicBezTo>
                    <a:cubicBezTo>
                      <a:pt x="340" y="10"/>
                      <a:pt x="340" y="10"/>
                      <a:pt x="340" y="10"/>
                    </a:cubicBezTo>
                    <a:cubicBezTo>
                      <a:pt x="340" y="10"/>
                      <a:pt x="340" y="10"/>
                      <a:pt x="340" y="10"/>
                    </a:cubicBezTo>
                    <a:cubicBezTo>
                      <a:pt x="340" y="17"/>
                      <a:pt x="340" y="17"/>
                      <a:pt x="340" y="17"/>
                    </a:cubicBezTo>
                    <a:cubicBezTo>
                      <a:pt x="340" y="17"/>
                      <a:pt x="340" y="17"/>
                      <a:pt x="340" y="17"/>
                    </a:cubicBezTo>
                    <a:cubicBezTo>
                      <a:pt x="340" y="22"/>
                      <a:pt x="335" y="27"/>
                      <a:pt x="330" y="27"/>
                    </a:cubicBezTo>
                    <a:cubicBezTo>
                      <a:pt x="330" y="27"/>
                      <a:pt x="330" y="27"/>
                      <a:pt x="330" y="27"/>
                    </a:cubicBezTo>
                    <a:cubicBezTo>
                      <a:pt x="330" y="27"/>
                      <a:pt x="330" y="27"/>
                      <a:pt x="330" y="27"/>
                    </a:cubicBezTo>
                    <a:cubicBezTo>
                      <a:pt x="10" y="27"/>
                      <a:pt x="10" y="27"/>
                      <a:pt x="10" y="27"/>
                    </a:cubicBezTo>
                    <a:cubicBezTo>
                      <a:pt x="10" y="27"/>
                      <a:pt x="10" y="27"/>
                      <a:pt x="10" y="27"/>
                    </a:cubicBezTo>
                    <a:cubicBezTo>
                      <a:pt x="4" y="27"/>
                      <a:pt x="0" y="22"/>
                      <a:pt x="0" y="17"/>
                    </a:cubicBezTo>
                    <a:cubicBezTo>
                      <a:pt x="0" y="17"/>
                      <a:pt x="0" y="17"/>
                      <a:pt x="0" y="17"/>
                    </a:cubicBezTo>
                    <a:lnTo>
                      <a:pt x="0" y="1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7" name="Freeform 102"/>
              <p:cNvSpPr>
                <a:spLocks/>
              </p:cNvSpPr>
              <p:nvPr/>
            </p:nvSpPr>
            <p:spPr bwMode="auto">
              <a:xfrm>
                <a:off x="5297488" y="4781550"/>
                <a:ext cx="180975" cy="182563"/>
              </a:xfrm>
              <a:custGeom>
                <a:avLst/>
                <a:gdLst>
                  <a:gd name="T0" fmla="*/ 0 w 64"/>
                  <a:gd name="T1" fmla="*/ 2147483647 h 64"/>
                  <a:gd name="T2" fmla="*/ 2147483647 w 64"/>
                  <a:gd name="T3" fmla="*/ 0 h 64"/>
                  <a:gd name="T4" fmla="*/ 2147483647 w 64"/>
                  <a:gd name="T5" fmla="*/ 0 h 64"/>
                  <a:gd name="T6" fmla="*/ 2147483647 w 64"/>
                  <a:gd name="T7" fmla="*/ 0 h 64"/>
                  <a:gd name="T8" fmla="*/ 2147483647 w 64"/>
                  <a:gd name="T9" fmla="*/ 2147483647 h 64"/>
                  <a:gd name="T10" fmla="*/ 2147483647 w 64"/>
                  <a:gd name="T11" fmla="*/ 2147483647 h 64"/>
                  <a:gd name="T12" fmla="*/ 2147483647 w 64"/>
                  <a:gd name="T13" fmla="*/ 2147483647 h 64"/>
                  <a:gd name="T14" fmla="*/ 2147483647 w 64"/>
                  <a:gd name="T15" fmla="*/ 2147483647 h 64"/>
                  <a:gd name="T16" fmla="*/ 2147483647 w 64"/>
                  <a:gd name="T17" fmla="*/ 2147483647 h 64"/>
                  <a:gd name="T18" fmla="*/ 2147483647 w 64"/>
                  <a:gd name="T19" fmla="*/ 2147483647 h 64"/>
                  <a:gd name="T20" fmla="*/ 0 w 64"/>
                  <a:gd name="T21" fmla="*/ 2147483647 h 64"/>
                  <a:gd name="T22" fmla="*/ 0 w 64"/>
                  <a:gd name="T23" fmla="*/ 2147483647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
                  <a:gd name="T37" fmla="*/ 0 h 64"/>
                  <a:gd name="T38" fmla="*/ 64 w 64"/>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 h="64">
                    <a:moveTo>
                      <a:pt x="0" y="32"/>
                    </a:moveTo>
                    <a:cubicBezTo>
                      <a:pt x="0" y="14"/>
                      <a:pt x="14" y="0"/>
                      <a:pt x="32" y="0"/>
                    </a:cubicBezTo>
                    <a:cubicBezTo>
                      <a:pt x="32" y="0"/>
                      <a:pt x="32" y="0"/>
                      <a:pt x="32" y="0"/>
                    </a:cubicBezTo>
                    <a:cubicBezTo>
                      <a:pt x="32" y="0"/>
                      <a:pt x="32" y="0"/>
                      <a:pt x="32" y="0"/>
                    </a:cubicBezTo>
                    <a:cubicBezTo>
                      <a:pt x="49" y="0"/>
                      <a:pt x="64" y="14"/>
                      <a:pt x="64" y="32"/>
                    </a:cubicBezTo>
                    <a:cubicBezTo>
                      <a:pt x="64" y="32"/>
                      <a:pt x="64" y="32"/>
                      <a:pt x="64" y="32"/>
                    </a:cubicBezTo>
                    <a:cubicBezTo>
                      <a:pt x="64" y="32"/>
                      <a:pt x="64" y="32"/>
                      <a:pt x="64" y="32"/>
                    </a:cubicBezTo>
                    <a:cubicBezTo>
                      <a:pt x="64" y="49"/>
                      <a:pt x="49" y="64"/>
                      <a:pt x="32" y="64"/>
                    </a:cubicBezTo>
                    <a:cubicBezTo>
                      <a:pt x="32" y="64"/>
                      <a:pt x="32" y="64"/>
                      <a:pt x="32" y="64"/>
                    </a:cubicBezTo>
                    <a:cubicBezTo>
                      <a:pt x="32" y="64"/>
                      <a:pt x="32" y="64"/>
                      <a:pt x="32" y="64"/>
                    </a:cubicBezTo>
                    <a:cubicBezTo>
                      <a:pt x="14" y="64"/>
                      <a:pt x="0" y="49"/>
                      <a:pt x="0" y="32"/>
                    </a:cubicBezTo>
                    <a:cubicBezTo>
                      <a:pt x="0" y="32"/>
                      <a:pt x="0" y="32"/>
                      <a:pt x="0"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8" name="Freeform 103"/>
              <p:cNvSpPr>
                <a:spLocks/>
              </p:cNvSpPr>
              <p:nvPr/>
            </p:nvSpPr>
            <p:spPr bwMode="auto">
              <a:xfrm>
                <a:off x="5362575" y="4733925"/>
                <a:ext cx="49213" cy="96838"/>
              </a:xfrm>
              <a:custGeom>
                <a:avLst/>
                <a:gdLst>
                  <a:gd name="T0" fmla="*/ 0 w 31"/>
                  <a:gd name="T1" fmla="*/ 0 h 61"/>
                  <a:gd name="T2" fmla="*/ 0 w 31"/>
                  <a:gd name="T3" fmla="*/ 2147483647 h 61"/>
                  <a:gd name="T4" fmla="*/ 2147483647 w 31"/>
                  <a:gd name="T5" fmla="*/ 2147483647 h 61"/>
                  <a:gd name="T6" fmla="*/ 2147483647 w 31"/>
                  <a:gd name="T7" fmla="*/ 0 h 61"/>
                  <a:gd name="T8" fmla="*/ 0 w 31"/>
                  <a:gd name="T9" fmla="*/ 0 h 61"/>
                  <a:gd name="T10" fmla="*/ 0 w 31"/>
                  <a:gd name="T11" fmla="*/ 0 h 61"/>
                  <a:gd name="T12" fmla="*/ 0 60000 65536"/>
                  <a:gd name="T13" fmla="*/ 0 60000 65536"/>
                  <a:gd name="T14" fmla="*/ 0 60000 65536"/>
                  <a:gd name="T15" fmla="*/ 0 60000 65536"/>
                  <a:gd name="T16" fmla="*/ 0 60000 65536"/>
                  <a:gd name="T17" fmla="*/ 0 60000 65536"/>
                  <a:gd name="T18" fmla="*/ 0 w 31"/>
                  <a:gd name="T19" fmla="*/ 0 h 61"/>
                  <a:gd name="T20" fmla="*/ 31 w 3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31" h="61">
                    <a:moveTo>
                      <a:pt x="0" y="0"/>
                    </a:moveTo>
                    <a:lnTo>
                      <a:pt x="0" y="61"/>
                    </a:lnTo>
                    <a:lnTo>
                      <a:pt x="31" y="61"/>
                    </a:lnTo>
                    <a:lnTo>
                      <a:pt x="31"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9" name="Freeform 104"/>
              <p:cNvSpPr>
                <a:spLocks/>
              </p:cNvSpPr>
              <p:nvPr/>
            </p:nvSpPr>
            <p:spPr bwMode="auto">
              <a:xfrm>
                <a:off x="5318125" y="4810125"/>
                <a:ext cx="133350" cy="125413"/>
              </a:xfrm>
              <a:custGeom>
                <a:avLst/>
                <a:gdLst>
                  <a:gd name="T0" fmla="*/ 0 w 47"/>
                  <a:gd name="T1" fmla="*/ 2147483647 h 44"/>
                  <a:gd name="T2" fmla="*/ 2147483647 w 47"/>
                  <a:gd name="T3" fmla="*/ 0 h 44"/>
                  <a:gd name="T4" fmla="*/ 2147483647 w 47"/>
                  <a:gd name="T5" fmla="*/ 0 h 44"/>
                  <a:gd name="T6" fmla="*/ 2147483647 w 47"/>
                  <a:gd name="T7" fmla="*/ 0 h 44"/>
                  <a:gd name="T8" fmla="*/ 2147483647 w 47"/>
                  <a:gd name="T9" fmla="*/ 2147483647 h 44"/>
                  <a:gd name="T10" fmla="*/ 2147483647 w 47"/>
                  <a:gd name="T11" fmla="*/ 2147483647 h 44"/>
                  <a:gd name="T12" fmla="*/ 2147483647 w 47"/>
                  <a:gd name="T13" fmla="*/ 2147483647 h 44"/>
                  <a:gd name="T14" fmla="*/ 2147483647 w 47"/>
                  <a:gd name="T15" fmla="*/ 2147483647 h 44"/>
                  <a:gd name="T16" fmla="*/ 2147483647 w 47"/>
                  <a:gd name="T17" fmla="*/ 2147483647 h 44"/>
                  <a:gd name="T18" fmla="*/ 2147483647 w 47"/>
                  <a:gd name="T19" fmla="*/ 2147483647 h 44"/>
                  <a:gd name="T20" fmla="*/ 0 w 47"/>
                  <a:gd name="T21" fmla="*/ 2147483647 h 44"/>
                  <a:gd name="T22" fmla="*/ 0 w 47"/>
                  <a:gd name="T23" fmla="*/ 2147483647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
                  <a:gd name="T37" fmla="*/ 0 h 44"/>
                  <a:gd name="T38" fmla="*/ 47 w 47"/>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 h="44">
                    <a:moveTo>
                      <a:pt x="0" y="22"/>
                    </a:moveTo>
                    <a:cubicBezTo>
                      <a:pt x="0" y="10"/>
                      <a:pt x="10" y="0"/>
                      <a:pt x="23" y="0"/>
                    </a:cubicBezTo>
                    <a:cubicBezTo>
                      <a:pt x="23" y="0"/>
                      <a:pt x="23" y="0"/>
                      <a:pt x="23" y="0"/>
                    </a:cubicBezTo>
                    <a:cubicBezTo>
                      <a:pt x="23" y="0"/>
                      <a:pt x="23" y="0"/>
                      <a:pt x="23" y="0"/>
                    </a:cubicBezTo>
                    <a:cubicBezTo>
                      <a:pt x="36" y="0"/>
                      <a:pt x="47" y="10"/>
                      <a:pt x="47" y="22"/>
                    </a:cubicBezTo>
                    <a:cubicBezTo>
                      <a:pt x="47" y="22"/>
                      <a:pt x="47" y="22"/>
                      <a:pt x="47" y="22"/>
                    </a:cubicBezTo>
                    <a:cubicBezTo>
                      <a:pt x="47" y="22"/>
                      <a:pt x="47" y="22"/>
                      <a:pt x="47" y="22"/>
                    </a:cubicBezTo>
                    <a:cubicBezTo>
                      <a:pt x="47" y="34"/>
                      <a:pt x="36" y="44"/>
                      <a:pt x="23" y="44"/>
                    </a:cubicBezTo>
                    <a:cubicBezTo>
                      <a:pt x="23" y="44"/>
                      <a:pt x="23" y="44"/>
                      <a:pt x="23" y="44"/>
                    </a:cubicBezTo>
                    <a:cubicBezTo>
                      <a:pt x="23" y="44"/>
                      <a:pt x="23" y="44"/>
                      <a:pt x="23" y="44"/>
                    </a:cubicBezTo>
                    <a:cubicBezTo>
                      <a:pt x="10" y="44"/>
                      <a:pt x="0" y="34"/>
                      <a:pt x="0" y="22"/>
                    </a:cubicBezTo>
                    <a:cubicBezTo>
                      <a:pt x="0" y="22"/>
                      <a:pt x="0" y="22"/>
                      <a:pt x="0" y="22"/>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37" name="TextBox 336"/>
          <p:cNvSpPr txBox="1"/>
          <p:nvPr/>
        </p:nvSpPr>
        <p:spPr>
          <a:xfrm>
            <a:off x="242320" y="3032570"/>
            <a:ext cx="1035475" cy="42182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Application Developers</a:t>
            </a:r>
          </a:p>
        </p:txBody>
      </p:sp>
      <p:grpSp>
        <p:nvGrpSpPr>
          <p:cNvPr id="338" name="Group 337"/>
          <p:cNvGrpSpPr/>
          <p:nvPr/>
        </p:nvGrpSpPr>
        <p:grpSpPr>
          <a:xfrm>
            <a:off x="1479680" y="2253246"/>
            <a:ext cx="998577" cy="1035029"/>
            <a:chOff x="3646291" y="1728209"/>
            <a:chExt cx="1193094" cy="1132790"/>
          </a:xfrm>
        </p:grpSpPr>
        <p:sp>
          <p:nvSpPr>
            <p:cNvPr id="339" name="TextBox 338"/>
            <p:cNvSpPr txBox="1"/>
            <p:nvPr/>
          </p:nvSpPr>
          <p:spPr>
            <a:xfrm>
              <a:off x="3646291" y="1728209"/>
              <a:ext cx="1193094"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API Portal</a:t>
              </a:r>
            </a:p>
          </p:txBody>
        </p:sp>
        <p:grpSp>
          <p:nvGrpSpPr>
            <p:cNvPr id="340" name="Group 158"/>
            <p:cNvGrpSpPr>
              <a:grpSpLocks noChangeAspect="1"/>
            </p:cNvGrpSpPr>
            <p:nvPr/>
          </p:nvGrpSpPr>
          <p:grpSpPr bwMode="auto">
            <a:xfrm>
              <a:off x="3735298" y="2021649"/>
              <a:ext cx="1015080" cy="839350"/>
              <a:chOff x="5903917" y="5086337"/>
              <a:chExt cx="1544639" cy="1277941"/>
            </a:xfrm>
          </p:grpSpPr>
          <p:sp>
            <p:nvSpPr>
              <p:cNvPr id="341" name="Freeform 89"/>
              <p:cNvSpPr>
                <a:spLocks/>
              </p:cNvSpPr>
              <p:nvPr/>
            </p:nvSpPr>
            <p:spPr bwMode="auto">
              <a:xfrm>
                <a:off x="6486527" y="6057884"/>
                <a:ext cx="379413" cy="173038"/>
              </a:xfrm>
              <a:custGeom>
                <a:avLst/>
                <a:gdLst>
                  <a:gd name="T0" fmla="*/ 0 w 239"/>
                  <a:gd name="T1" fmla="*/ 0 h 109"/>
                  <a:gd name="T2" fmla="*/ 0 w 239"/>
                  <a:gd name="T3" fmla="*/ 2147483647 h 109"/>
                  <a:gd name="T4" fmla="*/ 2147483647 w 239"/>
                  <a:gd name="T5" fmla="*/ 2147483647 h 109"/>
                  <a:gd name="T6" fmla="*/ 2147483647 w 239"/>
                  <a:gd name="T7" fmla="*/ 0 h 109"/>
                  <a:gd name="T8" fmla="*/ 0 w 239"/>
                  <a:gd name="T9" fmla="*/ 0 h 109"/>
                  <a:gd name="T10" fmla="*/ 0 w 239"/>
                  <a:gd name="T11" fmla="*/ 0 h 109"/>
                  <a:gd name="T12" fmla="*/ 0 60000 65536"/>
                  <a:gd name="T13" fmla="*/ 0 60000 65536"/>
                  <a:gd name="T14" fmla="*/ 0 60000 65536"/>
                  <a:gd name="T15" fmla="*/ 0 60000 65536"/>
                  <a:gd name="T16" fmla="*/ 0 60000 65536"/>
                  <a:gd name="T17" fmla="*/ 0 60000 65536"/>
                  <a:gd name="T18" fmla="*/ 0 w 239"/>
                  <a:gd name="T19" fmla="*/ 0 h 109"/>
                  <a:gd name="T20" fmla="*/ 239 w 239"/>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239" h="109">
                    <a:moveTo>
                      <a:pt x="0" y="0"/>
                    </a:moveTo>
                    <a:lnTo>
                      <a:pt x="0" y="109"/>
                    </a:lnTo>
                    <a:lnTo>
                      <a:pt x="239" y="109"/>
                    </a:lnTo>
                    <a:lnTo>
                      <a:pt x="239"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2" name="Freeform 90"/>
              <p:cNvSpPr>
                <a:spLocks/>
              </p:cNvSpPr>
              <p:nvPr/>
            </p:nvSpPr>
            <p:spPr bwMode="auto">
              <a:xfrm>
                <a:off x="5903917" y="5086337"/>
                <a:ext cx="1544639" cy="1028697"/>
              </a:xfrm>
              <a:custGeom>
                <a:avLst/>
                <a:gdLst>
                  <a:gd name="T0" fmla="*/ 0 w 546"/>
                  <a:gd name="T1" fmla="*/ 2147483647 h 363"/>
                  <a:gd name="T2" fmla="*/ 2147483647 w 546"/>
                  <a:gd name="T3" fmla="*/ 0 h 363"/>
                  <a:gd name="T4" fmla="*/ 2147483647 w 546"/>
                  <a:gd name="T5" fmla="*/ 0 h 363"/>
                  <a:gd name="T6" fmla="*/ 2147483647 w 546"/>
                  <a:gd name="T7" fmla="*/ 0 h 363"/>
                  <a:gd name="T8" fmla="*/ 2147483647 w 546"/>
                  <a:gd name="T9" fmla="*/ 0 h 363"/>
                  <a:gd name="T10" fmla="*/ 2147483647 w 546"/>
                  <a:gd name="T11" fmla="*/ 0 h 363"/>
                  <a:gd name="T12" fmla="*/ 2147483647 w 546"/>
                  <a:gd name="T13" fmla="*/ 2147483647 h 363"/>
                  <a:gd name="T14" fmla="*/ 2147483647 w 546"/>
                  <a:gd name="T15" fmla="*/ 2147483647 h 363"/>
                  <a:gd name="T16" fmla="*/ 2147483647 w 546"/>
                  <a:gd name="T17" fmla="*/ 2147483647 h 363"/>
                  <a:gd name="T18" fmla="*/ 2147483647 w 546"/>
                  <a:gd name="T19" fmla="*/ 2147483647 h 363"/>
                  <a:gd name="T20" fmla="*/ 2147483647 w 546"/>
                  <a:gd name="T21" fmla="*/ 2147483647 h 363"/>
                  <a:gd name="T22" fmla="*/ 2147483647 w 546"/>
                  <a:gd name="T23" fmla="*/ 2147483647 h 363"/>
                  <a:gd name="T24" fmla="*/ 2147483647 w 546"/>
                  <a:gd name="T25" fmla="*/ 2147483647 h 363"/>
                  <a:gd name="T26" fmla="*/ 2147483647 w 546"/>
                  <a:gd name="T27" fmla="*/ 2147483647 h 363"/>
                  <a:gd name="T28" fmla="*/ 2147483647 w 546"/>
                  <a:gd name="T29" fmla="*/ 2147483647 h 363"/>
                  <a:gd name="T30" fmla="*/ 2147483647 w 546"/>
                  <a:gd name="T31" fmla="*/ 2147483647 h 363"/>
                  <a:gd name="T32" fmla="*/ 0 w 546"/>
                  <a:gd name="T33" fmla="*/ 2147483647 h 363"/>
                  <a:gd name="T34" fmla="*/ 0 w 546"/>
                  <a:gd name="T35" fmla="*/ 2147483647 h 363"/>
                  <a:gd name="T36" fmla="*/ 0 w 546"/>
                  <a:gd name="T37" fmla="*/ 2147483647 h 3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6"/>
                  <a:gd name="T58" fmla="*/ 0 h 363"/>
                  <a:gd name="T59" fmla="*/ 546 w 546"/>
                  <a:gd name="T60" fmla="*/ 363 h 3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6" h="363">
                    <a:moveTo>
                      <a:pt x="0" y="39"/>
                    </a:moveTo>
                    <a:cubicBezTo>
                      <a:pt x="0" y="17"/>
                      <a:pt x="17" y="0"/>
                      <a:pt x="39" y="0"/>
                    </a:cubicBezTo>
                    <a:cubicBezTo>
                      <a:pt x="39" y="0"/>
                      <a:pt x="39" y="0"/>
                      <a:pt x="39" y="0"/>
                    </a:cubicBezTo>
                    <a:cubicBezTo>
                      <a:pt x="39" y="0"/>
                      <a:pt x="39" y="0"/>
                      <a:pt x="39" y="0"/>
                    </a:cubicBezTo>
                    <a:cubicBezTo>
                      <a:pt x="507" y="0"/>
                      <a:pt x="507" y="0"/>
                      <a:pt x="507" y="0"/>
                    </a:cubicBezTo>
                    <a:cubicBezTo>
                      <a:pt x="507" y="0"/>
                      <a:pt x="507" y="0"/>
                      <a:pt x="507" y="0"/>
                    </a:cubicBezTo>
                    <a:cubicBezTo>
                      <a:pt x="528" y="0"/>
                      <a:pt x="546" y="17"/>
                      <a:pt x="546" y="39"/>
                    </a:cubicBezTo>
                    <a:cubicBezTo>
                      <a:pt x="546" y="39"/>
                      <a:pt x="546" y="39"/>
                      <a:pt x="546" y="39"/>
                    </a:cubicBezTo>
                    <a:cubicBezTo>
                      <a:pt x="546" y="39"/>
                      <a:pt x="546" y="39"/>
                      <a:pt x="546" y="39"/>
                    </a:cubicBezTo>
                    <a:cubicBezTo>
                      <a:pt x="546" y="325"/>
                      <a:pt x="546" y="325"/>
                      <a:pt x="546" y="325"/>
                    </a:cubicBezTo>
                    <a:cubicBezTo>
                      <a:pt x="546" y="325"/>
                      <a:pt x="546" y="325"/>
                      <a:pt x="546" y="325"/>
                    </a:cubicBezTo>
                    <a:cubicBezTo>
                      <a:pt x="546" y="346"/>
                      <a:pt x="528" y="363"/>
                      <a:pt x="507" y="363"/>
                    </a:cubicBezTo>
                    <a:cubicBezTo>
                      <a:pt x="507" y="363"/>
                      <a:pt x="507" y="363"/>
                      <a:pt x="507" y="363"/>
                    </a:cubicBezTo>
                    <a:cubicBezTo>
                      <a:pt x="507" y="363"/>
                      <a:pt x="507" y="363"/>
                      <a:pt x="507" y="363"/>
                    </a:cubicBezTo>
                    <a:cubicBezTo>
                      <a:pt x="39" y="363"/>
                      <a:pt x="39" y="363"/>
                      <a:pt x="39" y="363"/>
                    </a:cubicBezTo>
                    <a:cubicBezTo>
                      <a:pt x="39" y="363"/>
                      <a:pt x="39" y="363"/>
                      <a:pt x="39" y="363"/>
                    </a:cubicBezTo>
                    <a:cubicBezTo>
                      <a:pt x="17" y="363"/>
                      <a:pt x="0" y="346"/>
                      <a:pt x="0" y="325"/>
                    </a:cubicBezTo>
                    <a:cubicBezTo>
                      <a:pt x="0" y="325"/>
                      <a:pt x="0" y="325"/>
                      <a:pt x="0" y="325"/>
                    </a:cubicBezTo>
                    <a:lnTo>
                      <a:pt x="0" y="3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3" name="Freeform 91"/>
              <p:cNvSpPr>
                <a:spLocks/>
              </p:cNvSpPr>
              <p:nvPr/>
            </p:nvSpPr>
            <p:spPr bwMode="auto">
              <a:xfrm>
                <a:off x="5973767" y="5149837"/>
                <a:ext cx="1412876" cy="906460"/>
              </a:xfrm>
              <a:custGeom>
                <a:avLst/>
                <a:gdLst>
                  <a:gd name="T0" fmla="*/ 0 w 499"/>
                  <a:gd name="T1" fmla="*/ 2147483647 h 320"/>
                  <a:gd name="T2" fmla="*/ 2147483647 w 499"/>
                  <a:gd name="T3" fmla="*/ 0 h 320"/>
                  <a:gd name="T4" fmla="*/ 2147483647 w 499"/>
                  <a:gd name="T5" fmla="*/ 0 h 320"/>
                  <a:gd name="T6" fmla="*/ 2147483647 w 499"/>
                  <a:gd name="T7" fmla="*/ 0 h 320"/>
                  <a:gd name="T8" fmla="*/ 2147483647 w 499"/>
                  <a:gd name="T9" fmla="*/ 0 h 320"/>
                  <a:gd name="T10" fmla="*/ 2147483647 w 499"/>
                  <a:gd name="T11" fmla="*/ 0 h 320"/>
                  <a:gd name="T12" fmla="*/ 2147483647 w 499"/>
                  <a:gd name="T13" fmla="*/ 2147483647 h 320"/>
                  <a:gd name="T14" fmla="*/ 2147483647 w 499"/>
                  <a:gd name="T15" fmla="*/ 2147483647 h 320"/>
                  <a:gd name="T16" fmla="*/ 2147483647 w 499"/>
                  <a:gd name="T17" fmla="*/ 2147483647 h 320"/>
                  <a:gd name="T18" fmla="*/ 2147483647 w 499"/>
                  <a:gd name="T19" fmla="*/ 2147483647 h 320"/>
                  <a:gd name="T20" fmla="*/ 2147483647 w 499"/>
                  <a:gd name="T21" fmla="*/ 2147483647 h 320"/>
                  <a:gd name="T22" fmla="*/ 2147483647 w 499"/>
                  <a:gd name="T23" fmla="*/ 2147483647 h 320"/>
                  <a:gd name="T24" fmla="*/ 2147483647 w 499"/>
                  <a:gd name="T25" fmla="*/ 2147483647 h 320"/>
                  <a:gd name="T26" fmla="*/ 2147483647 w 499"/>
                  <a:gd name="T27" fmla="*/ 2147483647 h 320"/>
                  <a:gd name="T28" fmla="*/ 2147483647 w 499"/>
                  <a:gd name="T29" fmla="*/ 2147483647 h 320"/>
                  <a:gd name="T30" fmla="*/ 2147483647 w 499"/>
                  <a:gd name="T31" fmla="*/ 2147483647 h 320"/>
                  <a:gd name="T32" fmla="*/ 0 w 499"/>
                  <a:gd name="T33" fmla="*/ 2147483647 h 320"/>
                  <a:gd name="T34" fmla="*/ 0 w 499"/>
                  <a:gd name="T35" fmla="*/ 2147483647 h 320"/>
                  <a:gd name="T36" fmla="*/ 0 w 499"/>
                  <a:gd name="T37" fmla="*/ 2147483647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9"/>
                  <a:gd name="T58" fmla="*/ 0 h 320"/>
                  <a:gd name="T59" fmla="*/ 499 w 499"/>
                  <a:gd name="T60" fmla="*/ 320 h 3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9" h="320">
                    <a:moveTo>
                      <a:pt x="0" y="30"/>
                    </a:moveTo>
                    <a:cubicBezTo>
                      <a:pt x="0" y="13"/>
                      <a:pt x="14" y="0"/>
                      <a:pt x="31" y="0"/>
                    </a:cubicBezTo>
                    <a:cubicBezTo>
                      <a:pt x="31" y="0"/>
                      <a:pt x="31" y="0"/>
                      <a:pt x="31" y="0"/>
                    </a:cubicBezTo>
                    <a:cubicBezTo>
                      <a:pt x="31" y="0"/>
                      <a:pt x="31" y="0"/>
                      <a:pt x="31" y="0"/>
                    </a:cubicBezTo>
                    <a:cubicBezTo>
                      <a:pt x="469" y="0"/>
                      <a:pt x="469" y="0"/>
                      <a:pt x="469" y="0"/>
                    </a:cubicBezTo>
                    <a:cubicBezTo>
                      <a:pt x="469" y="0"/>
                      <a:pt x="469" y="0"/>
                      <a:pt x="469" y="0"/>
                    </a:cubicBezTo>
                    <a:cubicBezTo>
                      <a:pt x="485" y="0"/>
                      <a:pt x="499" y="13"/>
                      <a:pt x="499" y="30"/>
                    </a:cubicBezTo>
                    <a:cubicBezTo>
                      <a:pt x="499" y="30"/>
                      <a:pt x="499" y="30"/>
                      <a:pt x="499" y="30"/>
                    </a:cubicBezTo>
                    <a:cubicBezTo>
                      <a:pt x="499" y="30"/>
                      <a:pt x="499" y="30"/>
                      <a:pt x="499" y="30"/>
                    </a:cubicBezTo>
                    <a:cubicBezTo>
                      <a:pt x="499" y="289"/>
                      <a:pt x="499" y="289"/>
                      <a:pt x="499" y="289"/>
                    </a:cubicBezTo>
                    <a:cubicBezTo>
                      <a:pt x="499" y="289"/>
                      <a:pt x="499" y="289"/>
                      <a:pt x="499" y="289"/>
                    </a:cubicBezTo>
                    <a:cubicBezTo>
                      <a:pt x="499" y="306"/>
                      <a:pt x="485" y="320"/>
                      <a:pt x="469" y="320"/>
                    </a:cubicBezTo>
                    <a:cubicBezTo>
                      <a:pt x="469" y="320"/>
                      <a:pt x="469" y="320"/>
                      <a:pt x="469" y="320"/>
                    </a:cubicBezTo>
                    <a:cubicBezTo>
                      <a:pt x="469" y="320"/>
                      <a:pt x="469" y="320"/>
                      <a:pt x="469" y="320"/>
                    </a:cubicBezTo>
                    <a:cubicBezTo>
                      <a:pt x="31" y="320"/>
                      <a:pt x="31" y="320"/>
                      <a:pt x="31" y="320"/>
                    </a:cubicBezTo>
                    <a:cubicBezTo>
                      <a:pt x="31" y="320"/>
                      <a:pt x="31" y="320"/>
                      <a:pt x="31" y="320"/>
                    </a:cubicBezTo>
                    <a:cubicBezTo>
                      <a:pt x="14" y="320"/>
                      <a:pt x="0" y="306"/>
                      <a:pt x="0" y="289"/>
                    </a:cubicBezTo>
                    <a:cubicBezTo>
                      <a:pt x="0" y="289"/>
                      <a:pt x="0" y="289"/>
                      <a:pt x="0" y="289"/>
                    </a:cubicBezTo>
                    <a:lnTo>
                      <a:pt x="0"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4" name="Freeform 92"/>
              <p:cNvSpPr>
                <a:spLocks noEditPoints="1"/>
              </p:cNvSpPr>
              <p:nvPr/>
            </p:nvSpPr>
            <p:spPr bwMode="auto">
              <a:xfrm>
                <a:off x="5972180" y="5143490"/>
                <a:ext cx="1417639" cy="914398"/>
              </a:xfrm>
              <a:custGeom>
                <a:avLst/>
                <a:gdLst>
                  <a:gd name="T0" fmla="*/ 0 w 501"/>
                  <a:gd name="T1" fmla="*/ 2147483647 h 323"/>
                  <a:gd name="T2" fmla="*/ 2147483647 w 501"/>
                  <a:gd name="T3" fmla="*/ 2147483647 h 323"/>
                  <a:gd name="T4" fmla="*/ 2147483647 w 501"/>
                  <a:gd name="T5" fmla="*/ 2147483647 h 323"/>
                  <a:gd name="T6" fmla="*/ 2147483647 w 501"/>
                  <a:gd name="T7" fmla="*/ 2147483647 h 323"/>
                  <a:gd name="T8" fmla="*/ 2147483647 w 501"/>
                  <a:gd name="T9" fmla="*/ 2147483647 h 323"/>
                  <a:gd name="T10" fmla="*/ 2147483647 w 501"/>
                  <a:gd name="T11" fmla="*/ 0 h 323"/>
                  <a:gd name="T12" fmla="*/ 2147483647 w 501"/>
                  <a:gd name="T13" fmla="*/ 2147483647 h 323"/>
                  <a:gd name="T14" fmla="*/ 2147483647 w 501"/>
                  <a:gd name="T15" fmla="*/ 2147483647 h 323"/>
                  <a:gd name="T16" fmla="*/ 2147483647 w 501"/>
                  <a:gd name="T17" fmla="*/ 2147483647 h 323"/>
                  <a:gd name="T18" fmla="*/ 2147483647 w 501"/>
                  <a:gd name="T19" fmla="*/ 2147483647 h 323"/>
                  <a:gd name="T20" fmla="*/ 2147483647 w 501"/>
                  <a:gd name="T21" fmla="*/ 2147483647 h 323"/>
                  <a:gd name="T22" fmla="*/ 2147483647 w 501"/>
                  <a:gd name="T23" fmla="*/ 2147483647 h 323"/>
                  <a:gd name="T24" fmla="*/ 2147483647 w 501"/>
                  <a:gd name="T25" fmla="*/ 2147483647 h 323"/>
                  <a:gd name="T26" fmla="*/ 2147483647 w 501"/>
                  <a:gd name="T27" fmla="*/ 2147483647 h 323"/>
                  <a:gd name="T28" fmla="*/ 2147483647 w 501"/>
                  <a:gd name="T29" fmla="*/ 2147483647 h 323"/>
                  <a:gd name="T30" fmla="*/ 2147483647 w 501"/>
                  <a:gd name="T31" fmla="*/ 2147483647 h 323"/>
                  <a:gd name="T32" fmla="*/ 2147483647 w 501"/>
                  <a:gd name="T33" fmla="*/ 2147483647 h 323"/>
                  <a:gd name="T34" fmla="*/ 2147483647 w 501"/>
                  <a:gd name="T35" fmla="*/ 2147483647 h 323"/>
                  <a:gd name="T36" fmla="*/ 2147483647 w 501"/>
                  <a:gd name="T37" fmla="*/ 2147483647 h 323"/>
                  <a:gd name="T38" fmla="*/ 2147483647 w 501"/>
                  <a:gd name="T39" fmla="*/ 2147483647 h 323"/>
                  <a:gd name="T40" fmla="*/ 2147483647 w 501"/>
                  <a:gd name="T41" fmla="*/ 2147483647 h 323"/>
                  <a:gd name="T42" fmla="*/ 0 w 501"/>
                  <a:gd name="T43" fmla="*/ 2147483647 h 323"/>
                  <a:gd name="T44" fmla="*/ 2147483647 w 501"/>
                  <a:gd name="T45" fmla="*/ 2147483647 h 323"/>
                  <a:gd name="T46" fmla="*/ 2147483647 w 501"/>
                  <a:gd name="T47" fmla="*/ 2147483647 h 323"/>
                  <a:gd name="T48" fmla="*/ 2147483647 w 501"/>
                  <a:gd name="T49" fmla="*/ 2147483647 h 323"/>
                  <a:gd name="T50" fmla="*/ 2147483647 w 501"/>
                  <a:gd name="T51" fmla="*/ 2147483647 h 323"/>
                  <a:gd name="T52" fmla="*/ 2147483647 w 501"/>
                  <a:gd name="T53" fmla="*/ 2147483647 h 323"/>
                  <a:gd name="T54" fmla="*/ 2147483647 w 501"/>
                  <a:gd name="T55" fmla="*/ 2147483647 h 323"/>
                  <a:gd name="T56" fmla="*/ 2147483647 w 501"/>
                  <a:gd name="T57" fmla="*/ 2147483647 h 323"/>
                  <a:gd name="T58" fmla="*/ 2147483647 w 501"/>
                  <a:gd name="T59" fmla="*/ 2147483647 h 323"/>
                  <a:gd name="T60" fmla="*/ 2147483647 w 501"/>
                  <a:gd name="T61" fmla="*/ 2147483647 h 323"/>
                  <a:gd name="T62" fmla="*/ 2147483647 w 501"/>
                  <a:gd name="T63" fmla="*/ 2147483647 h 323"/>
                  <a:gd name="T64" fmla="*/ 2147483647 w 501"/>
                  <a:gd name="T65" fmla="*/ 2147483647 h 323"/>
                  <a:gd name="T66" fmla="*/ 2147483647 w 501"/>
                  <a:gd name="T67" fmla="*/ 2147483647 h 323"/>
                  <a:gd name="T68" fmla="*/ 2147483647 w 501"/>
                  <a:gd name="T69" fmla="*/ 2147483647 h 323"/>
                  <a:gd name="T70" fmla="*/ 2147483647 w 501"/>
                  <a:gd name="T71" fmla="*/ 2147483647 h 323"/>
                  <a:gd name="T72" fmla="*/ 2147483647 w 501"/>
                  <a:gd name="T73" fmla="*/ 2147483647 h 323"/>
                  <a:gd name="T74" fmla="*/ 2147483647 w 501"/>
                  <a:gd name="T75" fmla="*/ 2147483647 h 323"/>
                  <a:gd name="T76" fmla="*/ 2147483647 w 501"/>
                  <a:gd name="T77" fmla="*/ 2147483647 h 323"/>
                  <a:gd name="T78" fmla="*/ 2147483647 w 501"/>
                  <a:gd name="T79" fmla="*/ 2147483647 h 323"/>
                  <a:gd name="T80" fmla="*/ 2147483647 w 501"/>
                  <a:gd name="T81" fmla="*/ 2147483647 h 323"/>
                  <a:gd name="T82" fmla="*/ 2147483647 w 501"/>
                  <a:gd name="T83" fmla="*/ 2147483647 h 323"/>
                  <a:gd name="T84" fmla="*/ 2147483647 w 501"/>
                  <a:gd name="T85" fmla="*/ 2147483647 h 323"/>
                  <a:gd name="T86" fmla="*/ 2147483647 w 501"/>
                  <a:gd name="T87" fmla="*/ 2147483647 h 323"/>
                  <a:gd name="T88" fmla="*/ 2147483647 w 501"/>
                  <a:gd name="T89" fmla="*/ 2147483647 h 3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01"/>
                  <a:gd name="T136" fmla="*/ 0 h 323"/>
                  <a:gd name="T137" fmla="*/ 501 w 501"/>
                  <a:gd name="T138" fmla="*/ 323 h 3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01" h="323">
                    <a:moveTo>
                      <a:pt x="0" y="32"/>
                    </a:moveTo>
                    <a:cubicBezTo>
                      <a:pt x="0" y="26"/>
                      <a:pt x="0" y="26"/>
                      <a:pt x="0" y="26"/>
                    </a:cubicBezTo>
                    <a:cubicBezTo>
                      <a:pt x="1" y="26"/>
                      <a:pt x="1" y="26"/>
                      <a:pt x="1" y="26"/>
                    </a:cubicBezTo>
                    <a:cubicBezTo>
                      <a:pt x="2" y="20"/>
                      <a:pt x="2" y="20"/>
                      <a:pt x="2" y="20"/>
                    </a:cubicBezTo>
                    <a:cubicBezTo>
                      <a:pt x="2" y="20"/>
                      <a:pt x="2" y="20"/>
                      <a:pt x="3" y="19"/>
                    </a:cubicBezTo>
                    <a:cubicBezTo>
                      <a:pt x="9" y="10"/>
                      <a:pt x="9" y="10"/>
                      <a:pt x="9" y="10"/>
                    </a:cubicBezTo>
                    <a:cubicBezTo>
                      <a:pt x="9" y="10"/>
                      <a:pt x="9" y="9"/>
                      <a:pt x="9" y="9"/>
                    </a:cubicBezTo>
                    <a:cubicBezTo>
                      <a:pt x="19" y="3"/>
                      <a:pt x="19" y="3"/>
                      <a:pt x="19" y="3"/>
                    </a:cubicBezTo>
                    <a:cubicBezTo>
                      <a:pt x="19" y="3"/>
                      <a:pt x="19" y="3"/>
                      <a:pt x="20" y="3"/>
                    </a:cubicBezTo>
                    <a:cubicBezTo>
                      <a:pt x="25" y="1"/>
                      <a:pt x="25" y="1"/>
                      <a:pt x="25" y="1"/>
                    </a:cubicBezTo>
                    <a:cubicBezTo>
                      <a:pt x="25" y="1"/>
                      <a:pt x="25" y="1"/>
                      <a:pt x="26" y="1"/>
                    </a:cubicBezTo>
                    <a:cubicBezTo>
                      <a:pt x="32" y="0"/>
                      <a:pt x="32" y="0"/>
                      <a:pt x="32" y="0"/>
                    </a:cubicBezTo>
                    <a:cubicBezTo>
                      <a:pt x="470" y="0"/>
                      <a:pt x="470" y="0"/>
                      <a:pt x="470" y="0"/>
                    </a:cubicBezTo>
                    <a:cubicBezTo>
                      <a:pt x="476" y="1"/>
                      <a:pt x="476" y="1"/>
                      <a:pt x="476" y="1"/>
                    </a:cubicBezTo>
                    <a:cubicBezTo>
                      <a:pt x="476" y="1"/>
                      <a:pt x="476" y="1"/>
                      <a:pt x="476" y="1"/>
                    </a:cubicBezTo>
                    <a:cubicBezTo>
                      <a:pt x="482" y="3"/>
                      <a:pt x="482" y="3"/>
                      <a:pt x="482" y="3"/>
                    </a:cubicBezTo>
                    <a:cubicBezTo>
                      <a:pt x="482" y="3"/>
                      <a:pt x="482" y="3"/>
                      <a:pt x="482" y="3"/>
                    </a:cubicBezTo>
                    <a:cubicBezTo>
                      <a:pt x="492" y="9"/>
                      <a:pt x="492" y="9"/>
                      <a:pt x="492" y="9"/>
                    </a:cubicBezTo>
                    <a:cubicBezTo>
                      <a:pt x="492" y="9"/>
                      <a:pt x="492" y="10"/>
                      <a:pt x="492" y="10"/>
                    </a:cubicBezTo>
                    <a:cubicBezTo>
                      <a:pt x="499" y="19"/>
                      <a:pt x="499" y="19"/>
                      <a:pt x="499" y="19"/>
                    </a:cubicBezTo>
                    <a:cubicBezTo>
                      <a:pt x="499" y="20"/>
                      <a:pt x="499" y="20"/>
                      <a:pt x="499" y="20"/>
                    </a:cubicBezTo>
                    <a:cubicBezTo>
                      <a:pt x="501" y="32"/>
                      <a:pt x="501" y="32"/>
                      <a:pt x="501" y="32"/>
                    </a:cubicBezTo>
                    <a:cubicBezTo>
                      <a:pt x="501" y="32"/>
                      <a:pt x="501" y="32"/>
                      <a:pt x="501" y="32"/>
                    </a:cubicBezTo>
                    <a:cubicBezTo>
                      <a:pt x="501" y="291"/>
                      <a:pt x="501" y="291"/>
                      <a:pt x="501" y="291"/>
                    </a:cubicBezTo>
                    <a:cubicBezTo>
                      <a:pt x="501" y="292"/>
                      <a:pt x="501" y="292"/>
                      <a:pt x="501" y="292"/>
                    </a:cubicBezTo>
                    <a:cubicBezTo>
                      <a:pt x="499" y="304"/>
                      <a:pt x="499" y="304"/>
                      <a:pt x="499" y="304"/>
                    </a:cubicBezTo>
                    <a:cubicBezTo>
                      <a:pt x="499" y="304"/>
                      <a:pt x="499" y="304"/>
                      <a:pt x="499" y="304"/>
                    </a:cubicBezTo>
                    <a:cubicBezTo>
                      <a:pt x="492" y="314"/>
                      <a:pt x="492" y="314"/>
                      <a:pt x="492" y="314"/>
                    </a:cubicBezTo>
                    <a:cubicBezTo>
                      <a:pt x="492" y="314"/>
                      <a:pt x="492" y="314"/>
                      <a:pt x="492" y="314"/>
                    </a:cubicBezTo>
                    <a:cubicBezTo>
                      <a:pt x="482" y="321"/>
                      <a:pt x="482" y="321"/>
                      <a:pt x="482" y="321"/>
                    </a:cubicBezTo>
                    <a:cubicBezTo>
                      <a:pt x="482" y="321"/>
                      <a:pt x="482" y="321"/>
                      <a:pt x="482" y="321"/>
                    </a:cubicBezTo>
                    <a:cubicBezTo>
                      <a:pt x="470" y="323"/>
                      <a:pt x="470" y="323"/>
                      <a:pt x="470" y="323"/>
                    </a:cubicBezTo>
                    <a:cubicBezTo>
                      <a:pt x="470" y="323"/>
                      <a:pt x="470" y="323"/>
                      <a:pt x="470" y="323"/>
                    </a:cubicBezTo>
                    <a:cubicBezTo>
                      <a:pt x="32" y="323"/>
                      <a:pt x="32" y="323"/>
                      <a:pt x="32" y="323"/>
                    </a:cubicBezTo>
                    <a:cubicBezTo>
                      <a:pt x="32" y="323"/>
                      <a:pt x="32" y="323"/>
                      <a:pt x="32" y="323"/>
                    </a:cubicBezTo>
                    <a:cubicBezTo>
                      <a:pt x="20" y="321"/>
                      <a:pt x="20" y="321"/>
                      <a:pt x="20" y="321"/>
                    </a:cubicBezTo>
                    <a:cubicBezTo>
                      <a:pt x="20" y="321"/>
                      <a:pt x="19" y="321"/>
                      <a:pt x="19" y="321"/>
                    </a:cubicBezTo>
                    <a:cubicBezTo>
                      <a:pt x="9" y="314"/>
                      <a:pt x="9" y="314"/>
                      <a:pt x="9" y="314"/>
                    </a:cubicBezTo>
                    <a:cubicBezTo>
                      <a:pt x="9" y="314"/>
                      <a:pt x="9" y="314"/>
                      <a:pt x="9" y="314"/>
                    </a:cubicBezTo>
                    <a:cubicBezTo>
                      <a:pt x="3" y="304"/>
                      <a:pt x="3" y="304"/>
                      <a:pt x="3" y="304"/>
                    </a:cubicBezTo>
                    <a:cubicBezTo>
                      <a:pt x="2" y="304"/>
                      <a:pt x="2" y="304"/>
                      <a:pt x="2" y="304"/>
                    </a:cubicBezTo>
                    <a:cubicBezTo>
                      <a:pt x="1" y="298"/>
                      <a:pt x="1" y="298"/>
                      <a:pt x="1" y="298"/>
                    </a:cubicBezTo>
                    <a:cubicBezTo>
                      <a:pt x="1" y="298"/>
                      <a:pt x="1" y="298"/>
                      <a:pt x="0" y="298"/>
                    </a:cubicBezTo>
                    <a:cubicBezTo>
                      <a:pt x="0" y="292"/>
                      <a:pt x="0" y="292"/>
                      <a:pt x="0" y="292"/>
                    </a:cubicBezTo>
                    <a:lnTo>
                      <a:pt x="0" y="32"/>
                    </a:lnTo>
                    <a:close/>
                    <a:moveTo>
                      <a:pt x="3" y="291"/>
                    </a:moveTo>
                    <a:cubicBezTo>
                      <a:pt x="4" y="298"/>
                      <a:pt x="4" y="298"/>
                      <a:pt x="4" y="298"/>
                    </a:cubicBezTo>
                    <a:cubicBezTo>
                      <a:pt x="4" y="297"/>
                      <a:pt x="4" y="297"/>
                      <a:pt x="4" y="297"/>
                    </a:cubicBezTo>
                    <a:cubicBezTo>
                      <a:pt x="5" y="303"/>
                      <a:pt x="5" y="303"/>
                      <a:pt x="5" y="303"/>
                    </a:cubicBezTo>
                    <a:cubicBezTo>
                      <a:pt x="5" y="302"/>
                      <a:pt x="5" y="302"/>
                      <a:pt x="5" y="302"/>
                    </a:cubicBezTo>
                    <a:cubicBezTo>
                      <a:pt x="12" y="312"/>
                      <a:pt x="12" y="312"/>
                      <a:pt x="12" y="312"/>
                    </a:cubicBezTo>
                    <a:cubicBezTo>
                      <a:pt x="11" y="311"/>
                      <a:pt x="11" y="311"/>
                      <a:pt x="11" y="311"/>
                    </a:cubicBezTo>
                    <a:cubicBezTo>
                      <a:pt x="21" y="318"/>
                      <a:pt x="21" y="318"/>
                      <a:pt x="21" y="318"/>
                    </a:cubicBezTo>
                    <a:cubicBezTo>
                      <a:pt x="20" y="318"/>
                      <a:pt x="20" y="318"/>
                      <a:pt x="20" y="318"/>
                    </a:cubicBezTo>
                    <a:cubicBezTo>
                      <a:pt x="32" y="320"/>
                      <a:pt x="32" y="320"/>
                      <a:pt x="32" y="320"/>
                    </a:cubicBezTo>
                    <a:cubicBezTo>
                      <a:pt x="32" y="320"/>
                      <a:pt x="32" y="320"/>
                      <a:pt x="32" y="320"/>
                    </a:cubicBezTo>
                    <a:cubicBezTo>
                      <a:pt x="470" y="320"/>
                      <a:pt x="470" y="320"/>
                      <a:pt x="470" y="320"/>
                    </a:cubicBezTo>
                    <a:cubicBezTo>
                      <a:pt x="469" y="320"/>
                      <a:pt x="469" y="320"/>
                      <a:pt x="469" y="320"/>
                    </a:cubicBezTo>
                    <a:cubicBezTo>
                      <a:pt x="481" y="318"/>
                      <a:pt x="481" y="318"/>
                      <a:pt x="481" y="318"/>
                    </a:cubicBezTo>
                    <a:cubicBezTo>
                      <a:pt x="481" y="318"/>
                      <a:pt x="481" y="318"/>
                      <a:pt x="481" y="318"/>
                    </a:cubicBezTo>
                    <a:cubicBezTo>
                      <a:pt x="490" y="311"/>
                      <a:pt x="490" y="311"/>
                      <a:pt x="490" y="311"/>
                    </a:cubicBezTo>
                    <a:cubicBezTo>
                      <a:pt x="490" y="312"/>
                      <a:pt x="490" y="312"/>
                      <a:pt x="490" y="312"/>
                    </a:cubicBezTo>
                    <a:cubicBezTo>
                      <a:pt x="496" y="302"/>
                      <a:pt x="496" y="302"/>
                      <a:pt x="496" y="302"/>
                    </a:cubicBezTo>
                    <a:cubicBezTo>
                      <a:pt x="496" y="303"/>
                      <a:pt x="496" y="303"/>
                      <a:pt x="496" y="303"/>
                    </a:cubicBezTo>
                    <a:cubicBezTo>
                      <a:pt x="498" y="291"/>
                      <a:pt x="498" y="291"/>
                      <a:pt x="498" y="291"/>
                    </a:cubicBezTo>
                    <a:cubicBezTo>
                      <a:pt x="498" y="291"/>
                      <a:pt x="498" y="291"/>
                      <a:pt x="498" y="291"/>
                    </a:cubicBezTo>
                    <a:cubicBezTo>
                      <a:pt x="498" y="32"/>
                      <a:pt x="498" y="32"/>
                      <a:pt x="498" y="32"/>
                    </a:cubicBezTo>
                    <a:cubicBezTo>
                      <a:pt x="498" y="32"/>
                      <a:pt x="498" y="32"/>
                      <a:pt x="498" y="32"/>
                    </a:cubicBezTo>
                    <a:cubicBezTo>
                      <a:pt x="496" y="21"/>
                      <a:pt x="496" y="21"/>
                      <a:pt x="496" y="21"/>
                    </a:cubicBezTo>
                    <a:cubicBezTo>
                      <a:pt x="496" y="21"/>
                      <a:pt x="496" y="21"/>
                      <a:pt x="496" y="21"/>
                    </a:cubicBezTo>
                    <a:cubicBezTo>
                      <a:pt x="490" y="12"/>
                      <a:pt x="490" y="12"/>
                      <a:pt x="490" y="12"/>
                    </a:cubicBezTo>
                    <a:cubicBezTo>
                      <a:pt x="490" y="12"/>
                      <a:pt x="490" y="12"/>
                      <a:pt x="490" y="12"/>
                    </a:cubicBezTo>
                    <a:cubicBezTo>
                      <a:pt x="481" y="6"/>
                      <a:pt x="481" y="6"/>
                      <a:pt x="481" y="6"/>
                    </a:cubicBezTo>
                    <a:cubicBezTo>
                      <a:pt x="481" y="6"/>
                      <a:pt x="481" y="6"/>
                      <a:pt x="481" y="6"/>
                    </a:cubicBezTo>
                    <a:cubicBezTo>
                      <a:pt x="475" y="4"/>
                      <a:pt x="475" y="4"/>
                      <a:pt x="475" y="4"/>
                    </a:cubicBezTo>
                    <a:cubicBezTo>
                      <a:pt x="476" y="4"/>
                      <a:pt x="476" y="4"/>
                      <a:pt x="476" y="4"/>
                    </a:cubicBezTo>
                    <a:cubicBezTo>
                      <a:pt x="470" y="3"/>
                      <a:pt x="470" y="3"/>
                      <a:pt x="470" y="3"/>
                    </a:cubicBezTo>
                    <a:cubicBezTo>
                      <a:pt x="32" y="3"/>
                      <a:pt x="32" y="3"/>
                      <a:pt x="32" y="3"/>
                    </a:cubicBezTo>
                    <a:cubicBezTo>
                      <a:pt x="26" y="4"/>
                      <a:pt x="26" y="4"/>
                      <a:pt x="26" y="4"/>
                    </a:cubicBezTo>
                    <a:cubicBezTo>
                      <a:pt x="26" y="4"/>
                      <a:pt x="26" y="4"/>
                      <a:pt x="26" y="4"/>
                    </a:cubicBezTo>
                    <a:cubicBezTo>
                      <a:pt x="21" y="6"/>
                      <a:pt x="21" y="6"/>
                      <a:pt x="21" y="6"/>
                    </a:cubicBezTo>
                    <a:cubicBezTo>
                      <a:pt x="21" y="6"/>
                      <a:pt x="21" y="6"/>
                      <a:pt x="21" y="6"/>
                    </a:cubicBezTo>
                    <a:cubicBezTo>
                      <a:pt x="11" y="12"/>
                      <a:pt x="11" y="12"/>
                      <a:pt x="11" y="12"/>
                    </a:cubicBezTo>
                    <a:cubicBezTo>
                      <a:pt x="12" y="12"/>
                      <a:pt x="12" y="12"/>
                      <a:pt x="12" y="12"/>
                    </a:cubicBezTo>
                    <a:cubicBezTo>
                      <a:pt x="5" y="21"/>
                      <a:pt x="5" y="21"/>
                      <a:pt x="5" y="21"/>
                    </a:cubicBezTo>
                    <a:cubicBezTo>
                      <a:pt x="5" y="21"/>
                      <a:pt x="5" y="21"/>
                      <a:pt x="5" y="21"/>
                    </a:cubicBezTo>
                    <a:cubicBezTo>
                      <a:pt x="4" y="27"/>
                      <a:pt x="4" y="27"/>
                      <a:pt x="4" y="27"/>
                    </a:cubicBezTo>
                    <a:cubicBezTo>
                      <a:pt x="4" y="26"/>
                      <a:pt x="4" y="26"/>
                      <a:pt x="4" y="26"/>
                    </a:cubicBezTo>
                    <a:cubicBezTo>
                      <a:pt x="3" y="32"/>
                      <a:pt x="3" y="32"/>
                      <a:pt x="3" y="32"/>
                    </a:cubicBezTo>
                    <a:lnTo>
                      <a:pt x="3" y="291"/>
                    </a:lnTo>
                    <a:close/>
                  </a:path>
                </a:pathLst>
              </a:custGeom>
              <a:solidFill>
                <a:srgbClr val="FFFFFF"/>
              </a:solidFill>
              <a:ln w="0">
                <a:solidFill>
                  <a:srgbClr val="FFFFFF"/>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5" name="Freeform 93"/>
              <p:cNvSpPr>
                <a:spLocks/>
              </p:cNvSpPr>
              <p:nvPr/>
            </p:nvSpPr>
            <p:spPr bwMode="auto">
              <a:xfrm>
                <a:off x="6022980" y="5205402"/>
                <a:ext cx="1316039" cy="790573"/>
              </a:xfrm>
              <a:custGeom>
                <a:avLst/>
                <a:gdLst>
                  <a:gd name="T0" fmla="*/ 0 w 465"/>
                  <a:gd name="T1" fmla="*/ 2147483647 h 279"/>
                  <a:gd name="T2" fmla="*/ 2147483647 w 465"/>
                  <a:gd name="T3" fmla="*/ 0 h 279"/>
                  <a:gd name="T4" fmla="*/ 2147483647 w 465"/>
                  <a:gd name="T5" fmla="*/ 0 h 279"/>
                  <a:gd name="T6" fmla="*/ 2147483647 w 465"/>
                  <a:gd name="T7" fmla="*/ 0 h 279"/>
                  <a:gd name="T8" fmla="*/ 2147483647 w 465"/>
                  <a:gd name="T9" fmla="*/ 0 h 279"/>
                  <a:gd name="T10" fmla="*/ 2147483647 w 465"/>
                  <a:gd name="T11" fmla="*/ 0 h 279"/>
                  <a:gd name="T12" fmla="*/ 2147483647 w 465"/>
                  <a:gd name="T13" fmla="*/ 2147483647 h 279"/>
                  <a:gd name="T14" fmla="*/ 2147483647 w 465"/>
                  <a:gd name="T15" fmla="*/ 2147483647 h 279"/>
                  <a:gd name="T16" fmla="*/ 2147483647 w 465"/>
                  <a:gd name="T17" fmla="*/ 2147483647 h 279"/>
                  <a:gd name="T18" fmla="*/ 2147483647 w 465"/>
                  <a:gd name="T19" fmla="*/ 2147483647 h 279"/>
                  <a:gd name="T20" fmla="*/ 2147483647 w 465"/>
                  <a:gd name="T21" fmla="*/ 2147483647 h 279"/>
                  <a:gd name="T22" fmla="*/ 2147483647 w 465"/>
                  <a:gd name="T23" fmla="*/ 2147483647 h 279"/>
                  <a:gd name="T24" fmla="*/ 2147483647 w 465"/>
                  <a:gd name="T25" fmla="*/ 2147483647 h 279"/>
                  <a:gd name="T26" fmla="*/ 2147483647 w 465"/>
                  <a:gd name="T27" fmla="*/ 2147483647 h 279"/>
                  <a:gd name="T28" fmla="*/ 2147483647 w 465"/>
                  <a:gd name="T29" fmla="*/ 2147483647 h 279"/>
                  <a:gd name="T30" fmla="*/ 2147483647 w 465"/>
                  <a:gd name="T31" fmla="*/ 2147483647 h 279"/>
                  <a:gd name="T32" fmla="*/ 0 w 465"/>
                  <a:gd name="T33" fmla="*/ 2147483647 h 279"/>
                  <a:gd name="T34" fmla="*/ 0 w 465"/>
                  <a:gd name="T35" fmla="*/ 2147483647 h 279"/>
                  <a:gd name="T36" fmla="*/ 0 w 465"/>
                  <a:gd name="T37" fmla="*/ 2147483647 h 2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5"/>
                  <a:gd name="T58" fmla="*/ 0 h 279"/>
                  <a:gd name="T59" fmla="*/ 465 w 465"/>
                  <a:gd name="T60" fmla="*/ 279 h 2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5" h="279">
                    <a:moveTo>
                      <a:pt x="0" y="26"/>
                    </a:moveTo>
                    <a:cubicBezTo>
                      <a:pt x="0" y="12"/>
                      <a:pt x="12" y="0"/>
                      <a:pt x="27" y="0"/>
                    </a:cubicBezTo>
                    <a:cubicBezTo>
                      <a:pt x="27" y="0"/>
                      <a:pt x="27" y="0"/>
                      <a:pt x="27" y="0"/>
                    </a:cubicBezTo>
                    <a:cubicBezTo>
                      <a:pt x="27" y="0"/>
                      <a:pt x="27" y="0"/>
                      <a:pt x="27" y="0"/>
                    </a:cubicBezTo>
                    <a:cubicBezTo>
                      <a:pt x="439" y="0"/>
                      <a:pt x="439" y="0"/>
                      <a:pt x="439" y="0"/>
                    </a:cubicBezTo>
                    <a:cubicBezTo>
                      <a:pt x="439" y="0"/>
                      <a:pt x="439" y="0"/>
                      <a:pt x="439" y="0"/>
                    </a:cubicBezTo>
                    <a:cubicBezTo>
                      <a:pt x="453" y="0"/>
                      <a:pt x="465" y="12"/>
                      <a:pt x="465" y="26"/>
                    </a:cubicBezTo>
                    <a:cubicBezTo>
                      <a:pt x="465" y="26"/>
                      <a:pt x="465" y="26"/>
                      <a:pt x="465" y="26"/>
                    </a:cubicBezTo>
                    <a:cubicBezTo>
                      <a:pt x="465" y="26"/>
                      <a:pt x="465" y="26"/>
                      <a:pt x="465" y="26"/>
                    </a:cubicBezTo>
                    <a:cubicBezTo>
                      <a:pt x="465" y="253"/>
                      <a:pt x="465" y="253"/>
                      <a:pt x="465" y="253"/>
                    </a:cubicBezTo>
                    <a:cubicBezTo>
                      <a:pt x="465" y="253"/>
                      <a:pt x="465" y="253"/>
                      <a:pt x="465" y="253"/>
                    </a:cubicBezTo>
                    <a:cubicBezTo>
                      <a:pt x="465" y="268"/>
                      <a:pt x="453" y="279"/>
                      <a:pt x="439" y="279"/>
                    </a:cubicBezTo>
                    <a:cubicBezTo>
                      <a:pt x="439" y="279"/>
                      <a:pt x="439" y="279"/>
                      <a:pt x="439" y="279"/>
                    </a:cubicBezTo>
                    <a:cubicBezTo>
                      <a:pt x="439" y="279"/>
                      <a:pt x="439" y="279"/>
                      <a:pt x="439" y="279"/>
                    </a:cubicBezTo>
                    <a:cubicBezTo>
                      <a:pt x="27" y="279"/>
                      <a:pt x="27" y="279"/>
                      <a:pt x="27" y="279"/>
                    </a:cubicBezTo>
                    <a:cubicBezTo>
                      <a:pt x="27" y="279"/>
                      <a:pt x="27" y="279"/>
                      <a:pt x="27" y="279"/>
                    </a:cubicBezTo>
                    <a:cubicBezTo>
                      <a:pt x="12" y="279"/>
                      <a:pt x="0" y="268"/>
                      <a:pt x="0" y="253"/>
                    </a:cubicBezTo>
                    <a:cubicBezTo>
                      <a:pt x="0" y="253"/>
                      <a:pt x="0" y="253"/>
                      <a:pt x="0" y="253"/>
                    </a:cubicBezTo>
                    <a:lnTo>
                      <a:pt x="0" y="26"/>
                    </a:lnTo>
                    <a:close/>
                  </a:path>
                </a:pathLst>
              </a:custGeom>
              <a:solidFill>
                <a:srgbClr val="DEDE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6" name="Freeform 94"/>
              <p:cNvSpPr>
                <a:spLocks noEditPoints="1"/>
              </p:cNvSpPr>
              <p:nvPr/>
            </p:nvSpPr>
            <p:spPr bwMode="auto">
              <a:xfrm>
                <a:off x="6019806" y="5200641"/>
                <a:ext cx="1323976" cy="801686"/>
              </a:xfrm>
              <a:custGeom>
                <a:avLst/>
                <a:gdLst>
                  <a:gd name="T0" fmla="*/ 0 w 468"/>
                  <a:gd name="T1" fmla="*/ 2147483647 h 283"/>
                  <a:gd name="T2" fmla="*/ 2147483647 w 468"/>
                  <a:gd name="T3" fmla="*/ 2147483647 h 283"/>
                  <a:gd name="T4" fmla="*/ 2147483647 w 468"/>
                  <a:gd name="T5" fmla="*/ 2147483647 h 283"/>
                  <a:gd name="T6" fmla="*/ 2147483647 w 468"/>
                  <a:gd name="T7" fmla="*/ 2147483647 h 283"/>
                  <a:gd name="T8" fmla="*/ 2147483647 w 468"/>
                  <a:gd name="T9" fmla="*/ 0 h 283"/>
                  <a:gd name="T10" fmla="*/ 2147483647 w 468"/>
                  <a:gd name="T11" fmla="*/ 2147483647 h 283"/>
                  <a:gd name="T12" fmla="*/ 2147483647 w 468"/>
                  <a:gd name="T13" fmla="*/ 2147483647 h 283"/>
                  <a:gd name="T14" fmla="*/ 2147483647 w 468"/>
                  <a:gd name="T15" fmla="*/ 2147483647 h 283"/>
                  <a:gd name="T16" fmla="*/ 2147483647 w 468"/>
                  <a:gd name="T17" fmla="*/ 2147483647 h 283"/>
                  <a:gd name="T18" fmla="*/ 2147483647 w 468"/>
                  <a:gd name="T19" fmla="*/ 2147483647 h 283"/>
                  <a:gd name="T20" fmla="*/ 2147483647 w 468"/>
                  <a:gd name="T21" fmla="*/ 2147483647 h 283"/>
                  <a:gd name="T22" fmla="*/ 2147483647 w 468"/>
                  <a:gd name="T23" fmla="*/ 2147483647 h 283"/>
                  <a:gd name="T24" fmla="*/ 2147483647 w 468"/>
                  <a:gd name="T25" fmla="*/ 2147483647 h 283"/>
                  <a:gd name="T26" fmla="*/ 2147483647 w 468"/>
                  <a:gd name="T27" fmla="*/ 2147483647 h 283"/>
                  <a:gd name="T28" fmla="*/ 2147483647 w 468"/>
                  <a:gd name="T29" fmla="*/ 2147483647 h 283"/>
                  <a:gd name="T30" fmla="*/ 2147483647 w 468"/>
                  <a:gd name="T31" fmla="*/ 2147483647 h 283"/>
                  <a:gd name="T32" fmla="*/ 2147483647 w 468"/>
                  <a:gd name="T33" fmla="*/ 2147483647 h 283"/>
                  <a:gd name="T34" fmla="*/ 2147483647 w 468"/>
                  <a:gd name="T35" fmla="*/ 2147483647 h 283"/>
                  <a:gd name="T36" fmla="*/ 2147483647 w 468"/>
                  <a:gd name="T37" fmla="*/ 2147483647 h 283"/>
                  <a:gd name="T38" fmla="*/ 0 w 468"/>
                  <a:gd name="T39" fmla="*/ 2147483647 h 283"/>
                  <a:gd name="T40" fmla="*/ 2147483647 w 468"/>
                  <a:gd name="T41" fmla="*/ 2147483647 h 283"/>
                  <a:gd name="T42" fmla="*/ 2147483647 w 468"/>
                  <a:gd name="T43" fmla="*/ 2147483647 h 283"/>
                  <a:gd name="T44" fmla="*/ 2147483647 w 468"/>
                  <a:gd name="T45" fmla="*/ 2147483647 h 283"/>
                  <a:gd name="T46" fmla="*/ 2147483647 w 468"/>
                  <a:gd name="T47" fmla="*/ 2147483647 h 283"/>
                  <a:gd name="T48" fmla="*/ 2147483647 w 468"/>
                  <a:gd name="T49" fmla="*/ 2147483647 h 283"/>
                  <a:gd name="T50" fmla="*/ 2147483647 w 468"/>
                  <a:gd name="T51" fmla="*/ 2147483647 h 283"/>
                  <a:gd name="T52" fmla="*/ 2147483647 w 468"/>
                  <a:gd name="T53" fmla="*/ 2147483647 h 283"/>
                  <a:gd name="T54" fmla="*/ 2147483647 w 468"/>
                  <a:gd name="T55" fmla="*/ 2147483647 h 283"/>
                  <a:gd name="T56" fmla="*/ 2147483647 w 468"/>
                  <a:gd name="T57" fmla="*/ 2147483647 h 283"/>
                  <a:gd name="T58" fmla="*/ 2147483647 w 468"/>
                  <a:gd name="T59" fmla="*/ 2147483647 h 283"/>
                  <a:gd name="T60" fmla="*/ 2147483647 w 468"/>
                  <a:gd name="T61" fmla="*/ 2147483647 h 283"/>
                  <a:gd name="T62" fmla="*/ 2147483647 w 468"/>
                  <a:gd name="T63" fmla="*/ 2147483647 h 283"/>
                  <a:gd name="T64" fmla="*/ 2147483647 w 468"/>
                  <a:gd name="T65" fmla="*/ 2147483647 h 283"/>
                  <a:gd name="T66" fmla="*/ 2147483647 w 468"/>
                  <a:gd name="T67" fmla="*/ 2147483647 h 283"/>
                  <a:gd name="T68" fmla="*/ 2147483647 w 468"/>
                  <a:gd name="T69" fmla="*/ 2147483647 h 283"/>
                  <a:gd name="T70" fmla="*/ 2147483647 w 468"/>
                  <a:gd name="T71" fmla="*/ 2147483647 h 283"/>
                  <a:gd name="T72" fmla="*/ 2147483647 w 468"/>
                  <a:gd name="T73" fmla="*/ 2147483647 h 283"/>
                  <a:gd name="T74" fmla="*/ 2147483647 w 468"/>
                  <a:gd name="T75" fmla="*/ 2147483647 h 283"/>
                  <a:gd name="T76" fmla="*/ 2147483647 w 468"/>
                  <a:gd name="T77" fmla="*/ 2147483647 h 283"/>
                  <a:gd name="T78" fmla="*/ 2147483647 w 468"/>
                  <a:gd name="T79" fmla="*/ 2147483647 h 283"/>
                  <a:gd name="T80" fmla="*/ 2147483647 w 468"/>
                  <a:gd name="T81" fmla="*/ 2147483647 h 2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8"/>
                  <a:gd name="T124" fmla="*/ 0 h 283"/>
                  <a:gd name="T125" fmla="*/ 468 w 468"/>
                  <a:gd name="T126" fmla="*/ 283 h 2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8" h="283">
                    <a:moveTo>
                      <a:pt x="0" y="28"/>
                    </a:moveTo>
                    <a:cubicBezTo>
                      <a:pt x="0" y="28"/>
                      <a:pt x="0" y="28"/>
                      <a:pt x="0" y="28"/>
                    </a:cubicBezTo>
                    <a:cubicBezTo>
                      <a:pt x="2" y="18"/>
                      <a:pt x="2" y="18"/>
                      <a:pt x="2" y="18"/>
                    </a:cubicBezTo>
                    <a:cubicBezTo>
                      <a:pt x="2" y="18"/>
                      <a:pt x="2" y="18"/>
                      <a:pt x="2" y="17"/>
                    </a:cubicBezTo>
                    <a:cubicBezTo>
                      <a:pt x="8" y="9"/>
                      <a:pt x="8" y="9"/>
                      <a:pt x="8" y="9"/>
                    </a:cubicBezTo>
                    <a:cubicBezTo>
                      <a:pt x="8" y="9"/>
                      <a:pt x="8" y="9"/>
                      <a:pt x="8" y="9"/>
                    </a:cubicBezTo>
                    <a:cubicBezTo>
                      <a:pt x="17" y="3"/>
                      <a:pt x="17" y="3"/>
                      <a:pt x="17" y="3"/>
                    </a:cubicBezTo>
                    <a:cubicBezTo>
                      <a:pt x="17" y="3"/>
                      <a:pt x="17" y="3"/>
                      <a:pt x="17" y="3"/>
                    </a:cubicBezTo>
                    <a:cubicBezTo>
                      <a:pt x="28" y="1"/>
                      <a:pt x="28" y="1"/>
                      <a:pt x="28" y="1"/>
                    </a:cubicBezTo>
                    <a:cubicBezTo>
                      <a:pt x="28" y="0"/>
                      <a:pt x="28" y="0"/>
                      <a:pt x="28" y="0"/>
                    </a:cubicBezTo>
                    <a:cubicBezTo>
                      <a:pt x="440" y="0"/>
                      <a:pt x="440" y="0"/>
                      <a:pt x="440" y="0"/>
                    </a:cubicBezTo>
                    <a:cubicBezTo>
                      <a:pt x="440" y="0"/>
                      <a:pt x="440" y="1"/>
                      <a:pt x="440" y="1"/>
                    </a:cubicBezTo>
                    <a:cubicBezTo>
                      <a:pt x="450" y="3"/>
                      <a:pt x="450" y="3"/>
                      <a:pt x="450" y="3"/>
                    </a:cubicBezTo>
                    <a:cubicBezTo>
                      <a:pt x="450" y="3"/>
                      <a:pt x="451" y="3"/>
                      <a:pt x="451" y="3"/>
                    </a:cubicBezTo>
                    <a:cubicBezTo>
                      <a:pt x="459" y="9"/>
                      <a:pt x="459" y="9"/>
                      <a:pt x="459" y="9"/>
                    </a:cubicBezTo>
                    <a:cubicBezTo>
                      <a:pt x="459" y="9"/>
                      <a:pt x="460" y="9"/>
                      <a:pt x="460" y="9"/>
                    </a:cubicBezTo>
                    <a:cubicBezTo>
                      <a:pt x="465" y="17"/>
                      <a:pt x="465" y="17"/>
                      <a:pt x="465" y="17"/>
                    </a:cubicBezTo>
                    <a:cubicBezTo>
                      <a:pt x="465" y="18"/>
                      <a:pt x="465" y="18"/>
                      <a:pt x="465" y="18"/>
                    </a:cubicBezTo>
                    <a:cubicBezTo>
                      <a:pt x="468" y="28"/>
                      <a:pt x="468" y="28"/>
                      <a:pt x="468" y="28"/>
                    </a:cubicBezTo>
                    <a:cubicBezTo>
                      <a:pt x="468" y="28"/>
                      <a:pt x="468" y="28"/>
                      <a:pt x="468" y="28"/>
                    </a:cubicBezTo>
                    <a:cubicBezTo>
                      <a:pt x="468" y="255"/>
                      <a:pt x="468" y="255"/>
                      <a:pt x="468" y="255"/>
                    </a:cubicBezTo>
                    <a:cubicBezTo>
                      <a:pt x="468" y="255"/>
                      <a:pt x="468" y="255"/>
                      <a:pt x="468" y="255"/>
                    </a:cubicBezTo>
                    <a:cubicBezTo>
                      <a:pt x="465" y="266"/>
                      <a:pt x="465" y="266"/>
                      <a:pt x="465" y="266"/>
                    </a:cubicBezTo>
                    <a:cubicBezTo>
                      <a:pt x="465" y="266"/>
                      <a:pt x="465" y="266"/>
                      <a:pt x="465" y="266"/>
                    </a:cubicBezTo>
                    <a:cubicBezTo>
                      <a:pt x="460" y="275"/>
                      <a:pt x="460" y="275"/>
                      <a:pt x="460" y="275"/>
                    </a:cubicBezTo>
                    <a:cubicBezTo>
                      <a:pt x="459" y="275"/>
                      <a:pt x="459" y="275"/>
                      <a:pt x="459" y="275"/>
                    </a:cubicBezTo>
                    <a:cubicBezTo>
                      <a:pt x="451" y="281"/>
                      <a:pt x="451" y="281"/>
                      <a:pt x="451" y="281"/>
                    </a:cubicBezTo>
                    <a:cubicBezTo>
                      <a:pt x="451" y="281"/>
                      <a:pt x="450" y="281"/>
                      <a:pt x="450" y="281"/>
                    </a:cubicBezTo>
                    <a:cubicBezTo>
                      <a:pt x="440" y="283"/>
                      <a:pt x="440" y="283"/>
                      <a:pt x="440" y="283"/>
                    </a:cubicBezTo>
                    <a:cubicBezTo>
                      <a:pt x="440" y="283"/>
                      <a:pt x="440" y="283"/>
                      <a:pt x="440" y="283"/>
                    </a:cubicBezTo>
                    <a:cubicBezTo>
                      <a:pt x="28" y="283"/>
                      <a:pt x="28" y="283"/>
                      <a:pt x="28" y="283"/>
                    </a:cubicBezTo>
                    <a:cubicBezTo>
                      <a:pt x="28" y="283"/>
                      <a:pt x="28" y="283"/>
                      <a:pt x="28" y="283"/>
                    </a:cubicBezTo>
                    <a:cubicBezTo>
                      <a:pt x="17" y="281"/>
                      <a:pt x="17" y="281"/>
                      <a:pt x="17" y="281"/>
                    </a:cubicBezTo>
                    <a:cubicBezTo>
                      <a:pt x="17" y="281"/>
                      <a:pt x="17" y="281"/>
                      <a:pt x="17" y="281"/>
                    </a:cubicBezTo>
                    <a:cubicBezTo>
                      <a:pt x="8" y="275"/>
                      <a:pt x="8" y="275"/>
                      <a:pt x="8" y="275"/>
                    </a:cubicBezTo>
                    <a:cubicBezTo>
                      <a:pt x="8" y="275"/>
                      <a:pt x="8" y="275"/>
                      <a:pt x="8" y="275"/>
                    </a:cubicBezTo>
                    <a:cubicBezTo>
                      <a:pt x="2" y="266"/>
                      <a:pt x="2" y="266"/>
                      <a:pt x="2" y="266"/>
                    </a:cubicBezTo>
                    <a:cubicBezTo>
                      <a:pt x="2" y="266"/>
                      <a:pt x="2" y="266"/>
                      <a:pt x="2" y="266"/>
                    </a:cubicBezTo>
                    <a:cubicBezTo>
                      <a:pt x="0" y="255"/>
                      <a:pt x="0" y="255"/>
                      <a:pt x="0" y="255"/>
                    </a:cubicBezTo>
                    <a:cubicBezTo>
                      <a:pt x="0" y="255"/>
                      <a:pt x="0" y="255"/>
                      <a:pt x="0" y="255"/>
                    </a:cubicBezTo>
                    <a:lnTo>
                      <a:pt x="0" y="28"/>
                    </a:lnTo>
                    <a:close/>
                    <a:moveTo>
                      <a:pt x="3" y="255"/>
                    </a:moveTo>
                    <a:cubicBezTo>
                      <a:pt x="3" y="255"/>
                      <a:pt x="3" y="255"/>
                      <a:pt x="3" y="255"/>
                    </a:cubicBezTo>
                    <a:cubicBezTo>
                      <a:pt x="5" y="265"/>
                      <a:pt x="5" y="265"/>
                      <a:pt x="5" y="265"/>
                    </a:cubicBezTo>
                    <a:cubicBezTo>
                      <a:pt x="5" y="265"/>
                      <a:pt x="5" y="265"/>
                      <a:pt x="5" y="265"/>
                    </a:cubicBezTo>
                    <a:cubicBezTo>
                      <a:pt x="11" y="273"/>
                      <a:pt x="11" y="273"/>
                      <a:pt x="11" y="273"/>
                    </a:cubicBezTo>
                    <a:cubicBezTo>
                      <a:pt x="10" y="272"/>
                      <a:pt x="10" y="272"/>
                      <a:pt x="10" y="272"/>
                    </a:cubicBezTo>
                    <a:cubicBezTo>
                      <a:pt x="19" y="278"/>
                      <a:pt x="19" y="278"/>
                      <a:pt x="19" y="278"/>
                    </a:cubicBezTo>
                    <a:cubicBezTo>
                      <a:pt x="18" y="278"/>
                      <a:pt x="18" y="278"/>
                      <a:pt x="18" y="278"/>
                    </a:cubicBezTo>
                    <a:cubicBezTo>
                      <a:pt x="28" y="280"/>
                      <a:pt x="28" y="280"/>
                      <a:pt x="28" y="280"/>
                    </a:cubicBezTo>
                    <a:cubicBezTo>
                      <a:pt x="28" y="280"/>
                      <a:pt x="28" y="280"/>
                      <a:pt x="28" y="280"/>
                    </a:cubicBezTo>
                    <a:cubicBezTo>
                      <a:pt x="440" y="280"/>
                      <a:pt x="440" y="280"/>
                      <a:pt x="440" y="280"/>
                    </a:cubicBezTo>
                    <a:cubicBezTo>
                      <a:pt x="439" y="280"/>
                      <a:pt x="439" y="280"/>
                      <a:pt x="439" y="280"/>
                    </a:cubicBezTo>
                    <a:cubicBezTo>
                      <a:pt x="450" y="278"/>
                      <a:pt x="450" y="278"/>
                      <a:pt x="450" y="278"/>
                    </a:cubicBezTo>
                    <a:cubicBezTo>
                      <a:pt x="449" y="278"/>
                      <a:pt x="449" y="278"/>
                      <a:pt x="449" y="278"/>
                    </a:cubicBezTo>
                    <a:cubicBezTo>
                      <a:pt x="457" y="272"/>
                      <a:pt x="457" y="272"/>
                      <a:pt x="457" y="272"/>
                    </a:cubicBezTo>
                    <a:cubicBezTo>
                      <a:pt x="457" y="273"/>
                      <a:pt x="457" y="273"/>
                      <a:pt x="457" y="273"/>
                    </a:cubicBezTo>
                    <a:cubicBezTo>
                      <a:pt x="462" y="265"/>
                      <a:pt x="462" y="265"/>
                      <a:pt x="462" y="265"/>
                    </a:cubicBezTo>
                    <a:cubicBezTo>
                      <a:pt x="462" y="265"/>
                      <a:pt x="462" y="265"/>
                      <a:pt x="462" y="265"/>
                    </a:cubicBezTo>
                    <a:cubicBezTo>
                      <a:pt x="464" y="255"/>
                      <a:pt x="464" y="255"/>
                      <a:pt x="464" y="255"/>
                    </a:cubicBezTo>
                    <a:cubicBezTo>
                      <a:pt x="464" y="255"/>
                      <a:pt x="464" y="255"/>
                      <a:pt x="464" y="255"/>
                    </a:cubicBezTo>
                    <a:cubicBezTo>
                      <a:pt x="464" y="28"/>
                      <a:pt x="464" y="28"/>
                      <a:pt x="464" y="28"/>
                    </a:cubicBezTo>
                    <a:cubicBezTo>
                      <a:pt x="464" y="29"/>
                      <a:pt x="464" y="29"/>
                      <a:pt x="464" y="29"/>
                    </a:cubicBezTo>
                    <a:cubicBezTo>
                      <a:pt x="462" y="19"/>
                      <a:pt x="462" y="19"/>
                      <a:pt x="462" y="19"/>
                    </a:cubicBezTo>
                    <a:cubicBezTo>
                      <a:pt x="462" y="19"/>
                      <a:pt x="462" y="19"/>
                      <a:pt x="462" y="19"/>
                    </a:cubicBezTo>
                    <a:cubicBezTo>
                      <a:pt x="457" y="11"/>
                      <a:pt x="457" y="11"/>
                      <a:pt x="457" y="11"/>
                    </a:cubicBezTo>
                    <a:cubicBezTo>
                      <a:pt x="457" y="11"/>
                      <a:pt x="457" y="11"/>
                      <a:pt x="457" y="11"/>
                    </a:cubicBezTo>
                    <a:cubicBezTo>
                      <a:pt x="449" y="6"/>
                      <a:pt x="449" y="6"/>
                      <a:pt x="449" y="6"/>
                    </a:cubicBezTo>
                    <a:cubicBezTo>
                      <a:pt x="450" y="6"/>
                      <a:pt x="450" y="6"/>
                      <a:pt x="450" y="6"/>
                    </a:cubicBezTo>
                    <a:cubicBezTo>
                      <a:pt x="439" y="4"/>
                      <a:pt x="439" y="4"/>
                      <a:pt x="439" y="4"/>
                    </a:cubicBezTo>
                    <a:cubicBezTo>
                      <a:pt x="440" y="4"/>
                      <a:pt x="440" y="4"/>
                      <a:pt x="440" y="4"/>
                    </a:cubicBezTo>
                    <a:cubicBezTo>
                      <a:pt x="28" y="4"/>
                      <a:pt x="28" y="4"/>
                      <a:pt x="28" y="4"/>
                    </a:cubicBezTo>
                    <a:cubicBezTo>
                      <a:pt x="28" y="4"/>
                      <a:pt x="28" y="4"/>
                      <a:pt x="28" y="4"/>
                    </a:cubicBezTo>
                    <a:cubicBezTo>
                      <a:pt x="18" y="6"/>
                      <a:pt x="18" y="6"/>
                      <a:pt x="18" y="6"/>
                    </a:cubicBezTo>
                    <a:cubicBezTo>
                      <a:pt x="19" y="6"/>
                      <a:pt x="19" y="6"/>
                      <a:pt x="19" y="6"/>
                    </a:cubicBezTo>
                    <a:cubicBezTo>
                      <a:pt x="10" y="11"/>
                      <a:pt x="10" y="11"/>
                      <a:pt x="10" y="11"/>
                    </a:cubicBezTo>
                    <a:cubicBezTo>
                      <a:pt x="11" y="11"/>
                      <a:pt x="11" y="11"/>
                      <a:pt x="11" y="11"/>
                    </a:cubicBezTo>
                    <a:cubicBezTo>
                      <a:pt x="5" y="19"/>
                      <a:pt x="5" y="19"/>
                      <a:pt x="5" y="19"/>
                    </a:cubicBezTo>
                    <a:cubicBezTo>
                      <a:pt x="5" y="19"/>
                      <a:pt x="5" y="19"/>
                      <a:pt x="5" y="19"/>
                    </a:cubicBezTo>
                    <a:cubicBezTo>
                      <a:pt x="3" y="29"/>
                      <a:pt x="3" y="29"/>
                      <a:pt x="3" y="29"/>
                    </a:cubicBezTo>
                    <a:cubicBezTo>
                      <a:pt x="3" y="28"/>
                      <a:pt x="3" y="28"/>
                      <a:pt x="3" y="28"/>
                    </a:cubicBezTo>
                    <a:lnTo>
                      <a:pt x="3" y="255"/>
                    </a:lnTo>
                    <a:close/>
                  </a:path>
                </a:pathLst>
              </a:custGeom>
              <a:solidFill>
                <a:srgbClr val="FFFFFF"/>
              </a:solidFill>
              <a:ln w="0">
                <a:solidFill>
                  <a:srgbClr val="FFFFFF"/>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7" name="Freeform 95"/>
              <p:cNvSpPr>
                <a:spLocks/>
              </p:cNvSpPr>
              <p:nvPr/>
            </p:nvSpPr>
            <p:spPr bwMode="auto">
              <a:xfrm>
                <a:off x="6323019" y="6259503"/>
                <a:ext cx="704851" cy="104775"/>
              </a:xfrm>
              <a:custGeom>
                <a:avLst/>
                <a:gdLst>
                  <a:gd name="T0" fmla="*/ 0 w 249"/>
                  <a:gd name="T1" fmla="*/ 2147483647 h 37"/>
                  <a:gd name="T2" fmla="*/ 2147483647 w 249"/>
                  <a:gd name="T3" fmla="*/ 0 h 37"/>
                  <a:gd name="T4" fmla="*/ 2147483647 w 249"/>
                  <a:gd name="T5" fmla="*/ 0 h 37"/>
                  <a:gd name="T6" fmla="*/ 2147483647 w 249"/>
                  <a:gd name="T7" fmla="*/ 0 h 37"/>
                  <a:gd name="T8" fmla="*/ 2147483647 w 249"/>
                  <a:gd name="T9" fmla="*/ 0 h 37"/>
                  <a:gd name="T10" fmla="*/ 2147483647 w 249"/>
                  <a:gd name="T11" fmla="*/ 0 h 37"/>
                  <a:gd name="T12" fmla="*/ 2147483647 w 249"/>
                  <a:gd name="T13" fmla="*/ 2147483647 h 37"/>
                  <a:gd name="T14" fmla="*/ 2147483647 w 249"/>
                  <a:gd name="T15" fmla="*/ 2147483647 h 37"/>
                  <a:gd name="T16" fmla="*/ 2147483647 w 249"/>
                  <a:gd name="T17" fmla="*/ 2147483647 h 37"/>
                  <a:gd name="T18" fmla="*/ 2147483647 w 249"/>
                  <a:gd name="T19" fmla="*/ 2147483647 h 37"/>
                  <a:gd name="T20" fmla="*/ 2147483647 w 249"/>
                  <a:gd name="T21" fmla="*/ 2147483647 h 37"/>
                  <a:gd name="T22" fmla="*/ 2147483647 w 249"/>
                  <a:gd name="T23" fmla="*/ 2147483647 h 37"/>
                  <a:gd name="T24" fmla="*/ 2147483647 w 249"/>
                  <a:gd name="T25" fmla="*/ 2147483647 h 37"/>
                  <a:gd name="T26" fmla="*/ 2147483647 w 249"/>
                  <a:gd name="T27" fmla="*/ 2147483647 h 37"/>
                  <a:gd name="T28" fmla="*/ 2147483647 w 249"/>
                  <a:gd name="T29" fmla="*/ 2147483647 h 37"/>
                  <a:gd name="T30" fmla="*/ 2147483647 w 249"/>
                  <a:gd name="T31" fmla="*/ 2147483647 h 37"/>
                  <a:gd name="T32" fmla="*/ 0 w 249"/>
                  <a:gd name="T33" fmla="*/ 2147483647 h 37"/>
                  <a:gd name="T34" fmla="*/ 0 w 249"/>
                  <a:gd name="T35" fmla="*/ 2147483647 h 37"/>
                  <a:gd name="T36" fmla="*/ 0 w 249"/>
                  <a:gd name="T37" fmla="*/ 2147483647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9"/>
                  <a:gd name="T58" fmla="*/ 0 h 37"/>
                  <a:gd name="T59" fmla="*/ 249 w 249"/>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9" h="37">
                    <a:moveTo>
                      <a:pt x="0" y="14"/>
                    </a:moveTo>
                    <a:cubicBezTo>
                      <a:pt x="0" y="6"/>
                      <a:pt x="7" y="0"/>
                      <a:pt x="14" y="0"/>
                    </a:cubicBezTo>
                    <a:cubicBezTo>
                      <a:pt x="14" y="0"/>
                      <a:pt x="14" y="0"/>
                      <a:pt x="14" y="0"/>
                    </a:cubicBezTo>
                    <a:cubicBezTo>
                      <a:pt x="14" y="0"/>
                      <a:pt x="14" y="0"/>
                      <a:pt x="14" y="0"/>
                    </a:cubicBezTo>
                    <a:cubicBezTo>
                      <a:pt x="236" y="0"/>
                      <a:pt x="236" y="0"/>
                      <a:pt x="236" y="0"/>
                    </a:cubicBezTo>
                    <a:cubicBezTo>
                      <a:pt x="236" y="0"/>
                      <a:pt x="236" y="0"/>
                      <a:pt x="236" y="0"/>
                    </a:cubicBezTo>
                    <a:cubicBezTo>
                      <a:pt x="243" y="0"/>
                      <a:pt x="249" y="6"/>
                      <a:pt x="249" y="14"/>
                    </a:cubicBezTo>
                    <a:cubicBezTo>
                      <a:pt x="249" y="14"/>
                      <a:pt x="249" y="14"/>
                      <a:pt x="249" y="14"/>
                    </a:cubicBezTo>
                    <a:cubicBezTo>
                      <a:pt x="249" y="14"/>
                      <a:pt x="249" y="14"/>
                      <a:pt x="249" y="14"/>
                    </a:cubicBezTo>
                    <a:cubicBezTo>
                      <a:pt x="249" y="23"/>
                      <a:pt x="249" y="23"/>
                      <a:pt x="249" y="23"/>
                    </a:cubicBezTo>
                    <a:cubicBezTo>
                      <a:pt x="249" y="23"/>
                      <a:pt x="249" y="23"/>
                      <a:pt x="249" y="23"/>
                    </a:cubicBezTo>
                    <a:cubicBezTo>
                      <a:pt x="249" y="31"/>
                      <a:pt x="243" y="37"/>
                      <a:pt x="236" y="37"/>
                    </a:cubicBezTo>
                    <a:cubicBezTo>
                      <a:pt x="236" y="37"/>
                      <a:pt x="236" y="37"/>
                      <a:pt x="236" y="37"/>
                    </a:cubicBezTo>
                    <a:cubicBezTo>
                      <a:pt x="236" y="37"/>
                      <a:pt x="236" y="37"/>
                      <a:pt x="236" y="37"/>
                    </a:cubicBezTo>
                    <a:cubicBezTo>
                      <a:pt x="14" y="37"/>
                      <a:pt x="14" y="37"/>
                      <a:pt x="14" y="37"/>
                    </a:cubicBezTo>
                    <a:cubicBezTo>
                      <a:pt x="14" y="37"/>
                      <a:pt x="14" y="37"/>
                      <a:pt x="14" y="37"/>
                    </a:cubicBezTo>
                    <a:cubicBezTo>
                      <a:pt x="7" y="37"/>
                      <a:pt x="0" y="31"/>
                      <a:pt x="0" y="23"/>
                    </a:cubicBezTo>
                    <a:cubicBezTo>
                      <a:pt x="0" y="23"/>
                      <a:pt x="0" y="23"/>
                      <a:pt x="0" y="23"/>
                    </a:cubicBezTo>
                    <a:lnTo>
                      <a:pt x="0" y="1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8" name="Freeform 96"/>
              <p:cNvSpPr>
                <a:spLocks/>
              </p:cNvSpPr>
              <p:nvPr/>
            </p:nvSpPr>
            <p:spPr bwMode="auto">
              <a:xfrm>
                <a:off x="6754820" y="5378438"/>
                <a:ext cx="454026" cy="454024"/>
              </a:xfrm>
              <a:custGeom>
                <a:avLst/>
                <a:gdLst>
                  <a:gd name="T0" fmla="*/ 2147483647 w 160"/>
                  <a:gd name="T1" fmla="*/ 2147483647 h 160"/>
                  <a:gd name="T2" fmla="*/ 2147483647 w 160"/>
                  <a:gd name="T3" fmla="*/ 2147483647 h 160"/>
                  <a:gd name="T4" fmla="*/ 2147483647 w 160"/>
                  <a:gd name="T5" fmla="*/ 2147483647 h 160"/>
                  <a:gd name="T6" fmla="*/ 2147483647 w 160"/>
                  <a:gd name="T7" fmla="*/ 2147483647 h 160"/>
                  <a:gd name="T8" fmla="*/ 2147483647 w 160"/>
                  <a:gd name="T9" fmla="*/ 2147483647 h 160"/>
                  <a:gd name="T10" fmla="*/ 2147483647 w 160"/>
                  <a:gd name="T11" fmla="*/ 2147483647 h 160"/>
                  <a:gd name="T12" fmla="*/ 2147483647 w 160"/>
                  <a:gd name="T13" fmla="*/ 2147483647 h 160"/>
                  <a:gd name="T14" fmla="*/ 2147483647 w 160"/>
                  <a:gd name="T15" fmla="*/ 2147483647 h 160"/>
                  <a:gd name="T16" fmla="*/ 2147483647 w 160"/>
                  <a:gd name="T17" fmla="*/ 2147483647 h 160"/>
                  <a:gd name="T18" fmla="*/ 2147483647 w 160"/>
                  <a:gd name="T19" fmla="*/ 2147483647 h 160"/>
                  <a:gd name="T20" fmla="*/ 2147483647 w 160"/>
                  <a:gd name="T21" fmla="*/ 2147483647 h 160"/>
                  <a:gd name="T22" fmla="*/ 2147483647 w 160"/>
                  <a:gd name="T23" fmla="*/ 2147483647 h 1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0"/>
                  <a:gd name="T37" fmla="*/ 0 h 160"/>
                  <a:gd name="T38" fmla="*/ 160 w 160"/>
                  <a:gd name="T39" fmla="*/ 160 h 1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0" h="160">
                    <a:moveTo>
                      <a:pt x="11" y="61"/>
                    </a:moveTo>
                    <a:cubicBezTo>
                      <a:pt x="21" y="23"/>
                      <a:pt x="61" y="0"/>
                      <a:pt x="99" y="11"/>
                    </a:cubicBezTo>
                    <a:cubicBezTo>
                      <a:pt x="99" y="11"/>
                      <a:pt x="99" y="11"/>
                      <a:pt x="99" y="11"/>
                    </a:cubicBezTo>
                    <a:cubicBezTo>
                      <a:pt x="99" y="11"/>
                      <a:pt x="99" y="11"/>
                      <a:pt x="99" y="11"/>
                    </a:cubicBezTo>
                    <a:cubicBezTo>
                      <a:pt x="137" y="22"/>
                      <a:pt x="160" y="61"/>
                      <a:pt x="149" y="99"/>
                    </a:cubicBezTo>
                    <a:cubicBezTo>
                      <a:pt x="149" y="99"/>
                      <a:pt x="149" y="99"/>
                      <a:pt x="149" y="99"/>
                    </a:cubicBezTo>
                    <a:cubicBezTo>
                      <a:pt x="149" y="99"/>
                      <a:pt x="149" y="99"/>
                      <a:pt x="149" y="99"/>
                    </a:cubicBezTo>
                    <a:cubicBezTo>
                      <a:pt x="139" y="138"/>
                      <a:pt x="99" y="160"/>
                      <a:pt x="61" y="149"/>
                    </a:cubicBezTo>
                    <a:cubicBezTo>
                      <a:pt x="61" y="149"/>
                      <a:pt x="61" y="149"/>
                      <a:pt x="61" y="149"/>
                    </a:cubicBezTo>
                    <a:cubicBezTo>
                      <a:pt x="61" y="149"/>
                      <a:pt x="61" y="149"/>
                      <a:pt x="61" y="149"/>
                    </a:cubicBezTo>
                    <a:cubicBezTo>
                      <a:pt x="23" y="139"/>
                      <a:pt x="0" y="99"/>
                      <a:pt x="11" y="61"/>
                    </a:cubicBezTo>
                    <a:cubicBezTo>
                      <a:pt x="11" y="61"/>
                      <a:pt x="11" y="61"/>
                      <a:pt x="11" y="61"/>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9" name="Freeform 97"/>
              <p:cNvSpPr>
                <a:spLocks/>
              </p:cNvSpPr>
              <p:nvPr/>
            </p:nvSpPr>
            <p:spPr bwMode="auto">
              <a:xfrm>
                <a:off x="6689730" y="5392729"/>
                <a:ext cx="585789" cy="519112"/>
              </a:xfrm>
              <a:custGeom>
                <a:avLst/>
                <a:gdLst>
                  <a:gd name="T0" fmla="*/ 2147483647 w 369"/>
                  <a:gd name="T1" fmla="*/ 0 h 327"/>
                  <a:gd name="T2" fmla="*/ 2147483647 w 369"/>
                  <a:gd name="T3" fmla="*/ 2147483647 h 327"/>
                  <a:gd name="T4" fmla="*/ 2147483647 w 369"/>
                  <a:gd name="T5" fmla="*/ 2147483647 h 327"/>
                  <a:gd name="T6" fmla="*/ 0 w 369"/>
                  <a:gd name="T7" fmla="*/ 2147483647 h 327"/>
                  <a:gd name="T8" fmla="*/ 2147483647 w 369"/>
                  <a:gd name="T9" fmla="*/ 0 h 327"/>
                  <a:gd name="T10" fmla="*/ 0 60000 65536"/>
                  <a:gd name="T11" fmla="*/ 0 60000 65536"/>
                  <a:gd name="T12" fmla="*/ 0 60000 65536"/>
                  <a:gd name="T13" fmla="*/ 0 60000 65536"/>
                  <a:gd name="T14" fmla="*/ 0 60000 65536"/>
                  <a:gd name="T15" fmla="*/ 0 w 369"/>
                  <a:gd name="T16" fmla="*/ 0 h 327"/>
                  <a:gd name="T17" fmla="*/ 369 w 369"/>
                  <a:gd name="T18" fmla="*/ 327 h 327"/>
                </a:gdLst>
                <a:ahLst/>
                <a:cxnLst>
                  <a:cxn ang="T10">
                    <a:pos x="T0" y="T1"/>
                  </a:cxn>
                  <a:cxn ang="T11">
                    <a:pos x="T2" y="T3"/>
                  </a:cxn>
                  <a:cxn ang="T12">
                    <a:pos x="T4" y="T5"/>
                  </a:cxn>
                  <a:cxn ang="T13">
                    <a:pos x="T6" y="T7"/>
                  </a:cxn>
                  <a:cxn ang="T14">
                    <a:pos x="T8" y="T9"/>
                  </a:cxn>
                </a:cxnLst>
                <a:rect l="T15" t="T16" r="T17" b="T18"/>
                <a:pathLst>
                  <a:path w="369" h="327">
                    <a:moveTo>
                      <a:pt x="68" y="0"/>
                    </a:moveTo>
                    <a:lnTo>
                      <a:pt x="369" y="84"/>
                    </a:lnTo>
                    <a:lnTo>
                      <a:pt x="303" y="327"/>
                    </a:lnTo>
                    <a:lnTo>
                      <a:pt x="0" y="243"/>
                    </a:lnTo>
                    <a:lnTo>
                      <a:pt x="68" y="0"/>
                    </a:lnTo>
                    <a:close/>
                  </a:path>
                </a:pathLst>
              </a:custGeom>
              <a:solidFill>
                <a:srgbClr val="E0E0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0" name="Freeform 98"/>
              <p:cNvSpPr>
                <a:spLocks/>
              </p:cNvSpPr>
              <p:nvPr/>
            </p:nvSpPr>
            <p:spPr bwMode="auto">
              <a:xfrm>
                <a:off x="6897693" y="5418123"/>
                <a:ext cx="250825" cy="158750"/>
              </a:xfrm>
              <a:custGeom>
                <a:avLst/>
                <a:gdLst>
                  <a:gd name="T0" fmla="*/ 2147483647 w 158"/>
                  <a:gd name="T1" fmla="*/ 2147483647 h 100"/>
                  <a:gd name="T2" fmla="*/ 0 w 158"/>
                  <a:gd name="T3" fmla="*/ 0 h 100"/>
                  <a:gd name="T4" fmla="*/ 2147483647 w 158"/>
                  <a:gd name="T5" fmla="*/ 2147483647 h 100"/>
                  <a:gd name="T6" fmla="*/ 2147483647 w 158"/>
                  <a:gd name="T7" fmla="*/ 2147483647 h 100"/>
                  <a:gd name="T8" fmla="*/ 0 60000 65536"/>
                  <a:gd name="T9" fmla="*/ 0 60000 65536"/>
                  <a:gd name="T10" fmla="*/ 0 60000 65536"/>
                  <a:gd name="T11" fmla="*/ 0 60000 65536"/>
                  <a:gd name="T12" fmla="*/ 0 w 158"/>
                  <a:gd name="T13" fmla="*/ 0 h 100"/>
                  <a:gd name="T14" fmla="*/ 158 w 158"/>
                  <a:gd name="T15" fmla="*/ 100 h 100"/>
                </a:gdLst>
                <a:ahLst/>
                <a:cxnLst>
                  <a:cxn ang="T8">
                    <a:pos x="T0" y="T1"/>
                  </a:cxn>
                  <a:cxn ang="T9">
                    <a:pos x="T2" y="T3"/>
                  </a:cxn>
                  <a:cxn ang="T10">
                    <a:pos x="T4" y="T5"/>
                  </a:cxn>
                  <a:cxn ang="T11">
                    <a:pos x="T6" y="T7"/>
                  </a:cxn>
                </a:cxnLst>
                <a:rect l="T12" t="T13" r="T14" b="T15"/>
                <a:pathLst>
                  <a:path w="158" h="100">
                    <a:moveTo>
                      <a:pt x="57" y="100"/>
                    </a:moveTo>
                    <a:lnTo>
                      <a:pt x="0" y="0"/>
                    </a:lnTo>
                    <a:lnTo>
                      <a:pt x="158" y="43"/>
                    </a:lnTo>
                    <a:lnTo>
                      <a:pt x="57" y="10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1" name="Freeform 99"/>
              <p:cNvSpPr>
                <a:spLocks/>
              </p:cNvSpPr>
              <p:nvPr/>
            </p:nvSpPr>
            <p:spPr bwMode="auto">
              <a:xfrm>
                <a:off x="6735767" y="5457811"/>
                <a:ext cx="463550" cy="414337"/>
              </a:xfrm>
              <a:custGeom>
                <a:avLst/>
                <a:gdLst>
                  <a:gd name="T0" fmla="*/ 2147483647 w 164"/>
                  <a:gd name="T1" fmla="*/ 2147483647 h 146"/>
                  <a:gd name="T2" fmla="*/ 2147483647 w 164"/>
                  <a:gd name="T3" fmla="*/ 2147483647 h 146"/>
                  <a:gd name="T4" fmla="*/ 2147483647 w 164"/>
                  <a:gd name="T5" fmla="*/ 2147483647 h 146"/>
                  <a:gd name="T6" fmla="*/ 2147483647 w 164"/>
                  <a:gd name="T7" fmla="*/ 0 h 146"/>
                  <a:gd name="T8" fmla="*/ 2147483647 w 164"/>
                  <a:gd name="T9" fmla="*/ 0 h 146"/>
                  <a:gd name="T10" fmla="*/ 2147483647 w 164"/>
                  <a:gd name="T11" fmla="*/ 0 h 146"/>
                  <a:gd name="T12" fmla="*/ 2147483647 w 164"/>
                  <a:gd name="T13" fmla="*/ 2147483647 h 146"/>
                  <a:gd name="T14" fmla="*/ 2147483647 w 164"/>
                  <a:gd name="T15" fmla="*/ 2147483647 h 146"/>
                  <a:gd name="T16" fmla="*/ 0 60000 65536"/>
                  <a:gd name="T17" fmla="*/ 0 60000 65536"/>
                  <a:gd name="T18" fmla="*/ 0 60000 65536"/>
                  <a:gd name="T19" fmla="*/ 0 60000 65536"/>
                  <a:gd name="T20" fmla="*/ 0 60000 65536"/>
                  <a:gd name="T21" fmla="*/ 0 60000 65536"/>
                  <a:gd name="T22" fmla="*/ 0 60000 65536"/>
                  <a:gd name="T23" fmla="*/ 0 60000 65536"/>
                  <a:gd name="T24" fmla="*/ 0 w 164"/>
                  <a:gd name="T25" fmla="*/ 0 h 146"/>
                  <a:gd name="T26" fmla="*/ 164 w 164"/>
                  <a:gd name="T27" fmla="*/ 146 h 1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4" h="146">
                    <a:moveTo>
                      <a:pt x="144" y="27"/>
                    </a:moveTo>
                    <a:cubicBezTo>
                      <a:pt x="164" y="62"/>
                      <a:pt x="153" y="106"/>
                      <a:pt x="118" y="126"/>
                    </a:cubicBezTo>
                    <a:cubicBezTo>
                      <a:pt x="84" y="146"/>
                      <a:pt x="39" y="134"/>
                      <a:pt x="20" y="99"/>
                    </a:cubicBezTo>
                    <a:cubicBezTo>
                      <a:pt x="0" y="65"/>
                      <a:pt x="11" y="20"/>
                      <a:pt x="46" y="0"/>
                    </a:cubicBezTo>
                    <a:cubicBezTo>
                      <a:pt x="46" y="0"/>
                      <a:pt x="46" y="0"/>
                      <a:pt x="46" y="0"/>
                    </a:cubicBezTo>
                    <a:cubicBezTo>
                      <a:pt x="46" y="0"/>
                      <a:pt x="46" y="0"/>
                      <a:pt x="46" y="0"/>
                    </a:cubicBezTo>
                    <a:cubicBezTo>
                      <a:pt x="82" y="63"/>
                      <a:pt x="82" y="63"/>
                      <a:pt x="82" y="63"/>
                    </a:cubicBezTo>
                    <a:lnTo>
                      <a:pt x="144" y="2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2" name="Freeform 100"/>
              <p:cNvSpPr>
                <a:spLocks/>
              </p:cNvSpPr>
              <p:nvPr/>
            </p:nvSpPr>
            <p:spPr bwMode="auto">
              <a:xfrm>
                <a:off x="6200778" y="5438766"/>
                <a:ext cx="455613" cy="76200"/>
              </a:xfrm>
              <a:custGeom>
                <a:avLst/>
                <a:gdLst>
                  <a:gd name="T0" fmla="*/ 0 w 287"/>
                  <a:gd name="T1" fmla="*/ 0 h 48"/>
                  <a:gd name="T2" fmla="*/ 0 w 287"/>
                  <a:gd name="T3" fmla="*/ 2147483647 h 48"/>
                  <a:gd name="T4" fmla="*/ 2147483647 w 287"/>
                  <a:gd name="T5" fmla="*/ 2147483647 h 48"/>
                  <a:gd name="T6" fmla="*/ 2147483647 w 287"/>
                  <a:gd name="T7" fmla="*/ 0 h 48"/>
                  <a:gd name="T8" fmla="*/ 0 w 287"/>
                  <a:gd name="T9" fmla="*/ 0 h 48"/>
                  <a:gd name="T10" fmla="*/ 0 w 287"/>
                  <a:gd name="T11" fmla="*/ 0 h 48"/>
                  <a:gd name="T12" fmla="*/ 0 60000 65536"/>
                  <a:gd name="T13" fmla="*/ 0 60000 65536"/>
                  <a:gd name="T14" fmla="*/ 0 60000 65536"/>
                  <a:gd name="T15" fmla="*/ 0 60000 65536"/>
                  <a:gd name="T16" fmla="*/ 0 60000 65536"/>
                  <a:gd name="T17" fmla="*/ 0 60000 65536"/>
                  <a:gd name="T18" fmla="*/ 0 w 287"/>
                  <a:gd name="T19" fmla="*/ 0 h 48"/>
                  <a:gd name="T20" fmla="*/ 287 w 28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87" h="48">
                    <a:moveTo>
                      <a:pt x="0" y="0"/>
                    </a:moveTo>
                    <a:lnTo>
                      <a:pt x="0" y="48"/>
                    </a:lnTo>
                    <a:lnTo>
                      <a:pt x="287" y="48"/>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3" name="Freeform 101"/>
              <p:cNvSpPr>
                <a:spLocks/>
              </p:cNvSpPr>
              <p:nvPr/>
            </p:nvSpPr>
            <p:spPr bwMode="auto">
              <a:xfrm>
                <a:off x="6200778" y="5562589"/>
                <a:ext cx="455613" cy="76200"/>
              </a:xfrm>
              <a:custGeom>
                <a:avLst/>
                <a:gdLst>
                  <a:gd name="T0" fmla="*/ 0 w 287"/>
                  <a:gd name="T1" fmla="*/ 0 h 48"/>
                  <a:gd name="T2" fmla="*/ 0 w 287"/>
                  <a:gd name="T3" fmla="*/ 2147483647 h 48"/>
                  <a:gd name="T4" fmla="*/ 2147483647 w 287"/>
                  <a:gd name="T5" fmla="*/ 2147483647 h 48"/>
                  <a:gd name="T6" fmla="*/ 2147483647 w 287"/>
                  <a:gd name="T7" fmla="*/ 0 h 48"/>
                  <a:gd name="T8" fmla="*/ 0 w 287"/>
                  <a:gd name="T9" fmla="*/ 0 h 48"/>
                  <a:gd name="T10" fmla="*/ 0 w 287"/>
                  <a:gd name="T11" fmla="*/ 0 h 48"/>
                  <a:gd name="T12" fmla="*/ 0 60000 65536"/>
                  <a:gd name="T13" fmla="*/ 0 60000 65536"/>
                  <a:gd name="T14" fmla="*/ 0 60000 65536"/>
                  <a:gd name="T15" fmla="*/ 0 60000 65536"/>
                  <a:gd name="T16" fmla="*/ 0 60000 65536"/>
                  <a:gd name="T17" fmla="*/ 0 60000 65536"/>
                  <a:gd name="T18" fmla="*/ 0 w 287"/>
                  <a:gd name="T19" fmla="*/ 0 h 48"/>
                  <a:gd name="T20" fmla="*/ 287 w 28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87" h="48">
                    <a:moveTo>
                      <a:pt x="0" y="0"/>
                    </a:moveTo>
                    <a:lnTo>
                      <a:pt x="0" y="48"/>
                    </a:lnTo>
                    <a:lnTo>
                      <a:pt x="287" y="48"/>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4" name="Freeform 102"/>
              <p:cNvSpPr>
                <a:spLocks/>
              </p:cNvSpPr>
              <p:nvPr/>
            </p:nvSpPr>
            <p:spPr bwMode="auto">
              <a:xfrm>
                <a:off x="6200789" y="5695942"/>
                <a:ext cx="455614" cy="68263"/>
              </a:xfrm>
              <a:custGeom>
                <a:avLst/>
                <a:gdLst>
                  <a:gd name="T0" fmla="*/ 0 w 287"/>
                  <a:gd name="T1" fmla="*/ 0 h 43"/>
                  <a:gd name="T2" fmla="*/ 0 w 287"/>
                  <a:gd name="T3" fmla="*/ 2147483647 h 43"/>
                  <a:gd name="T4" fmla="*/ 2147483647 w 287"/>
                  <a:gd name="T5" fmla="*/ 2147483647 h 43"/>
                  <a:gd name="T6" fmla="*/ 2147483647 w 287"/>
                  <a:gd name="T7" fmla="*/ 0 h 43"/>
                  <a:gd name="T8" fmla="*/ 0 w 287"/>
                  <a:gd name="T9" fmla="*/ 0 h 43"/>
                  <a:gd name="T10" fmla="*/ 0 w 287"/>
                  <a:gd name="T11" fmla="*/ 0 h 43"/>
                  <a:gd name="T12" fmla="*/ 0 60000 65536"/>
                  <a:gd name="T13" fmla="*/ 0 60000 65536"/>
                  <a:gd name="T14" fmla="*/ 0 60000 65536"/>
                  <a:gd name="T15" fmla="*/ 0 60000 65536"/>
                  <a:gd name="T16" fmla="*/ 0 60000 65536"/>
                  <a:gd name="T17" fmla="*/ 0 60000 65536"/>
                  <a:gd name="T18" fmla="*/ 0 w 287"/>
                  <a:gd name="T19" fmla="*/ 0 h 43"/>
                  <a:gd name="T20" fmla="*/ 287 w 287"/>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287" h="43">
                    <a:moveTo>
                      <a:pt x="0" y="0"/>
                    </a:moveTo>
                    <a:lnTo>
                      <a:pt x="0" y="43"/>
                    </a:lnTo>
                    <a:lnTo>
                      <a:pt x="287" y="43"/>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5" name="Freeform 103"/>
              <p:cNvSpPr>
                <a:spLocks/>
              </p:cNvSpPr>
              <p:nvPr/>
            </p:nvSpPr>
            <p:spPr bwMode="auto">
              <a:xfrm>
                <a:off x="6200775" y="5821364"/>
                <a:ext cx="209551" cy="76200"/>
              </a:xfrm>
              <a:custGeom>
                <a:avLst/>
                <a:gdLst>
                  <a:gd name="T0" fmla="*/ 0 w 132"/>
                  <a:gd name="T1" fmla="*/ 0 h 48"/>
                  <a:gd name="T2" fmla="*/ 0 w 132"/>
                  <a:gd name="T3" fmla="*/ 2147483647 h 48"/>
                  <a:gd name="T4" fmla="*/ 2147483647 w 132"/>
                  <a:gd name="T5" fmla="*/ 2147483647 h 48"/>
                  <a:gd name="T6" fmla="*/ 2147483647 w 132"/>
                  <a:gd name="T7" fmla="*/ 0 h 48"/>
                  <a:gd name="T8" fmla="*/ 0 w 132"/>
                  <a:gd name="T9" fmla="*/ 0 h 48"/>
                  <a:gd name="T10" fmla="*/ 0 w 132"/>
                  <a:gd name="T11" fmla="*/ 0 h 48"/>
                  <a:gd name="T12" fmla="*/ 0 60000 65536"/>
                  <a:gd name="T13" fmla="*/ 0 60000 65536"/>
                  <a:gd name="T14" fmla="*/ 0 60000 65536"/>
                  <a:gd name="T15" fmla="*/ 0 60000 65536"/>
                  <a:gd name="T16" fmla="*/ 0 60000 65536"/>
                  <a:gd name="T17" fmla="*/ 0 60000 65536"/>
                  <a:gd name="T18" fmla="*/ 0 w 132"/>
                  <a:gd name="T19" fmla="*/ 0 h 48"/>
                  <a:gd name="T20" fmla="*/ 132 w 132"/>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32" h="48">
                    <a:moveTo>
                      <a:pt x="0" y="0"/>
                    </a:moveTo>
                    <a:lnTo>
                      <a:pt x="0" y="48"/>
                    </a:lnTo>
                    <a:lnTo>
                      <a:pt x="132" y="48"/>
                    </a:lnTo>
                    <a:lnTo>
                      <a:pt x="132"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cxnSp>
        <p:nvCxnSpPr>
          <p:cNvPr id="356" name="Straight Arrow Connector 355"/>
          <p:cNvCxnSpPr/>
          <p:nvPr/>
        </p:nvCxnSpPr>
        <p:spPr bwMode="auto">
          <a:xfrm flipH="1">
            <a:off x="1102883" y="2825880"/>
            <a:ext cx="382354" cy="1"/>
          </a:xfrm>
          <a:prstGeom prst="straightConnector1">
            <a:avLst/>
          </a:prstGeom>
          <a:solidFill>
            <a:schemeClr val="accent1"/>
          </a:solidFill>
          <a:ln w="38100" cap="flat" cmpd="sng" algn="ctr">
            <a:solidFill>
              <a:schemeClr val="tx1"/>
            </a:solidFill>
            <a:prstDash val="sysDot"/>
            <a:round/>
            <a:headEnd type="none" w="med" len="med"/>
            <a:tailEnd type="none" w="med" len="med"/>
          </a:ln>
          <a:effectLst/>
        </p:spPr>
      </p:cxnSp>
      <p:cxnSp>
        <p:nvCxnSpPr>
          <p:cNvPr id="357" name="Straight Arrow Connector 356"/>
          <p:cNvCxnSpPr/>
          <p:nvPr/>
        </p:nvCxnSpPr>
        <p:spPr bwMode="auto">
          <a:xfrm>
            <a:off x="2452146" y="2825880"/>
            <a:ext cx="535724"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358" name="TextBox 357"/>
          <p:cNvSpPr txBox="1"/>
          <p:nvPr/>
        </p:nvSpPr>
        <p:spPr>
          <a:xfrm>
            <a:off x="2492964" y="2587219"/>
            <a:ext cx="510849" cy="210911"/>
          </a:xfrm>
          <a:prstGeom prst="rect">
            <a:avLst/>
          </a:prstGeom>
          <a:no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mn-cs"/>
              </a:rPr>
              <a:t>API</a:t>
            </a:r>
          </a:p>
        </p:txBody>
      </p:sp>
      <p:sp>
        <p:nvSpPr>
          <p:cNvPr id="359" name="TextBox 358"/>
          <p:cNvSpPr txBox="1"/>
          <p:nvPr/>
        </p:nvSpPr>
        <p:spPr>
          <a:xfrm>
            <a:off x="3100294" y="2760114"/>
            <a:ext cx="1066207"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55384"/>
                </a:solidFill>
                <a:effectLst/>
                <a:uLnTx/>
                <a:uFillTx/>
                <a:latin typeface="Calibri"/>
                <a:ea typeface="+mn-ea"/>
                <a:cs typeface="+mn-cs"/>
              </a:rPr>
              <a:t>API Registration  &amp; Lifecycle</a:t>
            </a:r>
          </a:p>
        </p:txBody>
      </p:sp>
      <p:sp>
        <p:nvSpPr>
          <p:cNvPr id="360" name="TextBox 359"/>
          <p:cNvSpPr txBox="1"/>
          <p:nvPr/>
        </p:nvSpPr>
        <p:spPr>
          <a:xfrm>
            <a:off x="3103284" y="3180592"/>
            <a:ext cx="1066207" cy="24622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55384"/>
                </a:solidFill>
                <a:effectLst/>
                <a:uLnTx/>
                <a:uFillTx/>
                <a:latin typeface="Calibri"/>
                <a:ea typeface="+mn-ea"/>
                <a:cs typeface="+mn-cs"/>
              </a:rPr>
              <a:t>API Catalog</a:t>
            </a:r>
          </a:p>
        </p:txBody>
      </p:sp>
      <p:sp>
        <p:nvSpPr>
          <p:cNvPr id="361" name="TextBox 360"/>
          <p:cNvSpPr txBox="1"/>
          <p:nvPr/>
        </p:nvSpPr>
        <p:spPr>
          <a:xfrm>
            <a:off x="3101701" y="3436842"/>
            <a:ext cx="1066207"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55384"/>
                </a:solidFill>
                <a:effectLst/>
                <a:uLnTx/>
                <a:uFillTx/>
                <a:latin typeface="Calibri"/>
                <a:ea typeface="+mn-ea"/>
                <a:cs typeface="+mn-cs"/>
              </a:rPr>
              <a:t>Partner &amp; Policy Administration</a:t>
            </a:r>
          </a:p>
        </p:txBody>
      </p:sp>
      <p:cxnSp>
        <p:nvCxnSpPr>
          <p:cNvPr id="362" name="Straight Connector 361"/>
          <p:cNvCxnSpPr/>
          <p:nvPr/>
        </p:nvCxnSpPr>
        <p:spPr>
          <a:xfrm>
            <a:off x="3386101" y="3166895"/>
            <a:ext cx="526942" cy="0"/>
          </a:xfrm>
          <a:prstGeom prst="line">
            <a:avLst/>
          </a:prstGeom>
          <a:ln w="12700">
            <a:solidFill>
              <a:schemeClr val="tx2"/>
            </a:solidFill>
            <a:prstDash val="sysDot"/>
          </a:ln>
        </p:spPr>
        <p:style>
          <a:lnRef idx="2">
            <a:schemeClr val="accent1"/>
          </a:lnRef>
          <a:fillRef idx="0">
            <a:schemeClr val="accent1"/>
          </a:fillRef>
          <a:effectRef idx="1">
            <a:schemeClr val="accent1"/>
          </a:effectRef>
          <a:fontRef idx="minor">
            <a:schemeClr val="tx1"/>
          </a:fontRef>
        </p:style>
      </p:cxnSp>
      <p:cxnSp>
        <p:nvCxnSpPr>
          <p:cNvPr id="363" name="Straight Connector 362"/>
          <p:cNvCxnSpPr/>
          <p:nvPr/>
        </p:nvCxnSpPr>
        <p:spPr>
          <a:xfrm>
            <a:off x="3386101" y="3436258"/>
            <a:ext cx="526942" cy="0"/>
          </a:xfrm>
          <a:prstGeom prst="line">
            <a:avLst/>
          </a:prstGeom>
          <a:ln w="12700">
            <a:solidFill>
              <a:schemeClr val="tx2"/>
            </a:solidFill>
            <a:prstDash val="sysDot"/>
          </a:ln>
        </p:spPr>
        <p:style>
          <a:lnRef idx="2">
            <a:schemeClr val="accent1"/>
          </a:lnRef>
          <a:fillRef idx="0">
            <a:schemeClr val="accent1"/>
          </a:fillRef>
          <a:effectRef idx="1">
            <a:schemeClr val="accent1"/>
          </a:effectRef>
          <a:fontRef idx="minor">
            <a:schemeClr val="tx1"/>
          </a:fontRef>
        </p:style>
      </p:cxnSp>
      <p:sp>
        <p:nvSpPr>
          <p:cNvPr id="364" name="Rounded Rectangle 363"/>
          <p:cNvSpPr/>
          <p:nvPr/>
        </p:nvSpPr>
        <p:spPr>
          <a:xfrm>
            <a:off x="5130827" y="3949281"/>
            <a:ext cx="126549" cy="841125"/>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REST</a:t>
            </a:r>
          </a:p>
        </p:txBody>
      </p:sp>
      <p:cxnSp>
        <p:nvCxnSpPr>
          <p:cNvPr id="365" name="Straight Arrow Connector 364"/>
          <p:cNvCxnSpPr/>
          <p:nvPr/>
        </p:nvCxnSpPr>
        <p:spPr bwMode="auto">
          <a:xfrm>
            <a:off x="4139437" y="5052045"/>
            <a:ext cx="889738"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pic>
        <p:nvPicPr>
          <p:cNvPr id="366" name="Picture 3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994" y="2488239"/>
            <a:ext cx="742101" cy="578670"/>
          </a:xfrm>
          <a:prstGeom prst="rect">
            <a:avLst/>
          </a:prstGeom>
        </p:spPr>
      </p:pic>
      <p:sp>
        <p:nvSpPr>
          <p:cNvPr id="367" name="Freeform 151"/>
          <p:cNvSpPr>
            <a:spLocks noChangeAspect="1" noEditPoints="1"/>
          </p:cNvSpPr>
          <p:nvPr/>
        </p:nvSpPr>
        <p:spPr bwMode="auto">
          <a:xfrm>
            <a:off x="745635" y="3905166"/>
            <a:ext cx="288515" cy="529115"/>
          </a:xfrm>
          <a:custGeom>
            <a:avLst/>
            <a:gdLst>
              <a:gd name="T0" fmla="*/ 215930061 w 498"/>
              <a:gd name="T1" fmla="*/ 27828414 h 838"/>
              <a:gd name="T2" fmla="*/ 37229223 w 498"/>
              <a:gd name="T3" fmla="*/ 144707469 h 838"/>
              <a:gd name="T4" fmla="*/ 0 w 498"/>
              <a:gd name="T5" fmla="*/ 1302371263 h 838"/>
              <a:gd name="T6" fmla="*/ 29783926 w 498"/>
              <a:gd name="T7" fmla="*/ 1422960558 h 838"/>
              <a:gd name="T8" fmla="*/ 135887281 w 498"/>
              <a:gd name="T9" fmla="*/ 1524998832 h 838"/>
              <a:gd name="T10" fmla="*/ 670130081 w 498"/>
              <a:gd name="T11" fmla="*/ 1554682372 h 838"/>
              <a:gd name="T12" fmla="*/ 791125532 w 498"/>
              <a:gd name="T13" fmla="*/ 1524998832 h 838"/>
              <a:gd name="T14" fmla="*/ 893506888 w 498"/>
              <a:gd name="T15" fmla="*/ 1422960558 h 838"/>
              <a:gd name="T16" fmla="*/ 927012769 w 498"/>
              <a:gd name="T17" fmla="*/ 300547116 h 838"/>
              <a:gd name="T18" fmla="*/ 886060227 w 498"/>
              <a:gd name="T19" fmla="*/ 144707469 h 838"/>
              <a:gd name="T20" fmla="*/ 707359293 w 498"/>
              <a:gd name="T21" fmla="*/ 27828414 h 838"/>
              <a:gd name="T22" fmla="*/ 364848359 w 498"/>
              <a:gd name="T23" fmla="*/ 144707469 h 838"/>
              <a:gd name="T24" fmla="*/ 584501665 w 498"/>
              <a:gd name="T25" fmla="*/ 168825600 h 838"/>
              <a:gd name="T26" fmla="*/ 364848359 w 498"/>
              <a:gd name="T27" fmla="*/ 196654046 h 838"/>
              <a:gd name="T28" fmla="*/ 340648672 w 498"/>
              <a:gd name="T29" fmla="*/ 168825600 h 838"/>
              <a:gd name="T30" fmla="*/ 243852993 w 498"/>
              <a:gd name="T31" fmla="*/ 1359883206 h 838"/>
              <a:gd name="T32" fmla="*/ 145194925 w 498"/>
              <a:gd name="T33" fmla="*/ 1311646944 h 838"/>
              <a:gd name="T34" fmla="*/ 243852993 w 498"/>
              <a:gd name="T35" fmla="*/ 1261555545 h 838"/>
              <a:gd name="T36" fmla="*/ 290389849 w 498"/>
              <a:gd name="T37" fmla="*/ 1311646944 h 838"/>
              <a:gd name="T38" fmla="*/ 243852993 w 498"/>
              <a:gd name="T39" fmla="*/ 1163229245 h 838"/>
              <a:gd name="T40" fmla="*/ 145194925 w 498"/>
              <a:gd name="T41" fmla="*/ 1116848118 h 838"/>
              <a:gd name="T42" fmla="*/ 243852993 w 498"/>
              <a:gd name="T43" fmla="*/ 1068611856 h 838"/>
              <a:gd name="T44" fmla="*/ 290389849 w 498"/>
              <a:gd name="T45" fmla="*/ 1116848118 h 838"/>
              <a:gd name="T46" fmla="*/ 243852993 w 498"/>
              <a:gd name="T47" fmla="*/ 972140692 h 838"/>
              <a:gd name="T48" fmla="*/ 145194925 w 498"/>
              <a:gd name="T49" fmla="*/ 920194157 h 838"/>
              <a:gd name="T50" fmla="*/ 243852993 w 498"/>
              <a:gd name="T51" fmla="*/ 873813031 h 838"/>
              <a:gd name="T52" fmla="*/ 290389849 w 498"/>
              <a:gd name="T53" fmla="*/ 920194157 h 838"/>
              <a:gd name="T54" fmla="*/ 487705987 w 498"/>
              <a:gd name="T55" fmla="*/ 1359883206 h 838"/>
              <a:gd name="T56" fmla="*/ 389047961 w 498"/>
              <a:gd name="T57" fmla="*/ 1311646944 h 838"/>
              <a:gd name="T58" fmla="*/ 487705987 w 498"/>
              <a:gd name="T59" fmla="*/ 1261555545 h 838"/>
              <a:gd name="T60" fmla="*/ 534242843 w 498"/>
              <a:gd name="T61" fmla="*/ 1311646944 h 838"/>
              <a:gd name="T62" fmla="*/ 487705987 w 498"/>
              <a:gd name="T63" fmla="*/ 1163229245 h 838"/>
              <a:gd name="T64" fmla="*/ 389047961 w 498"/>
              <a:gd name="T65" fmla="*/ 1116848118 h 838"/>
              <a:gd name="T66" fmla="*/ 487705987 w 498"/>
              <a:gd name="T67" fmla="*/ 1068611856 h 838"/>
              <a:gd name="T68" fmla="*/ 534242843 w 498"/>
              <a:gd name="T69" fmla="*/ 1116848118 h 838"/>
              <a:gd name="T70" fmla="*/ 487705987 w 498"/>
              <a:gd name="T71" fmla="*/ 972140692 h 838"/>
              <a:gd name="T72" fmla="*/ 389047961 w 498"/>
              <a:gd name="T73" fmla="*/ 920194157 h 838"/>
              <a:gd name="T74" fmla="*/ 487705987 w 498"/>
              <a:gd name="T75" fmla="*/ 873813031 h 838"/>
              <a:gd name="T76" fmla="*/ 534242843 w 498"/>
              <a:gd name="T77" fmla="*/ 920194157 h 838"/>
              <a:gd name="T78" fmla="*/ 731559065 w 498"/>
              <a:gd name="T79" fmla="*/ 1359883206 h 838"/>
              <a:gd name="T80" fmla="*/ 632900869 w 498"/>
              <a:gd name="T81" fmla="*/ 1311646944 h 838"/>
              <a:gd name="T82" fmla="*/ 731559065 w 498"/>
              <a:gd name="T83" fmla="*/ 1261555545 h 838"/>
              <a:gd name="T84" fmla="*/ 778094557 w 498"/>
              <a:gd name="T85" fmla="*/ 1311646944 h 838"/>
              <a:gd name="T86" fmla="*/ 731559065 w 498"/>
              <a:gd name="T87" fmla="*/ 1163229245 h 838"/>
              <a:gd name="T88" fmla="*/ 632900869 w 498"/>
              <a:gd name="T89" fmla="*/ 1116848118 h 838"/>
              <a:gd name="T90" fmla="*/ 731559065 w 498"/>
              <a:gd name="T91" fmla="*/ 1068611856 h 838"/>
              <a:gd name="T92" fmla="*/ 778094557 w 498"/>
              <a:gd name="T93" fmla="*/ 1116848118 h 838"/>
              <a:gd name="T94" fmla="*/ 731559065 w 498"/>
              <a:gd name="T95" fmla="*/ 972140692 h 838"/>
              <a:gd name="T96" fmla="*/ 632900869 w 498"/>
              <a:gd name="T97" fmla="*/ 920194157 h 838"/>
              <a:gd name="T98" fmla="*/ 731559065 w 498"/>
              <a:gd name="T99" fmla="*/ 873813031 h 838"/>
              <a:gd name="T100" fmla="*/ 778094557 w 498"/>
              <a:gd name="T101" fmla="*/ 920194157 h 838"/>
              <a:gd name="T102" fmla="*/ 778094557 w 498"/>
              <a:gd name="T103" fmla="*/ 729105604 h 838"/>
              <a:gd name="T104" fmla="*/ 195455154 w 498"/>
              <a:gd name="T105" fmla="*/ 775485369 h 838"/>
              <a:gd name="T106" fmla="*/ 145194925 w 498"/>
              <a:gd name="T107" fmla="*/ 341362835 h 838"/>
              <a:gd name="T108" fmla="*/ 731559065 w 498"/>
              <a:gd name="T109" fmla="*/ 289416300 h 838"/>
              <a:gd name="T110" fmla="*/ 778094557 w 498"/>
              <a:gd name="T111" fmla="*/ 729105604 h 8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98"/>
              <a:gd name="T169" fmla="*/ 0 h 838"/>
              <a:gd name="T170" fmla="*/ 498 w 498"/>
              <a:gd name="T171" fmla="*/ 838 h 83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98" h="838">
                <a:moveTo>
                  <a:pt x="249" y="0"/>
                </a:moveTo>
                <a:lnTo>
                  <a:pt x="249" y="0"/>
                </a:lnTo>
                <a:lnTo>
                  <a:pt x="209" y="2"/>
                </a:lnTo>
                <a:lnTo>
                  <a:pt x="174" y="4"/>
                </a:lnTo>
                <a:lnTo>
                  <a:pt x="143" y="9"/>
                </a:lnTo>
                <a:lnTo>
                  <a:pt x="116" y="15"/>
                </a:lnTo>
                <a:lnTo>
                  <a:pt x="93" y="22"/>
                </a:lnTo>
                <a:lnTo>
                  <a:pt x="73" y="31"/>
                </a:lnTo>
                <a:lnTo>
                  <a:pt x="56" y="42"/>
                </a:lnTo>
                <a:lnTo>
                  <a:pt x="42" y="53"/>
                </a:lnTo>
                <a:lnTo>
                  <a:pt x="29" y="66"/>
                </a:lnTo>
                <a:lnTo>
                  <a:pt x="20" y="78"/>
                </a:lnTo>
                <a:lnTo>
                  <a:pt x="13" y="91"/>
                </a:lnTo>
                <a:lnTo>
                  <a:pt x="7" y="106"/>
                </a:lnTo>
                <a:lnTo>
                  <a:pt x="3" y="120"/>
                </a:lnTo>
                <a:lnTo>
                  <a:pt x="2" y="135"/>
                </a:lnTo>
                <a:lnTo>
                  <a:pt x="0" y="162"/>
                </a:lnTo>
                <a:lnTo>
                  <a:pt x="0" y="702"/>
                </a:lnTo>
                <a:lnTo>
                  <a:pt x="2" y="716"/>
                </a:lnTo>
                <a:lnTo>
                  <a:pt x="3" y="729"/>
                </a:lnTo>
                <a:lnTo>
                  <a:pt x="7" y="742"/>
                </a:lnTo>
                <a:lnTo>
                  <a:pt x="11" y="755"/>
                </a:lnTo>
                <a:lnTo>
                  <a:pt x="16" y="767"/>
                </a:lnTo>
                <a:lnTo>
                  <a:pt x="23" y="778"/>
                </a:lnTo>
                <a:lnTo>
                  <a:pt x="31" y="789"/>
                </a:lnTo>
                <a:lnTo>
                  <a:pt x="40" y="798"/>
                </a:lnTo>
                <a:lnTo>
                  <a:pt x="51" y="807"/>
                </a:lnTo>
                <a:lnTo>
                  <a:pt x="62" y="815"/>
                </a:lnTo>
                <a:lnTo>
                  <a:pt x="73" y="822"/>
                </a:lnTo>
                <a:lnTo>
                  <a:pt x="85" y="827"/>
                </a:lnTo>
                <a:lnTo>
                  <a:pt x="98" y="831"/>
                </a:lnTo>
                <a:lnTo>
                  <a:pt x="111" y="835"/>
                </a:lnTo>
                <a:lnTo>
                  <a:pt x="123" y="836"/>
                </a:lnTo>
                <a:lnTo>
                  <a:pt x="138" y="838"/>
                </a:lnTo>
                <a:lnTo>
                  <a:pt x="360" y="838"/>
                </a:lnTo>
                <a:lnTo>
                  <a:pt x="373" y="836"/>
                </a:lnTo>
                <a:lnTo>
                  <a:pt x="387" y="835"/>
                </a:lnTo>
                <a:lnTo>
                  <a:pt x="400" y="831"/>
                </a:lnTo>
                <a:lnTo>
                  <a:pt x="413" y="827"/>
                </a:lnTo>
                <a:lnTo>
                  <a:pt x="425" y="822"/>
                </a:lnTo>
                <a:lnTo>
                  <a:pt x="436" y="815"/>
                </a:lnTo>
                <a:lnTo>
                  <a:pt x="447" y="807"/>
                </a:lnTo>
                <a:lnTo>
                  <a:pt x="456" y="798"/>
                </a:lnTo>
                <a:lnTo>
                  <a:pt x="465" y="789"/>
                </a:lnTo>
                <a:lnTo>
                  <a:pt x="474" y="778"/>
                </a:lnTo>
                <a:lnTo>
                  <a:pt x="480" y="767"/>
                </a:lnTo>
                <a:lnTo>
                  <a:pt x="487" y="755"/>
                </a:lnTo>
                <a:lnTo>
                  <a:pt x="491" y="742"/>
                </a:lnTo>
                <a:lnTo>
                  <a:pt x="494" y="729"/>
                </a:lnTo>
                <a:lnTo>
                  <a:pt x="496" y="716"/>
                </a:lnTo>
                <a:lnTo>
                  <a:pt x="498" y="702"/>
                </a:lnTo>
                <a:lnTo>
                  <a:pt x="498" y="162"/>
                </a:lnTo>
                <a:lnTo>
                  <a:pt x="496" y="135"/>
                </a:lnTo>
                <a:lnTo>
                  <a:pt x="493" y="120"/>
                </a:lnTo>
                <a:lnTo>
                  <a:pt x="489" y="106"/>
                </a:lnTo>
                <a:lnTo>
                  <a:pt x="483" y="91"/>
                </a:lnTo>
                <a:lnTo>
                  <a:pt x="476" y="78"/>
                </a:lnTo>
                <a:lnTo>
                  <a:pt x="467" y="66"/>
                </a:lnTo>
                <a:lnTo>
                  <a:pt x="456" y="53"/>
                </a:lnTo>
                <a:lnTo>
                  <a:pt x="442" y="42"/>
                </a:lnTo>
                <a:lnTo>
                  <a:pt x="425" y="31"/>
                </a:lnTo>
                <a:lnTo>
                  <a:pt x="403" y="22"/>
                </a:lnTo>
                <a:lnTo>
                  <a:pt x="380" y="15"/>
                </a:lnTo>
                <a:lnTo>
                  <a:pt x="354" y="9"/>
                </a:lnTo>
                <a:lnTo>
                  <a:pt x="323" y="4"/>
                </a:lnTo>
                <a:lnTo>
                  <a:pt x="287" y="2"/>
                </a:lnTo>
                <a:lnTo>
                  <a:pt x="249" y="0"/>
                </a:lnTo>
                <a:close/>
                <a:moveTo>
                  <a:pt x="196" y="78"/>
                </a:moveTo>
                <a:lnTo>
                  <a:pt x="302" y="78"/>
                </a:lnTo>
                <a:lnTo>
                  <a:pt x="305" y="80"/>
                </a:lnTo>
                <a:lnTo>
                  <a:pt x="311" y="82"/>
                </a:lnTo>
                <a:lnTo>
                  <a:pt x="313" y="87"/>
                </a:lnTo>
                <a:lnTo>
                  <a:pt x="314" y="91"/>
                </a:lnTo>
                <a:lnTo>
                  <a:pt x="313" y="96"/>
                </a:lnTo>
                <a:lnTo>
                  <a:pt x="311" y="102"/>
                </a:lnTo>
                <a:lnTo>
                  <a:pt x="305" y="104"/>
                </a:lnTo>
                <a:lnTo>
                  <a:pt x="302" y="106"/>
                </a:lnTo>
                <a:lnTo>
                  <a:pt x="196" y="106"/>
                </a:lnTo>
                <a:lnTo>
                  <a:pt x="191" y="104"/>
                </a:lnTo>
                <a:lnTo>
                  <a:pt x="187" y="102"/>
                </a:lnTo>
                <a:lnTo>
                  <a:pt x="183" y="96"/>
                </a:lnTo>
                <a:lnTo>
                  <a:pt x="183" y="91"/>
                </a:lnTo>
                <a:lnTo>
                  <a:pt x="183" y="87"/>
                </a:lnTo>
                <a:lnTo>
                  <a:pt x="187" y="82"/>
                </a:lnTo>
                <a:lnTo>
                  <a:pt x="191" y="80"/>
                </a:lnTo>
                <a:lnTo>
                  <a:pt x="196" y="78"/>
                </a:lnTo>
                <a:close/>
                <a:moveTo>
                  <a:pt x="131" y="733"/>
                </a:moveTo>
                <a:lnTo>
                  <a:pt x="105" y="733"/>
                </a:lnTo>
                <a:lnTo>
                  <a:pt x="94" y="731"/>
                </a:lnTo>
                <a:lnTo>
                  <a:pt x="87" y="726"/>
                </a:lnTo>
                <a:lnTo>
                  <a:pt x="80" y="716"/>
                </a:lnTo>
                <a:lnTo>
                  <a:pt x="78" y="707"/>
                </a:lnTo>
                <a:lnTo>
                  <a:pt x="80" y="696"/>
                </a:lnTo>
                <a:lnTo>
                  <a:pt x="87" y="687"/>
                </a:lnTo>
                <a:lnTo>
                  <a:pt x="94" y="682"/>
                </a:lnTo>
                <a:lnTo>
                  <a:pt x="105" y="680"/>
                </a:lnTo>
                <a:lnTo>
                  <a:pt x="131" y="680"/>
                </a:lnTo>
                <a:lnTo>
                  <a:pt x="142" y="682"/>
                </a:lnTo>
                <a:lnTo>
                  <a:pt x="149" y="687"/>
                </a:lnTo>
                <a:lnTo>
                  <a:pt x="154" y="696"/>
                </a:lnTo>
                <a:lnTo>
                  <a:pt x="156" y="707"/>
                </a:lnTo>
                <a:lnTo>
                  <a:pt x="154" y="716"/>
                </a:lnTo>
                <a:lnTo>
                  <a:pt x="149" y="726"/>
                </a:lnTo>
                <a:lnTo>
                  <a:pt x="142" y="731"/>
                </a:lnTo>
                <a:lnTo>
                  <a:pt x="131" y="733"/>
                </a:lnTo>
                <a:close/>
                <a:moveTo>
                  <a:pt x="131" y="627"/>
                </a:moveTo>
                <a:lnTo>
                  <a:pt x="105" y="627"/>
                </a:lnTo>
                <a:lnTo>
                  <a:pt x="94" y="626"/>
                </a:lnTo>
                <a:lnTo>
                  <a:pt x="87" y="620"/>
                </a:lnTo>
                <a:lnTo>
                  <a:pt x="80" y="613"/>
                </a:lnTo>
                <a:lnTo>
                  <a:pt x="78" y="602"/>
                </a:lnTo>
                <a:lnTo>
                  <a:pt x="80" y="591"/>
                </a:lnTo>
                <a:lnTo>
                  <a:pt x="87" y="584"/>
                </a:lnTo>
                <a:lnTo>
                  <a:pt x="94" y="578"/>
                </a:lnTo>
                <a:lnTo>
                  <a:pt x="105" y="576"/>
                </a:lnTo>
                <a:lnTo>
                  <a:pt x="131" y="576"/>
                </a:lnTo>
                <a:lnTo>
                  <a:pt x="142" y="578"/>
                </a:lnTo>
                <a:lnTo>
                  <a:pt x="149" y="584"/>
                </a:lnTo>
                <a:lnTo>
                  <a:pt x="154" y="591"/>
                </a:lnTo>
                <a:lnTo>
                  <a:pt x="156" y="602"/>
                </a:lnTo>
                <a:lnTo>
                  <a:pt x="154" y="613"/>
                </a:lnTo>
                <a:lnTo>
                  <a:pt x="149" y="620"/>
                </a:lnTo>
                <a:lnTo>
                  <a:pt x="142" y="626"/>
                </a:lnTo>
                <a:lnTo>
                  <a:pt x="131" y="627"/>
                </a:lnTo>
                <a:close/>
                <a:moveTo>
                  <a:pt x="131" y="524"/>
                </a:moveTo>
                <a:lnTo>
                  <a:pt x="105" y="524"/>
                </a:lnTo>
                <a:lnTo>
                  <a:pt x="94" y="522"/>
                </a:lnTo>
                <a:lnTo>
                  <a:pt x="87" y="516"/>
                </a:lnTo>
                <a:lnTo>
                  <a:pt x="80" y="507"/>
                </a:lnTo>
                <a:lnTo>
                  <a:pt x="78" y="496"/>
                </a:lnTo>
                <a:lnTo>
                  <a:pt x="80" y="487"/>
                </a:lnTo>
                <a:lnTo>
                  <a:pt x="87" y="478"/>
                </a:lnTo>
                <a:lnTo>
                  <a:pt x="94" y="473"/>
                </a:lnTo>
                <a:lnTo>
                  <a:pt x="105" y="471"/>
                </a:lnTo>
                <a:lnTo>
                  <a:pt x="131" y="471"/>
                </a:lnTo>
                <a:lnTo>
                  <a:pt x="142" y="473"/>
                </a:lnTo>
                <a:lnTo>
                  <a:pt x="149" y="478"/>
                </a:lnTo>
                <a:lnTo>
                  <a:pt x="154" y="487"/>
                </a:lnTo>
                <a:lnTo>
                  <a:pt x="156" y="496"/>
                </a:lnTo>
                <a:lnTo>
                  <a:pt x="154" y="507"/>
                </a:lnTo>
                <a:lnTo>
                  <a:pt x="149" y="516"/>
                </a:lnTo>
                <a:lnTo>
                  <a:pt x="142" y="522"/>
                </a:lnTo>
                <a:lnTo>
                  <a:pt x="131" y="524"/>
                </a:lnTo>
                <a:close/>
                <a:moveTo>
                  <a:pt x="262" y="733"/>
                </a:moveTo>
                <a:lnTo>
                  <a:pt x="236" y="733"/>
                </a:lnTo>
                <a:lnTo>
                  <a:pt x="225" y="731"/>
                </a:lnTo>
                <a:lnTo>
                  <a:pt x="216" y="726"/>
                </a:lnTo>
                <a:lnTo>
                  <a:pt x="211" y="716"/>
                </a:lnTo>
                <a:lnTo>
                  <a:pt x="209" y="707"/>
                </a:lnTo>
                <a:lnTo>
                  <a:pt x="211" y="696"/>
                </a:lnTo>
                <a:lnTo>
                  <a:pt x="216" y="687"/>
                </a:lnTo>
                <a:lnTo>
                  <a:pt x="225" y="682"/>
                </a:lnTo>
                <a:lnTo>
                  <a:pt x="236" y="680"/>
                </a:lnTo>
                <a:lnTo>
                  <a:pt x="262" y="680"/>
                </a:lnTo>
                <a:lnTo>
                  <a:pt x="273" y="682"/>
                </a:lnTo>
                <a:lnTo>
                  <a:pt x="280" y="687"/>
                </a:lnTo>
                <a:lnTo>
                  <a:pt x="285" y="696"/>
                </a:lnTo>
                <a:lnTo>
                  <a:pt x="287" y="707"/>
                </a:lnTo>
                <a:lnTo>
                  <a:pt x="285" y="716"/>
                </a:lnTo>
                <a:lnTo>
                  <a:pt x="280" y="726"/>
                </a:lnTo>
                <a:lnTo>
                  <a:pt x="273" y="731"/>
                </a:lnTo>
                <a:lnTo>
                  <a:pt x="262" y="733"/>
                </a:lnTo>
                <a:close/>
                <a:moveTo>
                  <a:pt x="262" y="627"/>
                </a:moveTo>
                <a:lnTo>
                  <a:pt x="236" y="627"/>
                </a:lnTo>
                <a:lnTo>
                  <a:pt x="225" y="626"/>
                </a:lnTo>
                <a:lnTo>
                  <a:pt x="216" y="620"/>
                </a:lnTo>
                <a:lnTo>
                  <a:pt x="211" y="613"/>
                </a:lnTo>
                <a:lnTo>
                  <a:pt x="209" y="602"/>
                </a:lnTo>
                <a:lnTo>
                  <a:pt x="211" y="591"/>
                </a:lnTo>
                <a:lnTo>
                  <a:pt x="216" y="584"/>
                </a:lnTo>
                <a:lnTo>
                  <a:pt x="225" y="578"/>
                </a:lnTo>
                <a:lnTo>
                  <a:pt x="236" y="576"/>
                </a:lnTo>
                <a:lnTo>
                  <a:pt x="262" y="576"/>
                </a:lnTo>
                <a:lnTo>
                  <a:pt x="273" y="578"/>
                </a:lnTo>
                <a:lnTo>
                  <a:pt x="280" y="584"/>
                </a:lnTo>
                <a:lnTo>
                  <a:pt x="285" y="591"/>
                </a:lnTo>
                <a:lnTo>
                  <a:pt x="287" y="602"/>
                </a:lnTo>
                <a:lnTo>
                  <a:pt x="285" y="613"/>
                </a:lnTo>
                <a:lnTo>
                  <a:pt x="280" y="620"/>
                </a:lnTo>
                <a:lnTo>
                  <a:pt x="273" y="626"/>
                </a:lnTo>
                <a:lnTo>
                  <a:pt x="262" y="627"/>
                </a:lnTo>
                <a:close/>
                <a:moveTo>
                  <a:pt x="262" y="524"/>
                </a:moveTo>
                <a:lnTo>
                  <a:pt x="236" y="524"/>
                </a:lnTo>
                <a:lnTo>
                  <a:pt x="225" y="522"/>
                </a:lnTo>
                <a:lnTo>
                  <a:pt x="216" y="516"/>
                </a:lnTo>
                <a:lnTo>
                  <a:pt x="211" y="507"/>
                </a:lnTo>
                <a:lnTo>
                  <a:pt x="209" y="496"/>
                </a:lnTo>
                <a:lnTo>
                  <a:pt x="211" y="487"/>
                </a:lnTo>
                <a:lnTo>
                  <a:pt x="216" y="478"/>
                </a:lnTo>
                <a:lnTo>
                  <a:pt x="225" y="473"/>
                </a:lnTo>
                <a:lnTo>
                  <a:pt x="236" y="471"/>
                </a:lnTo>
                <a:lnTo>
                  <a:pt x="262" y="471"/>
                </a:lnTo>
                <a:lnTo>
                  <a:pt x="273" y="473"/>
                </a:lnTo>
                <a:lnTo>
                  <a:pt x="280" y="478"/>
                </a:lnTo>
                <a:lnTo>
                  <a:pt x="285" y="487"/>
                </a:lnTo>
                <a:lnTo>
                  <a:pt x="287" y="496"/>
                </a:lnTo>
                <a:lnTo>
                  <a:pt x="285" y="507"/>
                </a:lnTo>
                <a:lnTo>
                  <a:pt x="280" y="516"/>
                </a:lnTo>
                <a:lnTo>
                  <a:pt x="273" y="522"/>
                </a:lnTo>
                <a:lnTo>
                  <a:pt x="262" y="524"/>
                </a:lnTo>
                <a:close/>
                <a:moveTo>
                  <a:pt x="393" y="733"/>
                </a:moveTo>
                <a:lnTo>
                  <a:pt x="367" y="733"/>
                </a:lnTo>
                <a:lnTo>
                  <a:pt x="356" y="731"/>
                </a:lnTo>
                <a:lnTo>
                  <a:pt x="347" y="726"/>
                </a:lnTo>
                <a:lnTo>
                  <a:pt x="342" y="716"/>
                </a:lnTo>
                <a:lnTo>
                  <a:pt x="340" y="707"/>
                </a:lnTo>
                <a:lnTo>
                  <a:pt x="342" y="696"/>
                </a:lnTo>
                <a:lnTo>
                  <a:pt x="347" y="687"/>
                </a:lnTo>
                <a:lnTo>
                  <a:pt x="356" y="682"/>
                </a:lnTo>
                <a:lnTo>
                  <a:pt x="367" y="680"/>
                </a:lnTo>
                <a:lnTo>
                  <a:pt x="393" y="680"/>
                </a:lnTo>
                <a:lnTo>
                  <a:pt x="403" y="682"/>
                </a:lnTo>
                <a:lnTo>
                  <a:pt x="411" y="687"/>
                </a:lnTo>
                <a:lnTo>
                  <a:pt x="416" y="696"/>
                </a:lnTo>
                <a:lnTo>
                  <a:pt x="418" y="707"/>
                </a:lnTo>
                <a:lnTo>
                  <a:pt x="416" y="716"/>
                </a:lnTo>
                <a:lnTo>
                  <a:pt x="411" y="726"/>
                </a:lnTo>
                <a:lnTo>
                  <a:pt x="403" y="731"/>
                </a:lnTo>
                <a:lnTo>
                  <a:pt x="393" y="733"/>
                </a:lnTo>
                <a:close/>
                <a:moveTo>
                  <a:pt x="393" y="627"/>
                </a:moveTo>
                <a:lnTo>
                  <a:pt x="367" y="627"/>
                </a:lnTo>
                <a:lnTo>
                  <a:pt x="356" y="626"/>
                </a:lnTo>
                <a:lnTo>
                  <a:pt x="347" y="620"/>
                </a:lnTo>
                <a:lnTo>
                  <a:pt x="342" y="613"/>
                </a:lnTo>
                <a:lnTo>
                  <a:pt x="340" y="602"/>
                </a:lnTo>
                <a:lnTo>
                  <a:pt x="342" y="591"/>
                </a:lnTo>
                <a:lnTo>
                  <a:pt x="347" y="584"/>
                </a:lnTo>
                <a:lnTo>
                  <a:pt x="356" y="578"/>
                </a:lnTo>
                <a:lnTo>
                  <a:pt x="367" y="576"/>
                </a:lnTo>
                <a:lnTo>
                  <a:pt x="393" y="576"/>
                </a:lnTo>
                <a:lnTo>
                  <a:pt x="403" y="578"/>
                </a:lnTo>
                <a:lnTo>
                  <a:pt x="411" y="584"/>
                </a:lnTo>
                <a:lnTo>
                  <a:pt x="416" y="591"/>
                </a:lnTo>
                <a:lnTo>
                  <a:pt x="418" y="602"/>
                </a:lnTo>
                <a:lnTo>
                  <a:pt x="416" y="613"/>
                </a:lnTo>
                <a:lnTo>
                  <a:pt x="411" y="620"/>
                </a:lnTo>
                <a:lnTo>
                  <a:pt x="403" y="626"/>
                </a:lnTo>
                <a:lnTo>
                  <a:pt x="393" y="627"/>
                </a:lnTo>
                <a:close/>
                <a:moveTo>
                  <a:pt x="393" y="524"/>
                </a:moveTo>
                <a:lnTo>
                  <a:pt x="367" y="524"/>
                </a:lnTo>
                <a:lnTo>
                  <a:pt x="356" y="522"/>
                </a:lnTo>
                <a:lnTo>
                  <a:pt x="347" y="516"/>
                </a:lnTo>
                <a:lnTo>
                  <a:pt x="342" y="507"/>
                </a:lnTo>
                <a:lnTo>
                  <a:pt x="340" y="496"/>
                </a:lnTo>
                <a:lnTo>
                  <a:pt x="342" y="487"/>
                </a:lnTo>
                <a:lnTo>
                  <a:pt x="347" y="478"/>
                </a:lnTo>
                <a:lnTo>
                  <a:pt x="356" y="473"/>
                </a:lnTo>
                <a:lnTo>
                  <a:pt x="367" y="471"/>
                </a:lnTo>
                <a:lnTo>
                  <a:pt x="393" y="471"/>
                </a:lnTo>
                <a:lnTo>
                  <a:pt x="403" y="473"/>
                </a:lnTo>
                <a:lnTo>
                  <a:pt x="411" y="478"/>
                </a:lnTo>
                <a:lnTo>
                  <a:pt x="416" y="487"/>
                </a:lnTo>
                <a:lnTo>
                  <a:pt x="418" y="496"/>
                </a:lnTo>
                <a:lnTo>
                  <a:pt x="416" y="507"/>
                </a:lnTo>
                <a:lnTo>
                  <a:pt x="411" y="516"/>
                </a:lnTo>
                <a:lnTo>
                  <a:pt x="403" y="522"/>
                </a:lnTo>
                <a:lnTo>
                  <a:pt x="393" y="524"/>
                </a:lnTo>
                <a:close/>
                <a:moveTo>
                  <a:pt x="418" y="393"/>
                </a:moveTo>
                <a:lnTo>
                  <a:pt x="418" y="393"/>
                </a:lnTo>
                <a:lnTo>
                  <a:pt x="416" y="404"/>
                </a:lnTo>
                <a:lnTo>
                  <a:pt x="411" y="411"/>
                </a:lnTo>
                <a:lnTo>
                  <a:pt x="403" y="416"/>
                </a:lnTo>
                <a:lnTo>
                  <a:pt x="393" y="418"/>
                </a:lnTo>
                <a:lnTo>
                  <a:pt x="105" y="418"/>
                </a:lnTo>
                <a:lnTo>
                  <a:pt x="94" y="416"/>
                </a:lnTo>
                <a:lnTo>
                  <a:pt x="87" y="411"/>
                </a:lnTo>
                <a:lnTo>
                  <a:pt x="80" y="404"/>
                </a:lnTo>
                <a:lnTo>
                  <a:pt x="78" y="393"/>
                </a:lnTo>
                <a:lnTo>
                  <a:pt x="78" y="184"/>
                </a:lnTo>
                <a:lnTo>
                  <a:pt x="80" y="173"/>
                </a:lnTo>
                <a:lnTo>
                  <a:pt x="87" y="166"/>
                </a:lnTo>
                <a:lnTo>
                  <a:pt x="94" y="160"/>
                </a:lnTo>
                <a:lnTo>
                  <a:pt x="105" y="156"/>
                </a:lnTo>
                <a:lnTo>
                  <a:pt x="393" y="156"/>
                </a:lnTo>
                <a:lnTo>
                  <a:pt x="403" y="160"/>
                </a:lnTo>
                <a:lnTo>
                  <a:pt x="411" y="166"/>
                </a:lnTo>
                <a:lnTo>
                  <a:pt x="416" y="173"/>
                </a:lnTo>
                <a:lnTo>
                  <a:pt x="418" y="184"/>
                </a:lnTo>
                <a:lnTo>
                  <a:pt x="418" y="393"/>
                </a:lnTo>
                <a:close/>
              </a:path>
            </a:pathLst>
          </a:custGeom>
          <a:solidFill>
            <a:srgbClr val="336699"/>
          </a:solidFill>
          <a:ln>
            <a:no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55384"/>
              </a:solidFill>
              <a:effectLst/>
              <a:uLnTx/>
              <a:uFillTx/>
              <a:latin typeface="Calibri"/>
              <a:ea typeface="+mn-ea"/>
              <a:cs typeface="+mn-cs"/>
            </a:endParaRPr>
          </a:p>
        </p:txBody>
      </p:sp>
      <p:pic>
        <p:nvPicPr>
          <p:cNvPr id="368"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204" y="4291736"/>
            <a:ext cx="816620" cy="893592"/>
          </a:xfrm>
          <a:prstGeom prst="rect">
            <a:avLst/>
          </a:prstGeom>
        </p:spPr>
      </p:pic>
      <p:pic>
        <p:nvPicPr>
          <p:cNvPr id="369"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582" y="5005906"/>
            <a:ext cx="847788" cy="901616"/>
          </a:xfrm>
          <a:prstGeom prst="rect">
            <a:avLst/>
          </a:prstGeom>
        </p:spPr>
      </p:pic>
      <p:cxnSp>
        <p:nvCxnSpPr>
          <p:cNvPr id="370" name="Straight Arrow Connector 62"/>
          <p:cNvCxnSpPr/>
          <p:nvPr/>
        </p:nvCxnSpPr>
        <p:spPr bwMode="auto">
          <a:xfrm flipV="1">
            <a:off x="1273987" y="5256779"/>
            <a:ext cx="1530206" cy="20401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371" name="Rounded Rectangle 370"/>
          <p:cNvSpPr/>
          <p:nvPr/>
        </p:nvSpPr>
        <p:spPr>
          <a:xfrm>
            <a:off x="5130827" y="4836217"/>
            <a:ext cx="126549" cy="841125"/>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SOAP</a:t>
            </a:r>
          </a:p>
        </p:txBody>
      </p:sp>
      <p:pic>
        <p:nvPicPr>
          <p:cNvPr id="4098" name="Picture 2" descr="Image result for axw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68516" y="5639932"/>
            <a:ext cx="1161962" cy="5395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D45B42A2-12DC-D04A-88D3-A93CC82DF348}" type="slidenum">
              <a:rPr lang="en-US" smtClean="0"/>
              <a:t>63</a:t>
            </a:fld>
            <a:endParaRPr lang="en-US" dirty="0"/>
          </a:p>
        </p:txBody>
      </p:sp>
    </p:spTree>
    <p:extLst>
      <p:ext uri="{BB962C8B-B14F-4D97-AF65-F5344CB8AC3E}">
        <p14:creationId xmlns:p14="http://schemas.microsoft.com/office/powerpoint/2010/main" val="18683285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sz="quarter" idx="14"/>
          </p:nvPr>
        </p:nvSpPr>
        <p:spPr/>
        <p:txBody>
          <a:bodyPr/>
          <a:lstStyle/>
          <a:p>
            <a:r>
              <a:rPr lang="en-US" dirty="0"/>
              <a:t>use the power of the network of institutions</a:t>
            </a:r>
          </a:p>
          <a:p>
            <a:endParaRPr lang="en-US" dirty="0"/>
          </a:p>
          <a:p>
            <a:r>
              <a:rPr lang="en-US" dirty="0"/>
              <a:t>deal with interdependencies</a:t>
            </a:r>
          </a:p>
          <a:p>
            <a:endParaRPr lang="en-US" dirty="0"/>
          </a:p>
          <a:p>
            <a:r>
              <a:rPr lang="en-US" dirty="0"/>
              <a:t>focus on the essence, not on "bells and whistles"</a:t>
            </a:r>
          </a:p>
          <a:p>
            <a:endParaRPr lang="en-US" dirty="0"/>
          </a:p>
          <a:p>
            <a:r>
              <a:rPr lang="en-US" dirty="0"/>
              <a:t>deal with the (un)availability of (critical) services</a:t>
            </a:r>
          </a:p>
          <a:p>
            <a:endParaRPr lang="en-US" dirty="0"/>
          </a:p>
          <a:p>
            <a:r>
              <a:rPr lang="en-US" dirty="0"/>
              <a:t>strive for uniformity of technological solutions / use of site licenses</a:t>
            </a:r>
          </a:p>
        </p:txBody>
      </p:sp>
      <p:sp>
        <p:nvSpPr>
          <p:cNvPr id="6" name="Title 5"/>
          <p:cNvSpPr>
            <a:spLocks noGrp="1"/>
          </p:cNvSpPr>
          <p:nvPr>
            <p:ph type="title"/>
          </p:nvPr>
        </p:nvSpPr>
        <p:spPr/>
        <p:txBody>
          <a:bodyPr/>
          <a:lstStyle/>
          <a:p>
            <a:r>
              <a:rPr lang="en-US"/>
              <a:t>Challenges</a:t>
            </a:r>
            <a:endParaRPr lang="en-US" dirty="0"/>
          </a:p>
        </p:txBody>
      </p:sp>
      <p:sp>
        <p:nvSpPr>
          <p:cNvPr id="5" name="Slide Number Placeholder 4"/>
          <p:cNvSpPr>
            <a:spLocks noGrp="1"/>
          </p:cNvSpPr>
          <p:nvPr>
            <p:ph type="sldNum" sz="quarter" idx="12"/>
          </p:nvPr>
        </p:nvSpPr>
        <p:spPr/>
        <p:txBody>
          <a:bodyPr/>
          <a:lstStyle/>
          <a:p>
            <a:fld id="{D45B42A2-12DC-D04A-88D3-A93CC82DF348}" type="slidenum">
              <a:rPr lang="en-US" smtClean="0"/>
              <a:t>64</a:t>
            </a:fld>
            <a:endParaRPr lang="en-US" dirty="0"/>
          </a:p>
        </p:txBody>
      </p:sp>
    </p:spTree>
    <p:extLst>
      <p:ext uri="{BB962C8B-B14F-4D97-AF65-F5344CB8AC3E}">
        <p14:creationId xmlns:p14="http://schemas.microsoft.com/office/powerpoint/2010/main" val="26823050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lstStyle/>
          <a:p>
            <a:r>
              <a:rPr lang="fr-BE"/>
              <a:t>an area of computer science concerned with the creation of machines that can reproduce human cognitive functions such as reasoning, planning, learning, language understanding, vision,…</a:t>
            </a:r>
          </a:p>
          <a:p>
            <a:r>
              <a:rPr lang="fr-BE"/>
              <a:t>weak AI vs strong AI</a:t>
            </a:r>
          </a:p>
          <a:p>
            <a:pPr lvl="1"/>
            <a:r>
              <a:rPr lang="fr-BE"/>
              <a:t>weak or narrow AI </a:t>
            </a:r>
          </a:p>
          <a:p>
            <a:pPr lvl="2"/>
            <a:r>
              <a:rPr lang="fr-BE"/>
              <a:t>simulates intelligence</a:t>
            </a:r>
          </a:p>
          <a:p>
            <a:pPr lvl="2"/>
            <a:r>
              <a:rPr lang="fr-BE"/>
              <a:t>is limited to specific areas </a:t>
            </a:r>
          </a:p>
          <a:p>
            <a:pPr lvl="2"/>
            <a:r>
              <a:rPr lang="fr-BE"/>
              <a:t>all current implementations of AI are narrow AI</a:t>
            </a:r>
          </a:p>
          <a:p>
            <a:pPr lvl="1"/>
            <a:r>
              <a:rPr lang="fr-BE"/>
              <a:t>strong or general AI</a:t>
            </a:r>
          </a:p>
          <a:p>
            <a:pPr lvl="2"/>
            <a:r>
              <a:rPr lang="fr-BE"/>
              <a:t>still debated, includes philosophical considerations such as consciousness, intentionality, …</a:t>
            </a:r>
          </a:p>
          <a:p>
            <a:pPr lvl="2"/>
            <a:r>
              <a:rPr lang="fr-BE"/>
              <a:t>has real intelligence,</a:t>
            </a:r>
          </a:p>
          <a:p>
            <a:pPr lvl="2"/>
            <a:r>
              <a:rPr lang="fr-BE"/>
              <a:t>has mental states and beliefs like humans</a:t>
            </a:r>
          </a:p>
          <a:p>
            <a:pPr lvl="2"/>
            <a:r>
              <a:rPr lang="fr-BE"/>
              <a:t>Holy grail !</a:t>
            </a:r>
          </a:p>
          <a:p>
            <a:endParaRPr lang="en-US" dirty="0"/>
          </a:p>
        </p:txBody>
      </p:sp>
      <p:sp>
        <p:nvSpPr>
          <p:cNvPr id="2" name="Title 1"/>
          <p:cNvSpPr>
            <a:spLocks noGrp="1"/>
          </p:cNvSpPr>
          <p:nvPr>
            <p:ph type="title"/>
          </p:nvPr>
        </p:nvSpPr>
        <p:spPr/>
        <p:txBody>
          <a:bodyPr/>
          <a:lstStyle/>
          <a:p>
            <a:r>
              <a:rPr lang="fr-BE"/>
              <a:t>What is Artificial Intelligence (AI) ?</a:t>
            </a:r>
            <a:endParaRPr lang="fr-BE" dirty="0"/>
          </a:p>
        </p:txBody>
      </p:sp>
      <p:sp>
        <p:nvSpPr>
          <p:cNvPr id="7" name="Slide Number Placeholder 6"/>
          <p:cNvSpPr>
            <a:spLocks noGrp="1"/>
          </p:cNvSpPr>
          <p:nvPr>
            <p:ph type="sldNum" sz="quarter" idx="12"/>
          </p:nvPr>
        </p:nvSpPr>
        <p:spPr/>
        <p:txBody>
          <a:bodyPr/>
          <a:lstStyle/>
          <a:p>
            <a:fld id="{D45B42A2-12DC-D04A-88D3-A93CC82DF348}" type="slidenum">
              <a:rPr lang="en-US" smtClean="0"/>
              <a:t>65</a:t>
            </a:fld>
            <a:endParaRPr lang="en-US" dirty="0"/>
          </a:p>
        </p:txBody>
      </p:sp>
    </p:spTree>
    <p:extLst>
      <p:ext uri="{BB962C8B-B14F-4D97-AF65-F5344CB8AC3E}">
        <p14:creationId xmlns:p14="http://schemas.microsoft.com/office/powerpoint/2010/main" val="22706530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AI </a:t>
            </a:r>
            <a:r>
              <a:rPr lang="nl-BE" dirty="0" err="1"/>
              <a:t>subfields</a:t>
            </a:r>
            <a:r>
              <a:rPr lang="nl-BE" dirty="0"/>
              <a:t> (non-</a:t>
            </a:r>
            <a:r>
              <a:rPr lang="nl-BE" dirty="0" err="1"/>
              <a:t>exhaustive</a:t>
            </a:r>
            <a:r>
              <a:rPr lang="nl-BE" dirty="0"/>
              <a:t>) </a:t>
            </a:r>
            <a:endParaRPr lang="fr-BE" dirty="0"/>
          </a:p>
        </p:txBody>
      </p:sp>
      <p:sp>
        <p:nvSpPr>
          <p:cNvPr id="7" name="Hexagon 6"/>
          <p:cNvSpPr/>
          <p:nvPr/>
        </p:nvSpPr>
        <p:spPr>
          <a:xfrm>
            <a:off x="6726250" y="3053456"/>
            <a:ext cx="1324597" cy="1153946"/>
          </a:xfrm>
          <a:prstGeom prst="hexagon">
            <a:avLst/>
          </a:prstGeom>
          <a:solidFill>
            <a:srgbClr val="BFBFBF"/>
          </a:solidFill>
          <a:ln>
            <a:solidFill>
              <a:srgbClr val="308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chemeClr val="tx1"/>
                </a:solidFill>
              </a:rPr>
              <a:t>Robotics</a:t>
            </a:r>
            <a:endParaRPr lang="fr-BE" sz="1200" dirty="0">
              <a:solidFill>
                <a:schemeClr val="tx1"/>
              </a:solidFill>
            </a:endParaRPr>
          </a:p>
        </p:txBody>
      </p:sp>
      <p:sp>
        <p:nvSpPr>
          <p:cNvPr id="8" name="Hexagon 7"/>
          <p:cNvSpPr/>
          <p:nvPr/>
        </p:nvSpPr>
        <p:spPr>
          <a:xfrm>
            <a:off x="8964528" y="1817969"/>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solidFill>
                  <a:schemeClr val="tx1"/>
                </a:solidFill>
              </a:rPr>
              <a:t>Audio/</a:t>
            </a:r>
          </a:p>
          <a:p>
            <a:pPr algn="ctr"/>
            <a:r>
              <a:rPr lang="nl-BE" sz="1200" dirty="0">
                <a:solidFill>
                  <a:schemeClr val="tx1"/>
                </a:solidFill>
              </a:rPr>
              <a:t>speech </a:t>
            </a:r>
            <a:r>
              <a:rPr lang="nl-BE" sz="1200" dirty="0" err="1">
                <a:solidFill>
                  <a:schemeClr val="tx1"/>
                </a:solidFill>
              </a:rPr>
              <a:t>analytics</a:t>
            </a:r>
            <a:endParaRPr lang="fr-BE" sz="1200" dirty="0">
              <a:solidFill>
                <a:schemeClr val="tx1"/>
              </a:solidFill>
            </a:endParaRPr>
          </a:p>
        </p:txBody>
      </p:sp>
      <p:sp>
        <p:nvSpPr>
          <p:cNvPr id="9" name="Hexagon 8"/>
          <p:cNvSpPr/>
          <p:nvPr/>
        </p:nvSpPr>
        <p:spPr>
          <a:xfrm>
            <a:off x="6726249" y="4295410"/>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chemeClr val="tx1"/>
                </a:solidFill>
              </a:rPr>
              <a:t>Recommen</a:t>
            </a:r>
            <a:r>
              <a:rPr lang="nl-BE" sz="1200" dirty="0">
                <a:solidFill>
                  <a:schemeClr val="tx1"/>
                </a:solidFill>
              </a:rPr>
              <a:t>-der systems</a:t>
            </a:r>
            <a:endParaRPr lang="fr-BE" sz="1200" dirty="0">
              <a:solidFill>
                <a:schemeClr val="tx1"/>
              </a:solidFill>
            </a:endParaRPr>
          </a:p>
        </p:txBody>
      </p:sp>
      <p:sp>
        <p:nvSpPr>
          <p:cNvPr id="10" name="Hexagon 9"/>
          <p:cNvSpPr/>
          <p:nvPr/>
        </p:nvSpPr>
        <p:spPr>
          <a:xfrm>
            <a:off x="8989460" y="3042053"/>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solidFill>
                  <a:schemeClr val="tx1"/>
                </a:solidFill>
              </a:rPr>
              <a:t>Image </a:t>
            </a:r>
            <a:r>
              <a:rPr lang="nl-BE" sz="1200" dirty="0" err="1">
                <a:solidFill>
                  <a:schemeClr val="tx1"/>
                </a:solidFill>
              </a:rPr>
              <a:t>analytics</a:t>
            </a:r>
            <a:endParaRPr lang="fr-BE" sz="1200" dirty="0">
              <a:solidFill>
                <a:schemeClr val="tx1"/>
              </a:solidFill>
            </a:endParaRPr>
          </a:p>
        </p:txBody>
      </p:sp>
      <p:sp>
        <p:nvSpPr>
          <p:cNvPr id="11" name="Hexagon 10"/>
          <p:cNvSpPr/>
          <p:nvPr/>
        </p:nvSpPr>
        <p:spPr>
          <a:xfrm>
            <a:off x="7840762" y="3672871"/>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chemeClr val="tx1"/>
                </a:solidFill>
              </a:rPr>
              <a:t>Visualisa-tion</a:t>
            </a:r>
            <a:endParaRPr lang="fr-BE" sz="1200" dirty="0">
              <a:solidFill>
                <a:schemeClr val="tx1"/>
              </a:solidFill>
            </a:endParaRPr>
          </a:p>
        </p:txBody>
      </p:sp>
      <p:sp>
        <p:nvSpPr>
          <p:cNvPr id="12" name="Hexagon 11"/>
          <p:cNvSpPr/>
          <p:nvPr/>
        </p:nvSpPr>
        <p:spPr>
          <a:xfrm>
            <a:off x="7853582" y="2430917"/>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chemeClr val="tx1"/>
                </a:solidFill>
              </a:rPr>
              <a:t>Simulation</a:t>
            </a:r>
            <a:r>
              <a:rPr lang="nl-BE" sz="1200" dirty="0">
                <a:solidFill>
                  <a:schemeClr val="tx1"/>
                </a:solidFill>
              </a:rPr>
              <a:t> </a:t>
            </a:r>
            <a:r>
              <a:rPr lang="nl-BE" sz="1200" dirty="0" err="1">
                <a:solidFill>
                  <a:schemeClr val="tx1"/>
                </a:solidFill>
              </a:rPr>
              <a:t>modelling</a:t>
            </a:r>
            <a:endParaRPr lang="fr-BE" sz="1200" dirty="0">
              <a:solidFill>
                <a:schemeClr val="tx1"/>
              </a:solidFill>
            </a:endParaRPr>
          </a:p>
        </p:txBody>
      </p:sp>
      <p:sp>
        <p:nvSpPr>
          <p:cNvPr id="13" name="Hexagon 12"/>
          <p:cNvSpPr/>
          <p:nvPr/>
        </p:nvSpPr>
        <p:spPr>
          <a:xfrm>
            <a:off x="6726250" y="1817969"/>
            <a:ext cx="1324597" cy="1153946"/>
          </a:xfrm>
          <a:prstGeom prst="hexagon">
            <a:avLst/>
          </a:prstGeom>
          <a:solidFill>
            <a:srgbClr val="308BC1"/>
          </a:solidFill>
          <a:ln>
            <a:solidFill>
              <a:srgbClr val="308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t>Sensors/</a:t>
            </a:r>
          </a:p>
          <a:p>
            <a:pPr algn="ctr"/>
            <a:r>
              <a:rPr lang="nl-BE" sz="1200" dirty="0"/>
              <a:t>internet of </a:t>
            </a:r>
            <a:r>
              <a:rPr lang="nl-BE" sz="1200" dirty="0" err="1"/>
              <a:t>things</a:t>
            </a:r>
            <a:endParaRPr lang="fr-BE" sz="1200" dirty="0"/>
          </a:p>
        </p:txBody>
      </p:sp>
      <p:sp>
        <p:nvSpPr>
          <p:cNvPr id="14" name="Hexagon 13"/>
          <p:cNvSpPr/>
          <p:nvPr/>
        </p:nvSpPr>
        <p:spPr>
          <a:xfrm>
            <a:off x="5625980" y="3650070"/>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rgbClr val="525252"/>
                </a:solidFill>
              </a:rPr>
              <a:t>Social</a:t>
            </a:r>
            <a:r>
              <a:rPr lang="nl-BE" sz="1200" dirty="0">
                <a:solidFill>
                  <a:srgbClr val="525252"/>
                </a:solidFill>
              </a:rPr>
              <a:t> </a:t>
            </a:r>
            <a:r>
              <a:rPr lang="nl-BE" sz="1200" dirty="0" err="1">
                <a:solidFill>
                  <a:srgbClr val="525252"/>
                </a:solidFill>
              </a:rPr>
              <a:t>network</a:t>
            </a:r>
            <a:r>
              <a:rPr lang="nl-BE" sz="1200" dirty="0">
                <a:solidFill>
                  <a:srgbClr val="525252"/>
                </a:solidFill>
              </a:rPr>
              <a:t> analysis</a:t>
            </a:r>
            <a:endParaRPr lang="fr-BE" sz="1200" dirty="0">
              <a:solidFill>
                <a:srgbClr val="525252"/>
              </a:solidFill>
            </a:endParaRPr>
          </a:p>
        </p:txBody>
      </p:sp>
      <p:sp>
        <p:nvSpPr>
          <p:cNvPr id="15" name="Hexagon 14"/>
          <p:cNvSpPr/>
          <p:nvPr/>
        </p:nvSpPr>
        <p:spPr>
          <a:xfrm>
            <a:off x="5619571" y="2415665"/>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rgbClr val="525252"/>
                </a:solidFill>
              </a:rPr>
              <a:t>Graph</a:t>
            </a:r>
            <a:r>
              <a:rPr lang="nl-BE" sz="1200" dirty="0">
                <a:solidFill>
                  <a:srgbClr val="525252"/>
                </a:solidFill>
              </a:rPr>
              <a:t> analysis</a:t>
            </a:r>
            <a:endParaRPr lang="fr-BE" sz="1200" dirty="0">
              <a:solidFill>
                <a:srgbClr val="525252"/>
              </a:solidFill>
            </a:endParaRPr>
          </a:p>
        </p:txBody>
      </p:sp>
      <p:sp>
        <p:nvSpPr>
          <p:cNvPr id="16" name="Hexagon 15"/>
          <p:cNvSpPr/>
          <p:nvPr/>
        </p:nvSpPr>
        <p:spPr>
          <a:xfrm>
            <a:off x="4505770" y="4299556"/>
            <a:ext cx="1324597" cy="1153946"/>
          </a:xfrm>
          <a:prstGeom prst="hexagon">
            <a:avLst/>
          </a:prstGeom>
          <a:solidFill>
            <a:srgbClr val="308BC1"/>
          </a:solidFill>
          <a:ln>
            <a:solidFill>
              <a:srgbClr val="308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t>Virtual personal </a:t>
            </a:r>
            <a:r>
              <a:rPr lang="nl-BE" sz="1200" dirty="0" err="1"/>
              <a:t>assistants</a:t>
            </a:r>
            <a:endParaRPr lang="fr-BE" sz="1200" dirty="0"/>
          </a:p>
        </p:txBody>
      </p:sp>
      <p:sp>
        <p:nvSpPr>
          <p:cNvPr id="17" name="Hexagon 16"/>
          <p:cNvSpPr/>
          <p:nvPr/>
        </p:nvSpPr>
        <p:spPr>
          <a:xfrm>
            <a:off x="4505770" y="3053456"/>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rgbClr val="525252"/>
                </a:solidFill>
              </a:rPr>
              <a:t>Deep</a:t>
            </a:r>
            <a:r>
              <a:rPr lang="nl-BE" sz="1200" dirty="0">
                <a:solidFill>
                  <a:srgbClr val="525252"/>
                </a:solidFill>
              </a:rPr>
              <a:t> Q&amp;A systems</a:t>
            </a:r>
          </a:p>
          <a:p>
            <a:pPr algn="ctr"/>
            <a:r>
              <a:rPr lang="nl-BE" sz="1200" dirty="0">
                <a:solidFill>
                  <a:srgbClr val="525252"/>
                </a:solidFill>
              </a:rPr>
              <a:t>(</a:t>
            </a:r>
            <a:r>
              <a:rPr lang="nl-BE" sz="1200" dirty="0" err="1">
                <a:solidFill>
                  <a:srgbClr val="525252"/>
                </a:solidFill>
              </a:rPr>
              <a:t>cognitive</a:t>
            </a:r>
            <a:r>
              <a:rPr lang="nl-BE" sz="1200" dirty="0">
                <a:solidFill>
                  <a:srgbClr val="525252"/>
                </a:solidFill>
              </a:rPr>
              <a:t> computing)</a:t>
            </a:r>
            <a:endParaRPr lang="fr-BE" sz="1200" dirty="0">
              <a:solidFill>
                <a:srgbClr val="525252"/>
              </a:solidFill>
            </a:endParaRPr>
          </a:p>
        </p:txBody>
      </p:sp>
      <p:sp>
        <p:nvSpPr>
          <p:cNvPr id="18" name="Hexagon 17"/>
          <p:cNvSpPr/>
          <p:nvPr/>
        </p:nvSpPr>
        <p:spPr>
          <a:xfrm>
            <a:off x="4505770" y="1800235"/>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smtClean="0">
                <a:solidFill>
                  <a:srgbClr val="525252"/>
                </a:solidFill>
              </a:rPr>
              <a:t>Natural </a:t>
            </a:r>
            <a:r>
              <a:rPr lang="nl-BE" sz="1200" dirty="0" err="1" smtClean="0">
                <a:solidFill>
                  <a:srgbClr val="525252"/>
                </a:solidFill>
              </a:rPr>
              <a:t>language</a:t>
            </a:r>
            <a:r>
              <a:rPr lang="nl-BE" sz="1200" dirty="0" smtClean="0">
                <a:solidFill>
                  <a:srgbClr val="525252"/>
                </a:solidFill>
              </a:rPr>
              <a:t> </a:t>
            </a:r>
            <a:r>
              <a:rPr lang="nl-BE" sz="1200" dirty="0" err="1" smtClean="0">
                <a:solidFill>
                  <a:srgbClr val="525252"/>
                </a:solidFill>
              </a:rPr>
              <a:t>generation</a:t>
            </a:r>
            <a:endParaRPr lang="fr-BE" sz="1200" dirty="0">
              <a:solidFill>
                <a:srgbClr val="525252"/>
              </a:solidFill>
            </a:endParaRPr>
          </a:p>
        </p:txBody>
      </p:sp>
      <p:sp>
        <p:nvSpPr>
          <p:cNvPr id="19" name="Hexagon 18"/>
          <p:cNvSpPr/>
          <p:nvPr/>
        </p:nvSpPr>
        <p:spPr>
          <a:xfrm>
            <a:off x="3385560" y="3672871"/>
            <a:ext cx="1324597" cy="1153946"/>
          </a:xfrm>
          <a:prstGeom prst="hexagon">
            <a:avLst/>
          </a:prstGeom>
          <a:solidFill>
            <a:srgbClr val="308BC1"/>
          </a:solidFill>
          <a:ln>
            <a:solidFill>
              <a:srgbClr val="308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t>Deep</a:t>
            </a:r>
            <a:r>
              <a:rPr lang="nl-BE" sz="1200" dirty="0"/>
              <a:t> </a:t>
            </a:r>
            <a:r>
              <a:rPr lang="nl-BE" sz="1200" dirty="0" err="1"/>
              <a:t>learning</a:t>
            </a:r>
            <a:endParaRPr lang="fr-BE" sz="1200" dirty="0"/>
          </a:p>
        </p:txBody>
      </p:sp>
      <p:sp>
        <p:nvSpPr>
          <p:cNvPr id="20" name="Hexagon 19"/>
          <p:cNvSpPr/>
          <p:nvPr/>
        </p:nvSpPr>
        <p:spPr>
          <a:xfrm>
            <a:off x="3385560" y="2415665"/>
            <a:ext cx="1324597" cy="1153946"/>
          </a:xfrm>
          <a:prstGeom prst="hexagon">
            <a:avLst/>
          </a:prstGeom>
          <a:solidFill>
            <a:srgbClr val="308BC1"/>
          </a:solidFill>
          <a:ln>
            <a:solidFill>
              <a:srgbClr val="308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smtClean="0"/>
              <a:t>Machine </a:t>
            </a:r>
            <a:r>
              <a:rPr lang="fr-BE" sz="1200" dirty="0" err="1" smtClean="0"/>
              <a:t>learning</a:t>
            </a:r>
            <a:endParaRPr lang="fr-BE" sz="1200" dirty="0"/>
          </a:p>
        </p:txBody>
      </p:sp>
      <p:sp>
        <p:nvSpPr>
          <p:cNvPr id="21" name="Hexagon 20"/>
          <p:cNvSpPr/>
          <p:nvPr/>
        </p:nvSpPr>
        <p:spPr>
          <a:xfrm>
            <a:off x="2265349" y="4288301"/>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rgbClr val="525252"/>
                </a:solidFill>
              </a:rPr>
              <a:t>Deep</a:t>
            </a:r>
            <a:r>
              <a:rPr lang="nl-BE" sz="1200" dirty="0">
                <a:solidFill>
                  <a:srgbClr val="525252"/>
                </a:solidFill>
              </a:rPr>
              <a:t> </a:t>
            </a:r>
            <a:r>
              <a:rPr lang="nl-BE" sz="1200" dirty="0" err="1">
                <a:solidFill>
                  <a:srgbClr val="525252"/>
                </a:solidFill>
              </a:rPr>
              <a:t>causal</a:t>
            </a:r>
            <a:r>
              <a:rPr lang="nl-BE" sz="1200" dirty="0">
                <a:solidFill>
                  <a:srgbClr val="525252"/>
                </a:solidFill>
              </a:rPr>
              <a:t> </a:t>
            </a:r>
            <a:r>
              <a:rPr lang="nl-BE" sz="1200" dirty="0" err="1">
                <a:solidFill>
                  <a:srgbClr val="525252"/>
                </a:solidFill>
              </a:rPr>
              <a:t>reasoning</a:t>
            </a:r>
            <a:endParaRPr lang="fr-BE" sz="1200" dirty="0">
              <a:solidFill>
                <a:srgbClr val="525252"/>
              </a:solidFill>
            </a:endParaRPr>
          </a:p>
        </p:txBody>
      </p:sp>
      <p:sp>
        <p:nvSpPr>
          <p:cNvPr id="22" name="Hexagon 21"/>
          <p:cNvSpPr/>
          <p:nvPr/>
        </p:nvSpPr>
        <p:spPr>
          <a:xfrm>
            <a:off x="2265350" y="3047473"/>
            <a:ext cx="1324597" cy="1153946"/>
          </a:xfrm>
          <a:prstGeom prst="hexagon">
            <a:avLst/>
          </a:prstGeom>
          <a:solidFill>
            <a:srgbClr val="308BC1"/>
          </a:solidFill>
          <a:ln>
            <a:solidFill>
              <a:srgbClr val="308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t>Natural </a:t>
            </a:r>
            <a:r>
              <a:rPr lang="nl-BE" sz="1200" dirty="0" err="1"/>
              <a:t>language</a:t>
            </a:r>
            <a:r>
              <a:rPr lang="nl-BE" sz="1200" dirty="0"/>
              <a:t> processing</a:t>
            </a:r>
            <a:endParaRPr lang="fr-BE" sz="1200" dirty="0"/>
          </a:p>
        </p:txBody>
      </p:sp>
      <p:sp>
        <p:nvSpPr>
          <p:cNvPr id="23" name="Hexagon 22"/>
          <p:cNvSpPr/>
          <p:nvPr/>
        </p:nvSpPr>
        <p:spPr>
          <a:xfrm>
            <a:off x="2265350" y="1818757"/>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solidFill>
                  <a:srgbClr val="525252"/>
                </a:solidFill>
              </a:rPr>
              <a:t>Knowledge </a:t>
            </a:r>
            <a:r>
              <a:rPr lang="nl-BE" sz="1200" dirty="0" err="1">
                <a:solidFill>
                  <a:srgbClr val="525252"/>
                </a:solidFill>
              </a:rPr>
              <a:t>representa-tion</a:t>
            </a:r>
            <a:endParaRPr lang="fr-BE" sz="1200" dirty="0">
              <a:solidFill>
                <a:srgbClr val="525252"/>
              </a:solidFill>
            </a:endParaRPr>
          </a:p>
        </p:txBody>
      </p:sp>
      <p:sp>
        <p:nvSpPr>
          <p:cNvPr id="24" name="Hexagon 23"/>
          <p:cNvSpPr/>
          <p:nvPr/>
        </p:nvSpPr>
        <p:spPr>
          <a:xfrm>
            <a:off x="8989460" y="4288301"/>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solidFill>
                  <a:schemeClr val="tx1"/>
                </a:solidFill>
              </a:rPr>
              <a:t>Machine </a:t>
            </a:r>
            <a:r>
              <a:rPr lang="nl-BE" sz="1200" dirty="0" err="1">
                <a:solidFill>
                  <a:schemeClr val="tx1"/>
                </a:solidFill>
              </a:rPr>
              <a:t>translation</a:t>
            </a:r>
            <a:endParaRPr lang="fr-BE" sz="1200" dirty="0">
              <a:solidFill>
                <a:schemeClr val="tx1"/>
              </a:solidFill>
            </a:endParaRPr>
          </a:p>
        </p:txBody>
      </p:sp>
      <p:sp>
        <p:nvSpPr>
          <p:cNvPr id="25" name="Rectangle 24"/>
          <p:cNvSpPr/>
          <p:nvPr/>
        </p:nvSpPr>
        <p:spPr>
          <a:xfrm>
            <a:off x="8454640" y="6024785"/>
            <a:ext cx="1982625" cy="2392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dirty="0">
                <a:solidFill>
                  <a:schemeClr val="tx1"/>
                </a:solidFill>
              </a:rPr>
              <a:t>Source: PWC via @</a:t>
            </a:r>
            <a:r>
              <a:rPr lang="nl-BE" sz="1000" dirty="0" err="1">
                <a:solidFill>
                  <a:schemeClr val="tx1"/>
                </a:solidFill>
              </a:rPr>
              <a:t>mikeuindazzi</a:t>
            </a:r>
            <a:r>
              <a:rPr lang="nl-BE" sz="1000" dirty="0"/>
              <a:t> </a:t>
            </a:r>
            <a:endParaRPr lang="fr-BE" sz="1000" dirty="0"/>
          </a:p>
        </p:txBody>
      </p:sp>
      <p:sp>
        <p:nvSpPr>
          <p:cNvPr id="6" name="Slide Number Placeholder 5"/>
          <p:cNvSpPr>
            <a:spLocks noGrp="1"/>
          </p:cNvSpPr>
          <p:nvPr>
            <p:ph type="sldNum" sz="quarter" idx="12"/>
          </p:nvPr>
        </p:nvSpPr>
        <p:spPr/>
        <p:txBody>
          <a:bodyPr/>
          <a:lstStyle/>
          <a:p>
            <a:fld id="{D45B42A2-12DC-D04A-88D3-A93CC82DF348}" type="slidenum">
              <a:rPr lang="en-US" smtClean="0"/>
              <a:t>66</a:t>
            </a:fld>
            <a:endParaRPr lang="en-US" dirty="0"/>
          </a:p>
        </p:txBody>
      </p:sp>
    </p:spTree>
    <p:extLst>
      <p:ext uri="{BB962C8B-B14F-4D97-AF65-F5344CB8AC3E}">
        <p14:creationId xmlns:p14="http://schemas.microsoft.com/office/powerpoint/2010/main" val="20049998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4"/>
          </p:nvPr>
        </p:nvSpPr>
        <p:spPr/>
        <p:txBody>
          <a:bodyPr>
            <a:normAutofit fontScale="92500" lnSpcReduction="10000"/>
          </a:bodyPr>
          <a:lstStyle/>
          <a:p>
            <a:r>
              <a:rPr lang="fr-BE" dirty="0" err="1"/>
              <a:t>processing</a:t>
            </a:r>
            <a:r>
              <a:rPr lang="fr-BE" dirty="0"/>
              <a:t> of </a:t>
            </a:r>
            <a:r>
              <a:rPr lang="fr-BE" dirty="0" err="1"/>
              <a:t>natural</a:t>
            </a:r>
            <a:r>
              <a:rPr lang="fr-BE" dirty="0"/>
              <a:t> </a:t>
            </a:r>
            <a:r>
              <a:rPr lang="fr-BE" dirty="0" err="1"/>
              <a:t>language</a:t>
            </a:r>
            <a:r>
              <a:rPr lang="fr-BE" dirty="0"/>
              <a:t> in </a:t>
            </a:r>
            <a:r>
              <a:rPr lang="fr-BE" dirty="0" err="1"/>
              <a:t>order</a:t>
            </a:r>
            <a:r>
              <a:rPr lang="fr-BE" dirty="0"/>
              <a:t> to </a:t>
            </a:r>
            <a:r>
              <a:rPr lang="fr-BE" dirty="0" err="1"/>
              <a:t>communicate</a:t>
            </a:r>
            <a:r>
              <a:rPr lang="fr-BE" dirty="0"/>
              <a:t> </a:t>
            </a:r>
            <a:r>
              <a:rPr lang="fr-BE" dirty="0" err="1"/>
              <a:t>with</a:t>
            </a:r>
            <a:r>
              <a:rPr lang="fr-BE" dirty="0"/>
              <a:t> </a:t>
            </a:r>
            <a:r>
              <a:rPr lang="fr-BE" dirty="0" err="1"/>
              <a:t>humans</a:t>
            </a:r>
            <a:r>
              <a:rPr lang="fr-BE" dirty="0"/>
              <a:t> and </a:t>
            </a:r>
            <a:r>
              <a:rPr lang="fr-BE" dirty="0" err="1"/>
              <a:t>extract</a:t>
            </a:r>
            <a:r>
              <a:rPr lang="fr-BE" dirty="0"/>
              <a:t> information </a:t>
            </a:r>
            <a:r>
              <a:rPr lang="fr-BE" dirty="0" err="1"/>
              <a:t>from</a:t>
            </a:r>
            <a:r>
              <a:rPr lang="fr-BE" dirty="0"/>
              <a:t> </a:t>
            </a:r>
            <a:r>
              <a:rPr lang="fr-BE" dirty="0" err="1"/>
              <a:t>written</a:t>
            </a:r>
            <a:r>
              <a:rPr lang="fr-BE" dirty="0"/>
              <a:t> </a:t>
            </a:r>
            <a:r>
              <a:rPr lang="fr-BE" dirty="0" err="1"/>
              <a:t>texts</a:t>
            </a:r>
            <a:endParaRPr lang="fr-BE" dirty="0"/>
          </a:p>
          <a:p>
            <a:endParaRPr lang="fr-BE" dirty="0"/>
          </a:p>
          <a:p>
            <a:r>
              <a:rPr lang="fr-BE" dirty="0" err="1"/>
              <a:t>some</a:t>
            </a:r>
            <a:r>
              <a:rPr lang="fr-BE" dirty="0"/>
              <a:t> applications of NLP are:</a:t>
            </a:r>
          </a:p>
          <a:p>
            <a:pPr lvl="1"/>
            <a:r>
              <a:rPr lang="fr-BE" dirty="0"/>
              <a:t>machine translation</a:t>
            </a:r>
          </a:p>
          <a:p>
            <a:pPr lvl="1"/>
            <a:r>
              <a:rPr lang="fr-BE" dirty="0" err="1"/>
              <a:t>text</a:t>
            </a:r>
            <a:r>
              <a:rPr lang="fr-BE" dirty="0"/>
              <a:t> classification</a:t>
            </a:r>
          </a:p>
          <a:p>
            <a:pPr lvl="1"/>
            <a:r>
              <a:rPr lang="fr-BE" dirty="0" smtClean="0"/>
              <a:t>Information extraction (</a:t>
            </a:r>
            <a:r>
              <a:rPr lang="fr-BE" dirty="0" err="1" smtClean="0"/>
              <a:t>Named</a:t>
            </a:r>
            <a:r>
              <a:rPr lang="fr-BE" dirty="0" smtClean="0"/>
              <a:t> </a:t>
            </a:r>
            <a:r>
              <a:rPr lang="fr-BE" dirty="0" err="1"/>
              <a:t>Entity</a:t>
            </a:r>
            <a:r>
              <a:rPr lang="fr-BE" dirty="0"/>
              <a:t> Recognition (NER</a:t>
            </a:r>
            <a:r>
              <a:rPr lang="fr-BE" dirty="0" smtClean="0"/>
              <a:t>))</a:t>
            </a:r>
            <a:endParaRPr lang="fr-BE" dirty="0"/>
          </a:p>
          <a:p>
            <a:pPr lvl="1"/>
            <a:r>
              <a:rPr lang="fr-BE" dirty="0"/>
              <a:t>information </a:t>
            </a:r>
            <a:r>
              <a:rPr lang="fr-BE" dirty="0" err="1" smtClean="0"/>
              <a:t>retrieval</a:t>
            </a:r>
            <a:endParaRPr lang="fr-BE" dirty="0"/>
          </a:p>
          <a:p>
            <a:pPr lvl="1"/>
            <a:r>
              <a:rPr lang="fr-BE" dirty="0"/>
              <a:t>speech recognition: </a:t>
            </a:r>
          </a:p>
          <a:p>
            <a:pPr lvl="2"/>
            <a:r>
              <a:rPr lang="fr-BE" dirty="0"/>
              <a:t>Google Assistant/Home</a:t>
            </a:r>
          </a:p>
          <a:p>
            <a:pPr lvl="2"/>
            <a:r>
              <a:rPr lang="fr-BE" dirty="0" err="1"/>
              <a:t>Siri</a:t>
            </a:r>
            <a:endParaRPr lang="fr-BE" dirty="0"/>
          </a:p>
          <a:p>
            <a:pPr lvl="2"/>
            <a:r>
              <a:rPr lang="fr-BE" dirty="0"/>
              <a:t>Alexa</a:t>
            </a:r>
          </a:p>
          <a:p>
            <a:pPr lvl="2"/>
            <a:r>
              <a:rPr lang="fr-BE" dirty="0"/>
              <a:t>Cortana</a:t>
            </a:r>
          </a:p>
          <a:p>
            <a:pPr lvl="2"/>
            <a:r>
              <a:rPr lang="fr-BE" dirty="0"/>
              <a:t>….</a:t>
            </a:r>
          </a:p>
          <a:p>
            <a:endParaRPr lang="en-US" dirty="0"/>
          </a:p>
        </p:txBody>
      </p:sp>
      <p:sp>
        <p:nvSpPr>
          <p:cNvPr id="2" name="Title 1"/>
          <p:cNvSpPr>
            <a:spLocks noGrp="1"/>
          </p:cNvSpPr>
          <p:nvPr>
            <p:ph type="title"/>
          </p:nvPr>
        </p:nvSpPr>
        <p:spPr/>
        <p:txBody>
          <a:bodyPr>
            <a:normAutofit/>
          </a:bodyPr>
          <a:lstStyle/>
          <a:p>
            <a:pPr algn="ctr"/>
            <a:r>
              <a:rPr lang="fr-BE" u="sng" dirty="0"/>
              <a:t>N</a:t>
            </a:r>
            <a:r>
              <a:rPr lang="fr-BE" dirty="0"/>
              <a:t>atural </a:t>
            </a:r>
            <a:r>
              <a:rPr lang="fr-BE" u="sng" dirty="0" err="1"/>
              <a:t>L</a:t>
            </a:r>
            <a:r>
              <a:rPr lang="fr-BE" dirty="0" err="1"/>
              <a:t>anguage</a:t>
            </a:r>
            <a:r>
              <a:rPr lang="fr-BE" dirty="0"/>
              <a:t> </a:t>
            </a:r>
            <a:r>
              <a:rPr lang="fr-BE" u="sng" dirty="0" err="1"/>
              <a:t>P</a:t>
            </a:r>
            <a:r>
              <a:rPr lang="fr-BE" dirty="0" err="1"/>
              <a:t>rocessing</a:t>
            </a:r>
            <a:r>
              <a:rPr lang="fr-BE" dirty="0"/>
              <a:t> (NLP)</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1485" y="4735884"/>
            <a:ext cx="2278380" cy="12801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6273" y="4735884"/>
            <a:ext cx="2278380" cy="1280160"/>
          </a:xfrm>
          <a:prstGeom prst="rect">
            <a:avLst/>
          </a:prstGeom>
        </p:spPr>
      </p:pic>
      <p:sp>
        <p:nvSpPr>
          <p:cNvPr id="9" name="Slide Number Placeholder 8"/>
          <p:cNvSpPr>
            <a:spLocks noGrp="1"/>
          </p:cNvSpPr>
          <p:nvPr>
            <p:ph type="sldNum" sz="quarter" idx="12"/>
          </p:nvPr>
        </p:nvSpPr>
        <p:spPr/>
        <p:txBody>
          <a:bodyPr/>
          <a:lstStyle/>
          <a:p>
            <a:fld id="{D45B42A2-12DC-D04A-88D3-A93CC82DF348}" type="slidenum">
              <a:rPr lang="en-US" smtClean="0"/>
              <a:t>67</a:t>
            </a:fld>
            <a:endParaRPr lang="en-US" dirty="0"/>
          </a:p>
        </p:txBody>
      </p:sp>
    </p:spTree>
    <p:extLst>
      <p:ext uri="{BB962C8B-B14F-4D97-AF65-F5344CB8AC3E}">
        <p14:creationId xmlns:p14="http://schemas.microsoft.com/office/powerpoint/2010/main" val="5488397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Conversational</a:t>
            </a:r>
            <a:r>
              <a:rPr lang="fr-BE" dirty="0"/>
              <a:t> interfaces</a:t>
            </a:r>
            <a:endParaRPr lang="nl-BE" dirty="0"/>
          </a:p>
        </p:txBody>
      </p:sp>
      <p:pic>
        <p:nvPicPr>
          <p:cNvPr id="7" name="Picture 2" descr="FileMatrix (click for larger eye-ble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04" y="3356993"/>
            <a:ext cx="3672408" cy="2874807"/>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5303913" y="4581128"/>
            <a:ext cx="1152127" cy="5040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a:t>versus</a:t>
            </a:r>
          </a:p>
        </p:txBody>
      </p:sp>
      <p:sp>
        <p:nvSpPr>
          <p:cNvPr id="9" name="Rounded Rectangle 8"/>
          <p:cNvSpPr/>
          <p:nvPr/>
        </p:nvSpPr>
        <p:spPr>
          <a:xfrm>
            <a:off x="2207568" y="2492896"/>
            <a:ext cx="7776864" cy="648072"/>
          </a:xfrm>
          <a:prstGeom prst="roundRect">
            <a:avLst/>
          </a:prstGeom>
          <a:solidFill>
            <a:srgbClr val="308BC1"/>
          </a:solidFill>
          <a:ln>
            <a:solidFill>
              <a:srgbClr val="308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Threshold lowering: the user does not have to learn to work with the (graphical) interface</a:t>
            </a:r>
            <a:endParaRPr lang="nl-BE" sz="2000" b="1" dirty="0"/>
          </a:p>
        </p:txBody>
      </p:sp>
      <p:sp>
        <p:nvSpPr>
          <p:cNvPr id="11" name="Rounded Rectangle 10"/>
          <p:cNvSpPr/>
          <p:nvPr/>
        </p:nvSpPr>
        <p:spPr>
          <a:xfrm>
            <a:off x="2207568" y="1268760"/>
            <a:ext cx="7776864" cy="1008112"/>
          </a:xfrm>
          <a:prstGeom prst="roundRect">
            <a:avLst/>
          </a:prstGeom>
          <a:solidFill>
            <a:srgbClr val="308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 conversational interface is a user interface where the interaction is based on conversations in natural language (text or speech)</a:t>
            </a:r>
            <a:endParaRPr lang="nl-BE" sz="2000" b="1" dirty="0"/>
          </a:p>
        </p:txBody>
      </p:sp>
      <p:pic>
        <p:nvPicPr>
          <p:cNvPr id="10" name="Picture 6" descr="Image result for dynatrace davis slack"/>
          <p:cNvPicPr>
            <a:picLocks noChangeAspect="1" noChangeArrowheads="1"/>
          </p:cNvPicPr>
          <p:nvPr/>
        </p:nvPicPr>
        <p:blipFill rotWithShape="1">
          <a:blip r:embed="rId4">
            <a:extLst>
              <a:ext uri="{28A0092B-C50C-407E-A947-70E740481C1C}">
                <a14:useLocalDpi xmlns:a14="http://schemas.microsoft.com/office/drawing/2010/main" val="0"/>
              </a:ext>
            </a:extLst>
          </a:blip>
          <a:srcRect l="2042" t="18246" r="18984" b="34255"/>
          <a:stretch/>
        </p:blipFill>
        <p:spPr bwMode="auto">
          <a:xfrm>
            <a:off x="6450878" y="3482338"/>
            <a:ext cx="4037611" cy="275497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D45B42A2-12DC-D04A-88D3-A93CC82DF348}" type="slidenum">
              <a:rPr lang="en-US" smtClean="0"/>
              <a:t>68</a:t>
            </a:fld>
            <a:endParaRPr lang="en-US" dirty="0"/>
          </a:p>
        </p:txBody>
      </p:sp>
    </p:spTree>
    <p:extLst>
      <p:ext uri="{BB962C8B-B14F-4D97-AF65-F5344CB8AC3E}">
        <p14:creationId xmlns:p14="http://schemas.microsoft.com/office/powerpoint/2010/main" val="99602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normAutofit/>
          </a:bodyPr>
          <a:lstStyle/>
          <a:p>
            <a:r>
              <a:rPr lang="en-US" dirty="0"/>
              <a:t>automatic answer to general questions about student labor</a:t>
            </a:r>
          </a:p>
          <a:p>
            <a:r>
              <a:rPr lang="en-US" dirty="0"/>
              <a:t>substantive questions</a:t>
            </a:r>
          </a:p>
          <a:p>
            <a:r>
              <a:rPr lang="en-US" dirty="0"/>
              <a:t>technical questions (access, error messages)</a:t>
            </a:r>
          </a:p>
          <a:p>
            <a:r>
              <a:rPr lang="en-US" dirty="0"/>
              <a:t>available via </a:t>
            </a:r>
            <a:r>
              <a:rPr lang="en-US" dirty="0" err="1"/>
              <a:t>Student@work</a:t>
            </a:r>
            <a:r>
              <a:rPr lang="en-US" dirty="0"/>
              <a:t>  contact webpage</a:t>
            </a:r>
          </a:p>
          <a:p>
            <a:r>
              <a:rPr lang="en-US" dirty="0"/>
              <a:t>available 24/7 (students are often active outside office hours)</a:t>
            </a:r>
          </a:p>
          <a:p>
            <a:r>
              <a:rPr lang="en-US" dirty="0"/>
              <a:t>immediate reply</a:t>
            </a:r>
          </a:p>
          <a:p>
            <a:r>
              <a:rPr lang="en-US" dirty="0"/>
              <a:t>scalable</a:t>
            </a:r>
          </a:p>
          <a:p>
            <a:r>
              <a:rPr lang="en-US" dirty="0"/>
              <a:t>status: </a:t>
            </a:r>
            <a:r>
              <a:rPr lang="en-US" dirty="0" smtClean="0"/>
              <a:t>operational</a:t>
            </a:r>
            <a:endParaRPr lang="nl-BE" dirty="0"/>
          </a:p>
        </p:txBody>
      </p:sp>
      <p:sp>
        <p:nvSpPr>
          <p:cNvPr id="2" name="Title 1"/>
          <p:cNvSpPr>
            <a:spLocks noGrp="1"/>
          </p:cNvSpPr>
          <p:nvPr>
            <p:ph type="title"/>
          </p:nvPr>
        </p:nvSpPr>
        <p:spPr/>
        <p:txBody>
          <a:bodyPr/>
          <a:lstStyle/>
          <a:p>
            <a:r>
              <a:rPr lang="fr-BE"/>
              <a:t>Chatbot Student@Work</a:t>
            </a:r>
            <a:endParaRPr lang="nl-BE"/>
          </a:p>
        </p:txBody>
      </p:sp>
      <p:sp>
        <p:nvSpPr>
          <p:cNvPr id="7" name="Slide Number Placeholder 6"/>
          <p:cNvSpPr>
            <a:spLocks noGrp="1"/>
          </p:cNvSpPr>
          <p:nvPr>
            <p:ph type="sldNum" sz="quarter" idx="12"/>
          </p:nvPr>
        </p:nvSpPr>
        <p:spPr/>
        <p:txBody>
          <a:bodyPr/>
          <a:lstStyle/>
          <a:p>
            <a:fld id="{D45B42A2-12DC-D04A-88D3-A93CC82DF348}" type="slidenum">
              <a:rPr lang="en-US" smtClean="0"/>
              <a:t>69</a:t>
            </a:fld>
            <a:endParaRPr lang="en-US" dirty="0"/>
          </a:p>
        </p:txBody>
      </p:sp>
    </p:spTree>
    <p:extLst>
      <p:ext uri="{BB962C8B-B14F-4D97-AF65-F5344CB8AC3E}">
        <p14:creationId xmlns:p14="http://schemas.microsoft.com/office/powerpoint/2010/main" val="25261528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p:txBody>
          <a:bodyPr>
            <a:normAutofit/>
          </a:bodyPr>
          <a:lstStyle/>
          <a:p>
            <a:r>
              <a:rPr lang="fr-BE" dirty="0" err="1" smtClean="0"/>
              <a:t>doel</a:t>
            </a:r>
            <a:endParaRPr lang="fr-BE" dirty="0" smtClean="0"/>
          </a:p>
          <a:p>
            <a:pPr lvl="1"/>
            <a:r>
              <a:rPr lang="fr-BE" dirty="0" err="1" smtClean="0"/>
              <a:t>opvolgen</a:t>
            </a:r>
            <a:r>
              <a:rPr lang="fr-BE" dirty="0" smtClean="0"/>
              <a:t>/</a:t>
            </a:r>
            <a:r>
              <a:rPr lang="fr-BE" dirty="0" err="1" smtClean="0"/>
              <a:t>monitoren</a:t>
            </a:r>
            <a:r>
              <a:rPr lang="fr-BE" dirty="0" smtClean="0"/>
              <a:t> van de </a:t>
            </a:r>
            <a:r>
              <a:rPr lang="fr-BE" dirty="0" err="1" smtClean="0"/>
              <a:t>kwaliteit</a:t>
            </a:r>
            <a:r>
              <a:rPr lang="fr-BE" dirty="0" smtClean="0"/>
              <a:t> van de </a:t>
            </a:r>
            <a:r>
              <a:rPr lang="fr-BE" dirty="0" err="1" smtClean="0"/>
              <a:t>functionering</a:t>
            </a:r>
            <a:r>
              <a:rPr lang="fr-BE" dirty="0" smtClean="0"/>
              <a:t> van </a:t>
            </a:r>
            <a:r>
              <a:rPr lang="fr-BE" dirty="0" err="1" smtClean="0"/>
              <a:t>een</a:t>
            </a:r>
            <a:r>
              <a:rPr lang="fr-BE" dirty="0" smtClean="0"/>
              <a:t> (</a:t>
            </a:r>
            <a:r>
              <a:rPr lang="fr-BE" dirty="0" err="1" smtClean="0"/>
              <a:t>erkende</a:t>
            </a:r>
            <a:r>
              <a:rPr lang="fr-BE" dirty="0" smtClean="0"/>
              <a:t>) sociale </a:t>
            </a:r>
            <a:r>
              <a:rPr lang="fr-BE" dirty="0" err="1" smtClean="0"/>
              <a:t>dienstverlener</a:t>
            </a:r>
            <a:r>
              <a:rPr lang="fr-BE" dirty="0" smtClean="0"/>
              <a:t>, via </a:t>
            </a:r>
            <a:r>
              <a:rPr lang="fr-BE" dirty="0" err="1" smtClean="0"/>
              <a:t>een</a:t>
            </a:r>
            <a:r>
              <a:rPr lang="fr-BE" dirty="0" smtClean="0"/>
              <a:t> </a:t>
            </a:r>
            <a:r>
              <a:rPr lang="fr-BE" dirty="0" err="1" smtClean="0"/>
              <a:t>systeem</a:t>
            </a:r>
            <a:r>
              <a:rPr lang="fr-BE" dirty="0" smtClean="0"/>
              <a:t> </a:t>
            </a:r>
            <a:r>
              <a:rPr lang="fr-BE" dirty="0" err="1" smtClean="0"/>
              <a:t>dat</a:t>
            </a:r>
            <a:r>
              <a:rPr lang="fr-BE" dirty="0" smtClean="0"/>
              <a:t> </a:t>
            </a:r>
            <a:r>
              <a:rPr lang="fr-BE" dirty="0" err="1" smtClean="0"/>
              <a:t>gebaseerd</a:t>
            </a:r>
            <a:r>
              <a:rPr lang="fr-BE" dirty="0" smtClean="0"/>
              <a:t> </a:t>
            </a:r>
            <a:r>
              <a:rPr lang="fr-BE" dirty="0" err="1" smtClean="0"/>
              <a:t>is</a:t>
            </a:r>
            <a:r>
              <a:rPr lang="fr-BE" dirty="0" smtClean="0"/>
              <a:t> op </a:t>
            </a:r>
            <a:r>
              <a:rPr lang="fr-BE" dirty="0" err="1" smtClean="0"/>
              <a:t>partnerschip</a:t>
            </a:r>
            <a:r>
              <a:rPr lang="fr-BE" dirty="0" smtClean="0"/>
              <a:t> en constant </a:t>
            </a:r>
            <a:r>
              <a:rPr lang="fr-BE" dirty="0" err="1" smtClean="0"/>
              <a:t>overleg</a:t>
            </a:r>
            <a:endParaRPr lang="fr-BE" dirty="0" smtClean="0"/>
          </a:p>
          <a:p>
            <a:pPr lvl="1"/>
            <a:r>
              <a:rPr lang="fr-BE" dirty="0" err="1" smtClean="0"/>
              <a:t>kwaliteitsverbetering</a:t>
            </a:r>
            <a:r>
              <a:rPr lang="fr-BE" dirty="0" smtClean="0"/>
              <a:t> via coaching en </a:t>
            </a:r>
            <a:r>
              <a:rPr lang="fr-BE" dirty="0" err="1" smtClean="0"/>
              <a:t>zo</a:t>
            </a:r>
            <a:r>
              <a:rPr lang="fr-BE" dirty="0" smtClean="0"/>
              <a:t> </a:t>
            </a:r>
            <a:r>
              <a:rPr lang="fr-BE" dirty="0" err="1" smtClean="0"/>
              <a:t>nodig</a:t>
            </a:r>
            <a:r>
              <a:rPr lang="fr-BE" dirty="0" smtClean="0"/>
              <a:t> via </a:t>
            </a:r>
            <a:r>
              <a:rPr lang="fr-BE" dirty="0" err="1" smtClean="0"/>
              <a:t>datatracking</a:t>
            </a:r>
            <a:endParaRPr lang="fr-BE" dirty="0" smtClean="0"/>
          </a:p>
          <a:p>
            <a:r>
              <a:rPr lang="fr-BE" dirty="0" err="1" smtClean="0"/>
              <a:t>juridische</a:t>
            </a:r>
            <a:r>
              <a:rPr lang="fr-BE" dirty="0" smtClean="0"/>
              <a:t> </a:t>
            </a:r>
            <a:r>
              <a:rPr lang="fr-BE" dirty="0" err="1" smtClean="0"/>
              <a:t>context</a:t>
            </a:r>
            <a:endParaRPr lang="fr-BE" dirty="0" smtClean="0"/>
          </a:p>
          <a:p>
            <a:pPr lvl="1"/>
            <a:r>
              <a:rPr lang="fr-BE" dirty="0" smtClean="0"/>
              <a:t>KB van 7 </a:t>
            </a:r>
            <a:r>
              <a:rPr lang="fr-BE" dirty="0" err="1" smtClean="0"/>
              <a:t>februari</a:t>
            </a:r>
            <a:r>
              <a:rPr lang="fr-BE" dirty="0" smtClean="0"/>
              <a:t> 2017</a:t>
            </a:r>
          </a:p>
          <a:p>
            <a:pPr lvl="1"/>
            <a:r>
              <a:rPr lang="fr-BE" dirty="0" err="1" smtClean="0"/>
              <a:t>onderrichtingen</a:t>
            </a:r>
            <a:r>
              <a:rPr lang="fr-BE" dirty="0" smtClean="0"/>
              <a:t> </a:t>
            </a:r>
            <a:r>
              <a:rPr lang="fr-BE" dirty="0" err="1" smtClean="0"/>
              <a:t>aan</a:t>
            </a:r>
            <a:r>
              <a:rPr lang="fr-BE" dirty="0" smtClean="0"/>
              <a:t> de ESS</a:t>
            </a:r>
          </a:p>
          <a:p>
            <a:r>
              <a:rPr lang="fr-BE" dirty="0" err="1" smtClean="0"/>
              <a:t>kwaliteit</a:t>
            </a:r>
            <a:r>
              <a:rPr lang="fr-BE" dirty="0" smtClean="0"/>
              <a:t>: </a:t>
            </a:r>
            <a:r>
              <a:rPr lang="fr-BE" dirty="0" err="1" smtClean="0"/>
              <a:t>volledigheid</a:t>
            </a:r>
            <a:r>
              <a:rPr lang="fr-BE" dirty="0" smtClean="0"/>
              <a:t>/</a:t>
            </a:r>
            <a:r>
              <a:rPr lang="fr-BE" dirty="0" err="1" smtClean="0"/>
              <a:t>correctheid</a:t>
            </a:r>
            <a:r>
              <a:rPr lang="fr-BE" dirty="0" smtClean="0"/>
              <a:t>/</a:t>
            </a:r>
            <a:r>
              <a:rPr lang="fr-BE" dirty="0" err="1" smtClean="0"/>
              <a:t>tijdigheid</a:t>
            </a:r>
            <a:r>
              <a:rPr lang="fr-BE" dirty="0" smtClean="0"/>
              <a:t> van</a:t>
            </a:r>
          </a:p>
          <a:p>
            <a:pPr lvl="1"/>
            <a:r>
              <a:rPr lang="fr-BE" dirty="0" err="1" smtClean="0"/>
              <a:t>verwerken</a:t>
            </a:r>
            <a:r>
              <a:rPr lang="fr-BE" dirty="0" smtClean="0"/>
              <a:t> van LATG </a:t>
            </a:r>
            <a:r>
              <a:rPr lang="fr-BE" dirty="0" err="1" smtClean="0"/>
              <a:t>gegevens</a:t>
            </a:r>
            <a:endParaRPr lang="fr-BE" dirty="0" smtClean="0"/>
          </a:p>
          <a:p>
            <a:pPr lvl="1"/>
            <a:r>
              <a:rPr lang="fr-BE" dirty="0" err="1" smtClean="0"/>
              <a:t>innen</a:t>
            </a:r>
            <a:r>
              <a:rPr lang="fr-BE" dirty="0" smtClean="0"/>
              <a:t> van </a:t>
            </a:r>
            <a:r>
              <a:rPr lang="fr-BE" dirty="0" err="1" smtClean="0"/>
              <a:t>bijdragen</a:t>
            </a:r>
            <a:r>
              <a:rPr lang="fr-BE" dirty="0" smtClean="0"/>
              <a:t> &amp; </a:t>
            </a:r>
            <a:r>
              <a:rPr lang="fr-BE" dirty="0" err="1" smtClean="0"/>
              <a:t>financieren</a:t>
            </a:r>
            <a:r>
              <a:rPr lang="fr-BE" dirty="0" smtClean="0"/>
              <a:t> van de sociale </a:t>
            </a:r>
            <a:r>
              <a:rPr lang="fr-BE" dirty="0" err="1" smtClean="0"/>
              <a:t>zekerheid</a:t>
            </a:r>
            <a:endParaRPr lang="fr-BE" dirty="0" smtClean="0"/>
          </a:p>
          <a:p>
            <a:pPr lvl="1"/>
            <a:r>
              <a:rPr lang="fr-BE" dirty="0" err="1" smtClean="0"/>
              <a:t>bijstand</a:t>
            </a:r>
            <a:r>
              <a:rPr lang="fr-BE" dirty="0" smtClean="0"/>
              <a:t> </a:t>
            </a:r>
            <a:r>
              <a:rPr lang="fr-BE" dirty="0" err="1" smtClean="0"/>
              <a:t>verlenen</a:t>
            </a:r>
            <a:r>
              <a:rPr lang="fr-BE" dirty="0" smtClean="0"/>
              <a:t> </a:t>
            </a:r>
            <a:r>
              <a:rPr lang="fr-BE" dirty="0" err="1" smtClean="0"/>
              <a:t>aan</a:t>
            </a:r>
            <a:r>
              <a:rPr lang="fr-BE" dirty="0" smtClean="0"/>
              <a:t> de </a:t>
            </a:r>
            <a:r>
              <a:rPr lang="fr-BE" dirty="0" err="1" smtClean="0"/>
              <a:t>werkgever</a:t>
            </a:r>
            <a:endParaRPr lang="fr-BE" dirty="0" smtClean="0"/>
          </a:p>
          <a:p>
            <a:pPr lvl="1"/>
            <a:endParaRPr lang="fr-BE" dirty="0" smtClean="0"/>
          </a:p>
          <a:p>
            <a:endParaRPr lang="en-US" dirty="0" smtClean="0"/>
          </a:p>
        </p:txBody>
      </p:sp>
      <p:sp>
        <p:nvSpPr>
          <p:cNvPr id="4" name="Title 3"/>
          <p:cNvSpPr>
            <a:spLocks noGrp="1"/>
          </p:cNvSpPr>
          <p:nvPr>
            <p:ph type="title"/>
          </p:nvPr>
        </p:nvSpPr>
        <p:spPr/>
        <p:txBody>
          <a:bodyPr/>
          <a:lstStyle/>
          <a:p>
            <a:r>
              <a:rPr lang="en-US" smtClean="0"/>
              <a:t>Kwaliteitsbarometer RSZ</a:t>
            </a:r>
            <a:endParaRPr lang="en-US" dirty="0"/>
          </a:p>
        </p:txBody>
      </p:sp>
      <p:sp>
        <p:nvSpPr>
          <p:cNvPr id="7" name="Slide Number Placeholder 6"/>
          <p:cNvSpPr>
            <a:spLocks noGrp="1"/>
          </p:cNvSpPr>
          <p:nvPr>
            <p:ph type="sldNum" sz="quarter" idx="12"/>
          </p:nvPr>
        </p:nvSpPr>
        <p:spPr/>
        <p:txBody>
          <a:bodyPr/>
          <a:lstStyle/>
          <a:p>
            <a:fld id="{D45B42A2-12DC-D04A-88D3-A93CC82DF348}" type="slidenum">
              <a:rPr lang="en-US" smtClean="0"/>
              <a:pPr/>
              <a:t>7</a:t>
            </a:fld>
            <a:endParaRPr lang="en-US" dirty="0"/>
          </a:p>
        </p:txBody>
      </p:sp>
    </p:spTree>
    <p:extLst>
      <p:ext uri="{BB962C8B-B14F-4D97-AF65-F5344CB8AC3E}">
        <p14:creationId xmlns:p14="http://schemas.microsoft.com/office/powerpoint/2010/main" val="40615768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Chatbot Student@Work</a:t>
            </a:r>
            <a:endParaRPr lang="nl-BE"/>
          </a:p>
        </p:txBody>
      </p:sp>
      <p:pic>
        <p:nvPicPr>
          <p:cNvPr id="7" name="demo_saw_chatbot.wmv">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5612920" y="1408634"/>
            <a:ext cx="2895600" cy="5167312"/>
          </a:xfrm>
        </p:spPr>
      </p:pic>
      <p:sp>
        <p:nvSpPr>
          <p:cNvPr id="8" name="TextBox 7"/>
          <p:cNvSpPr txBox="1"/>
          <p:nvPr/>
        </p:nvSpPr>
        <p:spPr>
          <a:xfrm>
            <a:off x="2855641" y="3068960"/>
            <a:ext cx="1999265" cy="923330"/>
          </a:xfrm>
          <a:prstGeom prst="rect">
            <a:avLst/>
          </a:prstGeom>
          <a:noFill/>
        </p:spPr>
        <p:txBody>
          <a:bodyPr wrap="none" rtlCol="0">
            <a:spAutoFit/>
          </a:bodyPr>
          <a:lstStyle/>
          <a:p>
            <a:r>
              <a:rPr lang="fr-BE" sz="5400">
                <a:solidFill>
                  <a:srgbClr val="525252"/>
                </a:solidFill>
              </a:rPr>
              <a:t>DEMO</a:t>
            </a:r>
            <a:endParaRPr lang="nl-BE" sz="5400">
              <a:solidFill>
                <a:srgbClr val="525252"/>
              </a:solidFill>
            </a:endParaRPr>
          </a:p>
        </p:txBody>
      </p:sp>
      <p:sp>
        <p:nvSpPr>
          <p:cNvPr id="6" name="Slide Number Placeholder 5"/>
          <p:cNvSpPr>
            <a:spLocks noGrp="1"/>
          </p:cNvSpPr>
          <p:nvPr>
            <p:ph type="sldNum" sz="quarter" idx="12"/>
          </p:nvPr>
        </p:nvSpPr>
        <p:spPr/>
        <p:txBody>
          <a:bodyPr/>
          <a:lstStyle/>
          <a:p>
            <a:fld id="{D45B42A2-12DC-D04A-88D3-A93CC82DF348}" type="slidenum">
              <a:rPr lang="en-US" smtClean="0"/>
              <a:t>70</a:t>
            </a:fld>
            <a:endParaRPr lang="en-US" dirty="0"/>
          </a:p>
        </p:txBody>
      </p:sp>
    </p:spTree>
    <p:extLst>
      <p:ext uri="{BB962C8B-B14F-4D97-AF65-F5344CB8AC3E}">
        <p14:creationId xmlns:p14="http://schemas.microsoft.com/office/powerpoint/2010/main" val="409450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9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4"/>
          </p:nvPr>
        </p:nvSpPr>
        <p:spPr/>
        <p:txBody>
          <a:bodyPr>
            <a:normAutofit/>
          </a:bodyPr>
          <a:lstStyle/>
          <a:p>
            <a:r>
              <a:rPr lang="en-US" dirty="0"/>
              <a:t>simplified employment declaration:</a:t>
            </a:r>
          </a:p>
          <a:p>
            <a:pPr lvl="1"/>
            <a:r>
              <a:rPr lang="en-US" dirty="0"/>
              <a:t>employer number</a:t>
            </a:r>
          </a:p>
          <a:p>
            <a:pPr lvl="1"/>
            <a:r>
              <a:rPr lang="en-US" dirty="0"/>
              <a:t>employee number</a:t>
            </a:r>
          </a:p>
          <a:p>
            <a:pPr lvl="1"/>
            <a:r>
              <a:rPr lang="en-US" dirty="0"/>
              <a:t>date of employment</a:t>
            </a:r>
          </a:p>
          <a:p>
            <a:r>
              <a:rPr lang="en-US" dirty="0"/>
              <a:t>integration with Google Assistant, Google's virtual assistant</a:t>
            </a:r>
          </a:p>
          <a:p>
            <a:pPr lvl="1"/>
            <a:r>
              <a:rPr lang="en-US" dirty="0"/>
              <a:t>via Google Home (smart speaker)</a:t>
            </a:r>
          </a:p>
          <a:p>
            <a:pPr lvl="1"/>
            <a:r>
              <a:rPr lang="en-US" dirty="0"/>
              <a:t>via smartphone</a:t>
            </a:r>
          </a:p>
          <a:p>
            <a:r>
              <a:rPr lang="en-US" dirty="0"/>
              <a:t>voice interface</a:t>
            </a:r>
          </a:p>
          <a:p>
            <a:r>
              <a:rPr lang="en-US" dirty="0"/>
              <a:t>English </a:t>
            </a:r>
            <a:r>
              <a:rPr lang="en-US" dirty="0" smtClean="0"/>
              <a:t>(and Dutch prototype)</a:t>
            </a:r>
            <a:endParaRPr lang="en-US" dirty="0"/>
          </a:p>
          <a:p>
            <a:r>
              <a:rPr lang="en-US" dirty="0"/>
              <a:t>status: experiment</a:t>
            </a:r>
            <a:endParaRPr lang="nl-BE" dirty="0"/>
          </a:p>
        </p:txBody>
      </p:sp>
      <p:sp>
        <p:nvSpPr>
          <p:cNvPr id="2" name="Title 1"/>
          <p:cNvSpPr>
            <a:spLocks noGrp="1"/>
          </p:cNvSpPr>
          <p:nvPr>
            <p:ph type="title"/>
          </p:nvPr>
        </p:nvSpPr>
        <p:spPr/>
        <p:txBody>
          <a:bodyPr/>
          <a:lstStyle/>
          <a:p>
            <a:r>
              <a:rPr lang="fr-BE"/>
              <a:t>Dimona via Google Assistant</a:t>
            </a:r>
            <a:endParaRPr lang="nl-BE"/>
          </a:p>
        </p:txBody>
      </p:sp>
      <p:sp>
        <p:nvSpPr>
          <p:cNvPr id="6" name="Slide Number Placeholder 5"/>
          <p:cNvSpPr>
            <a:spLocks noGrp="1"/>
          </p:cNvSpPr>
          <p:nvPr>
            <p:ph type="sldNum" sz="quarter" idx="12"/>
          </p:nvPr>
        </p:nvSpPr>
        <p:spPr/>
        <p:txBody>
          <a:bodyPr/>
          <a:lstStyle/>
          <a:p>
            <a:fld id="{D45B42A2-12DC-D04A-88D3-A93CC82DF348}" type="slidenum">
              <a:rPr lang="en-US" smtClean="0"/>
              <a:t>71</a:t>
            </a:fld>
            <a:endParaRPr lang="en-US" dirty="0"/>
          </a:p>
        </p:txBody>
      </p:sp>
    </p:spTree>
    <p:extLst>
      <p:ext uri="{BB962C8B-B14F-4D97-AF65-F5344CB8AC3E}">
        <p14:creationId xmlns:p14="http://schemas.microsoft.com/office/powerpoint/2010/main" val="38067781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imona Assist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50270" y="1905215"/>
            <a:ext cx="2409855" cy="4252684"/>
          </a:xfrm>
          <a:prstGeom prst="rect">
            <a:avLst/>
          </a:prstGeom>
          <a:effectLst>
            <a:outerShdw blurRad="50800" dist="50800" dir="5400000" algn="ctr" rotWithShape="0">
              <a:srgbClr val="000000"/>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1799" y="1307911"/>
            <a:ext cx="3086798" cy="5447292"/>
          </a:xfrm>
          <a:prstGeom prst="rect">
            <a:avLst/>
          </a:prstGeom>
        </p:spPr>
      </p:pic>
      <p:sp>
        <p:nvSpPr>
          <p:cNvPr id="2" name="Title 1"/>
          <p:cNvSpPr>
            <a:spLocks noGrp="1"/>
          </p:cNvSpPr>
          <p:nvPr>
            <p:ph type="title"/>
          </p:nvPr>
        </p:nvSpPr>
        <p:spPr/>
        <p:txBody>
          <a:bodyPr/>
          <a:lstStyle/>
          <a:p>
            <a:r>
              <a:rPr lang="fr-BE"/>
              <a:t>Dimona via Google Assistant</a:t>
            </a:r>
            <a:endParaRPr lang="nl-BE"/>
          </a:p>
        </p:txBody>
      </p:sp>
      <p:sp>
        <p:nvSpPr>
          <p:cNvPr id="7" name="Slide Number Placeholder 6"/>
          <p:cNvSpPr>
            <a:spLocks noGrp="1"/>
          </p:cNvSpPr>
          <p:nvPr>
            <p:ph type="sldNum" sz="quarter" idx="12"/>
          </p:nvPr>
        </p:nvSpPr>
        <p:spPr/>
        <p:txBody>
          <a:bodyPr/>
          <a:lstStyle/>
          <a:p>
            <a:fld id="{D45B42A2-12DC-D04A-88D3-A93CC82DF348}" type="slidenum">
              <a:rPr lang="en-US" smtClean="0"/>
              <a:t>72</a:t>
            </a:fld>
            <a:endParaRPr lang="en-US" dirty="0"/>
          </a:p>
        </p:txBody>
      </p:sp>
    </p:spTree>
    <p:extLst>
      <p:ext uri="{BB962C8B-B14F-4D97-AF65-F5344CB8AC3E}">
        <p14:creationId xmlns:p14="http://schemas.microsoft.com/office/powerpoint/2010/main" val="219175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showWhenStopped="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lstStyle/>
          <a:p>
            <a:r>
              <a:rPr lang="fr-BE" dirty="0"/>
              <a:t>design of </a:t>
            </a:r>
            <a:r>
              <a:rPr lang="fr-BE" dirty="0" err="1"/>
              <a:t>algorithms</a:t>
            </a:r>
            <a:r>
              <a:rPr lang="fr-BE" dirty="0"/>
              <a:t> </a:t>
            </a:r>
            <a:r>
              <a:rPr lang="fr-BE" dirty="0" err="1"/>
              <a:t>that</a:t>
            </a:r>
            <a:r>
              <a:rPr lang="fr-BE" dirty="0"/>
              <a:t> </a:t>
            </a:r>
            <a:r>
              <a:rPr lang="fr-BE" dirty="0" err="1"/>
              <a:t>automatically</a:t>
            </a:r>
            <a:r>
              <a:rPr lang="fr-BE" dirty="0"/>
              <a:t> </a:t>
            </a:r>
            <a:r>
              <a:rPr lang="fr-BE" dirty="0" err="1"/>
              <a:t>learn</a:t>
            </a:r>
            <a:r>
              <a:rPr lang="fr-BE" dirty="0"/>
              <a:t> </a:t>
            </a:r>
            <a:r>
              <a:rPr lang="fr-BE" dirty="0" err="1"/>
              <a:t>from</a:t>
            </a:r>
            <a:r>
              <a:rPr lang="fr-BE" dirty="0"/>
              <a:t> </a:t>
            </a:r>
            <a:r>
              <a:rPr lang="fr-BE" dirty="0" err="1"/>
              <a:t>example</a:t>
            </a:r>
            <a:r>
              <a:rPr lang="fr-BE" dirty="0"/>
              <a:t> data </a:t>
            </a:r>
            <a:r>
              <a:rPr lang="en-US" dirty="0"/>
              <a:t>with no or minimal need for human intervention</a:t>
            </a:r>
          </a:p>
          <a:p>
            <a:pPr lvl="1"/>
            <a:endParaRPr lang="fr-BE" dirty="0"/>
          </a:p>
          <a:p>
            <a:r>
              <a:rPr lang="fr-BE" dirty="0"/>
              <a:t>at the intersection of computer science and </a:t>
            </a:r>
            <a:r>
              <a:rPr lang="fr-BE" dirty="0" err="1"/>
              <a:t>statistics</a:t>
            </a:r>
            <a:endParaRPr lang="fr-BE" dirty="0"/>
          </a:p>
          <a:p>
            <a:pPr lvl="1"/>
            <a:endParaRPr lang="en-US" dirty="0"/>
          </a:p>
          <a:p>
            <a:r>
              <a:rPr lang="en-US" dirty="0"/>
              <a:t>advantages</a:t>
            </a:r>
          </a:p>
          <a:p>
            <a:pPr lvl="1"/>
            <a:r>
              <a:rPr lang="en-US" dirty="0"/>
              <a:t>no need to code explicitly all possible situations the machine will have to deal with, the machine adapts to change in conditions or unseen situations</a:t>
            </a:r>
          </a:p>
          <a:p>
            <a:pPr lvl="1"/>
            <a:r>
              <a:rPr lang="en-US" dirty="0"/>
              <a:t>can learn a solution to a problem by itself where it would be hard for a human to explicitly instruct the machine</a:t>
            </a:r>
          </a:p>
        </p:txBody>
      </p:sp>
      <p:sp>
        <p:nvSpPr>
          <p:cNvPr id="2" name="Title 1"/>
          <p:cNvSpPr>
            <a:spLocks noGrp="1"/>
          </p:cNvSpPr>
          <p:nvPr>
            <p:ph type="title"/>
          </p:nvPr>
        </p:nvSpPr>
        <p:spPr/>
        <p:txBody>
          <a:bodyPr/>
          <a:lstStyle/>
          <a:p>
            <a:r>
              <a:rPr lang="nl-BE"/>
              <a:t>Machine learning</a:t>
            </a:r>
            <a:endParaRPr lang="fr-BE" dirty="0"/>
          </a:p>
        </p:txBody>
      </p:sp>
      <p:sp>
        <p:nvSpPr>
          <p:cNvPr id="7" name="Slide Number Placeholder 6"/>
          <p:cNvSpPr>
            <a:spLocks noGrp="1"/>
          </p:cNvSpPr>
          <p:nvPr>
            <p:ph type="sldNum" sz="quarter" idx="12"/>
          </p:nvPr>
        </p:nvSpPr>
        <p:spPr/>
        <p:txBody>
          <a:bodyPr/>
          <a:lstStyle/>
          <a:p>
            <a:fld id="{D45B42A2-12DC-D04A-88D3-A93CC82DF348}" type="slidenum">
              <a:rPr lang="en-US" smtClean="0"/>
              <a:t>73</a:t>
            </a:fld>
            <a:endParaRPr lang="en-US" dirty="0"/>
          </a:p>
        </p:txBody>
      </p:sp>
    </p:spTree>
    <p:extLst>
      <p:ext uri="{BB962C8B-B14F-4D97-AF65-F5344CB8AC3E}">
        <p14:creationId xmlns:p14="http://schemas.microsoft.com/office/powerpoint/2010/main" val="38036585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a:t>Machine </a:t>
            </a:r>
            <a:r>
              <a:rPr lang="nl-BE" dirty="0" err="1"/>
              <a:t>learning</a:t>
            </a:r>
            <a:r>
              <a:rPr lang="nl-BE" dirty="0"/>
              <a:t> approaches</a:t>
            </a:r>
            <a:endParaRPr lang="fr-BE" dirty="0">
              <a:solidFill>
                <a:srgbClr val="FF0000"/>
              </a:solidFill>
            </a:endParaRPr>
          </a:p>
        </p:txBody>
      </p:sp>
      <p:graphicFrame>
        <p:nvGraphicFramePr>
          <p:cNvPr id="4" name="Diagram 3"/>
          <p:cNvGraphicFramePr/>
          <p:nvPr>
            <p:extLst>
              <p:ext uri="{D42A27DB-BD31-4B8C-83A1-F6EECF244321}">
                <p14:modId xmlns:p14="http://schemas.microsoft.com/office/powerpoint/2010/main" val="3454829564"/>
              </p:ext>
            </p:extLst>
          </p:nvPr>
        </p:nvGraphicFramePr>
        <p:xfrm>
          <a:off x="1811524" y="1799456"/>
          <a:ext cx="8496944"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p:cNvSpPr>
            <a:spLocks noGrp="1"/>
          </p:cNvSpPr>
          <p:nvPr>
            <p:ph type="sldNum" sz="quarter" idx="12"/>
          </p:nvPr>
        </p:nvSpPr>
        <p:spPr/>
        <p:txBody>
          <a:bodyPr/>
          <a:lstStyle/>
          <a:p>
            <a:fld id="{D45B42A2-12DC-D04A-88D3-A93CC82DF348}" type="slidenum">
              <a:rPr lang="en-US" smtClean="0"/>
              <a:t>74</a:t>
            </a:fld>
            <a:endParaRPr lang="en-US" dirty="0"/>
          </a:p>
        </p:txBody>
      </p:sp>
    </p:spTree>
    <p:extLst>
      <p:ext uri="{BB962C8B-B14F-4D97-AF65-F5344CB8AC3E}">
        <p14:creationId xmlns:p14="http://schemas.microsoft.com/office/powerpoint/2010/main" val="2344077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Elbow Connector 61"/>
          <p:cNvCxnSpPr>
            <a:stCxn id="21" idx="2"/>
            <a:endCxn id="56" idx="2"/>
          </p:cNvCxnSpPr>
          <p:nvPr/>
        </p:nvCxnSpPr>
        <p:spPr>
          <a:xfrm rot="5400000" flipH="1" flipV="1">
            <a:off x="7199139" y="3668430"/>
            <a:ext cx="804862" cy="3612825"/>
          </a:xfrm>
          <a:prstGeom prst="bentConnector5">
            <a:avLst>
              <a:gd name="adj1" fmla="val -47695"/>
              <a:gd name="adj2" fmla="val 38036"/>
              <a:gd name="adj3" fmla="val -49514"/>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a:off x="5839196" y="4005064"/>
            <a:ext cx="814786" cy="1070828"/>
          </a:xfrm>
          <a:prstGeom prst="straightConnector1">
            <a:avLst/>
          </a:prstGeom>
          <a:ln w="19050">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6649286" y="3933056"/>
            <a:ext cx="202718" cy="1164322"/>
          </a:xfrm>
          <a:prstGeom prst="straightConnector1">
            <a:avLst/>
          </a:prstGeom>
          <a:ln w="19050">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endCxn id="20" idx="0"/>
          </p:cNvCxnSpPr>
          <p:nvPr/>
        </p:nvCxnSpPr>
        <p:spPr>
          <a:xfrm flipH="1">
            <a:off x="7126935" y="3861048"/>
            <a:ext cx="98496" cy="1152128"/>
          </a:xfrm>
          <a:prstGeom prst="straightConnector1">
            <a:avLst/>
          </a:prstGeom>
          <a:ln w="19050">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7680096" y="3933056"/>
            <a:ext cx="288032" cy="1142836"/>
          </a:xfrm>
          <a:prstGeom prst="straightConnector1">
            <a:avLst/>
          </a:prstGeom>
          <a:ln w="19050">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8245875" y="1335420"/>
            <a:ext cx="2163337" cy="1661532"/>
          </a:xfrm>
          <a:custGeom>
            <a:avLst/>
            <a:gdLst>
              <a:gd name="connsiteX0" fmla="*/ 2152185 w 2163337"/>
              <a:gd name="connsiteY0" fmla="*/ 1550020 h 1661532"/>
              <a:gd name="connsiteX1" fmla="*/ 2141034 w 2163337"/>
              <a:gd name="connsiteY1" fmla="*/ 1103971 h 1661532"/>
              <a:gd name="connsiteX2" fmla="*/ 1471961 w 2163337"/>
              <a:gd name="connsiteY2" fmla="*/ 1103971 h 1661532"/>
              <a:gd name="connsiteX3" fmla="*/ 1438507 w 2163337"/>
              <a:gd name="connsiteY3" fmla="*/ 223025 h 1661532"/>
              <a:gd name="connsiteX4" fmla="*/ 1293542 w 2163337"/>
              <a:gd name="connsiteY4" fmla="*/ 44605 h 1661532"/>
              <a:gd name="connsiteX5" fmla="*/ 1025912 w 2163337"/>
              <a:gd name="connsiteY5" fmla="*/ 0 h 1661532"/>
              <a:gd name="connsiteX6" fmla="*/ 479502 w 2163337"/>
              <a:gd name="connsiteY6" fmla="*/ 189571 h 1661532"/>
              <a:gd name="connsiteX7" fmla="*/ 379142 w 2163337"/>
              <a:gd name="connsiteY7" fmla="*/ 457200 h 1661532"/>
              <a:gd name="connsiteX8" fmla="*/ 423746 w 2163337"/>
              <a:gd name="connsiteY8" fmla="*/ 1170878 h 1661532"/>
              <a:gd name="connsiteX9" fmla="*/ 0 w 2163337"/>
              <a:gd name="connsiteY9" fmla="*/ 1215483 h 1661532"/>
              <a:gd name="connsiteX10" fmla="*/ 0 w 2163337"/>
              <a:gd name="connsiteY10" fmla="*/ 1661532 h 1661532"/>
              <a:gd name="connsiteX11" fmla="*/ 2163337 w 2163337"/>
              <a:gd name="connsiteY11" fmla="*/ 1661532 h 1661532"/>
              <a:gd name="connsiteX12" fmla="*/ 2152185 w 2163337"/>
              <a:gd name="connsiteY12" fmla="*/ 1483113 h 166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3337" h="1661532">
                <a:moveTo>
                  <a:pt x="2152185" y="1550020"/>
                </a:moveTo>
                <a:lnTo>
                  <a:pt x="2141034" y="1103971"/>
                </a:lnTo>
                <a:lnTo>
                  <a:pt x="1471961" y="1103971"/>
                </a:lnTo>
                <a:lnTo>
                  <a:pt x="1438507" y="223025"/>
                </a:lnTo>
                <a:lnTo>
                  <a:pt x="1293542" y="44605"/>
                </a:lnTo>
                <a:lnTo>
                  <a:pt x="1025912" y="0"/>
                </a:lnTo>
                <a:lnTo>
                  <a:pt x="479502" y="189571"/>
                </a:lnTo>
                <a:lnTo>
                  <a:pt x="379142" y="457200"/>
                </a:lnTo>
                <a:lnTo>
                  <a:pt x="423746" y="1170878"/>
                </a:lnTo>
                <a:lnTo>
                  <a:pt x="0" y="1215483"/>
                </a:lnTo>
                <a:lnTo>
                  <a:pt x="0" y="1661532"/>
                </a:lnTo>
                <a:lnTo>
                  <a:pt x="2163337" y="1661532"/>
                </a:lnTo>
                <a:lnTo>
                  <a:pt x="2152185" y="1483113"/>
                </a:lnTo>
              </a:path>
            </a:pathLst>
          </a:custGeom>
          <a:solidFill>
            <a:schemeClr val="bg1">
              <a:lumMod val="95000"/>
            </a:schemeClr>
          </a:solidFill>
          <a:ln>
            <a:solidFill>
              <a:schemeClr val="tx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4689296" y="2807454"/>
            <a:ext cx="2162708" cy="1041400"/>
          </a:xfrm>
          <a:custGeom>
            <a:avLst/>
            <a:gdLst>
              <a:gd name="connsiteX0" fmla="*/ 0 w 1816100"/>
              <a:gd name="connsiteY0" fmla="*/ 1016000 h 1041400"/>
              <a:gd name="connsiteX1" fmla="*/ 736600 w 1816100"/>
              <a:gd name="connsiteY1" fmla="*/ 990600 h 1041400"/>
              <a:gd name="connsiteX2" fmla="*/ 1409700 w 1816100"/>
              <a:gd name="connsiteY2" fmla="*/ 0 h 1041400"/>
              <a:gd name="connsiteX3" fmla="*/ 1460500 w 1816100"/>
              <a:gd name="connsiteY3" fmla="*/ 304800 h 1041400"/>
              <a:gd name="connsiteX4" fmla="*/ 1816100 w 1816100"/>
              <a:gd name="connsiteY4" fmla="*/ 1028700 h 1041400"/>
              <a:gd name="connsiteX5" fmla="*/ 50800 w 1816100"/>
              <a:gd name="connsiteY5" fmla="*/ 1016000 h 1041400"/>
              <a:gd name="connsiteX6" fmla="*/ 50800 w 1816100"/>
              <a:gd name="connsiteY6" fmla="*/ 1041400 h 1041400"/>
              <a:gd name="connsiteX7" fmla="*/ 76200 w 1816100"/>
              <a:gd name="connsiteY7" fmla="*/ 1016000 h 1041400"/>
              <a:gd name="connsiteX8" fmla="*/ 63500 w 1816100"/>
              <a:gd name="connsiteY8" fmla="*/ 102870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6100" h="1041400">
                <a:moveTo>
                  <a:pt x="0" y="1016000"/>
                </a:moveTo>
                <a:lnTo>
                  <a:pt x="736600" y="990600"/>
                </a:lnTo>
                <a:lnTo>
                  <a:pt x="1409700" y="0"/>
                </a:lnTo>
                <a:lnTo>
                  <a:pt x="1460500" y="304800"/>
                </a:lnTo>
                <a:lnTo>
                  <a:pt x="1816100" y="1028700"/>
                </a:lnTo>
                <a:lnTo>
                  <a:pt x="50800" y="1016000"/>
                </a:lnTo>
                <a:lnTo>
                  <a:pt x="50800" y="1041400"/>
                </a:lnTo>
                <a:lnTo>
                  <a:pt x="76200" y="1016000"/>
                </a:lnTo>
                <a:lnTo>
                  <a:pt x="63500" y="1028700"/>
                </a:lnTo>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846168" y="1412776"/>
            <a:ext cx="1521560" cy="663054"/>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2000" b="1" dirty="0" err="1"/>
              <a:t>Database</a:t>
            </a:r>
            <a:r>
              <a:rPr lang="fr-BE" sz="2000" b="1" dirty="0"/>
              <a:t> X</a:t>
            </a:r>
            <a:endParaRPr lang="en-GB" sz="2000" b="1" dirty="0"/>
          </a:p>
        </p:txBody>
      </p:sp>
      <p:sp>
        <p:nvSpPr>
          <p:cNvPr id="11" name="Rectangle 10"/>
          <p:cNvSpPr/>
          <p:nvPr/>
        </p:nvSpPr>
        <p:spPr>
          <a:xfrm>
            <a:off x="4444432" y="1412776"/>
            <a:ext cx="1944216" cy="663054"/>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2000" b="1" dirty="0" err="1"/>
              <a:t>Database</a:t>
            </a:r>
            <a:r>
              <a:rPr lang="fr-BE" sz="2000" b="1" dirty="0"/>
              <a:t> Y</a:t>
            </a:r>
            <a:endParaRPr lang="en-GB" sz="2000" b="1" dirty="0"/>
          </a:p>
        </p:txBody>
      </p:sp>
      <p:sp>
        <p:nvSpPr>
          <p:cNvPr id="12" name="Rectangle 11"/>
          <p:cNvSpPr/>
          <p:nvPr/>
        </p:nvSpPr>
        <p:spPr>
          <a:xfrm>
            <a:off x="6455960" y="1412776"/>
            <a:ext cx="1944216" cy="663054"/>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2000" b="1" dirty="0" err="1"/>
              <a:t>Database</a:t>
            </a:r>
            <a:r>
              <a:rPr lang="fr-BE" sz="2000" b="1" dirty="0"/>
              <a:t> Z</a:t>
            </a:r>
            <a:endParaRPr lang="en-GB" sz="2000" b="1" dirty="0"/>
          </a:p>
        </p:txBody>
      </p:sp>
      <p:cxnSp>
        <p:nvCxnSpPr>
          <p:cNvPr id="13" name="Straight Arrow Connector 12"/>
          <p:cNvCxnSpPr/>
          <p:nvPr/>
        </p:nvCxnSpPr>
        <p:spPr>
          <a:xfrm>
            <a:off x="2567528" y="3861048"/>
            <a:ext cx="7560920" cy="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927568" y="3645024"/>
            <a:ext cx="0" cy="43204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699876" y="3789040"/>
            <a:ext cx="180020" cy="216024"/>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563972" y="3789040"/>
            <a:ext cx="180020" cy="216024"/>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176040" y="3789040"/>
            <a:ext cx="180020" cy="216024"/>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24112" y="3789040"/>
            <a:ext cx="180020" cy="216024"/>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6023993" y="5013177"/>
            <a:ext cx="2205885" cy="646331"/>
          </a:xfrm>
          <a:prstGeom prst="rect">
            <a:avLst/>
          </a:prstGeom>
          <a:noFill/>
        </p:spPr>
        <p:txBody>
          <a:bodyPr wrap="square" rtlCol="0">
            <a:spAutoFit/>
          </a:bodyPr>
          <a:lstStyle/>
          <a:p>
            <a:pPr algn="ctr"/>
            <a:r>
              <a:rPr lang="fr-BE" b="1">
                <a:solidFill>
                  <a:schemeClr val="accent6">
                    <a:lumMod val="75000"/>
                  </a:schemeClr>
                </a:solidFill>
              </a:rPr>
              <a:t>Consecutive or Complex Events</a:t>
            </a:r>
            <a:endParaRPr lang="en-GB" b="1" dirty="0">
              <a:solidFill>
                <a:schemeClr val="accent6">
                  <a:lumMod val="75000"/>
                </a:schemeClr>
              </a:solidFill>
            </a:endParaRPr>
          </a:p>
        </p:txBody>
      </p:sp>
      <p:sp>
        <p:nvSpPr>
          <p:cNvPr id="21" name="Right Bracket 20"/>
          <p:cNvSpPr/>
          <p:nvPr/>
        </p:nvSpPr>
        <p:spPr>
          <a:xfrm rot="5400000">
            <a:off x="5651142" y="2721730"/>
            <a:ext cx="288032" cy="6023053"/>
          </a:xfrm>
          <a:prstGeom prst="rightBracket">
            <a:avLst>
              <a:gd name="adj" fmla="val 47267"/>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TextBox 21"/>
          <p:cNvSpPr txBox="1"/>
          <p:nvPr/>
        </p:nvSpPr>
        <p:spPr>
          <a:xfrm>
            <a:off x="2423592" y="5003885"/>
            <a:ext cx="1516864" cy="646331"/>
          </a:xfrm>
          <a:prstGeom prst="rect">
            <a:avLst/>
          </a:prstGeom>
          <a:noFill/>
        </p:spPr>
        <p:txBody>
          <a:bodyPr wrap="square" rtlCol="0">
            <a:spAutoFit/>
          </a:bodyPr>
          <a:lstStyle/>
          <a:p>
            <a:pPr algn="ctr"/>
            <a:r>
              <a:rPr lang="fr-BE" b="1">
                <a:solidFill>
                  <a:schemeClr val="accent6">
                    <a:lumMod val="75000"/>
                  </a:schemeClr>
                </a:solidFill>
              </a:rPr>
              <a:t>Start of</a:t>
            </a:r>
          </a:p>
          <a:p>
            <a:pPr algn="ctr"/>
            <a:r>
              <a:rPr lang="fr-BE" b="1">
                <a:solidFill>
                  <a:schemeClr val="accent6">
                    <a:lumMod val="75000"/>
                  </a:schemeClr>
                </a:solidFill>
              </a:rPr>
              <a:t>Lifecycle</a:t>
            </a:r>
            <a:endParaRPr lang="en-GB" b="1" dirty="0">
              <a:solidFill>
                <a:schemeClr val="accent6">
                  <a:lumMod val="75000"/>
                </a:schemeClr>
              </a:solidFill>
            </a:endParaRPr>
          </a:p>
        </p:txBody>
      </p:sp>
      <p:sp>
        <p:nvSpPr>
          <p:cNvPr id="23" name="Isosceles Triangle 22"/>
          <p:cNvSpPr/>
          <p:nvPr/>
        </p:nvSpPr>
        <p:spPr>
          <a:xfrm>
            <a:off x="4943792" y="3645024"/>
            <a:ext cx="288032" cy="432048"/>
          </a:xfrm>
          <a:prstGeom prst="triangl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p:cNvCxnSpPr/>
          <p:nvPr/>
        </p:nvCxnSpPr>
        <p:spPr>
          <a:xfrm>
            <a:off x="5087808" y="4258270"/>
            <a:ext cx="328732" cy="682972"/>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22" idx="0"/>
          </p:cNvCxnSpPr>
          <p:nvPr/>
        </p:nvCxnSpPr>
        <p:spPr>
          <a:xfrm>
            <a:off x="2927134" y="4221088"/>
            <a:ext cx="254890" cy="782796"/>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651064" y="5013177"/>
            <a:ext cx="1516864" cy="646331"/>
          </a:xfrm>
          <a:prstGeom prst="rect">
            <a:avLst/>
          </a:prstGeom>
          <a:noFill/>
        </p:spPr>
        <p:txBody>
          <a:bodyPr wrap="square" rtlCol="0">
            <a:spAutoFit/>
          </a:bodyPr>
          <a:lstStyle/>
          <a:p>
            <a:pPr algn="ctr"/>
            <a:r>
              <a:rPr lang="fr-BE" b="1">
                <a:solidFill>
                  <a:schemeClr val="accent6">
                    <a:lumMod val="75000"/>
                  </a:schemeClr>
                </a:solidFill>
              </a:rPr>
              <a:t>Parameter</a:t>
            </a:r>
          </a:p>
          <a:p>
            <a:pPr algn="ctr"/>
            <a:r>
              <a:rPr lang="fr-BE" b="1">
                <a:solidFill>
                  <a:schemeClr val="accent6">
                    <a:lumMod val="75000"/>
                  </a:schemeClr>
                </a:solidFill>
              </a:rPr>
              <a:t>Change</a:t>
            </a:r>
            <a:endParaRPr lang="en-GB" b="1" dirty="0">
              <a:solidFill>
                <a:schemeClr val="accent6">
                  <a:lumMod val="75000"/>
                </a:schemeClr>
              </a:solidFill>
            </a:endParaRPr>
          </a:p>
        </p:txBody>
      </p:sp>
      <p:sp>
        <p:nvSpPr>
          <p:cNvPr id="27" name="TextBox 26"/>
          <p:cNvSpPr txBox="1"/>
          <p:nvPr/>
        </p:nvSpPr>
        <p:spPr>
          <a:xfrm>
            <a:off x="6455961" y="2710662"/>
            <a:ext cx="1845845" cy="646331"/>
          </a:xfrm>
          <a:prstGeom prst="rect">
            <a:avLst/>
          </a:prstGeom>
          <a:noFill/>
        </p:spPr>
        <p:txBody>
          <a:bodyPr wrap="square" rtlCol="0">
            <a:spAutoFit/>
          </a:bodyPr>
          <a:lstStyle/>
          <a:p>
            <a:r>
              <a:rPr lang="fr-BE" b="1">
                <a:solidFill>
                  <a:schemeClr val="accent6">
                    <a:lumMod val="75000"/>
                  </a:schemeClr>
                </a:solidFill>
              </a:rPr>
              <a:t>Sudden Change in Behaviour</a:t>
            </a:r>
            <a:endParaRPr lang="en-GB" b="1" dirty="0">
              <a:solidFill>
                <a:schemeClr val="accent6">
                  <a:lumMod val="75000"/>
                </a:schemeClr>
              </a:solidFill>
            </a:endParaRPr>
          </a:p>
        </p:txBody>
      </p:sp>
      <p:sp>
        <p:nvSpPr>
          <p:cNvPr id="28" name="Right Bracket 27"/>
          <p:cNvSpPr/>
          <p:nvPr/>
        </p:nvSpPr>
        <p:spPr>
          <a:xfrm rot="5400000">
            <a:off x="5569166" y="-698154"/>
            <a:ext cx="108012" cy="5698024"/>
          </a:xfrm>
          <a:prstGeom prst="rightBracket">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9" name="Straight Arrow Connector 28"/>
          <p:cNvCxnSpPr/>
          <p:nvPr/>
        </p:nvCxnSpPr>
        <p:spPr>
          <a:xfrm>
            <a:off x="5651689" y="2204864"/>
            <a:ext cx="9392" cy="72008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640788" y="2339588"/>
            <a:ext cx="2031197" cy="369332"/>
          </a:xfrm>
          <a:prstGeom prst="rect">
            <a:avLst/>
          </a:prstGeom>
          <a:solidFill>
            <a:schemeClr val="bg1"/>
          </a:solidFill>
          <a:ln>
            <a:solidFill>
              <a:schemeClr val="accent6">
                <a:lumMod val="75000"/>
              </a:schemeClr>
            </a:solidFill>
          </a:ln>
        </p:spPr>
        <p:txBody>
          <a:bodyPr wrap="none" rtlCol="0">
            <a:spAutoFit/>
          </a:bodyPr>
          <a:lstStyle/>
          <a:p>
            <a:r>
              <a:rPr lang="fr-BE" b="1" dirty="0">
                <a:solidFill>
                  <a:schemeClr val="accent6">
                    <a:lumMod val="75000"/>
                  </a:schemeClr>
                </a:solidFill>
              </a:rPr>
              <a:t>Data-</a:t>
            </a:r>
            <a:r>
              <a:rPr lang="fr-BE" b="1" dirty="0" err="1">
                <a:solidFill>
                  <a:schemeClr val="accent6">
                    <a:lumMod val="75000"/>
                  </a:schemeClr>
                </a:solidFill>
              </a:rPr>
              <a:t>preprocessing</a:t>
            </a:r>
            <a:endParaRPr lang="en-GB" b="1" dirty="0">
              <a:solidFill>
                <a:schemeClr val="accent6">
                  <a:lumMod val="75000"/>
                </a:schemeClr>
              </a:solidFill>
            </a:endParaRPr>
          </a:p>
        </p:txBody>
      </p:sp>
      <p:grpSp>
        <p:nvGrpSpPr>
          <p:cNvPr id="35" name="Group 34"/>
          <p:cNvGrpSpPr/>
          <p:nvPr/>
        </p:nvGrpSpPr>
        <p:grpSpPr>
          <a:xfrm>
            <a:off x="8781185" y="1426817"/>
            <a:ext cx="828092" cy="1110456"/>
            <a:chOff x="1284133" y="-130739"/>
            <a:chExt cx="1712292" cy="2196244"/>
          </a:xfrm>
        </p:grpSpPr>
        <p:sp>
          <p:nvSpPr>
            <p:cNvPr id="36" name="Oval 35"/>
            <p:cNvSpPr/>
            <p:nvPr/>
          </p:nvSpPr>
          <p:spPr>
            <a:xfrm>
              <a:off x="1284133" y="265305"/>
              <a:ext cx="360040" cy="3600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2377325" y="-130739"/>
              <a:ext cx="360040" cy="3600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2636385" y="1484145"/>
              <a:ext cx="360040" cy="3600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1284133" y="1705465"/>
              <a:ext cx="360040" cy="36004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1932205" y="979717"/>
              <a:ext cx="360040" cy="36004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Connector 40"/>
            <p:cNvCxnSpPr>
              <a:stCxn id="37" idx="4"/>
              <a:endCxn id="38" idx="0"/>
            </p:cNvCxnSpPr>
            <p:nvPr/>
          </p:nvCxnSpPr>
          <p:spPr>
            <a:xfrm>
              <a:off x="2557345" y="229301"/>
              <a:ext cx="259060" cy="1254844"/>
            </a:xfrm>
            <a:prstGeom prst="line">
              <a:avLst/>
            </a:prstGeom>
            <a:ln w="285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37" idx="3"/>
              <a:endCxn id="40" idx="0"/>
            </p:cNvCxnSpPr>
            <p:nvPr/>
          </p:nvCxnSpPr>
          <p:spPr>
            <a:xfrm flipH="1">
              <a:off x="2112225" y="176574"/>
              <a:ext cx="317827" cy="803143"/>
            </a:xfrm>
            <a:prstGeom prst="line">
              <a:avLst/>
            </a:prstGeom>
            <a:ln w="28575">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5"/>
              <a:endCxn id="38" idx="2"/>
            </p:cNvCxnSpPr>
            <p:nvPr/>
          </p:nvCxnSpPr>
          <p:spPr>
            <a:xfrm>
              <a:off x="2239518" y="1287030"/>
              <a:ext cx="396867" cy="377135"/>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0" idx="3"/>
              <a:endCxn id="39" idx="7"/>
            </p:cNvCxnSpPr>
            <p:nvPr/>
          </p:nvCxnSpPr>
          <p:spPr>
            <a:xfrm flipH="1">
              <a:off x="1591446" y="1287030"/>
              <a:ext cx="393486" cy="471162"/>
            </a:xfrm>
            <a:prstGeom prst="line">
              <a:avLst/>
            </a:prstGeom>
            <a:ln w="285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40" idx="1"/>
              <a:endCxn id="36" idx="5"/>
            </p:cNvCxnSpPr>
            <p:nvPr/>
          </p:nvCxnSpPr>
          <p:spPr>
            <a:xfrm flipH="1" flipV="1">
              <a:off x="1591446" y="572618"/>
              <a:ext cx="393486" cy="459826"/>
            </a:xfrm>
            <a:prstGeom prst="line">
              <a:avLst/>
            </a:prstGeom>
            <a:ln w="28575">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36" idx="3"/>
              <a:endCxn id="39" idx="0"/>
            </p:cNvCxnSpPr>
            <p:nvPr/>
          </p:nvCxnSpPr>
          <p:spPr>
            <a:xfrm>
              <a:off x="1336860" y="572618"/>
              <a:ext cx="127293" cy="1132847"/>
            </a:xfrm>
            <a:prstGeom prst="line">
              <a:avLst/>
            </a:prstGeom>
            <a:ln w="285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8184232" y="2604952"/>
            <a:ext cx="2227552" cy="338554"/>
          </a:xfrm>
          <a:prstGeom prst="rect">
            <a:avLst/>
          </a:prstGeom>
          <a:noFill/>
        </p:spPr>
        <p:txBody>
          <a:bodyPr wrap="square" rtlCol="0">
            <a:spAutoFit/>
          </a:bodyPr>
          <a:lstStyle/>
          <a:p>
            <a:pPr algn="ctr"/>
            <a:r>
              <a:rPr lang="fr-BE" sz="1600" b="1">
                <a:solidFill>
                  <a:schemeClr val="accent6">
                    <a:lumMod val="75000"/>
                  </a:schemeClr>
                </a:solidFill>
              </a:rPr>
              <a:t>(type 1 fraud) network</a:t>
            </a:r>
            <a:endParaRPr lang="en-GB" sz="1600" b="1" dirty="0">
              <a:solidFill>
                <a:schemeClr val="accent6">
                  <a:lumMod val="75000"/>
                </a:schemeClr>
              </a:solidFill>
            </a:endParaRPr>
          </a:p>
        </p:txBody>
      </p:sp>
      <p:cxnSp>
        <p:nvCxnSpPr>
          <p:cNvPr id="48" name="Straight Arrow Connector 47"/>
          <p:cNvCxnSpPr/>
          <p:nvPr/>
        </p:nvCxnSpPr>
        <p:spPr>
          <a:xfrm>
            <a:off x="8400256" y="3001915"/>
            <a:ext cx="0" cy="2013002"/>
          </a:xfrm>
          <a:prstGeom prst="straightConnector1">
            <a:avLst/>
          </a:prstGeom>
          <a:ln w="19050">
            <a:solidFill>
              <a:schemeClr val="tx2">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860196" y="5013177"/>
            <a:ext cx="1116124" cy="646331"/>
          </a:xfrm>
          <a:prstGeom prst="rect">
            <a:avLst/>
          </a:prstGeom>
          <a:noFill/>
        </p:spPr>
        <p:txBody>
          <a:bodyPr wrap="square" rtlCol="0">
            <a:spAutoFit/>
          </a:bodyPr>
          <a:lstStyle/>
          <a:p>
            <a:pPr algn="ctr"/>
            <a:r>
              <a:rPr lang="fr-BE" b="1">
                <a:solidFill>
                  <a:schemeClr val="accent6">
                    <a:lumMod val="75000"/>
                  </a:schemeClr>
                </a:solidFill>
              </a:rPr>
              <a:t>Network</a:t>
            </a:r>
            <a:endParaRPr lang="fr-BE" b="1" dirty="0">
              <a:solidFill>
                <a:schemeClr val="accent6">
                  <a:lumMod val="75000"/>
                </a:schemeClr>
              </a:solidFill>
            </a:endParaRPr>
          </a:p>
          <a:p>
            <a:pPr algn="ctr"/>
            <a:r>
              <a:rPr lang="fr-BE" b="1" dirty="0">
                <a:solidFill>
                  <a:schemeClr val="accent6">
                    <a:lumMod val="75000"/>
                  </a:schemeClr>
                </a:solidFill>
              </a:rPr>
              <a:t>I</a:t>
            </a:r>
            <a:r>
              <a:rPr lang="fr-BE" b="1">
                <a:solidFill>
                  <a:schemeClr val="accent6">
                    <a:lumMod val="75000"/>
                  </a:schemeClr>
                </a:solidFill>
              </a:rPr>
              <a:t>nfo</a:t>
            </a:r>
            <a:endParaRPr lang="en-GB" b="1" dirty="0">
              <a:solidFill>
                <a:schemeClr val="accent6">
                  <a:lumMod val="75000"/>
                </a:schemeClr>
              </a:solidFill>
            </a:endParaRPr>
          </a:p>
        </p:txBody>
      </p:sp>
      <p:pic>
        <p:nvPicPr>
          <p:cNvPr id="52" name="Picture 2" descr="http://files.softicons.com/download/business-icons/desktop-business-icons-by-aha-soft/png/256x256/compan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5520" y="3501088"/>
            <a:ext cx="720000" cy="720000"/>
          </a:xfrm>
          <a:prstGeom prst="rect">
            <a:avLst/>
          </a:prstGeom>
          <a:noFill/>
          <a:ln w="38100">
            <a:noFill/>
          </a:ln>
          <a:extLst>
            <a:ext uri="{909E8E84-426E-40DD-AFC4-6F175D3DCCD1}">
              <a14:hiddenFill xmlns:a14="http://schemas.microsoft.com/office/drawing/2010/main">
                <a:solidFill>
                  <a:srgbClr val="FFFFFF"/>
                </a:solidFill>
              </a14:hiddenFill>
            </a:ext>
          </a:extLst>
        </p:spPr>
      </p:pic>
      <p:cxnSp>
        <p:nvCxnSpPr>
          <p:cNvPr id="55" name="Straight Connector 54"/>
          <p:cNvCxnSpPr/>
          <p:nvPr/>
        </p:nvCxnSpPr>
        <p:spPr>
          <a:xfrm>
            <a:off x="9408368" y="3632830"/>
            <a:ext cx="0" cy="43204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8399486" y="4149080"/>
            <a:ext cx="2016995" cy="923330"/>
          </a:xfrm>
          <a:prstGeom prst="rect">
            <a:avLst/>
          </a:prstGeom>
          <a:noFill/>
        </p:spPr>
        <p:txBody>
          <a:bodyPr wrap="square" rtlCol="0">
            <a:spAutoFit/>
          </a:bodyPr>
          <a:lstStyle/>
          <a:p>
            <a:pPr algn="ctr"/>
            <a:r>
              <a:rPr lang="fr-BE" b="1">
                <a:solidFill>
                  <a:schemeClr val="accent6">
                    <a:lumMod val="75000"/>
                  </a:schemeClr>
                </a:solidFill>
              </a:rPr>
              <a:t>Fraud type 2 symptoms</a:t>
            </a:r>
          </a:p>
          <a:p>
            <a:pPr algn="ctr"/>
            <a:r>
              <a:rPr lang="fr-BE" b="1">
                <a:solidFill>
                  <a:schemeClr val="accent6">
                    <a:lumMod val="75000"/>
                  </a:schemeClr>
                </a:solidFill>
              </a:rPr>
              <a:t>&amp; profit</a:t>
            </a:r>
            <a:endParaRPr lang="en-GB" b="1" dirty="0">
              <a:solidFill>
                <a:schemeClr val="accent6">
                  <a:lumMod val="75000"/>
                </a:schemeClr>
              </a:solidFill>
            </a:endParaRPr>
          </a:p>
        </p:txBody>
      </p:sp>
      <p:sp>
        <p:nvSpPr>
          <p:cNvPr id="58" name="TextBox 57"/>
          <p:cNvSpPr txBox="1"/>
          <p:nvPr/>
        </p:nvSpPr>
        <p:spPr>
          <a:xfrm>
            <a:off x="10146428" y="3672000"/>
            <a:ext cx="270053" cy="369332"/>
          </a:xfrm>
          <a:prstGeom prst="rect">
            <a:avLst/>
          </a:prstGeom>
          <a:noFill/>
        </p:spPr>
        <p:txBody>
          <a:bodyPr wrap="square" rtlCol="0">
            <a:spAutoFit/>
          </a:bodyPr>
          <a:lstStyle/>
          <a:p>
            <a:pPr algn="ctr"/>
            <a:r>
              <a:rPr lang="fr-BE" b="1">
                <a:solidFill>
                  <a:schemeClr val="accent6">
                    <a:lumMod val="75000"/>
                  </a:schemeClr>
                </a:solidFill>
              </a:rPr>
              <a:t>t</a:t>
            </a:r>
            <a:endParaRPr lang="en-GB" b="1" dirty="0">
              <a:solidFill>
                <a:schemeClr val="accent6">
                  <a:lumMod val="75000"/>
                </a:schemeClr>
              </a:solidFill>
            </a:endParaRPr>
          </a:p>
        </p:txBody>
      </p:sp>
      <p:sp>
        <p:nvSpPr>
          <p:cNvPr id="60" name="TextBox 59"/>
          <p:cNvSpPr txBox="1"/>
          <p:nvPr/>
        </p:nvSpPr>
        <p:spPr>
          <a:xfrm>
            <a:off x="6816081" y="6053226"/>
            <a:ext cx="1981183" cy="400110"/>
          </a:xfrm>
          <a:prstGeom prst="rect">
            <a:avLst/>
          </a:prstGeom>
          <a:solidFill>
            <a:schemeClr val="accent6">
              <a:lumMod val="75000"/>
            </a:schemeClr>
          </a:solidFill>
          <a:ln>
            <a:solidFill>
              <a:schemeClr val="accent6">
                <a:lumMod val="75000"/>
              </a:schemeClr>
            </a:solidFill>
          </a:ln>
        </p:spPr>
        <p:txBody>
          <a:bodyPr wrap="none" rtlCol="0">
            <a:spAutoFit/>
          </a:bodyPr>
          <a:lstStyle/>
          <a:p>
            <a:r>
              <a:rPr lang="fr-BE" sz="2000" b="1">
                <a:solidFill>
                  <a:schemeClr val="bg1"/>
                </a:solidFill>
              </a:rPr>
              <a:t>Predictive model</a:t>
            </a:r>
            <a:endParaRPr lang="en-GB" sz="2000" b="1" dirty="0">
              <a:solidFill>
                <a:schemeClr val="bg1"/>
              </a:solidFill>
            </a:endParaRPr>
          </a:p>
        </p:txBody>
      </p:sp>
      <p:sp>
        <p:nvSpPr>
          <p:cNvPr id="32" name="Title 31"/>
          <p:cNvSpPr>
            <a:spLocks noGrp="1"/>
          </p:cNvSpPr>
          <p:nvPr>
            <p:ph type="title"/>
          </p:nvPr>
        </p:nvSpPr>
        <p:spPr/>
        <p:txBody>
          <a:bodyPr/>
          <a:lstStyle/>
          <a:p>
            <a:r>
              <a:rPr lang="nl-BE"/>
              <a:t>Applied to fraud detection</a:t>
            </a:r>
            <a:endParaRPr lang="en-US" dirty="0"/>
          </a:p>
        </p:txBody>
      </p:sp>
      <p:sp>
        <p:nvSpPr>
          <p:cNvPr id="31" name="Slide Number Placeholder 30"/>
          <p:cNvSpPr>
            <a:spLocks noGrp="1"/>
          </p:cNvSpPr>
          <p:nvPr>
            <p:ph type="sldNum" sz="quarter" idx="12"/>
          </p:nvPr>
        </p:nvSpPr>
        <p:spPr/>
        <p:txBody>
          <a:bodyPr/>
          <a:lstStyle/>
          <a:p>
            <a:fld id="{D45B42A2-12DC-D04A-88D3-A93CC82DF348}" type="slidenum">
              <a:rPr lang="en-US" smtClean="0"/>
              <a:t>75</a:t>
            </a:fld>
            <a:endParaRPr lang="en-US" dirty="0"/>
          </a:p>
        </p:txBody>
      </p:sp>
    </p:spTree>
    <p:extLst>
      <p:ext uri="{BB962C8B-B14F-4D97-AF65-F5344CB8AC3E}">
        <p14:creationId xmlns:p14="http://schemas.microsoft.com/office/powerpoint/2010/main" val="352899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7" grpId="0"/>
      <p:bldP spid="4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vendwergen spincontrac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89504" y="1259456"/>
            <a:ext cx="7441722" cy="5581291"/>
          </a:xfrm>
          <a:prstGeom prst="rect">
            <a:avLst/>
          </a:prstGeom>
        </p:spPr>
      </p:pic>
      <p:sp>
        <p:nvSpPr>
          <p:cNvPr id="9" name="Title 8"/>
          <p:cNvSpPr>
            <a:spLocks noGrp="1"/>
          </p:cNvSpPr>
          <p:nvPr>
            <p:ph type="title"/>
          </p:nvPr>
        </p:nvSpPr>
        <p:spPr/>
        <p:txBody>
          <a:bodyPr/>
          <a:lstStyle/>
          <a:p>
            <a:r>
              <a:rPr lang="en-US" dirty="0"/>
              <a:t>Example: spider constructions</a:t>
            </a:r>
          </a:p>
        </p:txBody>
      </p:sp>
      <p:sp>
        <p:nvSpPr>
          <p:cNvPr id="6" name="Slide Number Placeholder 5"/>
          <p:cNvSpPr>
            <a:spLocks noGrp="1"/>
          </p:cNvSpPr>
          <p:nvPr>
            <p:ph type="sldNum" sz="quarter" idx="12"/>
          </p:nvPr>
        </p:nvSpPr>
        <p:spPr/>
        <p:txBody>
          <a:bodyPr/>
          <a:lstStyle/>
          <a:p>
            <a:fld id="{D45B42A2-12DC-D04A-88D3-A93CC82DF348}" type="slidenum">
              <a:rPr lang="en-US" smtClean="0"/>
              <a:t>76</a:t>
            </a:fld>
            <a:endParaRPr lang="en-US" dirty="0"/>
          </a:p>
        </p:txBody>
      </p:sp>
    </p:spTree>
    <p:extLst>
      <p:ext uri="{BB962C8B-B14F-4D97-AF65-F5344CB8AC3E}">
        <p14:creationId xmlns:p14="http://schemas.microsoft.com/office/powerpoint/2010/main" val="403327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p:txBody>
          <a:bodyPr>
            <a:normAutofit/>
          </a:bodyPr>
          <a:lstStyle/>
          <a:p>
            <a:r>
              <a:rPr lang="fr-FR" altLang="en-US" dirty="0">
                <a:sym typeface="Times New Roman" pitchFamily="18" charset="0"/>
              </a:rPr>
              <a:t>Internet of </a:t>
            </a:r>
            <a:r>
              <a:rPr lang="fr-FR" altLang="en-US" dirty="0" err="1">
                <a:sym typeface="Times New Roman" pitchFamily="18" charset="0"/>
              </a:rPr>
              <a:t>things</a:t>
            </a:r>
            <a:r>
              <a:rPr lang="fr-FR" altLang="en-US" dirty="0">
                <a:sym typeface="Times New Roman" pitchFamily="18" charset="0"/>
              </a:rPr>
              <a:t>: </a:t>
            </a:r>
            <a:r>
              <a:rPr lang="fr-FR" altLang="en-US" dirty="0" err="1">
                <a:sym typeface="Times New Roman" pitchFamily="18" charset="0"/>
              </a:rPr>
              <a:t>experiment</a:t>
            </a:r>
            <a:r>
              <a:rPr lang="fr-FR" altLang="en-US" dirty="0">
                <a:sym typeface="Times New Roman" pitchFamily="18" charset="0"/>
              </a:rPr>
              <a:t> </a:t>
            </a:r>
            <a:r>
              <a:rPr lang="fr-FR" altLang="en-US" dirty="0" err="1">
                <a:sym typeface="Times New Roman" pitchFamily="18" charset="0"/>
              </a:rPr>
              <a:t>with</a:t>
            </a:r>
            <a:r>
              <a:rPr lang="fr-FR" altLang="en-US" dirty="0">
                <a:sym typeface="Times New Roman" pitchFamily="18" charset="0"/>
              </a:rPr>
              <a:t> </a:t>
            </a:r>
            <a:r>
              <a:rPr lang="fr-FR" altLang="en-US" dirty="0" err="1">
                <a:sym typeface="Times New Roman" pitchFamily="18" charset="0"/>
              </a:rPr>
              <a:t>beacons</a:t>
            </a:r>
            <a:endParaRPr lang="fr-FR" altLang="en-US" dirty="0">
              <a:sym typeface="Times New Roman" pitchFamily="18" charset="0"/>
            </a:endParaRPr>
          </a:p>
        </p:txBody>
      </p:sp>
      <p:sp>
        <p:nvSpPr>
          <p:cNvPr id="5" name="Content Placeholder 4"/>
          <p:cNvSpPr>
            <a:spLocks noGrp="1"/>
          </p:cNvSpPr>
          <p:nvPr>
            <p:ph idx="4294967295"/>
          </p:nvPr>
        </p:nvSpPr>
        <p:spPr>
          <a:xfrm>
            <a:off x="0" y="1343025"/>
            <a:ext cx="11431588" cy="4351338"/>
          </a:xfrm>
        </p:spPr>
        <p:txBody>
          <a:bodyPr/>
          <a:lstStyle/>
          <a:p>
            <a:endParaRPr lang="fr-BE"/>
          </a:p>
          <a:p>
            <a:pPr lvl="1"/>
            <a:endParaRPr lang="nl-BE"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32544" y="2961768"/>
            <a:ext cx="2438400" cy="2438400"/>
          </a:xfrm>
          <a:prstGeom prst="rect">
            <a:avLst/>
          </a:prstGeom>
        </p:spPr>
      </p:pic>
      <p:sp>
        <p:nvSpPr>
          <p:cNvPr id="7" name="Oval 6"/>
          <p:cNvSpPr/>
          <p:nvPr/>
        </p:nvSpPr>
        <p:spPr>
          <a:xfrm>
            <a:off x="7284672" y="2529440"/>
            <a:ext cx="3600000" cy="360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l 7"/>
          <p:cNvSpPr/>
          <p:nvPr/>
        </p:nvSpPr>
        <p:spPr>
          <a:xfrm>
            <a:off x="6024672" y="1269440"/>
            <a:ext cx="6120000" cy="612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Picture 21" descr="http://pngimg.com/upload/smartphone_PNG849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5880" y="1246144"/>
            <a:ext cx="2805006" cy="41941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5096" y="1772817"/>
            <a:ext cx="1785041" cy="317340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35096" y="1772817"/>
            <a:ext cx="1785041" cy="3173405"/>
          </a:xfrm>
          <a:prstGeom prst="rect">
            <a:avLst/>
          </a:prstGeom>
        </p:spPr>
      </p:pic>
      <p:pic>
        <p:nvPicPr>
          <p:cNvPr id="12" name="Picture 3" descr="C:\Users\beva\AppData\Local\Microsoft\Windows\Temporary Internet Files\Content.IE5\OUDGS3CC\bob-builder[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085" b="96144" l="6333" r="93667"/>
                    </a14:imgEffect>
                  </a14:imgLayer>
                </a14:imgProps>
              </a:ext>
              <a:ext uri="{28A0092B-C50C-407E-A947-70E740481C1C}">
                <a14:useLocalDpi xmlns:a14="http://schemas.microsoft.com/office/drawing/2010/main" val="0"/>
              </a:ext>
            </a:extLst>
          </a:blip>
          <a:srcRect/>
          <a:stretch>
            <a:fillRect/>
          </a:stretch>
        </p:blipFill>
        <p:spPr bwMode="auto">
          <a:xfrm>
            <a:off x="4799856" y="3068960"/>
            <a:ext cx="1828800" cy="23713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67880" y="2130250"/>
            <a:ext cx="3491879" cy="101071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847529" y="1619508"/>
            <a:ext cx="1220975" cy="369332"/>
          </a:xfrm>
          <a:prstGeom prst="rect">
            <a:avLst/>
          </a:prstGeom>
          <a:noFill/>
        </p:spPr>
        <p:txBody>
          <a:bodyPr wrap="none" rtlCol="0">
            <a:spAutoFit/>
          </a:bodyPr>
          <a:lstStyle/>
          <a:p>
            <a:r>
              <a:rPr lang="fr-BE"/>
              <a:t>Notificatie:</a:t>
            </a:r>
            <a:endParaRPr lang="nl-BE"/>
          </a:p>
        </p:txBody>
      </p:sp>
      <p:sp>
        <p:nvSpPr>
          <p:cNvPr id="15" name="TextBox 14"/>
          <p:cNvSpPr txBox="1"/>
          <p:nvPr/>
        </p:nvSpPr>
        <p:spPr>
          <a:xfrm>
            <a:off x="7496954" y="4896692"/>
            <a:ext cx="3270382" cy="369332"/>
          </a:xfrm>
          <a:prstGeom prst="rect">
            <a:avLst/>
          </a:prstGeom>
          <a:noFill/>
        </p:spPr>
        <p:txBody>
          <a:bodyPr wrap="none" rtlCol="0">
            <a:spAutoFit/>
          </a:bodyPr>
          <a:lstStyle/>
          <a:p>
            <a:r>
              <a:rPr lang="en-US" dirty="0"/>
              <a:t>Beacon present at the workplace</a:t>
            </a:r>
            <a:endParaRPr lang="nl-BE" dirty="0"/>
          </a:p>
        </p:txBody>
      </p:sp>
      <p:sp>
        <p:nvSpPr>
          <p:cNvPr id="2" name="TextBox 1"/>
          <p:cNvSpPr txBox="1"/>
          <p:nvPr/>
        </p:nvSpPr>
        <p:spPr>
          <a:xfrm>
            <a:off x="1752643" y="5423140"/>
            <a:ext cx="5649426" cy="923330"/>
          </a:xfrm>
          <a:prstGeom prst="rect">
            <a:avLst/>
          </a:prstGeom>
          <a:noFill/>
        </p:spPr>
        <p:txBody>
          <a:bodyPr wrap="square" rtlCol="0">
            <a:spAutoFit/>
          </a:bodyPr>
          <a:lstStyle/>
          <a:p>
            <a:r>
              <a:rPr lang="en-US" dirty="0"/>
              <a:t>Beacons are easy, inexpensive and quick to integrate with mobile applications and can help to provide context-specific information to the application</a:t>
            </a:r>
            <a:endParaRPr lang="nl-BE" dirty="0"/>
          </a:p>
        </p:txBody>
      </p:sp>
      <p:sp>
        <p:nvSpPr>
          <p:cNvPr id="17" name="Slide Number Placeholder 16"/>
          <p:cNvSpPr>
            <a:spLocks noGrp="1"/>
          </p:cNvSpPr>
          <p:nvPr>
            <p:ph type="sldNum" sz="quarter" idx="12"/>
          </p:nvPr>
        </p:nvSpPr>
        <p:spPr/>
        <p:txBody>
          <a:bodyPr/>
          <a:lstStyle/>
          <a:p>
            <a:fld id="{D45B42A2-12DC-D04A-88D3-A93CC82DF348}" type="slidenum">
              <a:rPr lang="en-US" smtClean="0"/>
              <a:t>77</a:t>
            </a:fld>
            <a:endParaRPr lang="en-US" dirty="0"/>
          </a:p>
        </p:txBody>
      </p:sp>
    </p:spTree>
    <p:extLst>
      <p:ext uri="{BB962C8B-B14F-4D97-AF65-F5344CB8AC3E}">
        <p14:creationId xmlns:p14="http://schemas.microsoft.com/office/powerpoint/2010/main" val="38847868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Some </a:t>
            </a:r>
            <a:r>
              <a:rPr lang="en-US" dirty="0"/>
              <a:t>reusable public sector </a:t>
            </a:r>
            <a:r>
              <a:rPr lang="en-US" dirty="0" smtClean="0"/>
              <a:t>components</a:t>
            </a:r>
            <a:endParaRPr lang="en-US" dirty="0"/>
          </a:p>
        </p:txBody>
      </p:sp>
      <p:sp>
        <p:nvSpPr>
          <p:cNvPr id="7" name="Slide Number Placeholder 6"/>
          <p:cNvSpPr>
            <a:spLocks noGrp="1"/>
          </p:cNvSpPr>
          <p:nvPr>
            <p:ph type="sldNum" sz="quarter" idx="10"/>
          </p:nvPr>
        </p:nvSpPr>
        <p:spPr/>
        <p:txBody>
          <a:bodyPr/>
          <a:lstStyle/>
          <a:p>
            <a:fld id="{D45B42A2-12DC-D04A-88D3-A93CC82DF348}" type="slidenum">
              <a:rPr lang="en-US" smtClean="0"/>
              <a:pPr/>
              <a:t>78</a:t>
            </a:fld>
            <a:endParaRPr lang="en-US" dirty="0"/>
          </a:p>
        </p:txBody>
      </p:sp>
    </p:spTree>
    <p:extLst>
      <p:ext uri="{BB962C8B-B14F-4D97-AF65-F5344CB8AC3E}">
        <p14:creationId xmlns:p14="http://schemas.microsoft.com/office/powerpoint/2010/main" val="14659089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normAutofit/>
          </a:bodyPr>
          <a:lstStyle/>
          <a:p>
            <a:r>
              <a:rPr lang="en-GB" altLang="en-US" dirty="0" smtClean="0"/>
              <a:t>a cooperation framework, a set of agreements to organise every aspect of Identity &amp; Access Management for e-government</a:t>
            </a:r>
          </a:p>
          <a:p>
            <a:r>
              <a:rPr lang="en-GB" altLang="en-US" dirty="0" smtClean="0"/>
              <a:t>therefore we need</a:t>
            </a:r>
          </a:p>
          <a:p>
            <a:pPr lvl="1"/>
            <a:r>
              <a:rPr lang="en-GB" altLang="en-US" dirty="0"/>
              <a:t>a</a:t>
            </a:r>
            <a:r>
              <a:rPr lang="en-GB" altLang="en-US" dirty="0" smtClean="0"/>
              <a:t>greements and guidelines for:</a:t>
            </a:r>
          </a:p>
          <a:p>
            <a:pPr lvl="2"/>
            <a:r>
              <a:rPr lang="en-GB" altLang="en-US" dirty="0"/>
              <a:t>i</a:t>
            </a:r>
            <a:r>
              <a:rPr lang="en-GB" altLang="en-US" dirty="0" smtClean="0"/>
              <a:t>dentification</a:t>
            </a:r>
          </a:p>
          <a:p>
            <a:pPr lvl="2"/>
            <a:r>
              <a:rPr lang="en-GB" altLang="en-US" dirty="0"/>
              <a:t>a</a:t>
            </a:r>
            <a:r>
              <a:rPr lang="en-GB" altLang="en-US" dirty="0" smtClean="0"/>
              <a:t>uthentication</a:t>
            </a:r>
          </a:p>
          <a:p>
            <a:pPr lvl="2"/>
            <a:r>
              <a:rPr lang="en-GB" altLang="en-US" dirty="0"/>
              <a:t>a</a:t>
            </a:r>
            <a:r>
              <a:rPr lang="en-GB" altLang="en-US" dirty="0" smtClean="0"/>
              <a:t>uthorization</a:t>
            </a:r>
          </a:p>
          <a:p>
            <a:pPr lvl="2"/>
            <a:r>
              <a:rPr lang="en-GB" altLang="en-US" dirty="0"/>
              <a:t>a</a:t>
            </a:r>
            <a:r>
              <a:rPr lang="en-GB" altLang="en-US" dirty="0" smtClean="0"/>
              <a:t>ccess Administration</a:t>
            </a:r>
          </a:p>
          <a:p>
            <a:pPr lvl="1"/>
            <a:r>
              <a:rPr lang="en-GB" altLang="en-US" dirty="0" smtClean="0"/>
              <a:t>IT Services:</a:t>
            </a:r>
          </a:p>
          <a:p>
            <a:pPr lvl="2"/>
            <a:r>
              <a:rPr lang="en-GB" altLang="en-US" dirty="0" smtClean="0"/>
              <a:t>FAS: service for identification and authentication of  a person</a:t>
            </a:r>
          </a:p>
          <a:p>
            <a:pPr lvl="2"/>
            <a:r>
              <a:rPr lang="en-GB" altLang="en-US" dirty="0" smtClean="0"/>
              <a:t>BTB: service to appoint access administrators within a company</a:t>
            </a:r>
          </a:p>
          <a:p>
            <a:pPr lvl="2"/>
            <a:r>
              <a:rPr lang="en-GB" altLang="en-US" dirty="0" smtClean="0"/>
              <a:t>SSM: mandate management service</a:t>
            </a:r>
            <a:endParaRPr lang="nl-BE" altLang="en-US" dirty="0"/>
          </a:p>
        </p:txBody>
      </p:sp>
      <p:sp>
        <p:nvSpPr>
          <p:cNvPr id="2" name="Title 1"/>
          <p:cNvSpPr>
            <a:spLocks noGrp="1"/>
          </p:cNvSpPr>
          <p:nvPr>
            <p:ph type="title"/>
          </p:nvPr>
        </p:nvSpPr>
        <p:spPr/>
        <p:txBody>
          <a:bodyPr/>
          <a:lstStyle/>
          <a:p>
            <a:r>
              <a:rPr lang="en-US" dirty="0" smtClean="0"/>
              <a:t>CSAM: what ?</a:t>
            </a:r>
            <a:endParaRPr lang="en-US" dirty="0"/>
          </a:p>
        </p:txBody>
      </p:sp>
      <p:sp>
        <p:nvSpPr>
          <p:cNvPr id="6" name="Right Brace 1"/>
          <p:cNvSpPr>
            <a:spLocks/>
          </p:cNvSpPr>
          <p:nvPr/>
        </p:nvSpPr>
        <p:spPr bwMode="auto">
          <a:xfrm>
            <a:off x="3294680" y="3360993"/>
            <a:ext cx="45719" cy="461665"/>
          </a:xfrm>
          <a:prstGeom prst="rightBrace">
            <a:avLst>
              <a:gd name="adj1" fmla="val 8416"/>
              <a:gd name="adj2" fmla="val 50000"/>
            </a:avLst>
          </a:prstGeom>
          <a:noFill/>
          <a:ln w="12700" algn="ctr">
            <a:solidFill>
              <a:srgbClr val="80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spcBef>
                <a:spcPct val="20000"/>
              </a:spcBef>
              <a:buClr>
                <a:srgbClr val="BE008C"/>
              </a:buClr>
              <a:buChar char="•"/>
              <a:defRPr sz="2400">
                <a:solidFill>
                  <a:srgbClr val="2C2C86"/>
                </a:solidFill>
                <a:latin typeface="Verdana" pitchFamily="34" charset="0"/>
              </a:defRPr>
            </a:lvl1pPr>
            <a:lvl2pPr marL="742950" indent="-285750" eaLnBrk="0" hangingPunct="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eaLnBrk="0" hangingPunct="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eaLnBrk="0" hangingPunct="0">
              <a:spcBef>
                <a:spcPct val="20000"/>
              </a:spcBef>
              <a:buClr>
                <a:srgbClr val="BE008C"/>
              </a:buClr>
              <a:buChar char="–"/>
              <a:defRPr>
                <a:solidFill>
                  <a:srgbClr val="2C2C86"/>
                </a:solidFill>
                <a:latin typeface="Verdana" pitchFamily="34" charset="0"/>
              </a:defRPr>
            </a:lvl4pPr>
            <a:lvl5pPr marL="2057400" indent="-228600" eaLnBrk="0" hangingPunct="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spcBef>
                <a:spcPct val="0"/>
              </a:spcBef>
              <a:buClrTx/>
              <a:buFontTx/>
              <a:buNone/>
            </a:pPr>
            <a:endParaRPr lang="en-GB" altLang="nl-BE">
              <a:solidFill>
                <a:schemeClr val="tx1"/>
              </a:solidFill>
              <a:latin typeface="Times New Roman" pitchFamily="18" charset="0"/>
            </a:endParaRPr>
          </a:p>
        </p:txBody>
      </p:sp>
      <p:sp>
        <p:nvSpPr>
          <p:cNvPr id="7" name="Right Brace 4"/>
          <p:cNvSpPr>
            <a:spLocks/>
          </p:cNvSpPr>
          <p:nvPr/>
        </p:nvSpPr>
        <p:spPr bwMode="auto">
          <a:xfrm>
            <a:off x="4753493" y="3652754"/>
            <a:ext cx="172408" cy="466130"/>
          </a:xfrm>
          <a:prstGeom prst="rightBrace">
            <a:avLst>
              <a:gd name="adj1" fmla="val 8023"/>
              <a:gd name="adj2" fmla="val 50000"/>
            </a:avLst>
          </a:prstGeom>
          <a:noFill/>
          <a:ln w="12700" algn="ctr">
            <a:solidFill>
              <a:srgbClr val="80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spcBef>
                <a:spcPct val="20000"/>
              </a:spcBef>
              <a:buClr>
                <a:srgbClr val="BE008C"/>
              </a:buClr>
              <a:buChar char="•"/>
              <a:defRPr sz="2400">
                <a:solidFill>
                  <a:srgbClr val="2C2C86"/>
                </a:solidFill>
                <a:latin typeface="Verdana" pitchFamily="34" charset="0"/>
              </a:defRPr>
            </a:lvl1pPr>
            <a:lvl2pPr marL="742950" indent="-285750" eaLnBrk="0" hangingPunct="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eaLnBrk="0" hangingPunct="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eaLnBrk="0" hangingPunct="0">
              <a:spcBef>
                <a:spcPct val="20000"/>
              </a:spcBef>
              <a:buClr>
                <a:srgbClr val="BE008C"/>
              </a:buClr>
              <a:buChar char="–"/>
              <a:defRPr>
                <a:solidFill>
                  <a:srgbClr val="2C2C86"/>
                </a:solidFill>
                <a:latin typeface="Verdana" pitchFamily="34" charset="0"/>
              </a:defRPr>
            </a:lvl4pPr>
            <a:lvl5pPr marL="2057400" indent="-228600" eaLnBrk="0" hangingPunct="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spcBef>
                <a:spcPct val="0"/>
              </a:spcBef>
              <a:buClrTx/>
              <a:buFontTx/>
              <a:buNone/>
            </a:pPr>
            <a:endParaRPr lang="en-GB" altLang="nl-BE">
              <a:solidFill>
                <a:schemeClr val="tx1"/>
              </a:solidFill>
              <a:latin typeface="Times New Roman" pitchFamily="18" charset="0"/>
            </a:endParaRPr>
          </a:p>
        </p:txBody>
      </p:sp>
      <p:sp>
        <p:nvSpPr>
          <p:cNvPr id="8" name="Content Placeholder 2"/>
          <p:cNvSpPr txBox="1">
            <a:spLocks/>
          </p:cNvSpPr>
          <p:nvPr/>
        </p:nvSpPr>
        <p:spPr bwMode="auto">
          <a:xfrm>
            <a:off x="3324775" y="3360993"/>
            <a:ext cx="1359626" cy="525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BE008C"/>
              </a:buClr>
              <a:buChar char="•"/>
              <a:defRPr sz="2400">
                <a:solidFill>
                  <a:srgbClr val="2C2C86"/>
                </a:solidFill>
                <a:latin typeface="+mn-lt"/>
                <a:ea typeface="+mn-ea"/>
                <a:cs typeface="+mn-cs"/>
              </a:defRPr>
            </a:lvl1pPr>
            <a:lvl2pPr marL="742950" indent="-285750" algn="l" rtl="0" eaLnBrk="0" fontAlgn="base" hangingPunct="0">
              <a:spcBef>
                <a:spcPct val="20000"/>
              </a:spcBef>
              <a:spcAft>
                <a:spcPct val="0"/>
              </a:spcAft>
              <a:buClr>
                <a:srgbClr val="BE008C"/>
              </a:buClr>
              <a:buFont typeface="Symbol" pitchFamily="18" charset="2"/>
              <a:buChar char="-"/>
              <a:defRPr sz="2200">
                <a:solidFill>
                  <a:srgbClr val="2C2C86"/>
                </a:solidFill>
                <a:latin typeface="+mn-lt"/>
              </a:defRPr>
            </a:lvl2pPr>
            <a:lvl3pPr marL="1143000" indent="-228600" algn="l" rtl="0" eaLnBrk="0" fontAlgn="base" hangingPunct="0">
              <a:spcBef>
                <a:spcPct val="20000"/>
              </a:spcBef>
              <a:spcAft>
                <a:spcPct val="0"/>
              </a:spcAft>
              <a:buClr>
                <a:srgbClr val="BE008C"/>
              </a:buClr>
              <a:buFont typeface="Wingdings" pitchFamily="2" charset="2"/>
              <a:buChar char="§"/>
              <a:defRPr sz="2000">
                <a:solidFill>
                  <a:srgbClr val="2C2C86"/>
                </a:solidFill>
                <a:latin typeface="+mn-lt"/>
              </a:defRPr>
            </a:lvl3pPr>
            <a:lvl4pPr marL="1600200" indent="-228600" algn="l" rtl="0" eaLnBrk="0" fontAlgn="base" hangingPunct="0">
              <a:spcBef>
                <a:spcPct val="20000"/>
              </a:spcBef>
              <a:spcAft>
                <a:spcPct val="0"/>
              </a:spcAft>
              <a:buClr>
                <a:srgbClr val="BE008C"/>
              </a:buClr>
              <a:buChar char="–"/>
              <a:defRPr>
                <a:solidFill>
                  <a:srgbClr val="2C2C86"/>
                </a:solidFill>
                <a:latin typeface="+mn-lt"/>
              </a:defRPr>
            </a:lvl4pPr>
            <a:lvl5pPr marL="2057400" indent="-228600" algn="l" rtl="0" eaLnBrk="0" fontAlgn="base" hangingPunct="0">
              <a:spcBef>
                <a:spcPct val="20000"/>
              </a:spcBef>
              <a:spcAft>
                <a:spcPct val="0"/>
              </a:spcAft>
              <a:buClr>
                <a:srgbClr val="BE008C"/>
              </a:buClr>
              <a:buChar char="»"/>
              <a:defRPr>
                <a:solidFill>
                  <a:srgbClr val="2C2C86"/>
                </a:solidFill>
                <a:latin typeface="+mn-lt"/>
              </a:defRPr>
            </a:lvl5pPr>
            <a:lvl6pPr marL="2514600" indent="-228600" algn="l" rtl="0" eaLnBrk="1" fontAlgn="base" hangingPunct="1">
              <a:spcBef>
                <a:spcPct val="20000"/>
              </a:spcBef>
              <a:spcAft>
                <a:spcPct val="0"/>
              </a:spcAft>
              <a:buClr>
                <a:srgbClr val="BE008C"/>
              </a:buClr>
              <a:buChar char="»"/>
              <a:defRPr>
                <a:solidFill>
                  <a:srgbClr val="2C2C86"/>
                </a:solidFill>
                <a:latin typeface="+mn-lt"/>
              </a:defRPr>
            </a:lvl6pPr>
            <a:lvl7pPr marL="2971800" indent="-228600" algn="l" rtl="0" eaLnBrk="1" fontAlgn="base" hangingPunct="1">
              <a:spcBef>
                <a:spcPct val="20000"/>
              </a:spcBef>
              <a:spcAft>
                <a:spcPct val="0"/>
              </a:spcAft>
              <a:buClr>
                <a:srgbClr val="BE008C"/>
              </a:buClr>
              <a:buChar char="»"/>
              <a:defRPr>
                <a:solidFill>
                  <a:srgbClr val="2C2C86"/>
                </a:solidFill>
                <a:latin typeface="+mn-lt"/>
              </a:defRPr>
            </a:lvl7pPr>
            <a:lvl8pPr marL="3429000" indent="-228600" algn="l" rtl="0" eaLnBrk="1" fontAlgn="base" hangingPunct="1">
              <a:spcBef>
                <a:spcPct val="20000"/>
              </a:spcBef>
              <a:spcAft>
                <a:spcPct val="0"/>
              </a:spcAft>
              <a:buClr>
                <a:srgbClr val="BE008C"/>
              </a:buClr>
              <a:buChar char="»"/>
              <a:defRPr>
                <a:solidFill>
                  <a:srgbClr val="2C2C86"/>
                </a:solidFill>
                <a:latin typeface="+mn-lt"/>
              </a:defRPr>
            </a:lvl8pPr>
            <a:lvl9pPr marL="3886200" indent="-228600" algn="l" rtl="0" eaLnBrk="1" fontAlgn="base" hangingPunct="1">
              <a:spcBef>
                <a:spcPct val="20000"/>
              </a:spcBef>
              <a:spcAft>
                <a:spcPct val="0"/>
              </a:spcAft>
              <a:buClr>
                <a:srgbClr val="BE008C"/>
              </a:buClr>
              <a:buChar char="»"/>
              <a:defRPr>
                <a:solidFill>
                  <a:srgbClr val="2C2C86"/>
                </a:solidFill>
                <a:latin typeface="+mn-lt"/>
              </a:defRPr>
            </a:lvl9pPr>
          </a:lstStyle>
          <a:p>
            <a:pPr marL="0" indent="0">
              <a:buNone/>
              <a:defRPr/>
            </a:pPr>
            <a:r>
              <a:rPr lang="en-US" altLang="en-US" sz="1100" kern="0" dirty="0">
                <a:solidFill>
                  <a:srgbClr val="4D4D4D"/>
                </a:solidFill>
              </a:rPr>
              <a:t>As a citizen, representing myself</a:t>
            </a:r>
          </a:p>
        </p:txBody>
      </p:sp>
      <p:sp>
        <p:nvSpPr>
          <p:cNvPr id="9" name="Content Placeholder 2"/>
          <p:cNvSpPr txBox="1">
            <a:spLocks/>
          </p:cNvSpPr>
          <p:nvPr/>
        </p:nvSpPr>
        <p:spPr bwMode="auto">
          <a:xfrm>
            <a:off x="4925901" y="3745057"/>
            <a:ext cx="2517928"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BE008C"/>
              </a:buClr>
              <a:buChar char="•"/>
              <a:defRPr sz="2400">
                <a:solidFill>
                  <a:srgbClr val="2C2C86"/>
                </a:solidFill>
                <a:latin typeface="+mn-lt"/>
                <a:ea typeface="+mn-ea"/>
                <a:cs typeface="+mn-cs"/>
              </a:defRPr>
            </a:lvl1pPr>
            <a:lvl2pPr marL="742950" indent="-285750" algn="l" rtl="0" eaLnBrk="0" fontAlgn="base" hangingPunct="0">
              <a:spcBef>
                <a:spcPct val="20000"/>
              </a:spcBef>
              <a:spcAft>
                <a:spcPct val="0"/>
              </a:spcAft>
              <a:buClr>
                <a:srgbClr val="BE008C"/>
              </a:buClr>
              <a:buFont typeface="Symbol" pitchFamily="18" charset="2"/>
              <a:buChar char="-"/>
              <a:defRPr sz="2200">
                <a:solidFill>
                  <a:srgbClr val="2C2C86"/>
                </a:solidFill>
                <a:latin typeface="+mn-lt"/>
              </a:defRPr>
            </a:lvl2pPr>
            <a:lvl3pPr marL="1143000" indent="-228600" algn="l" rtl="0" eaLnBrk="0" fontAlgn="base" hangingPunct="0">
              <a:spcBef>
                <a:spcPct val="20000"/>
              </a:spcBef>
              <a:spcAft>
                <a:spcPct val="0"/>
              </a:spcAft>
              <a:buClr>
                <a:srgbClr val="BE008C"/>
              </a:buClr>
              <a:buFont typeface="Wingdings" pitchFamily="2" charset="2"/>
              <a:buChar char="§"/>
              <a:defRPr sz="2000">
                <a:solidFill>
                  <a:srgbClr val="2C2C86"/>
                </a:solidFill>
                <a:latin typeface="+mn-lt"/>
              </a:defRPr>
            </a:lvl3pPr>
            <a:lvl4pPr marL="1600200" indent="-228600" algn="l" rtl="0" eaLnBrk="0" fontAlgn="base" hangingPunct="0">
              <a:spcBef>
                <a:spcPct val="20000"/>
              </a:spcBef>
              <a:spcAft>
                <a:spcPct val="0"/>
              </a:spcAft>
              <a:buClr>
                <a:srgbClr val="BE008C"/>
              </a:buClr>
              <a:buChar char="–"/>
              <a:defRPr>
                <a:solidFill>
                  <a:srgbClr val="2C2C86"/>
                </a:solidFill>
                <a:latin typeface="+mn-lt"/>
              </a:defRPr>
            </a:lvl4pPr>
            <a:lvl5pPr marL="2057400" indent="-228600" algn="l" rtl="0" eaLnBrk="0" fontAlgn="base" hangingPunct="0">
              <a:spcBef>
                <a:spcPct val="20000"/>
              </a:spcBef>
              <a:spcAft>
                <a:spcPct val="0"/>
              </a:spcAft>
              <a:buClr>
                <a:srgbClr val="BE008C"/>
              </a:buClr>
              <a:buChar char="»"/>
              <a:defRPr>
                <a:solidFill>
                  <a:srgbClr val="2C2C86"/>
                </a:solidFill>
                <a:latin typeface="+mn-lt"/>
              </a:defRPr>
            </a:lvl5pPr>
            <a:lvl6pPr marL="2514600" indent="-228600" algn="l" rtl="0" eaLnBrk="1" fontAlgn="base" hangingPunct="1">
              <a:spcBef>
                <a:spcPct val="20000"/>
              </a:spcBef>
              <a:spcAft>
                <a:spcPct val="0"/>
              </a:spcAft>
              <a:buClr>
                <a:srgbClr val="BE008C"/>
              </a:buClr>
              <a:buChar char="»"/>
              <a:defRPr>
                <a:solidFill>
                  <a:srgbClr val="2C2C86"/>
                </a:solidFill>
                <a:latin typeface="+mn-lt"/>
              </a:defRPr>
            </a:lvl6pPr>
            <a:lvl7pPr marL="2971800" indent="-228600" algn="l" rtl="0" eaLnBrk="1" fontAlgn="base" hangingPunct="1">
              <a:spcBef>
                <a:spcPct val="20000"/>
              </a:spcBef>
              <a:spcAft>
                <a:spcPct val="0"/>
              </a:spcAft>
              <a:buClr>
                <a:srgbClr val="BE008C"/>
              </a:buClr>
              <a:buChar char="»"/>
              <a:defRPr>
                <a:solidFill>
                  <a:srgbClr val="2C2C86"/>
                </a:solidFill>
                <a:latin typeface="+mn-lt"/>
              </a:defRPr>
            </a:lvl7pPr>
            <a:lvl8pPr marL="3429000" indent="-228600" algn="l" rtl="0" eaLnBrk="1" fontAlgn="base" hangingPunct="1">
              <a:spcBef>
                <a:spcPct val="20000"/>
              </a:spcBef>
              <a:spcAft>
                <a:spcPct val="0"/>
              </a:spcAft>
              <a:buClr>
                <a:srgbClr val="BE008C"/>
              </a:buClr>
              <a:buChar char="»"/>
              <a:defRPr>
                <a:solidFill>
                  <a:srgbClr val="2C2C86"/>
                </a:solidFill>
                <a:latin typeface="+mn-lt"/>
              </a:defRPr>
            </a:lvl8pPr>
            <a:lvl9pPr marL="3886200" indent="-228600" algn="l" rtl="0" eaLnBrk="1" fontAlgn="base" hangingPunct="1">
              <a:spcBef>
                <a:spcPct val="20000"/>
              </a:spcBef>
              <a:spcAft>
                <a:spcPct val="0"/>
              </a:spcAft>
              <a:buClr>
                <a:srgbClr val="BE008C"/>
              </a:buClr>
              <a:buChar char="»"/>
              <a:defRPr>
                <a:solidFill>
                  <a:srgbClr val="2C2C86"/>
                </a:solidFill>
                <a:latin typeface="+mn-lt"/>
              </a:defRPr>
            </a:lvl9pPr>
          </a:lstStyle>
          <a:p>
            <a:pPr marL="0" indent="0">
              <a:buNone/>
              <a:defRPr/>
            </a:pPr>
            <a:r>
              <a:rPr lang="en-US" altLang="en-US" sz="1100" kern="0" dirty="0">
                <a:solidFill>
                  <a:srgbClr val="4D4D4D"/>
                </a:solidFill>
              </a:rPr>
              <a:t>Representing a company</a:t>
            </a:r>
          </a:p>
        </p:txBody>
      </p:sp>
      <p:pic>
        <p:nvPicPr>
          <p:cNvPr id="13" name="Picture 2" descr="CS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7848" y="5928966"/>
            <a:ext cx="2241097" cy="706434"/>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15"/>
          <p:cNvSpPr>
            <a:spLocks noGrp="1"/>
          </p:cNvSpPr>
          <p:nvPr>
            <p:ph type="sldNum" sz="quarter" idx="12"/>
          </p:nvPr>
        </p:nvSpPr>
        <p:spPr/>
        <p:txBody>
          <a:bodyPr/>
          <a:lstStyle/>
          <a:p>
            <a:fld id="{D45B42A2-12DC-D04A-88D3-A93CC82DF348}" type="slidenum">
              <a:rPr lang="en-US" smtClean="0"/>
              <a:t>79</a:t>
            </a:fld>
            <a:endParaRPr lang="en-US" dirty="0"/>
          </a:p>
        </p:txBody>
      </p:sp>
    </p:spTree>
    <p:extLst>
      <p:ext uri="{BB962C8B-B14F-4D97-AF65-F5344CB8AC3E}">
        <p14:creationId xmlns:p14="http://schemas.microsoft.com/office/powerpoint/2010/main" val="2169118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p:txBody>
          <a:bodyPr/>
          <a:lstStyle/>
          <a:p>
            <a:r>
              <a:rPr lang="fr-BE" dirty="0" smtClean="0"/>
              <a:t>6 </a:t>
            </a:r>
            <a:r>
              <a:rPr lang="fr-BE" dirty="0" err="1" smtClean="0"/>
              <a:t>controledomeinen</a:t>
            </a:r>
            <a:endParaRPr lang="fr-BE" dirty="0" smtClean="0"/>
          </a:p>
          <a:p>
            <a:pPr lvl="1"/>
            <a:r>
              <a:rPr lang="nl-BE" dirty="0" smtClean="0"/>
              <a:t>stilzwijgerscontroles</a:t>
            </a:r>
          </a:p>
          <a:p>
            <a:pPr lvl="1"/>
            <a:r>
              <a:rPr lang="nl-BE" dirty="0" smtClean="0"/>
              <a:t>technische controles  </a:t>
            </a:r>
          </a:p>
          <a:p>
            <a:pPr lvl="1"/>
            <a:r>
              <a:rPr lang="nl-BE" dirty="0" smtClean="0"/>
              <a:t>financiële controles</a:t>
            </a:r>
          </a:p>
          <a:p>
            <a:pPr lvl="1"/>
            <a:r>
              <a:rPr lang="nl-BE" dirty="0" smtClean="0"/>
              <a:t>automatische controles op anomalieën:</a:t>
            </a:r>
          </a:p>
          <a:p>
            <a:pPr lvl="2"/>
            <a:r>
              <a:rPr lang="nl-BE" dirty="0" smtClean="0"/>
              <a:t>prioritaire anomalieën</a:t>
            </a:r>
          </a:p>
          <a:p>
            <a:pPr lvl="2"/>
            <a:r>
              <a:rPr lang="nl-BE" dirty="0" smtClean="0"/>
              <a:t>niet-prioritaire anomalieën</a:t>
            </a:r>
          </a:p>
          <a:p>
            <a:pPr lvl="2"/>
            <a:r>
              <a:rPr lang="nl-BE" dirty="0" smtClean="0"/>
              <a:t>anomalieën crosscontrole (DIMONA/DMFA)</a:t>
            </a:r>
          </a:p>
          <a:p>
            <a:r>
              <a:rPr lang="fr-BE" dirty="0" smtClean="0"/>
              <a:t>scores per </a:t>
            </a:r>
            <a:r>
              <a:rPr lang="fr-BE" dirty="0" err="1" smtClean="0"/>
              <a:t>deelcontrole</a:t>
            </a:r>
            <a:r>
              <a:rPr lang="fr-BE" dirty="0" smtClean="0"/>
              <a:t> </a:t>
            </a:r>
            <a:r>
              <a:rPr lang="fr-BE" dirty="0" err="1" smtClean="0"/>
              <a:t>gebaseerd</a:t>
            </a:r>
            <a:r>
              <a:rPr lang="fr-BE" dirty="0" smtClean="0"/>
              <a:t> op de </a:t>
            </a:r>
            <a:r>
              <a:rPr lang="fr-BE" dirty="0" err="1" smtClean="0"/>
              <a:t>gedefinieerde</a:t>
            </a:r>
            <a:r>
              <a:rPr lang="fr-BE" dirty="0" smtClean="0"/>
              <a:t> </a:t>
            </a:r>
            <a:r>
              <a:rPr lang="fr-BE" dirty="0" err="1" smtClean="0"/>
              <a:t>indicatoren</a:t>
            </a:r>
            <a:r>
              <a:rPr lang="fr-BE" dirty="0" smtClean="0"/>
              <a:t> en </a:t>
            </a:r>
            <a:r>
              <a:rPr lang="fr-BE" dirty="0" err="1" smtClean="0"/>
              <a:t>subindicatoren</a:t>
            </a:r>
            <a:endParaRPr lang="fr-BE" dirty="0" smtClean="0"/>
          </a:p>
          <a:p>
            <a:r>
              <a:rPr lang="fr-BE" dirty="0" err="1" smtClean="0"/>
              <a:t>bepaald</a:t>
            </a:r>
            <a:r>
              <a:rPr lang="fr-BE" dirty="0" smtClean="0"/>
              <a:t> </a:t>
            </a:r>
            <a:r>
              <a:rPr lang="fr-BE" dirty="0" err="1" smtClean="0"/>
              <a:t>door</a:t>
            </a:r>
            <a:r>
              <a:rPr lang="fr-BE" dirty="0" smtClean="0"/>
              <a:t> de </a:t>
            </a:r>
            <a:r>
              <a:rPr lang="fr-BE" dirty="0" err="1" smtClean="0"/>
              <a:t>verhouding</a:t>
            </a:r>
            <a:r>
              <a:rPr lang="fr-BE" dirty="0" smtClean="0"/>
              <a:t> van de </a:t>
            </a:r>
            <a:r>
              <a:rPr lang="fr-BE" dirty="0" err="1" smtClean="0"/>
              <a:t>resultaten</a:t>
            </a:r>
            <a:r>
              <a:rPr lang="fr-BE" dirty="0" smtClean="0"/>
              <a:t> van de ESS </a:t>
            </a:r>
            <a:r>
              <a:rPr lang="fr-BE" dirty="0" err="1" smtClean="0"/>
              <a:t>tov</a:t>
            </a:r>
            <a:r>
              <a:rPr lang="fr-BE" dirty="0" smtClean="0"/>
              <a:t> de </a:t>
            </a:r>
            <a:r>
              <a:rPr lang="fr-BE" dirty="0" err="1" smtClean="0"/>
              <a:t>resultaten</a:t>
            </a:r>
            <a:r>
              <a:rPr lang="fr-BE" dirty="0" smtClean="0"/>
              <a:t> van </a:t>
            </a:r>
            <a:r>
              <a:rPr lang="fr-BE" dirty="0" err="1" smtClean="0"/>
              <a:t>alle</a:t>
            </a:r>
            <a:r>
              <a:rPr lang="fr-BE" dirty="0" smtClean="0"/>
              <a:t> </a:t>
            </a:r>
            <a:r>
              <a:rPr lang="fr-BE" dirty="0" err="1" smtClean="0"/>
              <a:t>andere</a:t>
            </a:r>
            <a:r>
              <a:rPr lang="fr-BE" dirty="0" smtClean="0"/>
              <a:t> ESS</a:t>
            </a:r>
          </a:p>
          <a:p>
            <a:endParaRPr lang="nl-BE" dirty="0" smtClean="0"/>
          </a:p>
          <a:p>
            <a:pPr lvl="1"/>
            <a:endParaRPr lang="fr-BE" dirty="0" smtClean="0"/>
          </a:p>
          <a:p>
            <a:endParaRPr lang="en-US" dirty="0" smtClean="0"/>
          </a:p>
        </p:txBody>
      </p:sp>
      <p:sp>
        <p:nvSpPr>
          <p:cNvPr id="4" name="Title 3"/>
          <p:cNvSpPr>
            <a:spLocks noGrp="1"/>
          </p:cNvSpPr>
          <p:nvPr>
            <p:ph type="title"/>
          </p:nvPr>
        </p:nvSpPr>
        <p:spPr/>
        <p:txBody>
          <a:bodyPr/>
          <a:lstStyle/>
          <a:p>
            <a:r>
              <a:rPr lang="en-US" smtClean="0"/>
              <a:t>Kwaliteitsbarometer RSZ</a:t>
            </a:r>
            <a:endParaRPr lang="en-US" dirty="0"/>
          </a:p>
        </p:txBody>
      </p:sp>
      <p:sp>
        <p:nvSpPr>
          <p:cNvPr id="7" name="Slide Number Placeholder 6"/>
          <p:cNvSpPr>
            <a:spLocks noGrp="1"/>
          </p:cNvSpPr>
          <p:nvPr>
            <p:ph type="sldNum" sz="quarter" idx="12"/>
          </p:nvPr>
        </p:nvSpPr>
        <p:spPr/>
        <p:txBody>
          <a:bodyPr/>
          <a:lstStyle/>
          <a:p>
            <a:fld id="{D45B42A2-12DC-D04A-88D3-A93CC82DF348}" type="slidenum">
              <a:rPr lang="en-US" smtClean="0"/>
              <a:pPr/>
              <a:t>8</a:t>
            </a:fld>
            <a:endParaRPr lang="en-US" dirty="0"/>
          </a:p>
        </p:txBody>
      </p:sp>
    </p:spTree>
    <p:extLst>
      <p:ext uri="{BB962C8B-B14F-4D97-AF65-F5344CB8AC3E}">
        <p14:creationId xmlns:p14="http://schemas.microsoft.com/office/powerpoint/2010/main" val="23542920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GB" dirty="0" smtClean="0"/>
              <a:t>Process flow</a:t>
            </a:r>
          </a:p>
        </p:txBody>
      </p:sp>
      <p:pic>
        <p:nvPicPr>
          <p:cNvPr id="27" name="Picture 26"/>
          <p:cNvPicPr>
            <a:picLocks noChangeAspect="1"/>
          </p:cNvPicPr>
          <p:nvPr/>
        </p:nvPicPr>
        <p:blipFill>
          <a:blip r:embed="rId3"/>
          <a:stretch>
            <a:fillRect/>
          </a:stretch>
        </p:blipFill>
        <p:spPr>
          <a:xfrm>
            <a:off x="1983251" y="1366880"/>
            <a:ext cx="8271701" cy="5491120"/>
          </a:xfrm>
          <a:prstGeom prst="rect">
            <a:avLst/>
          </a:prstGeom>
        </p:spPr>
      </p:pic>
      <p:sp>
        <p:nvSpPr>
          <p:cNvPr id="50" name="Slide Number Placeholder 49"/>
          <p:cNvSpPr>
            <a:spLocks noGrp="1"/>
          </p:cNvSpPr>
          <p:nvPr>
            <p:ph type="sldNum" sz="quarter" idx="12"/>
          </p:nvPr>
        </p:nvSpPr>
        <p:spPr/>
        <p:txBody>
          <a:bodyPr/>
          <a:lstStyle/>
          <a:p>
            <a:fld id="{D45B42A2-12DC-D04A-88D3-A93CC82DF348}" type="slidenum">
              <a:rPr lang="en-US" smtClean="0"/>
              <a:t>80</a:t>
            </a:fld>
            <a:endParaRPr lang="en-US" dirty="0"/>
          </a:p>
        </p:txBody>
      </p:sp>
    </p:spTree>
    <p:extLst>
      <p:ext uri="{BB962C8B-B14F-4D97-AF65-F5344CB8AC3E}">
        <p14:creationId xmlns:p14="http://schemas.microsoft.com/office/powerpoint/2010/main" val="2373829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BE" smtClean="0"/>
              <a:t>BTB service</a:t>
            </a:r>
            <a:endParaRPr lang="en-US" dirty="0"/>
          </a:p>
        </p:txBody>
      </p:sp>
      <p:sp>
        <p:nvSpPr>
          <p:cNvPr id="8" name="Round Diagonal Corner Rectangle 7"/>
          <p:cNvSpPr/>
          <p:nvPr/>
        </p:nvSpPr>
        <p:spPr bwMode="auto">
          <a:xfrm>
            <a:off x="7938579" y="5217583"/>
            <a:ext cx="2394986" cy="908881"/>
          </a:xfrm>
          <a:prstGeom prst="round2DiagRect">
            <a:avLst/>
          </a:prstGeom>
          <a:solidFill>
            <a:srgbClr val="FFFFFF"/>
          </a:solidFill>
          <a:ln w="25400" cap="flat" cmpd="sng" algn="ctr">
            <a:solidFill>
              <a:srgbClr val="FFCAAA"/>
            </a:solidFill>
            <a:prstDash val="soli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1C1C1C"/>
                </a:solidFill>
                <a:effectLst/>
                <a:uLnTx/>
                <a:uFillTx/>
                <a:latin typeface="Arial"/>
                <a:ea typeface="+mn-ea"/>
                <a:cs typeface="+mn-cs"/>
              </a:rPr>
              <a:t>End Users</a:t>
            </a:r>
          </a:p>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1C1C1C"/>
                </a:solidFill>
                <a:effectLst/>
                <a:uLnTx/>
                <a:uFillTx/>
                <a:latin typeface="Arial"/>
                <a:ea typeface="+mn-ea"/>
                <a:cs typeface="+mn-cs"/>
                <a:sym typeface="Wingdings" pitchFamily="2" charset="2"/>
              </a:rPr>
              <a:t> </a:t>
            </a:r>
            <a:r>
              <a:rPr kumimoji="0" lang="en-GB" sz="1200" b="0" i="0" u="none" strike="noStrike" kern="0" cap="none" spc="0" normalizeH="0" baseline="0" noProof="0" dirty="0" smtClean="0">
                <a:ln>
                  <a:noFill/>
                </a:ln>
                <a:solidFill>
                  <a:srgbClr val="1C1C1C"/>
                </a:solidFill>
                <a:effectLst/>
                <a:uLnTx/>
                <a:uFillTx/>
                <a:latin typeface="Arial"/>
                <a:ea typeface="+mn-ea"/>
                <a:cs typeface="+mn-cs"/>
              </a:rPr>
              <a:t>Appointed by Access Admin</a:t>
            </a:r>
          </a:p>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1C1C1C"/>
                </a:solidFill>
                <a:effectLst/>
                <a:uLnTx/>
                <a:uFillTx/>
                <a:latin typeface="Arial"/>
                <a:ea typeface="+mn-ea"/>
                <a:cs typeface="+mn-cs"/>
                <a:sym typeface="Wingdings" pitchFamily="2" charset="2"/>
              </a:rPr>
              <a:t> </a:t>
            </a:r>
            <a:r>
              <a:rPr kumimoji="0" lang="en-GB" sz="1200" b="0" i="0" u="none" strike="noStrike" kern="0" cap="none" spc="0" normalizeH="0" baseline="0" noProof="0" dirty="0" smtClean="0">
                <a:ln>
                  <a:noFill/>
                </a:ln>
                <a:solidFill>
                  <a:srgbClr val="1C1C1C"/>
                </a:solidFill>
                <a:effectLst/>
                <a:uLnTx/>
                <a:uFillTx/>
                <a:latin typeface="Arial"/>
                <a:ea typeface="+mn-ea"/>
                <a:cs typeface="+mn-cs"/>
              </a:rPr>
              <a:t>For Role (which is active in Domain), within Enterprise</a:t>
            </a:r>
          </a:p>
        </p:txBody>
      </p:sp>
      <p:sp>
        <p:nvSpPr>
          <p:cNvPr id="10" name="Round Diagonal Corner Rectangle 9"/>
          <p:cNvSpPr/>
          <p:nvPr/>
        </p:nvSpPr>
        <p:spPr bwMode="auto">
          <a:xfrm>
            <a:off x="7938579" y="1657796"/>
            <a:ext cx="2394986" cy="908881"/>
          </a:xfrm>
          <a:prstGeom prst="round2DiagRect">
            <a:avLst/>
          </a:prstGeom>
          <a:solidFill>
            <a:srgbClr val="FFFFFF"/>
          </a:solidFill>
          <a:ln w="25400" cap="flat" cmpd="sng" algn="ctr">
            <a:solidFill>
              <a:srgbClr val="FFCAAA"/>
            </a:solidFill>
            <a:prstDash val="soli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1C1C1C"/>
                </a:solidFill>
                <a:effectLst/>
                <a:uLnTx/>
                <a:uFillTx/>
                <a:latin typeface="Arial"/>
                <a:ea typeface="+mn-ea"/>
                <a:cs typeface="+mn-cs"/>
              </a:rPr>
              <a:t>Legal Representative of Enterprise</a:t>
            </a:r>
          </a:p>
          <a:p>
            <a:pPr marL="0" marR="0" lvl="1"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1C1C1C"/>
                </a:solidFill>
                <a:effectLst/>
                <a:uLnTx/>
                <a:uFillTx/>
                <a:latin typeface="Arial"/>
                <a:ea typeface="+mn-ea"/>
                <a:cs typeface="+mn-cs"/>
                <a:sym typeface="Wingdings" pitchFamily="2" charset="2"/>
              </a:rPr>
              <a:t> </a:t>
            </a:r>
            <a:r>
              <a:rPr kumimoji="0" lang="en-GB" sz="1200" b="0" i="0" u="none" strike="noStrike" kern="0" cap="none" spc="0" normalizeH="0" baseline="0" noProof="0" dirty="0" smtClean="0">
                <a:ln>
                  <a:noFill/>
                </a:ln>
                <a:solidFill>
                  <a:srgbClr val="1C1C1C"/>
                </a:solidFill>
                <a:effectLst/>
                <a:uLnTx/>
                <a:uFillTx/>
                <a:latin typeface="Arial"/>
                <a:ea typeface="+mn-ea"/>
                <a:cs typeface="+mn-cs"/>
              </a:rPr>
              <a:t>Defined in Authentic Source</a:t>
            </a:r>
            <a:br>
              <a:rPr kumimoji="0" lang="en-GB" sz="1200" b="0" i="0" u="none" strike="noStrike" kern="0" cap="none" spc="0" normalizeH="0" baseline="0" noProof="0" dirty="0" smtClean="0">
                <a:ln>
                  <a:noFill/>
                </a:ln>
                <a:solidFill>
                  <a:srgbClr val="1C1C1C"/>
                </a:solidFill>
                <a:effectLst/>
                <a:uLnTx/>
                <a:uFillTx/>
                <a:latin typeface="Arial"/>
                <a:ea typeface="+mn-ea"/>
                <a:cs typeface="+mn-cs"/>
              </a:rPr>
            </a:br>
            <a:r>
              <a:rPr kumimoji="0" lang="en-GB" sz="1200" b="0" i="0" u="none" strike="noStrike" kern="0" cap="none" spc="0" normalizeH="0" baseline="0" noProof="0" dirty="0" smtClean="0">
                <a:ln>
                  <a:noFill/>
                </a:ln>
                <a:solidFill>
                  <a:srgbClr val="1C1C1C"/>
                </a:solidFill>
                <a:effectLst/>
                <a:uLnTx/>
                <a:uFillTx/>
                <a:latin typeface="Arial"/>
                <a:ea typeface="+mn-ea"/>
                <a:cs typeface="+mn-cs"/>
              </a:rPr>
              <a:t>Crossroads Bank for Enterprises</a:t>
            </a:r>
          </a:p>
        </p:txBody>
      </p:sp>
      <p:sp>
        <p:nvSpPr>
          <p:cNvPr id="11" name="Round Diagonal Corner Rectangle 10"/>
          <p:cNvSpPr/>
          <p:nvPr/>
        </p:nvSpPr>
        <p:spPr bwMode="auto">
          <a:xfrm>
            <a:off x="7938579" y="2676479"/>
            <a:ext cx="2394986" cy="908881"/>
          </a:xfrm>
          <a:prstGeom prst="round2DiagRect">
            <a:avLst/>
          </a:prstGeom>
          <a:solidFill>
            <a:srgbClr val="FFFFFF"/>
          </a:solidFill>
          <a:ln w="25400" cap="flat" cmpd="sng" algn="ctr">
            <a:solidFill>
              <a:srgbClr val="FFCAAA"/>
            </a:solidFill>
            <a:prstDash val="soli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1C1C1C"/>
                </a:solidFill>
                <a:effectLst/>
                <a:uLnTx/>
                <a:uFillTx/>
                <a:latin typeface="Arial"/>
                <a:ea typeface="+mn-ea"/>
                <a:cs typeface="+mn-cs"/>
              </a:rPr>
              <a:t>Chief Access Admin</a:t>
            </a:r>
          </a:p>
          <a:p>
            <a:pPr marL="0" marR="0" lvl="1"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1C1C1C"/>
                </a:solidFill>
                <a:effectLst/>
                <a:uLnTx/>
                <a:uFillTx/>
                <a:latin typeface="Arial"/>
                <a:ea typeface="+mn-ea"/>
                <a:cs typeface="+mn-cs"/>
                <a:sym typeface="Wingdings" pitchFamily="2" charset="2"/>
              </a:rPr>
              <a:t> </a:t>
            </a:r>
            <a:r>
              <a:rPr kumimoji="0" lang="en-GB" sz="1200" b="0" i="0" u="none" strike="noStrike" kern="0" cap="none" spc="0" normalizeH="0" baseline="0" noProof="0" dirty="0" smtClean="0">
                <a:ln>
                  <a:noFill/>
                </a:ln>
                <a:solidFill>
                  <a:srgbClr val="1C1C1C"/>
                </a:solidFill>
                <a:effectLst/>
                <a:uLnTx/>
                <a:uFillTx/>
                <a:latin typeface="Arial"/>
                <a:ea typeface="+mn-ea"/>
                <a:cs typeface="+mn-cs"/>
              </a:rPr>
              <a:t>Designated by Legal </a:t>
            </a:r>
            <a:r>
              <a:rPr kumimoji="0" lang="en-GB" sz="1200" b="0" i="0" u="none" strike="noStrike" kern="0" cap="none" spc="0" normalizeH="0" baseline="0" noProof="0" dirty="0" err="1" smtClean="0">
                <a:ln>
                  <a:noFill/>
                </a:ln>
                <a:solidFill>
                  <a:srgbClr val="1C1C1C"/>
                </a:solidFill>
                <a:effectLst/>
                <a:uLnTx/>
                <a:uFillTx/>
                <a:latin typeface="Arial"/>
                <a:ea typeface="+mn-ea"/>
                <a:cs typeface="+mn-cs"/>
              </a:rPr>
              <a:t>Repr</a:t>
            </a:r>
            <a:r>
              <a:rPr kumimoji="0" lang="en-GB" sz="1200" b="0" i="0" u="none" strike="noStrike" kern="0" cap="none" spc="0" normalizeH="0" baseline="0" noProof="0" dirty="0" smtClean="0">
                <a:ln>
                  <a:noFill/>
                </a:ln>
                <a:solidFill>
                  <a:srgbClr val="1C1C1C"/>
                </a:solidFill>
                <a:effectLst/>
                <a:uLnTx/>
                <a:uFillTx/>
                <a:latin typeface="Arial"/>
                <a:ea typeface="+mn-ea"/>
                <a:cs typeface="+mn-cs"/>
              </a:rPr>
              <a:t>.</a:t>
            </a:r>
          </a:p>
          <a:p>
            <a:pPr marL="0" marR="0" lvl="1"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1C1C1C"/>
                </a:solidFill>
                <a:effectLst/>
                <a:uLnTx/>
                <a:uFillTx/>
                <a:latin typeface="Arial"/>
                <a:ea typeface="+mn-ea"/>
                <a:cs typeface="+mn-cs"/>
                <a:sym typeface="Wingdings" pitchFamily="2" charset="2"/>
              </a:rPr>
              <a:t> </a:t>
            </a:r>
            <a:r>
              <a:rPr kumimoji="0" lang="en-GB" sz="1200" b="0" i="0" u="none" strike="noStrike" kern="0" cap="none" spc="0" normalizeH="0" baseline="0" noProof="0" dirty="0" smtClean="0">
                <a:ln>
                  <a:noFill/>
                </a:ln>
                <a:solidFill>
                  <a:srgbClr val="1C1C1C"/>
                </a:solidFill>
                <a:effectLst/>
                <a:uLnTx/>
                <a:uFillTx/>
                <a:latin typeface="Arial"/>
                <a:ea typeface="+mn-ea"/>
                <a:cs typeface="+mn-cs"/>
              </a:rPr>
              <a:t>For Enterprise</a:t>
            </a:r>
          </a:p>
        </p:txBody>
      </p:sp>
      <p:sp>
        <p:nvSpPr>
          <p:cNvPr id="12" name="Round Diagonal Corner Rectangle 11"/>
          <p:cNvSpPr/>
          <p:nvPr/>
        </p:nvSpPr>
        <p:spPr bwMode="auto">
          <a:xfrm>
            <a:off x="7938579" y="3695161"/>
            <a:ext cx="2394986" cy="998158"/>
          </a:xfrm>
          <a:prstGeom prst="round2DiagRect">
            <a:avLst/>
          </a:prstGeom>
          <a:solidFill>
            <a:srgbClr val="FFFFFF"/>
          </a:solidFill>
          <a:ln w="25400" cap="flat" cmpd="sng" algn="ctr">
            <a:solidFill>
              <a:srgbClr val="FFCAAA"/>
            </a:solidFill>
            <a:prstDash val="soli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1C1C1C"/>
                </a:solidFill>
                <a:effectLst/>
                <a:uLnTx/>
                <a:uFillTx/>
                <a:latin typeface="Arial"/>
                <a:ea typeface="+mn-ea"/>
                <a:cs typeface="+mn-cs"/>
              </a:rPr>
              <a:t>Access Admin</a:t>
            </a:r>
          </a:p>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1C1C1C"/>
                </a:solidFill>
                <a:effectLst/>
                <a:uLnTx/>
                <a:uFillTx/>
                <a:latin typeface="Arial"/>
                <a:ea typeface="+mn-ea"/>
                <a:cs typeface="+mn-cs"/>
                <a:sym typeface="Wingdings" pitchFamily="2" charset="2"/>
              </a:rPr>
              <a:t> Appointed by Chief Access Admin</a:t>
            </a:r>
            <a:endParaRPr kumimoji="0" lang="en-GB" sz="1200" b="0" i="0" u="none" strike="noStrike" kern="0" cap="none" spc="0" normalizeH="0" baseline="0" noProof="0" dirty="0" smtClean="0">
              <a:ln>
                <a:noFill/>
              </a:ln>
              <a:solidFill>
                <a:srgbClr val="1C1C1C"/>
              </a:solidFill>
              <a:effectLst/>
              <a:uLnTx/>
              <a:uFillTx/>
              <a:latin typeface="Arial"/>
              <a:ea typeface="+mn-ea"/>
              <a:cs typeface="+mn-cs"/>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1C1C1C"/>
                </a:solidFill>
                <a:effectLst/>
                <a:uLnTx/>
                <a:uFillTx/>
                <a:latin typeface="Arial"/>
                <a:ea typeface="+mn-ea"/>
                <a:cs typeface="+mn-cs"/>
                <a:sym typeface="Wingdings" pitchFamily="2" charset="2"/>
              </a:rPr>
              <a:t> </a:t>
            </a:r>
            <a:r>
              <a:rPr kumimoji="0" lang="en-GB" sz="1200" b="0" i="0" u="none" strike="noStrike" kern="0" cap="none" spc="0" normalizeH="0" baseline="0" noProof="0" dirty="0" smtClean="0">
                <a:ln>
                  <a:noFill/>
                </a:ln>
                <a:solidFill>
                  <a:srgbClr val="1C1C1C"/>
                </a:solidFill>
                <a:effectLst/>
                <a:uLnTx/>
                <a:uFillTx/>
                <a:latin typeface="Arial"/>
                <a:ea typeface="+mn-ea"/>
                <a:cs typeface="+mn-cs"/>
              </a:rPr>
              <a:t>For a group of applications </a:t>
            </a:r>
            <a:br>
              <a:rPr kumimoji="0" lang="en-GB" sz="1200" b="0" i="0" u="none" strike="noStrike" kern="0" cap="none" spc="0" normalizeH="0" baseline="0" noProof="0" dirty="0" smtClean="0">
                <a:ln>
                  <a:noFill/>
                </a:ln>
                <a:solidFill>
                  <a:srgbClr val="1C1C1C"/>
                </a:solidFill>
                <a:effectLst/>
                <a:uLnTx/>
                <a:uFillTx/>
                <a:latin typeface="Arial"/>
                <a:ea typeface="+mn-ea"/>
                <a:cs typeface="+mn-cs"/>
              </a:rPr>
            </a:br>
            <a:r>
              <a:rPr kumimoji="0" lang="en-GB" sz="1200" b="0" i="0" u="none" strike="noStrike" kern="0" cap="none" spc="0" normalizeH="0" baseline="0" noProof="0" dirty="0" smtClean="0">
                <a:ln>
                  <a:noFill/>
                </a:ln>
                <a:solidFill>
                  <a:srgbClr val="1C1C1C"/>
                </a:solidFill>
                <a:effectLst/>
                <a:uLnTx/>
                <a:uFillTx/>
                <a:latin typeface="Arial"/>
                <a:ea typeface="+mn-ea"/>
                <a:cs typeface="+mn-cs"/>
              </a:rPr>
              <a:t>    (in the same ‘domain’)</a:t>
            </a:r>
          </a:p>
        </p:txBody>
      </p:sp>
      <p:grpSp>
        <p:nvGrpSpPr>
          <p:cNvPr id="13" name="Group 12"/>
          <p:cNvGrpSpPr/>
          <p:nvPr/>
        </p:nvGrpSpPr>
        <p:grpSpPr>
          <a:xfrm>
            <a:off x="3418922" y="4454462"/>
            <a:ext cx="4417693" cy="1581491"/>
            <a:chOff x="880743" y="4340510"/>
            <a:chExt cx="4417693" cy="1581491"/>
          </a:xfrm>
        </p:grpSpPr>
        <p:grpSp>
          <p:nvGrpSpPr>
            <p:cNvPr id="14" name="Group 13"/>
            <p:cNvGrpSpPr/>
            <p:nvPr/>
          </p:nvGrpSpPr>
          <p:grpSpPr>
            <a:xfrm>
              <a:off x="880743" y="4340510"/>
              <a:ext cx="3405414" cy="1581491"/>
              <a:chOff x="880743" y="4340510"/>
              <a:chExt cx="3405414" cy="1581491"/>
            </a:xfrm>
          </p:grpSpPr>
          <p:sp>
            <p:nvSpPr>
              <p:cNvPr id="17" name="Trapezoid 176"/>
              <p:cNvSpPr/>
              <p:nvPr/>
            </p:nvSpPr>
            <p:spPr bwMode="auto">
              <a:xfrm>
                <a:off x="880743" y="4340510"/>
                <a:ext cx="3405414" cy="1581491"/>
              </a:xfrm>
              <a:custGeom>
                <a:avLst/>
                <a:gdLst>
                  <a:gd name="connsiteX0" fmla="*/ 0 w 3700689"/>
                  <a:gd name="connsiteY0" fmla="*/ 1571966 h 1571966"/>
                  <a:gd name="connsiteX1" fmla="*/ 840813 w 3700689"/>
                  <a:gd name="connsiteY1" fmla="*/ 0 h 1571966"/>
                  <a:gd name="connsiteX2" fmla="*/ 2859876 w 3700689"/>
                  <a:gd name="connsiteY2" fmla="*/ 0 h 1571966"/>
                  <a:gd name="connsiteX3" fmla="*/ 3700689 w 3700689"/>
                  <a:gd name="connsiteY3" fmla="*/ 1571966 h 1571966"/>
                  <a:gd name="connsiteX4" fmla="*/ 0 w 3700689"/>
                  <a:gd name="connsiteY4" fmla="*/ 1571966 h 1571966"/>
                  <a:gd name="connsiteX0" fmla="*/ 0 w 3862614"/>
                  <a:gd name="connsiteY0" fmla="*/ 1571966 h 1581491"/>
                  <a:gd name="connsiteX1" fmla="*/ 840813 w 3862614"/>
                  <a:gd name="connsiteY1" fmla="*/ 0 h 1581491"/>
                  <a:gd name="connsiteX2" fmla="*/ 2859876 w 3862614"/>
                  <a:gd name="connsiteY2" fmla="*/ 0 h 1581491"/>
                  <a:gd name="connsiteX3" fmla="*/ 3862614 w 3862614"/>
                  <a:gd name="connsiteY3" fmla="*/ 1581491 h 1581491"/>
                  <a:gd name="connsiteX4" fmla="*/ 0 w 3862614"/>
                  <a:gd name="connsiteY4" fmla="*/ 1571966 h 1581491"/>
                  <a:gd name="connsiteX0" fmla="*/ 0 w 3614964"/>
                  <a:gd name="connsiteY0" fmla="*/ 1581491 h 1581491"/>
                  <a:gd name="connsiteX1" fmla="*/ 593163 w 3614964"/>
                  <a:gd name="connsiteY1" fmla="*/ 0 h 1581491"/>
                  <a:gd name="connsiteX2" fmla="*/ 2612226 w 3614964"/>
                  <a:gd name="connsiteY2" fmla="*/ 0 h 1581491"/>
                  <a:gd name="connsiteX3" fmla="*/ 3614964 w 3614964"/>
                  <a:gd name="connsiteY3" fmla="*/ 1581491 h 1581491"/>
                  <a:gd name="connsiteX4" fmla="*/ 0 w 3614964"/>
                  <a:gd name="connsiteY4" fmla="*/ 1581491 h 1581491"/>
                  <a:gd name="connsiteX0" fmla="*/ 0 w 3614964"/>
                  <a:gd name="connsiteY0" fmla="*/ 1581491 h 1581491"/>
                  <a:gd name="connsiteX1" fmla="*/ 593163 w 3614964"/>
                  <a:gd name="connsiteY1" fmla="*/ 0 h 1581491"/>
                  <a:gd name="connsiteX2" fmla="*/ 2564601 w 3614964"/>
                  <a:gd name="connsiteY2" fmla="*/ 0 h 1581491"/>
                  <a:gd name="connsiteX3" fmla="*/ 3614964 w 3614964"/>
                  <a:gd name="connsiteY3" fmla="*/ 1581491 h 1581491"/>
                  <a:gd name="connsiteX4" fmla="*/ 0 w 3614964"/>
                  <a:gd name="connsiteY4" fmla="*/ 1581491 h 1581491"/>
                  <a:gd name="connsiteX0" fmla="*/ 0 w 3138714"/>
                  <a:gd name="connsiteY0" fmla="*/ 1581491 h 1581491"/>
                  <a:gd name="connsiteX1" fmla="*/ 593163 w 3138714"/>
                  <a:gd name="connsiteY1" fmla="*/ 0 h 1581491"/>
                  <a:gd name="connsiteX2" fmla="*/ 2564601 w 3138714"/>
                  <a:gd name="connsiteY2" fmla="*/ 0 h 1581491"/>
                  <a:gd name="connsiteX3" fmla="*/ 3138714 w 3138714"/>
                  <a:gd name="connsiteY3" fmla="*/ 1581491 h 1581491"/>
                  <a:gd name="connsiteX4" fmla="*/ 0 w 3138714"/>
                  <a:gd name="connsiteY4" fmla="*/ 1581491 h 1581491"/>
                  <a:gd name="connsiteX0" fmla="*/ 0 w 3405414"/>
                  <a:gd name="connsiteY0" fmla="*/ 1581491 h 1581491"/>
                  <a:gd name="connsiteX1" fmla="*/ 593163 w 3405414"/>
                  <a:gd name="connsiteY1" fmla="*/ 0 h 1581491"/>
                  <a:gd name="connsiteX2" fmla="*/ 2564601 w 3405414"/>
                  <a:gd name="connsiteY2" fmla="*/ 0 h 1581491"/>
                  <a:gd name="connsiteX3" fmla="*/ 3405414 w 3405414"/>
                  <a:gd name="connsiteY3" fmla="*/ 1581491 h 1581491"/>
                  <a:gd name="connsiteX4" fmla="*/ 0 w 3405414"/>
                  <a:gd name="connsiteY4" fmla="*/ 1581491 h 158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5414" h="1581491">
                    <a:moveTo>
                      <a:pt x="0" y="1581491"/>
                    </a:moveTo>
                    <a:lnTo>
                      <a:pt x="593163" y="0"/>
                    </a:lnTo>
                    <a:lnTo>
                      <a:pt x="2564601" y="0"/>
                    </a:lnTo>
                    <a:lnTo>
                      <a:pt x="3405414" y="1581491"/>
                    </a:lnTo>
                    <a:lnTo>
                      <a:pt x="0" y="1581491"/>
                    </a:lnTo>
                    <a:close/>
                  </a:path>
                </a:pathLst>
              </a:custGeom>
              <a:solidFill>
                <a:srgbClr val="FFFFFF">
                  <a:lumMod val="75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dirty="0" smtClean="0">
                  <a:ln>
                    <a:noFill/>
                  </a:ln>
                  <a:solidFill>
                    <a:srgbClr val="710F0F"/>
                  </a:solidFill>
                  <a:effectLst/>
                  <a:uLnTx/>
                  <a:uFillTx/>
                  <a:latin typeface="Trebuchet MS" pitchFamily="34" charset="0"/>
                </a:endParaRPr>
              </a:p>
            </p:txBody>
          </p:sp>
          <p:grpSp>
            <p:nvGrpSpPr>
              <p:cNvPr id="18" name="Group 17"/>
              <p:cNvGrpSpPr/>
              <p:nvPr/>
            </p:nvGrpSpPr>
            <p:grpSpPr>
              <a:xfrm>
                <a:off x="2005088" y="4694012"/>
                <a:ext cx="1063026" cy="928761"/>
                <a:chOff x="871971" y="4678583"/>
                <a:chExt cx="1063026" cy="928761"/>
              </a:xfrm>
            </p:grpSpPr>
            <p:grpSp>
              <p:nvGrpSpPr>
                <p:cNvPr id="19" name="Group 18"/>
                <p:cNvGrpSpPr/>
                <p:nvPr/>
              </p:nvGrpSpPr>
              <p:grpSpPr>
                <a:xfrm>
                  <a:off x="1649850" y="4771563"/>
                  <a:ext cx="285147" cy="835781"/>
                  <a:chOff x="7279336" y="1536700"/>
                  <a:chExt cx="358252" cy="1050056"/>
                </a:xfrm>
              </p:grpSpPr>
              <p:grpSp>
                <p:nvGrpSpPr>
                  <p:cNvPr id="53" name="Group 52"/>
                  <p:cNvGrpSpPr/>
                  <p:nvPr/>
                </p:nvGrpSpPr>
                <p:grpSpPr>
                  <a:xfrm>
                    <a:off x="7279336" y="1671141"/>
                    <a:ext cx="358252" cy="753730"/>
                    <a:chOff x="7066676" y="1671141"/>
                    <a:chExt cx="358252" cy="753730"/>
                  </a:xfrm>
                </p:grpSpPr>
                <p:sp>
                  <p:nvSpPr>
                    <p:cNvPr id="55" name="Smiley Face 54"/>
                    <p:cNvSpPr/>
                    <p:nvPr/>
                  </p:nvSpPr>
                  <p:spPr bwMode="auto">
                    <a:xfrm>
                      <a:off x="7139836" y="1671141"/>
                      <a:ext cx="212942" cy="212942"/>
                    </a:xfrm>
                    <a:prstGeom prst="smileyFace">
                      <a:avLst/>
                    </a:prstGeom>
                    <a:solidFill>
                      <a:srgbClr val="1C1C1C">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56" name="Straight Connector 55"/>
                    <p:cNvCxnSpPr>
                      <a:stCxn id="55"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57" name="Straight Connector 56"/>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58" name="Straight Connector 57"/>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59" name="Straight Connector 58"/>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60" name="Straight Connector 59"/>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61" name="Straight Connector 60"/>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62" name="Straight Connector 61"/>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54" name="Oval 53"/>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20" name="Group 19"/>
                <p:cNvGrpSpPr/>
                <p:nvPr/>
              </p:nvGrpSpPr>
              <p:grpSpPr>
                <a:xfrm>
                  <a:off x="1393416" y="4686490"/>
                  <a:ext cx="285147" cy="835781"/>
                  <a:chOff x="7279336" y="1536700"/>
                  <a:chExt cx="358252" cy="1050056"/>
                </a:xfrm>
              </p:grpSpPr>
              <p:grpSp>
                <p:nvGrpSpPr>
                  <p:cNvPr id="43" name="Group 42"/>
                  <p:cNvGrpSpPr/>
                  <p:nvPr/>
                </p:nvGrpSpPr>
                <p:grpSpPr>
                  <a:xfrm>
                    <a:off x="7279336" y="1671141"/>
                    <a:ext cx="358252" cy="753730"/>
                    <a:chOff x="7066676" y="1671141"/>
                    <a:chExt cx="358252" cy="753730"/>
                  </a:xfrm>
                </p:grpSpPr>
                <p:sp>
                  <p:nvSpPr>
                    <p:cNvPr id="45" name="Smiley Face 44"/>
                    <p:cNvSpPr/>
                    <p:nvPr/>
                  </p:nvSpPr>
                  <p:spPr bwMode="auto">
                    <a:xfrm>
                      <a:off x="7139836" y="1671141"/>
                      <a:ext cx="212942" cy="212942"/>
                    </a:xfrm>
                    <a:prstGeom prst="smileyFace">
                      <a:avLst/>
                    </a:prstGeom>
                    <a:solidFill>
                      <a:srgbClr val="1C1C1C">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46" name="Straight Connector 45"/>
                    <p:cNvCxnSpPr>
                      <a:stCxn id="45"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47" name="Straight Connector 46"/>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48" name="Straight Connector 47"/>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49" name="Straight Connector 48"/>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50" name="Straight Connector 49"/>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51" name="Straight Connector 50"/>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52" name="Straight Connector 51"/>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44" name="Oval 43"/>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21" name="Group 20"/>
                <p:cNvGrpSpPr/>
                <p:nvPr/>
              </p:nvGrpSpPr>
              <p:grpSpPr>
                <a:xfrm>
                  <a:off x="1128405" y="4763656"/>
                  <a:ext cx="285147" cy="835781"/>
                  <a:chOff x="7279336" y="1536700"/>
                  <a:chExt cx="358252" cy="1050056"/>
                </a:xfrm>
              </p:grpSpPr>
              <p:grpSp>
                <p:nvGrpSpPr>
                  <p:cNvPr id="33" name="Group 32"/>
                  <p:cNvGrpSpPr/>
                  <p:nvPr/>
                </p:nvGrpSpPr>
                <p:grpSpPr>
                  <a:xfrm>
                    <a:off x="7279336" y="1671141"/>
                    <a:ext cx="358252" cy="753730"/>
                    <a:chOff x="7066676" y="1671141"/>
                    <a:chExt cx="358252" cy="753730"/>
                  </a:xfrm>
                </p:grpSpPr>
                <p:sp>
                  <p:nvSpPr>
                    <p:cNvPr id="35" name="Smiley Face 34"/>
                    <p:cNvSpPr/>
                    <p:nvPr/>
                  </p:nvSpPr>
                  <p:spPr bwMode="auto">
                    <a:xfrm>
                      <a:off x="7139836" y="1671141"/>
                      <a:ext cx="212942" cy="212942"/>
                    </a:xfrm>
                    <a:prstGeom prst="smileyFace">
                      <a:avLst/>
                    </a:prstGeom>
                    <a:solidFill>
                      <a:srgbClr val="1C1C1C">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36" name="Straight Connector 35"/>
                    <p:cNvCxnSpPr>
                      <a:stCxn id="35"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37" name="Straight Connector 36"/>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38" name="Straight Connector 37"/>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39" name="Straight Connector 38"/>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40" name="Straight Connector 39"/>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41" name="Straight Connector 40"/>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42" name="Straight Connector 41"/>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34" name="Oval 33"/>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22" name="Group 21"/>
                <p:cNvGrpSpPr/>
                <p:nvPr/>
              </p:nvGrpSpPr>
              <p:grpSpPr>
                <a:xfrm>
                  <a:off x="871971" y="4678583"/>
                  <a:ext cx="285147" cy="835781"/>
                  <a:chOff x="7279336" y="1536700"/>
                  <a:chExt cx="358252" cy="1050056"/>
                </a:xfrm>
              </p:grpSpPr>
              <p:grpSp>
                <p:nvGrpSpPr>
                  <p:cNvPr id="23" name="Group 22"/>
                  <p:cNvGrpSpPr/>
                  <p:nvPr/>
                </p:nvGrpSpPr>
                <p:grpSpPr>
                  <a:xfrm>
                    <a:off x="7279336" y="1671141"/>
                    <a:ext cx="358252" cy="753730"/>
                    <a:chOff x="7066676" y="1671141"/>
                    <a:chExt cx="358252" cy="753730"/>
                  </a:xfrm>
                </p:grpSpPr>
                <p:sp>
                  <p:nvSpPr>
                    <p:cNvPr id="25" name="Smiley Face 24"/>
                    <p:cNvSpPr/>
                    <p:nvPr/>
                  </p:nvSpPr>
                  <p:spPr bwMode="auto">
                    <a:xfrm>
                      <a:off x="7139836" y="1671141"/>
                      <a:ext cx="212942" cy="212942"/>
                    </a:xfrm>
                    <a:prstGeom prst="smileyFace">
                      <a:avLst/>
                    </a:prstGeom>
                    <a:solidFill>
                      <a:srgbClr val="1C1C1C">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26" name="Straight Connector 25"/>
                    <p:cNvCxnSpPr>
                      <a:stCxn id="25"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7" name="Straight Connector 26"/>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8" name="Straight Connector 27"/>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9" name="Straight Connector 28"/>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30" name="Straight Connector 29"/>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31" name="Straight Connector 30"/>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32" name="Straight Connector 31"/>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24" name="Oval 23"/>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grpSp>
        <p:sp>
          <p:nvSpPr>
            <p:cNvPr id="15" name="Can 14"/>
            <p:cNvSpPr/>
            <p:nvPr/>
          </p:nvSpPr>
          <p:spPr bwMode="auto">
            <a:xfrm>
              <a:off x="4330075" y="4553287"/>
              <a:ext cx="968361" cy="279080"/>
            </a:xfrm>
            <a:prstGeom prst="can">
              <a:avLst/>
            </a:prstGeom>
            <a:solidFill>
              <a:srgbClr val="FFFFFF">
                <a:lumMod val="75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710F0F"/>
                  </a:solidFill>
                  <a:effectLst/>
                  <a:uLnTx/>
                  <a:uFillTx/>
                  <a:latin typeface="Trebuchet MS" pitchFamily="34" charset="0"/>
                </a:rPr>
                <a:t>PIP</a:t>
              </a:r>
            </a:p>
          </p:txBody>
        </p:sp>
        <p:cxnSp>
          <p:nvCxnSpPr>
            <p:cNvPr id="16" name="Straight Arrow Connector 15"/>
            <p:cNvCxnSpPr>
              <a:endCxn id="15" idx="2"/>
            </p:cNvCxnSpPr>
            <p:nvPr/>
          </p:nvCxnSpPr>
          <p:spPr bwMode="auto">
            <a:xfrm>
              <a:off x="3645928" y="4691036"/>
              <a:ext cx="684147" cy="1791"/>
            </a:xfrm>
            <a:prstGeom prst="straightConnector1">
              <a:avLst/>
            </a:prstGeom>
            <a:solidFill>
              <a:srgbClr val="FF9900"/>
            </a:solidFill>
            <a:ln w="6350" cap="flat" cmpd="sng" algn="ctr">
              <a:solidFill>
                <a:srgbClr val="710F0F"/>
              </a:solidFill>
              <a:prstDash val="solid"/>
              <a:round/>
              <a:headEnd type="none" w="med" len="med"/>
              <a:tailEnd type="arrow"/>
            </a:ln>
            <a:effectLst/>
          </p:spPr>
        </p:cxnSp>
      </p:grpSp>
      <p:grpSp>
        <p:nvGrpSpPr>
          <p:cNvPr id="63" name="Group 62"/>
          <p:cNvGrpSpPr/>
          <p:nvPr/>
        </p:nvGrpSpPr>
        <p:grpSpPr>
          <a:xfrm>
            <a:off x="3397900" y="4542072"/>
            <a:ext cx="4438714" cy="1562441"/>
            <a:chOff x="513822" y="4600280"/>
            <a:chExt cx="4438714" cy="1562441"/>
          </a:xfrm>
        </p:grpSpPr>
        <p:grpSp>
          <p:nvGrpSpPr>
            <p:cNvPr id="64" name="Group 63"/>
            <p:cNvGrpSpPr/>
            <p:nvPr/>
          </p:nvGrpSpPr>
          <p:grpSpPr>
            <a:xfrm>
              <a:off x="513822" y="4600280"/>
              <a:ext cx="3291114" cy="1562441"/>
              <a:chOff x="513822" y="4600280"/>
              <a:chExt cx="3291114" cy="1562441"/>
            </a:xfrm>
          </p:grpSpPr>
          <p:sp>
            <p:nvSpPr>
              <p:cNvPr id="67" name="Trapezoid 175"/>
              <p:cNvSpPr/>
              <p:nvPr/>
            </p:nvSpPr>
            <p:spPr bwMode="auto">
              <a:xfrm>
                <a:off x="513822" y="4600280"/>
                <a:ext cx="3291114" cy="1562441"/>
              </a:xfrm>
              <a:custGeom>
                <a:avLst/>
                <a:gdLst>
                  <a:gd name="connsiteX0" fmla="*/ 0 w 3700689"/>
                  <a:gd name="connsiteY0" fmla="*/ 1571966 h 1571966"/>
                  <a:gd name="connsiteX1" fmla="*/ 878918 w 3700689"/>
                  <a:gd name="connsiteY1" fmla="*/ 0 h 1571966"/>
                  <a:gd name="connsiteX2" fmla="*/ 2821771 w 3700689"/>
                  <a:gd name="connsiteY2" fmla="*/ 0 h 1571966"/>
                  <a:gd name="connsiteX3" fmla="*/ 3700689 w 3700689"/>
                  <a:gd name="connsiteY3" fmla="*/ 1571966 h 1571966"/>
                  <a:gd name="connsiteX4" fmla="*/ 0 w 3700689"/>
                  <a:gd name="connsiteY4" fmla="*/ 1571966 h 1571966"/>
                  <a:gd name="connsiteX0" fmla="*/ 0 w 3443514"/>
                  <a:gd name="connsiteY0" fmla="*/ 1562441 h 1571966"/>
                  <a:gd name="connsiteX1" fmla="*/ 621743 w 3443514"/>
                  <a:gd name="connsiteY1" fmla="*/ 0 h 1571966"/>
                  <a:gd name="connsiteX2" fmla="*/ 2564596 w 3443514"/>
                  <a:gd name="connsiteY2" fmla="*/ 0 h 1571966"/>
                  <a:gd name="connsiteX3" fmla="*/ 3443514 w 3443514"/>
                  <a:gd name="connsiteY3" fmla="*/ 1571966 h 1571966"/>
                  <a:gd name="connsiteX4" fmla="*/ 0 w 3443514"/>
                  <a:gd name="connsiteY4" fmla="*/ 1562441 h 1571966"/>
                  <a:gd name="connsiteX0" fmla="*/ 0 w 3148239"/>
                  <a:gd name="connsiteY0" fmla="*/ 1562441 h 1591016"/>
                  <a:gd name="connsiteX1" fmla="*/ 621743 w 3148239"/>
                  <a:gd name="connsiteY1" fmla="*/ 0 h 1591016"/>
                  <a:gd name="connsiteX2" fmla="*/ 2564596 w 3148239"/>
                  <a:gd name="connsiteY2" fmla="*/ 0 h 1591016"/>
                  <a:gd name="connsiteX3" fmla="*/ 3148239 w 3148239"/>
                  <a:gd name="connsiteY3" fmla="*/ 1591016 h 1591016"/>
                  <a:gd name="connsiteX4" fmla="*/ 0 w 3148239"/>
                  <a:gd name="connsiteY4" fmla="*/ 1562441 h 1591016"/>
                  <a:gd name="connsiteX0" fmla="*/ 0 w 3148239"/>
                  <a:gd name="connsiteY0" fmla="*/ 1562441 h 1591016"/>
                  <a:gd name="connsiteX1" fmla="*/ 621743 w 3148239"/>
                  <a:gd name="connsiteY1" fmla="*/ 0 h 1591016"/>
                  <a:gd name="connsiteX2" fmla="*/ 2545546 w 3148239"/>
                  <a:gd name="connsiteY2" fmla="*/ 9525 h 1591016"/>
                  <a:gd name="connsiteX3" fmla="*/ 3148239 w 3148239"/>
                  <a:gd name="connsiteY3" fmla="*/ 1591016 h 1591016"/>
                  <a:gd name="connsiteX4" fmla="*/ 0 w 3148239"/>
                  <a:gd name="connsiteY4" fmla="*/ 1562441 h 1591016"/>
                  <a:gd name="connsiteX0" fmla="*/ 0 w 3119664"/>
                  <a:gd name="connsiteY0" fmla="*/ 1562441 h 1591016"/>
                  <a:gd name="connsiteX1" fmla="*/ 621743 w 3119664"/>
                  <a:gd name="connsiteY1" fmla="*/ 0 h 1591016"/>
                  <a:gd name="connsiteX2" fmla="*/ 2545546 w 3119664"/>
                  <a:gd name="connsiteY2" fmla="*/ 9525 h 1591016"/>
                  <a:gd name="connsiteX3" fmla="*/ 3119664 w 3119664"/>
                  <a:gd name="connsiteY3" fmla="*/ 1591016 h 1591016"/>
                  <a:gd name="connsiteX4" fmla="*/ 0 w 3119664"/>
                  <a:gd name="connsiteY4" fmla="*/ 1562441 h 1591016"/>
                  <a:gd name="connsiteX0" fmla="*/ 0 w 3262539"/>
                  <a:gd name="connsiteY0" fmla="*/ 1562441 h 1562441"/>
                  <a:gd name="connsiteX1" fmla="*/ 621743 w 3262539"/>
                  <a:gd name="connsiteY1" fmla="*/ 0 h 1562441"/>
                  <a:gd name="connsiteX2" fmla="*/ 2545546 w 3262539"/>
                  <a:gd name="connsiteY2" fmla="*/ 9525 h 1562441"/>
                  <a:gd name="connsiteX3" fmla="*/ 3262539 w 3262539"/>
                  <a:gd name="connsiteY3" fmla="*/ 1562441 h 1562441"/>
                  <a:gd name="connsiteX4" fmla="*/ 0 w 3262539"/>
                  <a:gd name="connsiteY4" fmla="*/ 1562441 h 1562441"/>
                  <a:gd name="connsiteX0" fmla="*/ 0 w 3291114"/>
                  <a:gd name="connsiteY0" fmla="*/ 1562441 h 1562441"/>
                  <a:gd name="connsiteX1" fmla="*/ 621743 w 3291114"/>
                  <a:gd name="connsiteY1" fmla="*/ 0 h 1562441"/>
                  <a:gd name="connsiteX2" fmla="*/ 2545546 w 3291114"/>
                  <a:gd name="connsiteY2" fmla="*/ 9525 h 1562441"/>
                  <a:gd name="connsiteX3" fmla="*/ 3291114 w 3291114"/>
                  <a:gd name="connsiteY3" fmla="*/ 1562441 h 1562441"/>
                  <a:gd name="connsiteX4" fmla="*/ 0 w 3291114"/>
                  <a:gd name="connsiteY4" fmla="*/ 1562441 h 1562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114" h="1562441">
                    <a:moveTo>
                      <a:pt x="0" y="1562441"/>
                    </a:moveTo>
                    <a:lnTo>
                      <a:pt x="621743" y="0"/>
                    </a:lnTo>
                    <a:lnTo>
                      <a:pt x="2545546" y="9525"/>
                    </a:lnTo>
                    <a:lnTo>
                      <a:pt x="3291114" y="1562441"/>
                    </a:lnTo>
                    <a:lnTo>
                      <a:pt x="0" y="1562441"/>
                    </a:lnTo>
                    <a:close/>
                  </a:path>
                </a:pathLst>
              </a:custGeom>
              <a:solidFill>
                <a:srgbClr val="FFFF00"/>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dirty="0" smtClean="0">
                  <a:ln>
                    <a:noFill/>
                  </a:ln>
                  <a:solidFill>
                    <a:srgbClr val="710F0F"/>
                  </a:solidFill>
                  <a:effectLst/>
                  <a:uLnTx/>
                  <a:uFillTx/>
                  <a:latin typeface="Trebuchet MS" pitchFamily="34" charset="0"/>
                </a:endParaRPr>
              </a:p>
            </p:txBody>
          </p:sp>
          <p:grpSp>
            <p:nvGrpSpPr>
              <p:cNvPr id="68" name="Group 67"/>
              <p:cNvGrpSpPr/>
              <p:nvPr/>
            </p:nvGrpSpPr>
            <p:grpSpPr>
              <a:xfrm>
                <a:off x="1859944" y="4770217"/>
                <a:ext cx="1063026" cy="928761"/>
                <a:chOff x="871971" y="4678583"/>
                <a:chExt cx="1063026" cy="928761"/>
              </a:xfrm>
            </p:grpSpPr>
            <p:grpSp>
              <p:nvGrpSpPr>
                <p:cNvPr id="69" name="Group 68"/>
                <p:cNvGrpSpPr/>
                <p:nvPr/>
              </p:nvGrpSpPr>
              <p:grpSpPr>
                <a:xfrm>
                  <a:off x="1649850" y="4771563"/>
                  <a:ext cx="285147" cy="835781"/>
                  <a:chOff x="7279336" y="1536700"/>
                  <a:chExt cx="358252" cy="1050056"/>
                </a:xfrm>
              </p:grpSpPr>
              <p:grpSp>
                <p:nvGrpSpPr>
                  <p:cNvPr id="103" name="Group 102"/>
                  <p:cNvGrpSpPr/>
                  <p:nvPr/>
                </p:nvGrpSpPr>
                <p:grpSpPr>
                  <a:xfrm>
                    <a:off x="7279336" y="1671141"/>
                    <a:ext cx="358252" cy="753730"/>
                    <a:chOff x="7066676" y="1671141"/>
                    <a:chExt cx="358252" cy="753730"/>
                  </a:xfrm>
                </p:grpSpPr>
                <p:sp>
                  <p:nvSpPr>
                    <p:cNvPr id="105" name="Smiley Face 104"/>
                    <p:cNvSpPr/>
                    <p:nvPr/>
                  </p:nvSpPr>
                  <p:spPr bwMode="auto">
                    <a:xfrm>
                      <a:off x="7139836" y="1671141"/>
                      <a:ext cx="212942" cy="212942"/>
                    </a:xfrm>
                    <a:prstGeom prst="smileyFace">
                      <a:avLst/>
                    </a:prstGeom>
                    <a:solidFill>
                      <a:srgbClr val="1C1C1C">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106" name="Straight Connector 105"/>
                    <p:cNvCxnSpPr>
                      <a:stCxn id="105"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07" name="Straight Connector 106"/>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08" name="Straight Connector 107"/>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09" name="Straight Connector 108"/>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10" name="Straight Connector 109"/>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11" name="Straight Connector 110"/>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12" name="Straight Connector 111"/>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104" name="Oval 103"/>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70" name="Group 69"/>
                <p:cNvGrpSpPr/>
                <p:nvPr/>
              </p:nvGrpSpPr>
              <p:grpSpPr>
                <a:xfrm>
                  <a:off x="1393416" y="4686490"/>
                  <a:ext cx="285147" cy="835781"/>
                  <a:chOff x="7279336" y="1536700"/>
                  <a:chExt cx="358252" cy="1050056"/>
                </a:xfrm>
              </p:grpSpPr>
              <p:grpSp>
                <p:nvGrpSpPr>
                  <p:cNvPr id="93" name="Group 92"/>
                  <p:cNvGrpSpPr/>
                  <p:nvPr/>
                </p:nvGrpSpPr>
                <p:grpSpPr>
                  <a:xfrm>
                    <a:off x="7279336" y="1671141"/>
                    <a:ext cx="358252" cy="753730"/>
                    <a:chOff x="7066676" y="1671141"/>
                    <a:chExt cx="358252" cy="753730"/>
                  </a:xfrm>
                </p:grpSpPr>
                <p:sp>
                  <p:nvSpPr>
                    <p:cNvPr id="95" name="Smiley Face 94"/>
                    <p:cNvSpPr/>
                    <p:nvPr/>
                  </p:nvSpPr>
                  <p:spPr bwMode="auto">
                    <a:xfrm>
                      <a:off x="7139836" y="1671141"/>
                      <a:ext cx="212942" cy="212942"/>
                    </a:xfrm>
                    <a:prstGeom prst="smileyFace">
                      <a:avLst/>
                    </a:prstGeom>
                    <a:solidFill>
                      <a:srgbClr val="1C1C1C">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96" name="Straight Connector 95"/>
                    <p:cNvCxnSpPr>
                      <a:stCxn id="95"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97" name="Straight Connector 96"/>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98" name="Straight Connector 97"/>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99" name="Straight Connector 98"/>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00" name="Straight Connector 99"/>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01" name="Straight Connector 100"/>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02" name="Straight Connector 101"/>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94" name="Oval 93"/>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71" name="Group 70"/>
                <p:cNvGrpSpPr/>
                <p:nvPr/>
              </p:nvGrpSpPr>
              <p:grpSpPr>
                <a:xfrm>
                  <a:off x="1128405" y="4763656"/>
                  <a:ext cx="285147" cy="835781"/>
                  <a:chOff x="7279336" y="1536700"/>
                  <a:chExt cx="358252" cy="1050056"/>
                </a:xfrm>
              </p:grpSpPr>
              <p:grpSp>
                <p:nvGrpSpPr>
                  <p:cNvPr id="83" name="Group 82"/>
                  <p:cNvGrpSpPr/>
                  <p:nvPr/>
                </p:nvGrpSpPr>
                <p:grpSpPr>
                  <a:xfrm>
                    <a:off x="7279336" y="1671141"/>
                    <a:ext cx="358252" cy="753730"/>
                    <a:chOff x="7066676" y="1671141"/>
                    <a:chExt cx="358252" cy="753730"/>
                  </a:xfrm>
                </p:grpSpPr>
                <p:sp>
                  <p:nvSpPr>
                    <p:cNvPr id="85" name="Smiley Face 84"/>
                    <p:cNvSpPr/>
                    <p:nvPr/>
                  </p:nvSpPr>
                  <p:spPr bwMode="auto">
                    <a:xfrm>
                      <a:off x="7139836" y="1671141"/>
                      <a:ext cx="212942" cy="212942"/>
                    </a:xfrm>
                    <a:prstGeom prst="smileyFace">
                      <a:avLst/>
                    </a:prstGeom>
                    <a:solidFill>
                      <a:srgbClr val="1C1C1C">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86" name="Straight Connector 85"/>
                    <p:cNvCxnSpPr>
                      <a:stCxn id="85"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87" name="Straight Connector 86"/>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88" name="Straight Connector 87"/>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89" name="Straight Connector 88"/>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90" name="Straight Connector 89"/>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91" name="Straight Connector 90"/>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92" name="Straight Connector 91"/>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84" name="Oval 83"/>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72" name="Group 71"/>
                <p:cNvGrpSpPr/>
                <p:nvPr/>
              </p:nvGrpSpPr>
              <p:grpSpPr>
                <a:xfrm>
                  <a:off x="871971" y="4678583"/>
                  <a:ext cx="285147" cy="835781"/>
                  <a:chOff x="7279336" y="1536700"/>
                  <a:chExt cx="358252" cy="1050056"/>
                </a:xfrm>
              </p:grpSpPr>
              <p:grpSp>
                <p:nvGrpSpPr>
                  <p:cNvPr id="73" name="Group 72"/>
                  <p:cNvGrpSpPr/>
                  <p:nvPr/>
                </p:nvGrpSpPr>
                <p:grpSpPr>
                  <a:xfrm>
                    <a:off x="7279336" y="1671141"/>
                    <a:ext cx="358252" cy="753730"/>
                    <a:chOff x="7066676" y="1671141"/>
                    <a:chExt cx="358252" cy="753730"/>
                  </a:xfrm>
                </p:grpSpPr>
                <p:sp>
                  <p:nvSpPr>
                    <p:cNvPr id="75" name="Smiley Face 74"/>
                    <p:cNvSpPr/>
                    <p:nvPr/>
                  </p:nvSpPr>
                  <p:spPr bwMode="auto">
                    <a:xfrm>
                      <a:off x="7139836" y="1671141"/>
                      <a:ext cx="212942" cy="212942"/>
                    </a:xfrm>
                    <a:prstGeom prst="smileyFace">
                      <a:avLst/>
                    </a:prstGeom>
                    <a:solidFill>
                      <a:srgbClr val="1C1C1C">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76" name="Straight Connector 75"/>
                    <p:cNvCxnSpPr>
                      <a:stCxn id="75"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77" name="Straight Connector 76"/>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78" name="Straight Connector 77"/>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79" name="Straight Connector 78"/>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80" name="Straight Connector 79"/>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81" name="Straight Connector 80"/>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82" name="Straight Connector 81"/>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74" name="Oval 73"/>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grpSp>
        <p:sp>
          <p:nvSpPr>
            <p:cNvPr id="65" name="Can 64"/>
            <p:cNvSpPr/>
            <p:nvPr/>
          </p:nvSpPr>
          <p:spPr bwMode="auto">
            <a:xfrm>
              <a:off x="3984175" y="5030129"/>
              <a:ext cx="968361" cy="279080"/>
            </a:xfrm>
            <a:prstGeom prst="can">
              <a:avLst/>
            </a:prstGeom>
            <a:solidFill>
              <a:srgbClr val="FFFF00"/>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710F0F"/>
                  </a:solidFill>
                  <a:effectLst/>
                  <a:uLnTx/>
                  <a:uFillTx/>
                  <a:latin typeface="Trebuchet MS" pitchFamily="34" charset="0"/>
                </a:rPr>
                <a:t>PIP</a:t>
              </a:r>
            </a:p>
          </p:txBody>
        </p:sp>
        <p:cxnSp>
          <p:nvCxnSpPr>
            <p:cNvPr id="66" name="Straight Arrow Connector 65"/>
            <p:cNvCxnSpPr>
              <a:endCxn id="65" idx="2"/>
            </p:cNvCxnSpPr>
            <p:nvPr/>
          </p:nvCxnSpPr>
          <p:spPr bwMode="auto">
            <a:xfrm flipV="1">
              <a:off x="3338574" y="5169669"/>
              <a:ext cx="645601" cy="1937"/>
            </a:xfrm>
            <a:prstGeom prst="straightConnector1">
              <a:avLst/>
            </a:prstGeom>
            <a:solidFill>
              <a:srgbClr val="FF9900"/>
            </a:solidFill>
            <a:ln w="6350" cap="flat" cmpd="sng" algn="ctr">
              <a:solidFill>
                <a:srgbClr val="710F0F"/>
              </a:solidFill>
              <a:prstDash val="solid"/>
              <a:round/>
              <a:headEnd type="none" w="med" len="med"/>
              <a:tailEnd type="arrow"/>
            </a:ln>
            <a:effectLst/>
          </p:spPr>
        </p:cxnSp>
      </p:grpSp>
      <p:grpSp>
        <p:nvGrpSpPr>
          <p:cNvPr id="113" name="Group 112"/>
          <p:cNvGrpSpPr/>
          <p:nvPr/>
        </p:nvGrpSpPr>
        <p:grpSpPr>
          <a:xfrm>
            <a:off x="3356247" y="4567152"/>
            <a:ext cx="4487790" cy="1581491"/>
            <a:chOff x="557894" y="4591494"/>
            <a:chExt cx="4487790" cy="1581491"/>
          </a:xfrm>
        </p:grpSpPr>
        <p:grpSp>
          <p:nvGrpSpPr>
            <p:cNvPr id="114" name="Group 113"/>
            <p:cNvGrpSpPr/>
            <p:nvPr/>
          </p:nvGrpSpPr>
          <p:grpSpPr>
            <a:xfrm>
              <a:off x="557894" y="4591494"/>
              <a:ext cx="3167289" cy="1581491"/>
              <a:chOff x="557894" y="4591494"/>
              <a:chExt cx="3167289" cy="1581491"/>
            </a:xfrm>
          </p:grpSpPr>
          <p:sp>
            <p:nvSpPr>
              <p:cNvPr id="117" name="Trapezoid 174"/>
              <p:cNvSpPr/>
              <p:nvPr/>
            </p:nvSpPr>
            <p:spPr bwMode="auto">
              <a:xfrm>
                <a:off x="557894" y="4591494"/>
                <a:ext cx="3167289" cy="1581491"/>
              </a:xfrm>
              <a:custGeom>
                <a:avLst/>
                <a:gdLst>
                  <a:gd name="connsiteX0" fmla="*/ 0 w 3700689"/>
                  <a:gd name="connsiteY0" fmla="*/ 1571966 h 1571966"/>
                  <a:gd name="connsiteX1" fmla="*/ 859865 w 3700689"/>
                  <a:gd name="connsiteY1" fmla="*/ 0 h 1571966"/>
                  <a:gd name="connsiteX2" fmla="*/ 2840824 w 3700689"/>
                  <a:gd name="connsiteY2" fmla="*/ 0 h 1571966"/>
                  <a:gd name="connsiteX3" fmla="*/ 3700689 w 3700689"/>
                  <a:gd name="connsiteY3" fmla="*/ 1571966 h 1571966"/>
                  <a:gd name="connsiteX4" fmla="*/ 0 w 3700689"/>
                  <a:gd name="connsiteY4" fmla="*/ 1571966 h 1571966"/>
                  <a:gd name="connsiteX0" fmla="*/ 0 w 3595914"/>
                  <a:gd name="connsiteY0" fmla="*/ 1571966 h 1581491"/>
                  <a:gd name="connsiteX1" fmla="*/ 859865 w 3595914"/>
                  <a:gd name="connsiteY1" fmla="*/ 0 h 1581491"/>
                  <a:gd name="connsiteX2" fmla="*/ 2840824 w 3595914"/>
                  <a:gd name="connsiteY2" fmla="*/ 0 h 1581491"/>
                  <a:gd name="connsiteX3" fmla="*/ 3595914 w 3595914"/>
                  <a:gd name="connsiteY3" fmla="*/ 1581491 h 1581491"/>
                  <a:gd name="connsiteX4" fmla="*/ 0 w 3595914"/>
                  <a:gd name="connsiteY4" fmla="*/ 1571966 h 1581491"/>
                  <a:gd name="connsiteX0" fmla="*/ 0 w 3348264"/>
                  <a:gd name="connsiteY0" fmla="*/ 1571966 h 1581491"/>
                  <a:gd name="connsiteX1" fmla="*/ 612215 w 3348264"/>
                  <a:gd name="connsiteY1" fmla="*/ 0 h 1581491"/>
                  <a:gd name="connsiteX2" fmla="*/ 2593174 w 3348264"/>
                  <a:gd name="connsiteY2" fmla="*/ 0 h 1581491"/>
                  <a:gd name="connsiteX3" fmla="*/ 3348264 w 3348264"/>
                  <a:gd name="connsiteY3" fmla="*/ 1581491 h 1581491"/>
                  <a:gd name="connsiteX4" fmla="*/ 0 w 3348264"/>
                  <a:gd name="connsiteY4" fmla="*/ 1571966 h 1581491"/>
                  <a:gd name="connsiteX0" fmla="*/ 0 w 3348264"/>
                  <a:gd name="connsiteY0" fmla="*/ 1571966 h 1581491"/>
                  <a:gd name="connsiteX1" fmla="*/ 612215 w 3348264"/>
                  <a:gd name="connsiteY1" fmla="*/ 0 h 1581491"/>
                  <a:gd name="connsiteX2" fmla="*/ 2516974 w 3348264"/>
                  <a:gd name="connsiteY2" fmla="*/ 0 h 1581491"/>
                  <a:gd name="connsiteX3" fmla="*/ 3348264 w 3348264"/>
                  <a:gd name="connsiteY3" fmla="*/ 1581491 h 1581491"/>
                  <a:gd name="connsiteX4" fmla="*/ 0 w 3348264"/>
                  <a:gd name="connsiteY4" fmla="*/ 1571966 h 1581491"/>
                  <a:gd name="connsiteX0" fmla="*/ 0 w 3100614"/>
                  <a:gd name="connsiteY0" fmla="*/ 1571966 h 1581491"/>
                  <a:gd name="connsiteX1" fmla="*/ 612215 w 3100614"/>
                  <a:gd name="connsiteY1" fmla="*/ 0 h 1581491"/>
                  <a:gd name="connsiteX2" fmla="*/ 2516974 w 3100614"/>
                  <a:gd name="connsiteY2" fmla="*/ 0 h 1581491"/>
                  <a:gd name="connsiteX3" fmla="*/ 3100614 w 3100614"/>
                  <a:gd name="connsiteY3" fmla="*/ 1581491 h 1581491"/>
                  <a:gd name="connsiteX4" fmla="*/ 0 w 3100614"/>
                  <a:gd name="connsiteY4" fmla="*/ 1571966 h 1581491"/>
                  <a:gd name="connsiteX0" fmla="*/ 0 w 3167289"/>
                  <a:gd name="connsiteY0" fmla="*/ 1571966 h 1581491"/>
                  <a:gd name="connsiteX1" fmla="*/ 612215 w 3167289"/>
                  <a:gd name="connsiteY1" fmla="*/ 0 h 1581491"/>
                  <a:gd name="connsiteX2" fmla="*/ 2516974 w 3167289"/>
                  <a:gd name="connsiteY2" fmla="*/ 0 h 1581491"/>
                  <a:gd name="connsiteX3" fmla="*/ 3167289 w 3167289"/>
                  <a:gd name="connsiteY3" fmla="*/ 1581491 h 1581491"/>
                  <a:gd name="connsiteX4" fmla="*/ 0 w 3167289"/>
                  <a:gd name="connsiteY4" fmla="*/ 1571966 h 158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89" h="1581491">
                    <a:moveTo>
                      <a:pt x="0" y="1571966"/>
                    </a:moveTo>
                    <a:lnTo>
                      <a:pt x="612215" y="0"/>
                    </a:lnTo>
                    <a:lnTo>
                      <a:pt x="2516974" y="0"/>
                    </a:lnTo>
                    <a:lnTo>
                      <a:pt x="3167289" y="1581491"/>
                    </a:lnTo>
                    <a:lnTo>
                      <a:pt x="0" y="1571966"/>
                    </a:lnTo>
                    <a:close/>
                  </a:path>
                </a:pathLst>
              </a:custGeom>
              <a:solidFill>
                <a:srgbClr val="00C072"/>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dirty="0" smtClean="0">
                  <a:ln>
                    <a:noFill/>
                  </a:ln>
                  <a:solidFill>
                    <a:srgbClr val="710F0F"/>
                  </a:solidFill>
                  <a:effectLst/>
                  <a:uLnTx/>
                  <a:uFillTx/>
                  <a:latin typeface="Trebuchet MS" pitchFamily="34" charset="0"/>
                </a:endParaRPr>
              </a:p>
            </p:txBody>
          </p:sp>
          <p:grpSp>
            <p:nvGrpSpPr>
              <p:cNvPr id="118" name="Group 117"/>
              <p:cNvGrpSpPr/>
              <p:nvPr/>
            </p:nvGrpSpPr>
            <p:grpSpPr>
              <a:xfrm>
                <a:off x="1714800" y="4846422"/>
                <a:ext cx="1063026" cy="928761"/>
                <a:chOff x="871971" y="4678583"/>
                <a:chExt cx="1063026" cy="928761"/>
              </a:xfrm>
            </p:grpSpPr>
            <p:grpSp>
              <p:nvGrpSpPr>
                <p:cNvPr id="119" name="Group 118"/>
                <p:cNvGrpSpPr/>
                <p:nvPr/>
              </p:nvGrpSpPr>
              <p:grpSpPr>
                <a:xfrm>
                  <a:off x="1649850" y="4771563"/>
                  <a:ext cx="285147" cy="835781"/>
                  <a:chOff x="7279336" y="1536700"/>
                  <a:chExt cx="358252" cy="1050056"/>
                </a:xfrm>
              </p:grpSpPr>
              <p:grpSp>
                <p:nvGrpSpPr>
                  <p:cNvPr id="153" name="Group 152"/>
                  <p:cNvGrpSpPr/>
                  <p:nvPr/>
                </p:nvGrpSpPr>
                <p:grpSpPr>
                  <a:xfrm>
                    <a:off x="7279336" y="1671141"/>
                    <a:ext cx="358252" cy="753730"/>
                    <a:chOff x="7066676" y="1671141"/>
                    <a:chExt cx="358252" cy="753730"/>
                  </a:xfrm>
                </p:grpSpPr>
                <p:sp>
                  <p:nvSpPr>
                    <p:cNvPr id="155" name="Smiley Face 154"/>
                    <p:cNvSpPr/>
                    <p:nvPr/>
                  </p:nvSpPr>
                  <p:spPr bwMode="auto">
                    <a:xfrm>
                      <a:off x="7139836" y="1671141"/>
                      <a:ext cx="212942" cy="212942"/>
                    </a:xfrm>
                    <a:prstGeom prst="smileyFace">
                      <a:avLst/>
                    </a:prstGeom>
                    <a:solidFill>
                      <a:srgbClr val="1C1C1C">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156" name="Straight Connector 155"/>
                    <p:cNvCxnSpPr>
                      <a:stCxn id="155"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57" name="Straight Connector 156"/>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58" name="Straight Connector 157"/>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59" name="Straight Connector 158"/>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60" name="Straight Connector 159"/>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61" name="Straight Connector 160"/>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62" name="Straight Connector 161"/>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154" name="Oval 153"/>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120" name="Group 119"/>
                <p:cNvGrpSpPr/>
                <p:nvPr/>
              </p:nvGrpSpPr>
              <p:grpSpPr>
                <a:xfrm>
                  <a:off x="1393416" y="4686490"/>
                  <a:ext cx="285147" cy="835781"/>
                  <a:chOff x="7279336" y="1536700"/>
                  <a:chExt cx="358252" cy="1050056"/>
                </a:xfrm>
              </p:grpSpPr>
              <p:grpSp>
                <p:nvGrpSpPr>
                  <p:cNvPr id="143" name="Group 142"/>
                  <p:cNvGrpSpPr/>
                  <p:nvPr/>
                </p:nvGrpSpPr>
                <p:grpSpPr>
                  <a:xfrm>
                    <a:off x="7279336" y="1671141"/>
                    <a:ext cx="358252" cy="753730"/>
                    <a:chOff x="7066676" y="1671141"/>
                    <a:chExt cx="358252" cy="753730"/>
                  </a:xfrm>
                </p:grpSpPr>
                <p:sp>
                  <p:nvSpPr>
                    <p:cNvPr id="145" name="Smiley Face 144"/>
                    <p:cNvSpPr/>
                    <p:nvPr/>
                  </p:nvSpPr>
                  <p:spPr bwMode="auto">
                    <a:xfrm>
                      <a:off x="7139836" y="1671141"/>
                      <a:ext cx="212942" cy="212942"/>
                    </a:xfrm>
                    <a:prstGeom prst="smileyFace">
                      <a:avLst/>
                    </a:prstGeom>
                    <a:solidFill>
                      <a:srgbClr val="1C1C1C">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146" name="Straight Connector 145"/>
                    <p:cNvCxnSpPr>
                      <a:stCxn id="145"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47" name="Straight Connector 146"/>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48" name="Straight Connector 147"/>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49" name="Straight Connector 148"/>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50" name="Straight Connector 149"/>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51" name="Straight Connector 150"/>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52" name="Straight Connector 151"/>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144" name="Oval 143"/>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121" name="Group 120"/>
                <p:cNvGrpSpPr/>
                <p:nvPr/>
              </p:nvGrpSpPr>
              <p:grpSpPr>
                <a:xfrm>
                  <a:off x="1128405" y="4763656"/>
                  <a:ext cx="285147" cy="835781"/>
                  <a:chOff x="7279336" y="1536700"/>
                  <a:chExt cx="358252" cy="1050056"/>
                </a:xfrm>
              </p:grpSpPr>
              <p:grpSp>
                <p:nvGrpSpPr>
                  <p:cNvPr id="133" name="Group 132"/>
                  <p:cNvGrpSpPr/>
                  <p:nvPr/>
                </p:nvGrpSpPr>
                <p:grpSpPr>
                  <a:xfrm>
                    <a:off x="7279336" y="1671141"/>
                    <a:ext cx="358252" cy="753730"/>
                    <a:chOff x="7066676" y="1671141"/>
                    <a:chExt cx="358252" cy="753730"/>
                  </a:xfrm>
                </p:grpSpPr>
                <p:sp>
                  <p:nvSpPr>
                    <p:cNvPr id="135" name="Smiley Face 134"/>
                    <p:cNvSpPr/>
                    <p:nvPr/>
                  </p:nvSpPr>
                  <p:spPr bwMode="auto">
                    <a:xfrm>
                      <a:off x="7139836" y="1671141"/>
                      <a:ext cx="212942" cy="212942"/>
                    </a:xfrm>
                    <a:prstGeom prst="smileyFace">
                      <a:avLst/>
                    </a:prstGeom>
                    <a:solidFill>
                      <a:srgbClr val="1C1C1C">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136" name="Straight Connector 135"/>
                    <p:cNvCxnSpPr>
                      <a:stCxn id="135"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37" name="Straight Connector 136"/>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38" name="Straight Connector 137"/>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39" name="Straight Connector 138"/>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40" name="Straight Connector 139"/>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41" name="Straight Connector 140"/>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42" name="Straight Connector 141"/>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134" name="Oval 133"/>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122" name="Group 121"/>
                <p:cNvGrpSpPr/>
                <p:nvPr/>
              </p:nvGrpSpPr>
              <p:grpSpPr>
                <a:xfrm>
                  <a:off x="871971" y="4678583"/>
                  <a:ext cx="285147" cy="835781"/>
                  <a:chOff x="7279336" y="1536700"/>
                  <a:chExt cx="358252" cy="1050056"/>
                </a:xfrm>
              </p:grpSpPr>
              <p:grpSp>
                <p:nvGrpSpPr>
                  <p:cNvPr id="123" name="Group 122"/>
                  <p:cNvGrpSpPr/>
                  <p:nvPr/>
                </p:nvGrpSpPr>
                <p:grpSpPr>
                  <a:xfrm>
                    <a:off x="7279336" y="1671141"/>
                    <a:ext cx="358252" cy="753730"/>
                    <a:chOff x="7066676" y="1671141"/>
                    <a:chExt cx="358252" cy="753730"/>
                  </a:xfrm>
                </p:grpSpPr>
                <p:sp>
                  <p:nvSpPr>
                    <p:cNvPr id="125" name="Smiley Face 124"/>
                    <p:cNvSpPr/>
                    <p:nvPr/>
                  </p:nvSpPr>
                  <p:spPr bwMode="auto">
                    <a:xfrm>
                      <a:off x="7139836" y="1671141"/>
                      <a:ext cx="212942" cy="212942"/>
                    </a:xfrm>
                    <a:prstGeom prst="smileyFace">
                      <a:avLst/>
                    </a:prstGeom>
                    <a:solidFill>
                      <a:srgbClr val="1C1C1C">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126" name="Straight Connector 125"/>
                    <p:cNvCxnSpPr>
                      <a:stCxn id="125"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27" name="Straight Connector 126"/>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28" name="Straight Connector 127"/>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29" name="Straight Connector 128"/>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30" name="Straight Connector 129"/>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31" name="Straight Connector 130"/>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32" name="Straight Connector 131"/>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124" name="Oval 123"/>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grpSp>
        <p:sp>
          <p:nvSpPr>
            <p:cNvPr id="115" name="Can 114"/>
            <p:cNvSpPr/>
            <p:nvPr/>
          </p:nvSpPr>
          <p:spPr bwMode="auto">
            <a:xfrm>
              <a:off x="4077323" y="5303644"/>
              <a:ext cx="968361" cy="279080"/>
            </a:xfrm>
            <a:prstGeom prst="can">
              <a:avLst/>
            </a:prstGeom>
            <a:solidFill>
              <a:srgbClr val="00C072"/>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710F0F"/>
                  </a:solidFill>
                  <a:effectLst/>
                  <a:uLnTx/>
                  <a:uFillTx/>
                  <a:latin typeface="Trebuchet MS" pitchFamily="34" charset="0"/>
                </a:rPr>
                <a:t>PIP</a:t>
              </a:r>
            </a:p>
          </p:txBody>
        </p:sp>
        <p:cxnSp>
          <p:nvCxnSpPr>
            <p:cNvPr id="116" name="Straight Arrow Connector 115"/>
            <p:cNvCxnSpPr>
              <a:endCxn id="115" idx="2"/>
            </p:cNvCxnSpPr>
            <p:nvPr/>
          </p:nvCxnSpPr>
          <p:spPr bwMode="auto">
            <a:xfrm flipV="1">
              <a:off x="3437510" y="5443184"/>
              <a:ext cx="639813" cy="97"/>
            </a:xfrm>
            <a:prstGeom prst="straightConnector1">
              <a:avLst/>
            </a:prstGeom>
            <a:solidFill>
              <a:srgbClr val="FF9900"/>
            </a:solidFill>
            <a:ln w="6350" cap="flat" cmpd="sng" algn="ctr">
              <a:solidFill>
                <a:srgbClr val="710F0F"/>
              </a:solidFill>
              <a:prstDash val="solid"/>
              <a:round/>
              <a:headEnd type="none" w="med" len="med"/>
              <a:tailEnd type="arrow"/>
            </a:ln>
            <a:effectLst/>
          </p:spPr>
        </p:cxnSp>
      </p:grpSp>
      <p:grpSp>
        <p:nvGrpSpPr>
          <p:cNvPr id="163" name="Group 162"/>
          <p:cNvGrpSpPr/>
          <p:nvPr/>
        </p:nvGrpSpPr>
        <p:grpSpPr>
          <a:xfrm>
            <a:off x="3230154" y="4601023"/>
            <a:ext cx="4610243" cy="1562441"/>
            <a:chOff x="536575" y="4601022"/>
            <a:chExt cx="4610243" cy="1562441"/>
          </a:xfrm>
        </p:grpSpPr>
        <p:sp>
          <p:nvSpPr>
            <p:cNvPr id="164" name="Trapezoid 170"/>
            <p:cNvSpPr/>
            <p:nvPr/>
          </p:nvSpPr>
          <p:spPr bwMode="auto">
            <a:xfrm>
              <a:off x="536575" y="4601022"/>
              <a:ext cx="3110139" cy="1562441"/>
            </a:xfrm>
            <a:custGeom>
              <a:avLst/>
              <a:gdLst>
                <a:gd name="connsiteX0" fmla="*/ 0 w 3700689"/>
                <a:gd name="connsiteY0" fmla="*/ 1571966 h 1571966"/>
                <a:gd name="connsiteX1" fmla="*/ 885268 w 3700689"/>
                <a:gd name="connsiteY1" fmla="*/ 0 h 1571966"/>
                <a:gd name="connsiteX2" fmla="*/ 2815421 w 3700689"/>
                <a:gd name="connsiteY2" fmla="*/ 0 h 1571966"/>
                <a:gd name="connsiteX3" fmla="*/ 3700689 w 3700689"/>
                <a:gd name="connsiteY3" fmla="*/ 1571966 h 1571966"/>
                <a:gd name="connsiteX4" fmla="*/ 0 w 3700689"/>
                <a:gd name="connsiteY4" fmla="*/ 1571966 h 1571966"/>
                <a:gd name="connsiteX0" fmla="*/ 0 w 3414939"/>
                <a:gd name="connsiteY0" fmla="*/ 1552916 h 1571966"/>
                <a:gd name="connsiteX1" fmla="*/ 599518 w 3414939"/>
                <a:gd name="connsiteY1" fmla="*/ 0 h 1571966"/>
                <a:gd name="connsiteX2" fmla="*/ 2529671 w 3414939"/>
                <a:gd name="connsiteY2" fmla="*/ 0 h 1571966"/>
                <a:gd name="connsiteX3" fmla="*/ 3414939 w 3414939"/>
                <a:gd name="connsiteY3" fmla="*/ 1571966 h 1571966"/>
                <a:gd name="connsiteX4" fmla="*/ 0 w 3414939"/>
                <a:gd name="connsiteY4" fmla="*/ 1552916 h 1571966"/>
                <a:gd name="connsiteX0" fmla="*/ 0 w 3414939"/>
                <a:gd name="connsiteY0" fmla="*/ 1552916 h 1571966"/>
                <a:gd name="connsiteX1" fmla="*/ 618568 w 3414939"/>
                <a:gd name="connsiteY1" fmla="*/ 9525 h 1571966"/>
                <a:gd name="connsiteX2" fmla="*/ 2529671 w 3414939"/>
                <a:gd name="connsiteY2" fmla="*/ 0 h 1571966"/>
                <a:gd name="connsiteX3" fmla="*/ 3414939 w 3414939"/>
                <a:gd name="connsiteY3" fmla="*/ 1571966 h 1571966"/>
                <a:gd name="connsiteX4" fmla="*/ 0 w 3414939"/>
                <a:gd name="connsiteY4" fmla="*/ 1552916 h 1571966"/>
                <a:gd name="connsiteX0" fmla="*/ 0 w 3110139"/>
                <a:gd name="connsiteY0" fmla="*/ 1552916 h 1562441"/>
                <a:gd name="connsiteX1" fmla="*/ 618568 w 3110139"/>
                <a:gd name="connsiteY1" fmla="*/ 9525 h 1562441"/>
                <a:gd name="connsiteX2" fmla="*/ 2529671 w 3110139"/>
                <a:gd name="connsiteY2" fmla="*/ 0 h 1562441"/>
                <a:gd name="connsiteX3" fmla="*/ 3110139 w 3110139"/>
                <a:gd name="connsiteY3" fmla="*/ 1562441 h 1562441"/>
                <a:gd name="connsiteX4" fmla="*/ 0 w 3110139"/>
                <a:gd name="connsiteY4" fmla="*/ 1552916 h 1562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0139" h="1562441">
                  <a:moveTo>
                    <a:pt x="0" y="1552916"/>
                  </a:moveTo>
                  <a:lnTo>
                    <a:pt x="618568" y="9525"/>
                  </a:lnTo>
                  <a:lnTo>
                    <a:pt x="2529671" y="0"/>
                  </a:lnTo>
                  <a:lnTo>
                    <a:pt x="3110139" y="1562441"/>
                  </a:lnTo>
                  <a:lnTo>
                    <a:pt x="0" y="1552916"/>
                  </a:lnTo>
                  <a:close/>
                </a:path>
              </a:pathLst>
            </a:custGeom>
            <a:solidFill>
              <a:srgbClr val="FFC000"/>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dirty="0" smtClean="0">
                <a:ln>
                  <a:noFill/>
                </a:ln>
                <a:solidFill>
                  <a:srgbClr val="710F0F"/>
                </a:solidFill>
                <a:effectLst/>
                <a:uLnTx/>
                <a:uFillTx/>
                <a:latin typeface="Trebuchet MS" pitchFamily="34" charset="0"/>
              </a:endParaRPr>
            </a:p>
          </p:txBody>
        </p:sp>
        <p:grpSp>
          <p:nvGrpSpPr>
            <p:cNvPr id="165" name="Group 164"/>
            <p:cNvGrpSpPr/>
            <p:nvPr/>
          </p:nvGrpSpPr>
          <p:grpSpPr>
            <a:xfrm>
              <a:off x="1587967" y="4906503"/>
              <a:ext cx="1063026" cy="928761"/>
              <a:chOff x="871971" y="4678583"/>
              <a:chExt cx="1063026" cy="928761"/>
            </a:xfrm>
          </p:grpSpPr>
          <p:grpSp>
            <p:nvGrpSpPr>
              <p:cNvPr id="168" name="Group 167"/>
              <p:cNvGrpSpPr/>
              <p:nvPr/>
            </p:nvGrpSpPr>
            <p:grpSpPr>
              <a:xfrm>
                <a:off x="1649850" y="4771563"/>
                <a:ext cx="285147" cy="835781"/>
                <a:chOff x="7279336" y="1536700"/>
                <a:chExt cx="358252" cy="1050056"/>
              </a:xfrm>
            </p:grpSpPr>
            <p:grpSp>
              <p:nvGrpSpPr>
                <p:cNvPr id="202" name="Group 201"/>
                <p:cNvGrpSpPr/>
                <p:nvPr/>
              </p:nvGrpSpPr>
              <p:grpSpPr>
                <a:xfrm>
                  <a:off x="7279336" y="1671141"/>
                  <a:ext cx="358252" cy="753730"/>
                  <a:chOff x="7066676" y="1671141"/>
                  <a:chExt cx="358252" cy="753730"/>
                </a:xfrm>
              </p:grpSpPr>
              <p:sp>
                <p:nvSpPr>
                  <p:cNvPr id="204" name="Smiley Face 203"/>
                  <p:cNvSpPr/>
                  <p:nvPr/>
                </p:nvSpPr>
                <p:spPr bwMode="auto">
                  <a:xfrm>
                    <a:off x="7139836" y="1671141"/>
                    <a:ext cx="212942" cy="212942"/>
                  </a:xfrm>
                  <a:prstGeom prst="smileyFace">
                    <a:avLst/>
                  </a:prstGeom>
                  <a:solidFill>
                    <a:srgbClr val="E72D00">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205" name="Straight Connector 204"/>
                  <p:cNvCxnSpPr>
                    <a:stCxn id="204"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06" name="Straight Connector 205"/>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07" name="Straight Connector 206"/>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08" name="Straight Connector 207"/>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09" name="Straight Connector 208"/>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10" name="Straight Connector 209"/>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11" name="Straight Connector 210"/>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203" name="Oval 202"/>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169" name="Group 168"/>
              <p:cNvGrpSpPr/>
              <p:nvPr/>
            </p:nvGrpSpPr>
            <p:grpSpPr>
              <a:xfrm>
                <a:off x="1393416" y="4686490"/>
                <a:ext cx="285147" cy="835781"/>
                <a:chOff x="7279336" y="1536700"/>
                <a:chExt cx="358252" cy="1050056"/>
              </a:xfrm>
            </p:grpSpPr>
            <p:grpSp>
              <p:nvGrpSpPr>
                <p:cNvPr id="192" name="Group 191"/>
                <p:cNvGrpSpPr/>
                <p:nvPr/>
              </p:nvGrpSpPr>
              <p:grpSpPr>
                <a:xfrm>
                  <a:off x="7279336" y="1671141"/>
                  <a:ext cx="358252" cy="753730"/>
                  <a:chOff x="7066676" y="1671141"/>
                  <a:chExt cx="358252" cy="753730"/>
                </a:xfrm>
              </p:grpSpPr>
              <p:sp>
                <p:nvSpPr>
                  <p:cNvPr id="194" name="Smiley Face 193"/>
                  <p:cNvSpPr/>
                  <p:nvPr/>
                </p:nvSpPr>
                <p:spPr bwMode="auto">
                  <a:xfrm>
                    <a:off x="7139836" y="1671141"/>
                    <a:ext cx="212942" cy="212942"/>
                  </a:xfrm>
                  <a:prstGeom prst="smileyFace">
                    <a:avLst/>
                  </a:prstGeom>
                  <a:solidFill>
                    <a:srgbClr val="E72D00">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195" name="Straight Connector 194"/>
                  <p:cNvCxnSpPr>
                    <a:stCxn id="194"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96" name="Straight Connector 195"/>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97" name="Straight Connector 196"/>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98" name="Straight Connector 197"/>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99" name="Straight Connector 198"/>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00" name="Straight Connector 199"/>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01" name="Straight Connector 200"/>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193" name="Oval 192"/>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170" name="Group 169"/>
              <p:cNvGrpSpPr/>
              <p:nvPr/>
            </p:nvGrpSpPr>
            <p:grpSpPr>
              <a:xfrm>
                <a:off x="1128405" y="4763656"/>
                <a:ext cx="285147" cy="835781"/>
                <a:chOff x="7279336" y="1536700"/>
                <a:chExt cx="358252" cy="1050056"/>
              </a:xfrm>
            </p:grpSpPr>
            <p:grpSp>
              <p:nvGrpSpPr>
                <p:cNvPr id="182" name="Group 181"/>
                <p:cNvGrpSpPr/>
                <p:nvPr/>
              </p:nvGrpSpPr>
              <p:grpSpPr>
                <a:xfrm>
                  <a:off x="7279336" y="1671141"/>
                  <a:ext cx="358252" cy="753730"/>
                  <a:chOff x="7066676" y="1671141"/>
                  <a:chExt cx="358252" cy="753730"/>
                </a:xfrm>
              </p:grpSpPr>
              <p:sp>
                <p:nvSpPr>
                  <p:cNvPr id="184" name="Smiley Face 183"/>
                  <p:cNvSpPr/>
                  <p:nvPr/>
                </p:nvSpPr>
                <p:spPr bwMode="auto">
                  <a:xfrm>
                    <a:off x="7139836" y="1671141"/>
                    <a:ext cx="212942" cy="212942"/>
                  </a:xfrm>
                  <a:prstGeom prst="smileyFace">
                    <a:avLst/>
                  </a:prstGeom>
                  <a:solidFill>
                    <a:srgbClr val="E72D00">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185" name="Straight Connector 184"/>
                  <p:cNvCxnSpPr>
                    <a:stCxn id="184"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86" name="Straight Connector 185"/>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87" name="Straight Connector 186"/>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88" name="Straight Connector 187"/>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89" name="Straight Connector 188"/>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90" name="Straight Connector 189"/>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91" name="Straight Connector 190"/>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183" name="Oval 182"/>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171" name="Group 170"/>
              <p:cNvGrpSpPr/>
              <p:nvPr/>
            </p:nvGrpSpPr>
            <p:grpSpPr>
              <a:xfrm>
                <a:off x="871971" y="4678583"/>
                <a:ext cx="285147" cy="835781"/>
                <a:chOff x="7279336" y="1536700"/>
                <a:chExt cx="358252" cy="1050056"/>
              </a:xfrm>
            </p:grpSpPr>
            <p:grpSp>
              <p:nvGrpSpPr>
                <p:cNvPr id="172" name="Group 171"/>
                <p:cNvGrpSpPr/>
                <p:nvPr/>
              </p:nvGrpSpPr>
              <p:grpSpPr>
                <a:xfrm>
                  <a:off x="7279336" y="1671141"/>
                  <a:ext cx="358252" cy="753730"/>
                  <a:chOff x="7066676" y="1671141"/>
                  <a:chExt cx="358252" cy="753730"/>
                </a:xfrm>
              </p:grpSpPr>
              <p:sp>
                <p:nvSpPr>
                  <p:cNvPr id="174" name="Smiley Face 173"/>
                  <p:cNvSpPr/>
                  <p:nvPr/>
                </p:nvSpPr>
                <p:spPr bwMode="auto">
                  <a:xfrm>
                    <a:off x="7139836" y="1671141"/>
                    <a:ext cx="212942" cy="212942"/>
                  </a:xfrm>
                  <a:prstGeom prst="smileyFace">
                    <a:avLst/>
                  </a:prstGeom>
                  <a:solidFill>
                    <a:srgbClr val="E72D00">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175" name="Straight Connector 174"/>
                  <p:cNvCxnSpPr>
                    <a:stCxn id="174"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76" name="Straight Connector 175"/>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77" name="Straight Connector 176"/>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78" name="Straight Connector 177"/>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79" name="Straight Connector 178"/>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80" name="Straight Connector 179"/>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81" name="Straight Connector 180"/>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173" name="Oval 172"/>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sp>
          <p:nvSpPr>
            <p:cNvPr id="166" name="Can 165"/>
            <p:cNvSpPr/>
            <p:nvPr/>
          </p:nvSpPr>
          <p:spPr bwMode="auto">
            <a:xfrm>
              <a:off x="4178457" y="5590286"/>
              <a:ext cx="968361" cy="279080"/>
            </a:xfrm>
            <a:prstGeom prst="can">
              <a:avLst/>
            </a:prstGeom>
            <a:solidFill>
              <a:srgbClr val="FFC000"/>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710F0F"/>
                  </a:solidFill>
                  <a:effectLst/>
                  <a:uLnTx/>
                  <a:uFillTx/>
                  <a:latin typeface="Trebuchet MS" pitchFamily="34" charset="0"/>
                </a:rPr>
                <a:t>PIP</a:t>
              </a:r>
            </a:p>
          </p:txBody>
        </p:sp>
        <p:cxnSp>
          <p:nvCxnSpPr>
            <p:cNvPr id="167" name="Straight Arrow Connector 166"/>
            <p:cNvCxnSpPr>
              <a:endCxn id="166" idx="2"/>
            </p:cNvCxnSpPr>
            <p:nvPr/>
          </p:nvCxnSpPr>
          <p:spPr bwMode="auto">
            <a:xfrm flipV="1">
              <a:off x="3497293" y="5729826"/>
              <a:ext cx="681164" cy="12458"/>
            </a:xfrm>
            <a:prstGeom prst="straightConnector1">
              <a:avLst/>
            </a:prstGeom>
            <a:solidFill>
              <a:srgbClr val="FF9900"/>
            </a:solidFill>
            <a:ln w="6350" cap="flat" cmpd="sng" algn="ctr">
              <a:solidFill>
                <a:srgbClr val="710F0F"/>
              </a:solidFill>
              <a:prstDash val="solid"/>
              <a:round/>
              <a:headEnd type="none" w="med" len="med"/>
              <a:tailEnd type="arrow"/>
            </a:ln>
            <a:effectLst/>
          </p:spPr>
        </p:cxnSp>
      </p:grpSp>
      <p:grpSp>
        <p:nvGrpSpPr>
          <p:cNvPr id="212" name="Group 211"/>
          <p:cNvGrpSpPr/>
          <p:nvPr/>
        </p:nvGrpSpPr>
        <p:grpSpPr>
          <a:xfrm>
            <a:off x="5542910" y="1604297"/>
            <a:ext cx="285147" cy="835781"/>
            <a:chOff x="7279336" y="1536700"/>
            <a:chExt cx="358252" cy="1050056"/>
          </a:xfrm>
        </p:grpSpPr>
        <p:grpSp>
          <p:nvGrpSpPr>
            <p:cNvPr id="213" name="Group 212"/>
            <p:cNvGrpSpPr/>
            <p:nvPr/>
          </p:nvGrpSpPr>
          <p:grpSpPr>
            <a:xfrm>
              <a:off x="7279336" y="1671141"/>
              <a:ext cx="358252" cy="753730"/>
              <a:chOff x="7066676" y="1671141"/>
              <a:chExt cx="358252" cy="753730"/>
            </a:xfrm>
          </p:grpSpPr>
          <p:sp>
            <p:nvSpPr>
              <p:cNvPr id="215" name="Smiley Face 214"/>
              <p:cNvSpPr/>
              <p:nvPr/>
            </p:nvSpPr>
            <p:spPr bwMode="auto">
              <a:xfrm>
                <a:off x="7139836" y="1671141"/>
                <a:ext cx="212942" cy="212942"/>
              </a:xfrm>
              <a:prstGeom prst="smileyFace">
                <a:avLst/>
              </a:prstGeom>
              <a:solidFill>
                <a:srgbClr val="E72D00">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216" name="Straight Connector 215"/>
              <p:cNvCxnSpPr>
                <a:stCxn id="215"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17" name="Straight Connector 216"/>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18" name="Straight Connector 217"/>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19" name="Straight Connector 218"/>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20" name="Straight Connector 219"/>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21" name="Straight Connector 220"/>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22" name="Straight Connector 221"/>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214" name="Oval 213"/>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223" name="Group 222"/>
          <p:cNvGrpSpPr/>
          <p:nvPr/>
        </p:nvGrpSpPr>
        <p:grpSpPr>
          <a:xfrm>
            <a:off x="3868327" y="2209800"/>
            <a:ext cx="2159000" cy="2394242"/>
            <a:chOff x="846935" y="2209800"/>
            <a:chExt cx="2925076" cy="2394242"/>
          </a:xfrm>
          <a:solidFill>
            <a:srgbClr val="FFFFFF">
              <a:lumMod val="95000"/>
            </a:srgbClr>
          </a:solidFill>
        </p:grpSpPr>
        <p:sp>
          <p:nvSpPr>
            <p:cNvPr id="224" name="Isosceles Triangle 223"/>
            <p:cNvSpPr/>
            <p:nvPr/>
          </p:nvSpPr>
          <p:spPr bwMode="auto">
            <a:xfrm>
              <a:off x="846935" y="2209800"/>
              <a:ext cx="2552303" cy="2394242"/>
            </a:xfrm>
            <a:prstGeom prst="triangle">
              <a:avLst>
                <a:gd name="adj" fmla="val 50249"/>
              </a:avLst>
            </a:prstGeom>
            <a:grpFill/>
            <a:ln w="9525" cap="flat" cmpd="sng" algn="ctr">
              <a:solidFill>
                <a:srgbClr val="710F0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a typeface="+mn-ea"/>
                <a:cs typeface="+mn-cs"/>
              </a:endParaRPr>
            </a:p>
          </p:txBody>
        </p:sp>
        <p:sp>
          <p:nvSpPr>
            <p:cNvPr id="225" name="Isosceles Triangle 224"/>
            <p:cNvSpPr/>
            <p:nvPr/>
          </p:nvSpPr>
          <p:spPr bwMode="auto">
            <a:xfrm>
              <a:off x="2142723" y="2214291"/>
              <a:ext cx="1629288" cy="2380733"/>
            </a:xfrm>
            <a:custGeom>
              <a:avLst/>
              <a:gdLst>
                <a:gd name="connsiteX0" fmla="*/ 0 w 1067423"/>
                <a:gd name="connsiteY0" fmla="*/ 1424038 h 1424038"/>
                <a:gd name="connsiteX1" fmla="*/ 533712 w 1067423"/>
                <a:gd name="connsiteY1" fmla="*/ 0 h 1424038"/>
                <a:gd name="connsiteX2" fmla="*/ 1067423 w 1067423"/>
                <a:gd name="connsiteY2" fmla="*/ 1424038 h 1424038"/>
                <a:gd name="connsiteX3" fmla="*/ 0 w 1067423"/>
                <a:gd name="connsiteY3" fmla="*/ 1424038 h 1424038"/>
                <a:gd name="connsiteX0" fmla="*/ 337146 w 1404569"/>
                <a:gd name="connsiteY0" fmla="*/ 1489352 h 1489352"/>
                <a:gd name="connsiteX1" fmla="*/ 0 w 1404569"/>
                <a:gd name="connsiteY1" fmla="*/ 0 h 1489352"/>
                <a:gd name="connsiteX2" fmla="*/ 1404569 w 1404569"/>
                <a:gd name="connsiteY2" fmla="*/ 1489352 h 1489352"/>
                <a:gd name="connsiteX3" fmla="*/ 337146 w 1404569"/>
                <a:gd name="connsiteY3" fmla="*/ 1489352 h 1489352"/>
                <a:gd name="connsiteX0" fmla="*/ 337146 w 849397"/>
                <a:gd name="connsiteY0" fmla="*/ 1489352 h 1489352"/>
                <a:gd name="connsiteX1" fmla="*/ 0 w 849397"/>
                <a:gd name="connsiteY1" fmla="*/ 0 h 1489352"/>
                <a:gd name="connsiteX2" fmla="*/ 849397 w 849397"/>
                <a:gd name="connsiteY2" fmla="*/ 781780 h 1489352"/>
                <a:gd name="connsiteX3" fmla="*/ 337146 w 849397"/>
                <a:gd name="connsiteY3" fmla="*/ 1489352 h 1489352"/>
                <a:gd name="connsiteX0" fmla="*/ 337146 w 751426"/>
                <a:gd name="connsiteY0" fmla="*/ 1489352 h 1489352"/>
                <a:gd name="connsiteX1" fmla="*/ 0 w 751426"/>
                <a:gd name="connsiteY1" fmla="*/ 0 h 1489352"/>
                <a:gd name="connsiteX2" fmla="*/ 751426 w 751426"/>
                <a:gd name="connsiteY2" fmla="*/ 1293408 h 1489352"/>
                <a:gd name="connsiteX3" fmla="*/ 337146 w 751426"/>
                <a:gd name="connsiteY3" fmla="*/ 1489352 h 1489352"/>
                <a:gd name="connsiteX0" fmla="*/ 337146 w 758570"/>
                <a:gd name="connsiteY0" fmla="*/ 1489352 h 1489352"/>
                <a:gd name="connsiteX1" fmla="*/ 0 w 758570"/>
                <a:gd name="connsiteY1" fmla="*/ 0 h 1489352"/>
                <a:gd name="connsiteX2" fmla="*/ 758570 w 758570"/>
                <a:gd name="connsiteY2" fmla="*/ 1312458 h 1489352"/>
                <a:gd name="connsiteX3" fmla="*/ 337146 w 758570"/>
                <a:gd name="connsiteY3" fmla="*/ 1489352 h 1489352"/>
                <a:gd name="connsiteX0" fmla="*/ 341908 w 758570"/>
                <a:gd name="connsiteY0" fmla="*/ 1498877 h 1498877"/>
                <a:gd name="connsiteX1" fmla="*/ 0 w 758570"/>
                <a:gd name="connsiteY1" fmla="*/ 0 h 1498877"/>
                <a:gd name="connsiteX2" fmla="*/ 758570 w 758570"/>
                <a:gd name="connsiteY2" fmla="*/ 1312458 h 1498877"/>
                <a:gd name="connsiteX3" fmla="*/ 341908 w 758570"/>
                <a:gd name="connsiteY3" fmla="*/ 1498877 h 1498877"/>
                <a:gd name="connsiteX0" fmla="*/ 806252 w 1222914"/>
                <a:gd name="connsiteY0" fmla="*/ 2441852 h 2441852"/>
                <a:gd name="connsiteX1" fmla="*/ 0 w 1222914"/>
                <a:gd name="connsiteY1" fmla="*/ 0 h 2441852"/>
                <a:gd name="connsiteX2" fmla="*/ 1222914 w 1222914"/>
                <a:gd name="connsiteY2" fmla="*/ 2255433 h 2441852"/>
                <a:gd name="connsiteX3" fmla="*/ 806252 w 1222914"/>
                <a:gd name="connsiteY3" fmla="*/ 2441852 h 2441852"/>
                <a:gd name="connsiteX0" fmla="*/ 1270596 w 1687258"/>
                <a:gd name="connsiteY0" fmla="*/ 3434833 h 3434833"/>
                <a:gd name="connsiteX1" fmla="*/ 0 w 1687258"/>
                <a:gd name="connsiteY1" fmla="*/ 0 h 3434833"/>
                <a:gd name="connsiteX2" fmla="*/ 1687258 w 1687258"/>
                <a:gd name="connsiteY2" fmla="*/ 3248414 h 3434833"/>
                <a:gd name="connsiteX3" fmla="*/ 1270596 w 1687258"/>
                <a:gd name="connsiteY3" fmla="*/ 3434833 h 3434833"/>
                <a:gd name="connsiteX0" fmla="*/ 1264246 w 1680908"/>
                <a:gd name="connsiteY0" fmla="*/ 2380733 h 2380733"/>
                <a:gd name="connsiteX1" fmla="*/ 0 w 1680908"/>
                <a:gd name="connsiteY1" fmla="*/ 0 h 2380733"/>
                <a:gd name="connsiteX2" fmla="*/ 1680908 w 1680908"/>
                <a:gd name="connsiteY2" fmla="*/ 2194314 h 2380733"/>
                <a:gd name="connsiteX3" fmla="*/ 1264246 w 1680908"/>
                <a:gd name="connsiteY3" fmla="*/ 2380733 h 2380733"/>
                <a:gd name="connsiteX0" fmla="*/ 1264246 w 1887384"/>
                <a:gd name="connsiteY0" fmla="*/ 2380733 h 2380733"/>
                <a:gd name="connsiteX1" fmla="*/ 0 w 1887384"/>
                <a:gd name="connsiteY1" fmla="*/ 0 h 2380733"/>
                <a:gd name="connsiteX2" fmla="*/ 1887384 w 1887384"/>
                <a:gd name="connsiteY2" fmla="*/ 2168914 h 2380733"/>
                <a:gd name="connsiteX3" fmla="*/ 1264246 w 1887384"/>
                <a:gd name="connsiteY3" fmla="*/ 2380733 h 2380733"/>
                <a:gd name="connsiteX0" fmla="*/ 1264246 w 1629289"/>
                <a:gd name="connsiteY0" fmla="*/ 2380733 h 2380733"/>
                <a:gd name="connsiteX1" fmla="*/ 0 w 1629289"/>
                <a:gd name="connsiteY1" fmla="*/ 0 h 2380733"/>
                <a:gd name="connsiteX2" fmla="*/ 1629289 w 1629289"/>
                <a:gd name="connsiteY2" fmla="*/ 2292739 h 2380733"/>
                <a:gd name="connsiteX3" fmla="*/ 1264246 w 1629289"/>
                <a:gd name="connsiteY3" fmla="*/ 2380733 h 2380733"/>
              </a:gdLst>
              <a:ahLst/>
              <a:cxnLst>
                <a:cxn ang="0">
                  <a:pos x="connsiteX0" y="connsiteY0"/>
                </a:cxn>
                <a:cxn ang="0">
                  <a:pos x="connsiteX1" y="connsiteY1"/>
                </a:cxn>
                <a:cxn ang="0">
                  <a:pos x="connsiteX2" y="connsiteY2"/>
                </a:cxn>
                <a:cxn ang="0">
                  <a:pos x="connsiteX3" y="connsiteY3"/>
                </a:cxn>
              </a:cxnLst>
              <a:rect l="l" t="t" r="r" b="b"/>
              <a:pathLst>
                <a:path w="1629289" h="2380733">
                  <a:moveTo>
                    <a:pt x="1264246" y="2380733"/>
                  </a:moveTo>
                  <a:lnTo>
                    <a:pt x="0" y="0"/>
                  </a:lnTo>
                  <a:lnTo>
                    <a:pt x="1629289" y="2292739"/>
                  </a:lnTo>
                  <a:lnTo>
                    <a:pt x="1264246" y="2380733"/>
                  </a:lnTo>
                  <a:close/>
                </a:path>
              </a:pathLst>
            </a:custGeom>
            <a:grpFill/>
            <a:ln w="9525" cap="flat" cmpd="sng" algn="ctr">
              <a:solidFill>
                <a:srgbClr val="710F0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a typeface="+mn-ea"/>
                <a:cs typeface="+mn-cs"/>
              </a:endParaRPr>
            </a:p>
          </p:txBody>
        </p:sp>
      </p:grpSp>
      <p:grpSp>
        <p:nvGrpSpPr>
          <p:cNvPr id="226" name="Group 225"/>
          <p:cNvGrpSpPr/>
          <p:nvPr/>
        </p:nvGrpSpPr>
        <p:grpSpPr>
          <a:xfrm>
            <a:off x="4694177" y="2739838"/>
            <a:ext cx="285147" cy="835781"/>
            <a:chOff x="7076806" y="1430370"/>
            <a:chExt cx="358252" cy="1050056"/>
          </a:xfrm>
        </p:grpSpPr>
        <p:grpSp>
          <p:nvGrpSpPr>
            <p:cNvPr id="227" name="Group 226"/>
            <p:cNvGrpSpPr/>
            <p:nvPr/>
          </p:nvGrpSpPr>
          <p:grpSpPr>
            <a:xfrm>
              <a:off x="7076806" y="1430370"/>
              <a:ext cx="358252" cy="1050056"/>
              <a:chOff x="7279336" y="1536700"/>
              <a:chExt cx="358252" cy="1050056"/>
            </a:xfrm>
          </p:grpSpPr>
          <p:grpSp>
            <p:nvGrpSpPr>
              <p:cNvPr id="231" name="Group 230"/>
              <p:cNvGrpSpPr/>
              <p:nvPr/>
            </p:nvGrpSpPr>
            <p:grpSpPr>
              <a:xfrm>
                <a:off x="7279336" y="1671141"/>
                <a:ext cx="358252" cy="753730"/>
                <a:chOff x="7066676" y="1671141"/>
                <a:chExt cx="358252" cy="753730"/>
              </a:xfrm>
            </p:grpSpPr>
            <p:sp>
              <p:nvSpPr>
                <p:cNvPr id="233" name="Smiley Face 232"/>
                <p:cNvSpPr/>
                <p:nvPr/>
              </p:nvSpPr>
              <p:spPr bwMode="auto">
                <a:xfrm>
                  <a:off x="7139836" y="1671141"/>
                  <a:ext cx="212942" cy="212942"/>
                </a:xfrm>
                <a:prstGeom prst="smileyFace">
                  <a:avLst/>
                </a:prstGeom>
                <a:solidFill>
                  <a:srgbClr val="E72D00">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234" name="Straight Connector 233"/>
                <p:cNvCxnSpPr>
                  <a:stCxn id="233"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35" name="Straight Connector 234"/>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36" name="Straight Connector 235"/>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37" name="Straight Connector 236"/>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38" name="Straight Connector 237"/>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39" name="Straight Connector 238"/>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40" name="Straight Connector 239"/>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232" name="Oval 231"/>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228" name="Group 227"/>
            <p:cNvGrpSpPr/>
            <p:nvPr/>
          </p:nvGrpSpPr>
          <p:grpSpPr>
            <a:xfrm>
              <a:off x="7146899" y="1539732"/>
              <a:ext cx="219075" cy="88479"/>
              <a:chOff x="6503194" y="1385889"/>
              <a:chExt cx="476507" cy="192450"/>
            </a:xfrm>
          </p:grpSpPr>
          <p:sp>
            <p:nvSpPr>
              <p:cNvPr id="229" name="Donut 228"/>
              <p:cNvSpPr/>
              <p:nvPr/>
            </p:nvSpPr>
            <p:spPr bwMode="auto">
              <a:xfrm>
                <a:off x="6503194" y="1385889"/>
                <a:ext cx="476507" cy="192450"/>
              </a:xfrm>
              <a:prstGeom prst="donut">
                <a:avLst>
                  <a:gd name="adj" fmla="val 37153"/>
                </a:avLst>
              </a:prstGeom>
              <a:solidFill>
                <a:srgbClr val="FF9900"/>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sp>
            <p:nvSpPr>
              <p:cNvPr id="230" name="Can 229"/>
              <p:cNvSpPr/>
              <p:nvPr/>
            </p:nvSpPr>
            <p:spPr bwMode="auto">
              <a:xfrm>
                <a:off x="6578571" y="1398654"/>
                <a:ext cx="324673" cy="104774"/>
              </a:xfrm>
              <a:prstGeom prst="can">
                <a:avLst>
                  <a:gd name="adj" fmla="val 50000"/>
                </a:avLst>
              </a:prstGeom>
              <a:solidFill>
                <a:srgbClr val="FF9900"/>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grpSp>
        <p:nvGrpSpPr>
          <p:cNvPr id="241" name="Group 240"/>
          <p:cNvGrpSpPr/>
          <p:nvPr/>
        </p:nvGrpSpPr>
        <p:grpSpPr>
          <a:xfrm>
            <a:off x="2773570" y="2440077"/>
            <a:ext cx="2890649" cy="336634"/>
            <a:chOff x="79991" y="2440077"/>
            <a:chExt cx="2890649" cy="336634"/>
          </a:xfrm>
        </p:grpSpPr>
        <p:sp>
          <p:nvSpPr>
            <p:cNvPr id="242" name="Rectangle 241"/>
            <p:cNvSpPr/>
            <p:nvPr/>
          </p:nvSpPr>
          <p:spPr bwMode="auto">
            <a:xfrm>
              <a:off x="79991" y="2440383"/>
              <a:ext cx="1411535" cy="336328"/>
            </a:xfrm>
            <a:prstGeom prst="rect">
              <a:avLst/>
            </a:prstGeom>
            <a:solidFill>
              <a:srgbClr val="FFFFFF"/>
            </a:solidFill>
            <a:ln w="25400" cap="flat" cmpd="sng" algn="ctr">
              <a:solidFill>
                <a:srgbClr val="710F0F"/>
              </a:solidFill>
              <a:prstDash val="soli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BE" sz="1000" b="0" i="0" u="none" strike="noStrike" kern="0" cap="none" spc="0" normalizeH="0" baseline="0" noProof="0" dirty="0" smtClean="0">
                  <a:ln>
                    <a:noFill/>
                  </a:ln>
                  <a:solidFill>
                    <a:srgbClr val="710F0F"/>
                  </a:solidFill>
                  <a:effectLst/>
                  <a:uLnTx/>
                  <a:uFillTx/>
                  <a:latin typeface="Trebuchet MS" pitchFamily="34" charset="0"/>
                  <a:ea typeface="+mn-ea"/>
                  <a:cs typeface="+mn-cs"/>
                </a:rPr>
                <a:t>Digital signature </a:t>
              </a:r>
              <a:br>
                <a:rPr kumimoji="0" lang="fr-BE" sz="1000" b="0" i="0" u="none" strike="noStrike" kern="0" cap="none" spc="0" normalizeH="0" baseline="0" noProof="0" dirty="0" smtClean="0">
                  <a:ln>
                    <a:noFill/>
                  </a:ln>
                  <a:solidFill>
                    <a:srgbClr val="710F0F"/>
                  </a:solidFill>
                  <a:effectLst/>
                  <a:uLnTx/>
                  <a:uFillTx/>
                  <a:latin typeface="Trebuchet MS" pitchFamily="34" charset="0"/>
                  <a:ea typeface="+mn-ea"/>
                  <a:cs typeface="+mn-cs"/>
                </a:rPr>
              </a:br>
              <a:r>
                <a:rPr kumimoji="0" lang="fr-BE" sz="1000" b="0" i="0" u="none" strike="noStrike" kern="0" cap="none" spc="0" normalizeH="0" baseline="0" noProof="0" dirty="0" err="1" smtClean="0">
                  <a:ln>
                    <a:noFill/>
                  </a:ln>
                  <a:solidFill>
                    <a:srgbClr val="710F0F"/>
                  </a:solidFill>
                  <a:effectLst/>
                  <a:uLnTx/>
                  <a:uFillTx/>
                  <a:latin typeface="Trebuchet MS" pitchFamily="34" charset="0"/>
                  <a:ea typeface="+mn-ea"/>
                  <a:cs typeface="+mn-cs"/>
                </a:rPr>
                <a:t>with</a:t>
              </a:r>
              <a:r>
                <a:rPr kumimoji="0" lang="fr-BE" sz="1000" b="0" i="0" u="none" strike="noStrike" kern="0" cap="none" spc="0" normalizeH="0" baseline="0" noProof="0" dirty="0" smtClean="0">
                  <a:ln>
                    <a:noFill/>
                  </a:ln>
                  <a:solidFill>
                    <a:srgbClr val="710F0F"/>
                  </a:solidFill>
                  <a:effectLst/>
                  <a:uLnTx/>
                  <a:uFillTx/>
                  <a:latin typeface="Trebuchet MS" pitchFamily="34" charset="0"/>
                  <a:ea typeface="+mn-ea"/>
                  <a:cs typeface="+mn-cs"/>
                </a:rPr>
                <a:t> eID</a:t>
              </a:r>
              <a:endParaRPr kumimoji="0" lang="en-GB" sz="1000" b="0" i="0" u="none" strike="noStrike" kern="0" cap="none" spc="0" normalizeH="0" baseline="0" noProof="0" dirty="0" smtClean="0">
                <a:ln>
                  <a:noFill/>
                </a:ln>
                <a:solidFill>
                  <a:srgbClr val="710F0F"/>
                </a:solidFill>
                <a:effectLst/>
                <a:uLnTx/>
                <a:uFillTx/>
                <a:latin typeface="Trebuchet MS" pitchFamily="34" charset="0"/>
                <a:ea typeface="+mn-ea"/>
                <a:cs typeface="+mn-cs"/>
              </a:endParaRPr>
            </a:p>
          </p:txBody>
        </p:sp>
        <p:cxnSp>
          <p:nvCxnSpPr>
            <p:cNvPr id="243" name="Straight Arrow Connector 242"/>
            <p:cNvCxnSpPr>
              <a:stCxn id="214" idx="4"/>
              <a:endCxn id="232" idx="0"/>
            </p:cNvCxnSpPr>
            <p:nvPr/>
          </p:nvCxnSpPr>
          <p:spPr bwMode="auto">
            <a:xfrm flipH="1">
              <a:off x="2121907" y="2440077"/>
              <a:ext cx="848733" cy="299760"/>
            </a:xfrm>
            <a:prstGeom prst="straightConnector1">
              <a:avLst/>
            </a:prstGeom>
            <a:solidFill>
              <a:srgbClr val="FF9900"/>
            </a:solidFill>
            <a:ln w="6350" cap="flat" cmpd="sng" algn="ctr">
              <a:solidFill>
                <a:srgbClr val="710F0F"/>
              </a:solidFill>
              <a:prstDash val="solid"/>
              <a:round/>
              <a:headEnd type="none" w="med" len="med"/>
              <a:tailEnd type="arrow"/>
            </a:ln>
            <a:effectLst/>
          </p:spPr>
        </p:cxnSp>
      </p:grpSp>
      <p:grpSp>
        <p:nvGrpSpPr>
          <p:cNvPr id="244" name="Group 243"/>
          <p:cNvGrpSpPr/>
          <p:nvPr/>
        </p:nvGrpSpPr>
        <p:grpSpPr>
          <a:xfrm>
            <a:off x="2772715" y="3418676"/>
            <a:ext cx="2404741" cy="1111804"/>
            <a:chOff x="79136" y="3418676"/>
            <a:chExt cx="2404741" cy="1111804"/>
          </a:xfrm>
        </p:grpSpPr>
        <p:grpSp>
          <p:nvGrpSpPr>
            <p:cNvPr id="245" name="Group 244"/>
            <p:cNvGrpSpPr/>
            <p:nvPr/>
          </p:nvGrpSpPr>
          <p:grpSpPr>
            <a:xfrm>
              <a:off x="1753443" y="3486839"/>
              <a:ext cx="730434" cy="1043641"/>
              <a:chOff x="1753443" y="3486839"/>
              <a:chExt cx="730434" cy="1043641"/>
            </a:xfrm>
          </p:grpSpPr>
          <p:grpSp>
            <p:nvGrpSpPr>
              <p:cNvPr id="247" name="Group 246"/>
              <p:cNvGrpSpPr/>
              <p:nvPr/>
            </p:nvGrpSpPr>
            <p:grpSpPr>
              <a:xfrm>
                <a:off x="1753443" y="3694699"/>
                <a:ext cx="730434" cy="835781"/>
                <a:chOff x="1276556" y="3165921"/>
                <a:chExt cx="730434" cy="835781"/>
              </a:xfrm>
            </p:grpSpPr>
            <p:grpSp>
              <p:nvGrpSpPr>
                <p:cNvPr id="249" name="Group 248"/>
                <p:cNvGrpSpPr/>
                <p:nvPr/>
              </p:nvGrpSpPr>
              <p:grpSpPr>
                <a:xfrm>
                  <a:off x="1276556" y="3165921"/>
                  <a:ext cx="285147" cy="835781"/>
                  <a:chOff x="7076806" y="1430370"/>
                  <a:chExt cx="358252" cy="1050056"/>
                </a:xfrm>
              </p:grpSpPr>
              <p:grpSp>
                <p:nvGrpSpPr>
                  <p:cNvPr id="265" name="Group 264"/>
                  <p:cNvGrpSpPr/>
                  <p:nvPr/>
                </p:nvGrpSpPr>
                <p:grpSpPr>
                  <a:xfrm>
                    <a:off x="7076806" y="1430370"/>
                    <a:ext cx="358252" cy="1050056"/>
                    <a:chOff x="7279336" y="1536700"/>
                    <a:chExt cx="358252" cy="1050056"/>
                  </a:xfrm>
                </p:grpSpPr>
                <p:grpSp>
                  <p:nvGrpSpPr>
                    <p:cNvPr id="269" name="Group 268"/>
                    <p:cNvGrpSpPr/>
                    <p:nvPr/>
                  </p:nvGrpSpPr>
                  <p:grpSpPr>
                    <a:xfrm>
                      <a:off x="7279336" y="1671141"/>
                      <a:ext cx="358252" cy="753730"/>
                      <a:chOff x="7066676" y="1671141"/>
                      <a:chExt cx="358252" cy="753730"/>
                    </a:xfrm>
                  </p:grpSpPr>
                  <p:sp>
                    <p:nvSpPr>
                      <p:cNvPr id="271" name="Smiley Face 270"/>
                      <p:cNvSpPr/>
                      <p:nvPr/>
                    </p:nvSpPr>
                    <p:spPr bwMode="auto">
                      <a:xfrm>
                        <a:off x="7139836" y="1671141"/>
                        <a:ext cx="212942" cy="212942"/>
                      </a:xfrm>
                      <a:prstGeom prst="smileyFace">
                        <a:avLst/>
                      </a:prstGeom>
                      <a:solidFill>
                        <a:srgbClr val="E72D00">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272" name="Straight Connector 271"/>
                      <p:cNvCxnSpPr>
                        <a:stCxn id="271"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73" name="Straight Connector 272"/>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74" name="Straight Connector 273"/>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75" name="Straight Connector 274"/>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76" name="Straight Connector 275"/>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77" name="Straight Connector 276"/>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78" name="Straight Connector 277"/>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270" name="Oval 269"/>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266" name="Group 265"/>
                  <p:cNvGrpSpPr/>
                  <p:nvPr/>
                </p:nvGrpSpPr>
                <p:grpSpPr>
                  <a:xfrm>
                    <a:off x="7146899" y="1539732"/>
                    <a:ext cx="219075" cy="88479"/>
                    <a:chOff x="6503194" y="1385889"/>
                    <a:chExt cx="476507" cy="192450"/>
                  </a:xfrm>
                </p:grpSpPr>
                <p:sp>
                  <p:nvSpPr>
                    <p:cNvPr id="267" name="Donut 266"/>
                    <p:cNvSpPr/>
                    <p:nvPr/>
                  </p:nvSpPr>
                  <p:spPr bwMode="auto">
                    <a:xfrm>
                      <a:off x="6503194" y="1385889"/>
                      <a:ext cx="476507" cy="192450"/>
                    </a:xfrm>
                    <a:prstGeom prst="donut">
                      <a:avLst>
                        <a:gd name="adj" fmla="val 37153"/>
                      </a:avLst>
                    </a:prstGeom>
                    <a:solidFill>
                      <a:srgbClr val="FF9900"/>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sp>
                  <p:nvSpPr>
                    <p:cNvPr id="268" name="Can 267"/>
                    <p:cNvSpPr/>
                    <p:nvPr/>
                  </p:nvSpPr>
                  <p:spPr bwMode="auto">
                    <a:xfrm>
                      <a:off x="6578571" y="1398654"/>
                      <a:ext cx="324673" cy="104774"/>
                    </a:xfrm>
                    <a:prstGeom prst="can">
                      <a:avLst>
                        <a:gd name="adj" fmla="val 50000"/>
                      </a:avLst>
                    </a:prstGeom>
                    <a:solidFill>
                      <a:srgbClr val="FF9900"/>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grpSp>
              <p:nvGrpSpPr>
                <p:cNvPr id="250" name="Group 249"/>
                <p:cNvGrpSpPr/>
                <p:nvPr/>
              </p:nvGrpSpPr>
              <p:grpSpPr>
                <a:xfrm>
                  <a:off x="1721843" y="3165921"/>
                  <a:ext cx="285147" cy="835781"/>
                  <a:chOff x="7076806" y="1430370"/>
                  <a:chExt cx="358252" cy="1050056"/>
                </a:xfrm>
              </p:grpSpPr>
              <p:grpSp>
                <p:nvGrpSpPr>
                  <p:cNvPr id="251" name="Group 250"/>
                  <p:cNvGrpSpPr/>
                  <p:nvPr/>
                </p:nvGrpSpPr>
                <p:grpSpPr>
                  <a:xfrm>
                    <a:off x="7076806" y="1430370"/>
                    <a:ext cx="358252" cy="1050056"/>
                    <a:chOff x="7279336" y="1536700"/>
                    <a:chExt cx="358252" cy="1050056"/>
                  </a:xfrm>
                </p:grpSpPr>
                <p:grpSp>
                  <p:nvGrpSpPr>
                    <p:cNvPr id="255" name="Group 254"/>
                    <p:cNvGrpSpPr/>
                    <p:nvPr/>
                  </p:nvGrpSpPr>
                  <p:grpSpPr>
                    <a:xfrm>
                      <a:off x="7279336" y="1671141"/>
                      <a:ext cx="358252" cy="753730"/>
                      <a:chOff x="7066676" y="1671141"/>
                      <a:chExt cx="358252" cy="753730"/>
                    </a:xfrm>
                  </p:grpSpPr>
                  <p:sp>
                    <p:nvSpPr>
                      <p:cNvPr id="257" name="Smiley Face 256"/>
                      <p:cNvSpPr/>
                      <p:nvPr/>
                    </p:nvSpPr>
                    <p:spPr bwMode="auto">
                      <a:xfrm>
                        <a:off x="7139836" y="1671141"/>
                        <a:ext cx="212942" cy="212942"/>
                      </a:xfrm>
                      <a:prstGeom prst="smileyFace">
                        <a:avLst/>
                      </a:prstGeom>
                      <a:solidFill>
                        <a:srgbClr val="E72D00">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258" name="Straight Connector 257"/>
                      <p:cNvCxnSpPr>
                        <a:stCxn id="257"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59" name="Straight Connector 258"/>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60" name="Straight Connector 259"/>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61" name="Straight Connector 260"/>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62" name="Straight Connector 261"/>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63" name="Straight Connector 262"/>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64" name="Straight Connector 263"/>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256" name="Oval 255"/>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252" name="Group 251"/>
                  <p:cNvGrpSpPr/>
                  <p:nvPr/>
                </p:nvGrpSpPr>
                <p:grpSpPr>
                  <a:xfrm>
                    <a:off x="7146899" y="1539732"/>
                    <a:ext cx="219075" cy="88479"/>
                    <a:chOff x="6503194" y="1385889"/>
                    <a:chExt cx="476507" cy="192450"/>
                  </a:xfrm>
                </p:grpSpPr>
                <p:sp>
                  <p:nvSpPr>
                    <p:cNvPr id="253" name="Donut 252"/>
                    <p:cNvSpPr/>
                    <p:nvPr/>
                  </p:nvSpPr>
                  <p:spPr bwMode="auto">
                    <a:xfrm>
                      <a:off x="6503194" y="1385889"/>
                      <a:ext cx="476507" cy="192450"/>
                    </a:xfrm>
                    <a:prstGeom prst="donut">
                      <a:avLst>
                        <a:gd name="adj" fmla="val 37153"/>
                      </a:avLst>
                    </a:prstGeom>
                    <a:solidFill>
                      <a:srgbClr val="FF9900"/>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sp>
                  <p:nvSpPr>
                    <p:cNvPr id="254" name="Can 253"/>
                    <p:cNvSpPr/>
                    <p:nvPr/>
                  </p:nvSpPr>
                  <p:spPr bwMode="auto">
                    <a:xfrm>
                      <a:off x="6578571" y="1398654"/>
                      <a:ext cx="324673" cy="104774"/>
                    </a:xfrm>
                    <a:prstGeom prst="can">
                      <a:avLst>
                        <a:gd name="adj" fmla="val 50000"/>
                      </a:avLst>
                    </a:prstGeom>
                    <a:solidFill>
                      <a:srgbClr val="FF9900"/>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grpSp>
          <p:cxnSp>
            <p:nvCxnSpPr>
              <p:cNvPr id="248" name="Straight Arrow Connector 247"/>
              <p:cNvCxnSpPr/>
              <p:nvPr/>
            </p:nvCxnSpPr>
            <p:spPr bwMode="auto">
              <a:xfrm>
                <a:off x="2130096" y="3486839"/>
                <a:ext cx="0" cy="396139"/>
              </a:xfrm>
              <a:prstGeom prst="straightConnector1">
                <a:avLst/>
              </a:prstGeom>
              <a:solidFill>
                <a:srgbClr val="FF9900"/>
              </a:solidFill>
              <a:ln w="6350" cap="flat" cmpd="sng" algn="ctr">
                <a:solidFill>
                  <a:srgbClr val="710F0F"/>
                </a:solidFill>
                <a:prstDash val="solid"/>
                <a:round/>
                <a:headEnd type="none" w="med" len="med"/>
                <a:tailEnd type="arrow"/>
              </a:ln>
              <a:effectLst/>
            </p:spPr>
          </p:cxnSp>
        </p:grpSp>
        <p:sp>
          <p:nvSpPr>
            <p:cNvPr id="246" name="Rectangle 245"/>
            <p:cNvSpPr/>
            <p:nvPr/>
          </p:nvSpPr>
          <p:spPr bwMode="auto">
            <a:xfrm>
              <a:off x="79136" y="3418676"/>
              <a:ext cx="1411535" cy="336328"/>
            </a:xfrm>
            <a:prstGeom prst="rect">
              <a:avLst/>
            </a:prstGeom>
            <a:solidFill>
              <a:srgbClr val="FFFFFF"/>
            </a:solidFill>
            <a:ln w="25400" cap="flat" cmpd="sng" algn="ctr">
              <a:solidFill>
                <a:srgbClr val="710F0F"/>
              </a:solidFill>
              <a:prstDash val="soli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dirty="0" smtClean="0">
                  <a:ln>
                    <a:noFill/>
                  </a:ln>
                  <a:solidFill>
                    <a:srgbClr val="710F0F"/>
                  </a:solidFill>
                  <a:effectLst/>
                  <a:uLnTx/>
                  <a:uFillTx/>
                  <a:latin typeface="Trebuchet MS" pitchFamily="34" charset="0"/>
                  <a:ea typeface="+mn-ea"/>
                  <a:cs typeface="+mn-cs"/>
                </a:rPr>
                <a:t>Online procedure</a:t>
              </a:r>
            </a:p>
          </p:txBody>
        </p:sp>
      </p:grpSp>
      <p:grpSp>
        <p:nvGrpSpPr>
          <p:cNvPr id="279" name="Group 278"/>
          <p:cNvGrpSpPr/>
          <p:nvPr/>
        </p:nvGrpSpPr>
        <p:grpSpPr>
          <a:xfrm>
            <a:off x="2772714" y="4356991"/>
            <a:ext cx="2030277" cy="510624"/>
            <a:chOff x="79135" y="4356991"/>
            <a:chExt cx="2030277" cy="510624"/>
          </a:xfrm>
        </p:grpSpPr>
        <p:sp>
          <p:nvSpPr>
            <p:cNvPr id="280" name="Rectangle 279"/>
            <p:cNvSpPr/>
            <p:nvPr/>
          </p:nvSpPr>
          <p:spPr bwMode="auto">
            <a:xfrm>
              <a:off x="79135" y="4356991"/>
              <a:ext cx="1411535" cy="336328"/>
            </a:xfrm>
            <a:prstGeom prst="rect">
              <a:avLst/>
            </a:prstGeom>
            <a:solidFill>
              <a:srgbClr val="FFFFFF"/>
            </a:solidFill>
            <a:ln w="25400" cap="flat" cmpd="sng" algn="ctr">
              <a:solidFill>
                <a:srgbClr val="710F0F"/>
              </a:solidFill>
              <a:prstDash val="soli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dirty="0" smtClean="0">
                  <a:ln>
                    <a:noFill/>
                  </a:ln>
                  <a:solidFill>
                    <a:srgbClr val="710F0F"/>
                  </a:solidFill>
                  <a:effectLst/>
                  <a:uLnTx/>
                  <a:uFillTx/>
                  <a:latin typeface="Trebuchet MS" pitchFamily="34" charset="0"/>
                  <a:ea typeface="+mn-ea"/>
                  <a:cs typeface="+mn-cs"/>
                </a:rPr>
                <a:t>Online procedure</a:t>
              </a:r>
            </a:p>
          </p:txBody>
        </p:sp>
        <p:cxnSp>
          <p:nvCxnSpPr>
            <p:cNvPr id="281" name="Straight Arrow Connector 280"/>
            <p:cNvCxnSpPr/>
            <p:nvPr/>
          </p:nvCxnSpPr>
          <p:spPr bwMode="auto">
            <a:xfrm>
              <a:off x="2109412" y="4471476"/>
              <a:ext cx="0" cy="396139"/>
            </a:xfrm>
            <a:prstGeom prst="straightConnector1">
              <a:avLst/>
            </a:prstGeom>
            <a:solidFill>
              <a:srgbClr val="FF9900"/>
            </a:solidFill>
            <a:ln w="6350" cap="flat" cmpd="sng" algn="ctr">
              <a:solidFill>
                <a:srgbClr val="710F0F"/>
              </a:solidFill>
              <a:prstDash val="solid"/>
              <a:round/>
              <a:headEnd type="none" w="med" len="med"/>
              <a:tailEnd type="arrow"/>
            </a:ln>
            <a:effectLst/>
          </p:spPr>
        </p:cxnSp>
      </p:grpSp>
      <p:grpSp>
        <p:nvGrpSpPr>
          <p:cNvPr id="282" name="Group 281"/>
          <p:cNvGrpSpPr/>
          <p:nvPr/>
        </p:nvGrpSpPr>
        <p:grpSpPr>
          <a:xfrm>
            <a:off x="5433606" y="3436313"/>
            <a:ext cx="2401121" cy="476623"/>
            <a:chOff x="2666498" y="3372267"/>
            <a:chExt cx="2921048" cy="476623"/>
          </a:xfrm>
          <a:solidFill>
            <a:srgbClr val="FFFFFF">
              <a:lumMod val="95000"/>
            </a:srgbClr>
          </a:solidFill>
        </p:grpSpPr>
        <p:sp>
          <p:nvSpPr>
            <p:cNvPr id="283" name="Can 282"/>
            <p:cNvSpPr/>
            <p:nvPr/>
          </p:nvSpPr>
          <p:spPr bwMode="auto">
            <a:xfrm>
              <a:off x="3829958" y="3372267"/>
              <a:ext cx="1757588" cy="476623"/>
            </a:xfrm>
            <a:prstGeom prst="can">
              <a:avLst/>
            </a:prstGeom>
            <a:grpFill/>
            <a:ln w="9525" cap="flat" cmpd="sng" algn="ctr">
              <a:solidFill>
                <a:srgbClr val="710F0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45720" rIns="5400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710F0F"/>
                  </a:solidFill>
                  <a:effectLst/>
                  <a:uLnTx/>
                  <a:uFillTx/>
                  <a:latin typeface="Arial"/>
                  <a:ea typeface="+mn-ea"/>
                  <a:cs typeface="+mn-cs"/>
                </a:rPr>
                <a:t>BTB</a:t>
              </a:r>
            </a:p>
          </p:txBody>
        </p:sp>
        <p:cxnSp>
          <p:nvCxnSpPr>
            <p:cNvPr id="284" name="Straight Arrow Connector 283"/>
            <p:cNvCxnSpPr>
              <a:endCxn id="283" idx="2"/>
            </p:cNvCxnSpPr>
            <p:nvPr/>
          </p:nvCxnSpPr>
          <p:spPr bwMode="auto">
            <a:xfrm>
              <a:off x="2666498" y="3610578"/>
              <a:ext cx="1163460" cy="1"/>
            </a:xfrm>
            <a:prstGeom prst="straightConnector1">
              <a:avLst/>
            </a:prstGeom>
            <a:grpFill/>
            <a:ln w="6350" cap="flat" cmpd="sng" algn="ctr">
              <a:solidFill>
                <a:srgbClr val="710F0F"/>
              </a:solidFill>
              <a:prstDash val="solid"/>
              <a:round/>
              <a:headEnd type="none" w="med" len="med"/>
              <a:tailEnd type="arrow"/>
            </a:ln>
            <a:effectLst/>
          </p:spPr>
        </p:cxnSp>
      </p:grpSp>
      <p:sp>
        <p:nvSpPr>
          <p:cNvPr id="285" name="Can 284"/>
          <p:cNvSpPr/>
          <p:nvPr/>
        </p:nvSpPr>
        <p:spPr bwMode="auto">
          <a:xfrm>
            <a:off x="6389977" y="1884032"/>
            <a:ext cx="1456788" cy="279080"/>
          </a:xfrm>
          <a:prstGeom prst="can">
            <a:avLst/>
          </a:prstGeom>
          <a:solidFill>
            <a:srgbClr val="FFFFFF"/>
          </a:solidFill>
          <a:ln>
            <a:solidFill>
              <a:srgbClr val="710F0F"/>
            </a:solid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54000" tIns="45720" rIns="5400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100" b="0" i="0" u="none" strike="noStrike" kern="0" cap="none" spc="0" normalizeH="0" baseline="0" noProof="0" dirty="0" smtClean="0">
                <a:ln>
                  <a:noFill/>
                </a:ln>
                <a:solidFill>
                  <a:srgbClr val="710F0F"/>
                </a:solidFill>
                <a:effectLst/>
                <a:uLnTx/>
                <a:uFillTx/>
                <a:latin typeface="Trebuchet MS" pitchFamily="34" charset="0"/>
                <a:ea typeface="+mn-ea"/>
                <a:cs typeface="+mn-cs"/>
              </a:rPr>
              <a:t>CBE</a:t>
            </a:r>
          </a:p>
        </p:txBody>
      </p:sp>
      <p:cxnSp>
        <p:nvCxnSpPr>
          <p:cNvPr id="286" name="Straight Arrow Connector 285"/>
          <p:cNvCxnSpPr>
            <a:stCxn id="285" idx="2"/>
            <a:endCxn id="214" idx="6"/>
          </p:cNvCxnSpPr>
          <p:nvPr/>
        </p:nvCxnSpPr>
        <p:spPr bwMode="auto">
          <a:xfrm flipH="1" flipV="1">
            <a:off x="5828057" y="2022188"/>
            <a:ext cx="561921" cy="1385"/>
          </a:xfrm>
          <a:prstGeom prst="straightConnector1">
            <a:avLst/>
          </a:prstGeom>
          <a:solidFill>
            <a:srgbClr val="FF9900"/>
          </a:solidFill>
          <a:ln w="6350" cap="flat" cmpd="sng" algn="ctr">
            <a:solidFill>
              <a:srgbClr val="710F0F"/>
            </a:solidFill>
            <a:prstDash val="solid"/>
            <a:round/>
            <a:headEnd type="none" w="med" len="med"/>
            <a:tailEnd type="arrow"/>
          </a:ln>
          <a:effectLst/>
        </p:spPr>
      </p:cxnSp>
      <p:sp>
        <p:nvSpPr>
          <p:cNvPr id="293" name="Slide Number Placeholder 292"/>
          <p:cNvSpPr>
            <a:spLocks noGrp="1"/>
          </p:cNvSpPr>
          <p:nvPr>
            <p:ph type="sldNum" sz="quarter" idx="12"/>
          </p:nvPr>
        </p:nvSpPr>
        <p:spPr/>
        <p:txBody>
          <a:bodyPr/>
          <a:lstStyle/>
          <a:p>
            <a:fld id="{D45B42A2-12DC-D04A-88D3-A93CC82DF348}" type="slidenum">
              <a:rPr lang="en-US" smtClean="0"/>
              <a:t>81</a:t>
            </a:fld>
            <a:endParaRPr lang="en-US" dirty="0"/>
          </a:p>
        </p:txBody>
      </p:sp>
    </p:spTree>
    <p:extLst>
      <p:ext uri="{BB962C8B-B14F-4D97-AF65-F5344CB8AC3E}">
        <p14:creationId xmlns:p14="http://schemas.microsoft.com/office/powerpoint/2010/main" val="205618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3"/>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16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11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63"/>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28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smtClean="0"/>
              <a:t>BTB: </a:t>
            </a:r>
            <a:r>
              <a:rPr lang="fr-BE" smtClean="0"/>
              <a:t>&gt; 200,000</a:t>
            </a:r>
            <a:r>
              <a:rPr lang="en-GB" smtClean="0"/>
              <a:t>  companies have appointed their access administrators</a:t>
            </a:r>
            <a:endParaRPr lang="en-US" dirty="0"/>
          </a:p>
        </p:txBody>
      </p:sp>
      <p:pic>
        <p:nvPicPr>
          <p:cNvPr id="8" name="Picture 7"/>
          <p:cNvPicPr>
            <a:picLocks noChangeAspect="1"/>
          </p:cNvPicPr>
          <p:nvPr/>
        </p:nvPicPr>
        <p:blipFill>
          <a:blip r:embed="rId2"/>
          <a:stretch>
            <a:fillRect/>
          </a:stretch>
        </p:blipFill>
        <p:spPr>
          <a:xfrm>
            <a:off x="1925502" y="1374176"/>
            <a:ext cx="8259391" cy="5082702"/>
          </a:xfrm>
          <a:prstGeom prst="rect">
            <a:avLst/>
          </a:prstGeom>
        </p:spPr>
      </p:pic>
      <p:sp>
        <p:nvSpPr>
          <p:cNvPr id="14" name="Slide Number Placeholder 13"/>
          <p:cNvSpPr>
            <a:spLocks noGrp="1"/>
          </p:cNvSpPr>
          <p:nvPr>
            <p:ph type="sldNum" sz="quarter" idx="12"/>
          </p:nvPr>
        </p:nvSpPr>
        <p:spPr/>
        <p:txBody>
          <a:bodyPr/>
          <a:lstStyle/>
          <a:p>
            <a:fld id="{D45B42A2-12DC-D04A-88D3-A93CC82DF348}" type="slidenum">
              <a:rPr lang="en-US" smtClean="0"/>
              <a:t>82</a:t>
            </a:fld>
            <a:endParaRPr lang="en-US" dirty="0"/>
          </a:p>
        </p:txBody>
      </p:sp>
    </p:spTree>
    <p:extLst>
      <p:ext uri="{BB962C8B-B14F-4D97-AF65-F5344CB8AC3E}">
        <p14:creationId xmlns:p14="http://schemas.microsoft.com/office/powerpoint/2010/main" val="14027127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lstStyle/>
          <a:p>
            <a:r>
              <a:rPr lang="en-US" smtClean="0"/>
              <a:t>mandates between</a:t>
            </a:r>
          </a:p>
          <a:p>
            <a:pPr lvl="1"/>
            <a:r>
              <a:rPr lang="en-US" smtClean="0"/>
              <a:t>citizen – enterprise</a:t>
            </a:r>
          </a:p>
          <a:p>
            <a:pPr lvl="1"/>
            <a:r>
              <a:rPr lang="en-US" smtClean="0"/>
              <a:t>citizen – citizen</a:t>
            </a:r>
          </a:p>
          <a:p>
            <a:pPr lvl="1"/>
            <a:r>
              <a:rPr lang="en-US" smtClean="0"/>
              <a:t>enterprise – citizen</a:t>
            </a:r>
          </a:p>
          <a:p>
            <a:pPr lvl="1"/>
            <a:r>
              <a:rPr lang="en-US" smtClean="0"/>
              <a:t>enterprise - enterprise</a:t>
            </a:r>
          </a:p>
          <a:p>
            <a:r>
              <a:rPr lang="en-US" smtClean="0"/>
              <a:t>focus on electronic flow</a:t>
            </a:r>
          </a:p>
          <a:p>
            <a:r>
              <a:rPr lang="en-US" smtClean="0"/>
              <a:t>self Service</a:t>
            </a:r>
          </a:p>
          <a:p>
            <a:r>
              <a:rPr lang="en-US" smtClean="0"/>
              <a:t>universally applicable: accountancy, health care, …</a:t>
            </a:r>
          </a:p>
          <a:p>
            <a:endParaRPr lang="en-US" dirty="0"/>
          </a:p>
        </p:txBody>
      </p:sp>
      <p:sp>
        <p:nvSpPr>
          <p:cNvPr id="2" name="Title 1"/>
          <p:cNvSpPr>
            <a:spLocks noGrp="1"/>
          </p:cNvSpPr>
          <p:nvPr>
            <p:ph type="title"/>
          </p:nvPr>
        </p:nvSpPr>
        <p:spPr/>
        <p:txBody>
          <a:bodyPr/>
          <a:lstStyle/>
          <a:p>
            <a:r>
              <a:rPr lang="fr-BE" smtClean="0"/>
              <a:t>Mandate management</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17715" y="4732420"/>
            <a:ext cx="2312784" cy="1537855"/>
          </a:xfrm>
          <a:prstGeom prst="rect">
            <a:avLst/>
          </a:prstGeom>
        </p:spPr>
      </p:pic>
      <p:sp>
        <p:nvSpPr>
          <p:cNvPr id="14" name="Slide Number Placeholder 13"/>
          <p:cNvSpPr>
            <a:spLocks noGrp="1"/>
          </p:cNvSpPr>
          <p:nvPr>
            <p:ph type="sldNum" sz="quarter" idx="12"/>
          </p:nvPr>
        </p:nvSpPr>
        <p:spPr/>
        <p:txBody>
          <a:bodyPr/>
          <a:lstStyle/>
          <a:p>
            <a:fld id="{D45B42A2-12DC-D04A-88D3-A93CC82DF348}" type="slidenum">
              <a:rPr lang="en-US" smtClean="0"/>
              <a:t>83</a:t>
            </a:fld>
            <a:endParaRPr lang="en-US" dirty="0"/>
          </a:p>
        </p:txBody>
      </p:sp>
    </p:spTree>
    <p:extLst>
      <p:ext uri="{BB962C8B-B14F-4D97-AF65-F5344CB8AC3E}">
        <p14:creationId xmlns:p14="http://schemas.microsoft.com/office/powerpoint/2010/main" val="3224508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normAutofit fontScale="85000" lnSpcReduction="20000"/>
          </a:bodyPr>
          <a:lstStyle/>
          <a:p>
            <a:r>
              <a:rPr lang="en-US" dirty="0" smtClean="0"/>
              <a:t>trusted and familiar environment</a:t>
            </a:r>
          </a:p>
          <a:p>
            <a:pPr lvl="1"/>
            <a:r>
              <a:rPr lang="en-US" dirty="0" smtClean="0"/>
              <a:t>familiar</a:t>
            </a:r>
          </a:p>
          <a:p>
            <a:pPr lvl="1"/>
            <a:r>
              <a:rPr lang="en-US" dirty="0" err="1" smtClean="0"/>
              <a:t>sonsistent</a:t>
            </a:r>
            <a:r>
              <a:rPr lang="en-US" dirty="0" smtClean="0"/>
              <a:t> security level</a:t>
            </a:r>
          </a:p>
          <a:p>
            <a:r>
              <a:rPr lang="en-US" dirty="0" smtClean="0"/>
              <a:t>simpler</a:t>
            </a:r>
          </a:p>
          <a:p>
            <a:pPr lvl="1"/>
            <a:r>
              <a:rPr lang="en-US" dirty="0" smtClean="0"/>
              <a:t>no multiple registrations and similar procedures</a:t>
            </a:r>
          </a:p>
          <a:p>
            <a:r>
              <a:rPr lang="en-US" dirty="0" smtClean="0"/>
              <a:t>a clear overview</a:t>
            </a:r>
          </a:p>
          <a:p>
            <a:pPr lvl="1"/>
            <a:r>
              <a:rPr lang="en-US" dirty="0" smtClean="0"/>
              <a:t>who holds which rights in my company?</a:t>
            </a:r>
          </a:p>
          <a:p>
            <a:r>
              <a:rPr lang="en-US" dirty="0" smtClean="0"/>
              <a:t>user-friendly</a:t>
            </a:r>
          </a:p>
          <a:p>
            <a:pPr lvl="1"/>
            <a:r>
              <a:rPr lang="en-US" dirty="0" smtClean="0"/>
              <a:t>e.g. single sign-on</a:t>
            </a:r>
          </a:p>
          <a:p>
            <a:r>
              <a:rPr lang="en-US" dirty="0" smtClean="0"/>
              <a:t>central management of authentication means</a:t>
            </a:r>
          </a:p>
          <a:p>
            <a:pPr lvl="1"/>
            <a:r>
              <a:rPr lang="en-US" dirty="0" smtClean="0"/>
              <a:t>One password, easy activation (or cancellation!)</a:t>
            </a:r>
          </a:p>
          <a:p>
            <a:r>
              <a:rPr lang="en-US" dirty="0" smtClean="0"/>
              <a:t>support</a:t>
            </a:r>
          </a:p>
          <a:p>
            <a:pPr lvl="1"/>
            <a:r>
              <a:rPr lang="en-US" dirty="0" smtClean="0"/>
              <a:t>online documentation, consistent communication, contact center</a:t>
            </a:r>
          </a:p>
          <a:p>
            <a:r>
              <a:rPr lang="en-US" dirty="0" smtClean="0"/>
              <a:t>privacy</a:t>
            </a:r>
          </a:p>
          <a:p>
            <a:pPr lvl="1"/>
            <a:r>
              <a:rPr lang="en-US" dirty="0" smtClean="0"/>
              <a:t>authentication and access &lt;-&gt; </a:t>
            </a:r>
            <a:r>
              <a:rPr lang="en-US" dirty="0"/>
              <a:t>i</a:t>
            </a:r>
            <a:r>
              <a:rPr lang="en-US" dirty="0" smtClean="0"/>
              <a:t>nternal application business</a:t>
            </a:r>
          </a:p>
          <a:p>
            <a:endParaRPr lang="en-US" dirty="0"/>
          </a:p>
        </p:txBody>
      </p:sp>
      <p:sp>
        <p:nvSpPr>
          <p:cNvPr id="2" name="Title 1"/>
          <p:cNvSpPr>
            <a:spLocks noGrp="1"/>
          </p:cNvSpPr>
          <p:nvPr>
            <p:ph type="title"/>
          </p:nvPr>
        </p:nvSpPr>
        <p:spPr/>
        <p:txBody>
          <a:bodyPr/>
          <a:lstStyle/>
          <a:p>
            <a:r>
              <a:rPr lang="en-US" noProof="0" smtClean="0"/>
              <a:t>Advantages for end users</a:t>
            </a:r>
            <a:endParaRPr lang="en-US" noProof="0" dirty="0"/>
          </a:p>
        </p:txBody>
      </p:sp>
      <p:sp>
        <p:nvSpPr>
          <p:cNvPr id="13" name="Slide Number Placeholder 12"/>
          <p:cNvSpPr>
            <a:spLocks noGrp="1"/>
          </p:cNvSpPr>
          <p:nvPr>
            <p:ph type="sldNum" sz="quarter" idx="12"/>
          </p:nvPr>
        </p:nvSpPr>
        <p:spPr/>
        <p:txBody>
          <a:bodyPr/>
          <a:lstStyle/>
          <a:p>
            <a:fld id="{D45B42A2-12DC-D04A-88D3-A93CC82DF348}" type="slidenum">
              <a:rPr lang="en-US" smtClean="0"/>
              <a:t>84</a:t>
            </a:fld>
            <a:endParaRPr lang="en-US" dirty="0"/>
          </a:p>
        </p:txBody>
      </p:sp>
    </p:spTree>
    <p:extLst>
      <p:ext uri="{BB962C8B-B14F-4D97-AF65-F5344CB8AC3E}">
        <p14:creationId xmlns:p14="http://schemas.microsoft.com/office/powerpoint/2010/main" val="2432849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normAutofit/>
          </a:bodyPr>
          <a:lstStyle/>
          <a:p>
            <a:r>
              <a:rPr lang="en-US" dirty="0"/>
              <a:t>c</a:t>
            </a:r>
            <a:r>
              <a:rPr lang="en-US" dirty="0" smtClean="0"/>
              <a:t>ost reduction</a:t>
            </a:r>
            <a:endParaRPr lang="en-US" dirty="0"/>
          </a:p>
          <a:p>
            <a:pPr lvl="1"/>
            <a:r>
              <a:rPr lang="en-US" dirty="0"/>
              <a:t>s</a:t>
            </a:r>
            <a:r>
              <a:rPr lang="en-US" dirty="0" smtClean="0"/>
              <a:t>tandardization</a:t>
            </a:r>
          </a:p>
          <a:p>
            <a:pPr lvl="1"/>
            <a:r>
              <a:rPr lang="en-US" dirty="0" smtClean="0"/>
              <a:t>reuse of services and components</a:t>
            </a:r>
          </a:p>
          <a:p>
            <a:pPr lvl="1"/>
            <a:r>
              <a:rPr lang="en-US" dirty="0" smtClean="0"/>
              <a:t>economies of scale</a:t>
            </a:r>
          </a:p>
          <a:p>
            <a:r>
              <a:rPr lang="en-US" dirty="0" smtClean="0"/>
              <a:t>Security</a:t>
            </a:r>
          </a:p>
          <a:p>
            <a:pPr lvl="1"/>
            <a:r>
              <a:rPr lang="en-US" dirty="0"/>
              <a:t>g</a:t>
            </a:r>
            <a:r>
              <a:rPr lang="en-US" dirty="0" smtClean="0"/>
              <a:t>lobal and strict security policies, clear rules of the game, traceability</a:t>
            </a:r>
          </a:p>
          <a:p>
            <a:r>
              <a:rPr lang="en-US" dirty="0"/>
              <a:t>s</a:t>
            </a:r>
            <a:r>
              <a:rPr lang="en-US" dirty="0" smtClean="0"/>
              <a:t>upport and service delivery</a:t>
            </a:r>
            <a:endParaRPr lang="en-US" dirty="0"/>
          </a:p>
          <a:p>
            <a:pPr lvl="1"/>
            <a:r>
              <a:rPr lang="en-US" dirty="0" smtClean="0"/>
              <a:t>standard onboarding procedures, common support, knowledge sharing</a:t>
            </a:r>
          </a:p>
          <a:p>
            <a:r>
              <a:rPr lang="en-US" dirty="0"/>
              <a:t>s</a:t>
            </a:r>
            <a:r>
              <a:rPr lang="en-US" dirty="0" smtClean="0"/>
              <a:t>impler and more clear</a:t>
            </a:r>
            <a:endParaRPr lang="en-US" dirty="0"/>
          </a:p>
          <a:p>
            <a:pPr lvl="1"/>
            <a:r>
              <a:rPr lang="en-US" dirty="0" err="1" smtClean="0"/>
              <a:t>oth</a:t>
            </a:r>
            <a:r>
              <a:rPr lang="en-US" dirty="0" smtClean="0"/>
              <a:t> regarding applications used by citizens </a:t>
            </a:r>
            <a:r>
              <a:rPr lang="en-US" dirty="0" err="1" smtClean="0"/>
              <a:t>c.q</a:t>
            </a:r>
            <a:r>
              <a:rPr lang="en-US" dirty="0" smtClean="0"/>
              <a:t>. companies and internal applications</a:t>
            </a:r>
            <a:endParaRPr lang="en-US" dirty="0"/>
          </a:p>
          <a:p>
            <a:pPr lvl="1"/>
            <a:r>
              <a:rPr lang="en-US" dirty="0" smtClean="0"/>
              <a:t>procedure alignment, increased consistency</a:t>
            </a:r>
          </a:p>
        </p:txBody>
      </p:sp>
      <p:sp>
        <p:nvSpPr>
          <p:cNvPr id="4" name="Title 3"/>
          <p:cNvSpPr>
            <a:spLocks noGrp="1"/>
          </p:cNvSpPr>
          <p:nvPr>
            <p:ph type="title"/>
          </p:nvPr>
        </p:nvSpPr>
        <p:spPr/>
        <p:txBody>
          <a:bodyPr/>
          <a:lstStyle/>
          <a:p>
            <a:r>
              <a:rPr lang="en-US" dirty="0" smtClean="0"/>
              <a:t>Advantages for service providers</a:t>
            </a:r>
            <a:endParaRPr lang="en-US" dirty="0"/>
          </a:p>
        </p:txBody>
      </p:sp>
      <p:sp>
        <p:nvSpPr>
          <p:cNvPr id="10" name="Slide Number Placeholder 9"/>
          <p:cNvSpPr>
            <a:spLocks noGrp="1"/>
          </p:cNvSpPr>
          <p:nvPr>
            <p:ph type="sldNum" sz="quarter" idx="12"/>
          </p:nvPr>
        </p:nvSpPr>
        <p:spPr/>
        <p:txBody>
          <a:bodyPr/>
          <a:lstStyle/>
          <a:p>
            <a:fld id="{D45B42A2-12DC-D04A-88D3-A93CC82DF348}" type="slidenum">
              <a:rPr lang="en-US" smtClean="0"/>
              <a:t>85</a:t>
            </a:fld>
            <a:endParaRPr lang="en-US" dirty="0"/>
          </a:p>
        </p:txBody>
      </p:sp>
    </p:spTree>
    <p:extLst>
      <p:ext uri="{BB962C8B-B14F-4D97-AF65-F5344CB8AC3E}">
        <p14:creationId xmlns:p14="http://schemas.microsoft.com/office/powerpoint/2010/main" val="2772454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normAutofit fontScale="92500" lnSpcReduction="10000"/>
          </a:bodyPr>
          <a:lstStyle/>
          <a:p>
            <a:r>
              <a:rPr lang="en-US" dirty="0"/>
              <a:t>s</a:t>
            </a:r>
            <a:r>
              <a:rPr lang="en-US" dirty="0" smtClean="0"/>
              <a:t>ervices for citizens:</a:t>
            </a:r>
          </a:p>
          <a:p>
            <a:pPr lvl="1"/>
            <a:r>
              <a:rPr lang="en-US" dirty="0" smtClean="0"/>
              <a:t>Tax-on-web</a:t>
            </a:r>
          </a:p>
          <a:p>
            <a:pPr lvl="1"/>
            <a:r>
              <a:rPr lang="en-US" dirty="0" err="1" smtClean="0"/>
              <a:t>Mypension</a:t>
            </a:r>
            <a:endParaRPr lang="en-US" dirty="0" smtClean="0"/>
          </a:p>
          <a:p>
            <a:pPr lvl="1"/>
            <a:r>
              <a:rPr lang="en-US" dirty="0" err="1" smtClean="0"/>
              <a:t>Student@work</a:t>
            </a:r>
            <a:endParaRPr lang="en-US" dirty="0" smtClean="0"/>
          </a:p>
          <a:p>
            <a:pPr lvl="1"/>
            <a:r>
              <a:rPr lang="en-US" dirty="0"/>
              <a:t>P</a:t>
            </a:r>
            <a:r>
              <a:rPr lang="en-US" dirty="0" smtClean="0"/>
              <a:t>olice on web</a:t>
            </a:r>
          </a:p>
          <a:p>
            <a:pPr lvl="1"/>
            <a:r>
              <a:rPr lang="en-US" dirty="0"/>
              <a:t>m</a:t>
            </a:r>
            <a:r>
              <a:rPr lang="en-US" dirty="0" smtClean="0"/>
              <a:t>unicipalities (“e-</a:t>
            </a:r>
            <a:r>
              <a:rPr lang="en-US" dirty="0" err="1" smtClean="0"/>
              <a:t>loket</a:t>
            </a:r>
            <a:r>
              <a:rPr lang="en-US" dirty="0" smtClean="0"/>
              <a:t>”), provinces</a:t>
            </a:r>
          </a:p>
          <a:p>
            <a:pPr lvl="1"/>
            <a:r>
              <a:rPr lang="en-US" dirty="0" smtClean="0"/>
              <a:t>…</a:t>
            </a:r>
            <a:endParaRPr lang="en-US" dirty="0"/>
          </a:p>
          <a:p>
            <a:r>
              <a:rPr lang="en-US" dirty="0" smtClean="0"/>
              <a:t>services for (representatives of) companies:</a:t>
            </a:r>
          </a:p>
          <a:p>
            <a:pPr lvl="1"/>
            <a:r>
              <a:rPr lang="en-US" dirty="0" smtClean="0"/>
              <a:t>Belgian social </a:t>
            </a:r>
            <a:r>
              <a:rPr lang="en-US" dirty="0"/>
              <a:t>s</a:t>
            </a:r>
            <a:r>
              <a:rPr lang="en-US" dirty="0" smtClean="0"/>
              <a:t>ecurity (www.socialsecurity.be)</a:t>
            </a:r>
          </a:p>
          <a:p>
            <a:pPr lvl="1"/>
            <a:r>
              <a:rPr lang="en-US" dirty="0"/>
              <a:t>m</a:t>
            </a:r>
            <a:r>
              <a:rPr lang="en-US" dirty="0" smtClean="0"/>
              <a:t>obility: </a:t>
            </a:r>
            <a:r>
              <a:rPr lang="en-US" dirty="0" err="1" smtClean="0"/>
              <a:t>webDIV</a:t>
            </a:r>
            <a:r>
              <a:rPr lang="en-US" dirty="0" smtClean="0"/>
              <a:t>, </a:t>
            </a:r>
            <a:r>
              <a:rPr lang="en-US" dirty="0" err="1" smtClean="0"/>
              <a:t>iFast</a:t>
            </a:r>
            <a:endParaRPr lang="en-US" dirty="0" smtClean="0"/>
          </a:p>
          <a:p>
            <a:pPr lvl="1"/>
            <a:r>
              <a:rPr lang="en-US" dirty="0"/>
              <a:t>f</a:t>
            </a:r>
            <a:r>
              <a:rPr lang="en-US" dirty="0" smtClean="0"/>
              <a:t>inance: Tax-on-web, VAT, </a:t>
            </a:r>
            <a:r>
              <a:rPr lang="en-US" dirty="0" err="1" smtClean="0"/>
              <a:t>BizTax</a:t>
            </a:r>
            <a:r>
              <a:rPr lang="en-US" dirty="0" smtClean="0"/>
              <a:t>, </a:t>
            </a:r>
            <a:r>
              <a:rPr lang="en-US" dirty="0" err="1" smtClean="0"/>
              <a:t>Finprof</a:t>
            </a:r>
            <a:endParaRPr lang="en-US" dirty="0" smtClean="0"/>
          </a:p>
          <a:p>
            <a:pPr lvl="1"/>
            <a:r>
              <a:rPr lang="en-US" dirty="0" smtClean="0"/>
              <a:t>Healthcare (</a:t>
            </a:r>
            <a:r>
              <a:rPr lang="en-US" dirty="0" err="1" smtClean="0"/>
              <a:t>eg</a:t>
            </a:r>
            <a:r>
              <a:rPr lang="en-US" dirty="0" smtClean="0"/>
              <a:t> eHealth)</a:t>
            </a:r>
          </a:p>
          <a:p>
            <a:pPr lvl="1"/>
            <a:r>
              <a:rPr lang="en-US" dirty="0"/>
              <a:t>r</a:t>
            </a:r>
            <a:r>
              <a:rPr lang="en-US" dirty="0" smtClean="0"/>
              <a:t>egions</a:t>
            </a:r>
          </a:p>
          <a:p>
            <a:pPr lvl="1"/>
            <a:r>
              <a:rPr lang="en-US" dirty="0" smtClean="0"/>
              <a:t>...</a:t>
            </a:r>
          </a:p>
          <a:p>
            <a:endParaRPr lang="en-US" dirty="0"/>
          </a:p>
        </p:txBody>
      </p:sp>
      <p:sp>
        <p:nvSpPr>
          <p:cNvPr id="6" name="Title 5"/>
          <p:cNvSpPr>
            <a:spLocks noGrp="1"/>
          </p:cNvSpPr>
          <p:nvPr>
            <p:ph type="title"/>
          </p:nvPr>
        </p:nvSpPr>
        <p:spPr/>
        <p:txBody>
          <a:bodyPr/>
          <a:lstStyle/>
          <a:p>
            <a:r>
              <a:rPr lang="fr-BE" dirty="0" err="1" smtClean="0"/>
              <a:t>Who</a:t>
            </a:r>
            <a:r>
              <a:rPr lang="fr-BE" dirty="0" smtClean="0"/>
              <a:t> uses CSAM ?</a:t>
            </a:r>
            <a:endParaRPr lang="en-GB" dirty="0"/>
          </a:p>
        </p:txBody>
      </p:sp>
      <p:sp>
        <p:nvSpPr>
          <p:cNvPr id="10" name="Slide Number Placeholder 9"/>
          <p:cNvSpPr>
            <a:spLocks noGrp="1"/>
          </p:cNvSpPr>
          <p:nvPr>
            <p:ph type="sldNum" sz="quarter" idx="12"/>
          </p:nvPr>
        </p:nvSpPr>
        <p:spPr/>
        <p:txBody>
          <a:bodyPr/>
          <a:lstStyle/>
          <a:p>
            <a:fld id="{D45B42A2-12DC-D04A-88D3-A93CC82DF348}" type="slidenum">
              <a:rPr lang="en-US" smtClean="0"/>
              <a:t>86</a:t>
            </a:fld>
            <a:endParaRPr lang="en-US" dirty="0"/>
          </a:p>
        </p:txBody>
      </p:sp>
    </p:spTree>
    <p:extLst>
      <p:ext uri="{BB962C8B-B14F-4D97-AF65-F5344CB8AC3E}">
        <p14:creationId xmlns:p14="http://schemas.microsoft.com/office/powerpoint/2010/main" val="2960975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F4F2-77F3-8340-9889-E050FC100D4F}"/>
              </a:ext>
            </a:extLst>
          </p:cNvPr>
          <p:cNvSpPr>
            <a:spLocks noGrp="1"/>
          </p:cNvSpPr>
          <p:nvPr>
            <p:ph type="ctrTitle"/>
          </p:nvPr>
        </p:nvSpPr>
        <p:spPr>
          <a:xfrm>
            <a:off x="3376956" y="1935657"/>
            <a:ext cx="5438092" cy="2986688"/>
          </a:xfrm>
        </p:spPr>
        <p:txBody>
          <a:bodyPr>
            <a:normAutofit/>
          </a:bodyPr>
          <a:lstStyle/>
          <a:p>
            <a:r>
              <a:rPr lang="fr-FR" sz="5280" dirty="0"/>
              <a:t>e-Box</a:t>
            </a:r>
            <a:r>
              <a:rPr lang="fr-FR" dirty="0" smtClean="0"/>
              <a:t>, la boîte aux lettres électronique sécurisée de votre entreprise</a:t>
            </a:r>
            <a:endParaRPr lang="fr-FR" dirty="0"/>
          </a:p>
        </p:txBody>
      </p:sp>
      <p:sp>
        <p:nvSpPr>
          <p:cNvPr id="4" name="TextBox 3"/>
          <p:cNvSpPr txBox="1"/>
          <p:nvPr/>
        </p:nvSpPr>
        <p:spPr>
          <a:xfrm>
            <a:off x="3452548" y="5802840"/>
            <a:ext cx="5286906" cy="350865"/>
          </a:xfrm>
          <a:prstGeom prst="rect">
            <a:avLst/>
          </a:prstGeom>
          <a:noFill/>
        </p:spPr>
        <p:txBody>
          <a:bodyPr wrap="square" rtlCol="0">
            <a:spAutoFit/>
          </a:bodyPr>
          <a:lstStyle/>
          <a:p>
            <a:pPr defTabSz="822960"/>
            <a:r>
              <a:rPr lang="nl-NL" sz="1680" i="1" dirty="0">
                <a:solidFill>
                  <a:srgbClr val="E7E6E6"/>
                </a:solidFill>
                <a:latin typeface="Calibri" panose="020F0502020204030204"/>
              </a:rPr>
              <a:t>04/12/2019 e-Box meeting VBO (overleg met providers)</a:t>
            </a:r>
            <a:endParaRPr lang="en-US" sz="1680" i="1" dirty="0">
              <a:solidFill>
                <a:srgbClr val="E7E6E6"/>
              </a:solidFill>
              <a:latin typeface="Calibri" panose="020F0502020204030204"/>
            </a:endParaRPr>
          </a:p>
        </p:txBody>
      </p:sp>
      <p:sp>
        <p:nvSpPr>
          <p:cNvPr id="5" name="Slide Number Placeholder 4"/>
          <p:cNvSpPr>
            <a:spLocks noGrp="1"/>
          </p:cNvSpPr>
          <p:nvPr>
            <p:ph type="sldNum" sz="quarter" idx="12"/>
          </p:nvPr>
        </p:nvSpPr>
        <p:spPr/>
        <p:txBody>
          <a:bodyPr/>
          <a:lstStyle/>
          <a:p>
            <a:pPr defTabSz="822960"/>
            <a:fld id="{B0D326DE-A95D-A040-B236-DD2422F2474E}" type="slidenum">
              <a:rPr lang="en-US" smtClean="0">
                <a:solidFill>
                  <a:srgbClr val="FFFFFF"/>
                </a:solidFill>
              </a:rPr>
              <a:pPr defTabSz="822960"/>
              <a:t>87</a:t>
            </a:fld>
            <a:endParaRPr lang="en-US" dirty="0">
              <a:solidFill>
                <a:srgbClr val="FFFFFF"/>
              </a:solidFill>
            </a:endParaRPr>
          </a:p>
        </p:txBody>
      </p:sp>
    </p:spTree>
    <p:extLst>
      <p:ext uri="{BB962C8B-B14F-4D97-AF65-F5344CB8AC3E}">
        <p14:creationId xmlns:p14="http://schemas.microsoft.com/office/powerpoint/2010/main" val="426674130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0"/>
            <a:ext cx="10972800" cy="6858000"/>
          </a:xfrm>
          <a:prstGeom prst="rect">
            <a:avLst/>
          </a:prstGeom>
          <a:blipFill dpi="0" rotWithShape="1">
            <a:blip r:embed="rId2" cstate="screen">
              <a:alphaModFix amt="33000"/>
              <a:graysc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fr-BE" sz="1620" dirty="0">
              <a:solidFill>
                <a:srgbClr val="FFFFFF"/>
              </a:solidFill>
              <a:latin typeface="Calibri" panose="020F0502020204030204"/>
            </a:endParaRPr>
          </a:p>
        </p:txBody>
      </p:sp>
      <p:sp>
        <p:nvSpPr>
          <p:cNvPr id="2" name="Title 1"/>
          <p:cNvSpPr>
            <a:spLocks noGrp="1"/>
          </p:cNvSpPr>
          <p:nvPr>
            <p:ph type="ctrTitle"/>
          </p:nvPr>
        </p:nvSpPr>
        <p:spPr/>
        <p:txBody>
          <a:bodyPr>
            <a:normAutofit/>
          </a:bodyPr>
          <a:lstStyle/>
          <a:p>
            <a:r>
              <a:rPr lang="fr-BE" dirty="0">
                <a:effectLst>
                  <a:outerShdw blurRad="38100" dist="38100" dir="2700000" algn="tl">
                    <a:srgbClr val="000000">
                      <a:alpha val="43137"/>
                    </a:srgbClr>
                  </a:outerShdw>
                </a:effectLst>
              </a:rPr>
              <a:t>L’e-Box aujourd’hui est une alternative électronique moderne et sécurisée aux échanges postaux</a:t>
            </a:r>
          </a:p>
        </p:txBody>
      </p:sp>
      <p:sp>
        <p:nvSpPr>
          <p:cNvPr id="5" name="Slide Number Placeholder 4"/>
          <p:cNvSpPr>
            <a:spLocks noGrp="1"/>
          </p:cNvSpPr>
          <p:nvPr>
            <p:ph type="sldNum" sz="quarter" idx="12"/>
          </p:nvPr>
        </p:nvSpPr>
        <p:spPr/>
        <p:txBody>
          <a:bodyPr/>
          <a:lstStyle/>
          <a:p>
            <a:pPr defTabSz="822960"/>
            <a:fld id="{B0D326DE-A95D-A040-B236-DD2422F2474E}" type="slidenum">
              <a:rPr lang="en-US" smtClean="0">
                <a:solidFill>
                  <a:srgbClr val="FFFFFF"/>
                </a:solidFill>
              </a:rPr>
              <a:pPr defTabSz="822960"/>
              <a:t>88</a:t>
            </a:fld>
            <a:endParaRPr lang="en-US" dirty="0">
              <a:solidFill>
                <a:srgbClr val="FFFFFF"/>
              </a:solidFill>
            </a:endParaRPr>
          </a:p>
        </p:txBody>
      </p:sp>
    </p:spTree>
    <p:extLst>
      <p:ext uri="{BB962C8B-B14F-4D97-AF65-F5344CB8AC3E}">
        <p14:creationId xmlns:p14="http://schemas.microsoft.com/office/powerpoint/2010/main" val="32900278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fr-BE" dirty="0"/>
              <a:t>L’e-Box aujourd’hui est sécurisée, accessible et gratuite</a:t>
            </a:r>
          </a:p>
        </p:txBody>
      </p:sp>
      <p:sp>
        <p:nvSpPr>
          <p:cNvPr id="10" name="Content Placeholder 9"/>
          <p:cNvSpPr>
            <a:spLocks noGrp="1"/>
          </p:cNvSpPr>
          <p:nvPr>
            <p:ph sz="half" idx="1"/>
          </p:nvPr>
        </p:nvSpPr>
        <p:spPr>
          <a:xfrm>
            <a:off x="1363980" y="3776472"/>
            <a:ext cx="4663440" cy="2400492"/>
          </a:xfrm>
        </p:spPr>
        <p:txBody>
          <a:bodyPr>
            <a:normAutofit lnSpcReduction="10000"/>
          </a:bodyPr>
          <a:lstStyle/>
          <a:p>
            <a:pPr marL="0" indent="0">
              <a:buNone/>
            </a:pPr>
            <a:r>
              <a:rPr lang="fr-BE" sz="2400" dirty="0">
                <a:solidFill>
                  <a:srgbClr val="20C5CB"/>
                </a:solidFill>
              </a:rPr>
              <a:t>Pour les institutions – Documents sender</a:t>
            </a:r>
          </a:p>
          <a:p>
            <a:pPr marL="0" indent="0">
              <a:buNone/>
            </a:pPr>
            <a:endParaRPr lang="fr-BE" sz="1680" dirty="0"/>
          </a:p>
          <a:p>
            <a:pPr marL="0" indent="0">
              <a:lnSpc>
                <a:spcPct val="110000"/>
              </a:lnSpc>
              <a:buNone/>
            </a:pPr>
            <a:r>
              <a:rPr lang="fr-BE" sz="1680" dirty="0"/>
              <a:t>Un canal </a:t>
            </a:r>
            <a:r>
              <a:rPr lang="fr-BE" sz="1680" dirty="0">
                <a:solidFill>
                  <a:srgbClr val="20C5CB"/>
                </a:solidFill>
              </a:rPr>
              <a:t>sécurisé, officiel, gratuit </a:t>
            </a:r>
            <a:r>
              <a:rPr lang="fr-BE" sz="1680" dirty="0"/>
              <a:t>pour mettre des documents à disposition de l’entreprise</a:t>
            </a:r>
          </a:p>
          <a:p>
            <a:pPr marL="0" indent="0">
              <a:buNone/>
            </a:pPr>
            <a:r>
              <a:rPr lang="fr-BE" sz="1680" dirty="0"/>
              <a:t>Une adresse unique, le </a:t>
            </a:r>
            <a:r>
              <a:rPr lang="fr-BE" sz="1680" dirty="0">
                <a:solidFill>
                  <a:srgbClr val="20C5CB"/>
                </a:solidFill>
              </a:rPr>
              <a:t>numéro BCE</a:t>
            </a:r>
            <a:endParaRPr lang="fr-BE" sz="1680" dirty="0"/>
          </a:p>
          <a:p>
            <a:endParaRPr lang="fr-BE" dirty="0"/>
          </a:p>
        </p:txBody>
      </p:sp>
      <p:sp>
        <p:nvSpPr>
          <p:cNvPr id="11" name="Content Placeholder 10"/>
          <p:cNvSpPr>
            <a:spLocks noGrp="1"/>
          </p:cNvSpPr>
          <p:nvPr>
            <p:ph sz="half" idx="2"/>
          </p:nvPr>
        </p:nvSpPr>
        <p:spPr>
          <a:xfrm>
            <a:off x="7084281" y="3776472"/>
            <a:ext cx="4252414" cy="2400492"/>
          </a:xfrm>
        </p:spPr>
        <p:txBody>
          <a:bodyPr>
            <a:normAutofit lnSpcReduction="10000"/>
          </a:bodyPr>
          <a:lstStyle/>
          <a:p>
            <a:pPr marL="0" indent="0">
              <a:buNone/>
            </a:pPr>
            <a:r>
              <a:rPr lang="fr-BE" sz="2400" dirty="0">
                <a:solidFill>
                  <a:srgbClr val="20C5CB"/>
                </a:solidFill>
              </a:rPr>
              <a:t>Pour les entreprises</a:t>
            </a:r>
          </a:p>
          <a:p>
            <a:pPr marL="0" indent="0">
              <a:buNone/>
            </a:pPr>
            <a:endParaRPr lang="fr-BE" sz="1680" dirty="0"/>
          </a:p>
          <a:p>
            <a:pPr marL="0" indent="0">
              <a:lnSpc>
                <a:spcPct val="110000"/>
              </a:lnSpc>
              <a:buNone/>
            </a:pPr>
            <a:r>
              <a:rPr lang="fr-BE" sz="1680" dirty="0"/>
              <a:t>Espace </a:t>
            </a:r>
            <a:r>
              <a:rPr lang="fr-BE" sz="1680" dirty="0">
                <a:solidFill>
                  <a:srgbClr val="20C5CB"/>
                </a:solidFill>
              </a:rPr>
              <a:t>protégé, réservé et garanti </a:t>
            </a:r>
            <a:br>
              <a:rPr lang="fr-BE" sz="1680" dirty="0">
                <a:solidFill>
                  <a:srgbClr val="20C5CB"/>
                </a:solidFill>
              </a:rPr>
            </a:br>
            <a:r>
              <a:rPr lang="fr-BE" sz="1680" dirty="0"/>
              <a:t>par les institutions de Sécurité Sociale.</a:t>
            </a:r>
          </a:p>
          <a:p>
            <a:pPr marL="0" indent="0">
              <a:lnSpc>
                <a:spcPct val="110000"/>
              </a:lnSpc>
              <a:buNone/>
            </a:pPr>
            <a:r>
              <a:rPr lang="fr-BE" sz="1680" dirty="0"/>
              <a:t>Boîte aux lettres électroniques </a:t>
            </a:r>
            <a:br>
              <a:rPr lang="fr-BE" sz="1680" dirty="0"/>
            </a:br>
            <a:r>
              <a:rPr lang="fr-BE" sz="1680" dirty="0">
                <a:solidFill>
                  <a:srgbClr val="20C5CB"/>
                </a:solidFill>
              </a:rPr>
              <a:t>sécurisée et centralisée</a:t>
            </a:r>
          </a:p>
          <a:p>
            <a:pPr marL="0" indent="0">
              <a:lnSpc>
                <a:spcPct val="110000"/>
              </a:lnSpc>
              <a:buNone/>
            </a:pPr>
            <a:r>
              <a:rPr lang="fr-BE" sz="1680" dirty="0"/>
              <a:t>Disponible sous forme </a:t>
            </a:r>
            <a:r>
              <a:rPr lang="fr-BE" sz="1680" dirty="0">
                <a:solidFill>
                  <a:srgbClr val="20C5CB"/>
                </a:solidFill>
              </a:rPr>
              <a:t>d’application web</a:t>
            </a:r>
          </a:p>
          <a:p>
            <a:pPr marL="0" indent="0">
              <a:buNone/>
            </a:pPr>
            <a:endParaRPr lang="fr-BE" sz="1680" dirty="0"/>
          </a:p>
          <a:p>
            <a:endParaRPr lang="fr-BE" sz="1920" dirty="0"/>
          </a:p>
        </p:txBody>
      </p:sp>
      <p:pic>
        <p:nvPicPr>
          <p:cNvPr id="8" name="Afbeelding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32660" y="1365505"/>
            <a:ext cx="7726680" cy="1935404"/>
          </a:xfrm>
          <a:prstGeom prst="rect">
            <a:avLst/>
          </a:prstGeom>
        </p:spPr>
      </p:pic>
      <p:sp>
        <p:nvSpPr>
          <p:cNvPr id="6" name="Slide Number Placeholder 5"/>
          <p:cNvSpPr>
            <a:spLocks noGrp="1"/>
          </p:cNvSpPr>
          <p:nvPr>
            <p:ph type="sldNum" sz="quarter" idx="12"/>
          </p:nvPr>
        </p:nvSpPr>
        <p:spPr/>
        <p:txBody>
          <a:bodyPr/>
          <a:lstStyle/>
          <a:p>
            <a:pPr defTabSz="822960"/>
            <a:fld id="{B0D326DE-A95D-A040-B236-DD2422F2474E}" type="slidenum">
              <a:rPr lang="en-US" smtClean="0"/>
              <a:pPr defTabSz="822960"/>
              <a:t>89</a:t>
            </a:fld>
            <a:endParaRPr lang="en-US" dirty="0"/>
          </a:p>
        </p:txBody>
      </p:sp>
    </p:spTree>
    <p:extLst>
      <p:ext uri="{BB962C8B-B14F-4D97-AF65-F5344CB8AC3E}">
        <p14:creationId xmlns:p14="http://schemas.microsoft.com/office/powerpoint/2010/main" val="22459267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4"/>
          </p:nvPr>
        </p:nvSpPr>
        <p:spPr/>
        <p:txBody>
          <a:bodyPr>
            <a:normAutofit/>
          </a:bodyPr>
          <a:lstStyle/>
          <a:p>
            <a:r>
              <a:rPr lang="nl-BE" dirty="0" smtClean="0"/>
              <a:t>stilzwijgerscontroles: </a:t>
            </a:r>
            <a:r>
              <a:rPr lang="nl-NL" dirty="0" smtClean="0"/>
              <a:t>geen enkel ESS bevindt zich in de </a:t>
            </a:r>
            <a:r>
              <a:rPr lang="nl-NL" dirty="0">
                <a:solidFill>
                  <a:schemeClr val="accent2"/>
                </a:solidFill>
                <a:ea typeface="+mn-ea"/>
              </a:rPr>
              <a:t>oranje</a:t>
            </a:r>
            <a:r>
              <a:rPr lang="nl-NL" dirty="0" smtClean="0"/>
              <a:t> of </a:t>
            </a:r>
            <a:r>
              <a:rPr lang="nl-NL" dirty="0" smtClean="0">
                <a:solidFill>
                  <a:srgbClr val="FF0000"/>
                </a:solidFill>
              </a:rPr>
              <a:t>rode</a:t>
            </a:r>
            <a:r>
              <a:rPr lang="nl-NL" dirty="0" smtClean="0"/>
              <a:t> zone</a:t>
            </a:r>
          </a:p>
          <a:p>
            <a:endParaRPr lang="nl-NL" dirty="0" smtClean="0"/>
          </a:p>
          <a:p>
            <a:r>
              <a:rPr lang="nl-NL" dirty="0" smtClean="0"/>
              <a:t>f</a:t>
            </a:r>
            <a:r>
              <a:rPr lang="nl-BE" dirty="0" err="1" smtClean="0"/>
              <a:t>inanciële</a:t>
            </a:r>
            <a:r>
              <a:rPr lang="nl-BE" dirty="0" smtClean="0"/>
              <a:t> controles: </a:t>
            </a:r>
            <a:r>
              <a:rPr lang="nl-NL" dirty="0" smtClean="0"/>
              <a:t>geen enkel ESS bevindt zich in de </a:t>
            </a:r>
            <a:r>
              <a:rPr lang="nl-NL" dirty="0">
                <a:solidFill>
                  <a:schemeClr val="accent2"/>
                </a:solidFill>
                <a:ea typeface="+mn-ea"/>
              </a:rPr>
              <a:t>oranje</a:t>
            </a:r>
            <a:r>
              <a:rPr lang="nl-NL" dirty="0" smtClean="0"/>
              <a:t> of </a:t>
            </a:r>
            <a:r>
              <a:rPr lang="nl-NL" dirty="0" smtClean="0">
                <a:solidFill>
                  <a:srgbClr val="FF0000"/>
                </a:solidFill>
              </a:rPr>
              <a:t>rode</a:t>
            </a:r>
            <a:r>
              <a:rPr lang="nl-NL" dirty="0" smtClean="0"/>
              <a:t> zone</a:t>
            </a:r>
          </a:p>
          <a:p>
            <a:endParaRPr lang="nl-BE" dirty="0" smtClean="0"/>
          </a:p>
          <a:p>
            <a:r>
              <a:rPr lang="nl-BE" dirty="0" smtClean="0"/>
              <a:t>prioritaire anomalieën : </a:t>
            </a:r>
            <a:r>
              <a:rPr lang="nl-NL" dirty="0" smtClean="0"/>
              <a:t>geen enkel ESS bevindt zich in de </a:t>
            </a:r>
            <a:r>
              <a:rPr lang="nl-NL" dirty="0">
                <a:solidFill>
                  <a:schemeClr val="accent2"/>
                </a:solidFill>
                <a:ea typeface="+mn-ea"/>
              </a:rPr>
              <a:t>oranje</a:t>
            </a:r>
            <a:r>
              <a:rPr lang="nl-NL" dirty="0" smtClean="0"/>
              <a:t> of </a:t>
            </a:r>
            <a:r>
              <a:rPr lang="nl-NL" dirty="0" smtClean="0">
                <a:solidFill>
                  <a:srgbClr val="FF0000"/>
                </a:solidFill>
              </a:rPr>
              <a:t>	rode </a:t>
            </a:r>
            <a:r>
              <a:rPr lang="nl-NL" dirty="0" smtClean="0"/>
              <a:t>zone (behalve voor 2018/4  T+3 : 1 ESS in </a:t>
            </a:r>
            <a:r>
              <a:rPr lang="nl-NL" dirty="0" smtClean="0">
                <a:solidFill>
                  <a:srgbClr val="FF0000"/>
                </a:solidFill>
              </a:rPr>
              <a:t>rode</a:t>
            </a:r>
            <a:r>
              <a:rPr lang="nl-NL" dirty="0" smtClean="0"/>
              <a:t> zone)</a:t>
            </a:r>
          </a:p>
          <a:p>
            <a:endParaRPr lang="nl-NL" dirty="0" smtClean="0"/>
          </a:p>
          <a:p>
            <a:r>
              <a:rPr lang="nl-NL" dirty="0" smtClean="0"/>
              <a:t>t</a:t>
            </a:r>
            <a:r>
              <a:rPr lang="nl-BE" dirty="0" err="1" smtClean="0"/>
              <a:t>echnische</a:t>
            </a:r>
            <a:r>
              <a:rPr lang="nl-BE" dirty="0" smtClean="0"/>
              <a:t> controles: </a:t>
            </a:r>
            <a:r>
              <a:rPr lang="nl-NL" dirty="0" smtClean="0"/>
              <a:t>2 ESS in </a:t>
            </a:r>
            <a:r>
              <a:rPr lang="nl-NL" dirty="0" smtClean="0">
                <a:solidFill>
                  <a:srgbClr val="FF0000"/>
                </a:solidFill>
              </a:rPr>
              <a:t>rode</a:t>
            </a:r>
            <a:r>
              <a:rPr lang="nl-NL" dirty="0" smtClean="0"/>
              <a:t> zone en 2 ESS in </a:t>
            </a:r>
            <a:r>
              <a:rPr lang="nl-NL" dirty="0">
                <a:solidFill>
                  <a:schemeClr val="accent2"/>
                </a:solidFill>
                <a:ea typeface="+mn-ea"/>
              </a:rPr>
              <a:t>oranje</a:t>
            </a:r>
            <a:r>
              <a:rPr lang="nl-NL" dirty="0" smtClean="0"/>
              <a:t> zone</a:t>
            </a:r>
            <a:r>
              <a:rPr lang="nl-BE" dirty="0" smtClean="0"/>
              <a:t>	</a:t>
            </a:r>
            <a:endParaRPr lang="fr-BE" dirty="0" smtClean="0"/>
          </a:p>
          <a:p>
            <a:pPr lvl="1"/>
            <a:endParaRPr lang="fr-BE" dirty="0"/>
          </a:p>
        </p:txBody>
      </p:sp>
      <p:sp>
        <p:nvSpPr>
          <p:cNvPr id="2" name="Titre 1"/>
          <p:cNvSpPr>
            <a:spLocks noGrp="1"/>
          </p:cNvSpPr>
          <p:nvPr>
            <p:ph type="title"/>
          </p:nvPr>
        </p:nvSpPr>
        <p:spPr/>
        <p:txBody>
          <a:bodyPr/>
          <a:lstStyle/>
          <a:p>
            <a:r>
              <a:rPr lang="fr-BE" smtClean="0"/>
              <a:t>Globaal resultaat</a:t>
            </a:r>
            <a:endParaRPr lang="fr-BE" dirty="0"/>
          </a:p>
        </p:txBody>
      </p:sp>
    </p:spTree>
    <p:extLst>
      <p:ext uri="{BB962C8B-B14F-4D97-AF65-F5344CB8AC3E}">
        <p14:creationId xmlns:p14="http://schemas.microsoft.com/office/powerpoint/2010/main" val="2062559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BE" dirty="0"/>
              <a:t>L’e-Box aujourd’hui</a:t>
            </a:r>
          </a:p>
        </p:txBody>
      </p:sp>
      <p:pic>
        <p:nvPicPr>
          <p:cNvPr id="10" name="Picture 9"/>
          <p:cNvPicPr>
            <a:picLocks noChangeAspect="1"/>
          </p:cNvPicPr>
          <p:nvPr/>
        </p:nvPicPr>
        <p:blipFill>
          <a:blip r:embed="rId2"/>
          <a:stretch>
            <a:fillRect/>
          </a:stretch>
        </p:blipFill>
        <p:spPr>
          <a:xfrm>
            <a:off x="854439" y="1711376"/>
            <a:ext cx="5592052" cy="4441372"/>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3"/>
          <a:stretch>
            <a:fillRect/>
          </a:stretch>
        </p:blipFill>
        <p:spPr>
          <a:xfrm>
            <a:off x="5801097" y="1081998"/>
            <a:ext cx="5537462" cy="4946731"/>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pPr defTabSz="822960"/>
            <a:fld id="{95CE3149-9A57-49FF-8206-FDAC1CA05DA9}" type="slidenum">
              <a:rPr lang="en-US" smtClean="0"/>
              <a:pPr defTabSz="822960"/>
              <a:t>90</a:t>
            </a:fld>
            <a:endParaRPr lang="en-US" dirty="0"/>
          </a:p>
        </p:txBody>
      </p:sp>
    </p:spTree>
    <p:extLst>
      <p:ext uri="{BB962C8B-B14F-4D97-AF65-F5344CB8AC3E}">
        <p14:creationId xmlns:p14="http://schemas.microsoft.com/office/powerpoint/2010/main" val="112744880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L’e-Box </a:t>
            </a:r>
            <a:r>
              <a:rPr lang="fr-BE" dirty="0" smtClean="0"/>
              <a:t>aujourd’hui</a:t>
            </a:r>
            <a:endParaRPr lang="fr-BE" dirty="0"/>
          </a:p>
        </p:txBody>
      </p:sp>
      <p:sp>
        <p:nvSpPr>
          <p:cNvPr id="7" name="Content Placeholder 6"/>
          <p:cNvSpPr>
            <a:spLocks noGrp="1"/>
          </p:cNvSpPr>
          <p:nvPr>
            <p:ph idx="1"/>
          </p:nvPr>
        </p:nvSpPr>
        <p:spPr>
          <a:xfrm>
            <a:off x="8289449" y="3026655"/>
            <a:ext cx="3219799" cy="3177733"/>
          </a:xfrm>
        </p:spPr>
        <p:txBody>
          <a:bodyPr>
            <a:noAutofit/>
          </a:bodyPr>
          <a:lstStyle/>
          <a:p>
            <a:endParaRPr lang="fr-BE" sz="1680" dirty="0">
              <a:solidFill>
                <a:srgbClr val="20C5CB"/>
              </a:solidFill>
            </a:endParaRPr>
          </a:p>
          <a:p>
            <a:pPr marL="0" indent="0">
              <a:buNone/>
            </a:pPr>
            <a:r>
              <a:rPr lang="fr-BE" sz="1680" dirty="0"/>
              <a:t>De </a:t>
            </a:r>
            <a:r>
              <a:rPr lang="fr-BE" sz="1680" dirty="0">
                <a:solidFill>
                  <a:srgbClr val="20C5CB"/>
                </a:solidFill>
              </a:rPr>
              <a:t>nouveaux documents </a:t>
            </a:r>
            <a:br>
              <a:rPr lang="fr-BE" sz="1680" dirty="0">
                <a:solidFill>
                  <a:srgbClr val="20C5CB"/>
                </a:solidFill>
              </a:rPr>
            </a:br>
            <a:r>
              <a:rPr lang="fr-BE" sz="1680" dirty="0">
                <a:solidFill>
                  <a:srgbClr val="20C5CB"/>
                </a:solidFill>
              </a:rPr>
              <a:t>en continu</a:t>
            </a:r>
          </a:p>
          <a:p>
            <a:pPr>
              <a:lnSpc>
                <a:spcPct val="100000"/>
              </a:lnSpc>
              <a:spcBef>
                <a:spcPts val="0"/>
              </a:spcBef>
            </a:pPr>
            <a:r>
              <a:rPr lang="fr-BE" sz="1440" dirty="0"/>
              <a:t>Confirmation de déclaration (accidents de travail, début d’un engagement, …)</a:t>
            </a:r>
          </a:p>
          <a:p>
            <a:pPr>
              <a:lnSpc>
                <a:spcPct val="100000"/>
              </a:lnSpc>
              <a:spcBef>
                <a:spcPts val="0"/>
              </a:spcBef>
            </a:pPr>
            <a:r>
              <a:rPr lang="fr-BE" sz="1440" dirty="0"/>
              <a:t>Résumé des vacances annuelles</a:t>
            </a:r>
          </a:p>
          <a:p>
            <a:pPr>
              <a:lnSpc>
                <a:spcPct val="100000"/>
              </a:lnSpc>
              <a:spcBef>
                <a:spcPts val="0"/>
              </a:spcBef>
            </a:pPr>
            <a:r>
              <a:rPr lang="fr-BE" sz="1440" dirty="0"/>
              <a:t>Maladie</a:t>
            </a:r>
          </a:p>
          <a:p>
            <a:pPr>
              <a:lnSpc>
                <a:spcPct val="100000"/>
              </a:lnSpc>
              <a:spcBef>
                <a:spcPts val="0"/>
              </a:spcBef>
            </a:pPr>
            <a:r>
              <a:rPr lang="fr-BE" sz="1440" dirty="0"/>
              <a:t>Rappels de paiement</a:t>
            </a:r>
          </a:p>
          <a:p>
            <a:pPr>
              <a:lnSpc>
                <a:spcPct val="100000"/>
              </a:lnSpc>
              <a:spcBef>
                <a:spcPts val="0"/>
              </a:spcBef>
            </a:pPr>
            <a:r>
              <a:rPr lang="fr-BE" sz="1440" dirty="0"/>
              <a:t>Pension anticipée</a:t>
            </a:r>
          </a:p>
          <a:p>
            <a:pPr>
              <a:lnSpc>
                <a:spcPct val="100000"/>
              </a:lnSpc>
              <a:spcBef>
                <a:spcPts val="0"/>
              </a:spcBef>
            </a:pPr>
            <a:r>
              <a:rPr lang="fr-BE" sz="1440" dirty="0"/>
              <a:t>Crédit-temps</a:t>
            </a:r>
          </a:p>
          <a:p>
            <a:pPr>
              <a:lnSpc>
                <a:spcPct val="100000"/>
              </a:lnSpc>
              <a:spcBef>
                <a:spcPts val="0"/>
              </a:spcBef>
            </a:pPr>
            <a:r>
              <a:rPr lang="fr-BE" sz="1440" dirty="0"/>
              <a:t>…</a:t>
            </a:r>
          </a:p>
        </p:txBody>
      </p:sp>
      <p:grpSp>
        <p:nvGrpSpPr>
          <p:cNvPr id="22" name="Group 21"/>
          <p:cNvGrpSpPr/>
          <p:nvPr/>
        </p:nvGrpSpPr>
        <p:grpSpPr>
          <a:xfrm>
            <a:off x="5061359" y="1297634"/>
            <a:ext cx="1049070" cy="1862051"/>
            <a:chOff x="6323732" y="1016000"/>
            <a:chExt cx="874225" cy="1551709"/>
          </a:xfrm>
        </p:grpSpPr>
        <p:pic>
          <p:nvPicPr>
            <p:cNvPr id="11" name="Afbeelding 4"/>
            <p:cNvPicPr>
              <a:picLocks noChangeAspect="1"/>
            </p:cNvPicPr>
            <p:nvPr/>
          </p:nvPicPr>
          <p:blipFill rotWithShape="1">
            <a:blip r:embed="rId4" cstate="print">
              <a:extLst>
                <a:ext uri="{28A0092B-C50C-407E-A947-70E740481C1C}">
                  <a14:useLocalDpi xmlns:a14="http://schemas.microsoft.com/office/drawing/2010/main"/>
                </a:ext>
              </a:extLst>
            </a:blip>
            <a:srcRect r="-14376"/>
            <a:stretch/>
          </p:blipFill>
          <p:spPr>
            <a:xfrm>
              <a:off x="6351268" y="1016000"/>
              <a:ext cx="819150" cy="1043877"/>
            </a:xfrm>
            <a:prstGeom prst="rect">
              <a:avLst/>
            </a:prstGeom>
          </p:spPr>
        </p:pic>
        <p:sp>
          <p:nvSpPr>
            <p:cNvPr id="3" name="Rectangle 2"/>
            <p:cNvSpPr/>
            <p:nvPr/>
          </p:nvSpPr>
          <p:spPr>
            <a:xfrm>
              <a:off x="6323732" y="2059877"/>
              <a:ext cx="874225" cy="507832"/>
            </a:xfrm>
            <a:prstGeom prst="rect">
              <a:avLst/>
            </a:prstGeom>
          </p:spPr>
          <p:txBody>
            <a:bodyPr wrap="none">
              <a:spAutoFit/>
            </a:bodyPr>
            <a:lstStyle/>
            <a:p>
              <a:pPr algn="ctr" defTabSz="822960"/>
              <a:r>
                <a:rPr lang="fr-BE" sz="1680" dirty="0">
                  <a:solidFill>
                    <a:srgbClr val="20C5CB"/>
                  </a:solidFill>
                  <a:latin typeface="Open Sans" panose="020B0606030504020204" pitchFamily="34" charset="0"/>
                  <a:ea typeface="Open Sans" panose="020B0606030504020204" pitchFamily="34" charset="0"/>
                  <a:cs typeface="Open Sans" panose="020B0606030504020204" pitchFamily="34" charset="0"/>
                </a:rPr>
                <a:t>27.900 </a:t>
              </a:r>
              <a:br>
                <a:rPr lang="fr-BE" sz="1680" dirty="0">
                  <a:solidFill>
                    <a:srgbClr val="20C5CB"/>
                  </a:solidFill>
                  <a:latin typeface="Open Sans" panose="020B0606030504020204" pitchFamily="34" charset="0"/>
                  <a:ea typeface="Open Sans" panose="020B0606030504020204" pitchFamily="34" charset="0"/>
                  <a:cs typeface="Open Sans" panose="020B0606030504020204" pitchFamily="34" charset="0"/>
                </a:rPr>
              </a:br>
              <a:r>
                <a:rPr lang="fr-BE" sz="1680" dirty="0">
                  <a:solidFill>
                    <a:srgbClr val="20C5CB"/>
                  </a:solidFill>
                  <a:latin typeface="Open Sans" panose="020B0606030504020204" pitchFamily="34" charset="0"/>
                  <a:ea typeface="Open Sans" panose="020B0606030504020204" pitchFamily="34" charset="0"/>
                  <a:cs typeface="Open Sans" panose="020B0606030504020204" pitchFamily="34" charset="0"/>
                </a:rPr>
                <a:t>tout digital</a:t>
              </a:r>
            </a:p>
          </p:txBody>
        </p:sp>
      </p:grpSp>
      <p:grpSp>
        <p:nvGrpSpPr>
          <p:cNvPr id="14" name="Group 13"/>
          <p:cNvGrpSpPr/>
          <p:nvPr/>
        </p:nvGrpSpPr>
        <p:grpSpPr>
          <a:xfrm>
            <a:off x="1631726" y="1297634"/>
            <a:ext cx="1377300" cy="1935917"/>
            <a:chOff x="6186969" y="1016000"/>
            <a:chExt cx="1147750" cy="1613264"/>
          </a:xfrm>
        </p:grpSpPr>
        <p:pic>
          <p:nvPicPr>
            <p:cNvPr id="15" name="Afbeelding 4"/>
            <p:cNvPicPr>
              <a:picLocks noChangeAspect="1"/>
            </p:cNvPicPr>
            <p:nvPr/>
          </p:nvPicPr>
          <p:blipFill rotWithShape="1">
            <a:blip r:embed="rId4" cstate="print">
              <a:extLst>
                <a:ext uri="{28A0092B-C50C-407E-A947-70E740481C1C}">
                  <a14:useLocalDpi xmlns:a14="http://schemas.microsoft.com/office/drawing/2010/main"/>
                </a:ext>
              </a:extLst>
            </a:blip>
            <a:srcRect r="-14376"/>
            <a:stretch/>
          </p:blipFill>
          <p:spPr>
            <a:xfrm>
              <a:off x="6351268" y="1016000"/>
              <a:ext cx="819150" cy="1043877"/>
            </a:xfrm>
            <a:prstGeom prst="rect">
              <a:avLst/>
            </a:prstGeom>
          </p:spPr>
        </p:pic>
        <p:sp>
          <p:nvSpPr>
            <p:cNvPr id="16" name="Rectangle 15"/>
            <p:cNvSpPr/>
            <p:nvPr/>
          </p:nvSpPr>
          <p:spPr>
            <a:xfrm>
              <a:off x="6186969" y="2059877"/>
              <a:ext cx="1147750" cy="569387"/>
            </a:xfrm>
            <a:prstGeom prst="rect">
              <a:avLst/>
            </a:prstGeom>
          </p:spPr>
          <p:txBody>
            <a:bodyPr wrap="none">
              <a:spAutoFit/>
            </a:bodyPr>
            <a:lstStyle/>
            <a:p>
              <a:pPr algn="ctr" defTabSz="822960"/>
              <a:r>
                <a:rPr lang="fr-BE" sz="1920" dirty="0">
                  <a:solidFill>
                    <a:srgbClr val="20C5CB"/>
                  </a:solidFill>
                  <a:latin typeface="Open Sans" panose="020B0606030504020204" pitchFamily="34" charset="0"/>
                  <a:ea typeface="Open Sans" panose="020B0606030504020204" pitchFamily="34" charset="0"/>
                  <a:cs typeface="Open Sans" panose="020B0606030504020204" pitchFamily="34" charset="0"/>
                </a:rPr>
                <a:t>64.300 </a:t>
              </a:r>
              <a:br>
                <a:rPr lang="fr-BE" sz="1920" dirty="0">
                  <a:solidFill>
                    <a:srgbClr val="20C5CB"/>
                  </a:solidFill>
                  <a:latin typeface="Open Sans" panose="020B0606030504020204" pitchFamily="34" charset="0"/>
                  <a:ea typeface="Open Sans" panose="020B0606030504020204" pitchFamily="34" charset="0"/>
                  <a:cs typeface="Open Sans" panose="020B0606030504020204" pitchFamily="34" charset="0"/>
                </a:rPr>
              </a:br>
              <a:r>
                <a:rPr lang="fr-BE" sz="1920" dirty="0">
                  <a:solidFill>
                    <a:srgbClr val="20C5CB"/>
                  </a:solidFill>
                  <a:latin typeface="Open Sans" panose="020B0606030504020204" pitchFamily="34" charset="0"/>
                  <a:ea typeface="Open Sans" panose="020B0606030504020204" pitchFamily="34" charset="0"/>
                  <a:cs typeface="Open Sans" panose="020B0606030504020204" pitchFamily="34" charset="0"/>
                </a:rPr>
                <a:t>e-Box actives</a:t>
              </a:r>
            </a:p>
          </p:txBody>
        </p:sp>
      </p:grpSp>
      <p:grpSp>
        <p:nvGrpSpPr>
          <p:cNvPr id="27" name="Group 26"/>
          <p:cNvGrpSpPr/>
          <p:nvPr/>
        </p:nvGrpSpPr>
        <p:grpSpPr>
          <a:xfrm>
            <a:off x="3412225" y="3878305"/>
            <a:ext cx="1083117" cy="1843584"/>
            <a:chOff x="5059865" y="1015999"/>
            <a:chExt cx="902597" cy="1536320"/>
          </a:xfrm>
        </p:grpSpPr>
        <p:pic>
          <p:nvPicPr>
            <p:cNvPr id="17" name="Afbeelding 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01590" y="1015999"/>
              <a:ext cx="819150" cy="1043877"/>
            </a:xfrm>
            <a:prstGeom prst="rect">
              <a:avLst/>
            </a:prstGeom>
          </p:spPr>
        </p:pic>
        <p:sp>
          <p:nvSpPr>
            <p:cNvPr id="18" name="Rectangle 17"/>
            <p:cNvSpPr/>
            <p:nvPr/>
          </p:nvSpPr>
          <p:spPr>
            <a:xfrm>
              <a:off x="5059865" y="2059877"/>
              <a:ext cx="902597" cy="492442"/>
            </a:xfrm>
            <a:prstGeom prst="rect">
              <a:avLst/>
            </a:prstGeom>
          </p:spPr>
          <p:txBody>
            <a:bodyPr wrap="none">
              <a:spAutoFit/>
            </a:bodyPr>
            <a:lstStyle/>
            <a:p>
              <a:pPr algn="ctr" defTabSz="822960"/>
              <a:r>
                <a:rPr lang="fr-BE" sz="1620" dirty="0">
                  <a:solidFill>
                    <a:srgbClr val="20C5CB"/>
                  </a:solidFill>
                  <a:latin typeface="Calibri" panose="020F0502020204030204"/>
                </a:rPr>
                <a:t>11 </a:t>
              </a:r>
              <a:br>
                <a:rPr lang="fr-BE" sz="1620" dirty="0">
                  <a:solidFill>
                    <a:srgbClr val="20C5CB"/>
                  </a:solidFill>
                  <a:latin typeface="Calibri" panose="020F0502020204030204"/>
                </a:rPr>
              </a:br>
              <a:r>
                <a:rPr lang="fr-BE" sz="1620" dirty="0">
                  <a:solidFill>
                    <a:srgbClr val="20C5CB"/>
                  </a:solidFill>
                  <a:latin typeface="Calibri" panose="020F0502020204030204"/>
                </a:rPr>
                <a:t>émettrices</a:t>
              </a:r>
            </a:p>
          </p:txBody>
        </p:sp>
      </p:grpSp>
      <p:grpSp>
        <p:nvGrpSpPr>
          <p:cNvPr id="25" name="Group 24"/>
          <p:cNvGrpSpPr/>
          <p:nvPr/>
        </p:nvGrpSpPr>
        <p:grpSpPr>
          <a:xfrm>
            <a:off x="8362198" y="1540826"/>
            <a:ext cx="1061509" cy="1618859"/>
            <a:chOff x="4132589" y="1342083"/>
            <a:chExt cx="884591" cy="1349049"/>
          </a:xfrm>
        </p:grpSpPr>
        <p:pic>
          <p:nvPicPr>
            <p:cNvPr id="20" name="Afbeelding 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306742" y="1342083"/>
              <a:ext cx="536284" cy="638556"/>
            </a:xfrm>
            <a:prstGeom prst="rect">
              <a:avLst/>
            </a:prstGeom>
          </p:spPr>
        </p:pic>
        <p:sp>
          <p:nvSpPr>
            <p:cNvPr id="26" name="Rectangle 25"/>
            <p:cNvSpPr/>
            <p:nvPr/>
          </p:nvSpPr>
          <p:spPr>
            <a:xfrm>
              <a:off x="4132589" y="2183300"/>
              <a:ext cx="884591" cy="507832"/>
            </a:xfrm>
            <a:prstGeom prst="rect">
              <a:avLst/>
            </a:prstGeom>
          </p:spPr>
          <p:txBody>
            <a:bodyPr wrap="none">
              <a:spAutoFit/>
            </a:bodyPr>
            <a:lstStyle/>
            <a:p>
              <a:pPr algn="ctr" defTabSz="822960"/>
              <a:r>
                <a:rPr lang="fr-BE" sz="1680" dirty="0">
                  <a:solidFill>
                    <a:srgbClr val="20C5CB"/>
                  </a:solidFill>
                  <a:latin typeface="Open Sans" panose="020B0606030504020204" pitchFamily="34" charset="0"/>
                  <a:ea typeface="Open Sans" panose="020B0606030504020204" pitchFamily="34" charset="0"/>
                  <a:cs typeface="Open Sans" panose="020B0606030504020204" pitchFamily="34" charset="0"/>
                </a:rPr>
                <a:t>2018</a:t>
              </a:r>
              <a:br>
                <a:rPr lang="fr-BE" sz="1680" dirty="0">
                  <a:solidFill>
                    <a:srgbClr val="20C5CB"/>
                  </a:solidFill>
                  <a:latin typeface="Open Sans" panose="020B0606030504020204" pitchFamily="34" charset="0"/>
                  <a:ea typeface="Open Sans" panose="020B0606030504020204" pitchFamily="34" charset="0"/>
                  <a:cs typeface="Open Sans" panose="020B0606030504020204" pitchFamily="34" charset="0"/>
                </a:rPr>
              </a:br>
              <a:r>
                <a:rPr lang="fr-BE" sz="1680" dirty="0">
                  <a:solidFill>
                    <a:srgbClr val="20C5CB"/>
                  </a:solidFill>
                  <a:latin typeface="Open Sans" panose="020B0606030504020204" pitchFamily="34" charset="0"/>
                  <a:ea typeface="Open Sans" panose="020B0606030504020204" pitchFamily="34" charset="0"/>
                  <a:cs typeface="Open Sans" panose="020B0606030504020204" pitchFamily="34" charset="0"/>
                </a:rPr>
                <a:t>5.000.000</a:t>
              </a:r>
            </a:p>
          </p:txBody>
        </p:sp>
      </p:grpSp>
      <p:pic>
        <p:nvPicPr>
          <p:cNvPr id="1028" name="Picture 4" descr="\\Smals-mvm.be\data\500\550\552\Bucom\Logo's\R\RSZ-ONSS\RSZ_ONSS_GREEN.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669530" y="3474088"/>
            <a:ext cx="340784"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Smals-mvm.be\data\500\550\552\Bucom\Logo's\R\Riziv - Inami - LIKIV\RizivLogo_NoName.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964540" y="3751351"/>
            <a:ext cx="348388"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mals-mvm.be\data\500\550\552\Bucom\Logo's\S\Sigedis\Sigedis_Logo_CMYK(+).jpg"/>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2716277" y="4288630"/>
            <a:ext cx="565650"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fic\Desktop\onem_rgb_1.jpg"/>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4515551" y="3628532"/>
            <a:ext cx="246256" cy="216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9" name="Object 28"/>
          <p:cNvGraphicFramePr>
            <a:graphicFrameLocks noChangeAspect="1"/>
          </p:cNvGraphicFramePr>
          <p:nvPr>
            <p:extLst/>
          </p:nvPr>
        </p:nvGraphicFramePr>
        <p:xfrm>
          <a:off x="4777422" y="4180630"/>
          <a:ext cx="289582" cy="216000"/>
        </p:xfrm>
        <a:graphic>
          <a:graphicData uri="http://schemas.openxmlformats.org/presentationml/2006/ole">
            <mc:AlternateContent xmlns:mc="http://schemas.openxmlformats.org/markup-compatibility/2006">
              <mc:Choice xmlns:v="urn:schemas-microsoft-com:vml" Requires="v">
                <p:oleObj spid="_x0000_s1057" name="Artwork" r:id="rId11" imgW="4167720" imgH="3107880" progId="Adobe.Illustrator.15.1">
                  <p:embed/>
                </p:oleObj>
              </mc:Choice>
              <mc:Fallback>
                <p:oleObj name="Artwork" r:id="rId11" imgW="4167720" imgH="3107880" progId="Adobe.Illustrator.15.1">
                  <p:embed/>
                  <p:pic>
                    <p:nvPicPr>
                      <p:cNvPr id="29" name="Object 28"/>
                      <p:cNvPicPr/>
                      <p:nvPr/>
                    </p:nvPicPr>
                    <p:blipFill>
                      <a:blip r:embed="rId12"/>
                      <a:stretch>
                        <a:fillRect/>
                      </a:stretch>
                    </p:blipFill>
                    <p:spPr>
                      <a:xfrm>
                        <a:off x="4777422" y="4180630"/>
                        <a:ext cx="289582" cy="216000"/>
                      </a:xfrm>
                      <a:prstGeom prst="rect">
                        <a:avLst/>
                      </a:prstGeom>
                    </p:spPr>
                  </p:pic>
                </p:oleObj>
              </mc:Fallback>
            </mc:AlternateContent>
          </a:graphicData>
        </a:graphic>
      </p:graphicFrame>
      <p:pic>
        <p:nvPicPr>
          <p:cNvPr id="1034" name="Picture 10"/>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3308571" y="5940460"/>
            <a:ext cx="499765" cy="2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descr="\\Smals-mvm.be\data\500\550\552\Bucom\Logo's\S\SPF_ETC\SPF_ETC_4DRI_HD.jp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767029" y="4804652"/>
            <a:ext cx="531962"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fic\Desktop\logo-nl.png"/>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4638679" y="5325082"/>
            <a:ext cx="525335"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fic\Desktop\logo.png"/>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2945386" y="5421287"/>
            <a:ext cx="305660"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fic\Desktop\logo-splash-en.png"/>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4755808" y="4694347"/>
            <a:ext cx="291073" cy="43661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mals-mvm.be\data\500\550\552\Bucom\Logo's\E\eSanté\esante logo rvb.png"/>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4211266" y="5829716"/>
            <a:ext cx="502484" cy="21600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p:cNvSpPr>
            <a:spLocks noGrp="1"/>
          </p:cNvSpPr>
          <p:nvPr>
            <p:ph type="sldNum" sz="quarter" idx="12"/>
          </p:nvPr>
        </p:nvSpPr>
        <p:spPr/>
        <p:txBody>
          <a:bodyPr/>
          <a:lstStyle/>
          <a:p>
            <a:pPr defTabSz="822960"/>
            <a:fld id="{95CE3149-9A57-49FF-8206-FDAC1CA05DA9}" type="slidenum">
              <a:rPr lang="en-US" smtClean="0"/>
              <a:pPr defTabSz="822960"/>
              <a:t>91</a:t>
            </a:fld>
            <a:endParaRPr lang="en-US" dirty="0"/>
          </a:p>
        </p:txBody>
      </p:sp>
    </p:spTree>
    <p:extLst>
      <p:ext uri="{BB962C8B-B14F-4D97-AF65-F5344CB8AC3E}">
        <p14:creationId xmlns:p14="http://schemas.microsoft.com/office/powerpoint/2010/main" val="141406414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L’e-Box aujourd’hui est créée facilement</a:t>
            </a:r>
          </a:p>
        </p:txBody>
      </p:sp>
      <p:graphicFrame>
        <p:nvGraphicFramePr>
          <p:cNvPr id="6" name="Content Placeholder 5"/>
          <p:cNvGraphicFramePr>
            <a:graphicFrameLocks noGrp="1"/>
          </p:cNvGraphicFramePr>
          <p:nvPr>
            <p:ph idx="1"/>
            <p:extLst/>
          </p:nvPr>
        </p:nvGraphicFramePr>
        <p:xfrm>
          <a:off x="1363980" y="1219201"/>
          <a:ext cx="5839552" cy="5126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RÃ©sultat de recherche d'images pour &quot;bce entreprise&quot;"/>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37059" y="1847089"/>
            <a:ext cx="1398822" cy="5628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758168" y="3194563"/>
            <a:ext cx="2937264" cy="12698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9" name="Picture 13"/>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542788" y="3563176"/>
            <a:ext cx="1660744" cy="532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914724" y="5200869"/>
            <a:ext cx="2204636" cy="826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rot="20939713">
            <a:off x="7450664" y="4838692"/>
            <a:ext cx="928116" cy="904863"/>
          </a:xfrm>
          <a:prstGeom prst="rect">
            <a:avLst/>
          </a:prstGeom>
          <a:noFill/>
        </p:spPr>
        <p:txBody>
          <a:bodyPr wrap="square" rtlCol="0">
            <a:spAutoFit/>
          </a:bodyPr>
          <a:lstStyle/>
          <a:p>
            <a:pPr defTabSz="822960"/>
            <a:r>
              <a:rPr lang="fr-BE" sz="5280" dirty="0">
                <a:solidFill>
                  <a:srgbClr val="20C5CB"/>
                </a:solidFill>
                <a:latin typeface="Calibri" panose="020F0502020204030204"/>
                <a:sym typeface="Wingdings 2"/>
              </a:rPr>
              <a:t></a:t>
            </a:r>
            <a:endParaRPr lang="fr-BE" sz="5280" dirty="0">
              <a:solidFill>
                <a:srgbClr val="20C5CB"/>
              </a:solidFill>
              <a:latin typeface="Calibri" panose="020F0502020204030204"/>
            </a:endParaRPr>
          </a:p>
        </p:txBody>
      </p:sp>
      <p:sp>
        <p:nvSpPr>
          <p:cNvPr id="9" name="Slide Number Placeholder 8"/>
          <p:cNvSpPr>
            <a:spLocks noGrp="1"/>
          </p:cNvSpPr>
          <p:nvPr>
            <p:ph type="sldNum" sz="quarter" idx="12"/>
          </p:nvPr>
        </p:nvSpPr>
        <p:spPr/>
        <p:txBody>
          <a:bodyPr/>
          <a:lstStyle/>
          <a:p>
            <a:pPr defTabSz="822960"/>
            <a:fld id="{95CE3149-9A57-49FF-8206-FDAC1CA05DA9}" type="slidenum">
              <a:rPr lang="en-US" smtClean="0"/>
              <a:pPr defTabSz="822960"/>
              <a:t>92</a:t>
            </a:fld>
            <a:endParaRPr lang="en-US" dirty="0"/>
          </a:p>
        </p:txBody>
      </p:sp>
    </p:spTree>
    <p:extLst>
      <p:ext uri="{BB962C8B-B14F-4D97-AF65-F5344CB8AC3E}">
        <p14:creationId xmlns:p14="http://schemas.microsoft.com/office/powerpoint/2010/main" val="250131722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L’e-Box aujourd’hui est bidirectionnelle</a:t>
            </a:r>
          </a:p>
        </p:txBody>
      </p:sp>
      <p:sp>
        <p:nvSpPr>
          <p:cNvPr id="9" name="Content Placeholder 8"/>
          <p:cNvSpPr>
            <a:spLocks noGrp="1"/>
          </p:cNvSpPr>
          <p:nvPr>
            <p:ph sz="half" idx="4294967295"/>
          </p:nvPr>
        </p:nvSpPr>
        <p:spPr>
          <a:xfrm>
            <a:off x="967409" y="1450950"/>
            <a:ext cx="6456460" cy="4902142"/>
          </a:xfrm>
        </p:spPr>
        <p:txBody>
          <a:bodyPr>
            <a:normAutofit fontScale="62500" lnSpcReduction="20000"/>
          </a:bodyPr>
          <a:lstStyle/>
          <a:p>
            <a:pPr>
              <a:lnSpc>
                <a:spcPct val="120000"/>
              </a:lnSpc>
            </a:pPr>
            <a:r>
              <a:rPr lang="fr-BE" dirty="0" smtClean="0">
                <a:solidFill>
                  <a:srgbClr val="20C5CB"/>
                </a:solidFill>
              </a:rPr>
              <a:t>L’e-Box est bidirectionnelle : </a:t>
            </a:r>
            <a:r>
              <a:rPr lang="fr-BE" dirty="0" smtClean="0"/>
              <a:t>Une </a:t>
            </a:r>
            <a:r>
              <a:rPr lang="fr-BE" dirty="0">
                <a:solidFill>
                  <a:srgbClr val="20C5CB"/>
                </a:solidFill>
              </a:rPr>
              <a:t>entreprise peut répondre </a:t>
            </a:r>
            <a:r>
              <a:rPr lang="fr-BE" dirty="0"/>
              <a:t>à un envoi e-Box (renvoi d’informations demandées, questions, </a:t>
            </a:r>
            <a:r>
              <a:rPr lang="fr-BE" dirty="0" smtClean="0"/>
              <a:t>…)</a:t>
            </a:r>
            <a:endParaRPr lang="fr-BE" dirty="0"/>
          </a:p>
          <a:p>
            <a:pPr lvl="1">
              <a:lnSpc>
                <a:spcPct val="120000"/>
              </a:lnSpc>
            </a:pPr>
            <a:r>
              <a:rPr lang="fr-BE" dirty="0" smtClean="0"/>
              <a:t>Bientôt il sera aussi possible d’initier une conversation à partir de l’e-Box</a:t>
            </a:r>
          </a:p>
          <a:p>
            <a:pPr lvl="1">
              <a:lnSpc>
                <a:spcPct val="120000"/>
              </a:lnSpc>
            </a:pPr>
            <a:endParaRPr lang="fr-BE" dirty="0" smtClean="0"/>
          </a:p>
          <a:p>
            <a:pPr>
              <a:lnSpc>
                <a:spcPct val="120000"/>
              </a:lnSpc>
            </a:pPr>
            <a:r>
              <a:rPr lang="fr-BE" dirty="0">
                <a:solidFill>
                  <a:srgbClr val="20C5CB"/>
                </a:solidFill>
              </a:rPr>
              <a:t>Sous le contrôle de l’institution </a:t>
            </a:r>
            <a:r>
              <a:rPr lang="fr-BE" dirty="0"/>
              <a:t>qui doit s’organiser pour accepter ces messages</a:t>
            </a:r>
          </a:p>
          <a:p>
            <a:pPr lvl="1">
              <a:lnSpc>
                <a:spcPct val="120000"/>
              </a:lnSpc>
            </a:pPr>
            <a:r>
              <a:rPr lang="fr-BE" dirty="0">
                <a:solidFill>
                  <a:srgbClr val="20C5CB"/>
                </a:solidFill>
              </a:rPr>
              <a:t>Accepte ou non les contacts </a:t>
            </a:r>
            <a:r>
              <a:rPr lang="fr-BE" dirty="0"/>
              <a:t>des entreprises</a:t>
            </a:r>
          </a:p>
          <a:p>
            <a:pPr lvl="1">
              <a:lnSpc>
                <a:spcPct val="120000"/>
              </a:lnSpc>
            </a:pPr>
            <a:r>
              <a:rPr lang="fr-BE" dirty="0"/>
              <a:t>Active ou non </a:t>
            </a:r>
            <a:r>
              <a:rPr lang="fr-BE" dirty="0">
                <a:solidFill>
                  <a:srgbClr val="20C5CB"/>
                </a:solidFill>
              </a:rPr>
              <a:t>par type de </a:t>
            </a:r>
            <a:r>
              <a:rPr lang="fr-BE" dirty="0" smtClean="0">
                <a:solidFill>
                  <a:srgbClr val="20C5CB"/>
                </a:solidFill>
              </a:rPr>
              <a:t>message</a:t>
            </a:r>
          </a:p>
          <a:p>
            <a:pPr lvl="1">
              <a:lnSpc>
                <a:spcPct val="120000"/>
              </a:lnSpc>
            </a:pPr>
            <a:endParaRPr lang="fr-BE" dirty="0">
              <a:solidFill>
                <a:srgbClr val="20C5CB"/>
              </a:solidFill>
            </a:endParaRPr>
          </a:p>
          <a:p>
            <a:pPr>
              <a:lnSpc>
                <a:spcPct val="120000"/>
              </a:lnSpc>
            </a:pPr>
            <a:r>
              <a:rPr lang="fr-BE" dirty="0"/>
              <a:t>Permet de </a:t>
            </a:r>
            <a:r>
              <a:rPr lang="fr-BE" dirty="0">
                <a:solidFill>
                  <a:srgbClr val="20C5CB"/>
                </a:solidFill>
              </a:rPr>
              <a:t>s’intégrer directement </a:t>
            </a:r>
            <a:r>
              <a:rPr lang="fr-BE" dirty="0"/>
              <a:t>dans les </a:t>
            </a:r>
            <a:r>
              <a:rPr lang="fr-BE" dirty="0">
                <a:solidFill>
                  <a:srgbClr val="20C5CB"/>
                </a:solidFill>
              </a:rPr>
              <a:t>workflows de traitement </a:t>
            </a:r>
            <a:r>
              <a:rPr lang="fr-BE" dirty="0"/>
              <a:t>de l’institution</a:t>
            </a:r>
          </a:p>
          <a:p>
            <a:pPr lvl="1">
              <a:lnSpc>
                <a:spcPct val="120000"/>
              </a:lnSpc>
            </a:pPr>
            <a:r>
              <a:rPr lang="fr-BE" dirty="0"/>
              <a:t>Gestion des tâches</a:t>
            </a:r>
          </a:p>
          <a:p>
            <a:pPr lvl="1">
              <a:lnSpc>
                <a:spcPct val="120000"/>
              </a:lnSpc>
            </a:pPr>
            <a:r>
              <a:rPr lang="fr-BE" dirty="0"/>
              <a:t>Routage du </a:t>
            </a:r>
            <a:r>
              <a:rPr lang="fr-BE" dirty="0" smtClean="0"/>
              <a:t>message</a:t>
            </a:r>
          </a:p>
          <a:p>
            <a:pPr lvl="1">
              <a:lnSpc>
                <a:spcPct val="120000"/>
              </a:lnSpc>
            </a:pPr>
            <a:endParaRPr lang="fr-BE" dirty="0">
              <a:solidFill>
                <a:srgbClr val="20C5CB"/>
              </a:solidFill>
            </a:endParaRPr>
          </a:p>
          <a:p>
            <a:pPr>
              <a:lnSpc>
                <a:spcPct val="120000"/>
              </a:lnSpc>
            </a:pPr>
            <a:r>
              <a:rPr lang="fr-BE" dirty="0">
                <a:solidFill>
                  <a:srgbClr val="20C5CB"/>
                </a:solidFill>
              </a:rPr>
              <a:t>Ne doit pas remplacer les applications métiers</a:t>
            </a:r>
          </a:p>
          <a:p>
            <a:pPr lvl="1">
              <a:lnSpc>
                <a:spcPct val="120000"/>
              </a:lnSpc>
            </a:pPr>
            <a:r>
              <a:rPr lang="fr-BE" dirty="0"/>
              <a:t>Le contact reste générique et </a:t>
            </a:r>
            <a:r>
              <a:rPr lang="fr-BE" dirty="0" smtClean="0"/>
              <a:t>simple</a:t>
            </a:r>
            <a:endParaRPr lang="fr-BE" dirty="0"/>
          </a:p>
        </p:txBody>
      </p:sp>
      <p:pic>
        <p:nvPicPr>
          <p:cNvPr id="4" name="Picture 3"/>
          <p:cNvPicPr>
            <a:picLocks noChangeAspect="1"/>
          </p:cNvPicPr>
          <p:nvPr/>
        </p:nvPicPr>
        <p:blipFill rotWithShape="1">
          <a:blip r:embed="rId2"/>
          <a:srcRect l="48671"/>
          <a:stretch/>
        </p:blipFill>
        <p:spPr>
          <a:xfrm>
            <a:off x="7643190" y="1467741"/>
            <a:ext cx="3629964" cy="116432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7495430" y="3128375"/>
            <a:ext cx="3205697" cy="3078082"/>
          </a:xfrm>
          <a:prstGeom prst="rect">
            <a:avLst/>
          </a:prstGeom>
          <a:ln>
            <a:noFill/>
          </a:ln>
          <a:effectLst>
            <a:outerShdw blurRad="292100" dist="139700" dir="2700000" algn="tl" rotWithShape="0">
              <a:srgbClr val="333333">
                <a:alpha val="65000"/>
              </a:srgbClr>
            </a:outerShdw>
          </a:effectLst>
        </p:spPr>
      </p:pic>
      <p:sp>
        <p:nvSpPr>
          <p:cNvPr id="10" name="Slide Number Placeholder 9"/>
          <p:cNvSpPr>
            <a:spLocks noGrp="1"/>
          </p:cNvSpPr>
          <p:nvPr>
            <p:ph type="sldNum" sz="quarter" idx="12"/>
          </p:nvPr>
        </p:nvSpPr>
        <p:spPr/>
        <p:txBody>
          <a:bodyPr/>
          <a:lstStyle/>
          <a:p>
            <a:pPr defTabSz="822960"/>
            <a:fld id="{95CE3149-9A57-49FF-8206-FDAC1CA05DA9}" type="slidenum">
              <a:rPr lang="en-US" smtClean="0"/>
              <a:pPr defTabSz="822960"/>
              <a:t>93</a:t>
            </a:fld>
            <a:endParaRPr lang="en-US" dirty="0"/>
          </a:p>
        </p:txBody>
      </p:sp>
    </p:spTree>
    <p:extLst>
      <p:ext uri="{BB962C8B-B14F-4D97-AF65-F5344CB8AC3E}">
        <p14:creationId xmlns:p14="http://schemas.microsoft.com/office/powerpoint/2010/main" val="155824821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dirty="0"/>
              <a:t>L’e-Box aujourd’hui offre des outils et des garanties aux expéditeurs</a:t>
            </a:r>
          </a:p>
        </p:txBody>
      </p:sp>
      <p:sp>
        <p:nvSpPr>
          <p:cNvPr id="3" name="Content Placeholder 2"/>
          <p:cNvSpPr>
            <a:spLocks noGrp="1"/>
          </p:cNvSpPr>
          <p:nvPr>
            <p:ph idx="1"/>
          </p:nvPr>
        </p:nvSpPr>
        <p:spPr/>
        <p:txBody>
          <a:bodyPr>
            <a:normAutofit/>
          </a:bodyPr>
          <a:lstStyle/>
          <a:p>
            <a:pPr>
              <a:lnSpc>
                <a:spcPct val="100000"/>
              </a:lnSpc>
              <a:buFont typeface="Wingdings" panose="05000000000000000000" pitchFamily="2" charset="2"/>
              <a:buChar char="ü"/>
            </a:pPr>
            <a:r>
              <a:rPr lang="fr-BE" sz="2160" dirty="0"/>
              <a:t>Savoir si </a:t>
            </a:r>
            <a:r>
              <a:rPr lang="fr-BE" sz="2160" dirty="0">
                <a:solidFill>
                  <a:srgbClr val="20C5CB"/>
                </a:solidFill>
              </a:rPr>
              <a:t>l’entreprise est prête </a:t>
            </a:r>
            <a:r>
              <a:rPr lang="fr-BE" sz="2160" dirty="0"/>
              <a:t>à accepter les documents de l’e-Box</a:t>
            </a:r>
          </a:p>
          <a:p>
            <a:pPr>
              <a:lnSpc>
                <a:spcPct val="100000"/>
              </a:lnSpc>
              <a:buFont typeface="Wingdings" panose="05000000000000000000" pitchFamily="2" charset="2"/>
              <a:buChar char="ü"/>
            </a:pPr>
            <a:endParaRPr lang="fr-BE" sz="2160" dirty="0"/>
          </a:p>
          <a:p>
            <a:pPr>
              <a:lnSpc>
                <a:spcPct val="100000"/>
              </a:lnSpc>
              <a:buFont typeface="Wingdings" panose="05000000000000000000" pitchFamily="2" charset="2"/>
              <a:buChar char="ü"/>
            </a:pPr>
            <a:r>
              <a:rPr lang="fr-BE" sz="2160" dirty="0"/>
              <a:t>Avoir la garantie que le </a:t>
            </a:r>
            <a:r>
              <a:rPr lang="fr-BE" sz="2160" dirty="0">
                <a:solidFill>
                  <a:srgbClr val="20C5CB"/>
                </a:solidFill>
              </a:rPr>
              <a:t>document est délivré </a:t>
            </a:r>
            <a:r>
              <a:rPr lang="fr-BE" sz="2160" dirty="0"/>
              <a:t>dans l’e-Box de l’entreprise</a:t>
            </a:r>
          </a:p>
          <a:p>
            <a:pPr>
              <a:lnSpc>
                <a:spcPct val="100000"/>
              </a:lnSpc>
              <a:buFont typeface="Wingdings" panose="05000000000000000000" pitchFamily="2" charset="2"/>
              <a:buChar char="ü"/>
            </a:pPr>
            <a:endParaRPr lang="fr-BE" sz="2160" dirty="0"/>
          </a:p>
          <a:p>
            <a:pPr>
              <a:lnSpc>
                <a:spcPct val="100000"/>
              </a:lnSpc>
              <a:buFont typeface="Wingdings" panose="05000000000000000000" pitchFamily="2" charset="2"/>
              <a:buChar char="ü"/>
            </a:pPr>
            <a:r>
              <a:rPr lang="fr-BE" sz="2160" dirty="0"/>
              <a:t>Avoir la garantie que le </a:t>
            </a:r>
            <a:r>
              <a:rPr lang="fr-BE" sz="2160" dirty="0">
                <a:solidFill>
                  <a:srgbClr val="20C5CB"/>
                </a:solidFill>
              </a:rPr>
              <a:t>document est accessible </a:t>
            </a:r>
            <a:r>
              <a:rPr lang="fr-BE" sz="2160" dirty="0"/>
              <a:t>pendant toute la </a:t>
            </a:r>
            <a:r>
              <a:rPr lang="fr-BE" sz="2160" dirty="0">
                <a:solidFill>
                  <a:srgbClr val="20C5CB"/>
                </a:solidFill>
              </a:rPr>
              <a:t>durée de validité </a:t>
            </a:r>
            <a:r>
              <a:rPr lang="fr-BE" sz="2160" dirty="0"/>
              <a:t>que l’institution a spécifiée</a:t>
            </a:r>
          </a:p>
          <a:p>
            <a:pPr>
              <a:lnSpc>
                <a:spcPct val="100000"/>
              </a:lnSpc>
              <a:buFont typeface="Wingdings" panose="05000000000000000000" pitchFamily="2" charset="2"/>
              <a:buChar char="ü"/>
            </a:pPr>
            <a:endParaRPr lang="fr-BE" sz="2160" dirty="0"/>
          </a:p>
          <a:p>
            <a:pPr>
              <a:lnSpc>
                <a:spcPct val="100000"/>
              </a:lnSpc>
              <a:buFont typeface="Wingdings" panose="05000000000000000000" pitchFamily="2" charset="2"/>
              <a:buChar char="ü"/>
            </a:pPr>
            <a:r>
              <a:rPr lang="fr-BE" sz="2160" dirty="0"/>
              <a:t>Avoir la garantie que seul les </a:t>
            </a:r>
            <a:r>
              <a:rPr lang="fr-BE" sz="2160" dirty="0">
                <a:solidFill>
                  <a:srgbClr val="20C5CB"/>
                </a:solidFill>
              </a:rPr>
              <a:t>utilisateurs autorisés </a:t>
            </a:r>
            <a:r>
              <a:rPr lang="fr-BE" sz="2160" dirty="0"/>
              <a:t>voient les documents</a:t>
            </a:r>
          </a:p>
          <a:p>
            <a:pPr>
              <a:lnSpc>
                <a:spcPct val="100000"/>
              </a:lnSpc>
              <a:buFont typeface="Wingdings" panose="05000000000000000000" pitchFamily="2" charset="2"/>
              <a:buChar char="ü"/>
            </a:pPr>
            <a:endParaRPr lang="fr-BE" sz="2160" dirty="0"/>
          </a:p>
          <a:p>
            <a:pPr>
              <a:lnSpc>
                <a:spcPct val="100000"/>
              </a:lnSpc>
              <a:buFont typeface="Wingdings" panose="05000000000000000000" pitchFamily="2" charset="2"/>
              <a:buChar char="ü"/>
            </a:pPr>
            <a:r>
              <a:rPr lang="fr-BE" sz="2160" dirty="0"/>
              <a:t>Connaître le </a:t>
            </a:r>
            <a:r>
              <a:rPr lang="fr-BE" sz="2160" dirty="0">
                <a:solidFill>
                  <a:srgbClr val="20C5CB"/>
                </a:solidFill>
              </a:rPr>
              <a:t>statut de lecture </a:t>
            </a:r>
            <a:r>
              <a:rPr lang="fr-BE" sz="2160" dirty="0"/>
              <a:t>du message par l’entreprise</a:t>
            </a:r>
          </a:p>
        </p:txBody>
      </p:sp>
      <p:sp>
        <p:nvSpPr>
          <p:cNvPr id="8" name="Slide Number Placeholder 7"/>
          <p:cNvSpPr>
            <a:spLocks noGrp="1"/>
          </p:cNvSpPr>
          <p:nvPr>
            <p:ph type="sldNum" sz="quarter" idx="12"/>
          </p:nvPr>
        </p:nvSpPr>
        <p:spPr/>
        <p:txBody>
          <a:bodyPr/>
          <a:lstStyle/>
          <a:p>
            <a:pPr defTabSz="822960"/>
            <a:fld id="{95CE3149-9A57-49FF-8206-FDAC1CA05DA9}" type="slidenum">
              <a:rPr lang="en-US" smtClean="0"/>
              <a:pPr defTabSz="822960"/>
              <a:t>94</a:t>
            </a:fld>
            <a:endParaRPr lang="en-US" dirty="0"/>
          </a:p>
        </p:txBody>
      </p:sp>
    </p:spTree>
    <p:extLst>
      <p:ext uri="{BB962C8B-B14F-4D97-AF65-F5344CB8AC3E}">
        <p14:creationId xmlns:p14="http://schemas.microsoft.com/office/powerpoint/2010/main" val="2548188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BE" dirty="0"/>
          </a:p>
        </p:txBody>
      </p:sp>
      <p:sp>
        <p:nvSpPr>
          <p:cNvPr id="3" name="Content Placeholder 2"/>
          <p:cNvSpPr>
            <a:spLocks noGrp="1"/>
          </p:cNvSpPr>
          <p:nvPr>
            <p:ph idx="1"/>
          </p:nvPr>
        </p:nvSpPr>
        <p:spPr/>
        <p:txBody>
          <a:bodyPr/>
          <a:lstStyle/>
          <a:p>
            <a:endParaRPr lang="fr-BE" dirty="0"/>
          </a:p>
        </p:txBody>
      </p:sp>
      <p:pic>
        <p:nvPicPr>
          <p:cNvPr id="6" name="Picture 5">
            <a:extLst>
              <a:ext uri="{FF2B5EF4-FFF2-40B4-BE49-F238E27FC236}">
                <a16:creationId xmlns:a16="http://schemas.microsoft.com/office/drawing/2014/main" id="{42E6FF1E-8115-4647-BD91-5C7C070446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610"/>
            <a:ext cx="10972800" cy="6856781"/>
          </a:xfrm>
          <a:prstGeom prst="rect">
            <a:avLst/>
          </a:prstGeom>
        </p:spPr>
      </p:pic>
      <p:sp>
        <p:nvSpPr>
          <p:cNvPr id="7" name="Rectangle 6"/>
          <p:cNvSpPr/>
          <p:nvPr/>
        </p:nvSpPr>
        <p:spPr>
          <a:xfrm>
            <a:off x="6059424" y="0"/>
            <a:ext cx="5522976" cy="6857390"/>
          </a:xfrm>
          <a:prstGeom prst="rect">
            <a:avLst/>
          </a:prstGeom>
          <a:blipFill dpi="0" rotWithShape="1">
            <a:blip r:embed="rId3">
              <a:alphaModFix amt="3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fr-BE" sz="1620" dirty="0">
              <a:solidFill>
                <a:srgbClr val="FFFFFF"/>
              </a:solidFill>
              <a:latin typeface="Calibri" panose="020F0502020204030204"/>
            </a:endParaRPr>
          </a:p>
        </p:txBody>
      </p:sp>
      <p:sp>
        <p:nvSpPr>
          <p:cNvPr id="9" name="Title 1">
            <a:extLst>
              <a:ext uri="{FF2B5EF4-FFF2-40B4-BE49-F238E27FC236}">
                <a16:creationId xmlns:a16="http://schemas.microsoft.com/office/drawing/2014/main" id="{8F18F4F2-77F3-8340-9889-E050FC100D4F}"/>
              </a:ext>
            </a:extLst>
          </p:cNvPr>
          <p:cNvSpPr txBox="1">
            <a:spLocks/>
          </p:cNvSpPr>
          <p:nvPr/>
        </p:nvSpPr>
        <p:spPr>
          <a:xfrm>
            <a:off x="1013233" y="1684063"/>
            <a:ext cx="4790159" cy="3966929"/>
          </a:xfrm>
          <a:prstGeom prst="rect">
            <a:avLst/>
          </a:prstGeom>
        </p:spPr>
        <p:txBody>
          <a:bodyPr vert="horz" lIns="109728" tIns="54864" rIns="109728" bIns="54864" rtlCol="0" anchor="ctr">
            <a:normAutofit/>
          </a:bodyPr>
          <a:lstStyle>
            <a:lvl1pPr algn="l" defTabSz="685800" rtl="0" eaLnBrk="1" latinLnBrk="0" hangingPunct="1">
              <a:lnSpc>
                <a:spcPct val="90000"/>
              </a:lnSpc>
              <a:spcBef>
                <a:spcPct val="0"/>
              </a:spcBef>
              <a:buNone/>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defTabSz="822960"/>
            <a:r>
              <a:rPr lang="fr-FR" sz="3360" dirty="0">
                <a:solidFill>
                  <a:srgbClr val="FFFFFF"/>
                </a:solidFill>
              </a:rPr>
              <a:t>La fédération d’e-Box</a:t>
            </a:r>
          </a:p>
          <a:p>
            <a:pPr defTabSz="822960"/>
            <a:endParaRPr lang="fr-FR" sz="3360" dirty="0">
              <a:solidFill>
                <a:srgbClr val="FFFFFF"/>
              </a:solidFill>
            </a:endParaRPr>
          </a:p>
          <a:p>
            <a:pPr defTabSz="822960"/>
            <a:r>
              <a:rPr lang="fr-FR" sz="3360" dirty="0">
                <a:solidFill>
                  <a:srgbClr val="FFFFFF"/>
                </a:solidFill>
              </a:rPr>
              <a:t>Un écosystème qui met en relation les Document </a:t>
            </a:r>
            <a:r>
              <a:rPr lang="fr-FR" sz="3360" dirty="0" err="1">
                <a:solidFill>
                  <a:srgbClr val="FFFFFF"/>
                </a:solidFill>
              </a:rPr>
              <a:t>Senders</a:t>
            </a:r>
            <a:r>
              <a:rPr lang="fr-FR" sz="3360" dirty="0">
                <a:solidFill>
                  <a:srgbClr val="FFFFFF"/>
                </a:solidFill>
              </a:rPr>
              <a:t>, les Document Providers et l’entreprise</a:t>
            </a:r>
            <a:endParaRPr lang="fr-FR" sz="2160" dirty="0">
              <a:solidFill>
                <a:srgbClr val="FFFFFF"/>
              </a:solidFill>
            </a:endParaRPr>
          </a:p>
        </p:txBody>
      </p:sp>
      <p:sp>
        <p:nvSpPr>
          <p:cNvPr id="11" name="Slide Number Placeholder 10"/>
          <p:cNvSpPr>
            <a:spLocks noGrp="1"/>
          </p:cNvSpPr>
          <p:nvPr>
            <p:ph type="sldNum" sz="quarter" idx="12"/>
          </p:nvPr>
        </p:nvSpPr>
        <p:spPr/>
        <p:txBody>
          <a:bodyPr/>
          <a:lstStyle/>
          <a:p>
            <a:pPr defTabSz="822960"/>
            <a:fld id="{95CE3149-9A57-49FF-8206-FDAC1CA05DA9}" type="slidenum">
              <a:rPr lang="en-US" smtClean="0"/>
              <a:pPr defTabSz="822960"/>
              <a:t>95</a:t>
            </a:fld>
            <a:endParaRPr lang="en-US" dirty="0"/>
          </a:p>
        </p:txBody>
      </p:sp>
    </p:spTree>
    <p:extLst>
      <p:ext uri="{BB962C8B-B14F-4D97-AF65-F5344CB8AC3E}">
        <p14:creationId xmlns:p14="http://schemas.microsoft.com/office/powerpoint/2010/main" val="407025936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La fédération</a:t>
            </a:r>
          </a:p>
        </p:txBody>
      </p:sp>
      <p:sp>
        <p:nvSpPr>
          <p:cNvPr id="64" name="Content Placeholder 11"/>
          <p:cNvSpPr>
            <a:spLocks noGrp="1"/>
          </p:cNvSpPr>
          <p:nvPr>
            <p:ph idx="1"/>
          </p:nvPr>
        </p:nvSpPr>
        <p:spPr>
          <a:xfrm>
            <a:off x="6178647" y="4958047"/>
            <a:ext cx="1819254" cy="630190"/>
          </a:xfrm>
        </p:spPr>
        <p:txBody>
          <a:bodyPr>
            <a:noAutofit/>
          </a:bodyPr>
          <a:lstStyle/>
          <a:p>
            <a:pPr marL="0" indent="0">
              <a:lnSpc>
                <a:spcPct val="100000"/>
              </a:lnSpc>
              <a:buNone/>
            </a:pPr>
            <a:r>
              <a:rPr lang="fr-BE" sz="1920" u="sng" dirty="0"/>
              <a:t>Une seule API pour tous</a:t>
            </a:r>
          </a:p>
        </p:txBody>
      </p:sp>
      <p:sp>
        <p:nvSpPr>
          <p:cNvPr id="65" name="Flowchart: Magnetic Disk 64"/>
          <p:cNvSpPr/>
          <p:nvPr/>
        </p:nvSpPr>
        <p:spPr>
          <a:xfrm>
            <a:off x="2684016" y="3310098"/>
            <a:ext cx="953702" cy="880766"/>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66" name="Rounded Rectangle 65"/>
          <p:cNvSpPr/>
          <p:nvPr/>
        </p:nvSpPr>
        <p:spPr>
          <a:xfrm>
            <a:off x="2793626" y="3736217"/>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pic>
        <p:nvPicPr>
          <p:cNvPr id="68" name="Picture 2" descr="C:\Users\jevo\AppData\Local\Microsoft\Windows\Temporary Internet Files\Content.IE5\ZRCVVMOR\Devicetemplates_laptop-01[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42866" y="3054567"/>
            <a:ext cx="2901096" cy="171737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1403" y="3158889"/>
            <a:ext cx="2083734" cy="1415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71145" y="3296188"/>
            <a:ext cx="844538" cy="359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 name="Rounded Rectangle 70"/>
          <p:cNvSpPr/>
          <p:nvPr/>
        </p:nvSpPr>
        <p:spPr>
          <a:xfrm>
            <a:off x="2793626" y="3808225"/>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72" name="Rounded Rectangle 71"/>
          <p:cNvSpPr/>
          <p:nvPr/>
        </p:nvSpPr>
        <p:spPr>
          <a:xfrm>
            <a:off x="2793626" y="3880233"/>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73" name="Rounded Rectangle 72"/>
          <p:cNvSpPr/>
          <p:nvPr/>
        </p:nvSpPr>
        <p:spPr>
          <a:xfrm>
            <a:off x="2793626" y="3952241"/>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74" name="Rounded Rectangle 73"/>
          <p:cNvSpPr/>
          <p:nvPr/>
        </p:nvSpPr>
        <p:spPr>
          <a:xfrm>
            <a:off x="7526173" y="3833050"/>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75" name="Rounded Rectangle 74"/>
          <p:cNvSpPr/>
          <p:nvPr/>
        </p:nvSpPr>
        <p:spPr>
          <a:xfrm>
            <a:off x="7526173" y="3903622"/>
            <a:ext cx="734482"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76" name="Rounded Rectangle 75"/>
          <p:cNvSpPr/>
          <p:nvPr/>
        </p:nvSpPr>
        <p:spPr>
          <a:xfrm>
            <a:off x="7526173" y="3974194"/>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77" name="Rounded Rectangle 76"/>
          <p:cNvSpPr/>
          <p:nvPr/>
        </p:nvSpPr>
        <p:spPr>
          <a:xfrm>
            <a:off x="7526173" y="4044766"/>
            <a:ext cx="734482" cy="45719"/>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78" name="TextBox 77"/>
          <p:cNvSpPr txBox="1"/>
          <p:nvPr/>
        </p:nvSpPr>
        <p:spPr>
          <a:xfrm>
            <a:off x="2708051" y="4141976"/>
            <a:ext cx="905633" cy="535531"/>
          </a:xfrm>
          <a:prstGeom prst="rect">
            <a:avLst/>
          </a:prstGeom>
          <a:noFill/>
        </p:spPr>
        <p:txBody>
          <a:bodyPr wrap="none" rtlCol="0">
            <a:spAutoFit/>
          </a:bodyPr>
          <a:lstStyle/>
          <a:p>
            <a:pPr algn="ctr" defTabSz="822960"/>
            <a:r>
              <a:rPr lang="fr-BE" sz="1440" dirty="0">
                <a:solidFill>
                  <a:srgbClr val="000000"/>
                </a:solidFill>
                <a:latin typeface="Calibri" panose="020F0502020204030204"/>
              </a:rPr>
              <a:t>DB e-Box </a:t>
            </a:r>
          </a:p>
          <a:p>
            <a:pPr algn="ctr" defTabSz="822960"/>
            <a:r>
              <a:rPr lang="fr-BE" sz="1440" dirty="0">
                <a:solidFill>
                  <a:srgbClr val="000000"/>
                </a:solidFill>
                <a:latin typeface="Calibri" panose="020F0502020204030204"/>
              </a:rPr>
              <a:t>(</a:t>
            </a:r>
            <a:r>
              <a:rPr lang="fr-BE" sz="1440" dirty="0" err="1">
                <a:solidFill>
                  <a:srgbClr val="000000"/>
                </a:solidFill>
                <a:latin typeface="Calibri" panose="020F0502020204030204"/>
              </a:rPr>
              <a:t>SocSec</a:t>
            </a:r>
            <a:r>
              <a:rPr lang="fr-BE" sz="1440" dirty="0">
                <a:solidFill>
                  <a:srgbClr val="000000"/>
                </a:solidFill>
                <a:latin typeface="Calibri" panose="020F0502020204030204"/>
              </a:rPr>
              <a:t>)</a:t>
            </a:r>
          </a:p>
        </p:txBody>
      </p:sp>
      <p:sp>
        <p:nvSpPr>
          <p:cNvPr id="79" name="TextBox 78"/>
          <p:cNvSpPr txBox="1"/>
          <p:nvPr/>
        </p:nvSpPr>
        <p:spPr>
          <a:xfrm>
            <a:off x="4032129" y="4069968"/>
            <a:ext cx="1440266" cy="535531"/>
          </a:xfrm>
          <a:prstGeom prst="rect">
            <a:avLst/>
          </a:prstGeom>
          <a:noFill/>
        </p:spPr>
        <p:txBody>
          <a:bodyPr wrap="none" rtlCol="0">
            <a:spAutoFit/>
          </a:bodyPr>
          <a:lstStyle/>
          <a:p>
            <a:pPr algn="ctr" defTabSz="822960"/>
            <a:r>
              <a:rPr lang="fr-BE" sz="1440" dirty="0">
                <a:solidFill>
                  <a:srgbClr val="000000"/>
                </a:solidFill>
                <a:latin typeface="Calibri" panose="020F0502020204030204"/>
              </a:rPr>
              <a:t>MessageRegistry</a:t>
            </a:r>
          </a:p>
          <a:p>
            <a:pPr algn="ctr" defTabSz="822960"/>
            <a:r>
              <a:rPr lang="fr-BE" sz="1440" dirty="0">
                <a:solidFill>
                  <a:srgbClr val="000000"/>
                </a:solidFill>
                <a:latin typeface="Calibri" panose="020F0502020204030204"/>
              </a:rPr>
              <a:t>SocSec</a:t>
            </a:r>
          </a:p>
        </p:txBody>
      </p:sp>
      <p:sp>
        <p:nvSpPr>
          <p:cNvPr id="80" name="TextBox 79"/>
          <p:cNvSpPr txBox="1"/>
          <p:nvPr/>
        </p:nvSpPr>
        <p:spPr>
          <a:xfrm>
            <a:off x="6852667" y="2752385"/>
            <a:ext cx="1982338" cy="313932"/>
          </a:xfrm>
          <a:prstGeom prst="rect">
            <a:avLst/>
          </a:prstGeom>
          <a:noFill/>
        </p:spPr>
        <p:txBody>
          <a:bodyPr wrap="none" rtlCol="0">
            <a:spAutoFit/>
          </a:bodyPr>
          <a:lstStyle/>
          <a:p>
            <a:pPr algn="ctr" defTabSz="822960"/>
            <a:r>
              <a:rPr lang="fr-BE" sz="1440" dirty="0">
                <a:solidFill>
                  <a:srgbClr val="000000"/>
                </a:solidFill>
                <a:latin typeface="Calibri" panose="020F0502020204030204"/>
              </a:rPr>
              <a:t>Nouvelle Webapp e-Box</a:t>
            </a:r>
          </a:p>
        </p:txBody>
      </p:sp>
      <p:cxnSp>
        <p:nvCxnSpPr>
          <p:cNvPr id="81" name="Elbow Connector 80"/>
          <p:cNvCxnSpPr>
            <a:stCxn id="83" idx="1"/>
            <a:endCxn id="65" idx="4"/>
          </p:cNvCxnSpPr>
          <p:nvPr/>
        </p:nvCxnSpPr>
        <p:spPr>
          <a:xfrm rot="10800000">
            <a:off x="3637720" y="3750483"/>
            <a:ext cx="765037" cy="1"/>
          </a:xfrm>
          <a:prstGeom prst="bentConnector3">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83" name="Picture 2" descr="C:\Users\jevo\AppData\Local\Microsoft\Windows\Temporary Internet Files\Content.IE5\5DM5B4EY\Web-Services-Icon5[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02756" y="3415538"/>
            <a:ext cx="699016" cy="669889"/>
          </a:xfrm>
          <a:prstGeom prst="rect">
            <a:avLst/>
          </a:prstGeom>
          <a:noFill/>
          <a:extLst>
            <a:ext uri="{909E8E84-426E-40DD-AFC4-6F175D3DCCD1}">
              <a14:hiddenFill xmlns:a14="http://schemas.microsoft.com/office/drawing/2010/main">
                <a:solidFill>
                  <a:srgbClr val="FFFFFF"/>
                </a:solidFill>
              </a14:hiddenFill>
            </a:ext>
          </a:extLst>
        </p:spPr>
      </p:pic>
      <p:cxnSp>
        <p:nvCxnSpPr>
          <p:cNvPr id="84" name="Elbow Connector 83"/>
          <p:cNvCxnSpPr/>
          <p:nvPr/>
        </p:nvCxnSpPr>
        <p:spPr>
          <a:xfrm rot="10800000">
            <a:off x="5074126" y="3853942"/>
            <a:ext cx="1605206" cy="1"/>
          </a:xfrm>
          <a:prstGeom prst="bentConnector3">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6" name="Elbow Connector 42"/>
          <p:cNvCxnSpPr>
            <a:endCxn id="97" idx="3"/>
          </p:cNvCxnSpPr>
          <p:nvPr/>
        </p:nvCxnSpPr>
        <p:spPr>
          <a:xfrm flipH="1">
            <a:off x="5058543" y="4040049"/>
            <a:ext cx="1593299" cy="1446011"/>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42"/>
          <p:cNvCxnSpPr>
            <a:stCxn id="110" idx="3"/>
          </p:cNvCxnSpPr>
          <p:nvPr/>
        </p:nvCxnSpPr>
        <p:spPr>
          <a:xfrm>
            <a:off x="5131699" y="2318612"/>
            <a:ext cx="1547633" cy="13808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88" name="Picture 7" descr="https://image.flaticon.com/icons/png/512/48/48609.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41254" y="3267024"/>
            <a:ext cx="537677" cy="448064"/>
          </a:xfrm>
          <a:prstGeom prst="rect">
            <a:avLst/>
          </a:prstGeom>
          <a:noFill/>
          <a:extLst>
            <a:ext uri="{909E8E84-426E-40DD-AFC4-6F175D3DCCD1}">
              <a14:hiddenFill xmlns:a14="http://schemas.microsoft.com/office/drawing/2010/main">
                <a:solidFill>
                  <a:srgbClr val="FFFFFF"/>
                </a:solidFill>
              </a14:hiddenFill>
            </a:ext>
          </a:extLst>
        </p:spPr>
      </p:pic>
      <p:sp>
        <p:nvSpPr>
          <p:cNvPr id="89" name="Flowchart: Magnetic Disk 88"/>
          <p:cNvSpPr/>
          <p:nvPr/>
        </p:nvSpPr>
        <p:spPr>
          <a:xfrm>
            <a:off x="2677126" y="5045675"/>
            <a:ext cx="953702" cy="880766"/>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90" name="Rounded Rectangle 89"/>
          <p:cNvSpPr/>
          <p:nvPr/>
        </p:nvSpPr>
        <p:spPr>
          <a:xfrm>
            <a:off x="2786736" y="5471794"/>
            <a:ext cx="734482"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92" name="Rounded Rectangle 91"/>
          <p:cNvSpPr/>
          <p:nvPr/>
        </p:nvSpPr>
        <p:spPr>
          <a:xfrm>
            <a:off x="2786736" y="5543803"/>
            <a:ext cx="734482"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93" name="TextBox 92"/>
          <p:cNvSpPr txBox="1"/>
          <p:nvPr/>
        </p:nvSpPr>
        <p:spPr>
          <a:xfrm>
            <a:off x="2564330" y="5931732"/>
            <a:ext cx="1179297" cy="313932"/>
          </a:xfrm>
          <a:prstGeom prst="rect">
            <a:avLst/>
          </a:prstGeom>
          <a:noFill/>
        </p:spPr>
        <p:txBody>
          <a:bodyPr wrap="none" rtlCol="0">
            <a:spAutoFit/>
          </a:bodyPr>
          <a:lstStyle/>
          <a:p>
            <a:pPr algn="ctr" defTabSz="822960"/>
            <a:r>
              <a:rPr lang="fr-BE" sz="1440" dirty="0">
                <a:solidFill>
                  <a:srgbClr val="000000"/>
                </a:solidFill>
                <a:latin typeface="Calibri" panose="020F0502020204030204"/>
              </a:rPr>
              <a:t>DB Economie</a:t>
            </a:r>
          </a:p>
        </p:txBody>
      </p:sp>
      <p:sp>
        <p:nvSpPr>
          <p:cNvPr id="94" name="TextBox 93"/>
          <p:cNvSpPr txBox="1"/>
          <p:nvPr/>
        </p:nvSpPr>
        <p:spPr>
          <a:xfrm>
            <a:off x="3988901" y="5805546"/>
            <a:ext cx="1440266" cy="535531"/>
          </a:xfrm>
          <a:prstGeom prst="rect">
            <a:avLst/>
          </a:prstGeom>
          <a:noFill/>
        </p:spPr>
        <p:txBody>
          <a:bodyPr wrap="none" rtlCol="0">
            <a:spAutoFit/>
          </a:bodyPr>
          <a:lstStyle/>
          <a:p>
            <a:pPr algn="ctr" defTabSz="822960"/>
            <a:r>
              <a:rPr lang="fr-BE" sz="1440" dirty="0">
                <a:solidFill>
                  <a:srgbClr val="000000"/>
                </a:solidFill>
                <a:latin typeface="Calibri" panose="020F0502020204030204"/>
              </a:rPr>
              <a:t>MessageRegistry</a:t>
            </a:r>
          </a:p>
          <a:p>
            <a:pPr algn="ctr" defTabSz="822960"/>
            <a:r>
              <a:rPr lang="fr-BE" sz="1440" dirty="0">
                <a:solidFill>
                  <a:srgbClr val="000000"/>
                </a:solidFill>
                <a:latin typeface="Calibri" panose="020F0502020204030204"/>
              </a:rPr>
              <a:t>FOD Economie</a:t>
            </a:r>
          </a:p>
        </p:txBody>
      </p:sp>
      <p:cxnSp>
        <p:nvCxnSpPr>
          <p:cNvPr id="95" name="Elbow Connector 94"/>
          <p:cNvCxnSpPr>
            <a:stCxn id="97" idx="1"/>
            <a:endCxn id="89" idx="4"/>
          </p:cNvCxnSpPr>
          <p:nvPr/>
        </p:nvCxnSpPr>
        <p:spPr>
          <a:xfrm rot="10800000">
            <a:off x="3630830" y="5486060"/>
            <a:ext cx="728699" cy="1"/>
          </a:xfrm>
          <a:prstGeom prst="bentConnector3">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97" name="Picture 2" descr="C:\Users\jevo\AppData\Local\Microsoft\Windows\Temporary Internet Files\Content.IE5\5DM5B4EY\Web-Services-Icon5[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59527" y="5151115"/>
            <a:ext cx="699016" cy="669889"/>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7" descr="https://image.flaticon.com/icons/png/512/48/48609.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89704" y="4822248"/>
            <a:ext cx="537677" cy="448064"/>
          </a:xfrm>
          <a:prstGeom prst="rect">
            <a:avLst/>
          </a:prstGeom>
          <a:noFill/>
          <a:extLst>
            <a:ext uri="{909E8E84-426E-40DD-AFC4-6F175D3DCCD1}">
              <a14:hiddenFill xmlns:a14="http://schemas.microsoft.com/office/drawing/2010/main">
                <a:solidFill>
                  <a:srgbClr val="FFFFFF"/>
                </a:solidFill>
              </a14:hiddenFill>
            </a:ext>
          </a:extLst>
        </p:spPr>
      </p:pic>
      <p:sp>
        <p:nvSpPr>
          <p:cNvPr id="100" name="Rounded Rectangle 99"/>
          <p:cNvSpPr/>
          <p:nvPr/>
        </p:nvSpPr>
        <p:spPr>
          <a:xfrm>
            <a:off x="7526173" y="4115338"/>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101" name="Rounded Rectangle 100"/>
          <p:cNvSpPr/>
          <p:nvPr/>
        </p:nvSpPr>
        <p:spPr>
          <a:xfrm>
            <a:off x="7526173" y="4185910"/>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102" name="Rounded Rectangle 101"/>
          <p:cNvSpPr/>
          <p:nvPr/>
        </p:nvSpPr>
        <p:spPr>
          <a:xfrm>
            <a:off x="7526173" y="4256481"/>
            <a:ext cx="734482"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103" name="Flowchart: Magnetic Disk 102"/>
          <p:cNvSpPr/>
          <p:nvPr/>
        </p:nvSpPr>
        <p:spPr>
          <a:xfrm>
            <a:off x="2719578" y="1878227"/>
            <a:ext cx="953702" cy="880766"/>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104" name="Rounded Rectangle 103"/>
          <p:cNvSpPr/>
          <p:nvPr/>
        </p:nvSpPr>
        <p:spPr>
          <a:xfrm>
            <a:off x="2829188" y="2272892"/>
            <a:ext cx="734482" cy="45719"/>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00B050"/>
              </a:solidFill>
              <a:latin typeface="Calibri" panose="020F0502020204030204"/>
            </a:endParaRPr>
          </a:p>
        </p:txBody>
      </p:sp>
      <p:sp>
        <p:nvSpPr>
          <p:cNvPr id="106" name="TextBox 105"/>
          <p:cNvSpPr txBox="1"/>
          <p:nvPr/>
        </p:nvSpPr>
        <p:spPr>
          <a:xfrm>
            <a:off x="2680362" y="2678649"/>
            <a:ext cx="1032142" cy="313932"/>
          </a:xfrm>
          <a:prstGeom prst="rect">
            <a:avLst/>
          </a:prstGeom>
          <a:noFill/>
        </p:spPr>
        <p:txBody>
          <a:bodyPr wrap="none" rtlCol="0">
            <a:spAutoFit/>
          </a:bodyPr>
          <a:lstStyle/>
          <a:p>
            <a:pPr algn="ctr" defTabSz="822960"/>
            <a:r>
              <a:rPr lang="fr-BE" sz="1440" dirty="0">
                <a:solidFill>
                  <a:srgbClr val="000000"/>
                </a:solidFill>
                <a:latin typeface="Calibri" panose="020F0502020204030204"/>
              </a:rPr>
              <a:t>DB Pension</a:t>
            </a:r>
          </a:p>
        </p:txBody>
      </p:sp>
      <p:sp>
        <p:nvSpPr>
          <p:cNvPr id="107" name="TextBox 106"/>
          <p:cNvSpPr txBox="1"/>
          <p:nvPr/>
        </p:nvSpPr>
        <p:spPr>
          <a:xfrm>
            <a:off x="4062057" y="2606643"/>
            <a:ext cx="1440266" cy="535531"/>
          </a:xfrm>
          <a:prstGeom prst="rect">
            <a:avLst/>
          </a:prstGeom>
          <a:noFill/>
        </p:spPr>
        <p:txBody>
          <a:bodyPr wrap="none" rtlCol="0">
            <a:spAutoFit/>
          </a:bodyPr>
          <a:lstStyle/>
          <a:p>
            <a:pPr algn="ctr" defTabSz="822960"/>
            <a:r>
              <a:rPr lang="fr-BE" sz="1440" dirty="0">
                <a:solidFill>
                  <a:srgbClr val="000000"/>
                </a:solidFill>
                <a:latin typeface="Calibri" panose="020F0502020204030204"/>
              </a:rPr>
              <a:t>MessageRegistry</a:t>
            </a:r>
          </a:p>
          <a:p>
            <a:pPr algn="ctr" defTabSz="822960"/>
            <a:r>
              <a:rPr lang="fr-BE" sz="1440" dirty="0">
                <a:solidFill>
                  <a:srgbClr val="000000"/>
                </a:solidFill>
                <a:latin typeface="Calibri" panose="020F0502020204030204"/>
              </a:rPr>
              <a:t>Pension</a:t>
            </a:r>
          </a:p>
        </p:txBody>
      </p:sp>
      <p:cxnSp>
        <p:nvCxnSpPr>
          <p:cNvPr id="108" name="Elbow Connector 107"/>
          <p:cNvCxnSpPr>
            <a:stCxn id="110" idx="1"/>
            <a:endCxn id="103" idx="4"/>
          </p:cNvCxnSpPr>
          <p:nvPr/>
        </p:nvCxnSpPr>
        <p:spPr>
          <a:xfrm rot="10800000">
            <a:off x="3673281" y="2318612"/>
            <a:ext cx="759403" cy="1"/>
          </a:xfrm>
          <a:prstGeom prst="bentConnector3">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10" name="Picture 2" descr="C:\Users\jevo\AppData\Local\Microsoft\Windows\Temporary Internet Files\Content.IE5\5DM5B4EY\Web-Services-Icon5[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2684" y="1983667"/>
            <a:ext cx="699016" cy="669889"/>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7" descr="https://image.flaticon.com/icons/png/512/48/48609.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25887" y="1685270"/>
            <a:ext cx="537677" cy="448064"/>
          </a:xfrm>
          <a:prstGeom prst="rect">
            <a:avLst/>
          </a:prstGeom>
          <a:noFill/>
          <a:extLst>
            <a:ext uri="{909E8E84-426E-40DD-AFC4-6F175D3DCCD1}">
              <a14:hiddenFill xmlns:a14="http://schemas.microsoft.com/office/drawing/2010/main">
                <a:solidFill>
                  <a:srgbClr val="FFFFFF"/>
                </a:solidFill>
              </a14:hiddenFill>
            </a:ext>
          </a:extLst>
        </p:spPr>
      </p:pic>
      <p:sp>
        <p:nvSpPr>
          <p:cNvPr id="113" name="TextBox 112"/>
          <p:cNvSpPr txBox="1"/>
          <p:nvPr/>
        </p:nvSpPr>
        <p:spPr>
          <a:xfrm>
            <a:off x="5406227" y="1601825"/>
            <a:ext cx="1038041" cy="461665"/>
          </a:xfrm>
          <a:prstGeom prst="rect">
            <a:avLst/>
          </a:prstGeom>
          <a:noFill/>
        </p:spPr>
        <p:txBody>
          <a:bodyPr wrap="none" rtlCol="0">
            <a:spAutoFit/>
          </a:bodyPr>
          <a:lstStyle/>
          <a:p>
            <a:pPr algn="ctr" defTabSz="822960"/>
            <a:r>
              <a:rPr lang="fr-BE" sz="1200" dirty="0">
                <a:solidFill>
                  <a:srgbClr val="000000"/>
                </a:solidFill>
                <a:latin typeface="Calibri" panose="020F0502020204030204"/>
              </a:rPr>
              <a:t>Documented</a:t>
            </a:r>
          </a:p>
          <a:p>
            <a:pPr algn="ctr" defTabSz="822960"/>
            <a:r>
              <a:rPr lang="fr-BE" sz="1200" dirty="0">
                <a:solidFill>
                  <a:srgbClr val="000000"/>
                </a:solidFill>
                <a:latin typeface="Calibri" panose="020F0502020204030204"/>
              </a:rPr>
              <a:t>API (contract)</a:t>
            </a:r>
          </a:p>
        </p:txBody>
      </p:sp>
      <p:pic>
        <p:nvPicPr>
          <p:cNvPr id="52" name="Picture 51" descr="http://passwerk.be/sites/default/files/referenties/sigedis.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9601" y="2937437"/>
            <a:ext cx="1146882" cy="63966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57057" y="3599964"/>
            <a:ext cx="651971" cy="543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2" descr="C:\Users\jevo\AppData\Local\Microsoft\Windows\Temporary Internet Files\Content.IE5\5DM5B4EY\Web-Services-Icon5[1].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348887" y="3409632"/>
            <a:ext cx="349507" cy="334944"/>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Straight Arrow Connector 54"/>
          <p:cNvCxnSpPr>
            <a:endCxn id="54" idx="1"/>
          </p:cNvCxnSpPr>
          <p:nvPr/>
        </p:nvCxnSpPr>
        <p:spPr>
          <a:xfrm>
            <a:off x="1509028" y="3160641"/>
            <a:ext cx="839860" cy="4164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53" idx="3"/>
            <a:endCxn id="54" idx="1"/>
          </p:cNvCxnSpPr>
          <p:nvPr/>
        </p:nvCxnSpPr>
        <p:spPr>
          <a:xfrm flipV="1">
            <a:off x="1509028" y="3577105"/>
            <a:ext cx="839860" cy="2945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561414" y="1195217"/>
            <a:ext cx="1890379" cy="757130"/>
          </a:xfrm>
          <a:prstGeom prst="rect">
            <a:avLst/>
          </a:prstGeom>
          <a:noFill/>
        </p:spPr>
        <p:txBody>
          <a:bodyPr wrap="square" rtlCol="0">
            <a:spAutoFit/>
          </a:bodyPr>
          <a:lstStyle/>
          <a:p>
            <a:pPr defTabSz="822960"/>
            <a:r>
              <a:rPr lang="fr-BE" sz="2160" b="1" dirty="0">
                <a:solidFill>
                  <a:srgbClr val="000000">
                    <a:lumMod val="50000"/>
                    <a:lumOff val="50000"/>
                  </a:srgbClr>
                </a:solidFill>
                <a:latin typeface="Verdana" panose="020B0604030504040204" pitchFamily="34" charset="0"/>
                <a:ea typeface="Verdana" panose="020B0604030504040204" pitchFamily="34" charset="0"/>
                <a:cs typeface="Verdana" panose="020B0604030504040204" pitchFamily="34" charset="0"/>
              </a:rPr>
              <a:t>Document </a:t>
            </a:r>
            <a:r>
              <a:rPr lang="fr-BE" sz="2160" b="1" dirty="0" err="1">
                <a:solidFill>
                  <a:srgbClr val="000000">
                    <a:lumMod val="50000"/>
                    <a:lumOff val="50000"/>
                  </a:srgbClr>
                </a:solidFill>
                <a:latin typeface="Verdana" panose="020B0604030504040204" pitchFamily="34" charset="0"/>
                <a:ea typeface="Verdana" panose="020B0604030504040204" pitchFamily="34" charset="0"/>
                <a:cs typeface="Verdana" panose="020B0604030504040204" pitchFamily="34" charset="0"/>
              </a:rPr>
              <a:t>Senders</a:t>
            </a:r>
            <a:endParaRPr lang="fr-BE" sz="2160" b="1" dirty="0">
              <a:solidFill>
                <a:srgbClr val="000000">
                  <a:lumMod val="50000"/>
                  <a:lumOff val="50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82" name="TextBox 81"/>
          <p:cNvSpPr txBox="1"/>
          <p:nvPr/>
        </p:nvSpPr>
        <p:spPr>
          <a:xfrm>
            <a:off x="2698395" y="1163669"/>
            <a:ext cx="1890379" cy="757130"/>
          </a:xfrm>
          <a:prstGeom prst="rect">
            <a:avLst/>
          </a:prstGeom>
          <a:noFill/>
        </p:spPr>
        <p:txBody>
          <a:bodyPr wrap="square" rtlCol="0">
            <a:spAutoFit/>
          </a:bodyPr>
          <a:lstStyle/>
          <a:p>
            <a:pPr defTabSz="822960"/>
            <a:r>
              <a:rPr lang="fr-BE" sz="2160" b="1" dirty="0">
                <a:solidFill>
                  <a:srgbClr val="000000">
                    <a:lumMod val="50000"/>
                    <a:lumOff val="50000"/>
                  </a:srgbClr>
                </a:solidFill>
                <a:latin typeface="Verdana" panose="020B0604030504040204" pitchFamily="34" charset="0"/>
                <a:ea typeface="Verdana" panose="020B0604030504040204" pitchFamily="34" charset="0"/>
                <a:cs typeface="Verdana" panose="020B0604030504040204" pitchFamily="34" charset="0"/>
              </a:rPr>
              <a:t>Document Providers</a:t>
            </a:r>
          </a:p>
        </p:txBody>
      </p:sp>
      <p:sp>
        <p:nvSpPr>
          <p:cNvPr id="85" name="TextBox 84"/>
          <p:cNvSpPr txBox="1"/>
          <p:nvPr/>
        </p:nvSpPr>
        <p:spPr>
          <a:xfrm>
            <a:off x="9707880" y="1219200"/>
            <a:ext cx="2065330" cy="757130"/>
          </a:xfrm>
          <a:prstGeom prst="rect">
            <a:avLst/>
          </a:prstGeom>
          <a:noFill/>
        </p:spPr>
        <p:txBody>
          <a:bodyPr wrap="square" rtlCol="0">
            <a:spAutoFit/>
          </a:bodyPr>
          <a:lstStyle/>
          <a:p>
            <a:pPr defTabSz="822960"/>
            <a:r>
              <a:rPr lang="fr-BE" sz="2160" b="1" dirty="0">
                <a:solidFill>
                  <a:srgbClr val="000000">
                    <a:lumMod val="50000"/>
                    <a:lumOff val="50000"/>
                  </a:srgbClr>
                </a:solidFill>
                <a:latin typeface="Verdana" panose="020B0604030504040204" pitchFamily="34" charset="0"/>
                <a:ea typeface="Verdana" panose="020B0604030504040204" pitchFamily="34" charset="0"/>
                <a:cs typeface="Verdana" panose="020B0604030504040204" pitchFamily="34" charset="0"/>
              </a:rPr>
              <a:t>Document </a:t>
            </a:r>
            <a:r>
              <a:rPr lang="fr-BE" sz="2160" b="1" dirty="0" err="1">
                <a:solidFill>
                  <a:srgbClr val="000000">
                    <a:lumMod val="50000"/>
                    <a:lumOff val="50000"/>
                  </a:srgbClr>
                </a:solidFill>
                <a:latin typeface="Verdana" panose="020B0604030504040204" pitchFamily="34" charset="0"/>
                <a:ea typeface="Verdana" panose="020B0604030504040204" pitchFamily="34" charset="0"/>
                <a:cs typeface="Verdana" panose="020B0604030504040204" pitchFamily="34" charset="0"/>
              </a:rPr>
              <a:t>Consumers</a:t>
            </a:r>
            <a:endParaRPr lang="fr-BE" sz="2160" b="1" dirty="0">
              <a:solidFill>
                <a:srgbClr val="000000">
                  <a:lumMod val="50000"/>
                  <a:lumOff val="50000"/>
                </a:srgbClr>
              </a:solidFill>
              <a:latin typeface="Verdana" panose="020B0604030504040204" pitchFamily="34" charset="0"/>
              <a:ea typeface="Verdana" panose="020B0604030504040204" pitchFamily="34" charset="0"/>
              <a:cs typeface="Verdana" panose="020B0604030504040204" pitchFamily="34" charset="0"/>
            </a:endParaRPr>
          </a:p>
        </p:txBody>
      </p:sp>
      <p:cxnSp>
        <p:nvCxnSpPr>
          <p:cNvPr id="24" name="Straight Connector 23"/>
          <p:cNvCxnSpPr/>
          <p:nvPr/>
        </p:nvCxnSpPr>
        <p:spPr>
          <a:xfrm>
            <a:off x="2348887" y="1143939"/>
            <a:ext cx="0" cy="542001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1" name="Straight Connector 90"/>
          <p:cNvCxnSpPr/>
          <p:nvPr/>
        </p:nvCxnSpPr>
        <p:spPr>
          <a:xfrm>
            <a:off x="9572647" y="1071930"/>
            <a:ext cx="0" cy="542001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6" name="Afbeelding 4"/>
          <p:cNvPicPr>
            <a:picLocks noChangeAspect="1"/>
          </p:cNvPicPr>
          <p:nvPr/>
        </p:nvPicPr>
        <p:blipFill rotWithShape="1">
          <a:blip r:embed="rId10" cstate="print">
            <a:extLst>
              <a:ext uri="{28A0092B-C50C-407E-A947-70E740481C1C}">
                <a14:useLocalDpi xmlns:a14="http://schemas.microsoft.com/office/drawing/2010/main"/>
              </a:ext>
            </a:extLst>
          </a:blip>
          <a:srcRect r="-14376"/>
          <a:stretch/>
        </p:blipFill>
        <p:spPr>
          <a:xfrm>
            <a:off x="10431110" y="2214443"/>
            <a:ext cx="1176851" cy="1499710"/>
          </a:xfrm>
          <a:prstGeom prst="rect">
            <a:avLst/>
          </a:prstGeom>
        </p:spPr>
      </p:pic>
      <p:cxnSp>
        <p:nvCxnSpPr>
          <p:cNvPr id="39" name="Straight Arrow Connector 38"/>
          <p:cNvCxnSpPr>
            <a:endCxn id="48" idx="1"/>
          </p:cNvCxnSpPr>
          <p:nvPr/>
        </p:nvCxnSpPr>
        <p:spPr>
          <a:xfrm>
            <a:off x="5131699" y="2288131"/>
            <a:ext cx="4731886" cy="800962"/>
          </a:xfrm>
          <a:prstGeom prst="straightConnector1">
            <a:avLst/>
          </a:prstGeom>
          <a:ln>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endCxn id="48" idx="1"/>
          </p:cNvCxnSpPr>
          <p:nvPr/>
        </p:nvCxnSpPr>
        <p:spPr>
          <a:xfrm flipV="1">
            <a:off x="5101771" y="3089093"/>
            <a:ext cx="4761814" cy="2516152"/>
          </a:xfrm>
          <a:prstGeom prst="straightConnector1">
            <a:avLst/>
          </a:prstGeom>
          <a:ln>
            <a:prstDash val="sys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11"/>
          <a:stretch>
            <a:fillRect/>
          </a:stretch>
        </p:blipFill>
        <p:spPr>
          <a:xfrm>
            <a:off x="9863585" y="2814887"/>
            <a:ext cx="853085" cy="548412"/>
          </a:xfrm>
          <a:prstGeom prst="rect">
            <a:avLst/>
          </a:prstGeom>
        </p:spPr>
      </p:pic>
      <p:cxnSp>
        <p:nvCxnSpPr>
          <p:cNvPr id="109" name="Straight Arrow Connector 108"/>
          <p:cNvCxnSpPr>
            <a:endCxn id="48" idx="1"/>
          </p:cNvCxnSpPr>
          <p:nvPr/>
        </p:nvCxnSpPr>
        <p:spPr>
          <a:xfrm flipV="1">
            <a:off x="5161627" y="3089093"/>
            <a:ext cx="4701958" cy="933950"/>
          </a:xfrm>
          <a:prstGeom prst="straightConnector1">
            <a:avLst/>
          </a:prstGeom>
          <a:ln>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pPr defTabSz="822960"/>
            <a:fld id="{95CE3149-9A57-49FF-8206-FDAC1CA05DA9}" type="slidenum">
              <a:rPr lang="en-US" smtClean="0"/>
              <a:pPr defTabSz="822960"/>
              <a:t>96</a:t>
            </a:fld>
            <a:endParaRPr lang="en-US" dirty="0"/>
          </a:p>
        </p:txBody>
      </p:sp>
    </p:spTree>
    <p:extLst>
      <p:ext uri="{BB962C8B-B14F-4D97-AF65-F5344CB8AC3E}">
        <p14:creationId xmlns:p14="http://schemas.microsoft.com/office/powerpoint/2010/main" val="205493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a:t>
            </a:r>
            <a:r>
              <a:rPr lang="en-US" dirty="0" err="1" smtClean="0"/>
              <a:t>d’intégration</a:t>
            </a:r>
            <a:r>
              <a:rPr lang="en-US" dirty="0" smtClean="0"/>
              <a:t> </a:t>
            </a:r>
            <a:r>
              <a:rPr lang="en-US" dirty="0" err="1" smtClean="0"/>
              <a:t>possibles</a:t>
            </a:r>
            <a:endParaRPr lang="en-US" dirty="0"/>
          </a:p>
        </p:txBody>
      </p:sp>
      <p:sp>
        <p:nvSpPr>
          <p:cNvPr id="3" name="Content Placeholder 2"/>
          <p:cNvSpPr>
            <a:spLocks noGrp="1"/>
          </p:cNvSpPr>
          <p:nvPr>
            <p:ph idx="1"/>
          </p:nvPr>
        </p:nvSpPr>
        <p:spPr>
          <a:xfrm>
            <a:off x="1363980" y="1450950"/>
            <a:ext cx="6350508" cy="4726015"/>
          </a:xfrm>
        </p:spPr>
        <p:txBody>
          <a:bodyPr>
            <a:normAutofit fontScale="77500" lnSpcReduction="20000"/>
          </a:bodyPr>
          <a:lstStyle/>
          <a:p>
            <a:r>
              <a:rPr lang="en-US" dirty="0" err="1" smtClean="0"/>
              <a:t>DocSender</a:t>
            </a:r>
            <a:r>
              <a:rPr lang="en-US" dirty="0" smtClean="0"/>
              <a:t> (DS)</a:t>
            </a:r>
          </a:p>
          <a:p>
            <a:pPr lvl="1"/>
            <a:r>
              <a:rPr lang="en-US" dirty="0" smtClean="0"/>
              <a:t>Envoi des documents </a:t>
            </a:r>
            <a:r>
              <a:rPr lang="en-US" dirty="0" err="1" smtClean="0"/>
              <a:t>vers</a:t>
            </a:r>
            <a:r>
              <a:rPr lang="en-US" dirty="0" smtClean="0"/>
              <a:t> le </a:t>
            </a:r>
            <a:r>
              <a:rPr lang="en-US" dirty="0" err="1" smtClean="0"/>
              <a:t>DocProvider</a:t>
            </a:r>
            <a:r>
              <a:rPr lang="en-US" dirty="0" smtClean="0"/>
              <a:t> e-Box </a:t>
            </a:r>
            <a:r>
              <a:rPr lang="en-US" dirty="0" err="1" smtClean="0"/>
              <a:t>SocSec</a:t>
            </a:r>
            <a:r>
              <a:rPr lang="en-US" dirty="0" smtClean="0"/>
              <a:t>.</a:t>
            </a:r>
          </a:p>
          <a:p>
            <a:pPr marL="0" indent="0">
              <a:buNone/>
            </a:pPr>
            <a:endParaRPr lang="en-US" dirty="0"/>
          </a:p>
          <a:p>
            <a:r>
              <a:rPr lang="en-US" dirty="0" err="1" smtClean="0"/>
              <a:t>DocProvider</a:t>
            </a:r>
            <a:r>
              <a:rPr lang="en-US" dirty="0" smtClean="0"/>
              <a:t> (DP)</a:t>
            </a:r>
          </a:p>
          <a:p>
            <a:pPr lvl="1"/>
            <a:r>
              <a:rPr lang="en-US" dirty="0" err="1" smtClean="0"/>
              <a:t>Mise</a:t>
            </a:r>
            <a:r>
              <a:rPr lang="en-US" dirty="0" smtClean="0"/>
              <a:t> à disposition des documents via </a:t>
            </a:r>
            <a:r>
              <a:rPr lang="en-US" dirty="0" err="1" smtClean="0"/>
              <a:t>l’API</a:t>
            </a:r>
            <a:r>
              <a:rPr lang="en-US" dirty="0" smtClean="0"/>
              <a:t> RESTful </a:t>
            </a:r>
            <a:r>
              <a:rPr lang="en-US" dirty="0" err="1" smtClean="0"/>
              <a:t>standardisée</a:t>
            </a:r>
            <a:r>
              <a:rPr lang="en-US" dirty="0" smtClean="0"/>
              <a:t>. Les documents </a:t>
            </a:r>
            <a:r>
              <a:rPr lang="en-US" dirty="0" err="1" smtClean="0"/>
              <a:t>sont</a:t>
            </a:r>
            <a:r>
              <a:rPr lang="en-US" dirty="0" smtClean="0"/>
              <a:t> </a:t>
            </a:r>
            <a:r>
              <a:rPr lang="en-US" dirty="0" err="1" smtClean="0"/>
              <a:t>hébergés</a:t>
            </a:r>
            <a:r>
              <a:rPr lang="en-US" dirty="0" smtClean="0"/>
              <a:t> par le DP.</a:t>
            </a:r>
          </a:p>
          <a:p>
            <a:endParaRPr lang="en-US" dirty="0" smtClean="0"/>
          </a:p>
          <a:p>
            <a:r>
              <a:rPr lang="en-US" dirty="0" err="1" smtClean="0">
                <a:solidFill>
                  <a:schemeClr val="bg1">
                    <a:lumMod val="50000"/>
                  </a:schemeClr>
                </a:solidFill>
              </a:rPr>
              <a:t>Doc.Service</a:t>
            </a:r>
            <a:r>
              <a:rPr lang="en-US" dirty="0" smtClean="0">
                <a:solidFill>
                  <a:schemeClr val="bg1">
                    <a:lumMod val="50000"/>
                  </a:schemeClr>
                </a:solidFill>
              </a:rPr>
              <a:t> </a:t>
            </a:r>
            <a:r>
              <a:rPr lang="en-US" dirty="0">
                <a:solidFill>
                  <a:schemeClr val="bg1">
                    <a:lumMod val="50000"/>
                  </a:schemeClr>
                </a:solidFill>
              </a:rPr>
              <a:t>Provider (DSP</a:t>
            </a:r>
            <a:r>
              <a:rPr lang="en-US" dirty="0" smtClean="0">
                <a:solidFill>
                  <a:schemeClr val="bg1">
                    <a:lumMod val="50000"/>
                  </a:schemeClr>
                </a:solidFill>
              </a:rPr>
              <a:t>)</a:t>
            </a:r>
          </a:p>
          <a:p>
            <a:pPr lvl="1"/>
            <a:r>
              <a:rPr lang="en-US" dirty="0" smtClean="0">
                <a:solidFill>
                  <a:schemeClr val="bg1">
                    <a:lumMod val="50000"/>
                  </a:schemeClr>
                </a:solidFill>
              </a:rPr>
              <a:t>Orchestration de </a:t>
            </a:r>
            <a:r>
              <a:rPr lang="en-US" dirty="0" err="1" smtClean="0">
                <a:solidFill>
                  <a:schemeClr val="bg1">
                    <a:lumMod val="50000"/>
                  </a:schemeClr>
                </a:solidFill>
              </a:rPr>
              <a:t>plusieurs</a:t>
            </a:r>
            <a:r>
              <a:rPr lang="en-US" dirty="0" smtClean="0">
                <a:solidFill>
                  <a:schemeClr val="bg1">
                    <a:lumMod val="50000"/>
                  </a:schemeClr>
                </a:solidFill>
              </a:rPr>
              <a:t> services (ex: </a:t>
            </a:r>
            <a:r>
              <a:rPr lang="en-US" dirty="0" err="1" smtClean="0">
                <a:solidFill>
                  <a:schemeClr val="bg1">
                    <a:lumMod val="50000"/>
                  </a:schemeClr>
                </a:solidFill>
              </a:rPr>
              <a:t>routage</a:t>
            </a:r>
            <a:r>
              <a:rPr lang="en-US" dirty="0" smtClean="0">
                <a:solidFill>
                  <a:schemeClr val="bg1">
                    <a:lumMod val="50000"/>
                  </a:schemeClr>
                </a:solidFill>
              </a:rPr>
              <a:t>, </a:t>
            </a:r>
            <a:r>
              <a:rPr lang="en-US" dirty="0" err="1" smtClean="0">
                <a:solidFill>
                  <a:schemeClr val="bg1">
                    <a:lumMod val="50000"/>
                  </a:schemeClr>
                </a:solidFill>
              </a:rPr>
              <a:t>enrichissiment</a:t>
            </a:r>
            <a:r>
              <a:rPr lang="en-US" dirty="0" smtClean="0">
                <a:solidFill>
                  <a:schemeClr val="bg1">
                    <a:lumMod val="50000"/>
                  </a:schemeClr>
                </a:solidFill>
              </a:rPr>
              <a:t>…) pour </a:t>
            </a:r>
            <a:r>
              <a:rPr lang="en-US" dirty="0" err="1" smtClean="0">
                <a:solidFill>
                  <a:schemeClr val="bg1">
                    <a:lumMod val="50000"/>
                  </a:schemeClr>
                </a:solidFill>
              </a:rPr>
              <a:t>traiter</a:t>
            </a:r>
            <a:r>
              <a:rPr lang="en-US" dirty="0" smtClean="0">
                <a:solidFill>
                  <a:schemeClr val="bg1">
                    <a:lumMod val="50000"/>
                  </a:schemeClr>
                </a:solidFill>
              </a:rPr>
              <a:t> </a:t>
            </a:r>
            <a:r>
              <a:rPr lang="en-US" dirty="0" err="1" smtClean="0">
                <a:solidFill>
                  <a:schemeClr val="bg1">
                    <a:lumMod val="50000"/>
                  </a:schemeClr>
                </a:solidFill>
              </a:rPr>
              <a:t>l’envoi</a:t>
            </a:r>
            <a:r>
              <a:rPr lang="en-US" dirty="0" smtClean="0">
                <a:solidFill>
                  <a:schemeClr val="bg1">
                    <a:lumMod val="50000"/>
                  </a:schemeClr>
                </a:solidFill>
              </a:rPr>
              <a:t> d’un document, </a:t>
            </a:r>
            <a:r>
              <a:rPr lang="en-US" dirty="0" err="1" smtClean="0">
                <a:solidFill>
                  <a:schemeClr val="bg1">
                    <a:lumMod val="50000"/>
                  </a:schemeClr>
                </a:solidFill>
              </a:rPr>
              <a:t>en</a:t>
            </a:r>
            <a:r>
              <a:rPr lang="en-US" dirty="0" smtClean="0">
                <a:solidFill>
                  <a:schemeClr val="bg1">
                    <a:lumMod val="50000"/>
                  </a:schemeClr>
                </a:solidFill>
              </a:rPr>
              <a:t> </a:t>
            </a:r>
            <a:r>
              <a:rPr lang="en-US" dirty="0" err="1" smtClean="0">
                <a:solidFill>
                  <a:schemeClr val="bg1">
                    <a:lumMod val="50000"/>
                  </a:schemeClr>
                </a:solidFill>
              </a:rPr>
              <a:t>supportant</a:t>
            </a:r>
            <a:r>
              <a:rPr lang="en-US" dirty="0" smtClean="0">
                <a:solidFill>
                  <a:schemeClr val="bg1">
                    <a:lumMod val="50000"/>
                  </a:schemeClr>
                </a:solidFill>
              </a:rPr>
              <a:t> </a:t>
            </a:r>
            <a:r>
              <a:rPr lang="en-US" dirty="0" err="1" smtClean="0">
                <a:solidFill>
                  <a:schemeClr val="bg1">
                    <a:lumMod val="50000"/>
                  </a:schemeClr>
                </a:solidFill>
              </a:rPr>
              <a:t>typiquement</a:t>
            </a:r>
            <a:r>
              <a:rPr lang="en-US" dirty="0" smtClean="0">
                <a:solidFill>
                  <a:schemeClr val="bg1">
                    <a:lumMod val="50000"/>
                  </a:schemeClr>
                </a:solidFill>
              </a:rPr>
              <a:t> </a:t>
            </a:r>
            <a:r>
              <a:rPr lang="en-US" dirty="0" err="1" smtClean="0">
                <a:solidFill>
                  <a:schemeClr val="bg1">
                    <a:lumMod val="50000"/>
                  </a:schemeClr>
                </a:solidFill>
              </a:rPr>
              <a:t>plusieurs</a:t>
            </a:r>
            <a:r>
              <a:rPr lang="en-US" dirty="0" smtClean="0">
                <a:solidFill>
                  <a:schemeClr val="bg1">
                    <a:lumMod val="50000"/>
                  </a:schemeClr>
                </a:solidFill>
              </a:rPr>
              <a:t> </a:t>
            </a:r>
            <a:r>
              <a:rPr lang="en-US" dirty="0" err="1" smtClean="0">
                <a:solidFill>
                  <a:schemeClr val="bg1">
                    <a:lumMod val="50000"/>
                  </a:schemeClr>
                </a:solidFill>
              </a:rPr>
              <a:t>canaux</a:t>
            </a:r>
            <a:r>
              <a:rPr lang="en-US" dirty="0" smtClean="0">
                <a:solidFill>
                  <a:schemeClr val="bg1">
                    <a:lumMod val="50000"/>
                  </a:schemeClr>
                </a:solidFill>
              </a:rPr>
              <a:t> de distribution possible (ex: </a:t>
            </a:r>
            <a:r>
              <a:rPr lang="en-US" dirty="0" err="1" smtClean="0">
                <a:solidFill>
                  <a:schemeClr val="bg1">
                    <a:lumMod val="50000"/>
                  </a:schemeClr>
                </a:solidFill>
              </a:rPr>
              <a:t>papier</a:t>
            </a:r>
            <a:r>
              <a:rPr lang="en-US" dirty="0" smtClean="0">
                <a:solidFill>
                  <a:schemeClr val="bg1">
                    <a:lumMod val="50000"/>
                  </a:schemeClr>
                </a:solidFill>
              </a:rPr>
              <a:t> / e-Box).</a:t>
            </a:r>
          </a:p>
          <a:p>
            <a:pPr lvl="1"/>
            <a:r>
              <a:rPr lang="en-US" dirty="0" err="1" smtClean="0">
                <a:solidFill>
                  <a:schemeClr val="bg1">
                    <a:lumMod val="50000"/>
                  </a:schemeClr>
                </a:solidFill>
              </a:rPr>
              <a:t>En</a:t>
            </a:r>
            <a:r>
              <a:rPr lang="en-US" dirty="0" smtClean="0">
                <a:solidFill>
                  <a:schemeClr val="bg1">
                    <a:lumMod val="50000"/>
                  </a:schemeClr>
                </a:solidFill>
              </a:rPr>
              <a:t> </a:t>
            </a:r>
            <a:r>
              <a:rPr lang="en-US" dirty="0" err="1" smtClean="0">
                <a:solidFill>
                  <a:schemeClr val="bg1">
                    <a:lumMod val="50000"/>
                  </a:schemeClr>
                </a:solidFill>
              </a:rPr>
              <a:t>pratique</a:t>
            </a:r>
            <a:r>
              <a:rPr lang="en-US" dirty="0" smtClean="0">
                <a:solidFill>
                  <a:schemeClr val="bg1">
                    <a:lumMod val="50000"/>
                  </a:schemeClr>
                </a:solidFill>
              </a:rPr>
              <a:t>, integration e-Box </a:t>
            </a:r>
            <a:r>
              <a:rPr lang="en-US" dirty="0" err="1" smtClean="0">
                <a:solidFill>
                  <a:schemeClr val="bg1">
                    <a:lumMod val="50000"/>
                  </a:schemeClr>
                </a:solidFill>
              </a:rPr>
              <a:t>en</a:t>
            </a:r>
            <a:r>
              <a:rPr lang="en-US" dirty="0" smtClean="0">
                <a:solidFill>
                  <a:schemeClr val="bg1">
                    <a:lumMod val="50000"/>
                  </a:schemeClr>
                </a:solidFill>
              </a:rPr>
              <a:t> </a:t>
            </a:r>
            <a:r>
              <a:rPr lang="en-US" dirty="0" err="1" smtClean="0">
                <a:solidFill>
                  <a:schemeClr val="bg1">
                    <a:lumMod val="50000"/>
                  </a:schemeClr>
                </a:solidFill>
              </a:rPr>
              <a:t>tant</a:t>
            </a:r>
            <a:r>
              <a:rPr lang="en-US" dirty="0" smtClean="0">
                <a:solidFill>
                  <a:schemeClr val="bg1">
                    <a:lumMod val="50000"/>
                  </a:schemeClr>
                </a:solidFill>
              </a:rPr>
              <a:t> que </a:t>
            </a:r>
            <a:r>
              <a:rPr lang="en-US" b="1" dirty="0" smtClean="0">
                <a:solidFill>
                  <a:schemeClr val="bg1">
                    <a:lumMod val="50000"/>
                  </a:schemeClr>
                </a:solidFill>
              </a:rPr>
              <a:t>DS</a:t>
            </a:r>
            <a:endParaRPr lang="en-US" b="1" dirty="0">
              <a:solidFill>
                <a:schemeClr val="bg1">
                  <a:lumMod val="50000"/>
                </a:schemeClr>
              </a:solidFill>
            </a:endParaRPr>
          </a:p>
          <a:p>
            <a:endParaRPr lang="en-US" dirty="0" smtClean="0"/>
          </a:p>
          <a:p>
            <a:r>
              <a:rPr lang="en-US" dirty="0" err="1" smtClean="0"/>
              <a:t>DocConsumer</a:t>
            </a:r>
            <a:r>
              <a:rPr lang="en-US" dirty="0" smtClean="0"/>
              <a:t> (DC)</a:t>
            </a:r>
          </a:p>
          <a:p>
            <a:pPr lvl="1"/>
            <a:r>
              <a:rPr lang="en-US" dirty="0" err="1" smtClean="0"/>
              <a:t>Récupération</a:t>
            </a:r>
            <a:r>
              <a:rPr lang="en-US" dirty="0" smtClean="0"/>
              <a:t> du </a:t>
            </a:r>
            <a:r>
              <a:rPr lang="en-US" dirty="0" err="1" smtClean="0"/>
              <a:t>contenu</a:t>
            </a:r>
            <a:r>
              <a:rPr lang="en-US" dirty="0" smtClean="0"/>
              <a:t> de </a:t>
            </a:r>
            <a:r>
              <a:rPr lang="en-US" dirty="0" err="1" smtClean="0"/>
              <a:t>l’e</a:t>
            </a:r>
            <a:r>
              <a:rPr lang="en-US" dirty="0" smtClean="0"/>
              <a:t>-Box de </a:t>
            </a:r>
            <a:r>
              <a:rPr lang="en-US" dirty="0" err="1" smtClean="0"/>
              <a:t>façon</a:t>
            </a:r>
            <a:r>
              <a:rPr lang="en-US" dirty="0" smtClean="0"/>
              <a:t> technique, </a:t>
            </a:r>
            <a:r>
              <a:rPr lang="en-US" dirty="0" err="1" smtClean="0"/>
              <a:t>en</a:t>
            </a:r>
            <a:r>
              <a:rPr lang="en-US" dirty="0" smtClean="0"/>
              <a:t> </a:t>
            </a:r>
            <a:r>
              <a:rPr lang="en-US" dirty="0" err="1" smtClean="0"/>
              <a:t>interrogeant</a:t>
            </a:r>
            <a:r>
              <a:rPr lang="en-US" dirty="0" smtClean="0"/>
              <a:t> </a:t>
            </a:r>
            <a:r>
              <a:rPr lang="en-US" dirty="0" err="1" smtClean="0"/>
              <a:t>directement</a:t>
            </a:r>
            <a:r>
              <a:rPr lang="en-US" dirty="0" smtClean="0"/>
              <a:t> les </a:t>
            </a:r>
            <a:r>
              <a:rPr lang="en-US" dirty="0" err="1" smtClean="0"/>
              <a:t>différents</a:t>
            </a:r>
            <a:r>
              <a:rPr lang="en-US" dirty="0" smtClean="0"/>
              <a:t> DP. </a:t>
            </a:r>
          </a:p>
          <a:p>
            <a:pPr lvl="1"/>
            <a:r>
              <a:rPr lang="en-US" dirty="0" err="1" smtClean="0"/>
              <a:t>Permet</a:t>
            </a:r>
            <a:r>
              <a:rPr lang="en-US" dirty="0" smtClean="0"/>
              <a:t> </a:t>
            </a:r>
            <a:r>
              <a:rPr lang="en-US" dirty="0" err="1" smtClean="0"/>
              <a:t>une</a:t>
            </a:r>
            <a:r>
              <a:rPr lang="en-US" dirty="0" smtClean="0"/>
              <a:t> integration </a:t>
            </a:r>
            <a:r>
              <a:rPr lang="en-US" dirty="0" err="1" smtClean="0"/>
              <a:t>automatisée</a:t>
            </a:r>
            <a:r>
              <a:rPr lang="en-US" dirty="0" smtClean="0"/>
              <a:t> avec des </a:t>
            </a:r>
            <a:r>
              <a:rPr lang="en-US" dirty="0" err="1" smtClean="0"/>
              <a:t>systèmes</a:t>
            </a:r>
            <a:r>
              <a:rPr lang="en-US" dirty="0" smtClean="0"/>
              <a:t> internes </a:t>
            </a:r>
            <a:r>
              <a:rPr lang="en-US" dirty="0" err="1" smtClean="0"/>
              <a:t>dans</a:t>
            </a:r>
            <a:r>
              <a:rPr lang="en-US" dirty="0" smtClean="0"/>
              <a:t> </a:t>
            </a:r>
            <a:r>
              <a:rPr lang="en-US" dirty="0" err="1" smtClean="0"/>
              <a:t>l’entreprise</a:t>
            </a:r>
            <a:r>
              <a:rPr lang="en-US" dirty="0" smtClean="0"/>
              <a:t>.</a:t>
            </a:r>
          </a:p>
          <a:p>
            <a:endParaRPr lang="en-US" dirty="0"/>
          </a:p>
        </p:txBody>
      </p:sp>
      <p:sp>
        <p:nvSpPr>
          <p:cNvPr id="13" name="Flowchart: Magnetic Disk 12"/>
          <p:cNvSpPr/>
          <p:nvPr/>
        </p:nvSpPr>
        <p:spPr>
          <a:xfrm>
            <a:off x="9871337" y="1258635"/>
            <a:ext cx="953702" cy="570134"/>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14" name="Rounded Rectangle 13"/>
          <p:cNvSpPr/>
          <p:nvPr/>
        </p:nvSpPr>
        <p:spPr>
          <a:xfrm>
            <a:off x="9980947" y="1485575"/>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15" name="Rounded Rectangle 14"/>
          <p:cNvSpPr/>
          <p:nvPr/>
        </p:nvSpPr>
        <p:spPr>
          <a:xfrm>
            <a:off x="9980947" y="1557583"/>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16" name="Rounded Rectangle 15"/>
          <p:cNvSpPr/>
          <p:nvPr/>
        </p:nvSpPr>
        <p:spPr>
          <a:xfrm>
            <a:off x="9980947" y="1629591"/>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17" name="Rounded Rectangle 16"/>
          <p:cNvSpPr/>
          <p:nvPr/>
        </p:nvSpPr>
        <p:spPr>
          <a:xfrm>
            <a:off x="9980947" y="1701599"/>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18" name="TextBox 17"/>
          <p:cNvSpPr txBox="1"/>
          <p:nvPr/>
        </p:nvSpPr>
        <p:spPr>
          <a:xfrm>
            <a:off x="9905568" y="1747318"/>
            <a:ext cx="922453" cy="480131"/>
          </a:xfrm>
          <a:prstGeom prst="rect">
            <a:avLst/>
          </a:prstGeom>
          <a:noFill/>
        </p:spPr>
        <p:txBody>
          <a:bodyPr wrap="square" rtlCol="0">
            <a:spAutoFit/>
          </a:bodyPr>
          <a:lstStyle/>
          <a:p>
            <a:pPr algn="ctr" defTabSz="822960"/>
            <a:r>
              <a:rPr lang="fr-BE" sz="1260" dirty="0">
                <a:solidFill>
                  <a:srgbClr val="000000"/>
                </a:solidFill>
                <a:latin typeface="Calibri" panose="020F0502020204030204"/>
              </a:rPr>
              <a:t>DB e-Box </a:t>
            </a:r>
          </a:p>
          <a:p>
            <a:pPr algn="ctr" defTabSz="822960"/>
            <a:r>
              <a:rPr lang="fr-BE" sz="1260" dirty="0">
                <a:solidFill>
                  <a:srgbClr val="000000"/>
                </a:solidFill>
                <a:latin typeface="Calibri" panose="020F0502020204030204"/>
              </a:rPr>
              <a:t>(</a:t>
            </a:r>
            <a:r>
              <a:rPr lang="fr-BE" sz="1260" dirty="0" err="1">
                <a:solidFill>
                  <a:srgbClr val="000000"/>
                </a:solidFill>
                <a:latin typeface="Calibri" panose="020F0502020204030204"/>
              </a:rPr>
              <a:t>SocSec</a:t>
            </a:r>
            <a:r>
              <a:rPr lang="fr-BE" sz="1260" dirty="0">
                <a:solidFill>
                  <a:srgbClr val="000000"/>
                </a:solidFill>
                <a:latin typeface="Calibri" panose="020F0502020204030204"/>
              </a:rPr>
              <a:t>)</a:t>
            </a:r>
          </a:p>
        </p:txBody>
      </p:sp>
      <p:pic>
        <p:nvPicPr>
          <p:cNvPr id="19" name="Picture 2" descr="C:\Users\jevo\AppData\Local\Microsoft\Windows\Temporary Internet Files\Content.IE5\5DM5B4EY\Web-Services-Icon5[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36208" y="1435829"/>
            <a:ext cx="349507" cy="334944"/>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p:cNvCxnSpPr>
            <a:endCxn id="19" idx="1"/>
          </p:cNvCxnSpPr>
          <p:nvPr/>
        </p:nvCxnSpPr>
        <p:spPr>
          <a:xfrm>
            <a:off x="8857625" y="1603301"/>
            <a:ext cx="67858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8359140" y="1351959"/>
            <a:ext cx="475488" cy="502684"/>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22960"/>
            <a:r>
              <a:rPr lang="en-US" sz="1920" b="1" dirty="0">
                <a:solidFill>
                  <a:srgbClr val="000000"/>
                </a:solidFill>
                <a:latin typeface="Calibri" panose="020F0502020204030204"/>
              </a:rPr>
              <a:t>DS</a:t>
            </a:r>
          </a:p>
        </p:txBody>
      </p:sp>
      <p:sp>
        <p:nvSpPr>
          <p:cNvPr id="30" name="Flowchart: Magnetic Disk 29"/>
          <p:cNvSpPr/>
          <p:nvPr/>
        </p:nvSpPr>
        <p:spPr>
          <a:xfrm>
            <a:off x="8165611" y="2507739"/>
            <a:ext cx="953702" cy="570134"/>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31" name="Rounded Rectangle 30"/>
          <p:cNvSpPr/>
          <p:nvPr/>
        </p:nvSpPr>
        <p:spPr>
          <a:xfrm>
            <a:off x="8275221" y="2734679"/>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32" name="Rounded Rectangle 31"/>
          <p:cNvSpPr/>
          <p:nvPr/>
        </p:nvSpPr>
        <p:spPr>
          <a:xfrm>
            <a:off x="8275221" y="2806687"/>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33" name="Rounded Rectangle 32"/>
          <p:cNvSpPr/>
          <p:nvPr/>
        </p:nvSpPr>
        <p:spPr>
          <a:xfrm>
            <a:off x="8275221" y="2878695"/>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34" name="Rounded Rectangle 33"/>
          <p:cNvSpPr/>
          <p:nvPr/>
        </p:nvSpPr>
        <p:spPr>
          <a:xfrm>
            <a:off x="8275221" y="2950703"/>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36" name="Rectangle 35"/>
          <p:cNvSpPr/>
          <p:nvPr/>
        </p:nvSpPr>
        <p:spPr>
          <a:xfrm>
            <a:off x="8890351" y="2208540"/>
            <a:ext cx="475488" cy="502684"/>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22960"/>
            <a:r>
              <a:rPr lang="en-US" sz="1920" b="1" dirty="0">
                <a:solidFill>
                  <a:srgbClr val="000000"/>
                </a:solidFill>
                <a:latin typeface="Calibri" panose="020F0502020204030204"/>
              </a:rPr>
              <a:t>DP</a:t>
            </a:r>
          </a:p>
        </p:txBody>
      </p:sp>
      <p:sp>
        <p:nvSpPr>
          <p:cNvPr id="37" name="TextBox 36"/>
          <p:cNvSpPr txBox="1"/>
          <p:nvPr/>
        </p:nvSpPr>
        <p:spPr>
          <a:xfrm>
            <a:off x="9047892" y="2878695"/>
            <a:ext cx="758797" cy="480131"/>
          </a:xfrm>
          <a:prstGeom prst="rect">
            <a:avLst/>
          </a:prstGeom>
          <a:noFill/>
        </p:spPr>
        <p:txBody>
          <a:bodyPr wrap="none" rtlCol="0">
            <a:spAutoFit/>
          </a:bodyPr>
          <a:lstStyle/>
          <a:p>
            <a:pPr algn="ctr" defTabSz="822960"/>
            <a:r>
              <a:rPr lang="fr-BE" sz="1260" dirty="0">
                <a:solidFill>
                  <a:srgbClr val="000000"/>
                </a:solidFill>
                <a:latin typeface="Calibri" panose="020F0502020204030204"/>
              </a:rPr>
              <a:t>Message</a:t>
            </a:r>
          </a:p>
          <a:p>
            <a:pPr algn="ctr" defTabSz="822960"/>
            <a:r>
              <a:rPr lang="fr-BE" sz="1260" dirty="0" err="1">
                <a:solidFill>
                  <a:srgbClr val="000000"/>
                </a:solidFill>
                <a:latin typeface="Calibri" panose="020F0502020204030204"/>
              </a:rPr>
              <a:t>Registry</a:t>
            </a:r>
            <a:endParaRPr lang="fr-BE" sz="1260" dirty="0">
              <a:solidFill>
                <a:srgbClr val="000000"/>
              </a:solidFill>
              <a:latin typeface="Calibri" panose="020F0502020204030204"/>
            </a:endParaRPr>
          </a:p>
        </p:txBody>
      </p:sp>
      <p:pic>
        <p:nvPicPr>
          <p:cNvPr id="38" name="Picture 2" descr="C:\Users\jevo\AppData\Local\Microsoft\Windows\Temporary Internet Files\Content.IE5\5DM5B4EY\Web-Services-Icon5[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5209" y="2701025"/>
            <a:ext cx="282082" cy="27032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7" descr="https://image.flaticon.com/icons/png/512/48/48609.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353463" y="2553867"/>
            <a:ext cx="216974" cy="180812"/>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8669931" y="3896003"/>
            <a:ext cx="950557" cy="295518"/>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22960"/>
            <a:r>
              <a:rPr lang="en-US" sz="1920" b="1" dirty="0">
                <a:solidFill>
                  <a:srgbClr val="000000"/>
                </a:solidFill>
                <a:latin typeface="Calibri" panose="020F0502020204030204"/>
              </a:rPr>
              <a:t>DSP</a:t>
            </a:r>
          </a:p>
        </p:txBody>
      </p:sp>
      <p:cxnSp>
        <p:nvCxnSpPr>
          <p:cNvPr id="42" name="Straight Arrow Connector 41"/>
          <p:cNvCxnSpPr/>
          <p:nvPr/>
        </p:nvCxnSpPr>
        <p:spPr>
          <a:xfrm flipV="1">
            <a:off x="9620488" y="3809425"/>
            <a:ext cx="460916" cy="2157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9625882" y="4033266"/>
            <a:ext cx="460916" cy="1463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0000825" y="3631955"/>
            <a:ext cx="555024" cy="286232"/>
          </a:xfrm>
          <a:prstGeom prst="rect">
            <a:avLst/>
          </a:prstGeom>
          <a:noFill/>
        </p:spPr>
        <p:txBody>
          <a:bodyPr wrap="none" rtlCol="0">
            <a:spAutoFit/>
          </a:bodyPr>
          <a:lstStyle/>
          <a:p>
            <a:pPr algn="ctr" defTabSz="822960"/>
            <a:r>
              <a:rPr lang="fr-BE" sz="1260" dirty="0">
                <a:solidFill>
                  <a:srgbClr val="000000"/>
                </a:solidFill>
                <a:latin typeface="Calibri" panose="020F0502020204030204"/>
              </a:rPr>
              <a:t>e-Box</a:t>
            </a:r>
          </a:p>
        </p:txBody>
      </p:sp>
      <p:sp>
        <p:nvSpPr>
          <p:cNvPr id="49" name="TextBox 48"/>
          <p:cNvSpPr txBox="1"/>
          <p:nvPr/>
        </p:nvSpPr>
        <p:spPr>
          <a:xfrm>
            <a:off x="10010310" y="4071283"/>
            <a:ext cx="599587" cy="286232"/>
          </a:xfrm>
          <a:prstGeom prst="rect">
            <a:avLst/>
          </a:prstGeom>
          <a:noFill/>
        </p:spPr>
        <p:txBody>
          <a:bodyPr wrap="none" rtlCol="0">
            <a:spAutoFit/>
          </a:bodyPr>
          <a:lstStyle/>
          <a:p>
            <a:pPr algn="ctr" defTabSz="822960"/>
            <a:r>
              <a:rPr lang="fr-BE" sz="1260" dirty="0">
                <a:solidFill>
                  <a:srgbClr val="000000"/>
                </a:solidFill>
                <a:latin typeface="Calibri" panose="020F0502020204030204"/>
              </a:rPr>
              <a:t>Papier</a:t>
            </a:r>
          </a:p>
        </p:txBody>
      </p:sp>
      <p:sp>
        <p:nvSpPr>
          <p:cNvPr id="57" name="Flowchart: Magnetic Disk 56"/>
          <p:cNvSpPr/>
          <p:nvPr/>
        </p:nvSpPr>
        <p:spPr>
          <a:xfrm>
            <a:off x="8170407" y="5045817"/>
            <a:ext cx="953702" cy="570134"/>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58" name="Rounded Rectangle 57"/>
          <p:cNvSpPr/>
          <p:nvPr/>
        </p:nvSpPr>
        <p:spPr>
          <a:xfrm>
            <a:off x="8280017" y="5272757"/>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59" name="Rounded Rectangle 58"/>
          <p:cNvSpPr/>
          <p:nvPr/>
        </p:nvSpPr>
        <p:spPr>
          <a:xfrm>
            <a:off x="8280017" y="5344765"/>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60" name="Rounded Rectangle 59"/>
          <p:cNvSpPr/>
          <p:nvPr/>
        </p:nvSpPr>
        <p:spPr>
          <a:xfrm>
            <a:off x="8280017" y="5416773"/>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61" name="Rounded Rectangle 60"/>
          <p:cNvSpPr/>
          <p:nvPr/>
        </p:nvSpPr>
        <p:spPr>
          <a:xfrm>
            <a:off x="8280017" y="5488781"/>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62" name="TextBox 61"/>
          <p:cNvSpPr txBox="1"/>
          <p:nvPr/>
        </p:nvSpPr>
        <p:spPr>
          <a:xfrm>
            <a:off x="9052687" y="5416773"/>
            <a:ext cx="758797" cy="480131"/>
          </a:xfrm>
          <a:prstGeom prst="rect">
            <a:avLst/>
          </a:prstGeom>
          <a:noFill/>
        </p:spPr>
        <p:txBody>
          <a:bodyPr wrap="none" rtlCol="0">
            <a:spAutoFit/>
          </a:bodyPr>
          <a:lstStyle/>
          <a:p>
            <a:pPr algn="ctr" defTabSz="822960"/>
            <a:r>
              <a:rPr lang="fr-BE" sz="1260" dirty="0">
                <a:solidFill>
                  <a:srgbClr val="000000"/>
                </a:solidFill>
                <a:latin typeface="Calibri" panose="020F0502020204030204"/>
              </a:rPr>
              <a:t>Message</a:t>
            </a:r>
          </a:p>
          <a:p>
            <a:pPr algn="ctr" defTabSz="822960"/>
            <a:r>
              <a:rPr lang="fr-BE" sz="1260" dirty="0" err="1">
                <a:solidFill>
                  <a:srgbClr val="000000"/>
                </a:solidFill>
                <a:latin typeface="Calibri" panose="020F0502020204030204"/>
              </a:rPr>
              <a:t>Registry</a:t>
            </a:r>
            <a:endParaRPr lang="fr-BE" sz="1260" dirty="0">
              <a:solidFill>
                <a:srgbClr val="000000"/>
              </a:solidFill>
              <a:latin typeface="Calibri" panose="020F0502020204030204"/>
            </a:endParaRPr>
          </a:p>
        </p:txBody>
      </p:sp>
      <p:pic>
        <p:nvPicPr>
          <p:cNvPr id="63" name="Picture 2" descr="C:\Users\jevo\AppData\Local\Microsoft\Windows\Temporary Internet Files\Content.IE5\5DM5B4EY\Web-Services-Icon5[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50005" y="5239103"/>
            <a:ext cx="282082" cy="27032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7" descr="https://image.flaticon.com/icons/png/512/48/48609.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358258" y="5091945"/>
            <a:ext cx="216974" cy="180812"/>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p:cNvSpPr/>
          <p:nvPr/>
        </p:nvSpPr>
        <p:spPr>
          <a:xfrm>
            <a:off x="10480163" y="5122925"/>
            <a:ext cx="475488" cy="502684"/>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22960"/>
            <a:r>
              <a:rPr lang="en-US" sz="1920" b="1" dirty="0">
                <a:solidFill>
                  <a:srgbClr val="000000"/>
                </a:solidFill>
                <a:latin typeface="Calibri" panose="020F0502020204030204"/>
              </a:rPr>
              <a:t>DC</a:t>
            </a:r>
          </a:p>
        </p:txBody>
      </p:sp>
      <p:cxnSp>
        <p:nvCxnSpPr>
          <p:cNvPr id="66" name="Straight Arrow Connector 65"/>
          <p:cNvCxnSpPr>
            <a:stCxn id="65" idx="1"/>
            <a:endCxn id="63" idx="3"/>
          </p:cNvCxnSpPr>
          <p:nvPr/>
        </p:nvCxnSpPr>
        <p:spPr>
          <a:xfrm flipH="1">
            <a:off x="9432087" y="5374267"/>
            <a:ext cx="104807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pPr defTabSz="822960"/>
            <a:fld id="{95CE3149-9A57-49FF-8206-FDAC1CA05DA9}" type="slidenum">
              <a:rPr lang="en-US" smtClean="0"/>
              <a:pPr defTabSz="822960"/>
              <a:t>97</a:t>
            </a:fld>
            <a:endParaRPr lang="en-US" dirty="0"/>
          </a:p>
        </p:txBody>
      </p:sp>
    </p:spTree>
    <p:extLst>
      <p:ext uri="{BB962C8B-B14F-4D97-AF65-F5344CB8AC3E}">
        <p14:creationId xmlns:p14="http://schemas.microsoft.com/office/powerpoint/2010/main" val="320710334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0"/>
            <a:ext cx="10972800" cy="6858000"/>
          </a:xfrm>
          <a:prstGeom prst="rect">
            <a:avLst/>
          </a:prstGeom>
          <a:blipFill dpi="0" rotWithShape="1">
            <a:blip r:embed="rId2">
              <a:alphaModFix amt="14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fr-BE" sz="1620" dirty="0">
              <a:solidFill>
                <a:srgbClr val="FFFFFF"/>
              </a:solidFill>
              <a:latin typeface="Calibri" panose="020F0502020204030204"/>
            </a:endParaRPr>
          </a:p>
        </p:txBody>
      </p:sp>
      <p:sp>
        <p:nvSpPr>
          <p:cNvPr id="8" name="TextBox 7"/>
          <p:cNvSpPr txBox="1"/>
          <p:nvPr/>
        </p:nvSpPr>
        <p:spPr>
          <a:xfrm>
            <a:off x="2488692" y="2487204"/>
            <a:ext cx="7214616" cy="1274195"/>
          </a:xfrm>
          <a:prstGeom prst="rect">
            <a:avLst/>
          </a:prstGeom>
          <a:noFill/>
        </p:spPr>
        <p:txBody>
          <a:bodyPr wrap="square" rtlCol="0">
            <a:spAutoFit/>
          </a:bodyPr>
          <a:lstStyle/>
          <a:p>
            <a:pPr algn="ctr" defTabSz="822960"/>
            <a:r>
              <a:rPr lang="fr-BE" sz="3840" dirty="0">
                <a:solidFill>
                  <a:srgbClr val="FFFFFF"/>
                </a:solidFill>
                <a:latin typeface="Open Sans" panose="020B0606030504020204" pitchFamily="34" charset="0"/>
                <a:ea typeface="Open Sans" panose="020B0606030504020204" pitchFamily="34" charset="0"/>
                <a:cs typeface="Open Sans" panose="020B0606030504020204" pitchFamily="34" charset="0"/>
              </a:rPr>
              <a:t>Système ouvert à des partenaires pour l’ajout de fonctionnalités</a:t>
            </a:r>
          </a:p>
        </p:txBody>
      </p:sp>
      <p:sp>
        <p:nvSpPr>
          <p:cNvPr id="3" name="Slide Number Placeholder 2"/>
          <p:cNvSpPr>
            <a:spLocks noGrp="1"/>
          </p:cNvSpPr>
          <p:nvPr>
            <p:ph type="sldNum" sz="quarter" idx="12"/>
          </p:nvPr>
        </p:nvSpPr>
        <p:spPr/>
        <p:txBody>
          <a:bodyPr/>
          <a:lstStyle/>
          <a:p>
            <a:pPr defTabSz="822960"/>
            <a:fld id="{B0D326DE-A95D-A040-B236-DD2422F2474E}" type="slidenum">
              <a:rPr lang="en-US" smtClean="0">
                <a:solidFill>
                  <a:srgbClr val="FFFFFF"/>
                </a:solidFill>
              </a:rPr>
              <a:pPr defTabSz="822960"/>
              <a:t>98</a:t>
            </a:fld>
            <a:endParaRPr lang="en-US" dirty="0">
              <a:solidFill>
                <a:srgbClr val="FFFFFF"/>
              </a:solidFill>
            </a:endParaRPr>
          </a:p>
        </p:txBody>
      </p:sp>
    </p:spTree>
    <p:extLst>
      <p:ext uri="{BB962C8B-B14F-4D97-AF65-F5344CB8AC3E}">
        <p14:creationId xmlns:p14="http://schemas.microsoft.com/office/powerpoint/2010/main" val="3755121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dirty="0"/>
              <a:t>Ouverture aux partenaires privés pour des services à valeur ajoutée</a:t>
            </a:r>
          </a:p>
        </p:txBody>
      </p:sp>
      <p:pic>
        <p:nvPicPr>
          <p:cNvPr id="8" name="Content Placeholder 7"/>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363980" y="2913317"/>
            <a:ext cx="4663440" cy="2176272"/>
          </a:xfrm>
        </p:spPr>
      </p:pic>
      <p:sp>
        <p:nvSpPr>
          <p:cNvPr id="7" name="Content Placeholder 6"/>
          <p:cNvSpPr>
            <a:spLocks noGrp="1"/>
          </p:cNvSpPr>
          <p:nvPr>
            <p:ph sz="half" idx="2"/>
          </p:nvPr>
        </p:nvSpPr>
        <p:spPr>
          <a:xfrm>
            <a:off x="6164580" y="1664091"/>
            <a:ext cx="4663440" cy="4745413"/>
          </a:xfrm>
        </p:spPr>
        <p:txBody>
          <a:bodyPr>
            <a:normAutofit fontScale="77500" lnSpcReduction="20000"/>
          </a:bodyPr>
          <a:lstStyle/>
          <a:p>
            <a:pPr>
              <a:lnSpc>
                <a:spcPct val="120000"/>
              </a:lnSpc>
            </a:pPr>
            <a:r>
              <a:rPr lang="fr-BE" sz="2640" dirty="0"/>
              <a:t>Besoins récoltés auprès des </a:t>
            </a:r>
            <a:r>
              <a:rPr lang="fr-BE" sz="2640" dirty="0">
                <a:solidFill>
                  <a:srgbClr val="20C5CB"/>
                </a:solidFill>
              </a:rPr>
              <a:t>entreprises</a:t>
            </a:r>
          </a:p>
          <a:p>
            <a:pPr lvl="1">
              <a:lnSpc>
                <a:spcPct val="120000"/>
              </a:lnSpc>
            </a:pPr>
            <a:r>
              <a:rPr lang="fr-BE" sz="2640" dirty="0">
                <a:solidFill>
                  <a:srgbClr val="20C5CB"/>
                </a:solidFill>
              </a:rPr>
              <a:t>Routage</a:t>
            </a:r>
            <a:r>
              <a:rPr lang="fr-BE" sz="2640" dirty="0"/>
              <a:t> </a:t>
            </a:r>
            <a:r>
              <a:rPr lang="fr-BE" sz="2640" dirty="0">
                <a:solidFill>
                  <a:srgbClr val="20C5CB"/>
                </a:solidFill>
              </a:rPr>
              <a:t>interne</a:t>
            </a:r>
            <a:r>
              <a:rPr lang="fr-BE" sz="2640" dirty="0"/>
              <a:t> du document</a:t>
            </a:r>
          </a:p>
          <a:p>
            <a:pPr lvl="1">
              <a:lnSpc>
                <a:spcPct val="120000"/>
              </a:lnSpc>
            </a:pPr>
            <a:r>
              <a:rPr lang="fr-BE" sz="2640" dirty="0">
                <a:solidFill>
                  <a:srgbClr val="20C5CB"/>
                </a:solidFill>
              </a:rPr>
              <a:t>Gestion</a:t>
            </a:r>
            <a:r>
              <a:rPr lang="fr-BE" sz="2640" dirty="0"/>
              <a:t> des </a:t>
            </a:r>
            <a:r>
              <a:rPr lang="fr-BE" sz="2640" dirty="0">
                <a:solidFill>
                  <a:srgbClr val="20C5CB"/>
                </a:solidFill>
              </a:rPr>
              <a:t>utilisateurs</a:t>
            </a:r>
            <a:r>
              <a:rPr lang="fr-BE" sz="2640" dirty="0"/>
              <a:t> et </a:t>
            </a:r>
            <a:r>
              <a:rPr lang="fr-BE" sz="2640" dirty="0">
                <a:solidFill>
                  <a:srgbClr val="20C5CB"/>
                </a:solidFill>
              </a:rPr>
              <a:t>droits</a:t>
            </a:r>
            <a:r>
              <a:rPr lang="fr-BE" sz="2640" dirty="0"/>
              <a:t> </a:t>
            </a:r>
            <a:r>
              <a:rPr lang="fr-BE" sz="2640" dirty="0">
                <a:solidFill>
                  <a:srgbClr val="20C5CB"/>
                </a:solidFill>
              </a:rPr>
              <a:t>d’accès</a:t>
            </a:r>
            <a:r>
              <a:rPr lang="fr-BE" sz="2640" dirty="0"/>
              <a:t> avancé</a:t>
            </a:r>
          </a:p>
          <a:p>
            <a:pPr lvl="1">
              <a:lnSpc>
                <a:spcPct val="120000"/>
              </a:lnSpc>
            </a:pPr>
            <a:r>
              <a:rPr lang="fr-BE" sz="2640" dirty="0">
                <a:solidFill>
                  <a:srgbClr val="20C5CB"/>
                </a:solidFill>
              </a:rPr>
              <a:t>Intégration</a:t>
            </a:r>
            <a:r>
              <a:rPr lang="fr-BE" sz="2640" dirty="0"/>
              <a:t> aux </a:t>
            </a:r>
            <a:r>
              <a:rPr lang="fr-BE" sz="2640" dirty="0">
                <a:solidFill>
                  <a:srgbClr val="20C5CB"/>
                </a:solidFill>
              </a:rPr>
              <a:t>processus</a:t>
            </a:r>
            <a:r>
              <a:rPr lang="fr-BE" sz="2640" dirty="0"/>
              <a:t> de l’entreprise</a:t>
            </a:r>
          </a:p>
          <a:p>
            <a:pPr lvl="2">
              <a:lnSpc>
                <a:spcPct val="120000"/>
              </a:lnSpc>
            </a:pPr>
            <a:r>
              <a:rPr lang="fr-BE" sz="2640" dirty="0"/>
              <a:t>Paiement </a:t>
            </a:r>
          </a:p>
          <a:p>
            <a:pPr lvl="2">
              <a:lnSpc>
                <a:spcPct val="120000"/>
              </a:lnSpc>
            </a:pPr>
            <a:r>
              <a:rPr lang="fr-BE" sz="2640" dirty="0"/>
              <a:t>Workflows</a:t>
            </a:r>
          </a:p>
          <a:p>
            <a:pPr lvl="1">
              <a:lnSpc>
                <a:spcPct val="120000"/>
              </a:lnSpc>
            </a:pPr>
            <a:r>
              <a:rPr lang="fr-BE" sz="2640" dirty="0">
                <a:solidFill>
                  <a:srgbClr val="20C5CB"/>
                </a:solidFill>
              </a:rPr>
              <a:t>Archivage</a:t>
            </a:r>
          </a:p>
          <a:p>
            <a:pPr lvl="1">
              <a:lnSpc>
                <a:spcPct val="120000"/>
              </a:lnSpc>
            </a:pPr>
            <a:r>
              <a:rPr lang="fr-BE" sz="2640" dirty="0">
                <a:solidFill>
                  <a:srgbClr val="20C5CB"/>
                </a:solidFill>
              </a:rPr>
              <a:t>Document</a:t>
            </a:r>
            <a:r>
              <a:rPr lang="fr-BE" sz="2640" dirty="0"/>
              <a:t> </a:t>
            </a:r>
            <a:r>
              <a:rPr lang="fr-BE" sz="2640" dirty="0">
                <a:solidFill>
                  <a:srgbClr val="20C5CB"/>
                </a:solidFill>
              </a:rPr>
              <a:t>service</a:t>
            </a:r>
            <a:r>
              <a:rPr lang="fr-BE" sz="2640" dirty="0"/>
              <a:t> </a:t>
            </a:r>
            <a:r>
              <a:rPr lang="fr-BE" sz="2640" dirty="0">
                <a:solidFill>
                  <a:srgbClr val="20C5CB"/>
                </a:solidFill>
              </a:rPr>
              <a:t>provider</a:t>
            </a:r>
            <a:r>
              <a:rPr lang="fr-BE" sz="2640" dirty="0"/>
              <a:t> pour externaliser la génération et l’envoi des documents</a:t>
            </a:r>
          </a:p>
          <a:p>
            <a:pPr lvl="1">
              <a:lnSpc>
                <a:spcPct val="120000"/>
              </a:lnSpc>
            </a:pPr>
            <a:r>
              <a:rPr lang="fr-BE" sz="2640" dirty="0">
                <a:solidFill>
                  <a:srgbClr val="20C5CB"/>
                </a:solidFill>
              </a:rPr>
              <a:t>Recommandé eIDAS</a:t>
            </a:r>
          </a:p>
          <a:p>
            <a:pPr lvl="1">
              <a:lnSpc>
                <a:spcPct val="120000"/>
              </a:lnSpc>
            </a:pPr>
            <a:r>
              <a:rPr lang="fr-BE" sz="2640" dirty="0"/>
              <a:t>…</a:t>
            </a:r>
          </a:p>
        </p:txBody>
      </p:sp>
      <p:sp>
        <p:nvSpPr>
          <p:cNvPr id="9" name="Slide Number Placeholder 8"/>
          <p:cNvSpPr>
            <a:spLocks noGrp="1"/>
          </p:cNvSpPr>
          <p:nvPr>
            <p:ph type="sldNum" sz="quarter" idx="12"/>
          </p:nvPr>
        </p:nvSpPr>
        <p:spPr/>
        <p:txBody>
          <a:bodyPr/>
          <a:lstStyle/>
          <a:p>
            <a:pPr defTabSz="822960"/>
            <a:fld id="{B0D326DE-A95D-A040-B236-DD2422F2474E}" type="slidenum">
              <a:rPr lang="en-US" smtClean="0"/>
              <a:pPr defTabSz="822960"/>
              <a:t>99</a:t>
            </a:fld>
            <a:endParaRPr lang="en-US" dirty="0"/>
          </a:p>
        </p:txBody>
      </p:sp>
    </p:spTree>
    <p:extLst>
      <p:ext uri="{BB962C8B-B14F-4D97-AF65-F5344CB8AC3E}">
        <p14:creationId xmlns:p14="http://schemas.microsoft.com/office/powerpoint/2010/main" val="2686150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Custom Desig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732</TotalTime>
  <Words>5331</Words>
  <Application>Microsoft Office PowerPoint</Application>
  <PresentationFormat>Widescreen</PresentationFormat>
  <Paragraphs>1212</Paragraphs>
  <Slides>107</Slides>
  <Notes>39</Notes>
  <HiddenSlides>0</HiddenSlides>
  <MMClips>3</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107</vt:i4>
      </vt:variant>
    </vt:vector>
  </HeadingPairs>
  <TitlesOfParts>
    <vt:vector size="122" baseType="lpstr">
      <vt:lpstr>Arial</vt:lpstr>
      <vt:lpstr>Arial Black</vt:lpstr>
      <vt:lpstr>Calibri</vt:lpstr>
      <vt:lpstr>Calibri Light</vt:lpstr>
      <vt:lpstr>Open Sans</vt:lpstr>
      <vt:lpstr>Roboto</vt:lpstr>
      <vt:lpstr>Symbol</vt:lpstr>
      <vt:lpstr>Times New Roman</vt:lpstr>
      <vt:lpstr>Trebuchet MS</vt:lpstr>
      <vt:lpstr>Verdana</vt:lpstr>
      <vt:lpstr>Wingdings</vt:lpstr>
      <vt:lpstr>Wingdings 2</vt:lpstr>
      <vt:lpstr>1_Custom Designs</vt:lpstr>
      <vt:lpstr>Office Theme</vt:lpstr>
      <vt:lpstr>Artwork</vt:lpstr>
      <vt:lpstr>Sociale secretariaten: enkele focusthema’s</vt:lpstr>
      <vt:lpstr>Algemeen</vt:lpstr>
      <vt:lpstr>Wettelijke regeling erkende sociale secretariaten</vt:lpstr>
      <vt:lpstr>Positionering sociale secretariaten tov sociale dienstverleners</vt:lpstr>
      <vt:lpstr>Scope</vt:lpstr>
      <vt:lpstr>Kwaliteitsbarometer RSZ</vt:lpstr>
      <vt:lpstr>Kwaliteitsbarometer RSZ</vt:lpstr>
      <vt:lpstr>Kwaliteitsbarometer RSZ</vt:lpstr>
      <vt:lpstr>Globaal resultaat</vt:lpstr>
      <vt:lpstr>Globaal resultaat</vt:lpstr>
      <vt:lpstr>Globaal resultaat</vt:lpstr>
      <vt:lpstr>Some relevant recent regulation</vt:lpstr>
      <vt:lpstr>Relevant recent regulation on European level</vt:lpstr>
      <vt:lpstr>Relevant recent regulation on European level</vt:lpstr>
      <vt:lpstr>eIDAS regulation: objectives</vt:lpstr>
      <vt:lpstr>eIDAS regulation: overall content</vt:lpstr>
      <vt:lpstr>eIDAS: electronic identification</vt:lpstr>
      <vt:lpstr>eIDAS: electronic identification</vt:lpstr>
      <vt:lpstr>eIDAS: electronic identification</vt:lpstr>
      <vt:lpstr>eIDAS: electronic identification</vt:lpstr>
      <vt:lpstr>Belgian law on electronic identification </vt:lpstr>
      <vt:lpstr>Belgian law on electronic identification </vt:lpstr>
      <vt:lpstr>eIDAS</vt:lpstr>
      <vt:lpstr>eIDAS flow (BOSA)</vt:lpstr>
      <vt:lpstr>eIDAS flow</vt:lpstr>
      <vt:lpstr>Single digital gateway (deadline 12/12/2023)</vt:lpstr>
      <vt:lpstr>Why ?</vt:lpstr>
      <vt:lpstr>Method</vt:lpstr>
      <vt:lpstr>Topics for citizens</vt:lpstr>
      <vt:lpstr>Topics for companies</vt:lpstr>
      <vt:lpstr>Principles</vt:lpstr>
      <vt:lpstr>Relevant recent regulation on Belgian federal level</vt:lpstr>
      <vt:lpstr>Some focus areas ICT</vt:lpstr>
      <vt:lpstr>Different types of sharing &amp; reuse</vt:lpstr>
      <vt:lpstr>Synergies - transformations</vt:lpstr>
      <vt:lpstr> Cloud deployment types</vt:lpstr>
      <vt:lpstr>G-Cloud portfolio</vt:lpstr>
      <vt:lpstr>G-Cloud</vt:lpstr>
      <vt:lpstr>G-Cloud ROI</vt:lpstr>
      <vt:lpstr>PaaS in G-Cloud - containers</vt:lpstr>
      <vt:lpstr>New ways of cooperation</vt:lpstr>
      <vt:lpstr>Rise of (public) cloud</vt:lpstr>
      <vt:lpstr>Public cloud - main issues</vt:lpstr>
      <vt:lpstr>PowerPoint Presentation</vt:lpstr>
      <vt:lpstr>About the initiative</vt:lpstr>
      <vt:lpstr>Reuse: vision</vt:lpstr>
      <vt:lpstr>Value</vt:lpstr>
      <vt:lpstr>So… dare to share! </vt:lpstr>
      <vt:lpstr>How ? with the new Software Reuse Platform !</vt:lpstr>
      <vt:lpstr>PowerPoint Presentation</vt:lpstr>
      <vt:lpstr>Share your success stories...and become an ambassador for reuse!</vt:lpstr>
      <vt:lpstr>ROI of reuse</vt:lpstr>
      <vt:lpstr>ROI 2019 for projects carried out by Smals</vt:lpstr>
      <vt:lpstr>API - Application Programming Interface</vt:lpstr>
      <vt:lpstr>About API - Application Programming Interface</vt:lpstr>
      <vt:lpstr>About API - Application Programming Interface</vt:lpstr>
      <vt:lpstr>Why are API’s important ?</vt:lpstr>
      <vt:lpstr>Shifting to an API economy: the value chain</vt:lpstr>
      <vt:lpstr>Today the API economy is a becoming a reality</vt:lpstr>
      <vt:lpstr>Example: realtime presence registration for construction workers</vt:lpstr>
      <vt:lpstr>API in health and social sector: some statistics and evolution</vt:lpstr>
      <vt:lpstr>API standards </vt:lpstr>
      <vt:lpstr>API management</vt:lpstr>
      <vt:lpstr>Challenges</vt:lpstr>
      <vt:lpstr>What is Artificial Intelligence (AI) ?</vt:lpstr>
      <vt:lpstr>AI subfields (non-exhaustive) </vt:lpstr>
      <vt:lpstr>Natural Language Processing (NLP)</vt:lpstr>
      <vt:lpstr>Conversational interfaces</vt:lpstr>
      <vt:lpstr>Chatbot Student@Work</vt:lpstr>
      <vt:lpstr>Chatbot Student@Work</vt:lpstr>
      <vt:lpstr>Dimona via Google Assistant</vt:lpstr>
      <vt:lpstr>Dimona via Google Assistant</vt:lpstr>
      <vt:lpstr>Machine learning</vt:lpstr>
      <vt:lpstr>Machine learning approaches</vt:lpstr>
      <vt:lpstr>Applied to fraud detection</vt:lpstr>
      <vt:lpstr>Example: spider constructions</vt:lpstr>
      <vt:lpstr>Internet of things: experiment with beacons</vt:lpstr>
      <vt:lpstr>Some reusable public sector components</vt:lpstr>
      <vt:lpstr>CSAM: what ?</vt:lpstr>
      <vt:lpstr>Process flow</vt:lpstr>
      <vt:lpstr>BTB service</vt:lpstr>
      <vt:lpstr>BTB: &gt; 200,000  companies have appointed their access administrators</vt:lpstr>
      <vt:lpstr>Mandate management</vt:lpstr>
      <vt:lpstr>Advantages for end users</vt:lpstr>
      <vt:lpstr>Advantages for service providers</vt:lpstr>
      <vt:lpstr>Who uses CSAM ?</vt:lpstr>
      <vt:lpstr>e-Box, la boîte aux lettres électronique sécurisée de votre entreprise</vt:lpstr>
      <vt:lpstr>L’e-Box aujourd’hui est une alternative électronique moderne et sécurisée aux échanges postaux</vt:lpstr>
      <vt:lpstr>L’e-Box aujourd’hui est sécurisée, accessible et gratuite</vt:lpstr>
      <vt:lpstr>L’e-Box aujourd’hui</vt:lpstr>
      <vt:lpstr>L’e-Box aujourd’hui</vt:lpstr>
      <vt:lpstr>L’e-Box aujourd’hui est créée facilement</vt:lpstr>
      <vt:lpstr>L’e-Box aujourd’hui est bidirectionnelle</vt:lpstr>
      <vt:lpstr>L’e-Box aujourd’hui offre des outils et des garanties aux expéditeurs</vt:lpstr>
      <vt:lpstr>PowerPoint Presentation</vt:lpstr>
      <vt:lpstr>La fédération</vt:lpstr>
      <vt:lpstr>Types d’intégration possibles</vt:lpstr>
      <vt:lpstr>PowerPoint Presentation</vt:lpstr>
      <vt:lpstr>Ouverture aux partenaires privés pour des services à valeur ajoutée</vt:lpstr>
      <vt:lpstr>Ouverture aux partenaires privés pour des services à valeur ajoutée</vt:lpstr>
      <vt:lpstr>Routage de documents</vt:lpstr>
      <vt:lpstr>Release management</vt:lpstr>
      <vt:lpstr>L’e-Box continue d’évoluer…  à l’écoute des utilisateurs et des partenaires</vt:lpstr>
      <vt:lpstr>Les évolutions de l’e-Box</vt:lpstr>
      <vt:lpstr>Roadmap 2019-2020</vt:lpstr>
      <vt:lpstr>Actions parallèles et intégrations</vt:lpstr>
      <vt:lpstr>PowerPoint Presentation</vt:lpstr>
    </vt:vector>
  </TitlesOfParts>
  <Company>BCSS-KSZ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Sanne Miseur (KSZ-BCSS)</dc:creator>
  <cp:lastModifiedBy>FRRO</cp:lastModifiedBy>
  <cp:revision>100</cp:revision>
  <dcterms:created xsi:type="dcterms:W3CDTF">2020-01-03T12:51:12Z</dcterms:created>
  <dcterms:modified xsi:type="dcterms:W3CDTF">2020-03-12T09:13:41Z</dcterms:modified>
</cp:coreProperties>
</file>