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41"/>
  </p:notesMasterIdLst>
  <p:handoutMasterIdLst>
    <p:handoutMasterId r:id="rId42"/>
  </p:handoutMasterIdLst>
  <p:sldIdLst>
    <p:sldId id="399"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7" r:id="rId16"/>
    <p:sldId id="418" r:id="rId17"/>
    <p:sldId id="419" r:id="rId18"/>
    <p:sldId id="420" r:id="rId19"/>
    <p:sldId id="421" r:id="rId20"/>
    <p:sldId id="422" r:id="rId21"/>
    <p:sldId id="423" r:id="rId22"/>
    <p:sldId id="424" r:id="rId23"/>
    <p:sldId id="425" r:id="rId24"/>
    <p:sldId id="428" r:id="rId25"/>
    <p:sldId id="397" r:id="rId26"/>
    <p:sldId id="430" r:id="rId27"/>
    <p:sldId id="429" r:id="rId28"/>
    <p:sldId id="438" r:id="rId29"/>
    <p:sldId id="431" r:id="rId30"/>
    <p:sldId id="439" r:id="rId31"/>
    <p:sldId id="436" r:id="rId32"/>
    <p:sldId id="437" r:id="rId33"/>
    <p:sldId id="440" r:id="rId34"/>
    <p:sldId id="442" r:id="rId35"/>
    <p:sldId id="443" r:id="rId36"/>
    <p:sldId id="432" r:id="rId37"/>
    <p:sldId id="434" r:id="rId38"/>
    <p:sldId id="435" r:id="rId39"/>
    <p:sldId id="44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93A79C"/>
    <a:srgbClr val="ED7D31"/>
    <a:srgbClr val="EE833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107" d="100"/>
          <a:sy n="107" d="100"/>
        </p:scale>
        <p:origin x="16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04"/>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a:ln>
          <a:solidFill>
            <a:srgbClr val="3E6E5A"/>
          </a:solidFill>
        </a:ln>
      </dgm:spPr>
      <dgm:t>
        <a:bodyPr/>
        <a:lstStyle/>
        <a:p>
          <a:pPr rtl="0"/>
          <a:r>
            <a:rPr dirty="0" smtClean="0"/>
            <a:t>Co</a:t>
          </a:r>
          <a:r>
            <a:rPr lang="en-US" dirty="0" smtClean="0"/>
            <a:t>o</a:t>
          </a:r>
          <a:r>
            <a:rPr dirty="0" smtClean="0"/>
            <a:t>rdinati</a:t>
          </a:r>
          <a:r>
            <a:rPr lang="en-US" dirty="0" smtClean="0"/>
            <a:t>on of the electronic 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a:ln>
          <a:solidFill>
            <a:srgbClr val="3E6E5A"/>
          </a:solidFill>
        </a:ln>
      </dgm:spPr>
      <dgm:t>
        <a:bodyPr/>
        <a:lstStyle/>
        <a:p>
          <a:pPr rtl="0"/>
          <a:r>
            <a:rPr dirty="0" smtClean="0"/>
            <a:t>Portal </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a:ln>
          <a:solidFill>
            <a:srgbClr val="3E6E5A"/>
          </a:solidFill>
        </a:ln>
      </dgm:spPr>
      <dgm:t>
        <a:bodyPr/>
        <a:lstStyle/>
        <a:p>
          <a:pPr rtl="0"/>
          <a:r>
            <a:rPr lang="en-US" dirty="0" smtClean="0"/>
            <a:t>Integrated user and access management system</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a:ln>
          <a:solidFill>
            <a:srgbClr val="3E6E5A"/>
          </a:solidFill>
        </a:ln>
      </dgm:spPr>
      <dgm:t>
        <a:bodyPr/>
        <a:lstStyle/>
        <a:p>
          <a:pPr rtl="0"/>
          <a:r>
            <a:rPr lang="en-US" dirty="0" smtClean="0"/>
            <a:t>Management of </a:t>
          </a:r>
          <a:r>
            <a:rPr dirty="0" smtClean="0"/>
            <a:t>loggings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a:ln>
          <a:solidFill>
            <a:srgbClr val="3E6E5A"/>
          </a:solidFill>
        </a:ln>
      </dgm:spPr>
      <dgm:t>
        <a:bodyPr/>
        <a:lstStyle/>
        <a:p>
          <a:pPr rtl="0"/>
          <a:r>
            <a:rPr dirty="0" smtClean="0"/>
            <a:t>System </a:t>
          </a:r>
          <a:r>
            <a:rPr lang="en-US" dirty="0" smtClean="0"/>
            <a:t>for</a:t>
          </a:r>
          <a:r>
            <a:rPr dirty="0" smtClean="0"/>
            <a:t> </a:t>
          </a:r>
          <a:r>
            <a:rPr dirty="0"/>
            <a:t>end-to-end </a:t>
          </a:r>
          <a:r>
            <a:rPr lang="en-US" dirty="0"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a:ln>
          <a:solidFill>
            <a:srgbClr val="3E6E5A"/>
          </a:solidFill>
        </a:ln>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a:ln>
          <a:solidFill>
            <a:srgbClr val="3E6E5A"/>
          </a:solidFill>
        </a:ln>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a:ln>
          <a:solidFill>
            <a:srgbClr val="3E6E5A"/>
          </a:solidFill>
        </a:ln>
      </dgm:spPr>
      <dgm:t>
        <a:bodyPr/>
        <a:lstStyle/>
        <a:p>
          <a:pPr rtl="0"/>
          <a:r>
            <a:rPr dirty="0" smtClean="0"/>
            <a:t>Coding </a:t>
          </a:r>
          <a:r>
            <a:rPr lang="en-US" dirty="0" smtClean="0"/>
            <a:t>and</a:t>
          </a:r>
          <a:r>
            <a:rPr dirty="0" smtClean="0"/>
            <a:t> </a:t>
          </a:r>
          <a:r>
            <a:rPr dirty="0" err="1" smtClean="0"/>
            <a:t>anon</a:t>
          </a:r>
          <a:r>
            <a:rPr lang="en-US" dirty="0" err="1" smtClean="0"/>
            <a:t>y</a:t>
          </a:r>
          <a:r>
            <a:rPr dirty="0" err="1" smtClean="0"/>
            <a:t>mising</a:t>
          </a:r>
          <a:endParaRPr lang="nl-BE"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a:ln>
          <a:solidFill>
            <a:srgbClr val="3E6E5A"/>
          </a:solidFill>
        </a:ln>
      </dgm:spPr>
      <dgm:t>
        <a:bodyPr/>
        <a:lstStyle/>
        <a:p>
          <a:pPr rtl="0"/>
          <a:r>
            <a:rPr lang="en-US" dirty="0" smtClean="0"/>
            <a:t>Consultation of National register and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a:ln>
          <a:solidFill>
            <a:srgbClr val="3E6E5A"/>
          </a:solidFill>
        </a:ln>
      </dgm:spPr>
      <dgm:t>
        <a:bodyPr/>
        <a:lstStyle/>
        <a:p>
          <a:pPr rtl="0"/>
          <a:r>
            <a:rPr lang="en-US" dirty="0" smtClean="0"/>
            <a:t>Reference directories</a:t>
          </a:r>
          <a:r>
            <a:rPr dirty="0" smtClean="0"/>
            <a:t> (</a:t>
          </a:r>
          <a:r>
            <a:rPr lang="nl-BE" dirty="0" smtClean="0"/>
            <a:t>hub-</a:t>
          </a:r>
          <a:r>
            <a:rPr dirty="0" err="1" smtClean="0"/>
            <a:t>metahub</a:t>
          </a:r>
          <a:r>
            <a:rPr lang="nl-BE" dirty="0" smtClean="0"/>
            <a:t> system</a:t>
          </a:r>
          <a:r>
            <a:rPr dirty="0" smtClean="0"/>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6F029D55-F3C4-4B55-BA47-2A3855D24838}" type="presOf" srcId="{53250AAA-89D6-4377-B3C0-0E5BF972A3C0}" destId="{411BB13E-A3FD-42F9-8D3A-DD2DDC4A3516}" srcOrd="0" destOrd="0" presId="urn:microsoft.com/office/officeart/2008/layout/PictureStrips"/>
    <dgm:cxn modelId="{607ED0F1-DC27-41FB-A67C-724A8673BB94}"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CF7B18B8-D469-4E7A-9426-CD748ACB6A00}" type="presOf" srcId="{E7919EDD-7680-4985-B198-1CBB0F9E96AC}" destId="{7A8D609C-F894-4686-8594-F633FD78C20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5875A5CC-5403-4E63-9D89-C3B173377555}" type="presOf" srcId="{D1B0C0D0-7AB7-487B-ADF8-3BB3DD4E9EE7}" destId="{9E029134-162C-442E-A062-F55ADB999C33}" srcOrd="0" destOrd="0" presId="urn:microsoft.com/office/officeart/2008/layout/PictureStrips"/>
    <dgm:cxn modelId="{5B6B4003-61BB-47C8-A112-B3134BC120C6}" type="presOf" srcId="{66800CA2-1263-488B-9901-BF5AA9A26379}" destId="{22C56DC3-2158-416C-A2CA-0A41276F6E72}"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65949B95-8A47-42EB-AA18-13779DD0E687}" type="presOf" srcId="{3069D4A7-A9EB-432B-8415-5BE83922B144}" destId="{9C5C0C8B-F255-4694-B3C6-8BE7DBC5F7E5}" srcOrd="0" destOrd="0" presId="urn:microsoft.com/office/officeart/2008/layout/PictureStrips"/>
    <dgm:cxn modelId="{9B9B85D9-2365-4064-B28B-A316E251AD35}" type="presOf" srcId="{81FDCA61-7A32-4339-89E8-DD3704FB86F4}" destId="{6F6ACCCA-7573-4F27-BB76-D1BFA52EAEE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5F92A1C-CEF7-4C0B-9C30-3EDA2A6E2D55}"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8556" y="727056"/>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a:t>
          </a:r>
          <a:r>
            <a:rPr lang="en-US" sz="1500" kern="1200" dirty="0" smtClean="0"/>
            <a:t>o</a:t>
          </a:r>
          <a:r>
            <a:rPr sz="1500" kern="1200" dirty="0" smtClean="0"/>
            <a:t>rdinati</a:t>
          </a:r>
          <a:r>
            <a:rPr lang="en-US" sz="1500" kern="1200" dirty="0" smtClean="0"/>
            <a:t>on of the electronic processes</a:t>
          </a:r>
          <a:endParaRPr lang="nl-BE" sz="1500" kern="1200" dirty="0"/>
        </a:p>
      </dsp:txBody>
      <dsp:txXfrm>
        <a:off x="108556" y="727056"/>
        <a:ext cx="2526744" cy="789607"/>
      </dsp:txXfrm>
    </dsp:sp>
    <dsp:sp modelId="{8B00EC11-24E0-4E0C-8101-DB576F31F9D2}">
      <dsp:nvSpPr>
        <dsp:cNvPr id="0" name=""/>
        <dsp:cNvSpPr/>
      </dsp:nvSpPr>
      <dsp:spPr>
        <a:xfrm>
          <a:off x="3275" y="613001"/>
          <a:ext cx="552725" cy="8290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4068" y="727056"/>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Portal </a:t>
          </a:r>
          <a:endParaRPr lang="nl-BE" sz="1500" kern="1200" dirty="0"/>
        </a:p>
      </dsp:txBody>
      <dsp:txXfrm>
        <a:off x="2904068" y="727056"/>
        <a:ext cx="2526744" cy="789607"/>
      </dsp:txXfrm>
    </dsp:sp>
    <dsp:sp modelId="{17BB8C5E-ACC5-4AEA-AC3B-15C53CC548C0}">
      <dsp:nvSpPr>
        <dsp:cNvPr id="0" name=""/>
        <dsp:cNvSpPr/>
      </dsp:nvSpPr>
      <dsp:spPr>
        <a:xfrm>
          <a:off x="2798787" y="613001"/>
          <a:ext cx="552725" cy="82908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9579" y="727056"/>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Integrated user and access management system</a:t>
          </a:r>
          <a:endParaRPr lang="nl-BE" sz="1500" kern="1200" dirty="0"/>
        </a:p>
      </dsp:txBody>
      <dsp:txXfrm>
        <a:off x="5699579" y="727056"/>
        <a:ext cx="2526744" cy="789607"/>
      </dsp:txXfrm>
    </dsp:sp>
    <dsp:sp modelId="{DEDE190B-7605-44A7-B19B-482157C4ED09}">
      <dsp:nvSpPr>
        <dsp:cNvPr id="0" name=""/>
        <dsp:cNvSpPr/>
      </dsp:nvSpPr>
      <dsp:spPr>
        <a:xfrm>
          <a:off x="5594298" y="613001"/>
          <a:ext cx="552725" cy="8290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8556" y="1721084"/>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Management of </a:t>
          </a:r>
          <a:r>
            <a:rPr sz="1500" kern="1200" dirty="0" smtClean="0"/>
            <a:t>loggings</a:t>
          </a:r>
          <a:endParaRPr lang="nl-BE" sz="1500" kern="1200" dirty="0"/>
        </a:p>
      </dsp:txBody>
      <dsp:txXfrm>
        <a:off x="108556" y="1721084"/>
        <a:ext cx="2526744" cy="789607"/>
      </dsp:txXfrm>
    </dsp:sp>
    <dsp:sp modelId="{F94043AE-FBAE-4418-8D10-10B1481C95AF}">
      <dsp:nvSpPr>
        <dsp:cNvPr id="0" name=""/>
        <dsp:cNvSpPr/>
      </dsp:nvSpPr>
      <dsp:spPr>
        <a:xfrm>
          <a:off x="3275" y="1607029"/>
          <a:ext cx="552725" cy="82908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4068" y="1721084"/>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System </a:t>
          </a:r>
          <a:r>
            <a:rPr lang="en-US" sz="1500" kern="1200" dirty="0" smtClean="0"/>
            <a:t>for</a:t>
          </a:r>
          <a:r>
            <a:rPr sz="1500" kern="1200" dirty="0" smtClean="0"/>
            <a:t> </a:t>
          </a:r>
          <a:r>
            <a:rPr sz="1500" kern="1200" dirty="0"/>
            <a:t>end-to-end </a:t>
          </a:r>
          <a:r>
            <a:rPr lang="en-US" sz="1500" kern="1200" dirty="0" smtClean="0"/>
            <a:t>encryption</a:t>
          </a:r>
          <a:endParaRPr lang="nl-BE" sz="1500" kern="1200" dirty="0"/>
        </a:p>
      </dsp:txBody>
      <dsp:txXfrm>
        <a:off x="2904068" y="1721084"/>
        <a:ext cx="2526744" cy="789607"/>
      </dsp:txXfrm>
    </dsp:sp>
    <dsp:sp modelId="{1D377189-38FA-44FB-9886-A25D865375A4}">
      <dsp:nvSpPr>
        <dsp:cNvPr id="0" name=""/>
        <dsp:cNvSpPr/>
      </dsp:nvSpPr>
      <dsp:spPr>
        <a:xfrm>
          <a:off x="2798787" y="1607029"/>
          <a:ext cx="552725" cy="8290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9579" y="1721084"/>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9579" y="1721084"/>
        <a:ext cx="2526744" cy="789607"/>
      </dsp:txXfrm>
    </dsp:sp>
    <dsp:sp modelId="{82E38FB2-A96C-4D7A-A866-6D7BE57189A0}">
      <dsp:nvSpPr>
        <dsp:cNvPr id="0" name=""/>
        <dsp:cNvSpPr/>
      </dsp:nvSpPr>
      <dsp:spPr>
        <a:xfrm>
          <a:off x="5594298" y="1607029"/>
          <a:ext cx="552725" cy="82908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8556" y="2715112"/>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8556" y="2715112"/>
        <a:ext cx="2526744" cy="789607"/>
      </dsp:txXfrm>
    </dsp:sp>
    <dsp:sp modelId="{A9E14B50-194E-4A93-B9D9-20BB56D81973}">
      <dsp:nvSpPr>
        <dsp:cNvPr id="0" name=""/>
        <dsp:cNvSpPr/>
      </dsp:nvSpPr>
      <dsp:spPr>
        <a:xfrm>
          <a:off x="3275" y="2601058"/>
          <a:ext cx="552725" cy="82908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4068" y="2715112"/>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Coding </a:t>
          </a:r>
          <a:r>
            <a:rPr lang="en-US" sz="1500" kern="1200" dirty="0" smtClean="0"/>
            <a:t>and</a:t>
          </a:r>
          <a:r>
            <a:rPr sz="1500" kern="1200" dirty="0" smtClean="0"/>
            <a:t> </a:t>
          </a:r>
          <a:r>
            <a:rPr sz="1500" kern="1200" dirty="0" err="1" smtClean="0"/>
            <a:t>anon</a:t>
          </a:r>
          <a:r>
            <a:rPr lang="en-US" sz="1500" kern="1200" dirty="0" err="1" smtClean="0"/>
            <a:t>y</a:t>
          </a:r>
          <a:r>
            <a:rPr sz="1500" kern="1200" dirty="0" err="1" smtClean="0"/>
            <a:t>mising</a:t>
          </a:r>
          <a:endParaRPr lang="nl-BE" sz="1500" kern="1200" dirty="0"/>
        </a:p>
      </dsp:txBody>
      <dsp:txXfrm>
        <a:off x="2904068" y="2715112"/>
        <a:ext cx="2526744" cy="789607"/>
      </dsp:txXfrm>
    </dsp:sp>
    <dsp:sp modelId="{70C2EA1E-D7DB-4E74-806D-4590DBE781A3}">
      <dsp:nvSpPr>
        <dsp:cNvPr id="0" name=""/>
        <dsp:cNvSpPr/>
      </dsp:nvSpPr>
      <dsp:spPr>
        <a:xfrm>
          <a:off x="2798787" y="2601058"/>
          <a:ext cx="552725" cy="82908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9579" y="2715112"/>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Consultation of National register and CBSS registers</a:t>
          </a:r>
          <a:endParaRPr lang="nl-BE" sz="1500" kern="1200" dirty="0"/>
        </a:p>
      </dsp:txBody>
      <dsp:txXfrm>
        <a:off x="5699579" y="2715112"/>
        <a:ext cx="2526744" cy="789607"/>
      </dsp:txXfrm>
    </dsp:sp>
    <dsp:sp modelId="{139FD9EA-3509-4D4C-98D4-BC741BA871D8}">
      <dsp:nvSpPr>
        <dsp:cNvPr id="0" name=""/>
        <dsp:cNvSpPr/>
      </dsp:nvSpPr>
      <dsp:spPr>
        <a:xfrm>
          <a:off x="5594298" y="2601058"/>
          <a:ext cx="552725" cy="82908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4068" y="3709140"/>
          <a:ext cx="2526744" cy="789607"/>
        </a:xfrm>
        <a:prstGeom prst="rect">
          <a:avLst/>
        </a:prstGeom>
        <a:solidFill>
          <a:schemeClr val="lt1">
            <a:alpha val="40000"/>
            <a:hueOff val="0"/>
            <a:satOff val="0"/>
            <a:lumOff val="0"/>
            <a:alphaOff val="0"/>
          </a:schemeClr>
        </a:solidFill>
        <a:ln w="6350" cap="flat" cmpd="sng" algn="ctr">
          <a:solidFill>
            <a:srgbClr val="3E6E5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Reference directories</a:t>
          </a:r>
          <a:r>
            <a:rPr sz="1500" kern="1200" dirty="0" smtClean="0"/>
            <a:t> (</a:t>
          </a:r>
          <a:r>
            <a:rPr lang="nl-BE" sz="1500" kern="1200" dirty="0" smtClean="0"/>
            <a:t>hub-</a:t>
          </a:r>
          <a:r>
            <a:rPr sz="1500" kern="1200" dirty="0" err="1" smtClean="0"/>
            <a:t>metahub</a:t>
          </a:r>
          <a:r>
            <a:rPr lang="nl-BE" sz="1500" kern="1200" dirty="0" smtClean="0"/>
            <a:t> system</a:t>
          </a:r>
          <a:r>
            <a:rPr sz="1500" kern="1200" dirty="0" smtClean="0"/>
            <a:t>)</a:t>
          </a:r>
          <a:endParaRPr lang="nl-BE" sz="1500" kern="1200" dirty="0"/>
        </a:p>
      </dsp:txBody>
      <dsp:txXfrm>
        <a:off x="2904068" y="3709140"/>
        <a:ext cx="2526744" cy="789607"/>
      </dsp:txXfrm>
    </dsp:sp>
    <dsp:sp modelId="{763F0339-AF8A-4C55-81EF-EEBFD25A8379}">
      <dsp:nvSpPr>
        <dsp:cNvPr id="0" name=""/>
        <dsp:cNvSpPr/>
      </dsp:nvSpPr>
      <dsp:spPr>
        <a:xfrm>
          <a:off x="2798787" y="3595086"/>
          <a:ext cx="552725" cy="829087"/>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668E59-F83E-4FDB-B2E4-FC6F04CEA66C}" type="datetimeFigureOut">
              <a:rPr lang="fr-BE" smtClean="0"/>
              <a:t>09-03-20</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09FDE7-C7EA-47F8-8549-385E5F213089}" type="slidenum">
              <a:rPr lang="fr-BE" smtClean="0"/>
              <a:t>‹#›</a:t>
            </a:fld>
            <a:endParaRPr lang="fr-BE"/>
          </a:p>
        </p:txBody>
      </p:sp>
    </p:spTree>
    <p:extLst>
      <p:ext uri="{BB962C8B-B14F-4D97-AF65-F5344CB8AC3E}">
        <p14:creationId xmlns:p14="http://schemas.microsoft.com/office/powerpoint/2010/main" val="872728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232C1-AD5C-4D8A-9916-3B58A3C51F8B}" type="datetimeFigureOut">
              <a:rPr lang="nl-BE" smtClean="0"/>
              <a:t>9/03/2020</a:t>
            </a:fld>
            <a:endParaRPr lang="nl-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5E54-7319-4E31-8901-B0565F0A0F00}" type="slidenum">
              <a:rPr lang="nl-BE" smtClean="0"/>
              <a:t>‹#›</a:t>
            </a:fld>
            <a:endParaRPr lang="nl-BE"/>
          </a:p>
        </p:txBody>
      </p:sp>
    </p:spTree>
    <p:extLst>
      <p:ext uri="{BB962C8B-B14F-4D97-AF65-F5344CB8AC3E}">
        <p14:creationId xmlns:p14="http://schemas.microsoft.com/office/powerpoint/2010/main" val="387309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266078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Software application </a:t>
            </a:r>
            <a:r>
              <a:rPr lang="en-US" sz="1200" b="1" kern="1200" dirty="0" smtClean="0">
                <a:solidFill>
                  <a:schemeClr val="tx1"/>
                </a:solidFill>
                <a:effectLst/>
                <a:latin typeface="+mn-lt"/>
                <a:ea typeface="+mn-ea"/>
                <a:cs typeface="+mn-cs"/>
              </a:rPr>
              <a:t>HD4DP</a:t>
            </a:r>
            <a:r>
              <a:rPr lang="en-US" sz="1200" kern="1200" dirty="0" smtClean="0">
                <a:solidFill>
                  <a:schemeClr val="tx1"/>
                </a:solidFill>
                <a:effectLst/>
                <a:latin typeface="+mn-lt"/>
                <a:ea typeface="+mn-ea"/>
                <a:cs typeface="+mn-cs"/>
              </a:rPr>
              <a:t> (healthdata for data providers) installed in hospital: automatic capture of existing data (using </a:t>
            </a:r>
            <a:r>
              <a:rPr lang="en-US" sz="1200" kern="1200" dirty="0" err="1" smtClean="0">
                <a:solidFill>
                  <a:schemeClr val="tx1"/>
                </a:solidFill>
                <a:effectLst/>
                <a:latin typeface="+mn-lt"/>
                <a:ea typeface="+mn-ea"/>
                <a:cs typeface="+mn-cs"/>
              </a:rPr>
              <a:t>webservices</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csv</a:t>
            </a:r>
            <a:r>
              <a:rPr lang="en-US" sz="1200" kern="1200" dirty="0" smtClean="0">
                <a:solidFill>
                  <a:schemeClr val="tx1"/>
                </a:solidFill>
                <a:effectLst/>
                <a:latin typeface="+mn-lt"/>
                <a:ea typeface="+mn-ea"/>
                <a:cs typeface="+mn-cs"/>
              </a:rPr>
              <a:t> polling) from operational systems (like EHR, LIMS, …) with possibility of manual input and validation in </a:t>
            </a:r>
            <a:r>
              <a:rPr lang="en-US" sz="1200" kern="1200" dirty="0" err="1" smtClean="0">
                <a:solidFill>
                  <a:schemeClr val="tx1"/>
                </a:solidFill>
                <a:effectLst/>
                <a:latin typeface="+mn-lt"/>
                <a:ea typeface="+mn-ea"/>
                <a:cs typeface="+mn-cs"/>
              </a:rPr>
              <a:t>eform</a:t>
            </a:r>
            <a:r>
              <a:rPr lang="en-US" sz="1200" kern="1200" dirty="0" smtClean="0">
                <a:solidFill>
                  <a:schemeClr val="tx1"/>
                </a:solidFill>
                <a:effectLst/>
                <a:latin typeface="+mn-lt"/>
                <a:ea typeface="+mn-ea"/>
                <a:cs typeface="+mn-cs"/>
              </a:rPr>
              <a:t>. In case of manual input remains available (structured and coded, according to [inter]national standard, based on CBBs) in local database of DP: Import in future upgrade of EPD/LIMS; Re-Use for internal BI &amp; QI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Central digital catalogue </a:t>
            </a:r>
            <a:r>
              <a:rPr lang="en-US" sz="1200" kern="1200" dirty="0" smtClean="0">
                <a:solidFill>
                  <a:schemeClr val="tx1"/>
                </a:solidFill>
                <a:effectLst/>
                <a:latin typeface="+mn-lt"/>
                <a:ea typeface="+mn-ea"/>
                <a:cs typeface="+mn-cs"/>
              </a:rPr>
              <a:t>with technical description of each data collection (variables, list of values, validation rules, help text). Catalogue communicates this description in real time to HD4DP.  For each data collection, the National Registry number (NISS)is used as key ID of the patient.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During transfer from data provider towards researcher, all registrations are encrypted. The ID of the patient (NISS) is </a:t>
            </a:r>
            <a:r>
              <a:rPr lang="en-US" sz="1200" kern="1200" dirty="0" err="1" smtClean="0">
                <a:solidFill>
                  <a:schemeClr val="tx1"/>
                </a:solidFill>
                <a:effectLst/>
                <a:latin typeface="+mn-lt"/>
                <a:ea typeface="+mn-ea"/>
                <a:cs typeface="+mn-cs"/>
              </a:rPr>
              <a:t>pseudonomyzed</a:t>
            </a:r>
            <a:r>
              <a:rPr lang="en-US" sz="1200" kern="1200" dirty="0" smtClean="0">
                <a:solidFill>
                  <a:schemeClr val="tx1"/>
                </a:solidFill>
                <a:effectLst/>
                <a:latin typeface="+mn-lt"/>
                <a:ea typeface="+mn-ea"/>
                <a:cs typeface="+mn-cs"/>
              </a:rPr>
              <a:t> by a </a:t>
            </a:r>
            <a:r>
              <a:rPr lang="en-US" sz="1200" kern="1200" dirty="0" err="1" smtClean="0">
                <a:solidFill>
                  <a:schemeClr val="tx1"/>
                </a:solidFill>
                <a:effectLst/>
                <a:latin typeface="+mn-lt"/>
                <a:ea typeface="+mn-ea"/>
                <a:cs typeface="+mn-cs"/>
              </a:rPr>
              <a:t>Trused</a:t>
            </a:r>
            <a:r>
              <a:rPr lang="en-US" sz="1200" kern="1200" dirty="0" smtClean="0">
                <a:solidFill>
                  <a:schemeClr val="tx1"/>
                </a:solidFill>
                <a:effectLst/>
                <a:latin typeface="+mn-lt"/>
                <a:ea typeface="+mn-ea"/>
                <a:cs typeface="+mn-cs"/>
              </a:rPr>
              <a:t> Third Party (the national eHealth platform).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Using the web application </a:t>
            </a:r>
            <a:r>
              <a:rPr lang="en-US" sz="1200" b="1" kern="1200" dirty="0" smtClean="0">
                <a:solidFill>
                  <a:schemeClr val="tx1"/>
                </a:solidFill>
                <a:effectLst/>
                <a:latin typeface="+mn-lt"/>
                <a:ea typeface="+mn-ea"/>
                <a:cs typeface="+mn-cs"/>
              </a:rPr>
              <a:t>HD4RES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healthdata for researchers</a:t>
            </a:r>
            <a:r>
              <a:rPr lang="en-US" sz="1200" kern="1200" dirty="0" smtClean="0">
                <a:solidFill>
                  <a:schemeClr val="tx1"/>
                </a:solidFill>
                <a:effectLst/>
                <a:latin typeface="+mn-lt"/>
                <a:ea typeface="+mn-ea"/>
                <a:cs typeface="+mn-cs"/>
              </a:rPr>
              <a:t>), the researcher can monitor all registrations in all participating institutions, can view the submitted data, can comment on each submitted value, can return comment to data provider (e.g. a request for correction),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A generic « </a:t>
            </a:r>
            <a:r>
              <a:rPr lang="en-US" sz="1200" b="1" kern="1200" dirty="0" smtClean="0">
                <a:solidFill>
                  <a:schemeClr val="tx1"/>
                </a:solidFill>
                <a:effectLst/>
                <a:latin typeface="+mn-lt"/>
                <a:ea typeface="+mn-ea"/>
                <a:cs typeface="+mn-cs"/>
              </a:rPr>
              <a:t>Data Quality Tool</a:t>
            </a:r>
            <a:r>
              <a:rPr lang="en-US" sz="1200" kern="1200" dirty="0" smtClean="0">
                <a:solidFill>
                  <a:schemeClr val="tx1"/>
                </a:solidFill>
                <a:effectLst/>
                <a:latin typeface="+mn-lt"/>
                <a:ea typeface="+mn-ea"/>
                <a:cs typeface="+mn-cs"/>
              </a:rPr>
              <a:t> » facilitates the quality control, by the researcher (NOT by staff HD), of the submitted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The researcher accesses his clean data set using a secured VPN connection and his electronic ID Card. Statistical tooling like SAS, STATA, R … are available for statistical analysis by the researcher (NOT by staff HD).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(7) Healthstat.be is the </a:t>
            </a:r>
            <a:r>
              <a:rPr lang="en-US" sz="1200" b="1" kern="1200" dirty="0" smtClean="0">
                <a:solidFill>
                  <a:schemeClr val="tx1"/>
                </a:solidFill>
                <a:effectLst/>
                <a:latin typeface="+mn-lt"/>
                <a:ea typeface="+mn-ea"/>
                <a:cs typeface="+mn-cs"/>
              </a:rPr>
              <a:t>reporting platform </a:t>
            </a:r>
            <a:r>
              <a:rPr lang="en-US" sz="1200" kern="1200" dirty="0" smtClean="0">
                <a:solidFill>
                  <a:schemeClr val="tx1"/>
                </a:solidFill>
                <a:effectLst/>
                <a:latin typeface="+mn-lt"/>
                <a:ea typeface="+mn-ea"/>
                <a:cs typeface="+mn-cs"/>
              </a:rPr>
              <a:t>of healthdata.be: first public and private reports will be available by March 2017. Researchers provide definition of reports, staff of HD develop the reports.</a:t>
            </a:r>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2CFF50-5402-4ADD-B88C-045BFB565642}" type="slidenum">
              <a:rPr lang="en-US" smtClean="0"/>
              <a:pPr>
                <a:defRPr/>
              </a:pPr>
              <a:t>18</a:t>
            </a:fld>
            <a:endParaRPr lang="fr-BE"/>
          </a:p>
        </p:txBody>
      </p:sp>
    </p:spTree>
    <p:extLst>
      <p:ext uri="{BB962C8B-B14F-4D97-AF65-F5344CB8AC3E}">
        <p14:creationId xmlns:p14="http://schemas.microsoft.com/office/powerpoint/2010/main" val="209831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Steering Committee (MD’s, informaticians, patients) decides on eligibility of projects and supervises activities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Belgian Consultative Committee </a:t>
            </a:r>
            <a:r>
              <a:rPr kumimoji="0" lang="en-US" sz="1200" b="0" i="0" u="none" strike="noStrike" kern="0" cap="none" spc="0" normalizeH="0" baseline="0" dirty="0" smtClean="0">
                <a:ln>
                  <a:noFill/>
                </a:ln>
                <a:solidFill>
                  <a:srgbClr val="FFFFFF"/>
                </a:solidFill>
                <a:effectLst/>
                <a:uLnTx/>
                <a:uFillTx/>
                <a:latin typeface="Arial"/>
                <a:ea typeface="+mn-ea"/>
                <a:cs typeface="+mn-cs"/>
              </a:rPr>
              <a:t>Bio</a:t>
            </a:r>
            <a:r>
              <a:rPr kumimoji="0" lang="en-US" sz="1200" b="0" i="0" u="none" strike="noStrike" kern="0" cap="none" spc="0" normalizeH="0" dirty="0" smtClean="0">
                <a:ln>
                  <a:noFill/>
                </a:ln>
                <a:solidFill>
                  <a:srgbClr val="FFFFFF"/>
                </a:solidFill>
                <a:effectLst/>
                <a:uLnTx/>
                <a:uFillTx/>
                <a:latin typeface="Arial"/>
                <a:ea typeface="+mn-ea"/>
                <a:cs typeface="+mn-cs"/>
              </a:rPr>
              <a:t>ethics is consulted ad hoc by </a:t>
            </a:r>
            <a:r>
              <a:rPr lang="en-US" dirty="0" smtClean="0"/>
              <a:t>Steering Committee </a:t>
            </a:r>
            <a:endParaRPr kumimoji="0" lang="en-US" sz="1200" b="0" i="0" u="none" strike="noStrike" kern="0" cap="none" spc="0" normalizeH="0" baseline="0" dirty="0" smtClean="0">
              <a:ln>
                <a:noFill/>
              </a:ln>
              <a:solidFill>
                <a:srgbClr val="FFFFFF"/>
              </a:solidFill>
              <a:effectLst/>
              <a:uLnTx/>
              <a:uFillTx/>
              <a:latin typeface="Arial"/>
              <a:ea typeface="+mn-ea"/>
              <a:cs typeface="+mn-cs"/>
            </a:endParaRPr>
          </a:p>
          <a:p>
            <a:r>
              <a:rPr lang="en-US" dirty="0" smtClean="0"/>
              <a:t>Sectoral Committee (Parliament) is requested for authorization for each project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Arial"/>
                <a:ea typeface="+mn-ea"/>
                <a:cs typeface="+mn-cs"/>
              </a:rPr>
              <a:t>Users Committee eHealth Platform supervises / aligns scope and activities of Steering Committee (</a:t>
            </a:r>
            <a:r>
              <a:rPr kumimoji="0" lang="en-US" sz="1200" b="0" i="0" u="none" strike="noStrike" kern="0" cap="none" spc="0" normalizeH="0" baseline="0" noProof="0" dirty="0" err="1" smtClean="0">
                <a:ln>
                  <a:noFill/>
                </a:ln>
                <a:solidFill>
                  <a:srgbClr val="FFFFFF"/>
                </a:solidFill>
                <a:effectLst/>
                <a:uLnTx/>
                <a:uFillTx/>
                <a:latin typeface="Arial"/>
                <a:ea typeface="+mn-ea"/>
                <a:cs typeface="+mn-cs"/>
              </a:rPr>
              <a:t>eg</a:t>
            </a:r>
            <a:r>
              <a:rPr kumimoji="0" lang="en-US" sz="1200" b="0" i="0" u="none" strike="noStrike" kern="0" cap="none" spc="0" normalizeH="0" baseline="0" noProof="0" dirty="0" smtClean="0">
                <a:ln>
                  <a:noFill/>
                </a:ln>
                <a:solidFill>
                  <a:srgbClr val="FFFFFF"/>
                </a:solidFill>
                <a:effectLst/>
                <a:uLnTx/>
                <a:uFillTx/>
                <a:latin typeface="Arial"/>
                <a:ea typeface="+mn-ea"/>
                <a:cs typeface="+mn-cs"/>
              </a:rPr>
              <a:t>. </a:t>
            </a:r>
            <a:r>
              <a:rPr lang="en-US" dirty="0" smtClean="0"/>
              <a:t>provides technical advice via Working Group Architecture)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sz="1200" b="0" i="0" u="none" strike="noStrike" kern="0" cap="none" spc="0" normalizeH="0" baseline="0" noProof="0" dirty="0" smtClean="0">
                <a:ln>
                  <a:noFill/>
                </a:ln>
                <a:solidFill>
                  <a:srgbClr val="FFFFFF"/>
                </a:solidFill>
                <a:effectLst/>
                <a:uLnTx/>
                <a:uFillTx/>
                <a:latin typeface="Arial"/>
                <a:ea typeface="+mn-ea"/>
                <a:cs typeface="+mn-cs"/>
              </a:rPr>
              <a:t>Management Board eHealth Platform supervises all technical solutions, their management and hosting (VAS/G-Cloud)</a:t>
            </a: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Healthdata.be: </a:t>
            </a:r>
          </a:p>
          <a:p>
            <a:pPr lvl="1"/>
            <a:r>
              <a:rPr lang="en-US" dirty="0" smtClean="0"/>
              <a:t>aligns its activities with the principles and methods adopted by the CIM/IMC Health and published in Action plan eHealth 2013-2018.</a:t>
            </a:r>
          </a:p>
          <a:p>
            <a:pPr lvl="1"/>
            <a:r>
              <a:rPr lang="en-US" dirty="0" smtClean="0"/>
              <a:t>is coordinator of Action point 18 on scientific data collections.</a:t>
            </a:r>
          </a:p>
        </p:txBody>
      </p:sp>
      <p:sp>
        <p:nvSpPr>
          <p:cNvPr id="4" name="Slide Number Placeholder 3"/>
          <p:cNvSpPr>
            <a:spLocks noGrp="1"/>
          </p:cNvSpPr>
          <p:nvPr>
            <p:ph type="sldNum" sz="quarter" idx="10"/>
          </p:nvPr>
        </p:nvSpPr>
        <p:spPr/>
        <p:txBody>
          <a:bodyPr/>
          <a:lstStyle/>
          <a:p>
            <a:pPr>
              <a:defRPr/>
            </a:pPr>
            <a:fld id="{372CFF50-5402-4ADD-B88C-045BFB565642}" type="slidenum">
              <a:rPr lang="en-US" smtClean="0"/>
              <a:pPr>
                <a:defRPr/>
              </a:pPr>
              <a:t>21</a:t>
            </a:fld>
            <a:endParaRPr lang="fr-BE"/>
          </a:p>
        </p:txBody>
      </p:sp>
    </p:spTree>
    <p:extLst>
      <p:ext uri="{BB962C8B-B14F-4D97-AF65-F5344CB8AC3E}">
        <p14:creationId xmlns:p14="http://schemas.microsoft.com/office/powerpoint/2010/main" val="216786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FB165-3041-45FE-B330-ECE89C689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22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095F2-AB55-4596-838E-5501053846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09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2367B8A-CFDC-4105-B606-24023D74A009}"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nl-BE"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466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62674-ADB2-42D4-B8E9-13688C3B9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64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92195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85383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14</a:t>
            </a:fld>
            <a:endParaRPr lang="fr-BE"/>
          </a:p>
        </p:txBody>
      </p:sp>
    </p:spTree>
    <p:extLst>
      <p:ext uri="{BB962C8B-B14F-4D97-AF65-F5344CB8AC3E}">
        <p14:creationId xmlns:p14="http://schemas.microsoft.com/office/powerpoint/2010/main" val="334589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Software application </a:t>
            </a:r>
            <a:r>
              <a:rPr lang="en-US" sz="1200" b="1" kern="1200" dirty="0" smtClean="0">
                <a:solidFill>
                  <a:schemeClr val="tx1"/>
                </a:solidFill>
                <a:effectLst/>
                <a:latin typeface="+mn-lt"/>
                <a:ea typeface="+mn-ea"/>
                <a:cs typeface="+mn-cs"/>
              </a:rPr>
              <a:t>HD4DP</a:t>
            </a:r>
            <a:r>
              <a:rPr lang="en-US" sz="1200" kern="1200" dirty="0" smtClean="0">
                <a:solidFill>
                  <a:schemeClr val="tx1"/>
                </a:solidFill>
                <a:effectLst/>
                <a:latin typeface="+mn-lt"/>
                <a:ea typeface="+mn-ea"/>
                <a:cs typeface="+mn-cs"/>
              </a:rPr>
              <a:t> (healthdata for data providers) installed in hospital: automatic capture of existing data (using </a:t>
            </a:r>
            <a:r>
              <a:rPr lang="en-US" sz="1200" kern="1200" dirty="0" err="1" smtClean="0">
                <a:solidFill>
                  <a:schemeClr val="tx1"/>
                </a:solidFill>
                <a:effectLst/>
                <a:latin typeface="+mn-lt"/>
                <a:ea typeface="+mn-ea"/>
                <a:cs typeface="+mn-cs"/>
              </a:rPr>
              <a:t>webservices</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csv</a:t>
            </a:r>
            <a:r>
              <a:rPr lang="en-US" sz="1200" kern="1200" dirty="0" smtClean="0">
                <a:solidFill>
                  <a:schemeClr val="tx1"/>
                </a:solidFill>
                <a:effectLst/>
                <a:latin typeface="+mn-lt"/>
                <a:ea typeface="+mn-ea"/>
                <a:cs typeface="+mn-cs"/>
              </a:rPr>
              <a:t> polling) from operational systems (like EHR, LIMS, …) with possibility of manual input and validation in </a:t>
            </a:r>
            <a:r>
              <a:rPr lang="en-US" sz="1200" kern="1200" dirty="0" err="1" smtClean="0">
                <a:solidFill>
                  <a:schemeClr val="tx1"/>
                </a:solidFill>
                <a:effectLst/>
                <a:latin typeface="+mn-lt"/>
                <a:ea typeface="+mn-ea"/>
                <a:cs typeface="+mn-cs"/>
              </a:rPr>
              <a:t>eform</a:t>
            </a:r>
            <a:r>
              <a:rPr lang="en-US" sz="1200" kern="1200" dirty="0" smtClean="0">
                <a:solidFill>
                  <a:schemeClr val="tx1"/>
                </a:solidFill>
                <a:effectLst/>
                <a:latin typeface="+mn-lt"/>
                <a:ea typeface="+mn-ea"/>
                <a:cs typeface="+mn-cs"/>
              </a:rPr>
              <a:t>. In case of manual input remains available (structured and coded, according to [inter]national standard, based on CBBs) in local database of DP: Import in future upgrade of EPD/LIMS; Re-Use for internal BI &amp; QI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Central digital catalogue </a:t>
            </a:r>
            <a:r>
              <a:rPr lang="en-US" sz="1200" kern="1200" dirty="0" smtClean="0">
                <a:solidFill>
                  <a:schemeClr val="tx1"/>
                </a:solidFill>
                <a:effectLst/>
                <a:latin typeface="+mn-lt"/>
                <a:ea typeface="+mn-ea"/>
                <a:cs typeface="+mn-cs"/>
              </a:rPr>
              <a:t>with technical description of each data collection (variables, list of values, validation rules, help text). Catalogue communicates this description in real time to HD4DP.  For each data collection, the National Registry number (NISS)is used as key ID of the patient.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During transfer from data provider towards researcher, all registrations are encrypted. The ID of the patient (NISS) is </a:t>
            </a:r>
            <a:r>
              <a:rPr lang="en-US" sz="1200" kern="1200" dirty="0" err="1" smtClean="0">
                <a:solidFill>
                  <a:schemeClr val="tx1"/>
                </a:solidFill>
                <a:effectLst/>
                <a:latin typeface="+mn-lt"/>
                <a:ea typeface="+mn-ea"/>
                <a:cs typeface="+mn-cs"/>
              </a:rPr>
              <a:t>pseudonomyzed</a:t>
            </a:r>
            <a:r>
              <a:rPr lang="en-US" sz="1200" kern="1200" dirty="0" smtClean="0">
                <a:solidFill>
                  <a:schemeClr val="tx1"/>
                </a:solidFill>
                <a:effectLst/>
                <a:latin typeface="+mn-lt"/>
                <a:ea typeface="+mn-ea"/>
                <a:cs typeface="+mn-cs"/>
              </a:rPr>
              <a:t> by a </a:t>
            </a:r>
            <a:r>
              <a:rPr lang="en-US" sz="1200" kern="1200" dirty="0" err="1" smtClean="0">
                <a:solidFill>
                  <a:schemeClr val="tx1"/>
                </a:solidFill>
                <a:effectLst/>
                <a:latin typeface="+mn-lt"/>
                <a:ea typeface="+mn-ea"/>
                <a:cs typeface="+mn-cs"/>
              </a:rPr>
              <a:t>Trused</a:t>
            </a:r>
            <a:r>
              <a:rPr lang="en-US" sz="1200" kern="1200" dirty="0" smtClean="0">
                <a:solidFill>
                  <a:schemeClr val="tx1"/>
                </a:solidFill>
                <a:effectLst/>
                <a:latin typeface="+mn-lt"/>
                <a:ea typeface="+mn-ea"/>
                <a:cs typeface="+mn-cs"/>
              </a:rPr>
              <a:t> Third Party (the national eHealth platform).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Using the web application </a:t>
            </a:r>
            <a:r>
              <a:rPr lang="en-US" sz="1200" b="1" kern="1200" dirty="0" smtClean="0">
                <a:solidFill>
                  <a:schemeClr val="tx1"/>
                </a:solidFill>
                <a:effectLst/>
                <a:latin typeface="+mn-lt"/>
                <a:ea typeface="+mn-ea"/>
                <a:cs typeface="+mn-cs"/>
              </a:rPr>
              <a:t>HD4RES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healthdata for researchers</a:t>
            </a:r>
            <a:r>
              <a:rPr lang="en-US" sz="1200" kern="1200" dirty="0" smtClean="0">
                <a:solidFill>
                  <a:schemeClr val="tx1"/>
                </a:solidFill>
                <a:effectLst/>
                <a:latin typeface="+mn-lt"/>
                <a:ea typeface="+mn-ea"/>
                <a:cs typeface="+mn-cs"/>
              </a:rPr>
              <a:t>), the researcher can monitor all registrations in all participating institutions, can view the submitted data, can comment on each submitted value, can return comment to data provider (e.g. a request for correction),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A generic « </a:t>
            </a:r>
            <a:r>
              <a:rPr lang="en-US" sz="1200" b="1" kern="1200" dirty="0" smtClean="0">
                <a:solidFill>
                  <a:schemeClr val="tx1"/>
                </a:solidFill>
                <a:effectLst/>
                <a:latin typeface="+mn-lt"/>
                <a:ea typeface="+mn-ea"/>
                <a:cs typeface="+mn-cs"/>
              </a:rPr>
              <a:t>Data Quality Tool</a:t>
            </a:r>
            <a:r>
              <a:rPr lang="en-US" sz="1200" kern="1200" dirty="0" smtClean="0">
                <a:solidFill>
                  <a:schemeClr val="tx1"/>
                </a:solidFill>
                <a:effectLst/>
                <a:latin typeface="+mn-lt"/>
                <a:ea typeface="+mn-ea"/>
                <a:cs typeface="+mn-cs"/>
              </a:rPr>
              <a:t> » facilitates the quality control, by the researcher (NOT by staff HD), of the submitted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The researcher accesses his clean data set using a secured VPN connection and his electronic ID Card. Statistical tooling like SAS, STATA, R … are available for statistical analysis by the researcher (NOT by staff HD).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(7) Healthstat.be is the </a:t>
            </a:r>
            <a:r>
              <a:rPr lang="en-US" sz="1200" b="1" kern="1200" dirty="0" smtClean="0">
                <a:solidFill>
                  <a:schemeClr val="tx1"/>
                </a:solidFill>
                <a:effectLst/>
                <a:latin typeface="+mn-lt"/>
                <a:ea typeface="+mn-ea"/>
                <a:cs typeface="+mn-cs"/>
              </a:rPr>
              <a:t>reporting platform </a:t>
            </a:r>
            <a:r>
              <a:rPr lang="en-US" sz="1200" kern="1200" dirty="0" smtClean="0">
                <a:solidFill>
                  <a:schemeClr val="tx1"/>
                </a:solidFill>
                <a:effectLst/>
                <a:latin typeface="+mn-lt"/>
                <a:ea typeface="+mn-ea"/>
                <a:cs typeface="+mn-cs"/>
              </a:rPr>
              <a:t>of healthdata.be: first public and private reports will be available by March 2017. Researchers provide definition of reports, staff of HD develop the reports.</a:t>
            </a:r>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2CFF50-5402-4ADD-B88C-045BFB565642}" type="slidenum">
              <a:rPr lang="en-US" smtClean="0"/>
              <a:pPr>
                <a:defRPr/>
              </a:pPr>
              <a:t>16</a:t>
            </a:fld>
            <a:endParaRPr lang="fr-BE"/>
          </a:p>
        </p:txBody>
      </p:sp>
    </p:spTree>
    <p:extLst>
      <p:ext uri="{BB962C8B-B14F-4D97-AF65-F5344CB8AC3E}">
        <p14:creationId xmlns:p14="http://schemas.microsoft.com/office/powerpoint/2010/main" val="954013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884913"/>
          </a:xfrm>
          <a:prstGeom prst="rect">
            <a:avLst/>
          </a:prstGeom>
        </p:spPr>
        <p:txBody>
          <a:bodyPr anchor="b">
            <a:normAutofit/>
          </a:bodyPr>
          <a:lstStyle>
            <a:lvl1pPr algn="ctr">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019156"/>
            <a:ext cx="6858000" cy="1017825"/>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7" name="Group 9"/>
          <p:cNvGrpSpPr>
            <a:grpSpLocks/>
          </p:cNvGrpSpPr>
          <p:nvPr userDrawn="1"/>
        </p:nvGrpSpPr>
        <p:grpSpPr bwMode="auto">
          <a:xfrm>
            <a:off x="5279079" y="4461621"/>
            <a:ext cx="3246471" cy="2062103"/>
            <a:chOff x="4466934" y="2744491"/>
            <a:chExt cx="4329283" cy="2254686"/>
          </a:xfrm>
        </p:grpSpPr>
        <p:pic>
          <p:nvPicPr>
            <p:cNvPr id="8"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66934" y="3002574"/>
              <a:ext cx="381000"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66934" y="3567819"/>
              <a:ext cx="381000"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p:nvSpPr>
          <p:spPr bwMode="auto">
            <a:xfrm>
              <a:off x="4907845" y="2744491"/>
              <a:ext cx="3888372" cy="225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b="0" dirty="0">
                <a:latin typeface="+mn-lt"/>
                <a:cs typeface="Arial" panose="020B0604020202020204" pitchFamily="34" charset="0"/>
                <a:sym typeface="Arial" charset="0"/>
              </a:endParaRPr>
            </a:p>
            <a:p>
              <a:pPr>
                <a:defRPr/>
              </a:pPr>
              <a:r>
                <a:rPr lang="en-US" sz="1600" b="0" dirty="0">
                  <a:latin typeface="+mn-lt"/>
                  <a:cs typeface="Arial" panose="020B0604020202020204" pitchFamily="34" charset="0"/>
                </a:rPr>
                <a:t>frank.robben@mail.fgov.be </a:t>
              </a:r>
            </a:p>
            <a:p>
              <a:pPr>
                <a:defRPr/>
              </a:pPr>
              <a:endParaRPr lang="en-US" sz="1600" b="0" dirty="0">
                <a:latin typeface="+mn-lt"/>
                <a:cs typeface="Arial" panose="020B0604020202020204" pitchFamily="34" charset="0"/>
                <a:sym typeface="Arial" charset="0"/>
              </a:endParaRPr>
            </a:p>
            <a:p>
              <a:pPr>
                <a:defRPr/>
              </a:pPr>
              <a:r>
                <a:rPr lang="fr-BE" sz="1600" b="0" dirty="0">
                  <a:latin typeface="+mn-lt"/>
                  <a:cs typeface="Arial" panose="020B0604020202020204" pitchFamily="34" charset="0"/>
                  <a:sym typeface="Arial" charset="0"/>
                </a:rPr>
                <a:t>@</a:t>
              </a:r>
              <a:r>
                <a:rPr lang="fr-BE" sz="1600" b="0" dirty="0" err="1">
                  <a:latin typeface="+mn-lt"/>
                  <a:cs typeface="Arial" panose="020B0604020202020204" pitchFamily="34" charset="0"/>
                  <a:sym typeface="Arial" charset="0"/>
                </a:rPr>
                <a:t>FrRobben</a:t>
              </a:r>
              <a:endParaRPr lang="fr-BE" sz="1600" b="0" dirty="0">
                <a:latin typeface="+mn-lt"/>
                <a:cs typeface="Arial" panose="020B0604020202020204" pitchFamily="34" charset="0"/>
                <a:sym typeface="Arial" charset="0"/>
              </a:endParaRPr>
            </a:p>
            <a:p>
              <a:pPr>
                <a:defRPr/>
              </a:pPr>
              <a:endParaRPr lang="en-US" sz="1600" b="0" dirty="0">
                <a:latin typeface="+mn-lt"/>
                <a:cs typeface="Arial" panose="020B0604020202020204" pitchFamily="34" charset="0"/>
                <a:sym typeface="Arial" charset="0"/>
              </a:endParaRPr>
            </a:p>
            <a:p>
              <a:pPr>
                <a:defRPr/>
              </a:pPr>
              <a:r>
                <a:rPr lang="en-US" sz="1600" b="0" dirty="0">
                  <a:latin typeface="+mn-lt"/>
                  <a:cs typeface="Arial" panose="020B0604020202020204" pitchFamily="34" charset="0"/>
                  <a:sym typeface="Arial" charset="0"/>
                </a:rPr>
                <a:t>www.frankrobben.be</a:t>
              </a:r>
              <a:endParaRPr lang="en-GB" sz="1600" b="0" dirty="0">
                <a:latin typeface="+mn-lt"/>
                <a:cs typeface="Arial" panose="020B0604020202020204" pitchFamily="34" charset="0"/>
              </a:endParaRPr>
            </a:p>
            <a:p>
              <a:pPr>
                <a:defRPr/>
              </a:pPr>
              <a:r>
                <a:rPr lang="en-US" sz="1600" b="0" dirty="0" smtClean="0">
                  <a:latin typeface="+mn-lt"/>
                  <a:cs typeface="Arial" panose="020B0604020202020204" pitchFamily="34" charset="0"/>
                  <a:sym typeface="Arial" charset="0"/>
                </a:rPr>
                <a:t>www.ksz-bcss.fgov.be</a:t>
              </a:r>
              <a:endParaRPr lang="en-US" sz="1600" b="0" dirty="0">
                <a:latin typeface="+mn-lt"/>
                <a:cs typeface="Arial" panose="020B0604020202020204" pitchFamily="34" charset="0"/>
                <a:sym typeface="Arial" charset="0"/>
              </a:endParaRPr>
            </a:p>
            <a:p>
              <a:pPr>
                <a:defRPr/>
              </a:pPr>
              <a:r>
                <a:rPr lang="fr-BE" sz="1600" b="0" dirty="0" smtClean="0">
                  <a:latin typeface="+mn-lt"/>
                  <a:cs typeface="Arial" panose="020B0604020202020204" pitchFamily="34" charset="0"/>
                  <a:sym typeface="Arial" charset="0"/>
                </a:rPr>
                <a:t>www.ehealth.fgov.be</a:t>
              </a:r>
              <a:endParaRPr lang="fr-BE" sz="1600" b="0" dirty="0">
                <a:latin typeface="+mn-lt"/>
                <a:cs typeface="Arial" panose="020B0604020202020204" pitchFamily="34" charset="0"/>
                <a:sym typeface="Arial" charset="0"/>
              </a:endParaRPr>
            </a:p>
          </p:txBody>
        </p:sp>
      </p:grpSp>
    </p:spTree>
    <p:extLst>
      <p:ext uri="{BB962C8B-B14F-4D97-AF65-F5344CB8AC3E}">
        <p14:creationId xmlns:p14="http://schemas.microsoft.com/office/powerpoint/2010/main" val="2844404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6895064" y="6511826"/>
            <a:ext cx="2234120"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a:t>
            </a:fld>
            <a:endParaRPr lang="nl-NL" dirty="0"/>
          </a:p>
        </p:txBody>
      </p:sp>
      <p:sp>
        <p:nvSpPr>
          <p:cNvPr id="11" name="Tijdelijke aanduiding voor datum 6"/>
          <p:cNvSpPr>
            <a:spLocks noGrp="1"/>
          </p:cNvSpPr>
          <p:nvPr>
            <p:ph type="dt" sz="half" idx="2"/>
          </p:nvPr>
        </p:nvSpPr>
        <p:spPr>
          <a:xfrm>
            <a:off x="12097" y="6511826"/>
            <a:ext cx="3564604"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smtClean="0"/>
              <a:t>11/03/2020</a:t>
            </a:r>
            <a:endParaRPr lang="nl-NL" dirty="0"/>
          </a:p>
        </p:txBody>
      </p:sp>
      <p:sp>
        <p:nvSpPr>
          <p:cNvPr id="12" name="Tijdelijke aanduiding voor titel 1"/>
          <p:cNvSpPr>
            <a:spLocks noGrp="1"/>
          </p:cNvSpPr>
          <p:nvPr>
            <p:ph type="title" hasCustomPrompt="1"/>
          </p:nvPr>
        </p:nvSpPr>
        <p:spPr>
          <a:xfrm>
            <a:off x="-759581" y="302381"/>
            <a:ext cx="9313032"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defRPr sz="2800">
                <a:solidFill>
                  <a:schemeClr val="bg1"/>
                </a:solidFill>
                <a:latin typeface="+mn-lt"/>
              </a:defRPr>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9" y="1058333"/>
            <a:ext cx="7948612" cy="5359399"/>
          </a:xfrm>
          <a:prstGeom prst="rect">
            <a:avLst/>
          </a:prstGeom>
        </p:spPr>
        <p:txBody>
          <a:bodyPr vert="horz">
            <a:normAutofit/>
          </a:bodyPr>
          <a:lstStyle>
            <a:lvl1pPr>
              <a:defRPr sz="2400">
                <a:solidFill>
                  <a:schemeClr val="tx1"/>
                </a:solidFill>
              </a:defRPr>
            </a:lvl1pPr>
            <a:lvl2pPr marL="538163" indent="-273050">
              <a:buFont typeface="Arial" panose="020B0604020202020204" pitchFamily="34" charset="0"/>
              <a:buChar char="−"/>
              <a:defRPr sz="2000">
                <a:solidFill>
                  <a:schemeClr val="tx1"/>
                </a:solidFill>
              </a:defRPr>
            </a:lvl2pPr>
            <a:lvl3pPr marL="803275" indent="-265113">
              <a:defRPr sz="1800">
                <a:solidFill>
                  <a:schemeClr val="tx1"/>
                </a:solidFill>
              </a:defRPr>
            </a:lvl3pPr>
            <a:lvl4pPr marL="1076325" indent="-273050">
              <a:buFont typeface="Arial" panose="020B0604020202020204" pitchFamily="34" charset="0"/>
              <a:buChar char="−"/>
              <a:defRPr sz="1800">
                <a:solidFill>
                  <a:schemeClr val="tx1"/>
                </a:solidFill>
              </a:defRPr>
            </a:lvl4pPr>
            <a:lvl5pPr marL="1341438" indent="-265113">
              <a:defRPr sz="1800">
                <a:solidFill>
                  <a:schemeClr val="tx1"/>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extLst>
      <p:ext uri="{BB962C8B-B14F-4D97-AF65-F5344CB8AC3E}">
        <p14:creationId xmlns:p14="http://schemas.microsoft.com/office/powerpoint/2010/main" val="5415826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5184576"/>
          </a:xfrm>
        </p:spPr>
        <p:txBody>
          <a:bodyPr>
            <a:normAutofit/>
          </a:bodyPr>
          <a:lstStyle>
            <a:lvl1pPr>
              <a:defRPr sz="2400"/>
            </a:lvl1pPr>
            <a:lvl2pPr marL="685800" indent="-228600">
              <a:buFont typeface="Arial" panose="020B0604020202020204" pitchFamily="34" charset="0"/>
              <a:buChar char="−"/>
              <a:defRPr sz="2000"/>
            </a:lvl2pPr>
            <a:lvl3pPr>
              <a:defRPr sz="18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184576"/>
          </a:xfrm>
        </p:spPr>
        <p:txBody>
          <a:bodyPr>
            <a:normAutofit/>
          </a:bodyPr>
          <a:lstStyle>
            <a:lvl1pPr>
              <a:defRPr sz="2400"/>
            </a:lvl1pPr>
            <a:lvl2pPr marL="685800" indent="-228600">
              <a:defRPr lang="en-US" sz="2000" kern="1200" dirty="0" smtClean="0">
                <a:solidFill>
                  <a:schemeClr val="tx1"/>
                </a:solidFill>
                <a:latin typeface="+mn-lt"/>
                <a:ea typeface="+mn-ea"/>
                <a:cs typeface="+mn-cs"/>
              </a:defRPr>
            </a:lvl2pPr>
            <a:lvl3pPr>
              <a:defRPr sz="1800"/>
            </a:lvl3pPr>
            <a:lvl4pPr marL="1600200" indent="-228600">
              <a:defRPr lang="en-US" sz="1800" kern="1200" dirty="0" smtClean="0">
                <a:solidFill>
                  <a:schemeClr val="tx1"/>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marL="685800" lvl="1" indent="-228600" algn="l" defTabSz="914400" rtl="0" eaLnBrk="1" latinLnBrk="0" hangingPunct="1">
              <a:lnSpc>
                <a:spcPct val="90000"/>
              </a:lnSpc>
              <a:spcBef>
                <a:spcPts val="500"/>
              </a:spcBef>
              <a:buFont typeface="Arial" panose="020B0604020202020204" pitchFamily="34" charset="0"/>
              <a:buChar char="−"/>
            </a:pPr>
            <a:r>
              <a:rPr lang="en-US" dirty="0" smtClean="0"/>
              <a:t>Second level</a:t>
            </a:r>
          </a:p>
          <a:p>
            <a:pPr lvl="2"/>
            <a:r>
              <a:rPr lang="en-US" dirty="0" smtClean="0"/>
              <a:t>Third level</a:t>
            </a:r>
          </a:p>
          <a:p>
            <a:pPr marL="1600200" lvl="3" indent="-228600" algn="l" defTabSz="914400" rtl="0" eaLnBrk="1" latinLnBrk="0" hangingPunct="1">
              <a:lnSpc>
                <a:spcPct val="90000"/>
              </a:lnSpc>
              <a:spcBef>
                <a:spcPts val="500"/>
              </a:spcBef>
              <a:buFont typeface="Arial" panose="020B0604020202020204" pitchFamily="34" charset="0"/>
              <a:buChar char="−"/>
            </a:pPr>
            <a:r>
              <a:rPr lang="en-US" dirty="0" smtClean="0"/>
              <a:t>Fourth level</a:t>
            </a:r>
          </a:p>
          <a:p>
            <a:pPr lvl="4"/>
            <a:r>
              <a:rPr lang="en-US" dirty="0" smtClean="0"/>
              <a:t>Fifth level</a:t>
            </a:r>
            <a:endParaRPr lang="fr-BE" dirty="0"/>
          </a:p>
        </p:txBody>
      </p:sp>
      <p:sp>
        <p:nvSpPr>
          <p:cNvPr id="9" name="Tijdelijke aanduiding voor titel 1"/>
          <p:cNvSpPr>
            <a:spLocks noGrp="1"/>
          </p:cNvSpPr>
          <p:nvPr>
            <p:ph type="title" hasCustomPrompt="1"/>
          </p:nvPr>
        </p:nvSpPr>
        <p:spPr>
          <a:xfrm>
            <a:off x="-759582" y="302381"/>
            <a:ext cx="9446381"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defRPr sz="2800">
                <a:solidFill>
                  <a:schemeClr val="bg1"/>
                </a:solidFill>
                <a:latin typeface="+mn-lt"/>
              </a:defRPr>
            </a:lvl1pPr>
          </a:lstStyle>
          <a:p>
            <a:r>
              <a:rPr lang="nl-BE" dirty="0" smtClean="0"/>
              <a:t>Titelstijl van model bewerken</a:t>
            </a:r>
            <a:endParaRPr lang="nl-NL" dirty="0"/>
          </a:p>
        </p:txBody>
      </p:sp>
      <p:sp>
        <p:nvSpPr>
          <p:cNvPr id="10" name="Tijdelijke aanduiding voor dianummer 5"/>
          <p:cNvSpPr>
            <a:spLocks noGrp="1"/>
          </p:cNvSpPr>
          <p:nvPr>
            <p:ph type="sldNum" sz="quarter" idx="4"/>
          </p:nvPr>
        </p:nvSpPr>
        <p:spPr>
          <a:xfrm>
            <a:off x="6895064" y="6511826"/>
            <a:ext cx="2234120"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a:t>
            </a:fld>
            <a:endParaRPr lang="nl-NL" dirty="0"/>
          </a:p>
        </p:txBody>
      </p:sp>
      <p:sp>
        <p:nvSpPr>
          <p:cNvPr id="11" name="Tijdelijke aanduiding voor datum 6"/>
          <p:cNvSpPr>
            <a:spLocks noGrp="1"/>
          </p:cNvSpPr>
          <p:nvPr>
            <p:ph type="dt" sz="half" idx="10"/>
          </p:nvPr>
        </p:nvSpPr>
        <p:spPr>
          <a:xfrm>
            <a:off x="12097" y="6511826"/>
            <a:ext cx="3564604"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smtClean="0"/>
              <a:t>11/03/2020</a:t>
            </a:r>
            <a:endParaRPr lang="nl-NL" dirty="0"/>
          </a:p>
        </p:txBody>
      </p:sp>
    </p:spTree>
    <p:extLst>
      <p:ext uri="{BB962C8B-B14F-4D97-AF65-F5344CB8AC3E}">
        <p14:creationId xmlns:p14="http://schemas.microsoft.com/office/powerpoint/2010/main" val="3476506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tekst">
    <p:spTree>
      <p:nvGrpSpPr>
        <p:cNvPr id="1" name=""/>
        <p:cNvGrpSpPr/>
        <p:nvPr/>
      </p:nvGrpSpPr>
      <p:grpSpPr>
        <a:xfrm>
          <a:off x="0" y="0"/>
          <a:ext cx="0" cy="0"/>
          <a:chOff x="0" y="0"/>
          <a:chExt cx="0" cy="0"/>
        </a:xfrm>
      </p:grpSpPr>
      <p:grpSp>
        <p:nvGrpSpPr>
          <p:cNvPr id="6" name="Group 9"/>
          <p:cNvGrpSpPr>
            <a:grpSpLocks/>
          </p:cNvGrpSpPr>
          <p:nvPr userDrawn="1"/>
        </p:nvGrpSpPr>
        <p:grpSpPr bwMode="auto">
          <a:xfrm>
            <a:off x="4894143" y="2638119"/>
            <a:ext cx="3201545" cy="2062103"/>
            <a:chOff x="4526845" y="2744491"/>
            <a:chExt cx="4269372" cy="2254686"/>
          </a:xfrm>
        </p:grpSpPr>
        <p:pic>
          <p:nvPicPr>
            <p:cNvPr id="7"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26845" y="2948340"/>
              <a:ext cx="381000"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49914" y="3481309"/>
              <a:ext cx="381000"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4907845" y="2744491"/>
              <a:ext cx="3888372" cy="225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b="0" dirty="0">
                <a:latin typeface="+mn-lt"/>
                <a:cs typeface="Arial" panose="020B0604020202020204" pitchFamily="34" charset="0"/>
                <a:sym typeface="Arial" charset="0"/>
              </a:endParaRPr>
            </a:p>
            <a:p>
              <a:pPr>
                <a:defRPr/>
              </a:pPr>
              <a:r>
                <a:rPr lang="en-US" sz="1600" b="0" dirty="0">
                  <a:latin typeface="+mn-lt"/>
                  <a:cs typeface="Arial" panose="020B0604020202020204" pitchFamily="34" charset="0"/>
                </a:rPr>
                <a:t>frank.robben@mail.fgov.be </a:t>
              </a:r>
            </a:p>
            <a:p>
              <a:pPr>
                <a:defRPr/>
              </a:pPr>
              <a:endParaRPr lang="en-US" sz="1600" b="0" dirty="0">
                <a:latin typeface="+mn-lt"/>
                <a:cs typeface="Arial" panose="020B0604020202020204" pitchFamily="34" charset="0"/>
                <a:sym typeface="Arial" charset="0"/>
              </a:endParaRPr>
            </a:p>
            <a:p>
              <a:pPr>
                <a:defRPr/>
              </a:pPr>
              <a:r>
                <a:rPr lang="fr-BE" sz="1600" b="0" dirty="0">
                  <a:latin typeface="+mn-lt"/>
                  <a:cs typeface="Arial" panose="020B0604020202020204" pitchFamily="34" charset="0"/>
                  <a:sym typeface="Arial" charset="0"/>
                </a:rPr>
                <a:t>@</a:t>
              </a:r>
              <a:r>
                <a:rPr lang="fr-BE" sz="1600" b="0" dirty="0" err="1">
                  <a:latin typeface="+mn-lt"/>
                  <a:cs typeface="Arial" panose="020B0604020202020204" pitchFamily="34" charset="0"/>
                  <a:sym typeface="Arial" charset="0"/>
                </a:rPr>
                <a:t>FrRobben</a:t>
              </a:r>
              <a:endParaRPr lang="fr-BE" sz="1600" b="0" dirty="0">
                <a:latin typeface="+mn-lt"/>
                <a:cs typeface="Arial" panose="020B0604020202020204" pitchFamily="34" charset="0"/>
                <a:sym typeface="Arial" charset="0"/>
              </a:endParaRPr>
            </a:p>
            <a:p>
              <a:pPr>
                <a:defRPr/>
              </a:pPr>
              <a:endParaRPr lang="en-US" sz="1600" b="0" dirty="0">
                <a:latin typeface="+mn-lt"/>
                <a:cs typeface="Arial" panose="020B0604020202020204" pitchFamily="34" charset="0"/>
                <a:sym typeface="Arial" charset="0"/>
              </a:endParaRPr>
            </a:p>
            <a:p>
              <a:pPr>
                <a:defRPr/>
              </a:pPr>
              <a:r>
                <a:rPr lang="en-US" sz="1600" b="0" dirty="0">
                  <a:latin typeface="+mn-lt"/>
                  <a:cs typeface="Arial" panose="020B0604020202020204" pitchFamily="34" charset="0"/>
                  <a:sym typeface="Arial" charset="0"/>
                </a:rPr>
                <a:t>www.frankrobben.be</a:t>
              </a:r>
              <a:endParaRPr lang="en-GB" sz="1600" b="0" dirty="0">
                <a:latin typeface="+mn-lt"/>
                <a:cs typeface="Arial" panose="020B0604020202020204" pitchFamily="34" charset="0"/>
              </a:endParaRPr>
            </a:p>
            <a:p>
              <a:pPr>
                <a:defRPr/>
              </a:pPr>
              <a:r>
                <a:rPr lang="en-US" sz="1600" b="0" dirty="0" smtClean="0">
                  <a:latin typeface="+mn-lt"/>
                  <a:cs typeface="Arial" panose="020B0604020202020204" pitchFamily="34" charset="0"/>
                  <a:sym typeface="Arial" charset="0"/>
                </a:rPr>
                <a:t>www.ksz-bcss.fgov.be</a:t>
              </a:r>
              <a:endParaRPr lang="en-US" sz="1600" b="0" dirty="0">
                <a:latin typeface="+mn-lt"/>
                <a:cs typeface="Arial" panose="020B0604020202020204" pitchFamily="34" charset="0"/>
                <a:sym typeface="Arial" charset="0"/>
              </a:endParaRPr>
            </a:p>
            <a:p>
              <a:pPr>
                <a:defRPr/>
              </a:pPr>
              <a:r>
                <a:rPr lang="fr-BE" sz="1600" b="0" dirty="0" smtClean="0">
                  <a:latin typeface="+mn-lt"/>
                  <a:cs typeface="Arial" panose="020B0604020202020204" pitchFamily="34" charset="0"/>
                  <a:sym typeface="Arial" charset="0"/>
                </a:rPr>
                <a:t>www.ehealth.fgov.be</a:t>
              </a:r>
              <a:endParaRPr lang="fr-BE" sz="1600" b="0" dirty="0">
                <a:latin typeface="+mn-lt"/>
                <a:cs typeface="Arial" panose="020B0604020202020204" pitchFamily="34" charset="0"/>
                <a:sym typeface="Arial" charset="0"/>
              </a:endParaRPr>
            </a:p>
          </p:txBody>
        </p:sp>
      </p:grpSp>
      <p:pic>
        <p:nvPicPr>
          <p:cNvPr id="14" name="Picture 2" descr="http://fr.hdyo.org/assets/ask-question-2-ce96e3e01c85a38a0d39c61cfae6d42c.jpg"/>
          <p:cNvPicPr>
            <a:picLocks noChangeAspect="1" noChangeArrowheads="1"/>
          </p:cNvPicPr>
          <p:nvPr userDrawn="1"/>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1916" y="1437221"/>
            <a:ext cx="3974403" cy="397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124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r>
              <a:rPr lang="en-US" smtClean="0"/>
              <a:t>11/03/2020</a:t>
            </a: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2921407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5312" y="274638"/>
            <a:ext cx="7355160" cy="850106"/>
          </a:xfrm>
        </p:spPr>
        <p:txBody>
          <a:body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a:xfrm>
            <a:off x="179512" y="6356350"/>
            <a:ext cx="2133600" cy="365125"/>
          </a:xfrm>
        </p:spPr>
        <p:txBody>
          <a:bodyPr/>
          <a:lstStyle/>
          <a:p>
            <a:r>
              <a:rPr lang="en-US" smtClean="0"/>
              <a:t>11/03/2020</a:t>
            </a:r>
            <a:endParaRPr lang="fr-BE" dirty="0"/>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6804248" y="6356350"/>
            <a:ext cx="2133600" cy="365125"/>
          </a:xfrm>
        </p:spPr>
        <p:txBody>
          <a:bodyPr/>
          <a:lstStyle/>
          <a:p>
            <a:fld id="{ECE55EFB-40DE-4792-8264-069A14111481}" type="slidenum">
              <a:rPr lang="fr-BE" smtClean="0"/>
              <a:t>‹#›</a:t>
            </a:fld>
            <a:endParaRPr lang="fr-BE"/>
          </a:p>
        </p:txBody>
      </p:sp>
    </p:spTree>
    <p:extLst>
      <p:ext uri="{BB962C8B-B14F-4D97-AF65-F5344CB8AC3E}">
        <p14:creationId xmlns:p14="http://schemas.microsoft.com/office/powerpoint/2010/main" val="7079785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08770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jdelijke aanduiding voor titel 1"/>
          <p:cNvSpPr txBox="1">
            <a:spLocks/>
          </p:cNvSpPr>
          <p:nvPr userDrawn="1"/>
        </p:nvSpPr>
        <p:spPr>
          <a:xfrm>
            <a:off x="-759581" y="302381"/>
            <a:ext cx="9313032"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nl-BE" dirty="0" smtClean="0"/>
              <a:t>Titelstijl van model bewerken</a:t>
            </a:r>
            <a:endParaRPr lang="nl-NL" dirty="0"/>
          </a:p>
        </p:txBody>
      </p:sp>
      <p:sp>
        <p:nvSpPr>
          <p:cNvPr id="9" name="Tijdelijke aanduiding voor dianummer 5"/>
          <p:cNvSpPr>
            <a:spLocks noGrp="1"/>
          </p:cNvSpPr>
          <p:nvPr>
            <p:ph type="sldNum" sz="quarter" idx="4"/>
          </p:nvPr>
        </p:nvSpPr>
        <p:spPr>
          <a:xfrm>
            <a:off x="6895064" y="6511826"/>
            <a:ext cx="2234120"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a:t>
            </a:fld>
            <a:endParaRPr lang="nl-NL" dirty="0"/>
          </a:p>
        </p:txBody>
      </p:sp>
      <p:sp>
        <p:nvSpPr>
          <p:cNvPr id="10" name="Tijdelijke aanduiding voor datum 6"/>
          <p:cNvSpPr>
            <a:spLocks noGrp="1"/>
          </p:cNvSpPr>
          <p:nvPr>
            <p:ph type="dt" sz="half" idx="2"/>
          </p:nvPr>
        </p:nvSpPr>
        <p:spPr>
          <a:xfrm>
            <a:off x="12097" y="6511826"/>
            <a:ext cx="3564604"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smtClean="0"/>
              <a:t>11/03/2020</a:t>
            </a:r>
            <a:endParaRPr lang="nl-NL" dirty="0"/>
          </a:p>
        </p:txBody>
      </p:sp>
      <p:sp>
        <p:nvSpPr>
          <p:cNvPr id="5" name="Tijdelijke aanduiding voor tekst 4"/>
          <p:cNvSpPr txBox="1">
            <a:spLocks/>
          </p:cNvSpPr>
          <p:nvPr userDrawn="1"/>
        </p:nvSpPr>
        <p:spPr>
          <a:xfrm>
            <a:off x="604839" y="1058333"/>
            <a:ext cx="7948612" cy="5359399"/>
          </a:xfrm>
          <a:prstGeom prst="rect">
            <a:avLst/>
          </a:prstGeom>
        </p:spPr>
        <p:txBody>
          <a:bodyPr vert="horz">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800" dirty="0" smtClean="0"/>
              <a:t>Klik om de tekststijl van het model te bewerken</a:t>
            </a:r>
          </a:p>
          <a:p>
            <a:pPr marL="685800" lvl="1" indent="-228600">
              <a:buFont typeface="Arial" panose="020B0604020202020204" pitchFamily="34" charset="0"/>
              <a:buChar char="−"/>
            </a:pPr>
            <a:r>
              <a:rPr lang="nl-BE" sz="2400" dirty="0" smtClean="0"/>
              <a:t>Tweede niveau</a:t>
            </a:r>
          </a:p>
          <a:p>
            <a:pPr lvl="2"/>
            <a:r>
              <a:rPr lang="nl-BE" sz="2400" dirty="0" smtClean="0"/>
              <a:t>Derde niveau</a:t>
            </a:r>
          </a:p>
          <a:p>
            <a:pPr marL="1600200" lvl="3" indent="-228600">
              <a:buFont typeface="Arial" panose="020B0604020202020204" pitchFamily="34" charset="0"/>
              <a:buChar char="−"/>
            </a:pPr>
            <a:r>
              <a:rPr lang="nl-BE" sz="2400" dirty="0" smtClean="0"/>
              <a:t>Vierde niveau</a:t>
            </a:r>
          </a:p>
          <a:p>
            <a:pPr lvl="4"/>
            <a:r>
              <a:rPr lang="nl-BE" sz="2400" dirty="0" smtClean="0"/>
              <a:t>Vijfde niveau</a:t>
            </a:r>
            <a:endParaRPr lang="nl-NL" sz="2400" dirty="0"/>
          </a:p>
        </p:txBody>
      </p:sp>
    </p:spTree>
    <p:extLst>
      <p:ext uri="{BB962C8B-B14F-4D97-AF65-F5344CB8AC3E}">
        <p14:creationId xmlns:p14="http://schemas.microsoft.com/office/powerpoint/2010/main" val="647987845"/>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82" r:id="rId3"/>
    <p:sldLayoutId id="2147483683" r:id="rId4"/>
    <p:sldLayoutId id="2147483727" r:id="rId5"/>
    <p:sldLayoutId id="2147483728" r:id="rId6"/>
    <p:sldLayoutId id="2147483729"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jpeg"/><Relationship Id="rId7" Type="http://schemas.openxmlformats.org/officeDocument/2006/relationships/image" Target="../media/image35.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7.png"/><Relationship Id="rId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44.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8.png"/><Relationship Id="rId3" Type="http://schemas.openxmlformats.org/officeDocument/2006/relationships/image" Target="../media/image50.jpe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3E6E5A"/>
                </a:solidFill>
              </a:rPr>
              <a:t>The Belgian eHealth case</a:t>
            </a:r>
            <a:endParaRPr lang="en-US" dirty="0">
              <a:solidFill>
                <a:srgbClr val="3E6E5A"/>
              </a:solidFill>
            </a:endParaRPr>
          </a:p>
        </p:txBody>
      </p:sp>
    </p:spTree>
    <p:extLst>
      <p:ext uri="{BB962C8B-B14F-4D97-AF65-F5344CB8AC3E}">
        <p14:creationId xmlns:p14="http://schemas.microsoft.com/office/powerpoint/2010/main" val="369661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352444" y="2104292"/>
            <a:ext cx="400050" cy="398585"/>
          </a:xfrm>
          <a:prstGeom prst="ellipse">
            <a:avLst/>
          </a:prstGeom>
          <a:solidFill>
            <a:srgbClr val="3E6E5A"/>
          </a:solidFill>
          <a:ln w="9525">
            <a:solidFill>
              <a:schemeClr val="tx1"/>
            </a:solidFill>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nl-BE" altLang="en-US" sz="1662"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1" name="Line 4"/>
          <p:cNvSpPr>
            <a:spLocks noChangeShapeType="1"/>
          </p:cNvSpPr>
          <p:nvPr/>
        </p:nvSpPr>
        <p:spPr bwMode="auto">
          <a:xfrm>
            <a:off x="5820509" y="2171701"/>
            <a:ext cx="531935"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2" name="Line 5"/>
          <p:cNvSpPr>
            <a:spLocks noChangeShapeType="1"/>
          </p:cNvSpPr>
          <p:nvPr/>
        </p:nvSpPr>
        <p:spPr bwMode="auto">
          <a:xfrm flipH="1">
            <a:off x="6352443" y="2502878"/>
            <a:ext cx="134815"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3" name="Line 6"/>
          <p:cNvSpPr>
            <a:spLocks noChangeShapeType="1"/>
          </p:cNvSpPr>
          <p:nvPr/>
        </p:nvSpPr>
        <p:spPr bwMode="auto">
          <a:xfrm>
            <a:off x="6686551" y="2436937"/>
            <a:ext cx="531934" cy="464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4" name="Line 7"/>
          <p:cNvSpPr>
            <a:spLocks noChangeShapeType="1"/>
          </p:cNvSpPr>
          <p:nvPr/>
        </p:nvSpPr>
        <p:spPr bwMode="auto">
          <a:xfrm flipV="1">
            <a:off x="6752492" y="1976806"/>
            <a:ext cx="587620" cy="26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5" name="Line 8"/>
          <p:cNvSpPr>
            <a:spLocks noChangeShapeType="1"/>
          </p:cNvSpPr>
          <p:nvPr/>
        </p:nvSpPr>
        <p:spPr bwMode="auto">
          <a:xfrm flipH="1" flipV="1">
            <a:off x="6491655" y="1833198"/>
            <a:ext cx="61546" cy="2710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6" name="Oval 9"/>
          <p:cNvSpPr>
            <a:spLocks noChangeArrowheads="1"/>
          </p:cNvSpPr>
          <p:nvPr/>
        </p:nvSpPr>
        <p:spPr bwMode="auto">
          <a:xfrm>
            <a:off x="6699740" y="4626220"/>
            <a:ext cx="397120" cy="398585"/>
          </a:xfrm>
          <a:prstGeom prst="ellipse">
            <a:avLst/>
          </a:prstGeom>
          <a:solidFill>
            <a:srgbClr val="3E6E5A"/>
          </a:solidFill>
          <a:ln w="9525">
            <a:solidFill>
              <a:schemeClr val="tx1"/>
            </a:solidFill>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nl-BE" altLang="en-US" sz="1662"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7" name="Line 10"/>
          <p:cNvSpPr>
            <a:spLocks noChangeShapeType="1"/>
          </p:cNvSpPr>
          <p:nvPr/>
        </p:nvSpPr>
        <p:spPr bwMode="auto">
          <a:xfrm>
            <a:off x="6159014" y="4799136"/>
            <a:ext cx="540726" cy="26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8" name="Line 11"/>
          <p:cNvSpPr>
            <a:spLocks noChangeShapeType="1"/>
          </p:cNvSpPr>
          <p:nvPr/>
        </p:nvSpPr>
        <p:spPr bwMode="auto">
          <a:xfrm flipH="1">
            <a:off x="6699740" y="5024804"/>
            <a:ext cx="131885"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79" name="Line 12"/>
          <p:cNvSpPr>
            <a:spLocks noChangeShapeType="1"/>
          </p:cNvSpPr>
          <p:nvPr/>
        </p:nvSpPr>
        <p:spPr bwMode="auto">
          <a:xfrm>
            <a:off x="7030917" y="4958862"/>
            <a:ext cx="531935" cy="464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0" name="Line 13"/>
          <p:cNvSpPr>
            <a:spLocks noChangeShapeType="1"/>
          </p:cNvSpPr>
          <p:nvPr/>
        </p:nvSpPr>
        <p:spPr bwMode="auto">
          <a:xfrm flipV="1">
            <a:off x="7096858" y="4560277"/>
            <a:ext cx="332642" cy="199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1" name="Line 14"/>
          <p:cNvSpPr>
            <a:spLocks noChangeShapeType="1"/>
          </p:cNvSpPr>
          <p:nvPr/>
        </p:nvSpPr>
        <p:spPr bwMode="auto">
          <a:xfrm flipV="1">
            <a:off x="6897566" y="4227635"/>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2" name="Oval 15"/>
          <p:cNvSpPr>
            <a:spLocks noChangeArrowheads="1"/>
          </p:cNvSpPr>
          <p:nvPr/>
        </p:nvSpPr>
        <p:spPr bwMode="auto">
          <a:xfrm>
            <a:off x="2576146" y="4825512"/>
            <a:ext cx="398585" cy="398585"/>
          </a:xfrm>
          <a:prstGeom prst="ellipse">
            <a:avLst/>
          </a:prstGeom>
          <a:solidFill>
            <a:srgbClr val="3E6E5A"/>
          </a:solidFill>
          <a:ln w="9525">
            <a:solidFill>
              <a:schemeClr val="tx1"/>
            </a:solidFill>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nl-BE" altLang="en-US" sz="1662"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83" name="Line 16"/>
          <p:cNvSpPr>
            <a:spLocks noChangeShapeType="1"/>
          </p:cNvSpPr>
          <p:nvPr/>
        </p:nvSpPr>
        <p:spPr bwMode="auto">
          <a:xfrm>
            <a:off x="2044212" y="4892921"/>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4" name="Line 17"/>
          <p:cNvSpPr>
            <a:spLocks noChangeShapeType="1"/>
          </p:cNvSpPr>
          <p:nvPr/>
        </p:nvSpPr>
        <p:spPr bwMode="auto">
          <a:xfrm flipH="1">
            <a:off x="2532186" y="5180135"/>
            <a:ext cx="133350"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5" name="Line 18"/>
          <p:cNvSpPr>
            <a:spLocks noChangeShapeType="1"/>
          </p:cNvSpPr>
          <p:nvPr/>
        </p:nvSpPr>
        <p:spPr bwMode="auto">
          <a:xfrm>
            <a:off x="2899998" y="5184532"/>
            <a:ext cx="329711" cy="297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6" name="Line 19"/>
          <p:cNvSpPr>
            <a:spLocks noChangeShapeType="1"/>
          </p:cNvSpPr>
          <p:nvPr/>
        </p:nvSpPr>
        <p:spPr bwMode="auto">
          <a:xfrm flipV="1">
            <a:off x="2992315" y="4935417"/>
            <a:ext cx="394189" cy="67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7" name="Line 20"/>
          <p:cNvSpPr>
            <a:spLocks noChangeShapeType="1"/>
          </p:cNvSpPr>
          <p:nvPr/>
        </p:nvSpPr>
        <p:spPr bwMode="auto">
          <a:xfrm flipV="1">
            <a:off x="2775438" y="4426927"/>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8" name="Line 21"/>
          <p:cNvSpPr>
            <a:spLocks noChangeShapeType="1"/>
          </p:cNvSpPr>
          <p:nvPr/>
        </p:nvSpPr>
        <p:spPr bwMode="auto">
          <a:xfrm flipV="1">
            <a:off x="2911721" y="3632689"/>
            <a:ext cx="1462454" cy="1258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89" name="Line 22"/>
          <p:cNvSpPr>
            <a:spLocks noChangeShapeType="1"/>
          </p:cNvSpPr>
          <p:nvPr/>
        </p:nvSpPr>
        <p:spPr bwMode="auto">
          <a:xfrm flipH="1" flipV="1">
            <a:off x="4958861" y="3632689"/>
            <a:ext cx="1806820" cy="1059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90" name="Line 23"/>
          <p:cNvSpPr>
            <a:spLocks noChangeShapeType="1"/>
          </p:cNvSpPr>
          <p:nvPr/>
        </p:nvSpPr>
        <p:spPr bwMode="auto">
          <a:xfrm flipH="1">
            <a:off x="4781552" y="2407628"/>
            <a:ext cx="1485900" cy="731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91" name="Line 24"/>
          <p:cNvSpPr>
            <a:spLocks noChangeShapeType="1"/>
          </p:cNvSpPr>
          <p:nvPr/>
        </p:nvSpPr>
        <p:spPr bwMode="auto">
          <a:xfrm>
            <a:off x="2472104" y="2624506"/>
            <a:ext cx="1758462" cy="647700"/>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92" name="Text Box 25"/>
          <p:cNvSpPr txBox="1">
            <a:spLocks noChangeArrowheads="1"/>
          </p:cNvSpPr>
          <p:nvPr/>
        </p:nvSpPr>
        <p:spPr bwMode="auto">
          <a:xfrm>
            <a:off x="6350978" y="2113085"/>
            <a:ext cx="39712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457200" rtl="0" eaLnBrk="0" fontAlgn="auto" latinLnBrk="0" hangingPunct="0">
              <a:lnSpc>
                <a:spcPct val="100000"/>
              </a:lnSpc>
              <a:spcBef>
                <a:spcPct val="50000"/>
              </a:spcBef>
              <a:spcAft>
                <a:spcPts val="0"/>
              </a:spcAft>
              <a:buClrTx/>
              <a:buSzPct val="100000"/>
              <a:buFontTx/>
              <a:buNone/>
              <a:tabLst/>
              <a:defRPr/>
            </a:pPr>
            <a:r>
              <a:rPr kumimoji="0" lang="en-US" altLang="en-US" sz="1662" b="0" i="0" u="none" strike="noStrike" kern="1200" cap="none" spc="0" normalizeH="0" baseline="0" noProof="0">
                <a:ln>
                  <a:noFill/>
                </a:ln>
                <a:solidFill>
                  <a:srgbClr val="000000"/>
                </a:solidFill>
                <a:effectLst/>
                <a:uLnTx/>
                <a:uFillTx/>
                <a:latin typeface="Arial" charset="0"/>
                <a:ea typeface="+mn-ea"/>
                <a:cs typeface="+mn-cs"/>
                <a:sym typeface="Arial" charset="0"/>
              </a:rPr>
              <a:t>A</a:t>
            </a:r>
          </a:p>
        </p:txBody>
      </p:sp>
      <p:sp>
        <p:nvSpPr>
          <p:cNvPr id="32793" name="Text Box 26"/>
          <p:cNvSpPr txBox="1">
            <a:spLocks noChangeArrowheads="1"/>
          </p:cNvSpPr>
          <p:nvPr/>
        </p:nvSpPr>
        <p:spPr bwMode="auto">
          <a:xfrm>
            <a:off x="6739306" y="4651131"/>
            <a:ext cx="2652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662" b="0" i="0" u="none" strike="noStrike" kern="1200" cap="none" spc="0" normalizeH="0" baseline="0" noProof="0">
                <a:ln>
                  <a:noFill/>
                </a:ln>
                <a:solidFill>
                  <a:srgbClr val="000000"/>
                </a:solidFill>
                <a:effectLst/>
                <a:uLnTx/>
                <a:uFillTx/>
                <a:latin typeface="Arial" charset="0"/>
                <a:ea typeface="+mn-ea"/>
                <a:cs typeface="+mn-cs"/>
                <a:sym typeface="Arial" charset="0"/>
              </a:rPr>
              <a:t>C</a:t>
            </a:r>
          </a:p>
        </p:txBody>
      </p:sp>
      <p:sp>
        <p:nvSpPr>
          <p:cNvPr id="32794" name="Text Box 27"/>
          <p:cNvSpPr txBox="1">
            <a:spLocks noChangeArrowheads="1"/>
          </p:cNvSpPr>
          <p:nvPr/>
        </p:nvSpPr>
        <p:spPr bwMode="auto">
          <a:xfrm>
            <a:off x="2627435" y="4853355"/>
            <a:ext cx="23885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662" b="0" i="0" u="none" strike="noStrike" kern="1200" cap="none" spc="0" normalizeH="0" baseline="0" noProof="0">
                <a:ln>
                  <a:noFill/>
                </a:ln>
                <a:solidFill>
                  <a:srgbClr val="000000"/>
                </a:solidFill>
                <a:effectLst/>
                <a:uLnTx/>
                <a:uFillTx/>
                <a:latin typeface="Arial" charset="0"/>
                <a:ea typeface="+mn-ea"/>
                <a:cs typeface="+mn-cs"/>
                <a:sym typeface="Arial" charset="0"/>
              </a:rPr>
              <a:t>B</a:t>
            </a:r>
          </a:p>
        </p:txBody>
      </p:sp>
      <p:sp>
        <p:nvSpPr>
          <p:cNvPr id="32795" name="Text Box 28"/>
          <p:cNvSpPr txBox="1">
            <a:spLocks noChangeArrowheads="1"/>
          </p:cNvSpPr>
          <p:nvPr/>
        </p:nvSpPr>
        <p:spPr bwMode="auto">
          <a:xfrm rot="1203491">
            <a:off x="2359269" y="2666739"/>
            <a:ext cx="210429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108" b="1" i="0" u="none" strike="noStrike" kern="1200" cap="none" spc="0" normalizeH="0" baseline="0" noProof="0">
                <a:ln>
                  <a:noFill/>
                </a:ln>
                <a:solidFill>
                  <a:srgbClr val="000000"/>
                </a:solidFill>
                <a:effectLst/>
                <a:uLnTx/>
                <a:uFillTx/>
                <a:latin typeface="Arial" charset="0"/>
                <a:ea typeface="+mn-ea"/>
                <a:cs typeface="+mn-cs"/>
                <a:sym typeface="Arial" charset="0"/>
              </a:rPr>
              <a:t>1: Where can we find data?</a:t>
            </a:r>
          </a:p>
        </p:txBody>
      </p:sp>
      <p:sp>
        <p:nvSpPr>
          <p:cNvPr id="32796" name="Line 29"/>
          <p:cNvSpPr>
            <a:spLocks noChangeShapeType="1"/>
          </p:cNvSpPr>
          <p:nvPr/>
        </p:nvSpPr>
        <p:spPr bwMode="auto">
          <a:xfrm flipH="1" flipV="1">
            <a:off x="2388577" y="2709498"/>
            <a:ext cx="1701312" cy="634511"/>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97" name="Line 30"/>
          <p:cNvSpPr>
            <a:spLocks noChangeShapeType="1"/>
          </p:cNvSpPr>
          <p:nvPr/>
        </p:nvSpPr>
        <p:spPr bwMode="auto">
          <a:xfrm>
            <a:off x="2297724" y="2344617"/>
            <a:ext cx="3865685" cy="1612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98" name="Line 31"/>
          <p:cNvSpPr>
            <a:spLocks noChangeShapeType="1"/>
          </p:cNvSpPr>
          <p:nvPr/>
        </p:nvSpPr>
        <p:spPr bwMode="auto">
          <a:xfrm>
            <a:off x="2195148" y="2863362"/>
            <a:ext cx="4504592" cy="18288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799" name="Line 32"/>
          <p:cNvSpPr>
            <a:spLocks noChangeShapeType="1"/>
          </p:cNvSpPr>
          <p:nvPr/>
        </p:nvSpPr>
        <p:spPr bwMode="auto">
          <a:xfrm>
            <a:off x="7111512" y="4860682"/>
            <a:ext cx="496765" cy="43962"/>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800" name="Line 33"/>
          <p:cNvSpPr>
            <a:spLocks noChangeShapeType="1"/>
          </p:cNvSpPr>
          <p:nvPr/>
        </p:nvSpPr>
        <p:spPr bwMode="auto">
          <a:xfrm>
            <a:off x="6740769" y="2318238"/>
            <a:ext cx="902677" cy="89389"/>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2801" name="Text Box 35"/>
          <p:cNvSpPr txBox="1">
            <a:spLocks noChangeArrowheads="1"/>
          </p:cNvSpPr>
          <p:nvPr/>
        </p:nvSpPr>
        <p:spPr bwMode="auto">
          <a:xfrm>
            <a:off x="3049466" y="2060331"/>
            <a:ext cx="232703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457200" rtl="0" eaLnBrk="0" fontAlgn="auto" latinLnBrk="0" hangingPunct="0">
              <a:lnSpc>
                <a:spcPct val="100000"/>
              </a:lnSpc>
              <a:spcBef>
                <a:spcPct val="50000"/>
              </a:spcBef>
              <a:spcAft>
                <a:spcPts val="0"/>
              </a:spcAft>
              <a:buClrTx/>
              <a:buSzPct val="100000"/>
              <a:buFontTx/>
              <a:buNone/>
              <a:tabLst/>
              <a:defRPr/>
            </a:pPr>
            <a:r>
              <a:rPr kumimoji="0" lang="en-US" altLang="en-US" sz="1108" b="1" i="0" u="none" strike="noStrike" kern="1200" cap="none" spc="0" normalizeH="0" baseline="0" noProof="0">
                <a:ln>
                  <a:noFill/>
                </a:ln>
                <a:solidFill>
                  <a:srgbClr val="000000"/>
                </a:solidFill>
                <a:effectLst/>
                <a:uLnTx/>
                <a:uFillTx/>
                <a:latin typeface="Arial" charset="0"/>
                <a:ea typeface="+mn-ea"/>
                <a:cs typeface="+mn-cs"/>
                <a:sym typeface="Arial" charset="0"/>
              </a:rPr>
              <a:t>3. Retrieve data from hub A</a:t>
            </a:r>
          </a:p>
        </p:txBody>
      </p:sp>
      <p:sp>
        <p:nvSpPr>
          <p:cNvPr id="32802" name="Text Box 36"/>
          <p:cNvSpPr txBox="1">
            <a:spLocks noChangeArrowheads="1"/>
          </p:cNvSpPr>
          <p:nvPr/>
        </p:nvSpPr>
        <p:spPr bwMode="auto">
          <a:xfrm rot="1389709">
            <a:off x="4060583" y="4125529"/>
            <a:ext cx="211894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108" b="1" i="0" u="none" strike="noStrike" kern="1200" cap="none" spc="0" normalizeH="0" baseline="0" noProof="0">
                <a:ln>
                  <a:noFill/>
                </a:ln>
                <a:solidFill>
                  <a:srgbClr val="000000"/>
                </a:solidFill>
                <a:effectLst/>
                <a:uLnTx/>
                <a:uFillTx/>
                <a:latin typeface="Arial" charset="0"/>
                <a:ea typeface="+mn-ea"/>
                <a:cs typeface="+mn-cs"/>
                <a:sym typeface="Arial" charset="0"/>
              </a:rPr>
              <a:t>3: Retrieve data from hub C</a:t>
            </a:r>
          </a:p>
        </p:txBody>
      </p:sp>
      <p:sp>
        <p:nvSpPr>
          <p:cNvPr id="32803" name="Text Box 39"/>
          <p:cNvSpPr txBox="1">
            <a:spLocks noChangeArrowheads="1"/>
          </p:cNvSpPr>
          <p:nvPr/>
        </p:nvSpPr>
        <p:spPr bwMode="auto">
          <a:xfrm>
            <a:off x="1330569" y="3503735"/>
            <a:ext cx="880697" cy="6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108" b="1" i="0" u="none" strike="noStrike" kern="1200" cap="none" spc="0" normalizeH="0" baseline="0" noProof="0">
                <a:ln>
                  <a:noFill/>
                </a:ln>
                <a:solidFill>
                  <a:srgbClr val="000000"/>
                </a:solidFill>
                <a:effectLst/>
                <a:uLnTx/>
                <a:uFillTx/>
                <a:latin typeface="Arial" charset="0"/>
                <a:ea typeface="+mn-ea"/>
                <a:cs typeface="+mn-cs"/>
                <a:sym typeface="Arial" charset="0"/>
              </a:rPr>
              <a:t>     4:</a:t>
            </a:r>
            <a:br>
              <a:rPr kumimoji="0" lang="en-US" altLang="en-US" sz="1108" b="1" i="0" u="none" strike="noStrike" kern="1200" cap="none" spc="0" normalizeH="0" baseline="0" noProof="0">
                <a:ln>
                  <a:noFill/>
                </a:ln>
                <a:solidFill>
                  <a:srgbClr val="000000"/>
                </a:solidFill>
                <a:effectLst/>
                <a:uLnTx/>
                <a:uFillTx/>
                <a:latin typeface="Arial" charset="0"/>
                <a:ea typeface="+mn-ea"/>
                <a:cs typeface="+mn-cs"/>
                <a:sym typeface="Arial" charset="0"/>
              </a:rPr>
            </a:br>
            <a:r>
              <a:rPr kumimoji="0" lang="en-US" altLang="en-US" sz="1108" b="1" i="0" u="none" strike="noStrike" kern="1200" cap="none" spc="0" normalizeH="0" baseline="0" noProof="0">
                <a:ln>
                  <a:noFill/>
                </a:ln>
                <a:solidFill>
                  <a:srgbClr val="000000"/>
                </a:solidFill>
                <a:effectLst/>
                <a:uLnTx/>
                <a:uFillTx/>
                <a:latin typeface="Arial" charset="0"/>
                <a:ea typeface="+mn-ea"/>
                <a:cs typeface="+mn-cs"/>
                <a:sym typeface="Arial" charset="0"/>
              </a:rPr>
              <a:t>All data available</a:t>
            </a:r>
          </a:p>
        </p:txBody>
      </p:sp>
      <p:sp>
        <p:nvSpPr>
          <p:cNvPr id="32804" name="Text Box 42"/>
          <p:cNvSpPr txBox="1">
            <a:spLocks noChangeArrowheads="1"/>
          </p:cNvSpPr>
          <p:nvPr/>
        </p:nvSpPr>
        <p:spPr bwMode="auto">
          <a:xfrm rot="1314741">
            <a:off x="2542443" y="3169365"/>
            <a:ext cx="192844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108" b="1" i="0" u="none" strike="noStrike" kern="1200" cap="none" spc="0" normalizeH="0" baseline="0" noProof="0">
                <a:ln>
                  <a:noFill/>
                </a:ln>
                <a:solidFill>
                  <a:srgbClr val="990033"/>
                </a:solidFill>
                <a:effectLst/>
                <a:uLnTx/>
                <a:uFillTx/>
                <a:latin typeface="Arial" charset="0"/>
                <a:ea typeface="+mn-ea"/>
                <a:cs typeface="+mn-cs"/>
                <a:sym typeface="Arial" charset="0"/>
              </a:rPr>
              <a:t>2: In hub A and C</a:t>
            </a:r>
          </a:p>
        </p:txBody>
      </p:sp>
      <p:sp>
        <p:nvSpPr>
          <p:cNvPr id="32805" name="Line 34"/>
          <p:cNvSpPr>
            <a:spLocks noChangeShapeType="1"/>
          </p:cNvSpPr>
          <p:nvPr/>
        </p:nvSpPr>
        <p:spPr bwMode="auto">
          <a:xfrm flipH="1" flipV="1">
            <a:off x="6619144" y="2508740"/>
            <a:ext cx="301869" cy="77225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pic>
        <p:nvPicPr>
          <p:cNvPr id="32806" name="Picture 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315" y="2003181"/>
            <a:ext cx="844062" cy="8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13" y="2255227"/>
            <a:ext cx="740019"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277" y="2240575"/>
            <a:ext cx="738554" cy="7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229" y="4577861"/>
            <a:ext cx="740019"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1332" y="1487366"/>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3890" y="16602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663" y="2571751"/>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1336" y="25746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0032" y="1705709"/>
            <a:ext cx="655027"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4136" y="3785089"/>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6843" y="4100147"/>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6909" y="5096609"/>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889" y="5096609"/>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7063" y="4580793"/>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1266" y="5262197"/>
            <a:ext cx="655026"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9886" y="5172809"/>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1079" y="4608636"/>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4940" y="39843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5709" y="4702420"/>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9998" y="3172559"/>
            <a:ext cx="740019" cy="7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74174" y="2867758"/>
            <a:ext cx="584688" cy="80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Hubs &amp; metahub</a:t>
            </a:r>
            <a:endParaRPr lang="fr-BE" dirty="0"/>
          </a:p>
        </p:txBody>
      </p:sp>
      <p:sp>
        <p:nvSpPr>
          <p:cNvPr id="4" name="Slide Number Placeholder 3"/>
          <p:cNvSpPr>
            <a:spLocks noGrp="1"/>
          </p:cNvSpPr>
          <p:nvPr>
            <p:ph type="sldNum" sz="quarter" idx="4"/>
          </p:nvPr>
        </p:nvSpPr>
        <p:spPr/>
        <p:txBody>
          <a:bodyPr/>
          <a:lstStyle/>
          <a:p>
            <a:fld id="{A7CC3638-A99D-674C-A789-FA84B7E5EA16}" type="slidenum">
              <a:rPr lang="nl-NL" smtClean="0"/>
              <a:pPr/>
              <a:t>10</a:t>
            </a:fld>
            <a:endParaRPr lang="nl-NL" dirty="0"/>
          </a:p>
        </p:txBody>
      </p:sp>
    </p:spTree>
    <p:extLst>
      <p:ext uri="{BB962C8B-B14F-4D97-AF65-F5344CB8AC3E}">
        <p14:creationId xmlns:p14="http://schemas.microsoft.com/office/powerpoint/2010/main" val="218587705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221" y="1177430"/>
            <a:ext cx="664689" cy="664689"/>
          </a:xfrm>
          <a:prstGeom prst="rect">
            <a:avLst/>
          </a:prstGeom>
        </p:spPr>
      </p:pic>
      <p:sp>
        <p:nvSpPr>
          <p:cNvPr id="33794" name="Oval 3"/>
          <p:cNvSpPr>
            <a:spLocks noChangeArrowheads="1"/>
          </p:cNvSpPr>
          <p:nvPr/>
        </p:nvSpPr>
        <p:spPr bwMode="auto">
          <a:xfrm>
            <a:off x="6497516" y="2256692"/>
            <a:ext cx="400050" cy="398585"/>
          </a:xfrm>
          <a:prstGeom prst="ellipse">
            <a:avLst/>
          </a:prstGeom>
          <a:solidFill>
            <a:srgbClr val="3E6E5A"/>
          </a:solidFill>
          <a:ln w="9525">
            <a:solidFill>
              <a:schemeClr val="tx1"/>
            </a:solidFill>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fr-FR" altLang="en-US" sz="1662"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795" name="Line 4"/>
          <p:cNvSpPr>
            <a:spLocks noChangeShapeType="1"/>
          </p:cNvSpPr>
          <p:nvPr/>
        </p:nvSpPr>
        <p:spPr bwMode="auto">
          <a:xfrm>
            <a:off x="5965581" y="2324101"/>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796" name="Line 5"/>
          <p:cNvSpPr>
            <a:spLocks noChangeShapeType="1"/>
          </p:cNvSpPr>
          <p:nvPr/>
        </p:nvSpPr>
        <p:spPr bwMode="auto">
          <a:xfrm flipH="1">
            <a:off x="6497516" y="2655278"/>
            <a:ext cx="134815"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797" name="Line 6"/>
          <p:cNvSpPr>
            <a:spLocks noChangeShapeType="1"/>
          </p:cNvSpPr>
          <p:nvPr/>
        </p:nvSpPr>
        <p:spPr bwMode="auto">
          <a:xfrm>
            <a:off x="6831625" y="2589337"/>
            <a:ext cx="531935" cy="464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798" name="Line 7"/>
          <p:cNvSpPr>
            <a:spLocks noChangeShapeType="1"/>
          </p:cNvSpPr>
          <p:nvPr/>
        </p:nvSpPr>
        <p:spPr bwMode="auto">
          <a:xfrm flipV="1">
            <a:off x="6897567" y="2129206"/>
            <a:ext cx="587619" cy="26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799" name="Line 8"/>
          <p:cNvSpPr>
            <a:spLocks noChangeShapeType="1"/>
          </p:cNvSpPr>
          <p:nvPr/>
        </p:nvSpPr>
        <p:spPr bwMode="auto">
          <a:xfrm flipH="1" flipV="1">
            <a:off x="6632331" y="2032491"/>
            <a:ext cx="65943" cy="2242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0" name="Oval 9"/>
          <p:cNvSpPr>
            <a:spLocks noChangeArrowheads="1"/>
          </p:cNvSpPr>
          <p:nvPr/>
        </p:nvSpPr>
        <p:spPr bwMode="auto">
          <a:xfrm>
            <a:off x="6699740" y="4626220"/>
            <a:ext cx="397120" cy="398585"/>
          </a:xfrm>
          <a:prstGeom prst="ellipse">
            <a:avLst/>
          </a:prstGeom>
          <a:solidFill>
            <a:srgbClr val="3E6E5A"/>
          </a:solidFill>
          <a:ln w="9525">
            <a:solidFill>
              <a:schemeClr val="tx1"/>
            </a:solidFill>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fr-FR" altLang="en-US" sz="1662"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801" name="Line 10"/>
          <p:cNvSpPr>
            <a:spLocks noChangeShapeType="1"/>
          </p:cNvSpPr>
          <p:nvPr/>
        </p:nvSpPr>
        <p:spPr bwMode="auto">
          <a:xfrm>
            <a:off x="6159014" y="4799136"/>
            <a:ext cx="540726" cy="26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2" name="Line 11"/>
          <p:cNvSpPr>
            <a:spLocks noChangeShapeType="1"/>
          </p:cNvSpPr>
          <p:nvPr/>
        </p:nvSpPr>
        <p:spPr bwMode="auto">
          <a:xfrm flipH="1">
            <a:off x="6699740" y="5024804"/>
            <a:ext cx="131885"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3" name="Line 12"/>
          <p:cNvSpPr>
            <a:spLocks noChangeShapeType="1"/>
          </p:cNvSpPr>
          <p:nvPr/>
        </p:nvSpPr>
        <p:spPr bwMode="auto">
          <a:xfrm>
            <a:off x="7030917" y="4958862"/>
            <a:ext cx="531935" cy="464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4" name="Line 13"/>
          <p:cNvSpPr>
            <a:spLocks noChangeShapeType="1"/>
          </p:cNvSpPr>
          <p:nvPr/>
        </p:nvSpPr>
        <p:spPr bwMode="auto">
          <a:xfrm flipV="1">
            <a:off x="7096858" y="4560277"/>
            <a:ext cx="332642" cy="199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5" name="Line 14"/>
          <p:cNvSpPr>
            <a:spLocks noChangeShapeType="1"/>
          </p:cNvSpPr>
          <p:nvPr/>
        </p:nvSpPr>
        <p:spPr bwMode="auto">
          <a:xfrm flipV="1">
            <a:off x="6897566" y="4227635"/>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6" name="Oval 15"/>
          <p:cNvSpPr>
            <a:spLocks noChangeArrowheads="1"/>
          </p:cNvSpPr>
          <p:nvPr/>
        </p:nvSpPr>
        <p:spPr bwMode="auto">
          <a:xfrm>
            <a:off x="3118338" y="5011615"/>
            <a:ext cx="398585" cy="398585"/>
          </a:xfrm>
          <a:prstGeom prst="ellipse">
            <a:avLst/>
          </a:prstGeom>
          <a:solidFill>
            <a:srgbClr val="3E6E5A"/>
          </a:solidFill>
          <a:ln w="9525">
            <a:solidFill>
              <a:schemeClr val="tx1"/>
            </a:solidFill>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fr-FR" altLang="en-US" sz="1662"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807" name="Line 16"/>
          <p:cNvSpPr>
            <a:spLocks noChangeShapeType="1"/>
          </p:cNvSpPr>
          <p:nvPr/>
        </p:nvSpPr>
        <p:spPr bwMode="auto">
          <a:xfrm>
            <a:off x="2586404" y="5079024"/>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8" name="Line 17"/>
          <p:cNvSpPr>
            <a:spLocks noChangeShapeType="1"/>
          </p:cNvSpPr>
          <p:nvPr/>
        </p:nvSpPr>
        <p:spPr bwMode="auto">
          <a:xfrm flipH="1">
            <a:off x="3074379" y="5366240"/>
            <a:ext cx="133350"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09" name="Line 18"/>
          <p:cNvSpPr>
            <a:spLocks noChangeShapeType="1"/>
          </p:cNvSpPr>
          <p:nvPr/>
        </p:nvSpPr>
        <p:spPr bwMode="auto">
          <a:xfrm>
            <a:off x="3442190" y="5370635"/>
            <a:ext cx="329711" cy="297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10" name="Line 19"/>
          <p:cNvSpPr>
            <a:spLocks noChangeShapeType="1"/>
          </p:cNvSpPr>
          <p:nvPr/>
        </p:nvSpPr>
        <p:spPr bwMode="auto">
          <a:xfrm flipV="1">
            <a:off x="3534508" y="5121521"/>
            <a:ext cx="394189" cy="67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11" name="Line 20"/>
          <p:cNvSpPr>
            <a:spLocks noChangeShapeType="1"/>
          </p:cNvSpPr>
          <p:nvPr/>
        </p:nvSpPr>
        <p:spPr bwMode="auto">
          <a:xfrm flipV="1">
            <a:off x="3317631" y="4613031"/>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12" name="Line 21"/>
          <p:cNvSpPr>
            <a:spLocks noChangeShapeType="1"/>
          </p:cNvSpPr>
          <p:nvPr/>
        </p:nvSpPr>
        <p:spPr bwMode="auto">
          <a:xfrm flipV="1">
            <a:off x="3453912" y="3711820"/>
            <a:ext cx="1107831" cy="1365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13" name="Line 22"/>
          <p:cNvSpPr>
            <a:spLocks noChangeShapeType="1"/>
          </p:cNvSpPr>
          <p:nvPr/>
        </p:nvSpPr>
        <p:spPr bwMode="auto">
          <a:xfrm flipH="1" flipV="1">
            <a:off x="5037994" y="3547698"/>
            <a:ext cx="1727689" cy="11444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14" name="Line 23"/>
          <p:cNvSpPr>
            <a:spLocks noChangeShapeType="1"/>
          </p:cNvSpPr>
          <p:nvPr/>
        </p:nvSpPr>
        <p:spPr bwMode="auto">
          <a:xfrm flipH="1">
            <a:off x="4974983" y="2554166"/>
            <a:ext cx="1531326" cy="6447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sp>
        <p:nvSpPr>
          <p:cNvPr id="33815" name="Text Box 25"/>
          <p:cNvSpPr txBox="1">
            <a:spLocks noChangeArrowheads="1"/>
          </p:cNvSpPr>
          <p:nvPr/>
        </p:nvSpPr>
        <p:spPr bwMode="auto">
          <a:xfrm>
            <a:off x="6496050" y="2265485"/>
            <a:ext cx="397119"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457200" rtl="0" eaLnBrk="0" fontAlgn="auto" latinLnBrk="0" hangingPunct="0">
              <a:lnSpc>
                <a:spcPct val="100000"/>
              </a:lnSpc>
              <a:spcBef>
                <a:spcPct val="50000"/>
              </a:spcBef>
              <a:spcAft>
                <a:spcPts val="0"/>
              </a:spcAft>
              <a:buClrTx/>
              <a:buSzPct val="100000"/>
              <a:buFontTx/>
              <a:buNone/>
              <a:tabLst/>
              <a:defRPr/>
            </a:pPr>
            <a:r>
              <a:rPr kumimoji="0" lang="en-US" altLang="en-US" sz="1662" b="0" i="0" u="none" strike="noStrike" kern="1200" cap="none" spc="0" normalizeH="0" baseline="0" noProof="0">
                <a:ln>
                  <a:noFill/>
                </a:ln>
                <a:solidFill>
                  <a:srgbClr val="000000"/>
                </a:solidFill>
                <a:effectLst/>
                <a:uLnTx/>
                <a:uFillTx/>
                <a:latin typeface="Arial" charset="0"/>
                <a:ea typeface="+mn-ea"/>
                <a:cs typeface="+mn-cs"/>
                <a:sym typeface="Arial" charset="0"/>
              </a:rPr>
              <a:t>A</a:t>
            </a:r>
          </a:p>
        </p:txBody>
      </p:sp>
      <p:sp>
        <p:nvSpPr>
          <p:cNvPr id="33816" name="Text Box 26"/>
          <p:cNvSpPr txBox="1">
            <a:spLocks noChangeArrowheads="1"/>
          </p:cNvSpPr>
          <p:nvPr/>
        </p:nvSpPr>
        <p:spPr bwMode="auto">
          <a:xfrm>
            <a:off x="6739306" y="4651131"/>
            <a:ext cx="2652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662" b="0" i="0" u="none" strike="noStrike" kern="1200" cap="none" spc="0" normalizeH="0" baseline="0" noProof="0">
                <a:ln>
                  <a:noFill/>
                </a:ln>
                <a:solidFill>
                  <a:srgbClr val="000000"/>
                </a:solidFill>
                <a:effectLst/>
                <a:uLnTx/>
                <a:uFillTx/>
                <a:latin typeface="Arial" charset="0"/>
                <a:ea typeface="+mn-ea"/>
                <a:cs typeface="+mn-cs"/>
                <a:sym typeface="Arial" charset="0"/>
              </a:rPr>
              <a:t>C</a:t>
            </a:r>
          </a:p>
        </p:txBody>
      </p:sp>
      <p:sp>
        <p:nvSpPr>
          <p:cNvPr id="33817" name="Text Box 27"/>
          <p:cNvSpPr txBox="1">
            <a:spLocks noChangeArrowheads="1"/>
          </p:cNvSpPr>
          <p:nvPr/>
        </p:nvSpPr>
        <p:spPr bwMode="auto">
          <a:xfrm>
            <a:off x="3169628" y="5039460"/>
            <a:ext cx="23885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457200" rtl="0" eaLnBrk="0" fontAlgn="auto" latinLnBrk="0" hangingPunct="0">
              <a:lnSpc>
                <a:spcPct val="100000"/>
              </a:lnSpc>
              <a:spcBef>
                <a:spcPct val="50000"/>
              </a:spcBef>
              <a:spcAft>
                <a:spcPts val="0"/>
              </a:spcAft>
              <a:buClrTx/>
              <a:buSzPct val="100000"/>
              <a:buFontTx/>
              <a:buNone/>
              <a:tabLst/>
              <a:defRPr/>
            </a:pPr>
            <a:r>
              <a:rPr kumimoji="0" lang="en-US" altLang="en-US" sz="1662" b="0" i="0" u="none" strike="noStrike" kern="1200" cap="none" spc="0" normalizeH="0" baseline="0" noProof="0">
                <a:ln>
                  <a:noFill/>
                </a:ln>
                <a:solidFill>
                  <a:srgbClr val="000000"/>
                </a:solidFill>
                <a:effectLst/>
                <a:uLnTx/>
                <a:uFillTx/>
                <a:latin typeface="Arial" charset="0"/>
                <a:ea typeface="+mn-ea"/>
                <a:cs typeface="+mn-cs"/>
                <a:sym typeface="Arial" charset="0"/>
              </a:rPr>
              <a:t>B</a:t>
            </a:r>
          </a:p>
        </p:txBody>
      </p:sp>
      <p:cxnSp>
        <p:nvCxnSpPr>
          <p:cNvPr id="33818" name="Straight Connector 2"/>
          <p:cNvCxnSpPr>
            <a:cxnSpLocks noChangeShapeType="1"/>
          </p:cNvCxnSpPr>
          <p:nvPr/>
        </p:nvCxnSpPr>
        <p:spPr bwMode="auto">
          <a:xfrm>
            <a:off x="2586404" y="4060583"/>
            <a:ext cx="613996" cy="10169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010509" y="3367455"/>
            <a:ext cx="125290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457200" rtl="0" eaLnBrk="0" fontAlgn="auto" latinLnBrk="0" hangingPunct="0">
              <a:lnSpc>
                <a:spcPct val="100000"/>
              </a:lnSpc>
              <a:spcBef>
                <a:spcPts val="0"/>
              </a:spcBef>
              <a:spcAft>
                <a:spcPts val="0"/>
              </a:spcAft>
              <a:buClrTx/>
              <a:buSzPct val="100000"/>
              <a:buFontTx/>
              <a:buNone/>
              <a:tabLst/>
              <a:defRPr/>
            </a:pPr>
            <a:r>
              <a:rPr kumimoji="0" lang="en-US" altLang="en-US" sz="1846" b="1" i="0" u="none" strike="noStrike" kern="1200" cap="none" spc="0" normalizeH="0" baseline="0" noProof="0">
                <a:ln>
                  <a:noFill/>
                </a:ln>
                <a:solidFill>
                  <a:srgbClr val="00B0F0"/>
                </a:solidFill>
                <a:effectLst/>
                <a:uLnTx/>
                <a:uFillTx/>
                <a:latin typeface="Consolas" pitchFamily="49" charset="0"/>
                <a:ea typeface="+mn-ea"/>
                <a:cs typeface="+mn-cs"/>
              </a:rPr>
              <a:t>InterMed</a:t>
            </a:r>
          </a:p>
          <a:p>
            <a:pPr marL="0" marR="0" lvl="0" indent="0" algn="ctr" defTabSz="457200" rtl="0" eaLnBrk="0" fontAlgn="auto" latinLnBrk="0" hangingPunct="0">
              <a:lnSpc>
                <a:spcPct val="100000"/>
              </a:lnSpc>
              <a:spcBef>
                <a:spcPts val="0"/>
              </a:spcBef>
              <a:spcAft>
                <a:spcPts val="0"/>
              </a:spcAft>
              <a:buClrTx/>
              <a:buSzPct val="100000"/>
              <a:buFontTx/>
              <a:buNone/>
              <a:tabLst/>
              <a:defRPr/>
            </a:pPr>
            <a:r>
              <a:rPr kumimoji="0" lang="en-US" altLang="en-US" sz="1846" b="1" i="0" u="none" strike="noStrike" kern="1200" cap="none" spc="0" normalizeH="0" baseline="0" noProof="0">
                <a:ln>
                  <a:noFill/>
                </a:ln>
                <a:solidFill>
                  <a:srgbClr val="00B0F0"/>
                </a:solidFill>
                <a:effectLst/>
                <a:uLnTx/>
                <a:uFillTx/>
                <a:latin typeface="Consolas" pitchFamily="49" charset="0"/>
                <a:ea typeface="+mn-ea"/>
                <a:cs typeface="+mn-cs"/>
              </a:rPr>
              <a:t>BruSafe</a:t>
            </a:r>
          </a:p>
        </p:txBody>
      </p:sp>
      <p:cxnSp>
        <p:nvCxnSpPr>
          <p:cNvPr id="33820" name="Straight Connector 11"/>
          <p:cNvCxnSpPr>
            <a:cxnSpLocks noChangeShapeType="1"/>
          </p:cNvCxnSpPr>
          <p:nvPr/>
        </p:nvCxnSpPr>
        <p:spPr bwMode="auto">
          <a:xfrm>
            <a:off x="1301263" y="3020158"/>
            <a:ext cx="526074" cy="5275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266092" y="3669323"/>
            <a:ext cx="41030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266094" y="3874478"/>
            <a:ext cx="694592" cy="4249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586406" y="2048608"/>
            <a:ext cx="465534" cy="24178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169629" y="2144590"/>
            <a:ext cx="243529" cy="56344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325566" y="1968011"/>
            <a:ext cx="567836" cy="16119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000502" y="2354874"/>
            <a:ext cx="402981" cy="468923"/>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662" b="0" i="0" u="none" strike="noStrike" kern="1200" cap="none" spc="0" normalizeH="0" baseline="0" noProof="0">
              <a:ln>
                <a:noFill/>
              </a:ln>
              <a:solidFill>
                <a:prstClr val="black"/>
              </a:solidFill>
              <a:effectLst/>
              <a:uLnTx/>
              <a:uFillTx/>
              <a:latin typeface="Calibri"/>
              <a:ea typeface="+mn-ea"/>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3781" y="1743809"/>
            <a:ext cx="1811215" cy="44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489" y="1792166"/>
            <a:ext cx="674077" cy="6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1940" y="2708031"/>
            <a:ext cx="722434"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6289" y="2392242"/>
            <a:ext cx="842596" cy="83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170" y="3947747"/>
            <a:ext cx="842597" cy="84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169" y="3289789"/>
            <a:ext cx="844062" cy="8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427" y="2637694"/>
            <a:ext cx="844062" cy="84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1963" y="4123594"/>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3425" y="4884128"/>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9579" y="5410202"/>
            <a:ext cx="655027"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7858" y="5341328"/>
            <a:ext cx="655026"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8182" y="4794740"/>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4825" y="1792166"/>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7435" y="1500555"/>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9502" y="1800958"/>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6151" y="2725617"/>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0655" y="2731479"/>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6909" y="5064370"/>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62093" y="4268667"/>
            <a:ext cx="653562"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7066" y="3798278"/>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0943" y="4632082"/>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5889" y="5096609"/>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27281" y="2804746"/>
            <a:ext cx="638908" cy="88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Health vaults</a:t>
            </a:r>
            <a:endParaRPr lang="fr-BE" dirty="0"/>
          </a:p>
        </p:txBody>
      </p:sp>
      <p:cxnSp>
        <p:nvCxnSpPr>
          <p:cNvPr id="67" name="Straight Connector 21"/>
          <p:cNvCxnSpPr>
            <a:cxnSpLocks noChangeShapeType="1"/>
            <a:stCxn id="61" idx="3"/>
          </p:cNvCxnSpPr>
          <p:nvPr/>
        </p:nvCxnSpPr>
        <p:spPr bwMode="auto">
          <a:xfrm>
            <a:off x="2657910" y="1509775"/>
            <a:ext cx="235492" cy="23403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4"/>
          </p:nvPr>
        </p:nvSpPr>
        <p:spPr/>
        <p:txBody>
          <a:bodyPr/>
          <a:lstStyle/>
          <a:p>
            <a:fld id="{A7CC3638-A99D-674C-A789-FA84B7E5EA16}" type="slidenum">
              <a:rPr lang="nl-NL" smtClean="0"/>
              <a:pPr/>
              <a:t>11</a:t>
            </a:fld>
            <a:endParaRPr lang="nl-NL" dirty="0"/>
          </a:p>
        </p:txBody>
      </p:sp>
    </p:spTree>
    <p:extLst>
      <p:ext uri="{BB962C8B-B14F-4D97-AF65-F5344CB8AC3E}">
        <p14:creationId xmlns:p14="http://schemas.microsoft.com/office/powerpoint/2010/main" val="234964240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Personal health viewer: MaSanté</a:t>
            </a:r>
            <a:endParaRPr lang="fr-BE"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17" y="1202400"/>
            <a:ext cx="8716183" cy="4639819"/>
          </a:xfrm>
          <a:prstGeom prst="rect">
            <a:avLst/>
          </a:prstGeom>
        </p:spPr>
      </p:pic>
      <p:sp>
        <p:nvSpPr>
          <p:cNvPr id="3" name="Slide Number Placeholder 2"/>
          <p:cNvSpPr>
            <a:spLocks noGrp="1"/>
          </p:cNvSpPr>
          <p:nvPr>
            <p:ph type="sldNum" sz="quarter" idx="4"/>
          </p:nvPr>
        </p:nvSpPr>
        <p:spPr/>
        <p:txBody>
          <a:bodyPr/>
          <a:lstStyle/>
          <a:p>
            <a:fld id="{A7CC3638-A99D-674C-A789-FA84B7E5EA16}" type="slidenum">
              <a:rPr lang="nl-NL" smtClean="0"/>
              <a:pPr/>
              <a:t>12</a:t>
            </a:fld>
            <a:endParaRPr lang="nl-NL" dirty="0"/>
          </a:p>
        </p:txBody>
      </p:sp>
    </p:spTree>
    <p:extLst>
      <p:ext uri="{BB962C8B-B14F-4D97-AF65-F5344CB8AC3E}">
        <p14:creationId xmlns:p14="http://schemas.microsoft.com/office/powerpoint/2010/main" val="870621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Personal health viewer: MaSanté</a:t>
            </a:r>
            <a:endParaRPr lang="fr-BE"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42777" y="1155607"/>
            <a:ext cx="4622800" cy="5476875"/>
          </a:xfrm>
          <a:prstGeom prst="rect">
            <a:avLst/>
          </a:prstGeom>
        </p:spPr>
      </p:pic>
      <p:sp>
        <p:nvSpPr>
          <p:cNvPr id="3" name="Slide Number Placeholder 2"/>
          <p:cNvSpPr>
            <a:spLocks noGrp="1"/>
          </p:cNvSpPr>
          <p:nvPr>
            <p:ph type="sldNum" sz="quarter" idx="4"/>
          </p:nvPr>
        </p:nvSpPr>
        <p:spPr/>
        <p:txBody>
          <a:bodyPr/>
          <a:lstStyle/>
          <a:p>
            <a:fld id="{A7CC3638-A99D-674C-A789-FA84B7E5EA16}" type="slidenum">
              <a:rPr lang="nl-NL" smtClean="0"/>
              <a:pPr/>
              <a:t>13</a:t>
            </a:fld>
            <a:endParaRPr lang="nl-NL" dirty="0"/>
          </a:p>
        </p:txBody>
      </p:sp>
    </p:spTree>
    <p:extLst>
      <p:ext uri="{BB962C8B-B14F-4D97-AF65-F5344CB8AC3E}">
        <p14:creationId xmlns:p14="http://schemas.microsoft.com/office/powerpoint/2010/main" val="63792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707" y="4951764"/>
            <a:ext cx="914459" cy="937104"/>
          </a:xfrm>
          <a:prstGeom prst="rect">
            <a:avLst/>
          </a:prstGeom>
        </p:spPr>
      </p:pic>
      <p:sp>
        <p:nvSpPr>
          <p:cNvPr id="2" name="Title 1"/>
          <p:cNvSpPr>
            <a:spLocks noGrp="1"/>
          </p:cNvSpPr>
          <p:nvPr>
            <p:ph type="title"/>
          </p:nvPr>
        </p:nvSpPr>
        <p:spPr/>
        <p:txBody>
          <a:bodyPr/>
          <a:lstStyle/>
          <a:p>
            <a:r>
              <a:rPr lang="nl-BE" smtClean="0"/>
              <a:t>Some figures</a:t>
            </a:r>
            <a:endParaRPr lang="en-US" dirty="0"/>
          </a:p>
        </p:txBody>
      </p:sp>
      <p:grpSp>
        <p:nvGrpSpPr>
          <p:cNvPr id="42" name="Group 41"/>
          <p:cNvGrpSpPr/>
          <p:nvPr/>
        </p:nvGrpSpPr>
        <p:grpSpPr>
          <a:xfrm>
            <a:off x="6491597" y="1249402"/>
            <a:ext cx="1188130" cy="1746708"/>
            <a:chOff x="4731213" y="1104236"/>
            <a:chExt cx="1004665" cy="18416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12" name="Rectangle 11"/>
            <p:cNvSpPr/>
            <p:nvPr/>
          </p:nvSpPr>
          <p:spPr>
            <a:xfrm>
              <a:off x="4756957" y="2337450"/>
              <a:ext cx="953171" cy="608454"/>
            </a:xfrm>
            <a:prstGeom prst="rect">
              <a:avLst/>
            </a:prstGeom>
          </p:spPr>
          <p:txBody>
            <a:bodyPr wrap="none">
              <a:spAutoFit/>
            </a:bodyPr>
            <a:lstStyle/>
            <a:p>
              <a:pPr algn="ctr"/>
              <a:r>
                <a:rPr lang="en-US" sz="1350" b="1" dirty="0">
                  <a:solidFill>
                    <a:srgbClr val="C00000"/>
                  </a:solidFill>
                  <a:latin typeface="Arial" panose="020B0604020202020204" pitchFamily="34" charset="0"/>
                  <a:cs typeface="Arial" panose="020B0604020202020204" pitchFamily="34" charset="0"/>
                </a:rPr>
                <a:t>84 millions </a:t>
              </a:r>
            </a:p>
            <a:p>
              <a:pPr algn="ctr"/>
              <a:r>
                <a:rPr lang="en-US" sz="900" b="1" dirty="0" smtClean="0">
                  <a:solidFill>
                    <a:srgbClr val="4A6C5B"/>
                  </a:solidFill>
                  <a:latin typeface="Arial" panose="020B0604020202020204" pitchFamily="34" charset="0"/>
                  <a:cs typeface="Arial" panose="020B0604020202020204" pitchFamily="34" charset="0"/>
                </a:rPr>
                <a:t>messages/year</a:t>
              </a:r>
              <a:endParaRPr lang="en-US" sz="900" b="1" dirty="0">
                <a:solidFill>
                  <a:srgbClr val="4A6C5B"/>
                </a:solidFill>
                <a:latin typeface="Arial" panose="020B0604020202020204" pitchFamily="34" charset="0"/>
                <a:cs typeface="Arial" panose="020B0604020202020204" pitchFamily="34" charset="0"/>
              </a:endParaRPr>
            </a:p>
            <a:p>
              <a:pPr algn="ctr"/>
              <a:r>
                <a:rPr lang="en-US" sz="900" b="1" dirty="0">
                  <a:solidFill>
                    <a:srgbClr val="4A6C5B"/>
                  </a:solidFill>
                  <a:latin typeface="Arial" panose="020B0604020202020204" pitchFamily="34" charset="0"/>
                  <a:cs typeface="Arial" panose="020B0604020202020204" pitchFamily="34" charset="0"/>
                </a:rPr>
                <a:t>via </a:t>
              </a:r>
              <a:r>
                <a:rPr lang="en-US" sz="900" b="1" dirty="0" err="1" smtClean="0">
                  <a:solidFill>
                    <a:srgbClr val="4A6C5B"/>
                  </a:solidFill>
                  <a:latin typeface="Arial" panose="020B0604020202020204" pitchFamily="34" charset="0"/>
                  <a:cs typeface="Arial" panose="020B0604020202020204" pitchFamily="34" charset="0"/>
                </a:rPr>
                <a:t>eHealthBox</a:t>
              </a:r>
              <a:endParaRPr lang="en-US" sz="9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3438131" y="1249401"/>
            <a:ext cx="1697901" cy="1642694"/>
            <a:chOff x="7797601" y="1198472"/>
            <a:chExt cx="1806972" cy="1742663"/>
          </a:xfrm>
        </p:grpSpPr>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15" name="Rectangle 14"/>
            <p:cNvSpPr/>
            <p:nvPr/>
          </p:nvSpPr>
          <p:spPr>
            <a:xfrm>
              <a:off x="7797601" y="2328935"/>
              <a:ext cx="1806972" cy="612200"/>
            </a:xfrm>
            <a:prstGeom prst="rect">
              <a:avLst/>
            </a:prstGeom>
          </p:spPr>
          <p:txBody>
            <a:bodyPr wrap="none">
              <a:spAutoFit/>
            </a:bodyPr>
            <a:lstStyle/>
            <a:p>
              <a:pPr algn="ctr"/>
              <a:r>
                <a:rPr lang="en-US" sz="1350" b="1" dirty="0">
                  <a:solidFill>
                    <a:srgbClr val="C00000"/>
                  </a:solidFill>
                  <a:latin typeface="Arial" panose="020B0604020202020204" pitchFamily="34" charset="0"/>
                  <a:cs typeface="Arial" panose="020B0604020202020204" pitchFamily="34" charset="0"/>
                </a:rPr>
                <a:t>&gt; 74%</a:t>
              </a:r>
              <a:r>
                <a:rPr lang="en-US" sz="1500" b="1" dirty="0">
                  <a:solidFill>
                    <a:srgbClr val="4A6C5B"/>
                  </a:solidFill>
                  <a:latin typeface="Arial" panose="020B0604020202020204" pitchFamily="34" charset="0"/>
                  <a:cs typeface="Arial" panose="020B0604020202020204" pitchFamily="34" charset="0"/>
                </a:rPr>
                <a:t/>
              </a:r>
              <a:br>
                <a:rPr lang="en-US" sz="1500" b="1" dirty="0">
                  <a:solidFill>
                    <a:srgbClr val="4A6C5B"/>
                  </a:solidFill>
                  <a:latin typeface="Arial" panose="020B0604020202020204" pitchFamily="34" charset="0"/>
                  <a:cs typeface="Arial" panose="020B0604020202020204" pitchFamily="34" charset="0"/>
                </a:rPr>
              </a:br>
              <a:r>
                <a:rPr lang="en-US" sz="900" b="1" dirty="0" smtClean="0">
                  <a:solidFill>
                    <a:srgbClr val="4A6C5B"/>
                  </a:solidFill>
                  <a:latin typeface="Arial" panose="020B0604020202020204" pitchFamily="34" charset="0"/>
                  <a:cs typeface="Arial" panose="020B0604020202020204" pitchFamily="34" charset="0"/>
                </a:rPr>
                <a:t>of the health care providers</a:t>
              </a:r>
            </a:p>
            <a:p>
              <a:pPr algn="ctr"/>
              <a:r>
                <a:rPr lang="en-US" sz="900" b="1" dirty="0" smtClean="0">
                  <a:solidFill>
                    <a:srgbClr val="4A6C5B"/>
                  </a:solidFill>
                  <a:latin typeface="Arial" panose="020B0604020202020204" pitchFamily="34" charset="0"/>
                  <a:cs typeface="Arial" panose="020B0604020202020204" pitchFamily="34" charset="0"/>
                </a:rPr>
                <a:t>daily use the system </a:t>
              </a:r>
              <a:endParaRPr lang="en-US" sz="900" b="1" dirty="0">
                <a:solidFill>
                  <a:srgbClr val="4A6C5B"/>
                </a:solidFill>
                <a:latin typeface="Arial" panose="020B0604020202020204" pitchFamily="34" charset="0"/>
                <a:cs typeface="Arial" panose="020B0604020202020204" pitchFamily="34" charset="0"/>
              </a:endParaRPr>
            </a:p>
          </p:txBody>
        </p:sp>
      </p:grpSp>
      <p:grpSp>
        <p:nvGrpSpPr>
          <p:cNvPr id="35" name="Group 34"/>
          <p:cNvGrpSpPr/>
          <p:nvPr/>
        </p:nvGrpSpPr>
        <p:grpSpPr>
          <a:xfrm>
            <a:off x="1027190" y="5014913"/>
            <a:ext cx="603745" cy="780497"/>
            <a:chOff x="101697" y="4873479"/>
            <a:chExt cx="804993" cy="1040663"/>
          </a:xfrm>
        </p:grpSpPr>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21" name="Rectangle 20"/>
            <p:cNvSpPr/>
            <p:nvPr/>
          </p:nvSpPr>
          <p:spPr>
            <a:xfrm>
              <a:off x="101697" y="5575587"/>
              <a:ext cx="797654" cy="338555"/>
            </a:xfrm>
            <a:prstGeom prst="rect">
              <a:avLst/>
            </a:prstGeom>
          </p:spPr>
          <p:txBody>
            <a:bodyPr wrap="none">
              <a:spAutoFit/>
            </a:bodyPr>
            <a:lstStyle/>
            <a:p>
              <a:r>
                <a:rPr lang="en-US" sz="1050" b="1" dirty="0">
                  <a:solidFill>
                    <a:srgbClr val="4A6C5B"/>
                  </a:solidFill>
                  <a:latin typeface="Arial" panose="020B0604020202020204" pitchFamily="34" charset="0"/>
                  <a:cs typeface="Arial" panose="020B0604020202020204" pitchFamily="34" charset="0"/>
                </a:rPr>
                <a:t>14.000</a:t>
              </a:r>
              <a:endParaRPr lang="en-US" sz="1350" b="1" dirty="0">
                <a:solidFill>
                  <a:srgbClr val="4A6C5B"/>
                </a:solidFill>
                <a:latin typeface="Arial" panose="020B0604020202020204" pitchFamily="34" charset="0"/>
                <a:cs typeface="Arial" panose="020B0604020202020204" pitchFamily="34" charset="0"/>
              </a:endParaRPr>
            </a:p>
          </p:txBody>
        </p:sp>
      </p:grpSp>
      <p:grpSp>
        <p:nvGrpSpPr>
          <p:cNvPr id="37" name="Group 36"/>
          <p:cNvGrpSpPr/>
          <p:nvPr/>
        </p:nvGrpSpPr>
        <p:grpSpPr>
          <a:xfrm>
            <a:off x="1908365" y="5014913"/>
            <a:ext cx="555655" cy="780497"/>
            <a:chOff x="2766306" y="4873479"/>
            <a:chExt cx="740873" cy="1040663"/>
          </a:xfrm>
        </p:grpSpPr>
        <p:pic>
          <p:nvPicPr>
            <p:cNvPr id="20" name="Picture 19"/>
            <p:cNvPicPr>
              <a:picLocks noChangeAspect="1"/>
            </p:cNvPicPr>
            <p:nvPr/>
          </p:nvPicPr>
          <p:blipFill>
            <a:blip r:embed="rId7" cstate="print">
              <a:extLst>
                <a:ext uri="{BEBA8EAE-BF5A-486C-A8C5-ECC9F3942E4B}">
                  <a14:imgProps xmlns:a14="http://schemas.microsoft.com/office/drawing/2010/main">
                    <a14:imgLayer r:embed="rId8">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22" name="Rectangle 21"/>
            <p:cNvSpPr/>
            <p:nvPr/>
          </p:nvSpPr>
          <p:spPr>
            <a:xfrm>
              <a:off x="2766306" y="5575587"/>
              <a:ext cx="697200" cy="338555"/>
            </a:xfrm>
            <a:prstGeom prst="rect">
              <a:avLst/>
            </a:prstGeom>
          </p:spPr>
          <p:txBody>
            <a:bodyPr wrap="none">
              <a:spAutoFit/>
            </a:bodyPr>
            <a:lstStyle/>
            <a:p>
              <a:r>
                <a:rPr lang="en-US" sz="1050" b="1" dirty="0">
                  <a:solidFill>
                    <a:srgbClr val="4A6C5B"/>
                  </a:solidFill>
                  <a:latin typeface="Arial" panose="020B0604020202020204" pitchFamily="34" charset="0"/>
                  <a:cs typeface="Arial" panose="020B0604020202020204" pitchFamily="34" charset="0"/>
                </a:rPr>
                <a:t>4.800</a:t>
              </a:r>
              <a:endParaRPr lang="en-US" sz="1350" b="1" dirty="0">
                <a:solidFill>
                  <a:srgbClr val="4A6C5B"/>
                </a:solidFill>
                <a:latin typeface="Arial" panose="020B0604020202020204" pitchFamily="34" charset="0"/>
                <a:cs typeface="Arial" panose="020B0604020202020204" pitchFamily="34" charset="0"/>
              </a:endParaRPr>
            </a:p>
          </p:txBody>
        </p:sp>
      </p:grpSp>
      <p:grpSp>
        <p:nvGrpSpPr>
          <p:cNvPr id="38" name="Group 37"/>
          <p:cNvGrpSpPr/>
          <p:nvPr/>
        </p:nvGrpSpPr>
        <p:grpSpPr>
          <a:xfrm>
            <a:off x="1042433" y="4277402"/>
            <a:ext cx="1463862" cy="755097"/>
            <a:chOff x="2275409" y="5934586"/>
            <a:chExt cx="1436346" cy="740688"/>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2275409" y="6380918"/>
              <a:ext cx="1436346" cy="294356"/>
            </a:xfrm>
            <a:prstGeom prst="rect">
              <a:avLst/>
            </a:prstGeom>
          </p:spPr>
          <p:txBody>
            <a:bodyPr wrap="none">
              <a:spAutoFit/>
            </a:bodyPr>
            <a:lstStyle/>
            <a:p>
              <a:pPr algn="ctr"/>
              <a:r>
                <a:rPr lang="en-US" sz="1350" b="1" dirty="0">
                  <a:solidFill>
                    <a:srgbClr val="C00000"/>
                  </a:solidFill>
                  <a:latin typeface="Arial" panose="020B0604020202020204" pitchFamily="34" charset="0"/>
                  <a:cs typeface="Arial" panose="020B0604020202020204" pitchFamily="34" charset="0"/>
                </a:rPr>
                <a:t>5 </a:t>
              </a:r>
              <a:r>
                <a:rPr lang="en-US" sz="1350" b="1" dirty="0" smtClean="0">
                  <a:solidFill>
                    <a:srgbClr val="C00000"/>
                  </a:solidFill>
                  <a:latin typeface="Arial" panose="020B0604020202020204" pitchFamily="34" charset="0"/>
                  <a:cs typeface="Arial" panose="020B0604020202020204" pitchFamily="34" charset="0"/>
                </a:rPr>
                <a:t>million/month</a:t>
              </a:r>
              <a:endParaRPr lang="en-US" sz="1350" b="1" dirty="0">
                <a:solidFill>
                  <a:srgbClr val="C0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5485692" y="3955832"/>
            <a:ext cx="3232122" cy="1797392"/>
            <a:chOff x="5208081" y="5237128"/>
            <a:chExt cx="3168353" cy="1770972"/>
          </a:xfrm>
        </p:grpSpPr>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26" name="Rectangle 25"/>
            <p:cNvSpPr/>
            <p:nvPr/>
          </p:nvSpPr>
          <p:spPr>
            <a:xfrm>
              <a:off x="5208081" y="6166574"/>
              <a:ext cx="3168353" cy="841526"/>
            </a:xfrm>
            <a:prstGeom prst="rect">
              <a:avLst/>
            </a:prstGeom>
          </p:spPr>
          <p:txBody>
            <a:bodyPr wrap="square">
              <a:spAutoFit/>
            </a:bodyPr>
            <a:lstStyle/>
            <a:p>
              <a:pPr algn="ctr"/>
              <a:r>
                <a:rPr lang="en-US" sz="1350" b="1" dirty="0">
                  <a:solidFill>
                    <a:srgbClr val="C00000"/>
                  </a:solidFill>
                  <a:latin typeface="Arial" panose="020B0604020202020204" pitchFamily="34" charset="0"/>
                  <a:cs typeface="Arial" panose="020B0604020202020204" pitchFamily="34" charset="0"/>
                </a:rPr>
                <a:t>7,7 millions</a:t>
              </a:r>
            </a:p>
            <a:p>
              <a:pPr algn="ctr"/>
              <a:r>
                <a:rPr lang="en-US" sz="900" b="1" dirty="0" smtClean="0">
                  <a:solidFill>
                    <a:srgbClr val="4A6C5B"/>
                  </a:solidFill>
                  <a:latin typeface="Arial" panose="020B0604020202020204" pitchFamily="34" charset="0"/>
                  <a:cs typeface="Arial" panose="020B0604020202020204" pitchFamily="34" charset="0"/>
                </a:rPr>
                <a:t>of the citizens dispose</a:t>
              </a:r>
            </a:p>
            <a:p>
              <a:pPr algn="ctr"/>
              <a:r>
                <a:rPr lang="en-US" sz="900" b="1" dirty="0" smtClean="0">
                  <a:solidFill>
                    <a:srgbClr val="4A6C5B"/>
                  </a:solidFill>
                  <a:latin typeface="Arial" panose="020B0604020202020204" pitchFamily="34" charset="0"/>
                  <a:cs typeface="Arial" panose="020B0604020202020204" pitchFamily="34" charset="0"/>
                </a:rPr>
                <a:t>of an </a:t>
              </a:r>
              <a:r>
                <a:rPr lang="en-US" sz="900" b="1" dirty="0" err="1" smtClean="0">
                  <a:solidFill>
                    <a:srgbClr val="4A6C5B"/>
                  </a:solidFill>
                  <a:latin typeface="Arial" panose="020B0604020202020204" pitchFamily="34" charset="0"/>
                  <a:cs typeface="Arial" panose="020B0604020202020204" pitchFamily="34" charset="0"/>
                </a:rPr>
                <a:t>SumEHR</a:t>
              </a:r>
              <a:r>
                <a:rPr lang="en-US" sz="900" b="1" dirty="0" smtClean="0">
                  <a:solidFill>
                    <a:srgbClr val="4A6C5B"/>
                  </a:solidFill>
                  <a:latin typeface="Arial" panose="020B0604020202020204" pitchFamily="34" charset="0"/>
                  <a:cs typeface="Arial" panose="020B0604020202020204" pitchFamily="34" charset="0"/>
                </a:rPr>
                <a:t> in a</a:t>
              </a:r>
            </a:p>
            <a:p>
              <a:pPr algn="ctr"/>
              <a:r>
                <a:rPr lang="en-US" sz="900" b="1" dirty="0" smtClean="0">
                  <a:solidFill>
                    <a:srgbClr val="4A6C5B"/>
                  </a:solidFill>
                  <a:latin typeface="Arial" panose="020B0604020202020204" pitchFamily="34" charset="0"/>
                  <a:cs typeface="Arial" panose="020B0604020202020204" pitchFamily="34" charset="0"/>
                </a:rPr>
                <a:t>well-secured</a:t>
              </a:r>
            </a:p>
            <a:p>
              <a:pPr algn="ctr"/>
              <a:r>
                <a:rPr lang="en-US" sz="900" b="1" dirty="0" smtClean="0">
                  <a:solidFill>
                    <a:srgbClr val="4A6C5B"/>
                  </a:solidFill>
                  <a:latin typeface="Arial" panose="020B0604020202020204" pitchFamily="34" charset="0"/>
                  <a:cs typeface="Arial" panose="020B0604020202020204" pitchFamily="34" charset="0"/>
                </a:rPr>
                <a:t>electronic health vault</a:t>
              </a:r>
              <a:endParaRPr lang="en-US" sz="900" b="1" dirty="0">
                <a:solidFill>
                  <a:srgbClr val="4A6C5B"/>
                </a:solidFill>
                <a:latin typeface="Arial" panose="020B0604020202020204" pitchFamily="34" charset="0"/>
                <a:cs typeface="Arial" panose="020B0604020202020204" pitchFamily="34" charset="0"/>
              </a:endParaRPr>
            </a:p>
          </p:txBody>
        </p:sp>
      </p:grpSp>
      <p:sp>
        <p:nvSpPr>
          <p:cNvPr id="29" name="Rectangle 28"/>
          <p:cNvSpPr/>
          <p:nvPr/>
        </p:nvSpPr>
        <p:spPr>
          <a:xfrm>
            <a:off x="3357395" y="3852919"/>
            <a:ext cx="1556836" cy="438582"/>
          </a:xfrm>
          <a:prstGeom prst="rect">
            <a:avLst/>
          </a:prstGeom>
        </p:spPr>
        <p:txBody>
          <a:bodyPr wrap="none">
            <a:spAutoFit/>
          </a:bodyPr>
          <a:lstStyle/>
          <a:p>
            <a:pPr algn="ctr"/>
            <a:r>
              <a:rPr lang="en-US" sz="1350" b="1" spc="75" dirty="0">
                <a:solidFill>
                  <a:srgbClr val="C00000"/>
                </a:solidFill>
                <a:latin typeface="Arial" panose="020B0604020202020204" pitchFamily="34" charset="0"/>
                <a:cs typeface="Arial" panose="020B0604020202020204" pitchFamily="34" charset="0"/>
              </a:rPr>
              <a:t>15.000.000.000</a:t>
            </a:r>
          </a:p>
          <a:p>
            <a:pPr algn="ctr"/>
            <a:r>
              <a:rPr lang="en-US" sz="900" b="1" dirty="0" smtClean="0">
                <a:solidFill>
                  <a:srgbClr val="4A6C5B"/>
                </a:solidFill>
                <a:latin typeface="Arial" panose="020B0604020202020204" pitchFamily="34" charset="0"/>
                <a:cs typeface="Arial" panose="020B0604020202020204" pitchFamily="34" charset="0"/>
              </a:rPr>
              <a:t>electronic transactions</a:t>
            </a:r>
            <a:endParaRPr lang="en-US" sz="900" b="1" dirty="0">
              <a:solidFill>
                <a:srgbClr val="4A6C5B"/>
              </a:solidFill>
              <a:latin typeface="Arial" panose="020B0604020202020204" pitchFamily="34" charset="0"/>
              <a:cs typeface="Arial" panose="020B0604020202020204" pitchFamily="34" charset="0"/>
            </a:endParaRPr>
          </a:p>
        </p:txBody>
      </p:sp>
      <p:grpSp>
        <p:nvGrpSpPr>
          <p:cNvPr id="41" name="Group 40"/>
          <p:cNvGrpSpPr/>
          <p:nvPr/>
        </p:nvGrpSpPr>
        <p:grpSpPr>
          <a:xfrm>
            <a:off x="689040" y="1249401"/>
            <a:ext cx="2117501" cy="1631042"/>
            <a:chOff x="1046377" y="1059565"/>
            <a:chExt cx="1912410" cy="1608414"/>
          </a:xfrm>
        </p:grpSpPr>
        <p:grpSp>
          <p:nvGrpSpPr>
            <p:cNvPr id="13" name="Group 12"/>
            <p:cNvGrpSpPr/>
            <p:nvPr/>
          </p:nvGrpSpPr>
          <p:grpSpPr>
            <a:xfrm>
              <a:off x="1331576" y="1059565"/>
              <a:ext cx="1342914" cy="1098997"/>
              <a:chOff x="1125953" y="1169428"/>
              <a:chExt cx="1342914" cy="1098997"/>
            </a:xfrm>
          </p:grpSpPr>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40" name="Rectangle 39"/>
            <p:cNvSpPr/>
            <p:nvPr/>
          </p:nvSpPr>
          <p:spPr>
            <a:xfrm>
              <a:off x="1046377" y="2098904"/>
              <a:ext cx="1912410" cy="569075"/>
            </a:xfrm>
            <a:prstGeom prst="rect">
              <a:avLst/>
            </a:prstGeom>
          </p:spPr>
          <p:txBody>
            <a:bodyPr wrap="square">
              <a:spAutoFit/>
            </a:bodyPr>
            <a:lstStyle/>
            <a:p>
              <a:pPr algn="ctr"/>
              <a:r>
                <a:rPr lang="en-US" sz="1350" b="1" dirty="0">
                  <a:solidFill>
                    <a:srgbClr val="C00000"/>
                  </a:solidFill>
                  <a:latin typeface="Arial" panose="020B0604020202020204" pitchFamily="34" charset="0"/>
                  <a:cs typeface="Arial" panose="020B0604020202020204" pitchFamily="34" charset="0"/>
                </a:rPr>
                <a:t>&gt;77%</a:t>
              </a:r>
            </a:p>
            <a:p>
              <a:pPr algn="ctr"/>
              <a:r>
                <a:rPr lang="en-US" sz="900" b="1" dirty="0" smtClean="0">
                  <a:solidFill>
                    <a:srgbClr val="4A6C5B"/>
                  </a:solidFill>
                  <a:latin typeface="Arial" panose="020B0604020202020204" pitchFamily="34" charset="0"/>
                  <a:cs typeface="Arial" panose="020B0604020202020204" pitchFamily="34" charset="0"/>
                </a:rPr>
                <a:t>of the citizens consented </a:t>
              </a:r>
            </a:p>
            <a:p>
              <a:pPr algn="ctr"/>
              <a:r>
                <a:rPr lang="en-US" sz="900" b="1" dirty="0" smtClean="0">
                  <a:solidFill>
                    <a:srgbClr val="4A6C5B"/>
                  </a:solidFill>
                  <a:latin typeface="Arial" panose="020B0604020202020204" pitchFamily="34" charset="0"/>
                  <a:cs typeface="Arial" panose="020B0604020202020204" pitchFamily="34" charset="0"/>
                </a:rPr>
                <a:t>to data sharing</a:t>
              </a:r>
              <a:endParaRPr lang="en-US" sz="900" b="1" dirty="0">
                <a:solidFill>
                  <a:srgbClr val="4A6C5B"/>
                </a:solidFill>
                <a:latin typeface="Arial" panose="020B0604020202020204" pitchFamily="34" charset="0"/>
                <a:cs typeface="Arial" panose="020B0604020202020204" pitchFamily="34" charset="0"/>
              </a:endParaRPr>
            </a:p>
          </p:txBody>
        </p:sp>
      </p:grpSp>
      <p:sp>
        <p:nvSpPr>
          <p:cNvPr id="47" name="Rectangle 46"/>
          <p:cNvSpPr/>
          <p:nvPr/>
        </p:nvSpPr>
        <p:spPr>
          <a:xfrm>
            <a:off x="839567" y="3955833"/>
            <a:ext cx="1946367" cy="276999"/>
          </a:xfrm>
          <a:prstGeom prst="rect">
            <a:avLst/>
          </a:prstGeom>
          <a:solidFill>
            <a:srgbClr val="4A6C5B"/>
          </a:solidFill>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Electronic prescriptions</a:t>
            </a:r>
            <a:endParaRPr lang="en-US" sz="1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438490" y="5760076"/>
            <a:ext cx="2930462" cy="577081"/>
          </a:xfrm>
          <a:prstGeom prst="rect">
            <a:avLst/>
          </a:prstGeom>
        </p:spPr>
        <p:txBody>
          <a:bodyPr wrap="square">
            <a:spAutoFit/>
          </a:bodyPr>
          <a:lstStyle/>
          <a:p>
            <a:pPr lvl="1" algn="ctr"/>
            <a:r>
              <a:rPr lang="nl-BE" sz="1350" b="1" dirty="0">
                <a:solidFill>
                  <a:srgbClr val="C00000"/>
                </a:solidFill>
                <a:latin typeface="Arial" panose="020B0604020202020204" pitchFamily="34" charset="0"/>
                <a:cs typeface="Arial" panose="020B0604020202020204" pitchFamily="34" charset="0"/>
              </a:rPr>
              <a:t>210 </a:t>
            </a:r>
            <a:r>
              <a:rPr lang="nl-BE" sz="1350" b="1" dirty="0" err="1" smtClean="0">
                <a:solidFill>
                  <a:srgbClr val="C00000"/>
                </a:solidFill>
                <a:latin typeface="Arial" panose="020B0604020202020204" pitchFamily="34" charset="0"/>
                <a:cs typeface="Arial" panose="020B0604020202020204" pitchFamily="34" charset="0"/>
              </a:rPr>
              <a:t>million</a:t>
            </a:r>
            <a:endParaRPr lang="nl-BE" sz="1350" b="1" dirty="0">
              <a:solidFill>
                <a:srgbClr val="C00000"/>
              </a:solidFill>
              <a:latin typeface="Arial" panose="020B0604020202020204" pitchFamily="34" charset="0"/>
              <a:cs typeface="Arial" panose="020B0604020202020204" pitchFamily="34" charset="0"/>
            </a:endParaRPr>
          </a:p>
          <a:p>
            <a:pPr lvl="1" algn="ctr"/>
            <a:r>
              <a:rPr lang="nl-BE" sz="900" b="1" dirty="0" err="1" smtClean="0">
                <a:solidFill>
                  <a:srgbClr val="4A6C5B"/>
                </a:solidFill>
                <a:latin typeface="Arial" panose="020B0604020202020204" pitchFamily="34" charset="0"/>
                <a:cs typeface="Arial" panose="020B0604020202020204" pitchFamily="34" charset="0"/>
              </a:rPr>
              <a:t>electronic</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documents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available</a:t>
            </a:r>
            <a:endParaRPr lang="nl-BE" sz="900" b="1" dirty="0" smtClean="0">
              <a:solidFill>
                <a:srgbClr val="4A6C5B"/>
              </a:solidFill>
              <a:latin typeface="Arial" panose="020B0604020202020204" pitchFamily="34" charset="0"/>
              <a:cs typeface="Arial" panose="020B0604020202020204" pitchFamily="34" charset="0"/>
            </a:endParaRPr>
          </a:p>
          <a:p>
            <a:pPr lvl="1" algn="ctr"/>
            <a:r>
              <a:rPr lang="nl-BE" sz="900" b="1" dirty="0" smtClean="0">
                <a:solidFill>
                  <a:srgbClr val="4A6C5B"/>
                </a:solidFill>
                <a:latin typeface="Arial" panose="020B0604020202020204" pitchFamily="34" charset="0"/>
                <a:cs typeface="Arial" panose="020B0604020202020204" pitchFamily="34" charset="0"/>
              </a:rPr>
              <a:t>at </a:t>
            </a:r>
            <a:r>
              <a:rPr lang="nl-BE" sz="900" b="1" dirty="0" err="1" smtClean="0">
                <a:solidFill>
                  <a:srgbClr val="4A6C5B"/>
                </a:solidFill>
                <a:latin typeface="Arial" panose="020B0604020202020204" pitchFamily="34" charset="0"/>
                <a:cs typeface="Arial" panose="020B0604020202020204" pitchFamily="34" charset="0"/>
              </a:rPr>
              <a:t>hospitals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and</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clinical</a:t>
            </a:r>
            <a:r>
              <a:rPr lang="nl-BE" sz="900" b="1" dirty="0" smtClean="0">
                <a:solidFill>
                  <a:srgbClr val="4A6C5B"/>
                </a:solidFill>
                <a:latin typeface="Arial" panose="020B0604020202020204" pitchFamily="34" charset="0"/>
                <a:cs typeface="Arial" panose="020B0604020202020204" pitchFamily="34" charset="0"/>
              </a:rPr>
              <a:t> labs</a:t>
            </a:r>
            <a:endParaRPr lang="nl-BE" sz="900" b="1" dirty="0">
              <a:solidFill>
                <a:srgbClr val="4A6C5B"/>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3382" y="3129380"/>
            <a:ext cx="1006434" cy="651786"/>
          </a:xfrm>
          <a:prstGeom prst="rect">
            <a:avLst/>
          </a:prstGeom>
        </p:spPr>
      </p:pic>
      <p:sp>
        <p:nvSpPr>
          <p:cNvPr id="4" name="Slide Number Placeholder 3"/>
          <p:cNvSpPr>
            <a:spLocks noGrp="1"/>
          </p:cNvSpPr>
          <p:nvPr>
            <p:ph type="sldNum" sz="quarter" idx="4"/>
          </p:nvPr>
        </p:nvSpPr>
        <p:spPr/>
        <p:txBody>
          <a:bodyPr/>
          <a:lstStyle/>
          <a:p>
            <a:fld id="{A7CC3638-A99D-674C-A789-FA84B7E5EA16}" type="slidenum">
              <a:rPr lang="nl-NL" smtClean="0"/>
              <a:pPr/>
              <a:t>14</a:t>
            </a:fld>
            <a:endParaRPr lang="nl-NL" dirty="0"/>
          </a:p>
        </p:txBody>
      </p:sp>
    </p:spTree>
    <p:extLst>
      <p:ext uri="{BB962C8B-B14F-4D97-AF65-F5344CB8AC3E}">
        <p14:creationId xmlns:p14="http://schemas.microsoft.com/office/powerpoint/2010/main" val="580281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Governance of the eHealth-platform</a:t>
            </a:r>
            <a:endParaRPr lang="en-GB" noProof="0" dirty="0"/>
          </a:p>
        </p:txBody>
      </p:sp>
      <p:sp>
        <p:nvSpPr>
          <p:cNvPr id="6" name="Rectangle 2"/>
          <p:cNvSpPr/>
          <p:nvPr/>
        </p:nvSpPr>
        <p:spPr>
          <a:xfrm>
            <a:off x="736979" y="1746913"/>
            <a:ext cx="5656578" cy="4247999"/>
          </a:xfrm>
          <a:prstGeom prst="rect">
            <a:avLst/>
          </a:prstGeom>
          <a:ln>
            <a:solidFill>
              <a:srgbClr val="3E6E5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Rectangle 3"/>
          <p:cNvSpPr/>
          <p:nvPr/>
        </p:nvSpPr>
        <p:spPr>
          <a:xfrm>
            <a:off x="1025272" y="2610536"/>
            <a:ext cx="1931304" cy="1008112"/>
          </a:xfrm>
          <a:prstGeom prst="rect">
            <a:avLst/>
          </a:prstGeom>
          <a:solidFill>
            <a:srgbClr val="3E6E5A"/>
          </a:solidFill>
          <a:ln>
            <a:solidFill>
              <a:srgbClr val="3E6E5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t>Users </a:t>
            </a:r>
            <a:r>
              <a:rPr lang="nl-BE" dirty="0" err="1"/>
              <a:t>C</a:t>
            </a:r>
            <a:r>
              <a:rPr lang="nl-BE" dirty="0" err="1" smtClean="0"/>
              <a:t>ommittee</a:t>
            </a:r>
            <a:endParaRPr lang="en-US" dirty="0"/>
          </a:p>
        </p:txBody>
      </p:sp>
      <p:sp>
        <p:nvSpPr>
          <p:cNvPr id="8" name="Rectangle 4"/>
          <p:cNvSpPr/>
          <p:nvPr/>
        </p:nvSpPr>
        <p:spPr>
          <a:xfrm>
            <a:off x="4171016" y="2594597"/>
            <a:ext cx="1931304" cy="1008112"/>
          </a:xfrm>
          <a:prstGeom prst="rect">
            <a:avLst/>
          </a:prstGeom>
          <a:solidFill>
            <a:srgbClr val="3E6E5A"/>
          </a:solidFill>
          <a:ln>
            <a:solidFill>
              <a:srgbClr val="3E6E5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Board of Directors</a:t>
            </a:r>
            <a:endParaRPr lang="en-US" dirty="0"/>
          </a:p>
        </p:txBody>
      </p:sp>
      <p:sp>
        <p:nvSpPr>
          <p:cNvPr id="9" name="Rectangle 5"/>
          <p:cNvSpPr/>
          <p:nvPr/>
        </p:nvSpPr>
        <p:spPr>
          <a:xfrm>
            <a:off x="4171016" y="4635333"/>
            <a:ext cx="1931304" cy="1008112"/>
          </a:xfrm>
          <a:prstGeom prst="rect">
            <a:avLst/>
          </a:prstGeom>
          <a:solidFill>
            <a:srgbClr val="3E6E5A"/>
          </a:solidFill>
          <a:ln>
            <a:solidFill>
              <a:srgbClr val="3E6E5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t>Administration</a:t>
            </a:r>
          </a:p>
        </p:txBody>
      </p:sp>
      <p:cxnSp>
        <p:nvCxnSpPr>
          <p:cNvPr id="10" name="Elbow Connector 7"/>
          <p:cNvCxnSpPr/>
          <p:nvPr/>
        </p:nvCxnSpPr>
        <p:spPr>
          <a:xfrm rot="5400000">
            <a:off x="6580902" y="4007369"/>
            <a:ext cx="972108" cy="1346794"/>
          </a:xfrm>
          <a:prstGeom prst="bentConnector2">
            <a:avLst/>
          </a:prstGeom>
          <a:ln w="28575">
            <a:solidFill>
              <a:srgbClr val="3E6E5A"/>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8"/>
          <p:cNvSpPr/>
          <p:nvPr/>
        </p:nvSpPr>
        <p:spPr>
          <a:xfrm>
            <a:off x="6979421" y="2610536"/>
            <a:ext cx="1521864" cy="1578471"/>
          </a:xfrm>
          <a:prstGeom prst="rect">
            <a:avLst/>
          </a:prstGeom>
          <a:solidFill>
            <a:srgbClr val="3E6E5A"/>
          </a:solidFill>
          <a:ln>
            <a:solidFill>
              <a:srgbClr val="3E6E5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t>Information Security </a:t>
            </a:r>
            <a:r>
              <a:rPr lang="nl-BE" dirty="0" err="1" smtClean="0"/>
              <a:t>Committee</a:t>
            </a:r>
            <a:endParaRPr lang="en-GB" dirty="0" smtClean="0"/>
          </a:p>
          <a:p>
            <a:pPr algn="ctr"/>
            <a:r>
              <a:rPr lang="nl-BE" dirty="0" smtClean="0"/>
              <a:t>(</a:t>
            </a:r>
            <a:r>
              <a:rPr lang="en-GB" dirty="0" smtClean="0"/>
              <a:t>Parliament</a:t>
            </a:r>
            <a:r>
              <a:rPr lang="nl-BE" dirty="0" smtClean="0"/>
              <a:t>)</a:t>
            </a:r>
            <a:endParaRPr lang="en-US" dirty="0"/>
          </a:p>
        </p:txBody>
      </p:sp>
      <p:cxnSp>
        <p:nvCxnSpPr>
          <p:cNvPr id="12" name="Straight Arrow Connector 11"/>
          <p:cNvCxnSpPr>
            <a:endCxn id="8" idx="1"/>
          </p:cNvCxnSpPr>
          <p:nvPr/>
        </p:nvCxnSpPr>
        <p:spPr>
          <a:xfrm>
            <a:off x="2956576" y="3098653"/>
            <a:ext cx="1214440" cy="0"/>
          </a:xfrm>
          <a:prstGeom prst="straightConnector1">
            <a:avLst/>
          </a:prstGeom>
          <a:ln w="28575">
            <a:solidFill>
              <a:srgbClr val="3E6E5A"/>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5"/>
          <p:cNvCxnSpPr/>
          <p:nvPr/>
        </p:nvCxnSpPr>
        <p:spPr>
          <a:xfrm>
            <a:off x="4957912" y="3618648"/>
            <a:ext cx="0" cy="1004292"/>
          </a:xfrm>
          <a:prstGeom prst="straightConnector1">
            <a:avLst/>
          </a:prstGeom>
          <a:ln w="28575">
            <a:solidFill>
              <a:srgbClr val="3E6E5A"/>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7"/>
          <p:cNvCxnSpPr/>
          <p:nvPr/>
        </p:nvCxnSpPr>
        <p:spPr>
          <a:xfrm flipV="1">
            <a:off x="5286796" y="3618648"/>
            <a:ext cx="0" cy="1004292"/>
          </a:xfrm>
          <a:prstGeom prst="straightConnector1">
            <a:avLst/>
          </a:prstGeom>
          <a:ln w="28575">
            <a:solidFill>
              <a:srgbClr val="3E6E5A"/>
            </a:solidFill>
            <a:tailEnd type="arrow"/>
          </a:ln>
        </p:spPr>
        <p:style>
          <a:lnRef idx="1">
            <a:schemeClr val="accent1"/>
          </a:lnRef>
          <a:fillRef idx="0">
            <a:schemeClr val="accent1"/>
          </a:fillRef>
          <a:effectRef idx="0">
            <a:schemeClr val="accent1"/>
          </a:effectRef>
          <a:fontRef idx="minor">
            <a:schemeClr val="tx1"/>
          </a:fontRef>
        </p:style>
      </p:cxnSp>
      <p:sp>
        <p:nvSpPr>
          <p:cNvPr id="15" name="TextBox 18"/>
          <p:cNvSpPr txBox="1"/>
          <p:nvPr/>
        </p:nvSpPr>
        <p:spPr>
          <a:xfrm>
            <a:off x="2907246" y="2841556"/>
            <a:ext cx="1214440" cy="307777"/>
          </a:xfrm>
          <a:prstGeom prst="rect">
            <a:avLst/>
          </a:prstGeom>
          <a:noFill/>
          <a:ln>
            <a:noFill/>
          </a:ln>
        </p:spPr>
        <p:txBody>
          <a:bodyPr wrap="square" rtlCol="0">
            <a:spAutoFit/>
          </a:bodyPr>
          <a:lstStyle/>
          <a:p>
            <a:pPr algn="ctr"/>
            <a:r>
              <a:rPr lang="en-GB" sz="1400" dirty="0" smtClean="0">
                <a:latin typeface="+mn-lt"/>
              </a:rPr>
              <a:t>advice</a:t>
            </a:r>
            <a:endParaRPr lang="en-GB" sz="1400" dirty="0">
              <a:latin typeface="+mn-lt"/>
            </a:endParaRPr>
          </a:p>
        </p:txBody>
      </p:sp>
      <p:sp>
        <p:nvSpPr>
          <p:cNvPr id="16" name="Rectangle 19"/>
          <p:cNvSpPr/>
          <p:nvPr/>
        </p:nvSpPr>
        <p:spPr>
          <a:xfrm>
            <a:off x="3932329" y="3929751"/>
            <a:ext cx="1023101" cy="523220"/>
          </a:xfrm>
          <a:prstGeom prst="rect">
            <a:avLst/>
          </a:prstGeom>
        </p:spPr>
        <p:txBody>
          <a:bodyPr wrap="none">
            <a:spAutoFit/>
          </a:bodyPr>
          <a:lstStyle/>
          <a:p>
            <a:pPr algn="r"/>
            <a:r>
              <a:rPr lang="en-GB" sz="1400" dirty="0" smtClean="0">
                <a:latin typeface="+mn-lt"/>
              </a:rPr>
              <a:t>decision</a:t>
            </a:r>
          </a:p>
          <a:p>
            <a:pPr algn="r"/>
            <a:r>
              <a:rPr lang="en-GB" sz="1400" dirty="0" smtClean="0">
                <a:latin typeface="+mn-lt"/>
              </a:rPr>
              <a:t>supervision</a:t>
            </a:r>
            <a:endParaRPr lang="en-GB" sz="1400" dirty="0">
              <a:latin typeface="+mn-lt"/>
            </a:endParaRPr>
          </a:p>
        </p:txBody>
      </p:sp>
      <p:sp>
        <p:nvSpPr>
          <p:cNvPr id="17" name="Rectangle 20"/>
          <p:cNvSpPr/>
          <p:nvPr/>
        </p:nvSpPr>
        <p:spPr>
          <a:xfrm>
            <a:off x="5239119" y="3929752"/>
            <a:ext cx="1069267" cy="523220"/>
          </a:xfrm>
          <a:prstGeom prst="rect">
            <a:avLst/>
          </a:prstGeom>
        </p:spPr>
        <p:txBody>
          <a:bodyPr wrap="none">
            <a:spAutoFit/>
          </a:bodyPr>
          <a:lstStyle/>
          <a:p>
            <a:r>
              <a:rPr lang="en-GB" sz="1400" dirty="0" smtClean="0">
                <a:latin typeface="+mn-lt"/>
              </a:rPr>
              <a:t>proposal for</a:t>
            </a:r>
          </a:p>
          <a:p>
            <a:r>
              <a:rPr lang="en-GB" sz="1400" dirty="0" smtClean="0">
                <a:latin typeface="+mn-lt"/>
              </a:rPr>
              <a:t>decision</a:t>
            </a:r>
            <a:endParaRPr lang="en-GB" sz="1400" dirty="0">
              <a:latin typeface="+mn-lt"/>
            </a:endParaRPr>
          </a:p>
        </p:txBody>
      </p:sp>
      <p:sp>
        <p:nvSpPr>
          <p:cNvPr id="18" name="Rectangle 21"/>
          <p:cNvSpPr/>
          <p:nvPr/>
        </p:nvSpPr>
        <p:spPr>
          <a:xfrm>
            <a:off x="6529256" y="4877184"/>
            <a:ext cx="1208985" cy="307777"/>
          </a:xfrm>
          <a:prstGeom prst="rect">
            <a:avLst/>
          </a:prstGeom>
        </p:spPr>
        <p:txBody>
          <a:bodyPr wrap="none">
            <a:spAutoFit/>
          </a:bodyPr>
          <a:lstStyle/>
          <a:p>
            <a:r>
              <a:rPr lang="nl-BE" sz="1400" dirty="0" err="1" smtClean="0">
                <a:latin typeface="+mn-lt"/>
              </a:rPr>
              <a:t>authorisation</a:t>
            </a:r>
            <a:endParaRPr lang="en-US" sz="1400" dirty="0">
              <a:latin typeface="+mn-lt"/>
            </a:endParaRPr>
          </a:p>
        </p:txBody>
      </p:sp>
      <p:sp>
        <p:nvSpPr>
          <p:cNvPr id="19" name="TextBox 22"/>
          <p:cNvSpPr txBox="1"/>
          <p:nvPr/>
        </p:nvSpPr>
        <p:spPr>
          <a:xfrm>
            <a:off x="1136973" y="1890456"/>
            <a:ext cx="5256586" cy="369332"/>
          </a:xfrm>
          <a:prstGeom prst="rect">
            <a:avLst/>
          </a:prstGeom>
          <a:noFill/>
        </p:spPr>
        <p:txBody>
          <a:bodyPr wrap="square" rtlCol="0">
            <a:spAutoFit/>
          </a:bodyPr>
          <a:lstStyle/>
          <a:p>
            <a:pPr algn="ctr"/>
            <a:r>
              <a:rPr lang="nl-BE" dirty="0" err="1" smtClean="0">
                <a:latin typeface="+mn-lt"/>
              </a:rPr>
              <a:t>eHealth</a:t>
            </a:r>
            <a:r>
              <a:rPr lang="nl-BE" dirty="0" smtClean="0">
                <a:latin typeface="+mn-lt"/>
              </a:rPr>
              <a:t> platform</a:t>
            </a:r>
            <a:endParaRPr lang="en-US" dirty="0">
              <a:latin typeface="+mn-lt"/>
            </a:endParaRPr>
          </a:p>
        </p:txBody>
      </p:sp>
      <p:sp>
        <p:nvSpPr>
          <p:cNvPr id="3" name="Slide Number Placeholder 2"/>
          <p:cNvSpPr>
            <a:spLocks noGrp="1"/>
          </p:cNvSpPr>
          <p:nvPr>
            <p:ph type="sldNum" sz="quarter" idx="4"/>
          </p:nvPr>
        </p:nvSpPr>
        <p:spPr/>
        <p:txBody>
          <a:bodyPr/>
          <a:lstStyle/>
          <a:p>
            <a:fld id="{A7CC3638-A99D-674C-A789-FA84B7E5EA16}" type="slidenum">
              <a:rPr lang="nl-NL" smtClean="0"/>
              <a:pPr/>
              <a:t>15</a:t>
            </a:fld>
            <a:endParaRPr lang="nl-NL" dirty="0"/>
          </a:p>
        </p:txBody>
      </p:sp>
    </p:spTree>
    <p:extLst>
      <p:ext uri="{BB962C8B-B14F-4D97-AF65-F5344CB8AC3E}">
        <p14:creationId xmlns:p14="http://schemas.microsoft.com/office/powerpoint/2010/main" val="733428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Healthdata.be platform</a:t>
            </a:r>
            <a:endParaRPr lang="en-GB" noProof="0" dirty="0"/>
          </a:p>
        </p:txBody>
      </p:sp>
      <p:sp>
        <p:nvSpPr>
          <p:cNvPr id="4" name="Text Placeholder 3"/>
          <p:cNvSpPr>
            <a:spLocks noGrp="1"/>
          </p:cNvSpPr>
          <p:nvPr>
            <p:ph type="body" sz="quarter" idx="11"/>
          </p:nvPr>
        </p:nvSpPr>
        <p:spPr/>
        <p:txBody>
          <a:bodyPr>
            <a:normAutofit lnSpcReduction="10000"/>
          </a:bodyPr>
          <a:lstStyle/>
          <a:p>
            <a:r>
              <a:rPr lang="en-GB" dirty="0" smtClean="0"/>
              <a:t>Public service by </a:t>
            </a:r>
            <a:r>
              <a:rPr lang="en-GB" dirty="0" err="1" smtClean="0"/>
              <a:t>Sciensano</a:t>
            </a:r>
            <a:r>
              <a:rPr lang="en-GB" dirty="0" smtClean="0"/>
              <a:t> (formerly known as WIV-ISP)</a:t>
            </a:r>
          </a:p>
          <a:p>
            <a:r>
              <a:rPr lang="en-GB" dirty="0" smtClean="0"/>
              <a:t>Objective: re-use of digitalized information from clinical workflow (real world), and, preferably, from authentic sources or other validated databases (linked data) for research</a:t>
            </a:r>
          </a:p>
          <a:p>
            <a:r>
              <a:rPr lang="en-GB" dirty="0" smtClean="0"/>
              <a:t>Approach</a:t>
            </a:r>
          </a:p>
          <a:p>
            <a:pPr lvl="1"/>
            <a:r>
              <a:rPr lang="en-GB" dirty="0" smtClean="0"/>
              <a:t>one technical architecture (free &amp; open)</a:t>
            </a:r>
          </a:p>
          <a:p>
            <a:pPr lvl="1"/>
            <a:r>
              <a:rPr lang="en-GB" dirty="0" smtClean="0"/>
              <a:t>one information architecture (independent from technical implementation)</a:t>
            </a:r>
          </a:p>
          <a:p>
            <a:pPr lvl="1"/>
            <a:r>
              <a:rPr lang="en-GB" dirty="0" smtClean="0"/>
              <a:t>one set of business processes</a:t>
            </a:r>
          </a:p>
          <a:p>
            <a:pPr lvl="0"/>
            <a:r>
              <a:rPr lang="en-GB" dirty="0" smtClean="0"/>
              <a:t>Ambition: no administrative burden, higher efficiency, should result in</a:t>
            </a:r>
          </a:p>
          <a:p>
            <a:pPr lvl="1"/>
            <a:r>
              <a:rPr lang="en-GB" dirty="0" smtClean="0"/>
              <a:t>more time for patient and thus higher quality of care</a:t>
            </a:r>
          </a:p>
          <a:p>
            <a:pPr lvl="1"/>
            <a:r>
              <a:rPr lang="en-GB" dirty="0" smtClean="0"/>
              <a:t>more time for research and thus higher quality of research</a:t>
            </a:r>
          </a:p>
          <a:p>
            <a:pPr lvl="1"/>
            <a:r>
              <a:rPr lang="en-GB" dirty="0" smtClean="0"/>
              <a:t>lower overall costs</a:t>
            </a:r>
            <a:endParaRPr lang="en-GB" dirty="0"/>
          </a:p>
        </p:txBody>
      </p:sp>
      <p:sp>
        <p:nvSpPr>
          <p:cNvPr id="6" name="Slide Number Placeholder 5"/>
          <p:cNvSpPr>
            <a:spLocks noGrp="1"/>
          </p:cNvSpPr>
          <p:nvPr>
            <p:ph type="sldNum" sz="quarter" idx="4"/>
          </p:nvPr>
        </p:nvSpPr>
        <p:spPr/>
        <p:txBody>
          <a:bodyPr/>
          <a:lstStyle/>
          <a:p>
            <a:fld id="{A7CC3638-A99D-674C-A789-FA84B7E5EA16}" type="slidenum">
              <a:rPr lang="nl-NL" smtClean="0"/>
              <a:pPr/>
              <a:t>16</a:t>
            </a:fld>
            <a:endParaRPr lang="nl-NL" dirty="0"/>
          </a:p>
        </p:txBody>
      </p:sp>
    </p:spTree>
    <p:extLst>
      <p:ext uri="{BB962C8B-B14F-4D97-AF65-F5344CB8AC3E}">
        <p14:creationId xmlns:p14="http://schemas.microsoft.com/office/powerpoint/2010/main" val="1729073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t>
            </a:r>
            <a:r>
              <a:rPr lang="en-GB" noProof="0" dirty="0" smtClean="0"/>
              <a:t>ealthdata.be platform</a:t>
            </a:r>
            <a:endParaRPr lang="en-GB" noProof="0" dirty="0"/>
          </a:p>
        </p:txBody>
      </p:sp>
      <p:sp>
        <p:nvSpPr>
          <p:cNvPr id="3" name="Content Placeholder 2"/>
          <p:cNvSpPr>
            <a:spLocks noGrp="1"/>
          </p:cNvSpPr>
          <p:nvPr>
            <p:ph type="body" sz="quarter" idx="11"/>
          </p:nvPr>
        </p:nvSpPr>
        <p:spPr>
          <a:prstGeom prst="rect">
            <a:avLst/>
          </a:prstGeom>
        </p:spPr>
        <p:txBody>
          <a:bodyPr>
            <a:normAutofit/>
          </a:bodyPr>
          <a:lstStyle/>
          <a:p>
            <a:r>
              <a:rPr lang="en-GB" noProof="0" dirty="0" smtClean="0"/>
              <a:t>Guiding scientific principles of the Healthdata.be platform: the </a:t>
            </a:r>
            <a:r>
              <a:rPr lang="en-GB" dirty="0"/>
              <a:t>FAIR principles </a:t>
            </a:r>
            <a:r>
              <a:rPr lang="en-GB" dirty="0" smtClean="0"/>
              <a:t>(</a:t>
            </a:r>
            <a:r>
              <a:rPr lang="en-GB" dirty="0" err="1"/>
              <a:t>cf</a:t>
            </a:r>
            <a:r>
              <a:rPr lang="en-GB" dirty="0"/>
              <a:t> Wilkinson et al. 2016</a:t>
            </a:r>
            <a:r>
              <a:rPr lang="en-GB" dirty="0" smtClean="0"/>
              <a:t>): </a:t>
            </a:r>
            <a:r>
              <a:rPr lang="en-GB" noProof="0" dirty="0" smtClean="0"/>
              <a:t>data and metadata should be</a:t>
            </a:r>
          </a:p>
          <a:p>
            <a:pPr lvl="1"/>
            <a:r>
              <a:rPr lang="en-GB" noProof="0" dirty="0" smtClean="0"/>
              <a:t>Findable</a:t>
            </a:r>
          </a:p>
          <a:p>
            <a:pPr lvl="1"/>
            <a:r>
              <a:rPr lang="en-GB" noProof="0" dirty="0" smtClean="0"/>
              <a:t>Accessible</a:t>
            </a:r>
          </a:p>
          <a:p>
            <a:pPr lvl="1"/>
            <a:r>
              <a:rPr lang="en-GB" noProof="0" dirty="0" smtClean="0"/>
              <a:t>Interoperable</a:t>
            </a:r>
          </a:p>
          <a:p>
            <a:pPr lvl="1"/>
            <a:r>
              <a:rPr lang="en-GB" noProof="0" dirty="0" smtClean="0"/>
              <a:t>Re-usable</a:t>
            </a:r>
          </a:p>
          <a:p>
            <a:r>
              <a:rPr lang="en-GB" dirty="0"/>
              <a:t>Healthdata.be</a:t>
            </a:r>
          </a:p>
          <a:p>
            <a:pPr lvl="1"/>
            <a:r>
              <a:rPr lang="en-GB" dirty="0"/>
              <a:t>collects very diverse clinical data: vital signs, diagnoses, procedures, but also complex ‘Next Generation Sequence data’, and </a:t>
            </a:r>
            <a:r>
              <a:rPr lang="en-GB" dirty="0" smtClean="0"/>
              <a:t>Patient </a:t>
            </a:r>
            <a:r>
              <a:rPr lang="en-GB" dirty="0"/>
              <a:t>Reported Outcomes and Patient Reported Experiences</a:t>
            </a:r>
          </a:p>
          <a:p>
            <a:pPr lvl="1"/>
            <a:r>
              <a:rPr lang="en-GB" dirty="0"/>
              <a:t>collaborates with other data warehouses: e.g. Crossroads Bank for Social Security for research on social impact of diseases and </a:t>
            </a:r>
            <a:r>
              <a:rPr lang="en-GB" dirty="0" smtClean="0"/>
              <a:t>therapies</a:t>
            </a:r>
            <a:endParaRPr lang="en-GB" noProof="0" dirty="0" smtClean="0"/>
          </a:p>
          <a:p>
            <a:endParaRPr lang="en-GB" noProof="0" dirty="0" smtClean="0"/>
          </a:p>
          <a:p>
            <a:pPr lvl="1"/>
            <a:endParaRPr lang="en-GB" noProof="0" dirty="0"/>
          </a:p>
        </p:txBody>
      </p:sp>
      <p:sp>
        <p:nvSpPr>
          <p:cNvPr id="4" name="Slide Number Placeholder 3"/>
          <p:cNvSpPr>
            <a:spLocks noGrp="1"/>
          </p:cNvSpPr>
          <p:nvPr>
            <p:ph type="sldNum" sz="quarter" idx="4"/>
          </p:nvPr>
        </p:nvSpPr>
        <p:spPr/>
        <p:txBody>
          <a:bodyPr/>
          <a:lstStyle/>
          <a:p>
            <a:fld id="{A7CC3638-A99D-674C-A789-FA84B7E5EA16}" type="slidenum">
              <a:rPr lang="nl-NL" smtClean="0"/>
              <a:pPr/>
              <a:t>17</a:t>
            </a:fld>
            <a:endParaRPr lang="nl-NL" dirty="0"/>
          </a:p>
        </p:txBody>
      </p:sp>
    </p:spTree>
    <p:extLst>
      <p:ext uri="{BB962C8B-B14F-4D97-AF65-F5344CB8AC3E}">
        <p14:creationId xmlns:p14="http://schemas.microsoft.com/office/powerpoint/2010/main" val="184548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Healthdata.be architecture</a:t>
            </a:r>
            <a:endParaRPr lang="en-GB" noProof="0"/>
          </a:p>
        </p:txBody>
      </p:sp>
      <p:sp>
        <p:nvSpPr>
          <p:cNvPr id="4" name="Text Placeholder 3"/>
          <p:cNvSpPr>
            <a:spLocks noGrp="1"/>
          </p:cNvSpPr>
          <p:nvPr>
            <p:ph type="body" sz="quarter" idx="11"/>
          </p:nvPr>
        </p:nvSpPr>
        <p:spPr/>
        <p:txBody>
          <a:bodyPr/>
          <a:lstStyle/>
          <a:p>
            <a:r>
              <a:rPr lang="en-GB" smtClean="0"/>
              <a:t>One generic technical architecture for collection and management of real world data is in production in all Belgian hospitals and most laboratories</a:t>
            </a:r>
            <a:endParaRPr lang="en-GB" dirty="0"/>
          </a:p>
        </p:txBody>
      </p:sp>
      <p:grpSp>
        <p:nvGrpSpPr>
          <p:cNvPr id="53" name="Group 52"/>
          <p:cNvGrpSpPr>
            <a:grpSpLocks noChangeAspect="1"/>
          </p:cNvGrpSpPr>
          <p:nvPr/>
        </p:nvGrpSpPr>
        <p:grpSpPr>
          <a:xfrm>
            <a:off x="464076" y="2638400"/>
            <a:ext cx="8369874" cy="3008734"/>
            <a:chOff x="377451" y="2484402"/>
            <a:chExt cx="8610981" cy="3095406"/>
          </a:xfrm>
        </p:grpSpPr>
        <p:grpSp>
          <p:nvGrpSpPr>
            <p:cNvPr id="54" name="Group 53"/>
            <p:cNvGrpSpPr>
              <a:grpSpLocks noChangeAspect="1"/>
            </p:cNvGrpSpPr>
            <p:nvPr/>
          </p:nvGrpSpPr>
          <p:grpSpPr>
            <a:xfrm>
              <a:off x="377451" y="2484402"/>
              <a:ext cx="8610981" cy="3095406"/>
              <a:chOff x="80963" y="1947476"/>
              <a:chExt cx="8877300" cy="3191140"/>
            </a:xfrm>
          </p:grpSpPr>
          <p:sp>
            <p:nvSpPr>
              <p:cNvPr id="56" name="Rectangle 99"/>
              <p:cNvSpPr>
                <a:spLocks noChangeArrowheads="1"/>
              </p:cNvSpPr>
              <p:nvPr/>
            </p:nvSpPr>
            <p:spPr bwMode="auto">
              <a:xfrm>
                <a:off x="3552825" y="2067694"/>
                <a:ext cx="5405438" cy="3070922"/>
              </a:xfrm>
              <a:prstGeom prst="rect">
                <a:avLst/>
              </a:prstGeom>
              <a:solidFill>
                <a:srgbClr val="D1282E">
                  <a:lumMod val="20000"/>
                  <a:lumOff val="80000"/>
                </a:srgbClr>
              </a:solidFill>
              <a:ln w="19050" algn="ctr">
                <a:solidFill>
                  <a:srgbClr val="4BACC6">
                    <a:lumMod val="75000"/>
                  </a:srgbClr>
                </a:solidFill>
                <a:prstDash val="dot"/>
                <a:round/>
                <a:headEnd/>
                <a:tailEnd/>
              </a:ln>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58656A">
                      <a:lumMod val="50000"/>
                    </a:srgbClr>
                  </a:solidFill>
                  <a:effectLst/>
                  <a:uLnTx/>
                  <a:uFillTx/>
                  <a:ea typeface="ＭＳ Ｐゴシック" pitchFamily="34" charset="-128"/>
                </a:endParaRPr>
              </a:p>
            </p:txBody>
          </p:sp>
          <p:sp>
            <p:nvSpPr>
              <p:cNvPr id="57" name="Rectangle 97"/>
              <p:cNvSpPr>
                <a:spLocks noChangeArrowheads="1"/>
              </p:cNvSpPr>
              <p:nvPr/>
            </p:nvSpPr>
            <p:spPr bwMode="auto">
              <a:xfrm>
                <a:off x="107950" y="2067694"/>
                <a:ext cx="2386013" cy="3070922"/>
              </a:xfrm>
              <a:prstGeom prst="rect">
                <a:avLst/>
              </a:prstGeom>
              <a:solidFill>
                <a:srgbClr val="B4B392">
                  <a:lumMod val="20000"/>
                  <a:lumOff val="80000"/>
                </a:srgbClr>
              </a:solidFill>
              <a:ln w="19050" algn="ctr">
                <a:solidFill>
                  <a:srgbClr val="4BACC6">
                    <a:lumMod val="75000"/>
                  </a:srgbClr>
                </a:solidFill>
                <a:prstDash val="dot"/>
                <a:round/>
                <a:headEnd/>
                <a:tailEnd/>
              </a:ln>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58656A">
                      <a:lumMod val="50000"/>
                    </a:srgbClr>
                  </a:solidFill>
                  <a:effectLst/>
                  <a:uLnTx/>
                  <a:uFillTx/>
                  <a:ea typeface="ＭＳ Ｐゴシック" pitchFamily="34" charset="-128"/>
                </a:endParaRPr>
              </a:p>
            </p:txBody>
          </p:sp>
          <p:sp>
            <p:nvSpPr>
              <p:cNvPr id="58" name="Rectangle 98"/>
              <p:cNvSpPr>
                <a:spLocks noChangeArrowheads="1"/>
              </p:cNvSpPr>
              <p:nvPr/>
            </p:nvSpPr>
            <p:spPr bwMode="auto">
              <a:xfrm>
                <a:off x="2544763" y="2067694"/>
                <a:ext cx="957262" cy="3070922"/>
              </a:xfrm>
              <a:prstGeom prst="rect">
                <a:avLst/>
              </a:prstGeom>
              <a:solidFill>
                <a:srgbClr val="DC5924">
                  <a:lumMod val="60000"/>
                  <a:lumOff val="40000"/>
                </a:srgbClr>
              </a:solidFill>
              <a:ln w="19050" algn="ctr">
                <a:solidFill>
                  <a:srgbClr val="D84922"/>
                </a:solidFill>
                <a:prstDash val="dot"/>
                <a:round/>
                <a:headEnd/>
                <a:tailEnd/>
              </a:ln>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58656A">
                      <a:lumMod val="50000"/>
                    </a:srgbClr>
                  </a:solidFill>
                  <a:effectLst/>
                  <a:uLnTx/>
                  <a:uFillTx/>
                  <a:ea typeface="ＭＳ Ｐゴシック" pitchFamily="34" charset="-128"/>
                </a:endParaRPr>
              </a:p>
            </p:txBody>
          </p:sp>
          <p:sp>
            <p:nvSpPr>
              <p:cNvPr id="59" name="Rectangle 36"/>
              <p:cNvSpPr>
                <a:spLocks noChangeArrowheads="1"/>
              </p:cNvSpPr>
              <p:nvPr/>
            </p:nvSpPr>
            <p:spPr bwMode="auto">
              <a:xfrm>
                <a:off x="7797800" y="2842696"/>
                <a:ext cx="1092200" cy="1281509"/>
              </a:xfrm>
              <a:prstGeom prst="rect">
                <a:avLst/>
              </a:prstGeom>
              <a:solidFill>
                <a:srgbClr val="4BACC6">
                  <a:lumMod val="60000"/>
                  <a:lumOff val="40000"/>
                </a:srgbClr>
              </a:solidFill>
              <a:ln w="9525" algn="ctr">
                <a:solidFill>
                  <a:srgbClr val="FFFFFF">
                    <a:lumMod val="50000"/>
                  </a:srgbClr>
                </a:solidFill>
                <a:round/>
                <a:headEnd/>
                <a:tailEnd/>
              </a:ln>
              <a:extLst/>
            </p:spPr>
            <p:txBody>
              <a:bodyPr lIns="0" rIns="0"/>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ea typeface="ＭＳ Ｐゴシック" pitchFamily="34" charset="-128"/>
                  </a:rPr>
                  <a:t>HEALTHSTAT</a:t>
                </a:r>
              </a:p>
            </p:txBody>
          </p:sp>
          <p:sp>
            <p:nvSpPr>
              <p:cNvPr id="60" name="Rectangle 32"/>
              <p:cNvSpPr>
                <a:spLocks noChangeArrowheads="1"/>
              </p:cNvSpPr>
              <p:nvPr/>
            </p:nvSpPr>
            <p:spPr bwMode="auto">
              <a:xfrm>
                <a:off x="3530606" y="2842696"/>
                <a:ext cx="1071563" cy="2170509"/>
              </a:xfrm>
              <a:prstGeom prst="rect">
                <a:avLst/>
              </a:prstGeom>
              <a:solidFill>
                <a:srgbClr val="4BACC6">
                  <a:lumMod val="75000"/>
                </a:srgbClr>
              </a:solidFill>
              <a:ln w="9525" algn="ctr">
                <a:solidFill>
                  <a:srgbClr val="FFFFFF">
                    <a:lumMod val="50000"/>
                  </a:srgbClr>
                </a:solidFill>
                <a:round/>
                <a:headEnd/>
                <a:tailEnd/>
              </a:ln>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ea typeface="ＭＳ Ｐゴシック" pitchFamily="34" charset="-128"/>
                  </a:rPr>
                  <a:t>HD4RES</a:t>
                </a:r>
              </a:p>
            </p:txBody>
          </p:sp>
          <p:sp>
            <p:nvSpPr>
              <p:cNvPr id="63" name="Rectangle 33"/>
              <p:cNvSpPr>
                <a:spLocks noChangeArrowheads="1"/>
              </p:cNvSpPr>
              <p:nvPr/>
            </p:nvSpPr>
            <p:spPr bwMode="auto">
              <a:xfrm>
                <a:off x="4637091" y="2842696"/>
                <a:ext cx="3101975" cy="1281509"/>
              </a:xfrm>
              <a:prstGeom prst="rect">
                <a:avLst/>
              </a:prstGeom>
              <a:solidFill>
                <a:srgbClr val="4BACC6"/>
              </a:solidFill>
              <a:ln w="9525" algn="ctr">
                <a:solidFill>
                  <a:srgbClr val="FFFFFF">
                    <a:lumMod val="50000"/>
                  </a:srgbClr>
                </a:solidFill>
                <a:round/>
                <a:headEnd/>
                <a:tailEnd/>
              </a:ln>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ea typeface="ＭＳ Ｐゴシック" pitchFamily="34" charset="-128"/>
                  </a:rPr>
                  <a:t>DATAWAREHOUSE (SAS)</a:t>
                </a:r>
              </a:p>
            </p:txBody>
          </p:sp>
          <p:sp>
            <p:nvSpPr>
              <p:cNvPr id="64" name="Rounded Rectangle 63"/>
              <p:cNvSpPr/>
              <p:nvPr/>
            </p:nvSpPr>
            <p:spPr bwMode="auto">
              <a:xfrm>
                <a:off x="2555887" y="3233615"/>
                <a:ext cx="900113" cy="1690688"/>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0" tIns="27432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58656A">
                        <a:lumMod val="50000"/>
                      </a:srgbClr>
                    </a:solidFill>
                    <a:effectLst/>
                    <a:uLnTx/>
                    <a:uFillTx/>
                    <a:ea typeface="ＭＳ Ｐゴシック" pitchFamily="1" charset="-128"/>
                  </a:rPr>
                  <a:t>Secure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58656A">
                        <a:lumMod val="50000"/>
                      </a:srgbClr>
                    </a:solidFill>
                    <a:effectLst/>
                    <a:uLnTx/>
                    <a:uFillTx/>
                    <a:ea typeface="ＭＳ Ｐゴシック" pitchFamily="1" charset="-128"/>
                  </a:rPr>
                  <a:t>Data Transfer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fr-BE" sz="1000" b="0" i="0" u="none" strike="noStrike" kern="0" cap="none" spc="0" normalizeH="0" baseline="0" noProof="0" dirty="0" smtClean="0">
                    <a:ln>
                      <a:noFill/>
                    </a:ln>
                    <a:solidFill>
                      <a:srgbClr val="58656A">
                        <a:lumMod val="50000"/>
                      </a:srgbClr>
                    </a:solidFill>
                    <a:effectLst/>
                    <a:uLnTx/>
                    <a:uFillTx/>
                    <a:ea typeface="ＭＳ Ｐゴシック" pitchFamily="1" charset="-128"/>
                  </a:rPr>
                  <a:t>&amp; Encoding of ID’s</a:t>
                </a:r>
                <a:endPar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endParaRPr>
              </a:p>
            </p:txBody>
          </p:sp>
          <p:sp>
            <p:nvSpPr>
              <p:cNvPr id="65" name="Rounded Rectangle 64"/>
              <p:cNvSpPr/>
              <p:nvPr/>
            </p:nvSpPr>
            <p:spPr bwMode="auto">
              <a:xfrm>
                <a:off x="4703763" y="3233616"/>
                <a:ext cx="900112" cy="720725"/>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36000" tIns="36000" rIns="36000" bIns="3600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rPr>
                  <a:t>Data Validation</a:t>
                </a:r>
              </a:p>
            </p:txBody>
          </p:sp>
          <p:sp>
            <p:nvSpPr>
              <p:cNvPr id="66" name="Rounded Rectangle 65"/>
              <p:cNvSpPr/>
              <p:nvPr/>
            </p:nvSpPr>
            <p:spPr bwMode="auto">
              <a:xfrm>
                <a:off x="3609987" y="4209927"/>
                <a:ext cx="900113" cy="720725"/>
              </a:xfrm>
              <a:prstGeom prst="roundRect">
                <a:avLst/>
              </a:prstGeom>
              <a:solidFill>
                <a:sysClr val="window" lastClr="FFFFFF"/>
              </a:solidFill>
              <a:ln w="9525" cap="flat" cmpd="sng" algn="ctr">
                <a:solidFill>
                  <a:srgbClr val="FFFFFF">
                    <a:lumMod val="50000"/>
                  </a:srgbClr>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rPr>
                  <a:t>Annotation &amp; Correction Request</a:t>
                </a:r>
              </a:p>
            </p:txBody>
          </p:sp>
          <p:cxnSp>
            <p:nvCxnSpPr>
              <p:cNvPr id="67" name="Straight Arrow Connector 13"/>
              <p:cNvCxnSpPr>
                <a:cxnSpLocks noChangeShapeType="1"/>
                <a:stCxn id="65" idx="2"/>
                <a:endCxn id="66" idx="3"/>
              </p:cNvCxnSpPr>
              <p:nvPr/>
            </p:nvCxnSpPr>
            <p:spPr bwMode="auto">
              <a:xfrm rot="5400000">
                <a:off x="4524375" y="3940059"/>
                <a:ext cx="615951" cy="644525"/>
              </a:xfrm>
              <a:prstGeom prst="bentConnector2">
                <a:avLst/>
              </a:prstGeom>
              <a:noFill/>
              <a:ln w="19050" algn="ctr">
                <a:solidFill>
                  <a:srgbClr val="58656A">
                    <a:lumMod val="75000"/>
                  </a:srgbClr>
                </a:solidFill>
                <a:prstDash val="dash"/>
                <a:round/>
                <a:headEnd/>
                <a:tailEnd type="arrow" w="med" len="med"/>
              </a:ln>
            </p:spPr>
          </p:cxnSp>
          <p:cxnSp>
            <p:nvCxnSpPr>
              <p:cNvPr id="68" name="Straight Arrow Connector 13"/>
              <p:cNvCxnSpPr>
                <a:cxnSpLocks noChangeShapeType="1"/>
                <a:endCxn id="90" idx="2"/>
              </p:cNvCxnSpPr>
              <p:nvPr/>
            </p:nvCxnSpPr>
            <p:spPr bwMode="auto">
              <a:xfrm rot="10800000">
                <a:off x="1941513" y="3954346"/>
                <a:ext cx="660400" cy="615951"/>
              </a:xfrm>
              <a:prstGeom prst="bentConnector2">
                <a:avLst/>
              </a:prstGeom>
              <a:noFill/>
              <a:ln w="19050" algn="ctr">
                <a:solidFill>
                  <a:srgbClr val="58656A">
                    <a:lumMod val="75000"/>
                  </a:srgbClr>
                </a:solidFill>
                <a:prstDash val="dash"/>
                <a:round/>
                <a:headEnd/>
                <a:tailEnd type="arrow" w="med" len="med"/>
              </a:ln>
            </p:spPr>
          </p:cxnSp>
          <p:cxnSp>
            <p:nvCxnSpPr>
              <p:cNvPr id="69" name="Straight Arrow Connector 108"/>
              <p:cNvCxnSpPr>
                <a:cxnSpLocks noChangeShapeType="1"/>
                <a:stCxn id="65" idx="3"/>
                <a:endCxn id="70" idx="1"/>
              </p:cNvCxnSpPr>
              <p:nvPr/>
            </p:nvCxnSpPr>
            <p:spPr bwMode="auto">
              <a:xfrm>
                <a:off x="5603875" y="3593977"/>
                <a:ext cx="127000" cy="0"/>
              </a:xfrm>
              <a:prstGeom prst="straightConnector1">
                <a:avLst/>
              </a:prstGeom>
              <a:noFill/>
              <a:ln w="28575" algn="ctr">
                <a:solidFill>
                  <a:srgbClr val="58656A">
                    <a:lumMod val="75000"/>
                  </a:srgbClr>
                </a:solidFill>
                <a:round/>
                <a:headEnd type="none" w="med" len="med"/>
                <a:tailEnd type="triangle" w="med" len="med"/>
              </a:ln>
            </p:spPr>
          </p:cxnSp>
          <p:sp>
            <p:nvSpPr>
              <p:cNvPr id="70" name="Rounded Rectangle 69"/>
              <p:cNvSpPr/>
              <p:nvPr/>
            </p:nvSpPr>
            <p:spPr bwMode="auto">
              <a:xfrm>
                <a:off x="5730879" y="3233616"/>
                <a:ext cx="900113" cy="720725"/>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36000" tIns="36000" rIns="36000" bIns="3600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rPr>
                  <a:t>Data Storage</a:t>
                </a:r>
              </a:p>
            </p:txBody>
          </p:sp>
          <p:cxnSp>
            <p:nvCxnSpPr>
              <p:cNvPr id="71" name="Straight Arrow Connector 110"/>
              <p:cNvCxnSpPr>
                <a:cxnSpLocks noChangeShapeType="1"/>
                <a:stCxn id="70" idx="3"/>
                <a:endCxn id="77" idx="1"/>
              </p:cNvCxnSpPr>
              <p:nvPr/>
            </p:nvCxnSpPr>
            <p:spPr bwMode="auto">
              <a:xfrm>
                <a:off x="6630988" y="3593977"/>
                <a:ext cx="131762" cy="0"/>
              </a:xfrm>
              <a:prstGeom prst="straightConnector1">
                <a:avLst/>
              </a:prstGeom>
              <a:noFill/>
              <a:ln w="28575" algn="ctr">
                <a:solidFill>
                  <a:srgbClr val="58656A">
                    <a:lumMod val="75000"/>
                  </a:srgbClr>
                </a:solidFill>
                <a:round/>
                <a:headEnd type="none" w="med" len="med"/>
                <a:tailEnd type="triangle" w="med" len="med"/>
              </a:ln>
            </p:spPr>
          </p:cxnSp>
          <p:sp>
            <p:nvSpPr>
              <p:cNvPr id="72" name="Rounded Rectangle 71"/>
              <p:cNvSpPr/>
              <p:nvPr/>
            </p:nvSpPr>
            <p:spPr bwMode="auto">
              <a:xfrm>
                <a:off x="7848600" y="3233616"/>
                <a:ext cx="971550" cy="720725"/>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36000" tIns="36000" rIns="36000" bIns="3600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rPr>
                  <a:t>BI-Reporting</a:t>
                </a:r>
              </a:p>
            </p:txBody>
          </p:sp>
          <p:pic>
            <p:nvPicPr>
              <p:cNvPr id="73" name="Picture 4" descr="http://vlaamspatientenplatform.be/_plugin/ckfinder/userfiles/images/logo_ehealth_hom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2771" y="2313548"/>
                <a:ext cx="776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ounded Rectangle 126"/>
              <p:cNvSpPr>
                <a:spLocks noChangeArrowheads="1"/>
              </p:cNvSpPr>
              <p:nvPr/>
            </p:nvSpPr>
            <p:spPr bwMode="auto">
              <a:xfrm>
                <a:off x="166688" y="3233616"/>
                <a:ext cx="1152525" cy="720725"/>
              </a:xfrm>
              <a:prstGeom prst="roundRect">
                <a:avLst>
                  <a:gd name="adj" fmla="val 16667"/>
                </a:avLst>
              </a:prstGeom>
              <a:solidFill>
                <a:sysClr val="window" lastClr="FFFFFF"/>
              </a:solidFill>
              <a:ln w="9525" algn="ctr">
                <a:solidFill>
                  <a:srgbClr val="FFFFFF">
                    <a:lumMod val="50000"/>
                  </a:srgbClr>
                </a:solidFill>
                <a:round/>
                <a:headEnd/>
                <a:tailEnd/>
              </a:ln>
              <a:extLst/>
            </p:spPr>
            <p:txBody>
              <a:bodyPr lIns="72000" tIns="216000" rIns="0" bIns="3600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34" charset="-128"/>
                  </a:rPr>
                  <a:t>Registration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34" charset="-128"/>
                  </a:rPr>
                  <a:t>in Primary System</a:t>
                </a:r>
              </a:p>
            </p:txBody>
          </p:sp>
          <p:sp>
            <p:nvSpPr>
              <p:cNvPr id="75" name="Rectangle 38"/>
              <p:cNvSpPr>
                <a:spLocks noChangeArrowheads="1"/>
              </p:cNvSpPr>
              <p:nvPr/>
            </p:nvSpPr>
            <p:spPr bwMode="auto">
              <a:xfrm>
                <a:off x="1403350" y="2842700"/>
                <a:ext cx="1049338" cy="1281511"/>
              </a:xfrm>
              <a:prstGeom prst="rect">
                <a:avLst/>
              </a:prstGeom>
              <a:solidFill>
                <a:srgbClr val="F79646">
                  <a:lumMod val="75000"/>
                </a:srgbClr>
              </a:solidFill>
              <a:ln w="9525" algn="ctr">
                <a:solidFill>
                  <a:srgbClr val="FFFFFF">
                    <a:lumMod val="50000"/>
                  </a:srgbClr>
                </a:solidFill>
                <a:round/>
                <a:headEnd/>
                <a:tailEnd/>
              </a:ln>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ea typeface="ＭＳ Ｐゴシック" pitchFamily="34" charset="-128"/>
                  </a:rPr>
                  <a:t>HD4DP</a:t>
                </a:r>
              </a:p>
            </p:txBody>
          </p:sp>
          <p:cxnSp>
            <p:nvCxnSpPr>
              <p:cNvPr id="76" name="Straight Arrow Connector 35"/>
              <p:cNvCxnSpPr>
                <a:cxnSpLocks noChangeShapeType="1"/>
              </p:cNvCxnSpPr>
              <p:nvPr/>
            </p:nvCxnSpPr>
            <p:spPr bwMode="auto">
              <a:xfrm>
                <a:off x="4495812" y="3576515"/>
                <a:ext cx="220663" cy="0"/>
              </a:xfrm>
              <a:prstGeom prst="straightConnector1">
                <a:avLst/>
              </a:prstGeom>
              <a:noFill/>
              <a:ln w="28575" algn="ctr">
                <a:solidFill>
                  <a:srgbClr val="58656A">
                    <a:lumMod val="75000"/>
                  </a:srgbClr>
                </a:solidFill>
                <a:round/>
                <a:headEnd type="none" w="med" len="med"/>
                <a:tailEnd type="triangle" w="med" len="med"/>
              </a:ln>
            </p:spPr>
          </p:cxnSp>
          <p:sp>
            <p:nvSpPr>
              <p:cNvPr id="77" name="Rounded Rectangle 76"/>
              <p:cNvSpPr/>
              <p:nvPr/>
            </p:nvSpPr>
            <p:spPr bwMode="auto">
              <a:xfrm>
                <a:off x="6762759" y="3233616"/>
                <a:ext cx="900113" cy="720725"/>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36000" tIns="36000" rIns="36000" bIns="3600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rPr>
                  <a:t>Analysis</a:t>
                </a:r>
              </a:p>
            </p:txBody>
          </p:sp>
          <p:cxnSp>
            <p:nvCxnSpPr>
              <p:cNvPr id="78" name="Straight Arrow Connector 41"/>
              <p:cNvCxnSpPr>
                <a:cxnSpLocks noChangeShapeType="1"/>
                <a:endCxn id="72" idx="1"/>
              </p:cNvCxnSpPr>
              <p:nvPr/>
            </p:nvCxnSpPr>
            <p:spPr bwMode="auto">
              <a:xfrm>
                <a:off x="7691438" y="3593977"/>
                <a:ext cx="157162" cy="0"/>
              </a:xfrm>
              <a:prstGeom prst="straightConnector1">
                <a:avLst/>
              </a:prstGeom>
              <a:noFill/>
              <a:ln w="28575" algn="ctr">
                <a:solidFill>
                  <a:srgbClr val="58656A">
                    <a:lumMod val="75000"/>
                  </a:srgbClr>
                </a:solidFill>
                <a:round/>
                <a:headEnd/>
                <a:tailEnd type="arrow" w="med" len="med"/>
              </a:ln>
            </p:spPr>
          </p:cxnSp>
          <p:sp>
            <p:nvSpPr>
              <p:cNvPr id="79" name="TextBox 1"/>
              <p:cNvSpPr txBox="1">
                <a:spLocks noChangeArrowheads="1"/>
              </p:cNvSpPr>
              <p:nvPr/>
            </p:nvSpPr>
            <p:spPr bwMode="auto">
              <a:xfrm>
                <a:off x="80963"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smtClean="0">
                    <a:ln>
                      <a:noFill/>
                    </a:ln>
                    <a:solidFill>
                      <a:srgbClr val="C0504D">
                        <a:lumMod val="60000"/>
                        <a:lumOff val="4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C0504D">
                      <a:lumMod val="60000"/>
                      <a:lumOff val="40000"/>
                    </a:srgbClr>
                  </a:solidFill>
                  <a:effectLst/>
                  <a:uLnTx/>
                  <a:uFillTx/>
                  <a:latin typeface="Calibri"/>
                </a:endParaRPr>
              </a:p>
            </p:txBody>
          </p:sp>
          <p:sp>
            <p:nvSpPr>
              <p:cNvPr id="80" name="TextBox 43"/>
              <p:cNvSpPr txBox="1">
                <a:spLocks noChangeArrowheads="1"/>
              </p:cNvSpPr>
              <p:nvPr/>
            </p:nvSpPr>
            <p:spPr bwMode="auto">
              <a:xfrm>
                <a:off x="2513014" y="3128341"/>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sp>
            <p:nvSpPr>
              <p:cNvPr id="81" name="TextBox 44"/>
              <p:cNvSpPr txBox="1">
                <a:spLocks noChangeArrowheads="1"/>
              </p:cNvSpPr>
              <p:nvPr/>
            </p:nvSpPr>
            <p:spPr bwMode="auto">
              <a:xfrm>
                <a:off x="3536950"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sp>
            <p:nvSpPr>
              <p:cNvPr id="82" name="TextBox 46"/>
              <p:cNvSpPr txBox="1">
                <a:spLocks noChangeArrowheads="1"/>
              </p:cNvSpPr>
              <p:nvPr/>
            </p:nvSpPr>
            <p:spPr bwMode="auto">
              <a:xfrm>
                <a:off x="4618039"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sp>
            <p:nvSpPr>
              <p:cNvPr id="83" name="TextBox 51"/>
              <p:cNvSpPr txBox="1">
                <a:spLocks noChangeArrowheads="1"/>
              </p:cNvSpPr>
              <p:nvPr/>
            </p:nvSpPr>
            <p:spPr bwMode="auto">
              <a:xfrm>
                <a:off x="5651500"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sp>
            <p:nvSpPr>
              <p:cNvPr id="84" name="TextBox 52"/>
              <p:cNvSpPr txBox="1">
                <a:spLocks noChangeArrowheads="1"/>
              </p:cNvSpPr>
              <p:nvPr/>
            </p:nvSpPr>
            <p:spPr bwMode="auto">
              <a:xfrm>
                <a:off x="6705600"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sp>
            <p:nvSpPr>
              <p:cNvPr id="85" name="TextBox 53"/>
              <p:cNvSpPr txBox="1">
                <a:spLocks noChangeArrowheads="1"/>
              </p:cNvSpPr>
              <p:nvPr/>
            </p:nvSpPr>
            <p:spPr bwMode="auto">
              <a:xfrm>
                <a:off x="7785100"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pic>
            <p:nvPicPr>
              <p:cNvPr id="86" name="Picture 4" descr="http://www.seek108.com/images/hospit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9807" y="2196690"/>
                <a:ext cx="546447" cy="494700"/>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Arrow Connector 127"/>
              <p:cNvCxnSpPr>
                <a:cxnSpLocks noChangeShapeType="1"/>
                <a:stCxn id="74" idx="3"/>
                <a:endCxn id="90" idx="1"/>
              </p:cNvCxnSpPr>
              <p:nvPr/>
            </p:nvCxnSpPr>
            <p:spPr bwMode="auto">
              <a:xfrm>
                <a:off x="1319225" y="3593977"/>
                <a:ext cx="173037" cy="0"/>
              </a:xfrm>
              <a:prstGeom prst="straightConnector1">
                <a:avLst/>
              </a:prstGeom>
              <a:noFill/>
              <a:ln w="28575" algn="ctr">
                <a:solidFill>
                  <a:srgbClr val="58656A">
                    <a:lumMod val="75000"/>
                  </a:srgbClr>
                </a:solidFill>
                <a:prstDash val="sysDash"/>
                <a:round/>
                <a:headEnd type="none" w="med" len="med"/>
                <a:tailEnd type="triangle" w="med" len="med"/>
              </a:ln>
            </p:spPr>
          </p:cxnSp>
          <p:cxnSp>
            <p:nvCxnSpPr>
              <p:cNvPr id="88" name="Straight Arrow Connector 104"/>
              <p:cNvCxnSpPr>
                <a:cxnSpLocks noChangeShapeType="1"/>
                <a:stCxn id="90" idx="3"/>
              </p:cNvCxnSpPr>
              <p:nvPr/>
            </p:nvCxnSpPr>
            <p:spPr bwMode="auto">
              <a:xfrm>
                <a:off x="2392363" y="3593977"/>
                <a:ext cx="234950" cy="0"/>
              </a:xfrm>
              <a:prstGeom prst="straightConnector1">
                <a:avLst/>
              </a:prstGeom>
              <a:noFill/>
              <a:ln w="28575" algn="ctr">
                <a:solidFill>
                  <a:srgbClr val="58656A">
                    <a:lumMod val="75000"/>
                  </a:srgbClr>
                </a:solidFill>
                <a:round/>
                <a:headEnd type="none" w="med" len="med"/>
                <a:tailEnd type="triangle" w="med" len="med"/>
              </a:ln>
            </p:spPr>
          </p:cxnSp>
          <p:cxnSp>
            <p:nvCxnSpPr>
              <p:cNvPr id="89" name="Straight Arrow Connector 105"/>
              <p:cNvCxnSpPr>
                <a:cxnSpLocks noChangeShapeType="1"/>
              </p:cNvCxnSpPr>
              <p:nvPr/>
            </p:nvCxnSpPr>
            <p:spPr bwMode="auto">
              <a:xfrm>
                <a:off x="3455988" y="3593977"/>
                <a:ext cx="184150" cy="0"/>
              </a:xfrm>
              <a:prstGeom prst="straightConnector1">
                <a:avLst/>
              </a:prstGeom>
              <a:noFill/>
              <a:ln w="28575" algn="ctr">
                <a:solidFill>
                  <a:srgbClr val="58656A">
                    <a:lumMod val="75000"/>
                  </a:srgbClr>
                </a:solidFill>
                <a:round/>
                <a:headEnd type="none" w="med" len="med"/>
                <a:tailEnd type="triangle" w="med" len="med"/>
              </a:ln>
            </p:spPr>
          </p:cxnSp>
          <p:sp>
            <p:nvSpPr>
              <p:cNvPr id="90" name="Rounded Rectangle 89"/>
              <p:cNvSpPr/>
              <p:nvPr/>
            </p:nvSpPr>
            <p:spPr bwMode="auto">
              <a:xfrm>
                <a:off x="1492260" y="3233616"/>
                <a:ext cx="900113" cy="720725"/>
              </a:xfrm>
              <a:prstGeom prst="roundRect">
                <a:avLst/>
              </a:prstGeom>
              <a:solidFill>
                <a:sysClr val="window" lastClr="FFFFFF"/>
              </a:solidFill>
              <a:ln w="9525" cap="flat" cmpd="sng" algn="ctr">
                <a:solidFill>
                  <a:sysClr val="windowText" lastClr="000000">
                    <a:lumMod val="75000"/>
                    <a:lumOff val="25000"/>
                  </a:sysClr>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75000"/>
                        <a:lumOff val="25000"/>
                      </a:prstClr>
                    </a:solidFill>
                    <a:effectLst/>
                    <a:uLnTx/>
                    <a:uFillTx/>
                    <a:ea typeface="ＭＳ Ｐゴシック" pitchFamily="1" charset="-128"/>
                  </a:rPr>
                  <a:t>Data </a:t>
                </a:r>
                <a:r>
                  <a:rPr kumimoji="0" lang="en-US" sz="1000" b="0" i="0" u="none" strike="noStrike" kern="0" cap="none" spc="0" normalizeH="0" baseline="0" noProof="0" dirty="0" smtClean="0">
                    <a:ln>
                      <a:noFill/>
                    </a:ln>
                    <a:solidFill>
                      <a:prstClr val="black">
                        <a:lumMod val="75000"/>
                        <a:lumOff val="25000"/>
                      </a:prstClr>
                    </a:solidFill>
                    <a:effectLst/>
                    <a:uLnTx/>
                    <a:uFillTx/>
                    <a:ea typeface="ＭＳ Ｐゴシック" pitchFamily="1" charset="-128"/>
                  </a:rPr>
                  <a:t>Collection</a:t>
                </a:r>
                <a:endParaRPr kumimoji="0" lang="en-US" sz="1000" b="0" i="0" u="none" strike="noStrike" kern="0" cap="none" spc="0" normalizeH="0" baseline="0" noProof="0" dirty="0">
                  <a:ln>
                    <a:noFill/>
                  </a:ln>
                  <a:solidFill>
                    <a:prstClr val="black">
                      <a:lumMod val="75000"/>
                      <a:lumOff val="25000"/>
                    </a:prstClr>
                  </a:solidFill>
                  <a:effectLst/>
                  <a:uLnTx/>
                  <a:uFillTx/>
                  <a:ea typeface="ＭＳ Ｐゴシック" pitchFamily="1" charset="-128"/>
                </a:endParaRPr>
              </a:p>
            </p:txBody>
          </p:sp>
          <p:sp>
            <p:nvSpPr>
              <p:cNvPr id="91" name="Rounded Rectangle 90"/>
              <p:cNvSpPr/>
              <p:nvPr/>
            </p:nvSpPr>
            <p:spPr bwMode="auto">
              <a:xfrm>
                <a:off x="3609987" y="3233616"/>
                <a:ext cx="900113" cy="720725"/>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8656A">
                        <a:lumMod val="50000"/>
                      </a:srgbClr>
                    </a:solidFill>
                    <a:effectLst/>
                    <a:uLnTx/>
                    <a:uFillTx/>
                    <a:ea typeface="ＭＳ Ｐゴシック" pitchFamily="1" charset="-128"/>
                  </a:rPr>
                  <a:t>Data Monitoring</a:t>
                </a:r>
              </a:p>
            </p:txBody>
          </p:sp>
          <p:sp>
            <p:nvSpPr>
              <p:cNvPr id="92" name="TextBox 43"/>
              <p:cNvSpPr txBox="1">
                <a:spLocks noChangeArrowheads="1"/>
              </p:cNvSpPr>
              <p:nvPr/>
            </p:nvSpPr>
            <p:spPr bwMode="auto">
              <a:xfrm>
                <a:off x="3537150" y="3130733"/>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4BACC6">
                        <a:lumMod val="50000"/>
                      </a:srgbClr>
                    </a:solidFill>
                    <a:effectLst/>
                    <a:uLnTx/>
                    <a:uFillTx/>
                    <a:latin typeface="Calibri"/>
                    <a:sym typeface="Wingdings"/>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pic>
            <p:nvPicPr>
              <p:cNvPr id="93" name="Picture 5" descr="https://www.ehealth.fgov.be/sites/default/files/sb_icon_mailbox_2.gif?12973252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1607" y="3535514"/>
                <a:ext cx="289932" cy="18288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https://www.ehealth.fgov.be/sites/default/files/sb_icon_coding.gif?12973253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0915" y="3481600"/>
                <a:ext cx="33643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www.fbk.my/images/OnlineCatalogue%20Web%20Icon.png"/>
              <p:cNvPicPr>
                <a:picLocks noChangeAspect="1" noChangeArrowheads="1"/>
              </p:cNvPicPr>
              <p:nvPr/>
            </p:nvPicPr>
            <p:blipFill>
              <a:blip r:embed="rId7" cstate="email">
                <a:duotone>
                  <a:srgbClr val="4BACC6">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849982" y="2196690"/>
                <a:ext cx="490678" cy="490679"/>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Elbow Connector 95"/>
              <p:cNvCxnSpPr>
                <a:endCxn id="75" idx="0"/>
              </p:cNvCxnSpPr>
              <p:nvPr/>
            </p:nvCxnSpPr>
            <p:spPr>
              <a:xfrm rot="10800000" flipV="1">
                <a:off x="1928020" y="1947476"/>
                <a:ext cx="2245791" cy="895223"/>
              </a:xfrm>
              <a:prstGeom prst="bentConnector2">
                <a:avLst/>
              </a:prstGeom>
              <a:noFill/>
              <a:ln w="9525" cap="flat" cmpd="sng" algn="ctr">
                <a:solidFill>
                  <a:srgbClr val="4F81BD">
                    <a:shade val="95000"/>
                    <a:satMod val="105000"/>
                  </a:srgbClr>
                </a:solidFill>
                <a:prstDash val="solid"/>
                <a:headEnd type="none" w="med" len="med"/>
                <a:tailEnd type="triangle" w="med" len="med"/>
              </a:ln>
              <a:effectLst/>
            </p:spPr>
          </p:cxnSp>
          <p:sp>
            <p:nvSpPr>
              <p:cNvPr id="100" name="TextBox 99"/>
              <p:cNvSpPr txBox="1"/>
              <p:nvPr/>
            </p:nvSpPr>
            <p:spPr>
              <a:xfrm>
                <a:off x="5787785" y="2225810"/>
                <a:ext cx="1484602" cy="35907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4BACC6">
                        <a:lumMod val="50000"/>
                      </a:srgbClr>
                    </a:solidFill>
                    <a:effectLst/>
                    <a:uLnTx/>
                    <a:uFillTx/>
                    <a:ea typeface="Verdana" pitchFamily="34" charset="0"/>
                    <a:cs typeface="Verdana" pitchFamily="34" charset="0"/>
                  </a:rPr>
                  <a:t>Healthdata.be</a:t>
                </a:r>
                <a:endParaRPr kumimoji="0" lang="fr-FR" sz="1400" b="1" i="0" u="none" strike="noStrike" kern="0" cap="none" spc="0" normalizeH="0" baseline="0" noProof="0" dirty="0">
                  <a:ln>
                    <a:noFill/>
                  </a:ln>
                  <a:solidFill>
                    <a:srgbClr val="4BACC6">
                      <a:lumMod val="50000"/>
                    </a:srgbClr>
                  </a:solidFill>
                  <a:effectLst/>
                  <a:uLnTx/>
                  <a:uFillTx/>
                  <a:ea typeface="Verdana" pitchFamily="34" charset="0"/>
                  <a:cs typeface="Verdana" pitchFamily="34" charset="0"/>
                </a:endParaRPr>
              </a:p>
            </p:txBody>
          </p:sp>
          <p:sp>
            <p:nvSpPr>
              <p:cNvPr id="98" name="TextBox 42"/>
              <p:cNvSpPr txBox="1">
                <a:spLocks noChangeArrowheads="1"/>
              </p:cNvSpPr>
              <p:nvPr/>
            </p:nvSpPr>
            <p:spPr bwMode="auto">
              <a:xfrm>
                <a:off x="1403350" y="314472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BACC6">
                        <a:lumMod val="50000"/>
                      </a:srgbClr>
                    </a:solidFill>
                    <a:effectLst/>
                    <a:uLnTx/>
                    <a:uFillTx/>
                    <a:latin typeface="Calibri"/>
                    <a:sym typeface="Wingdings" pitchFamily="2" charset="2"/>
                  </a:rPr>
                  <a:t></a:t>
                </a:r>
                <a:endParaRPr kumimoji="0" lang="en-GB" sz="2400" b="0" i="0" u="none" strike="noStrike" kern="0" cap="none" spc="0" normalizeH="0" baseline="0" noProof="0" dirty="0">
                  <a:ln>
                    <a:noFill/>
                  </a:ln>
                  <a:solidFill>
                    <a:srgbClr val="4BACC6">
                      <a:lumMod val="50000"/>
                    </a:srgbClr>
                  </a:solidFill>
                  <a:effectLst/>
                  <a:uLnTx/>
                  <a:uFillTx/>
                  <a:latin typeface="Calibri"/>
                </a:endParaRPr>
              </a:p>
            </p:txBody>
          </p:sp>
          <p:cxnSp>
            <p:nvCxnSpPr>
              <p:cNvPr id="99" name="Straight Arrow Connector 19"/>
              <p:cNvCxnSpPr>
                <a:cxnSpLocks noChangeShapeType="1"/>
              </p:cNvCxnSpPr>
              <p:nvPr/>
            </p:nvCxnSpPr>
            <p:spPr bwMode="auto">
              <a:xfrm flipH="1">
                <a:off x="3432175" y="4570289"/>
                <a:ext cx="215900" cy="0"/>
              </a:xfrm>
              <a:prstGeom prst="straightConnector1">
                <a:avLst/>
              </a:prstGeom>
              <a:noFill/>
              <a:ln w="9525" algn="ctr">
                <a:solidFill>
                  <a:srgbClr val="58656A"/>
                </a:solidFill>
                <a:prstDash val="dash"/>
                <a:round/>
                <a:headEnd/>
                <a:tailEnd type="arrow" w="med" len="med"/>
              </a:ln>
            </p:spPr>
          </p:cxnSp>
        </p:grpSp>
        <p:cxnSp>
          <p:nvCxnSpPr>
            <p:cNvPr id="55" name="Straight Connector 54"/>
            <p:cNvCxnSpPr/>
            <p:nvPr/>
          </p:nvCxnSpPr>
          <p:spPr>
            <a:xfrm>
              <a:off x="4347513" y="2484402"/>
              <a:ext cx="0" cy="217918"/>
            </a:xfrm>
            <a:prstGeom prst="line">
              <a:avLst/>
            </a:prstGeom>
            <a:noFill/>
            <a:ln w="9525" cap="flat" cmpd="sng" algn="ctr">
              <a:solidFill>
                <a:srgbClr val="7A7A7A"/>
              </a:solidFill>
              <a:prstDash val="solid"/>
            </a:ln>
            <a:effectLst/>
          </p:spPr>
        </p:cxnSp>
      </p:grpSp>
      <p:pic>
        <p:nvPicPr>
          <p:cNvPr id="1026" name="Picture 2" descr="Afbeeldingsresultaat voor logo sciensa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4710" y="5048689"/>
            <a:ext cx="1332000" cy="2788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fld id="{A7CC3638-A99D-674C-A789-FA84B7E5EA16}" type="slidenum">
              <a:rPr lang="nl-NL" smtClean="0"/>
              <a:pPr/>
              <a:t>18</a:t>
            </a:fld>
            <a:endParaRPr lang="nl-NL" dirty="0"/>
          </a:p>
        </p:txBody>
      </p:sp>
    </p:spTree>
    <p:extLst>
      <p:ext uri="{BB962C8B-B14F-4D97-AF65-F5344CB8AC3E}">
        <p14:creationId xmlns:p14="http://schemas.microsoft.com/office/powerpoint/2010/main" val="1511365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determinant: trust</a:t>
            </a:r>
            <a:endParaRPr lang="en-GB" noProof="0" dirty="0"/>
          </a:p>
        </p:txBody>
      </p:sp>
      <p:sp>
        <p:nvSpPr>
          <p:cNvPr id="4" name="Text Placeholder 3"/>
          <p:cNvSpPr>
            <a:spLocks noGrp="1"/>
          </p:cNvSpPr>
          <p:nvPr>
            <p:ph type="body" sz="quarter" idx="11"/>
          </p:nvPr>
        </p:nvSpPr>
        <p:spPr/>
        <p:txBody>
          <a:bodyPr/>
          <a:lstStyle/>
          <a:p>
            <a:r>
              <a:rPr lang="en-GB" smtClean="0"/>
              <a:t>All scientific projects are - before entering into production - subject to</a:t>
            </a:r>
          </a:p>
          <a:p>
            <a:pPr lvl="1"/>
            <a:r>
              <a:rPr lang="en-GB" smtClean="0"/>
              <a:t>internal evaluation by responsible physician and Data Protection Officer (DPO)</a:t>
            </a:r>
          </a:p>
          <a:p>
            <a:pPr lvl="1"/>
            <a:r>
              <a:rPr lang="en-GB" smtClean="0"/>
              <a:t>external evaluation by Steering Committee and Information Security Committee</a:t>
            </a:r>
          </a:p>
          <a:p>
            <a:endParaRPr lang="en-GB" smtClean="0"/>
          </a:p>
          <a:p>
            <a:r>
              <a:rPr lang="en-GB" smtClean="0"/>
              <a:t>Collected data becomes available for researchers only after small cell risk analysis by independent specialists, appointed by Information Security Committee</a:t>
            </a:r>
          </a:p>
          <a:p>
            <a:endParaRPr lang="en-US" dirty="0"/>
          </a:p>
        </p:txBody>
      </p:sp>
      <p:sp>
        <p:nvSpPr>
          <p:cNvPr id="6" name="Slide Number Placeholder 5"/>
          <p:cNvSpPr>
            <a:spLocks noGrp="1"/>
          </p:cNvSpPr>
          <p:nvPr>
            <p:ph type="sldNum" sz="quarter" idx="4"/>
          </p:nvPr>
        </p:nvSpPr>
        <p:spPr/>
        <p:txBody>
          <a:bodyPr/>
          <a:lstStyle/>
          <a:p>
            <a:fld id="{A7CC3638-A99D-674C-A789-FA84B7E5EA16}" type="slidenum">
              <a:rPr lang="nl-NL" smtClean="0"/>
              <a:pPr/>
              <a:t>19</a:t>
            </a:fld>
            <a:endParaRPr lang="nl-NL" dirty="0"/>
          </a:p>
        </p:txBody>
      </p:sp>
    </p:spTree>
    <p:extLst>
      <p:ext uri="{BB962C8B-B14F-4D97-AF65-F5344CB8AC3E}">
        <p14:creationId xmlns:p14="http://schemas.microsoft.com/office/powerpoint/2010/main" val="338552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Some evolutions in health care</a:t>
            </a:r>
            <a:endParaRPr lang="en-GB" dirty="0"/>
          </a:p>
        </p:txBody>
      </p:sp>
      <p:sp>
        <p:nvSpPr>
          <p:cNvPr id="9" name="Text Placeholder 8"/>
          <p:cNvSpPr>
            <a:spLocks noGrp="1"/>
          </p:cNvSpPr>
          <p:nvPr>
            <p:ph type="body" sz="quarter" idx="11"/>
          </p:nvPr>
        </p:nvSpPr>
        <p:spPr/>
        <p:txBody>
          <a:bodyPr>
            <a:normAutofit lnSpcReduction="10000"/>
          </a:bodyPr>
          <a:lstStyle/>
          <a:p>
            <a:r>
              <a:rPr lang="en-US" smtClean="0"/>
              <a:t>More chronic care instead of merely acute care</a:t>
            </a:r>
          </a:p>
          <a:p>
            <a:r>
              <a:rPr lang="en-US" smtClean="0"/>
              <a:t>Remote care (monitoring, assistance, consultation, diagnosis, operation, ...), and home care</a:t>
            </a:r>
          </a:p>
          <a:p>
            <a:r>
              <a:rPr lang="en-US" smtClean="0"/>
              <a:t>Multidisciplinary, transmural and integrated care</a:t>
            </a:r>
          </a:p>
          <a:p>
            <a:r>
              <a:rPr lang="en-US" smtClean="0"/>
              <a:t>Patient-centric care and patient empowerment</a:t>
            </a:r>
          </a:p>
          <a:p>
            <a:r>
              <a:rPr lang="en-US" smtClean="0"/>
              <a:t>Rapidly evolving knowledge =&gt; </a:t>
            </a:r>
            <a:r>
              <a:rPr lang="en-GB" smtClean="0"/>
              <a:t>need for reliable and coordinated management and access to knowledge</a:t>
            </a:r>
          </a:p>
          <a:p>
            <a:r>
              <a:rPr lang="en-US" smtClean="0"/>
              <a:t>Threat of excessively time-consuming administrative processes</a:t>
            </a:r>
          </a:p>
          <a:p>
            <a:r>
              <a:rPr lang="en-US" smtClean="0"/>
              <a:t>Thorough support of health care policy and research requires thorough, integrated and anonymized information</a:t>
            </a:r>
          </a:p>
          <a:p>
            <a:r>
              <a:rPr lang="en-US" smtClean="0"/>
              <a:t>Cross-border mobility</a:t>
            </a:r>
          </a:p>
          <a:p>
            <a:r>
              <a:rPr lang="en-US" smtClean="0"/>
              <a:t>Need for cost control</a:t>
            </a:r>
            <a:endParaRPr lang="en-US" dirty="0"/>
          </a:p>
        </p:txBody>
      </p:sp>
      <p:sp>
        <p:nvSpPr>
          <p:cNvPr id="3" name="Slide Number Placeholder 2"/>
          <p:cNvSpPr>
            <a:spLocks noGrp="1"/>
          </p:cNvSpPr>
          <p:nvPr>
            <p:ph type="sldNum" sz="quarter" idx="4"/>
          </p:nvPr>
        </p:nvSpPr>
        <p:spPr/>
        <p:txBody>
          <a:bodyPr/>
          <a:lstStyle/>
          <a:p>
            <a:fld id="{A7CC3638-A99D-674C-A789-FA84B7E5EA16}" type="slidenum">
              <a:rPr lang="nl-NL" smtClean="0"/>
              <a:pPr/>
              <a:t>2</a:t>
            </a:fld>
            <a:endParaRPr lang="nl-NL" dirty="0"/>
          </a:p>
        </p:txBody>
      </p:sp>
    </p:spTree>
    <p:extLst>
      <p:ext uri="{BB962C8B-B14F-4D97-AF65-F5344CB8AC3E}">
        <p14:creationId xmlns:p14="http://schemas.microsoft.com/office/powerpoint/2010/main" val="1682371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determinant: trust</a:t>
            </a:r>
            <a:endParaRPr lang="en-GB" noProof="0" dirty="0"/>
          </a:p>
        </p:txBody>
      </p:sp>
      <p:sp>
        <p:nvSpPr>
          <p:cNvPr id="4" name="Text Placeholder 3"/>
          <p:cNvSpPr>
            <a:spLocks noGrp="1"/>
          </p:cNvSpPr>
          <p:nvPr>
            <p:ph type="body" sz="quarter" idx="11"/>
          </p:nvPr>
        </p:nvSpPr>
        <p:spPr/>
        <p:txBody>
          <a:bodyPr/>
          <a:lstStyle/>
          <a:p>
            <a:r>
              <a:rPr lang="en-GB" smtClean="0"/>
              <a:t>Privacy by design: use of trusted third party (eHealth platform) for encryption, pseudonymisation, authentication, …</a:t>
            </a:r>
          </a:p>
          <a:p>
            <a:r>
              <a:rPr lang="en-GB" smtClean="0"/>
              <a:t>Applications are under supervision by key stakeholders (care providers, patients, governments, …) represented in Management Board eHealth platform</a:t>
            </a:r>
          </a:p>
          <a:p>
            <a:endParaRPr lang="en-GB" smtClean="0"/>
          </a:p>
          <a:p>
            <a:r>
              <a:rPr lang="en-GB" smtClean="0"/>
              <a:t>Functioning in community cloud on premise (G-Cloud) with appropriate information security measures for highly sensitive data</a:t>
            </a:r>
          </a:p>
          <a:p>
            <a:endParaRPr lang="en-GB" smtClean="0"/>
          </a:p>
          <a:p>
            <a:r>
              <a:rPr lang="en-GB" smtClean="0"/>
              <a:t>Monitoring and auditing: use of software that monitors all activity on infrastructure</a:t>
            </a:r>
            <a:endParaRPr lang="en-GB" dirty="0"/>
          </a:p>
        </p:txBody>
      </p:sp>
      <p:sp>
        <p:nvSpPr>
          <p:cNvPr id="6" name="Slide Number Placeholder 5"/>
          <p:cNvSpPr>
            <a:spLocks noGrp="1"/>
          </p:cNvSpPr>
          <p:nvPr>
            <p:ph type="sldNum" sz="quarter" idx="4"/>
          </p:nvPr>
        </p:nvSpPr>
        <p:spPr/>
        <p:txBody>
          <a:bodyPr/>
          <a:lstStyle/>
          <a:p>
            <a:fld id="{A7CC3638-A99D-674C-A789-FA84B7E5EA16}" type="slidenum">
              <a:rPr lang="nl-NL" smtClean="0"/>
              <a:pPr/>
              <a:t>20</a:t>
            </a:fld>
            <a:endParaRPr lang="nl-NL" dirty="0"/>
          </a:p>
        </p:txBody>
      </p:sp>
    </p:spTree>
    <p:extLst>
      <p:ext uri="{BB962C8B-B14F-4D97-AF65-F5344CB8AC3E}">
        <p14:creationId xmlns:p14="http://schemas.microsoft.com/office/powerpoint/2010/main" val="193728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Governance of the Healthdata.be platform</a:t>
            </a:r>
            <a:endParaRPr lang="en-GB" noProof="0" dirty="0"/>
          </a:p>
        </p:txBody>
      </p:sp>
      <p:sp>
        <p:nvSpPr>
          <p:cNvPr id="24" name="Rectangle 2"/>
          <p:cNvSpPr/>
          <p:nvPr/>
        </p:nvSpPr>
        <p:spPr>
          <a:xfrm>
            <a:off x="3255947" y="1890456"/>
            <a:ext cx="3137609" cy="4104456"/>
          </a:xfrm>
          <a:prstGeom prst="rect">
            <a:avLst/>
          </a:prstGeom>
          <a:solidFill>
            <a:srgbClr val="FFFFFF"/>
          </a:solidFill>
          <a:ln w="12700" cap="flat" cmpd="sng" algn="ctr">
            <a:solidFill>
              <a:schemeClr val="accent6">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25" name="Rectangle 3"/>
          <p:cNvSpPr/>
          <p:nvPr/>
        </p:nvSpPr>
        <p:spPr>
          <a:xfrm>
            <a:off x="826265" y="2092737"/>
            <a:ext cx="2130311" cy="1008112"/>
          </a:xfrm>
          <a:prstGeom prst="rect">
            <a:avLst/>
          </a:prstGeom>
          <a:solidFill>
            <a:srgbClr val="3E6E5A"/>
          </a:solidFill>
          <a:ln w="12700" cap="flat" cmpd="sng" algn="ctr">
            <a:solidFill>
              <a:srgbClr val="3E6E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smtClean="0">
                <a:ln>
                  <a:noFill/>
                </a:ln>
                <a:solidFill>
                  <a:srgbClr val="FFFFFF"/>
                </a:solidFill>
                <a:effectLst/>
                <a:uLnTx/>
                <a:uFillTx/>
                <a:latin typeface="+mn-lt"/>
                <a:ea typeface="+mn-ea"/>
                <a:cs typeface="+mn-cs"/>
              </a:rPr>
              <a:t>Users Committee eHealth Platform</a:t>
            </a:r>
            <a:endParaRPr kumimoji="0" lang="en-US" sz="1800" b="0" i="0" u="none" strike="noStrike" kern="0" cap="none" spc="0" normalizeH="0" baseline="0" noProof="0" dirty="0" smtClean="0">
              <a:ln>
                <a:noFill/>
              </a:ln>
              <a:solidFill>
                <a:srgbClr val="FFFFFF"/>
              </a:solidFill>
              <a:effectLst/>
              <a:uLnTx/>
              <a:uFillTx/>
              <a:latin typeface="+mn-lt"/>
              <a:ea typeface="+mn-ea"/>
              <a:cs typeface="+mn-cs"/>
            </a:endParaRPr>
          </a:p>
        </p:txBody>
      </p:sp>
      <p:sp>
        <p:nvSpPr>
          <p:cNvPr id="26" name="Rectangle 4"/>
          <p:cNvSpPr/>
          <p:nvPr/>
        </p:nvSpPr>
        <p:spPr>
          <a:xfrm>
            <a:off x="4171016" y="2594597"/>
            <a:ext cx="1931304" cy="1008112"/>
          </a:xfrm>
          <a:prstGeom prst="rect">
            <a:avLst/>
          </a:prstGeom>
          <a:solidFill>
            <a:srgbClr val="3E6E5A"/>
          </a:solidFill>
          <a:ln w="12700" cap="flat" cmpd="sng" algn="ctr">
            <a:solidFill>
              <a:srgbClr val="3E6E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n-lt"/>
                <a:ea typeface="+mn-ea"/>
                <a:cs typeface="+mn-cs"/>
              </a:rPr>
              <a:t>Steering Committee</a:t>
            </a:r>
          </a:p>
        </p:txBody>
      </p:sp>
      <p:sp>
        <p:nvSpPr>
          <p:cNvPr id="27" name="Rectangle 5"/>
          <p:cNvSpPr/>
          <p:nvPr/>
        </p:nvSpPr>
        <p:spPr>
          <a:xfrm>
            <a:off x="4171016" y="4635333"/>
            <a:ext cx="1931304" cy="1008112"/>
          </a:xfrm>
          <a:prstGeom prst="rect">
            <a:avLst/>
          </a:prstGeom>
          <a:solidFill>
            <a:srgbClr val="3E6E5A"/>
          </a:solidFill>
          <a:ln w="12700" cap="flat" cmpd="sng" algn="ctr">
            <a:solidFill>
              <a:srgbClr val="3E6E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smtClean="0">
                <a:ln>
                  <a:noFill/>
                </a:ln>
                <a:solidFill>
                  <a:srgbClr val="FFFFFF"/>
                </a:solidFill>
                <a:effectLst/>
                <a:uLnTx/>
                <a:uFillTx/>
                <a:latin typeface="+mn-lt"/>
                <a:ea typeface="+mn-ea"/>
                <a:cs typeface="+mn-cs"/>
              </a:rPr>
              <a:t>Administration</a:t>
            </a:r>
          </a:p>
        </p:txBody>
      </p:sp>
      <p:cxnSp>
        <p:nvCxnSpPr>
          <p:cNvPr id="28" name="Elbow Connector 7"/>
          <p:cNvCxnSpPr/>
          <p:nvPr/>
        </p:nvCxnSpPr>
        <p:spPr>
          <a:xfrm rot="5400000">
            <a:off x="6580902" y="4007369"/>
            <a:ext cx="972108" cy="1346794"/>
          </a:xfrm>
          <a:prstGeom prst="bentConnector2">
            <a:avLst/>
          </a:prstGeom>
          <a:noFill/>
          <a:ln w="28575" cap="flat" cmpd="sng" algn="ctr">
            <a:solidFill>
              <a:schemeClr val="accent6">
                <a:lumMod val="50000"/>
              </a:schemeClr>
            </a:solidFill>
            <a:prstDash val="solid"/>
            <a:tailEnd type="arrow"/>
          </a:ln>
          <a:effectLst/>
        </p:spPr>
      </p:cxnSp>
      <p:sp>
        <p:nvSpPr>
          <p:cNvPr id="29" name="Rectangle 8"/>
          <p:cNvSpPr/>
          <p:nvPr/>
        </p:nvSpPr>
        <p:spPr>
          <a:xfrm>
            <a:off x="6979421" y="2610536"/>
            <a:ext cx="1521864" cy="1578471"/>
          </a:xfrm>
          <a:prstGeom prst="rect">
            <a:avLst/>
          </a:prstGeom>
          <a:solidFill>
            <a:srgbClr val="3E6E5A"/>
          </a:solidFill>
          <a:ln w="12700" cap="flat" cmpd="sng" algn="ctr">
            <a:solidFill>
              <a:srgbClr val="3E6E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FFFFFF"/>
                </a:solidFill>
                <a:latin typeface="+mn-lt"/>
                <a:cs typeface="+mn-cs"/>
              </a:rPr>
              <a:t>Information Security </a:t>
            </a:r>
            <a:r>
              <a:rPr kumimoji="0" lang="en-GB" sz="1800" b="0" i="0" u="none" strike="noStrike" kern="0" cap="none" spc="0" normalizeH="0" baseline="0" noProof="0" dirty="0" smtClean="0">
                <a:ln>
                  <a:noFill/>
                </a:ln>
                <a:solidFill>
                  <a:srgbClr val="FFFFFF"/>
                </a:solidFill>
                <a:effectLst/>
                <a:uLnTx/>
                <a:uFillTx/>
                <a:latin typeface="+mn-lt"/>
                <a:cs typeface="+mn-cs"/>
              </a:rPr>
              <a:t>Committee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smtClean="0">
                <a:ln>
                  <a:noFill/>
                </a:ln>
                <a:solidFill>
                  <a:srgbClr val="FFFFFF"/>
                </a:solidFill>
                <a:effectLst/>
                <a:uLnTx/>
                <a:uFillTx/>
                <a:latin typeface="+mn-lt"/>
                <a:cs typeface="+mn-cs"/>
              </a:rPr>
              <a:t>(</a:t>
            </a:r>
            <a:r>
              <a:rPr kumimoji="0" lang="en-GB" sz="1800" b="0" i="0" u="none" strike="noStrike" kern="0" cap="none" spc="0" normalizeH="0" baseline="0" noProof="0" dirty="0" smtClean="0">
                <a:ln>
                  <a:noFill/>
                </a:ln>
                <a:solidFill>
                  <a:srgbClr val="FFFFFF"/>
                </a:solidFill>
                <a:effectLst/>
                <a:uLnTx/>
                <a:uFillTx/>
                <a:latin typeface="+mn-lt"/>
                <a:cs typeface="+mn-cs"/>
              </a:rPr>
              <a:t>Parliament</a:t>
            </a:r>
            <a:r>
              <a:rPr kumimoji="0" lang="nl-BE" sz="1800" b="0" i="0" u="none" strike="noStrike" kern="0" cap="none" spc="0" normalizeH="0" baseline="0" noProof="0" dirty="0" smtClean="0">
                <a:ln>
                  <a:noFill/>
                </a:ln>
                <a:solidFill>
                  <a:srgbClr val="FFFFFF"/>
                </a:solidFill>
                <a:effectLst/>
                <a:uLnTx/>
                <a:uFillTx/>
                <a:latin typeface="+mn-lt"/>
                <a:cs typeface="+mn-cs"/>
              </a:rPr>
              <a:t>)</a:t>
            </a:r>
            <a:endParaRPr kumimoji="0" lang="en-US" sz="1800" b="0" i="0" u="none" strike="noStrike" kern="0" cap="none" spc="0" normalizeH="0" baseline="0" noProof="0" dirty="0" smtClean="0">
              <a:ln>
                <a:noFill/>
              </a:ln>
              <a:solidFill>
                <a:srgbClr val="FFFFFF"/>
              </a:solidFill>
              <a:effectLst/>
              <a:uLnTx/>
              <a:uFillTx/>
              <a:latin typeface="+mn-lt"/>
              <a:cs typeface="+mn-cs"/>
            </a:endParaRPr>
          </a:p>
        </p:txBody>
      </p:sp>
      <p:cxnSp>
        <p:nvCxnSpPr>
          <p:cNvPr id="30" name="Straight Arrow Connector 29"/>
          <p:cNvCxnSpPr/>
          <p:nvPr/>
        </p:nvCxnSpPr>
        <p:spPr>
          <a:xfrm>
            <a:off x="2956576" y="2706326"/>
            <a:ext cx="1214440" cy="0"/>
          </a:xfrm>
          <a:prstGeom prst="straightConnector1">
            <a:avLst/>
          </a:prstGeom>
          <a:noFill/>
          <a:ln w="28575" cap="flat" cmpd="sng" algn="ctr">
            <a:solidFill>
              <a:schemeClr val="accent6">
                <a:lumMod val="50000"/>
              </a:schemeClr>
            </a:solidFill>
            <a:prstDash val="solid"/>
            <a:tailEnd type="arrow"/>
          </a:ln>
          <a:effectLst/>
        </p:spPr>
      </p:cxnSp>
      <p:cxnSp>
        <p:nvCxnSpPr>
          <p:cNvPr id="31" name="Straight Arrow Connector 15"/>
          <p:cNvCxnSpPr/>
          <p:nvPr/>
        </p:nvCxnSpPr>
        <p:spPr>
          <a:xfrm>
            <a:off x="4957912" y="3618648"/>
            <a:ext cx="0" cy="1004292"/>
          </a:xfrm>
          <a:prstGeom prst="straightConnector1">
            <a:avLst/>
          </a:prstGeom>
          <a:noFill/>
          <a:ln w="28575" cap="flat" cmpd="sng" algn="ctr">
            <a:solidFill>
              <a:schemeClr val="accent6">
                <a:lumMod val="50000"/>
              </a:schemeClr>
            </a:solidFill>
            <a:prstDash val="solid"/>
            <a:tailEnd type="arrow"/>
          </a:ln>
          <a:effectLst/>
        </p:spPr>
      </p:cxnSp>
      <p:cxnSp>
        <p:nvCxnSpPr>
          <p:cNvPr id="32" name="Straight Arrow Connector 17"/>
          <p:cNvCxnSpPr/>
          <p:nvPr/>
        </p:nvCxnSpPr>
        <p:spPr>
          <a:xfrm flipV="1">
            <a:off x="5286796" y="3618648"/>
            <a:ext cx="0" cy="1004292"/>
          </a:xfrm>
          <a:prstGeom prst="straightConnector1">
            <a:avLst/>
          </a:prstGeom>
          <a:noFill/>
          <a:ln w="28575" cap="flat" cmpd="sng" algn="ctr">
            <a:solidFill>
              <a:schemeClr val="accent6">
                <a:lumMod val="50000"/>
              </a:schemeClr>
            </a:solidFill>
            <a:prstDash val="solid"/>
            <a:tailEnd type="arrow"/>
          </a:ln>
          <a:effectLst/>
        </p:spPr>
      </p:cxnSp>
      <p:sp>
        <p:nvSpPr>
          <p:cNvPr id="33" name="TextBox 18"/>
          <p:cNvSpPr txBox="1"/>
          <p:nvPr/>
        </p:nvSpPr>
        <p:spPr>
          <a:xfrm>
            <a:off x="2953452" y="2436522"/>
            <a:ext cx="1214440" cy="30777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noProof="0" dirty="0" smtClean="0">
                <a:solidFill>
                  <a:srgbClr val="000000"/>
                </a:solidFill>
                <a:latin typeface="+mn-lt"/>
              </a:rPr>
              <a:t>advice</a:t>
            </a:r>
            <a:endParaRPr kumimoji="0" lang="en-GB" sz="1400" b="0" i="0" u="none" strike="noStrike" kern="0" cap="none" spc="0" normalizeH="0" baseline="0" noProof="0" dirty="0" smtClean="0">
              <a:ln>
                <a:noFill/>
              </a:ln>
              <a:solidFill>
                <a:srgbClr val="000000"/>
              </a:solidFill>
              <a:effectLst/>
              <a:uLnTx/>
              <a:uFillTx/>
              <a:latin typeface="+mn-lt"/>
            </a:endParaRPr>
          </a:p>
        </p:txBody>
      </p:sp>
      <p:sp>
        <p:nvSpPr>
          <p:cNvPr id="34" name="Rectangle 19"/>
          <p:cNvSpPr/>
          <p:nvPr/>
        </p:nvSpPr>
        <p:spPr>
          <a:xfrm>
            <a:off x="3959397" y="3980551"/>
            <a:ext cx="1021433" cy="52322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mn-lt"/>
              </a:rPr>
              <a:t>decision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mn-lt"/>
              </a:rPr>
              <a:t>supervision</a:t>
            </a:r>
          </a:p>
        </p:txBody>
      </p:sp>
      <p:sp>
        <p:nvSpPr>
          <p:cNvPr id="35" name="Rectangle 20"/>
          <p:cNvSpPr/>
          <p:nvPr/>
        </p:nvSpPr>
        <p:spPr>
          <a:xfrm>
            <a:off x="5239119" y="3993252"/>
            <a:ext cx="107593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mn-lt"/>
              </a:rPr>
              <a:t>proposal for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mn-lt"/>
              </a:rPr>
              <a:t>decision</a:t>
            </a:r>
          </a:p>
        </p:txBody>
      </p:sp>
      <p:sp>
        <p:nvSpPr>
          <p:cNvPr id="36" name="Rectangle 21"/>
          <p:cNvSpPr/>
          <p:nvPr/>
        </p:nvSpPr>
        <p:spPr>
          <a:xfrm>
            <a:off x="6529256" y="4864484"/>
            <a:ext cx="1208985"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400" b="0" i="0" u="none" strike="noStrike" kern="0" cap="none" spc="0" normalizeH="0" baseline="0" noProof="0" dirty="0" smtClean="0">
                <a:ln>
                  <a:noFill/>
                </a:ln>
                <a:solidFill>
                  <a:srgbClr val="000000"/>
                </a:solidFill>
                <a:effectLst/>
                <a:uLnTx/>
                <a:uFillTx/>
                <a:latin typeface="+mn-lt"/>
              </a:rPr>
              <a:t>authorisation</a:t>
            </a:r>
            <a:endParaRPr kumimoji="0" lang="en-US" sz="1400" b="0" i="0" u="none" strike="noStrike" kern="0" cap="none" spc="0" normalizeH="0" baseline="0" noProof="0" dirty="0" smtClean="0">
              <a:ln>
                <a:noFill/>
              </a:ln>
              <a:solidFill>
                <a:srgbClr val="000000"/>
              </a:solidFill>
              <a:effectLst/>
              <a:uLnTx/>
              <a:uFillTx/>
              <a:latin typeface="+mn-lt"/>
            </a:endParaRPr>
          </a:p>
        </p:txBody>
      </p:sp>
      <p:sp>
        <p:nvSpPr>
          <p:cNvPr id="37" name="TextBox 22"/>
          <p:cNvSpPr txBox="1"/>
          <p:nvPr/>
        </p:nvSpPr>
        <p:spPr>
          <a:xfrm>
            <a:off x="3255947" y="1890456"/>
            <a:ext cx="313761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smtClean="0">
                <a:ln>
                  <a:noFill/>
                </a:ln>
                <a:solidFill>
                  <a:srgbClr val="000000"/>
                </a:solidFill>
                <a:effectLst/>
                <a:uLnTx/>
                <a:uFillTx/>
                <a:latin typeface="+mn-lt"/>
              </a:rPr>
              <a:t>Healthdata.be platform</a:t>
            </a:r>
            <a:endParaRPr kumimoji="0" lang="en-US" sz="1800" b="0" i="0" u="none" strike="noStrike" kern="0" cap="none" spc="0" normalizeH="0" baseline="0" noProof="0" dirty="0" smtClean="0">
              <a:ln>
                <a:noFill/>
              </a:ln>
              <a:solidFill>
                <a:srgbClr val="000000"/>
              </a:solidFill>
              <a:effectLst/>
              <a:uLnTx/>
              <a:uFillTx/>
              <a:latin typeface="+mn-lt"/>
            </a:endParaRPr>
          </a:p>
        </p:txBody>
      </p:sp>
      <p:sp>
        <p:nvSpPr>
          <p:cNvPr id="38" name="Rectangle 2"/>
          <p:cNvSpPr/>
          <p:nvPr/>
        </p:nvSpPr>
        <p:spPr>
          <a:xfrm>
            <a:off x="3093579" y="1386215"/>
            <a:ext cx="3452378" cy="4761098"/>
          </a:xfrm>
          <a:prstGeom prst="rect">
            <a:avLst/>
          </a:prstGeom>
          <a:noFill/>
          <a:ln w="12700" cap="flat" cmpd="sng" algn="ctr">
            <a:solidFill>
              <a:schemeClr val="accent6">
                <a:lumMod val="50000"/>
              </a:schemeClr>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BE" kern="0" dirty="0" smtClean="0">
                <a:solidFill>
                  <a:srgbClr val="000000"/>
                </a:solidFill>
                <a:latin typeface="+mn-lt"/>
              </a:rPr>
              <a:t>Sciensano </a:t>
            </a:r>
            <a:r>
              <a:rPr kumimoji="0" lang="fr-BE" sz="1800" b="0" i="0" u="none" strike="noStrike" kern="0" cap="none" spc="0" normalizeH="0" baseline="0" noProof="0" dirty="0" smtClean="0">
                <a:ln>
                  <a:noFill/>
                </a:ln>
                <a:solidFill>
                  <a:srgbClr val="000000"/>
                </a:solidFill>
                <a:effectLst/>
                <a:uLnTx/>
                <a:uFillTx/>
                <a:latin typeface="+mn-lt"/>
                <a:cs typeface="+mn-cs"/>
              </a:rPr>
              <a:t>(</a:t>
            </a:r>
            <a:r>
              <a:rPr lang="fr-BE" kern="0" dirty="0" smtClean="0">
                <a:solidFill>
                  <a:srgbClr val="000000"/>
                </a:solidFill>
                <a:latin typeface="+mn-lt"/>
              </a:rPr>
              <a:t>WIV-ISP </a:t>
            </a:r>
            <a:r>
              <a:rPr kumimoji="0" lang="fr-BE" sz="1800" b="0" i="0" u="none" strike="noStrike" kern="0" cap="none" spc="0" normalizeH="0" baseline="0" noProof="0" dirty="0" smtClean="0">
                <a:ln>
                  <a:noFill/>
                </a:ln>
                <a:solidFill>
                  <a:srgbClr val="000000"/>
                </a:solidFill>
                <a:effectLst/>
                <a:uLnTx/>
                <a:uFillTx/>
                <a:latin typeface="+mn-lt"/>
                <a:cs typeface="+mn-cs"/>
              </a:rPr>
              <a:t>)</a:t>
            </a:r>
            <a:endParaRPr kumimoji="0" lang="en-US" sz="1800" b="0" i="0" u="none" strike="noStrike" kern="0" cap="none" spc="0" normalizeH="0" baseline="0" noProof="0" dirty="0" smtClean="0">
              <a:ln>
                <a:noFill/>
              </a:ln>
              <a:solidFill>
                <a:srgbClr val="000000"/>
              </a:solidFill>
              <a:effectLst/>
              <a:uLnTx/>
              <a:uFillTx/>
              <a:latin typeface="+mn-lt"/>
              <a:cs typeface="+mn-cs"/>
            </a:endParaRPr>
          </a:p>
        </p:txBody>
      </p:sp>
      <p:sp>
        <p:nvSpPr>
          <p:cNvPr id="20" name="Rectangle 3"/>
          <p:cNvSpPr/>
          <p:nvPr/>
        </p:nvSpPr>
        <p:spPr>
          <a:xfrm>
            <a:off x="826265" y="4349384"/>
            <a:ext cx="2117456" cy="1008112"/>
          </a:xfrm>
          <a:prstGeom prst="rect">
            <a:avLst/>
          </a:prstGeom>
          <a:solidFill>
            <a:srgbClr val="3E6E5A"/>
          </a:solidFill>
          <a:ln w="12700" cap="flat" cmpd="sng" algn="ctr">
            <a:solidFill>
              <a:srgbClr val="3E6E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smtClean="0">
                <a:ln>
                  <a:noFill/>
                </a:ln>
                <a:solidFill>
                  <a:srgbClr val="FFFFFF"/>
                </a:solidFill>
                <a:effectLst/>
                <a:uLnTx/>
                <a:uFillTx/>
                <a:latin typeface="+mn-lt"/>
                <a:ea typeface="+mn-ea"/>
                <a:cs typeface="+mn-cs"/>
              </a:rPr>
              <a:t>Management Board eHealth Platform</a:t>
            </a:r>
            <a:endParaRPr kumimoji="0" lang="en-US" sz="1800" b="0" i="0" u="none" strike="noStrike" kern="0" cap="none" spc="0" normalizeH="0" baseline="0" noProof="0" dirty="0" smtClean="0">
              <a:ln>
                <a:noFill/>
              </a:ln>
              <a:solidFill>
                <a:srgbClr val="FFFFFF"/>
              </a:solidFill>
              <a:effectLst/>
              <a:uLnTx/>
              <a:uFillTx/>
              <a:latin typeface="+mn-lt"/>
              <a:ea typeface="+mn-ea"/>
              <a:cs typeface="+mn-cs"/>
            </a:endParaRPr>
          </a:p>
        </p:txBody>
      </p:sp>
      <p:sp>
        <p:nvSpPr>
          <p:cNvPr id="22" name="TextBox 18"/>
          <p:cNvSpPr txBox="1"/>
          <p:nvPr/>
        </p:nvSpPr>
        <p:spPr>
          <a:xfrm>
            <a:off x="1871216" y="5357495"/>
            <a:ext cx="121444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smtClean="0">
                <a:solidFill>
                  <a:srgbClr val="000000"/>
                </a:solidFill>
                <a:latin typeface="+mn-lt"/>
              </a:rPr>
              <a:t>technological</a:t>
            </a:r>
            <a:endParaRPr lang="en-GB" sz="1400" kern="0" noProof="0" dirty="0" smtClean="0">
              <a:solidFill>
                <a:srgbClr val="000000"/>
              </a:solidFill>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noProof="0" dirty="0" smtClean="0">
                <a:solidFill>
                  <a:srgbClr val="000000"/>
                </a:solidFill>
                <a:latin typeface="+mn-lt"/>
              </a:rPr>
              <a:t>supervision</a:t>
            </a:r>
            <a:endParaRPr kumimoji="0" lang="en-GB" sz="1400" b="0" i="0" u="none" strike="noStrike" kern="0" cap="none" spc="0" normalizeH="0" baseline="0" noProof="0" dirty="0" smtClean="0">
              <a:ln>
                <a:noFill/>
              </a:ln>
              <a:solidFill>
                <a:srgbClr val="000000"/>
              </a:solidFill>
              <a:effectLst/>
              <a:uLnTx/>
              <a:uFillTx/>
              <a:latin typeface="+mn-lt"/>
            </a:endParaRPr>
          </a:p>
        </p:txBody>
      </p:sp>
      <p:cxnSp>
        <p:nvCxnSpPr>
          <p:cNvPr id="7" name="Elbow Connector 6"/>
          <p:cNvCxnSpPr>
            <a:stCxn id="20" idx="2"/>
          </p:cNvCxnSpPr>
          <p:nvPr/>
        </p:nvCxnSpPr>
        <p:spPr>
          <a:xfrm rot="16200000" flipH="1">
            <a:off x="2427496" y="4814993"/>
            <a:ext cx="285949" cy="1370954"/>
          </a:xfrm>
          <a:prstGeom prst="bentConnector2">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
          <p:cNvSpPr/>
          <p:nvPr/>
        </p:nvSpPr>
        <p:spPr>
          <a:xfrm>
            <a:off x="826265" y="3213946"/>
            <a:ext cx="2117097" cy="1008112"/>
          </a:xfrm>
          <a:prstGeom prst="rect">
            <a:avLst/>
          </a:prstGeom>
          <a:solidFill>
            <a:srgbClr val="3E6E5A"/>
          </a:solidFill>
          <a:ln w="12700" cap="flat" cmpd="sng" algn="ctr">
            <a:solidFill>
              <a:srgbClr val="3E6E5A"/>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smtClean="0">
                <a:ln>
                  <a:noFill/>
                </a:ln>
                <a:solidFill>
                  <a:srgbClr val="FFFFFF"/>
                </a:solidFill>
                <a:effectLst/>
                <a:uLnTx/>
                <a:uFillTx/>
                <a:latin typeface="+mn-lt"/>
                <a:ea typeface="+mn-ea"/>
                <a:cs typeface="+mn-cs"/>
              </a:rPr>
              <a:t>Belgian Consultative Committee </a:t>
            </a:r>
            <a:r>
              <a:rPr kumimoji="0" lang="en-US" sz="1800" b="0" i="0" u="none" strike="noStrike" kern="0" cap="none" spc="0" normalizeH="0" baseline="0" dirty="0" smtClean="0">
                <a:ln>
                  <a:noFill/>
                </a:ln>
                <a:solidFill>
                  <a:srgbClr val="FFFFFF"/>
                </a:solidFill>
                <a:effectLst/>
                <a:uLnTx/>
                <a:uFillTx/>
                <a:latin typeface="+mn-lt"/>
                <a:ea typeface="+mn-ea"/>
                <a:cs typeface="+mn-cs"/>
              </a:rPr>
              <a:t>Bio</a:t>
            </a:r>
            <a:r>
              <a:rPr kumimoji="0" lang="en-US" sz="1800" b="0" i="0" u="none" strike="noStrike" kern="0" cap="none" spc="0" normalizeH="0" dirty="0" smtClean="0">
                <a:ln>
                  <a:noFill/>
                </a:ln>
                <a:solidFill>
                  <a:srgbClr val="FFFFFF"/>
                </a:solidFill>
                <a:effectLst/>
                <a:uLnTx/>
                <a:uFillTx/>
                <a:latin typeface="+mn-lt"/>
                <a:ea typeface="+mn-ea"/>
                <a:cs typeface="+mn-cs"/>
              </a:rPr>
              <a:t>ethics</a:t>
            </a:r>
            <a:endParaRPr kumimoji="0" lang="en-US" sz="1800" b="0" i="0" u="none" strike="noStrike" kern="0" cap="none" spc="0" normalizeH="0" baseline="0" dirty="0" smtClean="0">
              <a:ln>
                <a:noFill/>
              </a:ln>
              <a:solidFill>
                <a:srgbClr val="FFFFFF"/>
              </a:solidFill>
              <a:effectLst/>
              <a:uLnTx/>
              <a:uFillTx/>
              <a:latin typeface="+mn-lt"/>
              <a:ea typeface="+mn-ea"/>
              <a:cs typeface="+mn-cs"/>
            </a:endParaRPr>
          </a:p>
        </p:txBody>
      </p:sp>
      <p:cxnSp>
        <p:nvCxnSpPr>
          <p:cNvPr id="40" name="Straight Arrow Connector 39"/>
          <p:cNvCxnSpPr/>
          <p:nvPr/>
        </p:nvCxnSpPr>
        <p:spPr>
          <a:xfrm>
            <a:off x="2943362" y="3337284"/>
            <a:ext cx="1214440" cy="0"/>
          </a:xfrm>
          <a:prstGeom prst="straightConnector1">
            <a:avLst/>
          </a:prstGeom>
          <a:noFill/>
          <a:ln w="28575" cap="flat" cmpd="sng" algn="ctr">
            <a:solidFill>
              <a:schemeClr val="accent6">
                <a:lumMod val="50000"/>
              </a:schemeClr>
            </a:solidFill>
            <a:prstDash val="solid"/>
            <a:tailEnd type="arrow"/>
          </a:ln>
          <a:effectLst/>
        </p:spPr>
      </p:cxnSp>
      <p:sp>
        <p:nvSpPr>
          <p:cNvPr id="41" name="TextBox 18"/>
          <p:cNvSpPr txBox="1"/>
          <p:nvPr/>
        </p:nvSpPr>
        <p:spPr>
          <a:xfrm>
            <a:off x="2984306" y="3054780"/>
            <a:ext cx="1214440" cy="30777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srgbClr val="000000"/>
                </a:solidFill>
                <a:latin typeface="+mn-lt"/>
              </a:rPr>
              <a:t>a</a:t>
            </a:r>
            <a:r>
              <a:rPr kumimoji="0" lang="en-GB" sz="1400" b="0" i="0" u="none" strike="noStrike" kern="0" cap="none" spc="0" normalizeH="0" baseline="0" noProof="0" dirty="0" smtClean="0">
                <a:ln>
                  <a:noFill/>
                </a:ln>
                <a:solidFill>
                  <a:srgbClr val="000000"/>
                </a:solidFill>
                <a:effectLst/>
                <a:uLnTx/>
                <a:uFillTx/>
                <a:latin typeface="+mn-lt"/>
              </a:rPr>
              <a:t>d hoc advice</a:t>
            </a:r>
          </a:p>
        </p:txBody>
      </p:sp>
      <p:sp>
        <p:nvSpPr>
          <p:cNvPr id="3" name="Slide Number Placeholder 2"/>
          <p:cNvSpPr>
            <a:spLocks noGrp="1"/>
          </p:cNvSpPr>
          <p:nvPr>
            <p:ph type="sldNum" sz="quarter" idx="4"/>
          </p:nvPr>
        </p:nvSpPr>
        <p:spPr/>
        <p:txBody>
          <a:bodyPr/>
          <a:lstStyle/>
          <a:p>
            <a:fld id="{A7CC3638-A99D-674C-A789-FA84B7E5EA16}" type="slidenum">
              <a:rPr lang="nl-NL" smtClean="0"/>
              <a:pPr/>
              <a:t>21</a:t>
            </a:fld>
            <a:endParaRPr lang="nl-NL" dirty="0"/>
          </a:p>
        </p:txBody>
      </p:sp>
    </p:spTree>
    <p:extLst>
      <p:ext uri="{BB962C8B-B14F-4D97-AF65-F5344CB8AC3E}">
        <p14:creationId xmlns:p14="http://schemas.microsoft.com/office/powerpoint/2010/main" val="3923378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#dataforbetterhealth initiative</a:t>
            </a:r>
            <a:endParaRPr lang="en-GB" noProof="0" dirty="0"/>
          </a:p>
        </p:txBody>
      </p:sp>
      <p:sp>
        <p:nvSpPr>
          <p:cNvPr id="4" name="Text Placeholder 3"/>
          <p:cNvSpPr>
            <a:spLocks noGrp="1"/>
          </p:cNvSpPr>
          <p:nvPr>
            <p:ph type="body" sz="quarter" idx="11"/>
          </p:nvPr>
        </p:nvSpPr>
        <p:spPr/>
        <p:txBody>
          <a:bodyPr>
            <a:normAutofit fontScale="92500"/>
          </a:bodyPr>
          <a:lstStyle/>
          <a:p>
            <a:r>
              <a:rPr lang="en-US" dirty="0"/>
              <a:t>t</a:t>
            </a:r>
            <a:r>
              <a:rPr lang="en-US" dirty="0" smtClean="0"/>
              <a:t>he initiative #</a:t>
            </a:r>
            <a:r>
              <a:rPr lang="en-US" dirty="0" err="1" smtClean="0"/>
              <a:t>dataforbetterhealth</a:t>
            </a:r>
            <a:r>
              <a:rPr lang="en-US" dirty="0" smtClean="0"/>
              <a:t> aims to identify the existing impediments for a FAIR data (Findable, Accessible, Interoperable, Reusable) policy in public health and to formulate, test and implement solutions for these impediments  in order to achieve an integrated data access policy</a:t>
            </a:r>
          </a:p>
          <a:p>
            <a:r>
              <a:rPr lang="en-US" dirty="0" smtClean="0"/>
              <a:t>an integrated data access policy will lead to</a:t>
            </a:r>
          </a:p>
          <a:p>
            <a:pPr lvl="1"/>
            <a:r>
              <a:rPr lang="en-US" dirty="0" smtClean="0"/>
              <a:t>better support for scientific research and quality of care</a:t>
            </a:r>
          </a:p>
          <a:p>
            <a:pPr lvl="1"/>
            <a:r>
              <a:rPr lang="en-US" dirty="0" smtClean="0"/>
              <a:t>better support for clinical trials, personalized and patient centric care, and prevention</a:t>
            </a:r>
          </a:p>
          <a:p>
            <a:pPr lvl="1"/>
            <a:r>
              <a:rPr lang="en-US" dirty="0" smtClean="0"/>
              <a:t>more effective development of medicines and medical devices</a:t>
            </a:r>
          </a:p>
          <a:p>
            <a:pPr lvl="1"/>
            <a:r>
              <a:rPr lang="en-US" dirty="0" smtClean="0"/>
              <a:t>lower medical expenses</a:t>
            </a:r>
          </a:p>
          <a:p>
            <a:r>
              <a:rPr lang="en-US" dirty="0" smtClean="0"/>
              <a:t>an initiative of the federal minister of Public health, the federal minister of Digital Agenda and Privacy</a:t>
            </a:r>
            <a:endParaRPr lang="en-GB" dirty="0" smtClean="0"/>
          </a:p>
          <a:p>
            <a:r>
              <a:rPr lang="en-GB" dirty="0" smtClean="0"/>
              <a:t>diverse activities: lectures, FAIR workshops for civil servants hosting data, development of metadata portals, hackathons, policy note, …</a:t>
            </a:r>
          </a:p>
        </p:txBody>
      </p:sp>
      <p:sp>
        <p:nvSpPr>
          <p:cNvPr id="6" name="Slide Number Placeholder 5"/>
          <p:cNvSpPr>
            <a:spLocks noGrp="1"/>
          </p:cNvSpPr>
          <p:nvPr>
            <p:ph type="sldNum" sz="quarter" idx="4"/>
          </p:nvPr>
        </p:nvSpPr>
        <p:spPr/>
        <p:txBody>
          <a:bodyPr/>
          <a:lstStyle/>
          <a:p>
            <a:fld id="{A7CC3638-A99D-674C-A789-FA84B7E5EA16}" type="slidenum">
              <a:rPr lang="nl-NL" smtClean="0"/>
              <a:pPr/>
              <a:t>22</a:t>
            </a:fld>
            <a:endParaRPr lang="nl-NL" dirty="0"/>
          </a:p>
        </p:txBody>
      </p:sp>
    </p:spTree>
    <p:extLst>
      <p:ext uri="{BB962C8B-B14F-4D97-AF65-F5344CB8AC3E}">
        <p14:creationId xmlns:p14="http://schemas.microsoft.com/office/powerpoint/2010/main" val="3402085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Project editing scre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53" b="24529"/>
          <a:stretch/>
        </p:blipFill>
        <p:spPr bwMode="auto">
          <a:xfrm>
            <a:off x="612894" y="1058333"/>
            <a:ext cx="3276000" cy="1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smtClean="0"/>
              <a:t>#dataforbetterhealth: f</a:t>
            </a:r>
            <a:r>
              <a:rPr lang="en-US" smtClean="0"/>
              <a:t>rom metadata to request</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37764"/>
          <a:stretch/>
        </p:blipFill>
        <p:spPr>
          <a:xfrm>
            <a:off x="602384" y="4889189"/>
            <a:ext cx="3276000" cy="1716533"/>
          </a:xfrm>
          <a:prstGeom prst="rect">
            <a:avLst/>
          </a:prstGeom>
        </p:spPr>
      </p:pic>
      <p:pic>
        <p:nvPicPr>
          <p:cNvPr id="9" name="Picture 8"/>
          <p:cNvPicPr>
            <a:picLocks noChangeAspect="1"/>
          </p:cNvPicPr>
          <p:nvPr/>
        </p:nvPicPr>
        <p:blipFill>
          <a:blip r:embed="rId4"/>
          <a:stretch>
            <a:fillRect/>
          </a:stretch>
        </p:blipFill>
        <p:spPr>
          <a:xfrm>
            <a:off x="602384" y="3043316"/>
            <a:ext cx="3276000" cy="1703727"/>
          </a:xfrm>
          <a:prstGeom prst="rect">
            <a:avLst/>
          </a:prstGeom>
        </p:spPr>
      </p:pic>
      <p:sp>
        <p:nvSpPr>
          <p:cNvPr id="10" name="TextBox 9"/>
          <p:cNvSpPr txBox="1"/>
          <p:nvPr/>
        </p:nvSpPr>
        <p:spPr>
          <a:xfrm>
            <a:off x="4093353" y="1053416"/>
            <a:ext cx="32599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3E6E5A"/>
                </a:solidFill>
                <a:effectLst/>
                <a:uLnTx/>
                <a:uFillTx/>
                <a:latin typeface="Calibri" panose="020F0502020204030204"/>
                <a:ea typeface="+mn-ea"/>
                <a:cs typeface="+mn-cs"/>
              </a:rPr>
              <a:t>https://metadata.healthdata.be</a:t>
            </a:r>
            <a:endParaRPr kumimoji="0" lang="en-US" sz="1800" b="1" i="0" u="none" strike="noStrike" kern="1200" cap="none" spc="0" normalizeH="0" baseline="0" noProof="0" dirty="0">
              <a:ln>
                <a:noFill/>
              </a:ln>
              <a:solidFill>
                <a:srgbClr val="3E6E5A"/>
              </a:solidFill>
              <a:effectLst/>
              <a:uLnTx/>
              <a:uFillTx/>
              <a:latin typeface="Calibri" panose="020F0502020204030204"/>
              <a:ea typeface="+mn-ea"/>
              <a:cs typeface="+mn-cs"/>
            </a:endParaRPr>
          </a:p>
        </p:txBody>
      </p:sp>
      <p:sp>
        <p:nvSpPr>
          <p:cNvPr id="11" name="TextBox 10"/>
          <p:cNvSpPr txBox="1"/>
          <p:nvPr/>
        </p:nvSpPr>
        <p:spPr>
          <a:xfrm>
            <a:off x="4131748" y="3035882"/>
            <a:ext cx="26414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3E6E5A"/>
                </a:solidFill>
                <a:effectLst/>
                <a:uLnTx/>
                <a:uFillTx/>
                <a:latin typeface="Calibri" panose="020F0502020204030204"/>
                <a:ea typeface="+mn-ea"/>
                <a:cs typeface="+mn-cs"/>
              </a:rPr>
              <a:t>https://fair.healthdata.be</a:t>
            </a:r>
            <a:endParaRPr kumimoji="0" lang="en-US" sz="1800" b="1" i="0" u="none" strike="noStrike" kern="1200" cap="none" spc="0" normalizeH="0" baseline="0" noProof="0" dirty="0">
              <a:ln>
                <a:noFill/>
              </a:ln>
              <a:solidFill>
                <a:srgbClr val="3E6E5A"/>
              </a:solidFill>
              <a:effectLst/>
              <a:uLnTx/>
              <a:uFillTx/>
              <a:latin typeface="Calibri" panose="020F0502020204030204"/>
              <a:ea typeface="+mn-ea"/>
              <a:cs typeface="+mn-cs"/>
            </a:endParaRPr>
          </a:p>
        </p:txBody>
      </p:sp>
      <p:sp>
        <p:nvSpPr>
          <p:cNvPr id="12" name="TextBox 11"/>
          <p:cNvSpPr txBox="1"/>
          <p:nvPr/>
        </p:nvSpPr>
        <p:spPr>
          <a:xfrm>
            <a:off x="4093353" y="4851979"/>
            <a:ext cx="31572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3E6E5A"/>
                </a:solidFill>
                <a:effectLst/>
                <a:uLnTx/>
                <a:uFillTx/>
                <a:latin typeface="Calibri" panose="020F0502020204030204"/>
                <a:ea typeface="+mn-ea"/>
                <a:cs typeface="+mn-cs"/>
              </a:rPr>
              <a:t>https://requests.healthdata.be</a:t>
            </a:r>
            <a:endParaRPr kumimoji="0" lang="en-US" sz="1800" b="1" i="0" u="none" strike="noStrike" kern="1200" cap="none" spc="0" normalizeH="0" baseline="0" noProof="0" dirty="0">
              <a:ln>
                <a:noFill/>
              </a:ln>
              <a:solidFill>
                <a:srgbClr val="3E6E5A"/>
              </a:solidFill>
              <a:effectLst/>
              <a:uLnTx/>
              <a:uFillTx/>
              <a:latin typeface="Calibri" panose="020F0502020204030204"/>
              <a:ea typeface="+mn-ea"/>
              <a:cs typeface="+mn-cs"/>
            </a:endParaRPr>
          </a:p>
        </p:txBody>
      </p:sp>
      <p:sp>
        <p:nvSpPr>
          <p:cNvPr id="13" name="TextBox 12"/>
          <p:cNvSpPr txBox="1"/>
          <p:nvPr/>
        </p:nvSpPr>
        <p:spPr>
          <a:xfrm>
            <a:off x="4093353" y="1475520"/>
            <a:ext cx="4460098" cy="73866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a:rPr>
              <a:t>d</a:t>
            </a:r>
            <a:r>
              <a:rPr kumimoji="0" lang="en-US" sz="1400" b="0" i="0" u="none" strike="noStrike" kern="1200" cap="none" spc="0" normalizeH="0" baseline="0" noProof="0" dirty="0" err="1" smtClean="0">
                <a:ln>
                  <a:noFill/>
                </a:ln>
                <a:effectLst/>
                <a:uLnTx/>
                <a:uFillTx/>
                <a:latin typeface="Calibri" panose="020F0502020204030204"/>
                <a:ea typeface="+mn-ea"/>
                <a:cs typeface="+mn-cs"/>
              </a:rPr>
              <a:t>ata</a:t>
            </a:r>
            <a:r>
              <a:rPr kumimoji="0" lang="en-US" sz="1400" b="0" i="0" u="none" strike="noStrike" kern="1200" cap="none" spc="0" normalizeH="0" baseline="0" noProof="0" dirty="0" smtClean="0">
                <a:ln>
                  <a:noFill/>
                </a:ln>
                <a:effectLst/>
                <a:uLnTx/>
                <a:uFillTx/>
                <a:latin typeface="Calibri" panose="020F0502020204030204"/>
                <a:ea typeface="+mn-ea"/>
                <a:cs typeface="+mn-cs"/>
              </a:rPr>
              <a:t> managers of public funded databases must describe </a:t>
            </a:r>
            <a:r>
              <a:rPr kumimoji="0" lang="en-US" sz="1400" b="0" i="0" u="none" strike="noStrike" kern="1200" cap="none" spc="0" normalizeH="0" baseline="0" noProof="0" dirty="0">
                <a:ln>
                  <a:noFill/>
                </a:ln>
                <a:effectLst/>
                <a:uLnTx/>
                <a:uFillTx/>
                <a:latin typeface="Calibri" panose="020F0502020204030204"/>
                <a:ea typeface="+mn-ea"/>
                <a:cs typeface="+mn-cs"/>
              </a:rPr>
              <a:t>in detail </a:t>
            </a:r>
            <a:r>
              <a:rPr kumimoji="0" lang="en-US" sz="1400" b="0" i="0" u="none" strike="noStrike" kern="1200" cap="none" spc="0" normalizeH="0" baseline="0" noProof="0" dirty="0" smtClean="0">
                <a:ln>
                  <a:noFill/>
                </a:ln>
                <a:effectLst/>
                <a:uLnTx/>
                <a:uFillTx/>
                <a:latin typeface="Calibri" panose="020F0502020204030204"/>
                <a:ea typeface="+mn-ea"/>
                <a:cs typeface="+mn-cs"/>
              </a:rPr>
              <a:t>their project and database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a:rPr>
              <a:t>d</a:t>
            </a:r>
            <a:r>
              <a:rPr kumimoji="0" lang="en-US" sz="1400" b="0" i="0" u="none" strike="noStrike" kern="1200" cap="none" spc="0" normalizeH="0" baseline="0" noProof="0" dirty="0" err="1" smtClean="0">
                <a:ln>
                  <a:noFill/>
                </a:ln>
                <a:effectLst/>
                <a:uLnTx/>
                <a:uFillTx/>
                <a:latin typeface="Calibri" panose="020F0502020204030204"/>
                <a:ea typeface="+mn-ea"/>
                <a:cs typeface="+mn-cs"/>
              </a:rPr>
              <a:t>escriptions</a:t>
            </a:r>
            <a:r>
              <a:rPr kumimoji="0" lang="en-US" sz="1400" b="0" i="0" u="none" strike="noStrike" kern="1200" cap="none" spc="0" normalizeH="0" baseline="0" noProof="0" dirty="0" smtClean="0">
                <a:ln>
                  <a:noFill/>
                </a:ln>
                <a:effectLst/>
                <a:uLnTx/>
                <a:uFillTx/>
                <a:latin typeface="Calibri" panose="020F0502020204030204"/>
                <a:ea typeface="+mn-ea"/>
                <a:cs typeface="+mn-cs"/>
              </a:rPr>
              <a:t> needs to be updated once a year</a:t>
            </a: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14" name="TextBox 13"/>
          <p:cNvSpPr txBox="1"/>
          <p:nvPr/>
        </p:nvSpPr>
        <p:spPr>
          <a:xfrm>
            <a:off x="4124883" y="3450668"/>
            <a:ext cx="4460098" cy="95410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a:rPr>
              <a:t>t</a:t>
            </a:r>
            <a:r>
              <a:rPr kumimoji="0" lang="en-US" sz="1400" i="0" u="none" strike="noStrike" kern="1200" cap="none" spc="0" normalizeH="0" baseline="0" noProof="0" dirty="0" smtClean="0">
                <a:ln>
                  <a:noFill/>
                </a:ln>
                <a:effectLst/>
                <a:uLnTx/>
                <a:uFillTx/>
                <a:latin typeface="Calibri" panose="020F0502020204030204"/>
                <a:ea typeface="+mn-ea"/>
                <a:cs typeface="+mn-cs"/>
              </a:rPr>
              <a:t>he metadata description is automatically published in the publicly</a:t>
            </a:r>
            <a:r>
              <a:rPr kumimoji="0" lang="en-US" sz="1400" i="0" u="none" strike="noStrike" kern="1200" cap="none" spc="0" normalizeH="0" noProof="0" dirty="0" smtClean="0">
                <a:ln>
                  <a:noFill/>
                </a:ln>
                <a:effectLst/>
                <a:uLnTx/>
                <a:uFillTx/>
                <a:latin typeface="Calibri" panose="020F0502020204030204"/>
                <a:ea typeface="+mn-ea"/>
                <a:cs typeface="+mn-cs"/>
              </a:rPr>
              <a:t> accessible FAIR</a:t>
            </a:r>
            <a:r>
              <a:rPr kumimoji="0" lang="en-US" sz="1400" i="0" u="none" strike="noStrike" kern="1200" cap="none" spc="0" normalizeH="0" baseline="0" noProof="0" dirty="0" smtClean="0">
                <a:ln>
                  <a:noFill/>
                </a:ln>
                <a:effectLst/>
                <a:uLnTx/>
                <a:uFillTx/>
                <a:latin typeface="Calibri" panose="020F0502020204030204"/>
                <a:ea typeface="+mn-ea"/>
                <a:cs typeface="+mn-cs"/>
              </a:rPr>
              <a:t> data portal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Calibri" panose="020F0502020204030204"/>
              </a:rPr>
              <a:t>a</a:t>
            </a:r>
            <a:r>
              <a:rPr kumimoji="0" lang="en-US" sz="1400" i="0" u="none" strike="noStrike" kern="1200" cap="none" spc="0" normalizeH="0" baseline="0" noProof="0" dirty="0" smtClean="0">
                <a:ln>
                  <a:noFill/>
                </a:ln>
                <a:effectLst/>
                <a:uLnTx/>
                <a:uFillTx/>
                <a:latin typeface="Calibri" panose="020F0502020204030204"/>
                <a:ea typeface="+mn-ea"/>
                <a:cs typeface="+mn-cs"/>
              </a:rPr>
              <a:t> “request data” button is foreseen for each project,</a:t>
            </a:r>
            <a:r>
              <a:rPr kumimoji="0" lang="en-US" sz="1400" i="0" u="none" strike="noStrike" kern="1200" cap="none" spc="0" normalizeH="0" noProof="0" dirty="0" smtClean="0">
                <a:ln>
                  <a:noFill/>
                </a:ln>
                <a:effectLst/>
                <a:uLnTx/>
                <a:uFillTx/>
                <a:latin typeface="Calibri" panose="020F0502020204030204"/>
                <a:ea typeface="+mn-ea"/>
                <a:cs typeface="+mn-cs"/>
              </a:rPr>
              <a:t> and redirects to the request portal</a:t>
            </a: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15" name="TextBox 14"/>
          <p:cNvSpPr txBox="1"/>
          <p:nvPr/>
        </p:nvSpPr>
        <p:spPr>
          <a:xfrm>
            <a:off x="4087339" y="5221311"/>
            <a:ext cx="4466112" cy="138499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a:rPr>
              <a:t>p</a:t>
            </a:r>
            <a:r>
              <a:rPr kumimoji="0" lang="en-US" sz="1400" b="0" i="0" u="none" strike="noStrike" kern="1200" cap="none" spc="0" normalizeH="0" baseline="0" noProof="0" dirty="0" err="1" smtClean="0">
                <a:ln>
                  <a:noFill/>
                </a:ln>
                <a:effectLst/>
                <a:uLnTx/>
                <a:uFillTx/>
                <a:latin typeface="Calibri" panose="020F0502020204030204"/>
                <a:ea typeface="+mn-ea"/>
                <a:cs typeface="+mn-cs"/>
              </a:rPr>
              <a:t>ersons</a:t>
            </a:r>
            <a:r>
              <a:rPr kumimoji="0" lang="en-US" sz="1400" b="0" i="0" u="none" strike="noStrike" kern="1200" cap="none" spc="0" normalizeH="0" baseline="0" noProof="0" dirty="0" smtClean="0">
                <a:ln>
                  <a:noFill/>
                </a:ln>
                <a:effectLst/>
                <a:uLnTx/>
                <a:uFillTx/>
                <a:latin typeface="Calibri" panose="020F0502020204030204"/>
                <a:ea typeface="+mn-ea"/>
                <a:cs typeface="+mn-cs"/>
              </a:rPr>
              <a:t> can submit their request using a detailed request form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a:rPr>
              <a:t>t</a:t>
            </a:r>
            <a:r>
              <a:rPr kumimoji="0" lang="en-US" sz="1400" b="0" i="0" u="none" strike="noStrike" kern="1200" cap="none" spc="0" normalizeH="0" baseline="0" noProof="0" dirty="0" smtClean="0">
                <a:ln>
                  <a:noFill/>
                </a:ln>
                <a:effectLst/>
                <a:uLnTx/>
                <a:uFillTx/>
                <a:latin typeface="Calibri" panose="020F0502020204030204"/>
                <a:ea typeface="+mn-ea"/>
                <a:cs typeface="+mn-cs"/>
              </a:rPr>
              <a:t>he submitted request form is immediately forwarded towards the manager of the database in question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a:rPr>
              <a:t>t</a:t>
            </a:r>
            <a:r>
              <a:rPr kumimoji="0" lang="en-US" sz="1400" b="0" i="0" u="none" strike="noStrike" kern="1200" cap="none" spc="0" normalizeH="0" baseline="0" noProof="0" dirty="0" smtClean="0">
                <a:ln>
                  <a:noFill/>
                </a:ln>
                <a:effectLst/>
                <a:uLnTx/>
                <a:uFillTx/>
                <a:latin typeface="Calibri" panose="020F0502020204030204"/>
                <a:ea typeface="+mn-ea"/>
                <a:cs typeface="+mn-cs"/>
              </a:rPr>
              <a:t>he data manager</a:t>
            </a:r>
            <a:r>
              <a:rPr kumimoji="0" lang="en-US" sz="1400" b="0" i="0" u="none" strike="noStrike" kern="1200" cap="none" spc="0" normalizeH="0" noProof="0" dirty="0" smtClean="0">
                <a:ln>
                  <a:noFill/>
                </a:ln>
                <a:effectLst/>
                <a:uLnTx/>
                <a:uFillTx/>
                <a:latin typeface="Calibri" panose="020F0502020204030204"/>
                <a:ea typeface="+mn-ea"/>
                <a:cs typeface="+mn-cs"/>
              </a:rPr>
              <a:t> is responsible for processing the request</a:t>
            </a: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16" name="Right Arrow 15"/>
          <p:cNvSpPr/>
          <p:nvPr/>
        </p:nvSpPr>
        <p:spPr>
          <a:xfrm>
            <a:off x="3885248" y="3149313"/>
            <a:ext cx="416211" cy="40312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5"/>
              </a:solidFill>
              <a:effectLst/>
              <a:uLnTx/>
              <a:uFillTx/>
              <a:latin typeface="Calibri" panose="020F0502020204030204"/>
              <a:ea typeface="+mn-ea"/>
              <a:cs typeface="+mn-cs"/>
            </a:endParaRPr>
          </a:p>
        </p:txBody>
      </p:sp>
      <p:sp>
        <p:nvSpPr>
          <p:cNvPr id="17" name="Right Arrow 16"/>
          <p:cNvSpPr/>
          <p:nvPr/>
        </p:nvSpPr>
        <p:spPr>
          <a:xfrm>
            <a:off x="7974796" y="3149313"/>
            <a:ext cx="416211" cy="40312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5"/>
              </a:solidFill>
              <a:effectLst/>
              <a:uLnTx/>
              <a:uFillTx/>
              <a:latin typeface="Calibri" panose="020F0502020204030204"/>
              <a:ea typeface="+mn-ea"/>
              <a:cs typeface="+mn-cs"/>
            </a:endParaRPr>
          </a:p>
        </p:txBody>
      </p:sp>
      <p:sp>
        <p:nvSpPr>
          <p:cNvPr id="5" name="Slide Number Placeholder 4"/>
          <p:cNvSpPr>
            <a:spLocks noGrp="1"/>
          </p:cNvSpPr>
          <p:nvPr>
            <p:ph type="sldNum" sz="quarter" idx="4"/>
          </p:nvPr>
        </p:nvSpPr>
        <p:spPr/>
        <p:txBody>
          <a:bodyPr/>
          <a:lstStyle/>
          <a:p>
            <a:fld id="{A7CC3638-A99D-674C-A789-FA84B7E5EA16}" type="slidenum">
              <a:rPr lang="nl-NL" smtClean="0"/>
              <a:pPr/>
              <a:t>23</a:t>
            </a:fld>
            <a:endParaRPr lang="nl-NL" dirty="0"/>
          </a:p>
        </p:txBody>
      </p:sp>
    </p:spTree>
    <p:extLst>
      <p:ext uri="{BB962C8B-B14F-4D97-AF65-F5344CB8AC3E}">
        <p14:creationId xmlns:p14="http://schemas.microsoft.com/office/powerpoint/2010/main" val="85519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t>
            </a:r>
            <a:r>
              <a:rPr lang="en-GB" dirty="0" err="1" smtClean="0"/>
              <a:t>dataforbetterhealth</a:t>
            </a:r>
            <a:r>
              <a:rPr lang="en-GB" dirty="0" smtClean="0"/>
              <a:t> example: </a:t>
            </a:r>
            <a:r>
              <a:rPr lang="en-US" dirty="0" smtClean="0"/>
              <a:t>“DOC PH” hackathon</a:t>
            </a:r>
            <a:endParaRPr lang="en-US" dirty="0"/>
          </a:p>
        </p:txBody>
      </p:sp>
      <p:sp>
        <p:nvSpPr>
          <p:cNvPr id="6" name="TextBox 5"/>
          <p:cNvSpPr txBox="1"/>
          <p:nvPr/>
        </p:nvSpPr>
        <p:spPr>
          <a:xfrm>
            <a:off x="610913" y="1051037"/>
            <a:ext cx="7942537" cy="1200329"/>
          </a:xfrm>
          <a:prstGeom prst="rect">
            <a:avLst/>
          </a:prstGeom>
          <a:noFill/>
        </p:spPr>
        <p:txBody>
          <a:bodyPr wrap="square" rtlCol="0">
            <a:spAutoFit/>
          </a:bodyPr>
          <a:lstStyle/>
          <a:p>
            <a:r>
              <a:rPr lang="en-US" dirty="0" smtClean="0"/>
              <a:t>The </a:t>
            </a:r>
            <a:r>
              <a:rPr lang="en-US" dirty="0"/>
              <a:t>National Institute for Health and Disability Insurance (NIHDI/RIZIV/INAMI</a:t>
            </a:r>
            <a:r>
              <a:rPr lang="en-US" dirty="0" smtClean="0"/>
              <a:t>) </a:t>
            </a:r>
            <a:r>
              <a:rPr lang="en-US" dirty="0"/>
              <a:t>provided </a:t>
            </a:r>
            <a:r>
              <a:rPr lang="en-US" dirty="0" smtClean="0"/>
              <a:t>an anonymized </a:t>
            </a:r>
            <a:r>
              <a:rPr lang="en-US" dirty="0"/>
              <a:t>version of the database “DOC PH</a:t>
            </a:r>
            <a:r>
              <a:rPr lang="en-US" dirty="0" smtClean="0"/>
              <a:t>”, a dataset containing </a:t>
            </a:r>
            <a:r>
              <a:rPr lang="en-US" dirty="0"/>
              <a:t>information about medication delivery in all Belgian hospitals, since </a:t>
            </a:r>
            <a:r>
              <a:rPr lang="en-US" dirty="0" smtClean="0"/>
              <a:t>1994 (unique open database worldwide)</a:t>
            </a:r>
            <a:endParaRPr lang="en-US" dirty="0"/>
          </a:p>
        </p:txBody>
      </p:sp>
      <p:sp>
        <p:nvSpPr>
          <p:cNvPr id="7" name="Content Placeholder 2"/>
          <p:cNvSpPr txBox="1">
            <a:spLocks/>
          </p:cNvSpPr>
          <p:nvPr/>
        </p:nvSpPr>
        <p:spPr>
          <a:xfrm>
            <a:off x="607630" y="5188564"/>
            <a:ext cx="7945820" cy="70866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i="1" dirty="0" smtClean="0"/>
              <a:t>Participants (n=70) University Research groups, Hospitals, Pharmaceutical companies, health analytics consultancy companies, ICT Companies, self-employed data scientists, entrepreneurs, …</a:t>
            </a:r>
            <a:endParaRPr lang="en-US" sz="1800" i="1" dirty="0"/>
          </a:p>
        </p:txBody>
      </p:sp>
      <p:grpSp>
        <p:nvGrpSpPr>
          <p:cNvPr id="8" name="Group 7"/>
          <p:cNvGrpSpPr/>
          <p:nvPr/>
        </p:nvGrpSpPr>
        <p:grpSpPr>
          <a:xfrm>
            <a:off x="800100" y="2946429"/>
            <a:ext cx="3478705" cy="1807331"/>
            <a:chOff x="838200" y="1825625"/>
            <a:chExt cx="4638273" cy="2409775"/>
          </a:xfrm>
        </p:grpSpPr>
        <p:pic>
          <p:nvPicPr>
            <p:cNvPr id="9" name="Picture 8"/>
            <p:cNvPicPr>
              <a:picLocks noChangeAspect="1"/>
            </p:cNvPicPr>
            <p:nvPr/>
          </p:nvPicPr>
          <p:blipFill>
            <a:blip r:embed="rId2"/>
            <a:stretch>
              <a:fillRect/>
            </a:stretch>
          </p:blipFill>
          <p:spPr>
            <a:xfrm>
              <a:off x="838200" y="1825625"/>
              <a:ext cx="4638273" cy="2409775"/>
            </a:xfrm>
            <a:prstGeom prst="rect">
              <a:avLst/>
            </a:prstGeom>
          </p:spPr>
        </p:pic>
        <p:pic>
          <p:nvPicPr>
            <p:cNvPr id="10" name="Picture 2" descr="Afbeeldingsresultaat voor logo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28336">
              <a:off x="3636557" y="2548396"/>
              <a:ext cx="1774729" cy="745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908950" y="2946429"/>
            <a:ext cx="3498865" cy="1810512"/>
            <a:chOff x="6316666" y="1825625"/>
            <a:chExt cx="4665153" cy="2414016"/>
          </a:xfrm>
        </p:grpSpPr>
        <p:pic>
          <p:nvPicPr>
            <p:cNvPr id="12" name="Picture 11"/>
            <p:cNvPicPr>
              <a:picLocks noChangeAspect="1"/>
            </p:cNvPicPr>
            <p:nvPr/>
          </p:nvPicPr>
          <p:blipFill>
            <a:blip r:embed="rId4"/>
            <a:stretch>
              <a:fillRect/>
            </a:stretch>
          </p:blipFill>
          <p:spPr>
            <a:xfrm>
              <a:off x="6316666" y="1825625"/>
              <a:ext cx="4665153" cy="2414016"/>
            </a:xfrm>
            <a:prstGeom prst="rect">
              <a:avLst/>
            </a:prstGeom>
          </p:spPr>
        </p:pic>
        <p:pic>
          <p:nvPicPr>
            <p:cNvPr id="13" name="Picture 2" descr="Afbeeldingsresultaat voor logo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28336">
              <a:off x="9136521" y="2548395"/>
              <a:ext cx="1774729" cy="74594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787482" y="2347511"/>
            <a:ext cx="3638753" cy="369332"/>
          </a:xfrm>
          <a:prstGeom prst="rect">
            <a:avLst/>
          </a:prstGeom>
          <a:noFill/>
        </p:spPr>
        <p:txBody>
          <a:bodyPr wrap="none" rtlCol="0">
            <a:spAutoFit/>
          </a:bodyPr>
          <a:lstStyle/>
          <a:p>
            <a:pPr defTabSz="685800">
              <a:defRPr/>
            </a:pPr>
            <a:r>
              <a:rPr lang="en-US" b="1" dirty="0">
                <a:solidFill>
                  <a:srgbClr val="3E6E5A"/>
                </a:solidFill>
                <a:latin typeface="Calibri" panose="020F0502020204030204"/>
              </a:rPr>
              <a:t>Introductory workshop (10.01.2019)</a:t>
            </a:r>
          </a:p>
        </p:txBody>
      </p:sp>
      <p:sp>
        <p:nvSpPr>
          <p:cNvPr id="15" name="TextBox 14"/>
          <p:cNvSpPr txBox="1"/>
          <p:nvPr/>
        </p:nvSpPr>
        <p:spPr>
          <a:xfrm>
            <a:off x="4906412" y="2347511"/>
            <a:ext cx="2770182" cy="369332"/>
          </a:xfrm>
          <a:prstGeom prst="rect">
            <a:avLst/>
          </a:prstGeom>
          <a:noFill/>
        </p:spPr>
        <p:txBody>
          <a:bodyPr wrap="none" rtlCol="0">
            <a:spAutoFit/>
          </a:bodyPr>
          <a:lstStyle/>
          <a:p>
            <a:pPr defTabSz="685800">
              <a:defRPr/>
            </a:pPr>
            <a:r>
              <a:rPr lang="en-US" b="1" dirty="0">
                <a:solidFill>
                  <a:srgbClr val="3E6E5A"/>
                </a:solidFill>
                <a:latin typeface="Calibri" panose="020F0502020204030204"/>
              </a:rPr>
              <a:t>Hackathon (25-26.01.2019)</a:t>
            </a:r>
          </a:p>
        </p:txBody>
      </p:sp>
      <p:sp>
        <p:nvSpPr>
          <p:cNvPr id="5" name="Slide Number Placeholder 4"/>
          <p:cNvSpPr>
            <a:spLocks noGrp="1"/>
          </p:cNvSpPr>
          <p:nvPr>
            <p:ph type="sldNum" sz="quarter" idx="4"/>
          </p:nvPr>
        </p:nvSpPr>
        <p:spPr/>
        <p:txBody>
          <a:bodyPr/>
          <a:lstStyle/>
          <a:p>
            <a:fld id="{A7CC3638-A99D-674C-A789-FA84B7E5EA16}" type="slidenum">
              <a:rPr lang="nl-NL" smtClean="0"/>
              <a:pPr/>
              <a:t>24</a:t>
            </a:fld>
            <a:endParaRPr lang="nl-NL" dirty="0"/>
          </a:p>
        </p:txBody>
      </p:sp>
    </p:spTree>
    <p:extLst>
      <p:ext uri="{BB962C8B-B14F-4D97-AF65-F5344CB8AC3E}">
        <p14:creationId xmlns:p14="http://schemas.microsoft.com/office/powerpoint/2010/main" val="249339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smtClean="0"/>
              <a:t>European</a:t>
            </a:r>
            <a:r>
              <a:rPr lang="fr-BE" dirty="0" smtClean="0"/>
              <a:t> aspects</a:t>
            </a:r>
            <a:endParaRPr lang="fr-BE" dirty="0"/>
          </a:p>
        </p:txBody>
      </p:sp>
      <p:sp>
        <p:nvSpPr>
          <p:cNvPr id="5" name="Text Placeholder 4"/>
          <p:cNvSpPr>
            <a:spLocks noGrp="1"/>
          </p:cNvSpPr>
          <p:nvPr>
            <p:ph type="body" sz="quarter" idx="11"/>
          </p:nvPr>
        </p:nvSpPr>
        <p:spPr/>
        <p:txBody>
          <a:bodyPr/>
          <a:lstStyle/>
          <a:p>
            <a:r>
              <a:rPr lang="fr-BE" dirty="0" smtClean="0"/>
              <a:t>issues to </a:t>
            </a:r>
            <a:r>
              <a:rPr lang="fr-BE" dirty="0" err="1" smtClean="0"/>
              <a:t>be</a:t>
            </a:r>
            <a:r>
              <a:rPr lang="fr-BE" dirty="0" smtClean="0"/>
              <a:t> </a:t>
            </a:r>
            <a:r>
              <a:rPr lang="fr-BE" dirty="0" err="1" smtClean="0"/>
              <a:t>dealth</a:t>
            </a:r>
            <a:r>
              <a:rPr lang="fr-BE" dirty="0" smtClean="0"/>
              <a:t> </a:t>
            </a:r>
            <a:r>
              <a:rPr lang="fr-BE" dirty="0" err="1" smtClean="0"/>
              <a:t>with</a:t>
            </a:r>
            <a:r>
              <a:rPr lang="fr-BE" dirty="0" smtClean="0"/>
              <a:t> on a </a:t>
            </a:r>
            <a:r>
              <a:rPr lang="fr-BE" dirty="0" err="1" smtClean="0"/>
              <a:t>European</a:t>
            </a:r>
            <a:r>
              <a:rPr lang="fr-BE" dirty="0" smtClean="0"/>
              <a:t> </a:t>
            </a:r>
            <a:r>
              <a:rPr lang="fr-BE" dirty="0" err="1" smtClean="0"/>
              <a:t>level</a:t>
            </a:r>
            <a:endParaRPr lang="fr-BE" dirty="0" smtClean="0"/>
          </a:p>
          <a:p>
            <a:pPr lvl="1"/>
            <a:r>
              <a:rPr lang="fr-BE" dirty="0" smtClean="0"/>
              <a:t>standards</a:t>
            </a:r>
          </a:p>
          <a:p>
            <a:pPr lvl="2"/>
            <a:r>
              <a:rPr lang="fr-BE" dirty="0" err="1" smtClean="0"/>
              <a:t>technical</a:t>
            </a:r>
            <a:r>
              <a:rPr lang="fr-BE" dirty="0" smtClean="0"/>
              <a:t> and </a:t>
            </a:r>
            <a:r>
              <a:rPr lang="fr-BE" dirty="0" err="1" smtClean="0"/>
              <a:t>semantic</a:t>
            </a:r>
            <a:r>
              <a:rPr lang="fr-BE" dirty="0" smtClean="0"/>
              <a:t> </a:t>
            </a:r>
            <a:r>
              <a:rPr lang="fr-BE" dirty="0" err="1" smtClean="0"/>
              <a:t>interoperability</a:t>
            </a:r>
            <a:endParaRPr lang="fr-BE" dirty="0" smtClean="0"/>
          </a:p>
          <a:p>
            <a:pPr lvl="2"/>
            <a:r>
              <a:rPr lang="fr-BE" dirty="0" err="1" smtClean="0"/>
              <a:t>security</a:t>
            </a:r>
            <a:endParaRPr lang="fr-BE" dirty="0" smtClean="0"/>
          </a:p>
          <a:p>
            <a:pPr lvl="1"/>
            <a:r>
              <a:rPr lang="fr-BE" dirty="0" err="1" smtClean="0"/>
              <a:t>secure</a:t>
            </a:r>
            <a:r>
              <a:rPr lang="fr-BE" dirty="0" smtClean="0"/>
              <a:t> cloud </a:t>
            </a:r>
            <a:r>
              <a:rPr lang="fr-BE" dirty="0" err="1" smtClean="0"/>
              <a:t>provisioning</a:t>
            </a:r>
            <a:endParaRPr lang="fr-BE" dirty="0" smtClean="0"/>
          </a:p>
          <a:p>
            <a:pPr lvl="1"/>
            <a:r>
              <a:rPr lang="fr-BE" dirty="0" smtClean="0"/>
              <a:t>pan </a:t>
            </a:r>
            <a:r>
              <a:rPr lang="fr-BE" dirty="0" err="1"/>
              <a:t>E</a:t>
            </a:r>
            <a:r>
              <a:rPr lang="fr-BE" dirty="0" err="1" smtClean="0"/>
              <a:t>uropean</a:t>
            </a:r>
            <a:r>
              <a:rPr lang="fr-BE" dirty="0" smtClean="0"/>
              <a:t> basic services</a:t>
            </a:r>
          </a:p>
          <a:p>
            <a:pPr lvl="2"/>
            <a:r>
              <a:rPr lang="fr-BE" dirty="0" smtClean="0"/>
              <a:t>user &amp; </a:t>
            </a:r>
            <a:r>
              <a:rPr lang="fr-BE" dirty="0" err="1" smtClean="0"/>
              <a:t>acces</a:t>
            </a:r>
            <a:r>
              <a:rPr lang="fr-BE" dirty="0" smtClean="0"/>
              <a:t> management</a:t>
            </a:r>
          </a:p>
          <a:p>
            <a:pPr lvl="2"/>
            <a:r>
              <a:rPr lang="fr-BE" dirty="0" err="1" smtClean="0"/>
              <a:t>encryption</a:t>
            </a:r>
            <a:endParaRPr lang="fr-BE" dirty="0" smtClean="0"/>
          </a:p>
          <a:p>
            <a:pPr lvl="2"/>
            <a:r>
              <a:rPr lang="fr-BE" dirty="0" err="1" smtClean="0"/>
              <a:t>reference</a:t>
            </a:r>
            <a:r>
              <a:rPr lang="fr-BE" dirty="0" smtClean="0"/>
              <a:t> directories</a:t>
            </a:r>
          </a:p>
          <a:p>
            <a:pPr lvl="2"/>
            <a:r>
              <a:rPr lang="fr-BE" dirty="0" smtClean="0"/>
              <a:t>…</a:t>
            </a:r>
          </a:p>
          <a:p>
            <a:r>
              <a:rPr lang="fr-BE" dirty="0" smtClean="0"/>
              <a:t>best practices of </a:t>
            </a:r>
            <a:r>
              <a:rPr lang="fr-BE" dirty="0" err="1" smtClean="0"/>
              <a:t>Member</a:t>
            </a:r>
            <a:r>
              <a:rPr lang="fr-BE" dirty="0" smtClean="0"/>
              <a:t> States </a:t>
            </a:r>
            <a:r>
              <a:rPr lang="fr-BE" dirty="0" err="1" smtClean="0"/>
              <a:t>can</a:t>
            </a:r>
            <a:r>
              <a:rPr lang="fr-BE" dirty="0" smtClean="0"/>
              <a:t> </a:t>
            </a:r>
            <a:r>
              <a:rPr lang="fr-BE" dirty="0" err="1" smtClean="0"/>
              <a:t>be</a:t>
            </a:r>
            <a:r>
              <a:rPr lang="fr-BE" dirty="0" smtClean="0"/>
              <a:t> </a:t>
            </a:r>
            <a:r>
              <a:rPr lang="fr-BE" dirty="0" err="1" smtClean="0"/>
              <a:t>used</a:t>
            </a:r>
            <a:r>
              <a:rPr lang="fr-BE" dirty="0" smtClean="0"/>
              <a:t> to </a:t>
            </a:r>
            <a:r>
              <a:rPr lang="fr-BE" dirty="0" err="1" smtClean="0"/>
              <a:t>develop</a:t>
            </a:r>
            <a:r>
              <a:rPr lang="fr-BE" dirty="0" smtClean="0"/>
              <a:t> pan </a:t>
            </a:r>
            <a:r>
              <a:rPr lang="fr-BE" dirty="0" err="1"/>
              <a:t>E</a:t>
            </a:r>
            <a:r>
              <a:rPr lang="fr-BE" dirty="0" err="1" smtClean="0"/>
              <a:t>uropean</a:t>
            </a:r>
            <a:r>
              <a:rPr lang="fr-BE" dirty="0" smtClean="0"/>
              <a:t> basic services</a:t>
            </a:r>
          </a:p>
          <a:p>
            <a:r>
              <a:rPr lang="fr-BE" dirty="0" err="1" smtClean="0"/>
              <a:t>adequate</a:t>
            </a:r>
            <a:r>
              <a:rPr lang="fr-BE" dirty="0" smtClean="0"/>
              <a:t> </a:t>
            </a:r>
            <a:r>
              <a:rPr lang="fr-BE" dirty="0" err="1" smtClean="0"/>
              <a:t>legal</a:t>
            </a:r>
            <a:r>
              <a:rPr lang="fr-BE" dirty="0" smtClean="0"/>
              <a:t> </a:t>
            </a:r>
            <a:r>
              <a:rPr lang="fr-BE" dirty="0" err="1" smtClean="0"/>
              <a:t>framework</a:t>
            </a:r>
            <a:r>
              <a:rPr lang="fr-BE" dirty="0" smtClean="0"/>
              <a:t>: not </a:t>
            </a:r>
            <a:r>
              <a:rPr lang="fr-BE" dirty="0" err="1" smtClean="0"/>
              <a:t>imposing</a:t>
            </a:r>
            <a:r>
              <a:rPr lang="fr-BE" dirty="0" smtClean="0"/>
              <a:t> but </a:t>
            </a:r>
            <a:r>
              <a:rPr lang="fr-BE" dirty="0" err="1" smtClean="0"/>
              <a:t>facilitating</a:t>
            </a:r>
            <a:endParaRPr lang="fr-BE" dirty="0"/>
          </a:p>
        </p:txBody>
      </p:sp>
      <p:sp>
        <p:nvSpPr>
          <p:cNvPr id="2" name="Slide Number Placeholder 1"/>
          <p:cNvSpPr>
            <a:spLocks noGrp="1"/>
          </p:cNvSpPr>
          <p:nvPr>
            <p:ph type="sldNum" sz="quarter" idx="4"/>
          </p:nvPr>
        </p:nvSpPr>
        <p:spPr/>
        <p:txBody>
          <a:bodyPr/>
          <a:lstStyle/>
          <a:p>
            <a:fld id="{A7CC3638-A99D-674C-A789-FA84B7E5EA16}" type="slidenum">
              <a:rPr lang="nl-NL" smtClean="0"/>
              <a:pPr/>
              <a:t>25</a:t>
            </a:fld>
            <a:endParaRPr lang="nl-NL" dirty="0"/>
          </a:p>
        </p:txBody>
      </p:sp>
    </p:spTree>
    <p:extLst>
      <p:ext uri="{BB962C8B-B14F-4D97-AF65-F5344CB8AC3E}">
        <p14:creationId xmlns:p14="http://schemas.microsoft.com/office/powerpoint/2010/main" val="1542843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3E6E5A"/>
                </a:solidFill>
              </a:rPr>
              <a:t>Empowering individuals</a:t>
            </a:r>
            <a:br>
              <a:rPr lang="en-US" dirty="0" smtClean="0">
                <a:solidFill>
                  <a:srgbClr val="3E6E5A"/>
                </a:solidFill>
              </a:rPr>
            </a:br>
            <a:r>
              <a:rPr lang="en-US" dirty="0" smtClean="0">
                <a:solidFill>
                  <a:srgbClr val="3E6E5A"/>
                </a:solidFill>
              </a:rPr>
              <a:t>to exercise their rights</a:t>
            </a:r>
            <a:endParaRPr lang="en-US" dirty="0">
              <a:solidFill>
                <a:srgbClr val="3E6E5A"/>
              </a:solidFill>
            </a:endParaRPr>
          </a:p>
        </p:txBody>
      </p:sp>
    </p:spTree>
    <p:extLst>
      <p:ext uri="{BB962C8B-B14F-4D97-AF65-F5344CB8AC3E}">
        <p14:creationId xmlns:p14="http://schemas.microsoft.com/office/powerpoint/2010/main" val="2153566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Extract of </a:t>
            </a:r>
            <a:r>
              <a:rPr lang="nl-BE" dirty="0" err="1" smtClean="0"/>
              <a:t>the</a:t>
            </a:r>
            <a:r>
              <a:rPr lang="nl-BE" dirty="0" smtClean="0"/>
              <a:t> document</a:t>
            </a:r>
            <a:endParaRPr lang="en-US" dirty="0"/>
          </a:p>
        </p:txBody>
      </p:sp>
      <p:sp>
        <p:nvSpPr>
          <p:cNvPr id="5" name="Text Placeholder 4"/>
          <p:cNvSpPr>
            <a:spLocks noGrp="1"/>
          </p:cNvSpPr>
          <p:nvPr>
            <p:ph type="body" sz="quarter" idx="11"/>
          </p:nvPr>
        </p:nvSpPr>
        <p:spPr/>
        <p:txBody>
          <a:bodyPr>
            <a:normAutofit fontScale="70000" lnSpcReduction="20000"/>
          </a:bodyPr>
          <a:lstStyle/>
          <a:p>
            <a:pPr marL="0" indent="0">
              <a:buNone/>
            </a:pPr>
            <a:r>
              <a:rPr lang="en-US" b="1" i="1" smtClean="0"/>
              <a:t>Empowering individuals to exercise their rights: </a:t>
            </a:r>
            <a:r>
              <a:rPr lang="en-US" smtClean="0"/>
              <a:t>Individuals value the high level of protection granted by the GDPR and ePrivacy legislation. However, they suffer from the absence of technical tools and standards that make the exercise of their rights simple and not overly burdensome. The potential of Article 20 of the GDPR to enable novel data flows and foster competition is recognised in reports for the Commission and Member State governments, not limited to the EU. Yet, as a result of its design to enable switching of service providers rather than enabling data reuse in digital ecosystems the right has practical limitations. </a:t>
            </a:r>
          </a:p>
          <a:p>
            <a:pPr marL="0" indent="0">
              <a:buNone/>
            </a:pPr>
            <a:r>
              <a:rPr lang="en-US" smtClean="0"/>
              <a:t>Since increasingly large amounts of data are generated by consumers when they use IoT devices and digital services, consumers may be faced with risks of discrimination, unfair practices and ‘lock-in’ effects. Considerations of consumer and innovation empowerment underlie the provisions on data access and reuse of the Payment Services Directive.</a:t>
            </a:r>
          </a:p>
          <a:p>
            <a:pPr marL="0" indent="0">
              <a:buNone/>
            </a:pPr>
            <a:r>
              <a:rPr lang="en-US" smtClean="0"/>
              <a:t>In response to this, there are calls to give individuals the tools and means to decide at a granular level what is done with their data (by the MyData movement and others). This promises significant benefits to individuals, including to their health and wellness, better personal finances, reduced environmental footprint, hassle-free access to public and private services and greater oversight and transparency over their personal data. Those tools and means include consent management tools, personal information management apps, including fully decentralised solutions building on blockchain, as well as personal data cooperatives or trusts acting as novel neutral intermediaries in the personal data economy. Currently such tools are still in their infancy, although they have significant potential and need a supportive environment.</a:t>
            </a:r>
            <a:endParaRPr lang="en-US" dirty="0"/>
          </a:p>
        </p:txBody>
      </p:sp>
      <p:sp>
        <p:nvSpPr>
          <p:cNvPr id="6" name="Slide Number Placeholder 5"/>
          <p:cNvSpPr>
            <a:spLocks noGrp="1"/>
          </p:cNvSpPr>
          <p:nvPr>
            <p:ph type="sldNum" sz="quarter" idx="4"/>
          </p:nvPr>
        </p:nvSpPr>
        <p:spPr/>
        <p:txBody>
          <a:bodyPr/>
          <a:lstStyle/>
          <a:p>
            <a:fld id="{A7CC3638-A99D-674C-A789-FA84B7E5EA16}" type="slidenum">
              <a:rPr lang="nl-NL" smtClean="0"/>
              <a:pPr/>
              <a:t>27</a:t>
            </a:fld>
            <a:endParaRPr lang="nl-NL" dirty="0"/>
          </a:p>
        </p:txBody>
      </p:sp>
    </p:spTree>
    <p:extLst>
      <p:ext uri="{BB962C8B-B14F-4D97-AF65-F5344CB8AC3E}">
        <p14:creationId xmlns:p14="http://schemas.microsoft.com/office/powerpoint/2010/main" val="5095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A7CC3638-A99D-674C-A789-FA84B7E5EA16}" type="slidenum">
              <a:rPr lang="nl-NL" smtClean="0"/>
              <a:pPr/>
              <a:t>28</a:t>
            </a:fld>
            <a:endParaRPr lang="nl-NL" dirty="0"/>
          </a:p>
        </p:txBody>
      </p:sp>
      <p:sp>
        <p:nvSpPr>
          <p:cNvPr id="4" name="Title 3"/>
          <p:cNvSpPr>
            <a:spLocks noGrp="1"/>
          </p:cNvSpPr>
          <p:nvPr>
            <p:ph type="title"/>
          </p:nvPr>
        </p:nvSpPr>
        <p:spPr/>
        <p:txBody>
          <a:bodyPr/>
          <a:lstStyle/>
          <a:p>
            <a:r>
              <a:rPr lang="nl-BE" smtClean="0"/>
              <a:t>Some remarks</a:t>
            </a:r>
            <a:endParaRPr lang="en-US" dirty="0"/>
          </a:p>
        </p:txBody>
      </p:sp>
      <p:sp>
        <p:nvSpPr>
          <p:cNvPr id="5" name="Text Placeholder 4"/>
          <p:cNvSpPr>
            <a:spLocks noGrp="1"/>
          </p:cNvSpPr>
          <p:nvPr>
            <p:ph type="body" sz="quarter" idx="11"/>
          </p:nvPr>
        </p:nvSpPr>
        <p:spPr/>
        <p:txBody>
          <a:bodyPr/>
          <a:lstStyle/>
          <a:p>
            <a:r>
              <a:rPr lang="nl-BE" dirty="0" err="1" smtClean="0"/>
              <a:t>too</a:t>
            </a:r>
            <a:r>
              <a:rPr lang="nl-BE" dirty="0" smtClean="0"/>
              <a:t> </a:t>
            </a:r>
            <a:r>
              <a:rPr lang="nl-BE" dirty="0" err="1" smtClean="0"/>
              <a:t>granular</a:t>
            </a:r>
            <a:r>
              <a:rPr lang="nl-BE" dirty="0" smtClean="0"/>
              <a:t> </a:t>
            </a:r>
            <a:r>
              <a:rPr lang="nl-BE" dirty="0" err="1" smtClean="0"/>
              <a:t>informed</a:t>
            </a:r>
            <a:r>
              <a:rPr lang="nl-BE" dirty="0" smtClean="0"/>
              <a:t> consent </a:t>
            </a:r>
            <a:r>
              <a:rPr lang="nl-BE" dirty="0" err="1" smtClean="0"/>
              <a:t>to</a:t>
            </a:r>
            <a:r>
              <a:rPr lang="nl-BE" dirty="0" smtClean="0"/>
              <a:t> share personal data </a:t>
            </a:r>
            <a:r>
              <a:rPr lang="nl-BE" dirty="0" err="1" smtClean="0"/>
              <a:t>for</a:t>
            </a:r>
            <a:r>
              <a:rPr lang="nl-BE" dirty="0" smtClean="0"/>
              <a:t> </a:t>
            </a:r>
            <a:r>
              <a:rPr lang="nl-BE" dirty="0" err="1" smtClean="0"/>
              <a:t>continuous</a:t>
            </a:r>
            <a:r>
              <a:rPr lang="nl-BE" dirty="0" smtClean="0"/>
              <a:t> </a:t>
            </a:r>
            <a:r>
              <a:rPr lang="nl-BE" dirty="0" err="1" smtClean="0"/>
              <a:t>and</a:t>
            </a:r>
            <a:r>
              <a:rPr lang="nl-BE" dirty="0" smtClean="0"/>
              <a:t> </a:t>
            </a:r>
            <a:r>
              <a:rPr lang="nl-BE" dirty="0" err="1" smtClean="0"/>
              <a:t>qualitative</a:t>
            </a:r>
            <a:r>
              <a:rPr lang="nl-BE" dirty="0" smtClean="0"/>
              <a:t> care </a:t>
            </a:r>
            <a:r>
              <a:rPr lang="nl-BE" dirty="0" err="1" smtClean="0"/>
              <a:t>provision</a:t>
            </a:r>
            <a:r>
              <a:rPr lang="nl-BE" dirty="0" smtClean="0"/>
              <a:t> </a:t>
            </a:r>
            <a:r>
              <a:rPr lang="nl-BE" dirty="0" err="1" smtClean="0"/>
              <a:t>by</a:t>
            </a:r>
            <a:r>
              <a:rPr lang="nl-BE" dirty="0" smtClean="0"/>
              <a:t> health care providers </a:t>
            </a:r>
            <a:r>
              <a:rPr lang="nl-BE" dirty="0" err="1" smtClean="0"/>
              <a:t>having</a:t>
            </a:r>
            <a:r>
              <a:rPr lang="nl-BE" dirty="0" smtClean="0"/>
              <a:t> a care </a:t>
            </a:r>
            <a:r>
              <a:rPr lang="nl-BE" dirty="0" err="1" smtClean="0"/>
              <a:t>relationship</a:t>
            </a:r>
            <a:r>
              <a:rPr lang="nl-BE" dirty="0" smtClean="0"/>
              <a:t> </a:t>
            </a:r>
            <a:r>
              <a:rPr lang="nl-BE" dirty="0" err="1" smtClean="0"/>
              <a:t>with</a:t>
            </a:r>
            <a:r>
              <a:rPr lang="nl-BE" dirty="0" smtClean="0"/>
              <a:t> </a:t>
            </a:r>
            <a:r>
              <a:rPr lang="nl-BE" dirty="0" err="1" smtClean="0"/>
              <a:t>the</a:t>
            </a:r>
            <a:r>
              <a:rPr lang="nl-BE" dirty="0" smtClean="0"/>
              <a:t> data subject is </a:t>
            </a:r>
            <a:r>
              <a:rPr lang="nl-BE" dirty="0" err="1" smtClean="0"/>
              <a:t>not</a:t>
            </a:r>
            <a:r>
              <a:rPr lang="nl-BE" dirty="0" smtClean="0"/>
              <a:t> </a:t>
            </a:r>
            <a:r>
              <a:rPr lang="nl-BE" dirty="0" err="1" smtClean="0"/>
              <a:t>suitable</a:t>
            </a:r>
            <a:endParaRPr lang="nl-BE" dirty="0" smtClean="0"/>
          </a:p>
          <a:p>
            <a:pPr lvl="1"/>
            <a:r>
              <a:rPr lang="nl-BE" dirty="0" err="1" smtClean="0"/>
              <a:t>impossibility</a:t>
            </a:r>
            <a:r>
              <a:rPr lang="nl-BE" dirty="0" smtClean="0"/>
              <a:t> </a:t>
            </a:r>
            <a:r>
              <a:rPr lang="nl-BE" dirty="0" err="1" smtClean="0"/>
              <a:t>for</a:t>
            </a:r>
            <a:r>
              <a:rPr lang="nl-BE" dirty="0" smtClean="0"/>
              <a:t> </a:t>
            </a:r>
            <a:r>
              <a:rPr lang="nl-BE" dirty="0" err="1" smtClean="0"/>
              <a:t>patients</a:t>
            </a:r>
            <a:r>
              <a:rPr lang="nl-BE" dirty="0" smtClean="0"/>
              <a:t> </a:t>
            </a:r>
            <a:r>
              <a:rPr lang="nl-BE" dirty="0" err="1" smtClean="0"/>
              <a:t>to</a:t>
            </a:r>
            <a:r>
              <a:rPr lang="nl-BE" dirty="0" smtClean="0"/>
              <a:t> </a:t>
            </a:r>
            <a:r>
              <a:rPr lang="nl-BE" dirty="0" err="1" smtClean="0"/>
              <a:t>evaluate</a:t>
            </a:r>
            <a:r>
              <a:rPr lang="nl-BE" dirty="0" smtClean="0"/>
              <a:t> </a:t>
            </a:r>
            <a:r>
              <a:rPr lang="nl-BE" dirty="0" err="1" smtClean="0"/>
              <a:t>the</a:t>
            </a:r>
            <a:r>
              <a:rPr lang="nl-BE" dirty="0" smtClean="0"/>
              <a:t> </a:t>
            </a:r>
            <a:r>
              <a:rPr lang="nl-BE" dirty="0" err="1" smtClean="0"/>
              <a:t>relevance</a:t>
            </a:r>
            <a:r>
              <a:rPr lang="nl-BE" dirty="0" smtClean="0"/>
              <a:t> of data </a:t>
            </a:r>
            <a:r>
              <a:rPr lang="nl-BE" dirty="0" err="1" smtClean="0"/>
              <a:t>sharing</a:t>
            </a:r>
            <a:endParaRPr lang="nl-BE" dirty="0" smtClean="0"/>
          </a:p>
          <a:p>
            <a:pPr lvl="1"/>
            <a:r>
              <a:rPr lang="nl-BE" dirty="0" err="1" smtClean="0"/>
              <a:t>risks</a:t>
            </a:r>
            <a:r>
              <a:rPr lang="nl-BE" dirty="0" smtClean="0"/>
              <a:t> </a:t>
            </a:r>
            <a:r>
              <a:rPr lang="nl-BE" dirty="0" err="1" smtClean="0"/>
              <a:t>for</a:t>
            </a:r>
            <a:r>
              <a:rPr lang="nl-BE" dirty="0" smtClean="0"/>
              <a:t> </a:t>
            </a:r>
            <a:r>
              <a:rPr lang="nl-BE" dirty="0" err="1" smtClean="0"/>
              <a:t>suboptimal</a:t>
            </a:r>
            <a:r>
              <a:rPr lang="nl-BE" dirty="0" smtClean="0"/>
              <a:t> care</a:t>
            </a:r>
          </a:p>
          <a:p>
            <a:pPr lvl="1"/>
            <a:r>
              <a:rPr lang="nl-BE" dirty="0" err="1" smtClean="0"/>
              <a:t>risks</a:t>
            </a:r>
            <a:r>
              <a:rPr lang="nl-BE" dirty="0" smtClean="0"/>
              <a:t> </a:t>
            </a:r>
            <a:r>
              <a:rPr lang="nl-BE" dirty="0" err="1" smtClean="0"/>
              <a:t>for</a:t>
            </a:r>
            <a:r>
              <a:rPr lang="nl-BE" dirty="0" smtClean="0"/>
              <a:t> “</a:t>
            </a:r>
            <a:r>
              <a:rPr lang="en-US" dirty="0"/>
              <a:t>unilaterally imposed standard </a:t>
            </a:r>
            <a:r>
              <a:rPr lang="en-US" dirty="0" smtClean="0"/>
              <a:t>contracts</a:t>
            </a:r>
            <a:r>
              <a:rPr lang="nl-BE" dirty="0" smtClean="0"/>
              <a:t>” </a:t>
            </a:r>
            <a:r>
              <a:rPr lang="nl-BE" dirty="0" err="1" smtClean="0"/>
              <a:t>changing</a:t>
            </a:r>
            <a:r>
              <a:rPr lang="nl-BE" dirty="0" smtClean="0"/>
              <a:t> over time</a:t>
            </a:r>
          </a:p>
          <a:p>
            <a:pPr lvl="1"/>
            <a:r>
              <a:rPr lang="nl-BE" dirty="0" err="1" smtClean="0"/>
              <a:t>too</a:t>
            </a:r>
            <a:r>
              <a:rPr lang="nl-BE" dirty="0" smtClean="0"/>
              <a:t> complex </a:t>
            </a:r>
            <a:r>
              <a:rPr lang="nl-BE" dirty="0" err="1" smtClean="0"/>
              <a:t>to</a:t>
            </a:r>
            <a:r>
              <a:rPr lang="nl-BE" dirty="0" smtClean="0"/>
              <a:t> manage over time =&gt; </a:t>
            </a:r>
            <a:r>
              <a:rPr lang="nl-BE" dirty="0" err="1" smtClean="0"/>
              <a:t>lack</a:t>
            </a:r>
            <a:r>
              <a:rPr lang="nl-BE" dirty="0" smtClean="0"/>
              <a:t> of </a:t>
            </a:r>
            <a:r>
              <a:rPr lang="nl-BE" dirty="0" err="1" smtClean="0"/>
              <a:t>transparancy</a:t>
            </a:r>
            <a:r>
              <a:rPr lang="nl-BE" dirty="0" smtClean="0"/>
              <a:t> =&gt; </a:t>
            </a:r>
            <a:r>
              <a:rPr lang="nl-BE" dirty="0" err="1" smtClean="0"/>
              <a:t>lack</a:t>
            </a:r>
            <a:r>
              <a:rPr lang="nl-BE" dirty="0" smtClean="0"/>
              <a:t> of trust</a:t>
            </a:r>
          </a:p>
          <a:p>
            <a:r>
              <a:rPr lang="en-US" dirty="0" smtClean="0"/>
              <a:t>modalities for an informed consent provided in article 7 GDPR are sometimes difficult to work with</a:t>
            </a:r>
          </a:p>
          <a:p>
            <a:r>
              <a:rPr lang="nl-BE" dirty="0" smtClean="0"/>
              <a:t>blockchain </a:t>
            </a:r>
            <a:r>
              <a:rPr lang="nl-BE" dirty="0" err="1" smtClean="0"/>
              <a:t>also</a:t>
            </a:r>
            <a:r>
              <a:rPr lang="nl-BE" dirty="0" smtClean="0"/>
              <a:t> </a:t>
            </a:r>
            <a:r>
              <a:rPr lang="nl-BE" dirty="0" err="1" smtClean="0"/>
              <a:t>rises</a:t>
            </a:r>
            <a:r>
              <a:rPr lang="nl-BE" dirty="0" smtClean="0"/>
              <a:t> important information security </a:t>
            </a:r>
            <a:r>
              <a:rPr lang="nl-BE" dirty="0" err="1" smtClean="0"/>
              <a:t>and</a:t>
            </a:r>
            <a:r>
              <a:rPr lang="nl-BE" dirty="0" smtClean="0"/>
              <a:t> privacy </a:t>
            </a:r>
            <a:r>
              <a:rPr lang="nl-BE" dirty="0" err="1" smtClean="0"/>
              <a:t>protection</a:t>
            </a:r>
            <a:r>
              <a:rPr lang="nl-BE" dirty="0" smtClean="0"/>
              <a:t> issues</a:t>
            </a:r>
          </a:p>
          <a:p>
            <a:pPr lvl="1"/>
            <a:r>
              <a:rPr lang="nl-BE" dirty="0" smtClean="0"/>
              <a:t>multiple data storage</a:t>
            </a:r>
          </a:p>
          <a:p>
            <a:pPr lvl="1"/>
            <a:r>
              <a:rPr lang="nl-BE" dirty="0" err="1" smtClean="0"/>
              <a:t>longitudinal</a:t>
            </a:r>
            <a:r>
              <a:rPr lang="nl-BE" dirty="0" smtClean="0"/>
              <a:t> data storage  </a:t>
            </a:r>
          </a:p>
          <a:p>
            <a:pPr lvl="1"/>
            <a:endParaRPr lang="nl-BE" dirty="0" smtClean="0"/>
          </a:p>
          <a:p>
            <a:pPr lvl="1"/>
            <a:endParaRPr lang="en-US" dirty="0"/>
          </a:p>
        </p:txBody>
      </p:sp>
    </p:spTree>
    <p:extLst>
      <p:ext uri="{BB962C8B-B14F-4D97-AF65-F5344CB8AC3E}">
        <p14:creationId xmlns:p14="http://schemas.microsoft.com/office/powerpoint/2010/main" val="292419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err="1" smtClean="0"/>
              <a:t>Main</a:t>
            </a:r>
            <a:r>
              <a:rPr lang="nl-BE" dirty="0" smtClean="0"/>
              <a:t> </a:t>
            </a:r>
            <a:r>
              <a:rPr lang="nl-BE" dirty="0" err="1" smtClean="0"/>
              <a:t>idea</a:t>
            </a:r>
            <a:endParaRPr lang="en-US" dirty="0"/>
          </a:p>
        </p:txBody>
      </p:sp>
      <p:sp>
        <p:nvSpPr>
          <p:cNvPr id="5" name="Text Placeholder 4"/>
          <p:cNvSpPr>
            <a:spLocks noGrp="1"/>
          </p:cNvSpPr>
          <p:nvPr>
            <p:ph type="body" sz="quarter" idx="11"/>
          </p:nvPr>
        </p:nvSpPr>
        <p:spPr/>
        <p:txBody>
          <a:bodyPr>
            <a:normAutofit lnSpcReduction="10000"/>
          </a:bodyPr>
          <a:lstStyle/>
          <a:p>
            <a:r>
              <a:rPr lang="nl-BE" dirty="0" err="1" smtClean="0"/>
              <a:t>need</a:t>
            </a:r>
            <a:r>
              <a:rPr lang="nl-BE" dirty="0" smtClean="0"/>
              <a:t> </a:t>
            </a:r>
            <a:r>
              <a:rPr lang="nl-BE" dirty="0" err="1" smtClean="0"/>
              <a:t>for</a:t>
            </a:r>
            <a:r>
              <a:rPr lang="nl-BE" dirty="0" smtClean="0"/>
              <a:t> </a:t>
            </a:r>
            <a:r>
              <a:rPr lang="nl-BE" dirty="0" err="1" smtClean="0"/>
              <a:t>balance</a:t>
            </a:r>
            <a:r>
              <a:rPr lang="nl-BE" dirty="0" smtClean="0"/>
              <a:t> </a:t>
            </a:r>
            <a:r>
              <a:rPr lang="nl-BE" dirty="0" err="1" smtClean="0"/>
              <a:t>between</a:t>
            </a:r>
            <a:endParaRPr lang="nl-BE" dirty="0" smtClean="0"/>
          </a:p>
          <a:p>
            <a:pPr lvl="1"/>
            <a:r>
              <a:rPr lang="nl-BE" dirty="0" err="1" smtClean="0"/>
              <a:t>effective</a:t>
            </a:r>
            <a:r>
              <a:rPr lang="nl-BE" dirty="0" smtClean="0"/>
              <a:t> </a:t>
            </a:r>
            <a:r>
              <a:rPr lang="nl-BE" dirty="0" err="1" smtClean="0"/>
              <a:t>and</a:t>
            </a:r>
            <a:r>
              <a:rPr lang="nl-BE" dirty="0" smtClean="0"/>
              <a:t> </a:t>
            </a:r>
            <a:r>
              <a:rPr lang="nl-BE" dirty="0" err="1" smtClean="0"/>
              <a:t>efficient</a:t>
            </a:r>
            <a:r>
              <a:rPr lang="nl-BE" dirty="0" smtClean="0"/>
              <a:t> data processing </a:t>
            </a:r>
            <a:r>
              <a:rPr lang="nl-BE" dirty="0" err="1" smtClean="0"/>
              <a:t>with</a:t>
            </a:r>
            <a:r>
              <a:rPr lang="nl-BE" dirty="0" smtClean="0"/>
              <a:t> </a:t>
            </a:r>
            <a:r>
              <a:rPr lang="nl-BE" dirty="0" err="1" smtClean="0"/>
              <a:t>added</a:t>
            </a:r>
            <a:r>
              <a:rPr lang="nl-BE" dirty="0" smtClean="0"/>
              <a:t> </a:t>
            </a:r>
            <a:r>
              <a:rPr lang="nl-BE" dirty="0" err="1" smtClean="0"/>
              <a:t>value</a:t>
            </a:r>
            <a:endParaRPr lang="nl-BE" dirty="0" smtClean="0"/>
          </a:p>
          <a:p>
            <a:pPr lvl="1"/>
            <a:r>
              <a:rPr lang="nl-BE" dirty="0" smtClean="0"/>
              <a:t>prevention of </a:t>
            </a:r>
            <a:r>
              <a:rPr lang="nl-BE" dirty="0" err="1" smtClean="0"/>
              <a:t>risks</a:t>
            </a:r>
            <a:r>
              <a:rPr lang="nl-BE" dirty="0" smtClean="0"/>
              <a:t> (</a:t>
            </a:r>
            <a:r>
              <a:rPr lang="nl-BE" dirty="0" err="1" smtClean="0"/>
              <a:t>unethical</a:t>
            </a:r>
            <a:r>
              <a:rPr lang="nl-BE" dirty="0" smtClean="0"/>
              <a:t> data </a:t>
            </a:r>
            <a:r>
              <a:rPr lang="nl-BE" dirty="0" err="1" smtClean="0"/>
              <a:t>use</a:t>
            </a:r>
            <a:r>
              <a:rPr lang="nl-BE" dirty="0" smtClean="0"/>
              <a:t>, privacy </a:t>
            </a:r>
            <a:r>
              <a:rPr lang="nl-BE" dirty="0" err="1" smtClean="0"/>
              <a:t>breaches</a:t>
            </a:r>
            <a:r>
              <a:rPr lang="nl-BE" dirty="0" smtClean="0"/>
              <a:t>, </a:t>
            </a:r>
            <a:r>
              <a:rPr lang="nl-BE" dirty="0" err="1" smtClean="0"/>
              <a:t>discrimination</a:t>
            </a:r>
            <a:r>
              <a:rPr lang="nl-BE" dirty="0" smtClean="0"/>
              <a:t>, …)</a:t>
            </a:r>
          </a:p>
          <a:p>
            <a:pPr lvl="1"/>
            <a:endParaRPr lang="nl-BE" dirty="0" smtClean="0"/>
          </a:p>
          <a:p>
            <a:r>
              <a:rPr lang="nl-BE" dirty="0" err="1" smtClean="0"/>
              <a:t>based</a:t>
            </a:r>
            <a:r>
              <a:rPr lang="nl-BE" dirty="0" smtClean="0"/>
              <a:t> on risk analysis </a:t>
            </a:r>
            <a:r>
              <a:rPr lang="nl-BE" dirty="0" err="1" smtClean="0"/>
              <a:t>and</a:t>
            </a:r>
            <a:r>
              <a:rPr lang="nl-BE" dirty="0" smtClean="0"/>
              <a:t> risk management</a:t>
            </a:r>
          </a:p>
          <a:p>
            <a:endParaRPr lang="nl-BE" dirty="0" smtClean="0"/>
          </a:p>
          <a:p>
            <a:r>
              <a:rPr lang="nl-BE" dirty="0" smtClean="0"/>
              <a:t>promoting information security </a:t>
            </a:r>
            <a:r>
              <a:rPr lang="nl-BE" dirty="0" err="1" smtClean="0"/>
              <a:t>and</a:t>
            </a:r>
            <a:r>
              <a:rPr lang="nl-BE" dirty="0" smtClean="0"/>
              <a:t> data </a:t>
            </a:r>
            <a:r>
              <a:rPr lang="nl-BE" dirty="0" err="1" smtClean="0"/>
              <a:t>protection</a:t>
            </a:r>
            <a:r>
              <a:rPr lang="nl-BE" dirty="0" smtClean="0"/>
              <a:t> </a:t>
            </a:r>
            <a:r>
              <a:rPr lang="nl-BE" dirty="0" err="1" smtClean="0"/>
              <a:t>by</a:t>
            </a:r>
            <a:r>
              <a:rPr lang="nl-BE" dirty="0" smtClean="0"/>
              <a:t> design</a:t>
            </a:r>
          </a:p>
          <a:p>
            <a:pPr lvl="1"/>
            <a:endParaRPr lang="nl-BE" dirty="0" smtClean="0"/>
          </a:p>
          <a:p>
            <a:r>
              <a:rPr lang="nl-BE" dirty="0" err="1" smtClean="0"/>
              <a:t>multidisciplinary</a:t>
            </a:r>
            <a:r>
              <a:rPr lang="nl-BE" dirty="0" smtClean="0"/>
              <a:t> approach</a:t>
            </a:r>
          </a:p>
          <a:p>
            <a:pPr lvl="1"/>
            <a:r>
              <a:rPr lang="nl-BE" dirty="0" err="1" smtClean="0"/>
              <a:t>structural</a:t>
            </a:r>
            <a:r>
              <a:rPr lang="nl-BE" dirty="0" smtClean="0"/>
              <a:t> </a:t>
            </a:r>
            <a:r>
              <a:rPr lang="nl-BE" dirty="0" err="1" smtClean="0"/>
              <a:t>and</a:t>
            </a:r>
            <a:r>
              <a:rPr lang="nl-BE" dirty="0" smtClean="0"/>
              <a:t> </a:t>
            </a:r>
            <a:r>
              <a:rPr lang="nl-BE" dirty="0" err="1" smtClean="0"/>
              <a:t>institutional</a:t>
            </a:r>
            <a:r>
              <a:rPr lang="nl-BE" dirty="0" smtClean="0"/>
              <a:t> </a:t>
            </a:r>
            <a:r>
              <a:rPr lang="nl-BE" dirty="0" err="1" smtClean="0"/>
              <a:t>measures</a:t>
            </a:r>
            <a:endParaRPr lang="nl-BE" dirty="0" smtClean="0"/>
          </a:p>
          <a:p>
            <a:pPr lvl="1"/>
            <a:r>
              <a:rPr lang="nl-BE" dirty="0" err="1" smtClean="0"/>
              <a:t>organizational</a:t>
            </a:r>
            <a:r>
              <a:rPr lang="nl-BE" dirty="0" smtClean="0"/>
              <a:t> </a:t>
            </a:r>
            <a:r>
              <a:rPr lang="nl-BE" dirty="0" err="1" smtClean="0"/>
              <a:t>measures</a:t>
            </a:r>
            <a:endParaRPr lang="nl-BE" dirty="0" smtClean="0"/>
          </a:p>
          <a:p>
            <a:pPr lvl="1"/>
            <a:r>
              <a:rPr lang="nl-BE" dirty="0" err="1" smtClean="0"/>
              <a:t>technical</a:t>
            </a:r>
            <a:r>
              <a:rPr lang="nl-BE" dirty="0" smtClean="0"/>
              <a:t> </a:t>
            </a:r>
            <a:r>
              <a:rPr lang="nl-BE" dirty="0" err="1" smtClean="0"/>
              <a:t>measures</a:t>
            </a:r>
            <a:endParaRPr lang="nl-BE" dirty="0" smtClean="0"/>
          </a:p>
          <a:p>
            <a:pPr lvl="1"/>
            <a:r>
              <a:rPr lang="nl-BE" dirty="0" err="1" smtClean="0"/>
              <a:t>legal</a:t>
            </a:r>
            <a:r>
              <a:rPr lang="nl-BE" dirty="0" smtClean="0"/>
              <a:t> </a:t>
            </a:r>
            <a:r>
              <a:rPr lang="nl-BE" dirty="0" err="1" smtClean="0"/>
              <a:t>measures</a:t>
            </a:r>
            <a:endParaRPr lang="nl-BE" dirty="0"/>
          </a:p>
          <a:p>
            <a:endParaRPr lang="en-US" dirty="0"/>
          </a:p>
        </p:txBody>
      </p:sp>
      <p:sp>
        <p:nvSpPr>
          <p:cNvPr id="6" name="Slide Number Placeholder 5"/>
          <p:cNvSpPr>
            <a:spLocks noGrp="1"/>
          </p:cNvSpPr>
          <p:nvPr>
            <p:ph type="sldNum" sz="quarter" idx="4"/>
          </p:nvPr>
        </p:nvSpPr>
        <p:spPr/>
        <p:txBody>
          <a:bodyPr/>
          <a:lstStyle/>
          <a:p>
            <a:fld id="{A7CC3638-A99D-674C-A789-FA84B7E5EA16}" type="slidenum">
              <a:rPr lang="nl-NL" smtClean="0"/>
              <a:pPr/>
              <a:t>29</a:t>
            </a:fld>
            <a:endParaRPr lang="nl-NL" dirty="0"/>
          </a:p>
        </p:txBody>
      </p:sp>
    </p:spTree>
    <p:extLst>
      <p:ext uri="{BB962C8B-B14F-4D97-AF65-F5344CB8AC3E}">
        <p14:creationId xmlns:p14="http://schemas.microsoft.com/office/powerpoint/2010/main" val="201702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t>The reported evolutions require...</a:t>
            </a:r>
            <a:endParaRPr lang="en-GB" dirty="0"/>
          </a:p>
        </p:txBody>
      </p:sp>
      <p:sp>
        <p:nvSpPr>
          <p:cNvPr id="2" name="Text Placeholder 1"/>
          <p:cNvSpPr>
            <a:spLocks noGrp="1"/>
          </p:cNvSpPr>
          <p:nvPr>
            <p:ph type="body" sz="quarter" idx="11"/>
          </p:nvPr>
        </p:nvSpPr>
        <p:spPr/>
        <p:txBody>
          <a:bodyPr/>
          <a:lstStyle/>
          <a:p>
            <a:r>
              <a:rPr lang="en-US" altLang="en-US" smtClean="0"/>
              <a:t>Cooperation between all actors in health care</a:t>
            </a:r>
          </a:p>
          <a:p>
            <a:r>
              <a:rPr lang="en-US" altLang="en-US" smtClean="0"/>
              <a:t>Efficient and secure electronic communication amongst all actors in health care</a:t>
            </a:r>
          </a:p>
          <a:p>
            <a:r>
              <a:rPr lang="en-US" altLang="en-US" smtClean="0"/>
              <a:t>High quality, multidisciplinary electronic health records</a:t>
            </a:r>
          </a:p>
          <a:p>
            <a:r>
              <a:rPr lang="en-US" altLang="en-US" smtClean="0"/>
              <a:t>Care pathways</a:t>
            </a:r>
          </a:p>
          <a:p>
            <a:r>
              <a:rPr lang="en-US" altLang="en-US" smtClean="0"/>
              <a:t>Optimized administrative processes</a:t>
            </a:r>
          </a:p>
          <a:p>
            <a:r>
              <a:rPr lang="en-US" altLang="en-US" smtClean="0"/>
              <a:t>Technical and semantic interoperability</a:t>
            </a:r>
          </a:p>
          <a:p>
            <a:r>
              <a:rPr lang="en-US" altLang="en-US" smtClean="0"/>
              <a:t>Guarantees with regard to</a:t>
            </a:r>
          </a:p>
          <a:p>
            <a:pPr lvl="1"/>
            <a:r>
              <a:rPr lang="en-US" altLang="en-US" smtClean="0"/>
              <a:t>information security</a:t>
            </a:r>
          </a:p>
          <a:p>
            <a:pPr lvl="1"/>
            <a:r>
              <a:rPr lang="en-US" altLang="en-US" smtClean="0"/>
              <a:t>privacy protection</a:t>
            </a:r>
          </a:p>
          <a:p>
            <a:pPr lvl="1"/>
            <a:r>
              <a:rPr lang="en-US" altLang="en-US" smtClean="0"/>
              <a:t>respect for the professional secrecy of health care providers</a:t>
            </a:r>
            <a:endParaRPr lang="en-US" altLang="en-US" dirty="0"/>
          </a:p>
        </p:txBody>
      </p:sp>
      <p:sp>
        <p:nvSpPr>
          <p:cNvPr id="4" name="Slide Number Placeholder 3"/>
          <p:cNvSpPr>
            <a:spLocks noGrp="1"/>
          </p:cNvSpPr>
          <p:nvPr>
            <p:ph type="sldNum" sz="quarter" idx="4"/>
          </p:nvPr>
        </p:nvSpPr>
        <p:spPr/>
        <p:txBody>
          <a:bodyPr/>
          <a:lstStyle/>
          <a:p>
            <a:fld id="{A7CC3638-A99D-674C-A789-FA84B7E5EA16}" type="slidenum">
              <a:rPr lang="nl-NL" smtClean="0"/>
              <a:pPr/>
              <a:t>3</a:t>
            </a:fld>
            <a:endParaRPr lang="nl-NL" dirty="0"/>
          </a:p>
        </p:txBody>
      </p:sp>
    </p:spTree>
    <p:extLst>
      <p:ext uri="{BB962C8B-B14F-4D97-AF65-F5344CB8AC3E}">
        <p14:creationId xmlns:p14="http://schemas.microsoft.com/office/powerpoint/2010/main" val="23043380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Structural and institutional measures</a:t>
            </a:r>
            <a:endParaRPr lang="en-US" dirty="0"/>
          </a:p>
        </p:txBody>
      </p:sp>
      <p:sp>
        <p:nvSpPr>
          <p:cNvPr id="3" name="Content Placeholder 2"/>
          <p:cNvSpPr>
            <a:spLocks noGrp="1"/>
          </p:cNvSpPr>
          <p:nvPr>
            <p:ph type="body" sz="quarter" idx="11"/>
          </p:nvPr>
        </p:nvSpPr>
        <p:spPr/>
        <p:txBody>
          <a:bodyPr>
            <a:normAutofit/>
          </a:bodyPr>
          <a:lstStyle/>
          <a:p>
            <a:r>
              <a:rPr lang="en-GB" dirty="0"/>
              <a:t>n</a:t>
            </a:r>
            <a:r>
              <a:rPr lang="en-GB" dirty="0" smtClean="0"/>
              <a:t>o systematic central data storage</a:t>
            </a:r>
          </a:p>
          <a:p>
            <a:r>
              <a:rPr lang="en-GB" dirty="0"/>
              <a:t>a</a:t>
            </a:r>
            <a:r>
              <a:rPr lang="en-GB" dirty="0" smtClean="0"/>
              <a:t>vailability of free of charge, basic information security services</a:t>
            </a:r>
          </a:p>
          <a:p>
            <a:pPr lvl="1"/>
            <a:r>
              <a:rPr lang="en-GB" dirty="0" smtClean="0"/>
              <a:t>user- &amp; access management</a:t>
            </a:r>
          </a:p>
          <a:p>
            <a:pPr lvl="1"/>
            <a:r>
              <a:rPr lang="en-GB" dirty="0" smtClean="0"/>
              <a:t>encryption</a:t>
            </a:r>
          </a:p>
          <a:p>
            <a:pPr lvl="1"/>
            <a:r>
              <a:rPr lang="en-GB" dirty="0" smtClean="0"/>
              <a:t>logging</a:t>
            </a:r>
          </a:p>
          <a:p>
            <a:pPr lvl="1"/>
            <a:r>
              <a:rPr lang="en-GB" dirty="0" smtClean="0"/>
              <a:t>reference directories</a:t>
            </a:r>
          </a:p>
          <a:p>
            <a:pPr lvl="1"/>
            <a:r>
              <a:rPr lang="en-GB" dirty="0" smtClean="0"/>
              <a:t>…</a:t>
            </a:r>
          </a:p>
          <a:p>
            <a:r>
              <a:rPr lang="en-GB" dirty="0"/>
              <a:t>i</a:t>
            </a:r>
            <a:r>
              <a:rPr lang="en-GB" dirty="0" smtClean="0"/>
              <a:t>ndependent Information Security Committee designated by the Parliament</a:t>
            </a:r>
          </a:p>
          <a:p>
            <a:r>
              <a:rPr lang="en-GB" dirty="0" smtClean="0"/>
              <a:t>in some cases, preventive control of the legitimacy of personal data exchange by the eHealth-platform according to the authorizations of the independent Information Security Committee</a:t>
            </a:r>
          </a:p>
        </p:txBody>
      </p:sp>
      <p:sp>
        <p:nvSpPr>
          <p:cNvPr id="4" name="Slide Number Placeholder 3"/>
          <p:cNvSpPr>
            <a:spLocks noGrp="1"/>
          </p:cNvSpPr>
          <p:nvPr>
            <p:ph type="sldNum" sz="quarter" idx="4"/>
          </p:nvPr>
        </p:nvSpPr>
        <p:spPr/>
        <p:txBody>
          <a:bodyPr/>
          <a:lstStyle/>
          <a:p>
            <a:fld id="{A7CC3638-A99D-674C-A789-FA84B7E5EA16}" type="slidenum">
              <a:rPr lang="nl-NL" smtClean="0"/>
              <a:pPr/>
              <a:t>30</a:t>
            </a:fld>
            <a:endParaRPr lang="nl-NL" dirty="0"/>
          </a:p>
        </p:txBody>
      </p:sp>
    </p:spTree>
    <p:extLst>
      <p:ext uri="{BB962C8B-B14F-4D97-AF65-F5344CB8AC3E}">
        <p14:creationId xmlns:p14="http://schemas.microsoft.com/office/powerpoint/2010/main" val="3247136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Information Security Committee (ISC)</a:t>
            </a:r>
            <a:endParaRPr lang="en-US" dirty="0"/>
          </a:p>
        </p:txBody>
      </p:sp>
      <p:sp>
        <p:nvSpPr>
          <p:cNvPr id="3" name="Content Placeholder 2"/>
          <p:cNvSpPr>
            <a:spLocks noGrp="1"/>
          </p:cNvSpPr>
          <p:nvPr>
            <p:ph type="body" sz="quarter" idx="11"/>
          </p:nvPr>
        </p:nvSpPr>
        <p:spPr/>
        <p:txBody>
          <a:bodyPr>
            <a:normAutofit lnSpcReduction="10000"/>
          </a:bodyPr>
          <a:lstStyle/>
          <a:p>
            <a:pPr lvl="0"/>
            <a:r>
              <a:rPr lang="en-GB" dirty="0">
                <a:sym typeface="Arial" charset="0"/>
              </a:rPr>
              <a:t>n</a:t>
            </a:r>
            <a:r>
              <a:rPr lang="en-GB" dirty="0" smtClean="0">
                <a:sym typeface="Arial" charset="0"/>
              </a:rPr>
              <a:t>ot a supervisory authority as defined by GDPR</a:t>
            </a:r>
          </a:p>
          <a:p>
            <a:pPr lvl="0"/>
            <a:r>
              <a:rPr lang="en-GB" dirty="0">
                <a:sym typeface="Arial" charset="0"/>
              </a:rPr>
              <a:t>s</a:t>
            </a:r>
            <a:r>
              <a:rPr lang="en-GB" dirty="0" smtClean="0">
                <a:sym typeface="Arial" charset="0"/>
              </a:rPr>
              <a:t>et up by law of September 5th 2018</a:t>
            </a:r>
          </a:p>
          <a:p>
            <a:pPr lvl="0"/>
            <a:r>
              <a:rPr lang="en-GB" dirty="0">
                <a:sym typeface="Arial" charset="0"/>
              </a:rPr>
              <a:t>c</a:t>
            </a:r>
            <a:r>
              <a:rPr lang="en-GB" dirty="0" smtClean="0">
                <a:sym typeface="Arial" charset="0"/>
              </a:rPr>
              <a:t>omposition</a:t>
            </a:r>
          </a:p>
          <a:p>
            <a:pPr lvl="1"/>
            <a:r>
              <a:rPr lang="en-GB" dirty="0" smtClean="0">
                <a:sym typeface="Arial" charset="0"/>
              </a:rPr>
              <a:t>Chamber Social Security and Health</a:t>
            </a:r>
          </a:p>
          <a:p>
            <a:pPr lvl="1"/>
            <a:r>
              <a:rPr lang="en-GB" dirty="0" smtClean="0">
                <a:sym typeface="Arial" charset="0"/>
              </a:rPr>
              <a:t>Chamber Federal Government</a:t>
            </a:r>
          </a:p>
          <a:p>
            <a:pPr lvl="1"/>
            <a:r>
              <a:rPr lang="en-GB" dirty="0" smtClean="0">
                <a:sym typeface="Arial" charset="0"/>
              </a:rPr>
              <a:t>independent members designated by Parliament</a:t>
            </a:r>
          </a:p>
          <a:p>
            <a:r>
              <a:rPr lang="en-GB" dirty="0"/>
              <a:t>t</a:t>
            </a:r>
            <a:r>
              <a:rPr lang="en-GB" dirty="0" smtClean="0"/>
              <a:t>asks</a:t>
            </a:r>
          </a:p>
          <a:p>
            <a:pPr lvl="1"/>
            <a:r>
              <a:rPr lang="en-GB" dirty="0" smtClean="0"/>
              <a:t>delivering deliberations with normative value (=&gt; legal certainty for the data controllers) regarding</a:t>
            </a:r>
          </a:p>
          <a:p>
            <a:pPr lvl="2"/>
            <a:r>
              <a:rPr lang="en-GB" dirty="0" smtClean="0"/>
              <a:t>the exchange of personal data</a:t>
            </a:r>
          </a:p>
          <a:p>
            <a:pPr lvl="2"/>
            <a:r>
              <a:rPr lang="en-GB" dirty="0" smtClean="0"/>
              <a:t>the processing of </a:t>
            </a:r>
            <a:r>
              <a:rPr lang="en-GB" dirty="0" err="1" smtClean="0"/>
              <a:t>pseudonymised</a:t>
            </a:r>
            <a:r>
              <a:rPr lang="en-GB" dirty="0" smtClean="0"/>
              <a:t> </a:t>
            </a:r>
            <a:r>
              <a:rPr lang="en-GB" dirty="0" smtClean="0"/>
              <a:t>and anonymous data</a:t>
            </a:r>
          </a:p>
          <a:p>
            <a:pPr lvl="1"/>
            <a:r>
              <a:rPr lang="en-GB" dirty="0" smtClean="0"/>
              <a:t>retaining and publishing of deliberations</a:t>
            </a:r>
          </a:p>
          <a:p>
            <a:pPr lvl="1"/>
            <a:r>
              <a:rPr lang="en-GB" dirty="0" smtClean="0"/>
              <a:t>defining good practices</a:t>
            </a:r>
          </a:p>
          <a:p>
            <a:pPr lvl="1"/>
            <a:r>
              <a:rPr lang="en-GB" dirty="0" smtClean="0"/>
              <a:t>supporting DPOs</a:t>
            </a:r>
          </a:p>
          <a:p>
            <a:pPr lvl="1"/>
            <a:r>
              <a:rPr lang="en-GB" dirty="0" smtClean="0"/>
              <a:t>publishing a yearly activity report</a:t>
            </a:r>
          </a:p>
          <a:p>
            <a:endParaRPr lang="nl-BE" dirty="0" smtClean="0">
              <a:sym typeface="Arial" charset="0"/>
            </a:endParaRPr>
          </a:p>
          <a:p>
            <a:endParaRPr lang="nl-BE" dirty="0" smtClean="0">
              <a:sym typeface="Arial" charset="0"/>
            </a:endParaRPr>
          </a:p>
          <a:p>
            <a:pPr lvl="2"/>
            <a:endParaRPr lang="nl-BE" dirty="0" smtClean="0">
              <a:sym typeface="Arial" charset="0"/>
            </a:endParaRPr>
          </a:p>
        </p:txBody>
      </p:sp>
      <p:sp>
        <p:nvSpPr>
          <p:cNvPr id="4" name="Slide Number Placeholder 3"/>
          <p:cNvSpPr>
            <a:spLocks noGrp="1"/>
          </p:cNvSpPr>
          <p:nvPr>
            <p:ph type="sldNum" sz="quarter" idx="4"/>
          </p:nvPr>
        </p:nvSpPr>
        <p:spPr/>
        <p:txBody>
          <a:bodyPr/>
          <a:lstStyle/>
          <a:p>
            <a:fld id="{A7CC3638-A99D-674C-A789-FA84B7E5EA16}" type="slidenum">
              <a:rPr lang="nl-NL" smtClean="0"/>
              <a:pPr/>
              <a:t>31</a:t>
            </a:fld>
            <a:endParaRPr lang="nl-NL" dirty="0"/>
          </a:p>
        </p:txBody>
      </p:sp>
    </p:spTree>
    <p:extLst>
      <p:ext uri="{BB962C8B-B14F-4D97-AF65-F5344CB8AC3E}">
        <p14:creationId xmlns:p14="http://schemas.microsoft.com/office/powerpoint/2010/main" val="3635120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7CC3638-A99D-674C-A789-FA84B7E5EA16}" type="slidenum">
              <a:rPr lang="nl-NL" smtClean="0"/>
              <a:pPr/>
              <a:t>32</a:t>
            </a:fld>
            <a:endParaRPr lang="nl-NL" dirty="0"/>
          </a:p>
        </p:txBody>
      </p:sp>
      <p:sp>
        <p:nvSpPr>
          <p:cNvPr id="2" name="Title 1"/>
          <p:cNvSpPr>
            <a:spLocks noGrp="1"/>
          </p:cNvSpPr>
          <p:nvPr>
            <p:ph type="title"/>
          </p:nvPr>
        </p:nvSpPr>
        <p:spPr/>
        <p:txBody>
          <a:bodyPr/>
          <a:lstStyle/>
          <a:p>
            <a:r>
              <a:rPr lang="en-US" smtClean="0"/>
              <a:t>Considerations in the deliberations of the ISC</a:t>
            </a:r>
            <a:endParaRPr lang="en-US" dirty="0"/>
          </a:p>
        </p:txBody>
      </p:sp>
      <p:sp>
        <p:nvSpPr>
          <p:cNvPr id="3" name="Content Placeholder 2"/>
          <p:cNvSpPr>
            <a:spLocks noGrp="1"/>
          </p:cNvSpPr>
          <p:nvPr>
            <p:ph type="body" sz="quarter" idx="11"/>
          </p:nvPr>
        </p:nvSpPr>
        <p:spPr/>
        <p:txBody>
          <a:bodyPr/>
          <a:lstStyle/>
          <a:p>
            <a:r>
              <a:rPr lang="en-US" smtClean="0"/>
              <a:t>lawfullness and purpose limitation</a:t>
            </a:r>
          </a:p>
          <a:p>
            <a:pPr lvl="1"/>
            <a:r>
              <a:rPr lang="en-US" smtClean="0"/>
              <a:t>is the processing serving a legitimate purpose?</a:t>
            </a:r>
          </a:p>
          <a:p>
            <a:pPr lvl="1"/>
            <a:r>
              <a:rPr lang="en-US" smtClean="0"/>
              <a:t>are the purposes of the processing well defined ?</a:t>
            </a:r>
          </a:p>
          <a:p>
            <a:endParaRPr lang="en-US" smtClean="0"/>
          </a:p>
          <a:p>
            <a:r>
              <a:rPr lang="en-US" smtClean="0"/>
              <a:t>data minimization</a:t>
            </a:r>
          </a:p>
          <a:p>
            <a:pPr lvl="1"/>
            <a:r>
              <a:rPr lang="en-US" smtClean="0"/>
              <a:t>is the processing using the minimal dataset to achieve the purposes ?</a:t>
            </a:r>
          </a:p>
          <a:p>
            <a:pPr lvl="1"/>
            <a:r>
              <a:rPr lang="en-US" smtClean="0"/>
              <a:t>storage limitation</a:t>
            </a:r>
          </a:p>
          <a:p>
            <a:endParaRPr lang="en-US" smtClean="0"/>
          </a:p>
          <a:p>
            <a:r>
              <a:rPr lang="en-US" smtClean="0"/>
              <a:t>integrity and confidentiality</a:t>
            </a:r>
          </a:p>
          <a:p>
            <a:pPr lvl="1"/>
            <a:r>
              <a:rPr lang="en-US" smtClean="0"/>
              <a:t>measures on how to guarantee both parameters</a:t>
            </a:r>
          </a:p>
          <a:p>
            <a:pPr lvl="1"/>
            <a:endParaRPr lang="en-US" smtClean="0"/>
          </a:p>
          <a:p>
            <a:r>
              <a:rPr lang="en-US" smtClean="0"/>
              <a:t>transparency for the data subjects</a:t>
            </a:r>
            <a:endParaRPr lang="en-US" dirty="0" smtClean="0"/>
          </a:p>
        </p:txBody>
      </p:sp>
    </p:spTree>
    <p:extLst>
      <p:ext uri="{BB962C8B-B14F-4D97-AF65-F5344CB8AC3E}">
        <p14:creationId xmlns:p14="http://schemas.microsoft.com/office/powerpoint/2010/main" val="7501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Organizational</a:t>
            </a:r>
            <a:r>
              <a:rPr lang="en-US" smtClean="0"/>
              <a:t> measures</a:t>
            </a:r>
            <a:endParaRPr lang="en-US" dirty="0"/>
          </a:p>
        </p:txBody>
      </p:sp>
      <p:sp>
        <p:nvSpPr>
          <p:cNvPr id="3" name="Content Placeholder 2"/>
          <p:cNvSpPr>
            <a:spLocks noGrp="1"/>
          </p:cNvSpPr>
          <p:nvPr>
            <p:ph type="body" sz="quarter" idx="11"/>
          </p:nvPr>
        </p:nvSpPr>
        <p:spPr/>
        <p:txBody>
          <a:bodyPr>
            <a:normAutofit/>
          </a:bodyPr>
          <a:lstStyle/>
          <a:p>
            <a:r>
              <a:rPr lang="en-GB" dirty="0" smtClean="0"/>
              <a:t>information security department headed by DPO with each care institution</a:t>
            </a:r>
          </a:p>
          <a:p>
            <a:r>
              <a:rPr lang="en-GB" dirty="0" smtClean="0"/>
              <a:t>specialized information security service providers</a:t>
            </a:r>
          </a:p>
          <a:p>
            <a:r>
              <a:rPr lang="en-GB" dirty="0" smtClean="0"/>
              <a:t>information security working parties </a:t>
            </a:r>
            <a:r>
              <a:rPr lang="en-US" dirty="0" smtClean="0"/>
              <a:t>developing regularly actualized minimal information security and data protection standards (‘</a:t>
            </a:r>
            <a:r>
              <a:rPr lang="en-US" dirty="0" err="1" smtClean="0"/>
              <a:t>minimale</a:t>
            </a:r>
            <a:r>
              <a:rPr lang="en-US" dirty="0" smtClean="0"/>
              <a:t> </a:t>
            </a:r>
            <a:r>
              <a:rPr lang="en-US" dirty="0" err="1" smtClean="0"/>
              <a:t>normen</a:t>
            </a:r>
            <a:r>
              <a:rPr lang="en-US" dirty="0" smtClean="0"/>
              <a:t>/</a:t>
            </a:r>
            <a:r>
              <a:rPr lang="en-US" dirty="0" err="1" smtClean="0"/>
              <a:t>normes</a:t>
            </a:r>
            <a:r>
              <a:rPr lang="en-US" dirty="0" smtClean="0"/>
              <a:t> </a:t>
            </a:r>
            <a:r>
              <a:rPr lang="en-US" dirty="0" err="1" smtClean="0"/>
              <a:t>minimales</a:t>
            </a:r>
            <a:r>
              <a:rPr lang="en-US" dirty="0" smtClean="0"/>
              <a:t>’)</a:t>
            </a:r>
          </a:p>
          <a:p>
            <a:pPr lvl="1"/>
            <a:r>
              <a:rPr lang="en-US" dirty="0"/>
              <a:t>d</a:t>
            </a:r>
            <a:r>
              <a:rPr lang="en-US" dirty="0" smtClean="0"/>
              <a:t>eveloped by information security working parties =&gt; buy in !</a:t>
            </a:r>
          </a:p>
          <a:p>
            <a:pPr lvl="1"/>
            <a:r>
              <a:rPr lang="en-US" dirty="0" smtClean="0"/>
              <a:t>approved by the independent Information Security Committee</a:t>
            </a:r>
          </a:p>
          <a:p>
            <a:pPr lvl="1"/>
            <a:r>
              <a:rPr lang="en-US" dirty="0" smtClean="0"/>
              <a:t>based on ISO 27000 standards, adapted for health care</a:t>
            </a:r>
          </a:p>
          <a:p>
            <a:pPr lvl="1"/>
            <a:r>
              <a:rPr lang="en-US" dirty="0"/>
              <a:t>d</a:t>
            </a:r>
            <a:r>
              <a:rPr lang="en-US" dirty="0" smtClean="0"/>
              <a:t>efines 15 areas of security</a:t>
            </a:r>
          </a:p>
          <a:p>
            <a:pPr lvl="1"/>
            <a:r>
              <a:rPr lang="en-US" dirty="0"/>
              <a:t>e</a:t>
            </a:r>
            <a:r>
              <a:rPr lang="en-US" dirty="0" smtClean="0"/>
              <a:t>nforced for all health care institutions</a:t>
            </a:r>
          </a:p>
          <a:p>
            <a:pPr lvl="1"/>
            <a:r>
              <a:rPr lang="en-US" dirty="0" smtClean="0"/>
              <a:t>extended with policy guidelines</a:t>
            </a:r>
          </a:p>
          <a:p>
            <a:pPr lvl="2"/>
            <a:r>
              <a:rPr lang="en-US" dirty="0" smtClean="0"/>
              <a:t>minimal standards refer to policy guidelines for more detail</a:t>
            </a:r>
          </a:p>
          <a:p>
            <a:pPr lvl="2"/>
            <a:r>
              <a:rPr lang="en-US" dirty="0" smtClean="0"/>
              <a:t>policy guidelines provide support for concrete implementation</a:t>
            </a:r>
          </a:p>
          <a:p>
            <a:pPr lvl="1"/>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A7CC3638-A99D-674C-A789-FA84B7E5EA16}" type="slidenum">
              <a:rPr lang="nl-NL" smtClean="0"/>
              <a:pPr/>
              <a:t>33</a:t>
            </a:fld>
            <a:endParaRPr lang="nl-NL" dirty="0"/>
          </a:p>
        </p:txBody>
      </p:sp>
    </p:spTree>
    <p:extLst>
      <p:ext uri="{BB962C8B-B14F-4D97-AF65-F5344CB8AC3E}">
        <p14:creationId xmlns:p14="http://schemas.microsoft.com/office/powerpoint/2010/main" val="193174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A7CC3638-A99D-674C-A789-FA84B7E5EA16}" type="slidenum">
              <a:rPr lang="nl-NL" smtClean="0"/>
              <a:pPr/>
              <a:t>34</a:t>
            </a:fld>
            <a:endParaRPr lang="nl-NL" dirty="0"/>
          </a:p>
        </p:txBody>
      </p:sp>
      <p:sp>
        <p:nvSpPr>
          <p:cNvPr id="4" name="Title 3"/>
          <p:cNvSpPr>
            <a:spLocks noGrp="1"/>
          </p:cNvSpPr>
          <p:nvPr>
            <p:ph type="title"/>
          </p:nvPr>
        </p:nvSpPr>
        <p:spPr/>
        <p:txBody>
          <a:bodyPr/>
          <a:lstStyle/>
          <a:p>
            <a:r>
              <a:rPr lang="nl-BE" smtClean="0"/>
              <a:t>Organizational measures</a:t>
            </a:r>
            <a:endParaRPr lang="en-US" dirty="0"/>
          </a:p>
        </p:txBody>
      </p:sp>
      <p:sp>
        <p:nvSpPr>
          <p:cNvPr id="5" name="Text Placeholder 4"/>
          <p:cNvSpPr>
            <a:spLocks noGrp="1"/>
          </p:cNvSpPr>
          <p:nvPr>
            <p:ph type="body" sz="quarter" idx="11"/>
          </p:nvPr>
        </p:nvSpPr>
        <p:spPr/>
        <p:txBody>
          <a:bodyPr/>
          <a:lstStyle/>
          <a:p>
            <a:r>
              <a:rPr lang="en-US" smtClean="0"/>
              <a:t>yearly assessment of compliance with minimal information security and data protection standards</a:t>
            </a:r>
          </a:p>
          <a:p>
            <a:pPr lvl="1"/>
            <a:r>
              <a:rPr lang="en-US" smtClean="0"/>
              <a:t>questionnaire sent out to health care institutions </a:t>
            </a:r>
          </a:p>
          <a:p>
            <a:pPr lvl="1"/>
            <a:r>
              <a:rPr lang="en-US" smtClean="0"/>
              <a:t>checked by the security service of the eHealth platform</a:t>
            </a:r>
          </a:p>
          <a:p>
            <a:pPr lvl="1"/>
            <a:r>
              <a:rPr lang="en-US" smtClean="0"/>
              <a:t>reviewed in the information security working parties </a:t>
            </a:r>
          </a:p>
          <a:p>
            <a:endParaRPr lang="en-US" smtClean="0"/>
          </a:p>
          <a:p>
            <a:r>
              <a:rPr lang="en-US" smtClean="0"/>
              <a:t>Data Protection Impact Assessments (DPIA)</a:t>
            </a:r>
          </a:p>
          <a:p>
            <a:endParaRPr lang="en-US" smtClean="0"/>
          </a:p>
          <a:p>
            <a:r>
              <a:rPr lang="en-US" smtClean="0"/>
              <a:t>internal audits with continuous improvement plans</a:t>
            </a:r>
          </a:p>
          <a:p>
            <a:endParaRPr lang="en-US" dirty="0"/>
          </a:p>
        </p:txBody>
      </p:sp>
    </p:spTree>
    <p:extLst>
      <p:ext uri="{BB962C8B-B14F-4D97-AF65-F5344CB8AC3E}">
        <p14:creationId xmlns:p14="http://schemas.microsoft.com/office/powerpoint/2010/main" val="525935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A7CC3638-A99D-674C-A789-FA84B7E5EA16}" type="slidenum">
              <a:rPr lang="nl-NL" smtClean="0"/>
              <a:pPr/>
              <a:t>35</a:t>
            </a:fld>
            <a:endParaRPr lang="nl-NL" dirty="0"/>
          </a:p>
        </p:txBody>
      </p:sp>
      <p:sp>
        <p:nvSpPr>
          <p:cNvPr id="4" name="Title 3"/>
          <p:cNvSpPr>
            <a:spLocks noGrp="1"/>
          </p:cNvSpPr>
          <p:nvPr>
            <p:ph type="title"/>
          </p:nvPr>
        </p:nvSpPr>
        <p:spPr/>
        <p:txBody>
          <a:bodyPr/>
          <a:lstStyle/>
          <a:p>
            <a:r>
              <a:rPr lang="nl-BE" smtClean="0"/>
              <a:t>Organizational measures</a:t>
            </a:r>
            <a:endParaRPr lang="en-US" dirty="0"/>
          </a:p>
        </p:txBody>
      </p:sp>
      <p:sp>
        <p:nvSpPr>
          <p:cNvPr id="5" name="Text Placeholder 4"/>
          <p:cNvSpPr>
            <a:spLocks noGrp="1"/>
          </p:cNvSpPr>
          <p:nvPr>
            <p:ph type="body" sz="quarter" idx="11"/>
          </p:nvPr>
        </p:nvSpPr>
        <p:spPr/>
        <p:txBody>
          <a:bodyPr/>
          <a:lstStyle/>
          <a:p>
            <a:r>
              <a:rPr lang="nl-BE" smtClean="0"/>
              <a:t>definition of ‘circles of trust’: agreements between actors about</a:t>
            </a:r>
          </a:p>
          <a:p>
            <a:pPr lvl="1"/>
            <a:r>
              <a:rPr lang="en-US" smtClean="0"/>
              <a:t>who is responsible of carrying out which authentications and verifications on the basis of which means</a:t>
            </a:r>
          </a:p>
          <a:p>
            <a:pPr lvl="1"/>
            <a:r>
              <a:rPr lang="en-US" smtClean="0"/>
              <a:t>how the results of the authentications and verifications are securely stored and exchanged electronically between the actors involved</a:t>
            </a:r>
          </a:p>
          <a:p>
            <a:pPr lvl="1"/>
            <a:r>
              <a:rPr lang="en-US" smtClean="0"/>
              <a:t>who is responsible of logging access (attemps) to the services and applications</a:t>
            </a:r>
          </a:p>
          <a:p>
            <a:pPr lvl="1"/>
            <a:r>
              <a:rPr lang="en-US" smtClean="0"/>
              <a:t>how it is ensured that a complete reconstruction of loggings can take place to determine which natural person has used which service in relation to which person , when and for what purposes</a:t>
            </a:r>
          </a:p>
          <a:p>
            <a:pPr lvl="1"/>
            <a:r>
              <a:rPr lang="en-US" smtClean="0"/>
              <a:t>the retention period of the loggings, as well as the way in which these can be consulted by those who are entitled to do so</a:t>
            </a:r>
            <a:endParaRPr lang="nl-BE" smtClean="0"/>
          </a:p>
          <a:p>
            <a:pPr lvl="1"/>
            <a:endParaRPr lang="nl-BE" smtClean="0"/>
          </a:p>
          <a:p>
            <a:pPr lvl="1"/>
            <a:endParaRPr lang="en-US" dirty="0"/>
          </a:p>
        </p:txBody>
      </p:sp>
    </p:spTree>
    <p:extLst>
      <p:ext uri="{BB962C8B-B14F-4D97-AF65-F5344CB8AC3E}">
        <p14:creationId xmlns:p14="http://schemas.microsoft.com/office/powerpoint/2010/main" val="4185251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A7CC3638-A99D-674C-A789-FA84B7E5EA16}" type="slidenum">
              <a:rPr lang="nl-NL" smtClean="0"/>
              <a:pPr/>
              <a:t>36</a:t>
            </a:fld>
            <a:endParaRPr lang="nl-NL" dirty="0"/>
          </a:p>
        </p:txBody>
      </p:sp>
      <p:sp>
        <p:nvSpPr>
          <p:cNvPr id="4" name="Title 3"/>
          <p:cNvSpPr>
            <a:spLocks noGrp="1"/>
          </p:cNvSpPr>
          <p:nvPr>
            <p:ph type="title"/>
          </p:nvPr>
        </p:nvSpPr>
        <p:spPr/>
        <p:txBody>
          <a:bodyPr/>
          <a:lstStyle/>
          <a:p>
            <a:r>
              <a:rPr lang="nl-BE" smtClean="0"/>
              <a:t>Organizational measures</a:t>
            </a:r>
            <a:endParaRPr lang="en-US" dirty="0"/>
          </a:p>
        </p:txBody>
      </p:sp>
      <p:sp>
        <p:nvSpPr>
          <p:cNvPr id="5" name="Text Placeholder 4"/>
          <p:cNvSpPr>
            <a:spLocks noGrp="1"/>
          </p:cNvSpPr>
          <p:nvPr>
            <p:ph type="body" sz="quarter" idx="11"/>
          </p:nvPr>
        </p:nvSpPr>
        <p:spPr/>
        <p:txBody>
          <a:bodyPr/>
          <a:lstStyle/>
          <a:p>
            <a:r>
              <a:rPr lang="nl-BE" smtClean="0"/>
              <a:t>clear distinction between several types of informed consent</a:t>
            </a:r>
          </a:p>
          <a:p>
            <a:pPr lvl="1"/>
            <a:r>
              <a:rPr lang="nl-BE" smtClean="0"/>
              <a:t>global informed consent to electronic sharing of personal data for continuous and qualitative care provision by health care providers having a care relationship with the data subject</a:t>
            </a:r>
          </a:p>
          <a:p>
            <a:pPr lvl="1"/>
            <a:r>
              <a:rPr lang="nl-BE" smtClean="0"/>
              <a:t>specific informed consent to be subject of a health research project based on personal data</a:t>
            </a:r>
          </a:p>
          <a:p>
            <a:pPr lvl="1"/>
            <a:r>
              <a:rPr lang="nl-BE" smtClean="0"/>
              <a:t>specific informed consent to be subject of a health treatment</a:t>
            </a:r>
          </a:p>
          <a:p>
            <a:pPr lvl="1"/>
            <a:endParaRPr lang="nl-BE" smtClean="0"/>
          </a:p>
          <a:p>
            <a:r>
              <a:rPr lang="nl-BE" smtClean="0"/>
              <a:t>structural platforms and methods to support health research based on anonymized or pseudonymised data</a:t>
            </a:r>
          </a:p>
          <a:p>
            <a:endParaRPr lang="nl-BE" smtClean="0"/>
          </a:p>
          <a:p>
            <a:endParaRPr lang="en-US" dirty="0"/>
          </a:p>
        </p:txBody>
      </p:sp>
    </p:spTree>
    <p:extLst>
      <p:ext uri="{BB962C8B-B14F-4D97-AF65-F5344CB8AC3E}">
        <p14:creationId xmlns:p14="http://schemas.microsoft.com/office/powerpoint/2010/main" val="118005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7CC3638-A99D-674C-A789-FA84B7E5EA16}" type="slidenum">
              <a:rPr lang="nl-NL" smtClean="0"/>
              <a:pPr/>
              <a:t>37</a:t>
            </a:fld>
            <a:endParaRPr lang="nl-NL" dirty="0"/>
          </a:p>
        </p:txBody>
      </p:sp>
      <p:sp>
        <p:nvSpPr>
          <p:cNvPr id="2" name="Titel 1"/>
          <p:cNvSpPr>
            <a:spLocks noGrp="1"/>
          </p:cNvSpPr>
          <p:nvPr>
            <p:ph type="title"/>
          </p:nvPr>
        </p:nvSpPr>
        <p:spPr/>
        <p:txBody>
          <a:bodyPr/>
          <a:lstStyle/>
          <a:p>
            <a:r>
              <a:rPr lang="en-GB" noProof="0" smtClean="0"/>
              <a:t>Health data research: some risks and measures taken</a:t>
            </a:r>
            <a:endParaRPr lang="en-GB" noProof="0" dirty="0"/>
          </a:p>
        </p:txBody>
      </p:sp>
      <p:sp>
        <p:nvSpPr>
          <p:cNvPr id="3" name="Tijdelijke aanduiding voor inhoud 2"/>
          <p:cNvSpPr>
            <a:spLocks noGrp="1"/>
          </p:cNvSpPr>
          <p:nvPr>
            <p:ph type="body" sz="quarter" idx="11"/>
          </p:nvPr>
        </p:nvSpPr>
        <p:spPr/>
        <p:txBody>
          <a:bodyPr/>
          <a:lstStyle/>
          <a:p>
            <a:r>
              <a:rPr lang="en-GB" smtClean="0"/>
              <a:t>r</a:t>
            </a:r>
            <a:r>
              <a:rPr lang="en-GB" noProof="0" smtClean="0"/>
              <a:t>isk of singling out individuals without necessity</a:t>
            </a:r>
          </a:p>
          <a:p>
            <a:pPr lvl="1"/>
            <a:r>
              <a:rPr lang="en-GB" noProof="0" smtClean="0"/>
              <a:t>aggregation, anonymisation and pseudonymisation of data</a:t>
            </a:r>
          </a:p>
          <a:p>
            <a:pPr lvl="1"/>
            <a:r>
              <a:rPr lang="en-GB" noProof="0" smtClean="0"/>
              <a:t>small cells risk analysis</a:t>
            </a:r>
          </a:p>
          <a:p>
            <a:pPr lvl="1"/>
            <a:r>
              <a:rPr lang="en-GB" noProof="0" smtClean="0"/>
              <a:t>legal obligation to not to attempt to re-identify data subjects</a:t>
            </a:r>
          </a:p>
          <a:p>
            <a:endParaRPr lang="en-GB" noProof="0" smtClean="0"/>
          </a:p>
          <a:p>
            <a:r>
              <a:rPr lang="en-GB" smtClean="0"/>
              <a:t>r</a:t>
            </a:r>
            <a:r>
              <a:rPr lang="en-GB" noProof="0" smtClean="0"/>
              <a:t>isk of data bias</a:t>
            </a:r>
          </a:p>
          <a:p>
            <a:pPr lvl="1"/>
            <a:r>
              <a:rPr lang="en-GB" noProof="0" smtClean="0"/>
              <a:t>careful selection of data used</a:t>
            </a:r>
          </a:p>
          <a:p>
            <a:pPr lvl="1"/>
            <a:r>
              <a:rPr lang="en-GB" noProof="0" smtClean="0"/>
              <a:t>reliable analysis methodologies (interative modelling)</a:t>
            </a:r>
          </a:p>
          <a:p>
            <a:pPr lvl="1"/>
            <a:r>
              <a:rPr lang="en-GB" noProof="0" smtClean="0"/>
              <a:t>‘equal opportunity by design’</a:t>
            </a:r>
          </a:p>
          <a:p>
            <a:pPr lvl="1"/>
            <a:r>
              <a:rPr lang="en-GB" noProof="0" smtClean="0"/>
              <a:t>appropriate training</a:t>
            </a:r>
          </a:p>
          <a:p>
            <a:pPr lvl="1"/>
            <a:r>
              <a:rPr lang="en-GB" noProof="0" smtClean="0"/>
              <a:t>transparancy</a:t>
            </a:r>
          </a:p>
          <a:p>
            <a:endParaRPr lang="en-GB" noProof="0" smtClean="0"/>
          </a:p>
          <a:p>
            <a:endParaRPr lang="en-GB" noProof="0" dirty="0" smtClean="0"/>
          </a:p>
        </p:txBody>
      </p:sp>
    </p:spTree>
    <p:extLst>
      <p:ext uri="{BB962C8B-B14F-4D97-AF65-F5344CB8AC3E}">
        <p14:creationId xmlns:p14="http://schemas.microsoft.com/office/powerpoint/2010/main" val="3421520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7CC3638-A99D-674C-A789-FA84B7E5EA16}" type="slidenum">
              <a:rPr lang="nl-NL" smtClean="0"/>
              <a:pPr/>
              <a:t>38</a:t>
            </a:fld>
            <a:endParaRPr lang="nl-NL" dirty="0"/>
          </a:p>
        </p:txBody>
      </p:sp>
      <p:sp>
        <p:nvSpPr>
          <p:cNvPr id="2" name="Titel 1"/>
          <p:cNvSpPr>
            <a:spLocks noGrp="1"/>
          </p:cNvSpPr>
          <p:nvPr>
            <p:ph type="title"/>
          </p:nvPr>
        </p:nvSpPr>
        <p:spPr/>
        <p:txBody>
          <a:bodyPr/>
          <a:lstStyle/>
          <a:p>
            <a:r>
              <a:rPr lang="en-GB" smtClean="0"/>
              <a:t>Health data research: some risks and measures taken</a:t>
            </a:r>
            <a:endParaRPr lang="en-GB" noProof="0" dirty="0"/>
          </a:p>
        </p:txBody>
      </p:sp>
      <p:sp>
        <p:nvSpPr>
          <p:cNvPr id="3" name="Tijdelijke aanduiding voor inhoud 2"/>
          <p:cNvSpPr>
            <a:spLocks noGrp="1"/>
          </p:cNvSpPr>
          <p:nvPr>
            <p:ph type="body" sz="quarter" idx="11"/>
          </p:nvPr>
        </p:nvSpPr>
        <p:spPr/>
        <p:txBody>
          <a:bodyPr/>
          <a:lstStyle/>
          <a:p>
            <a:r>
              <a:rPr lang="en-GB" smtClean="0"/>
              <a:t>r</a:t>
            </a:r>
            <a:r>
              <a:rPr lang="en-GB" noProof="0" smtClean="0"/>
              <a:t>isk of violation of purpose limitation principle</a:t>
            </a:r>
          </a:p>
          <a:p>
            <a:pPr lvl="1"/>
            <a:r>
              <a:rPr lang="en-GB" noProof="0" smtClean="0"/>
              <a:t>preliminary transparency about purposes of big data analysis</a:t>
            </a:r>
          </a:p>
          <a:p>
            <a:pPr lvl="1"/>
            <a:r>
              <a:rPr lang="en-GB" noProof="0" smtClean="0"/>
              <a:t>respecting GDPR, especially in case of big data analysis for public health or scientific research purposes</a:t>
            </a:r>
          </a:p>
          <a:p>
            <a:pPr lvl="1"/>
            <a:endParaRPr lang="en-GB" noProof="0" smtClean="0"/>
          </a:p>
          <a:p>
            <a:r>
              <a:rPr lang="en-GB" smtClean="0"/>
              <a:t>r</a:t>
            </a:r>
            <a:r>
              <a:rPr lang="en-GB" noProof="0" smtClean="0"/>
              <a:t>isk of huge increase of data storage (quantity and duration)</a:t>
            </a:r>
          </a:p>
          <a:p>
            <a:pPr lvl="1"/>
            <a:r>
              <a:rPr lang="en-GB" noProof="0" smtClean="0"/>
              <a:t>limitation of personal data storage to the extent and during the time useful for the foreseen legitimate purposes</a:t>
            </a:r>
          </a:p>
          <a:p>
            <a:pPr lvl="1"/>
            <a:r>
              <a:rPr lang="en-GB" noProof="0" smtClean="0"/>
              <a:t>aggregation, anonymisation or pseudonymisation of personal data that are only stored for public health or scientific research purposes</a:t>
            </a:r>
          </a:p>
          <a:p>
            <a:pPr lvl="1"/>
            <a:endParaRPr lang="en-GB" noProof="0" smtClean="0"/>
          </a:p>
          <a:p>
            <a:pPr lvl="1"/>
            <a:endParaRPr lang="en-GB" noProof="0" smtClean="0"/>
          </a:p>
          <a:p>
            <a:pPr lvl="1"/>
            <a:endParaRPr lang="en-GB" noProof="0" dirty="0"/>
          </a:p>
        </p:txBody>
      </p:sp>
    </p:spTree>
    <p:extLst>
      <p:ext uri="{BB962C8B-B14F-4D97-AF65-F5344CB8AC3E}">
        <p14:creationId xmlns:p14="http://schemas.microsoft.com/office/powerpoint/2010/main" val="35589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05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Electronic communication also stimulates …</a:t>
            </a:r>
            <a:endParaRPr lang="en-US" dirty="0"/>
          </a:p>
        </p:txBody>
      </p:sp>
      <p:sp>
        <p:nvSpPr>
          <p:cNvPr id="6" name="Text Placeholder 5"/>
          <p:cNvSpPr>
            <a:spLocks noGrp="1"/>
          </p:cNvSpPr>
          <p:nvPr>
            <p:ph type="body" sz="quarter" idx="11"/>
          </p:nvPr>
        </p:nvSpPr>
        <p:spPr/>
        <p:txBody>
          <a:bodyPr/>
          <a:lstStyle/>
          <a:p>
            <a:r>
              <a:rPr lang="nl-BE" smtClean="0"/>
              <a:t>Quality of care and patient safety</a:t>
            </a:r>
          </a:p>
          <a:p>
            <a:pPr lvl="1"/>
            <a:r>
              <a:rPr lang="nl-BE" smtClean="0"/>
              <a:t>avoidance of wrong care and medication</a:t>
            </a:r>
          </a:p>
          <a:p>
            <a:pPr lvl="2"/>
            <a:r>
              <a:rPr lang="nl-BE" smtClean="0"/>
              <a:t>incompatibility between medicines</a:t>
            </a:r>
          </a:p>
          <a:p>
            <a:pPr lvl="2"/>
            <a:r>
              <a:rPr lang="nl-BE" smtClean="0"/>
              <a:t>contra-indications against certain medicines or treatments for a specific patient (eg allergies, diseases, …)</a:t>
            </a:r>
          </a:p>
          <a:p>
            <a:pPr lvl="1"/>
            <a:r>
              <a:rPr lang="nl-BE" smtClean="0"/>
              <a:t>avoidance of errors in concrete care provision and administration of medicines</a:t>
            </a:r>
          </a:p>
          <a:p>
            <a:pPr lvl="1"/>
            <a:r>
              <a:rPr lang="en-US" smtClean="0"/>
              <a:t>availability of reliable databases on good treatment practices and decision support scripts</a:t>
            </a:r>
          </a:p>
          <a:p>
            <a:pPr lvl="1"/>
            <a:r>
              <a:rPr lang="nl-BE" smtClean="0"/>
              <a:t>more opportunity for multidisciplinary consultations and second opinions</a:t>
            </a:r>
          </a:p>
          <a:p>
            <a:pPr lvl="1"/>
            <a:endParaRPr lang="nl-BE" smtClean="0"/>
          </a:p>
          <a:p>
            <a:r>
              <a:rPr lang="en-US" smtClean="0"/>
              <a:t>Avoidance of unnecessary multiple examinations =&gt; less stress for the patient and avoidance of unnecessary additional costs</a:t>
            </a:r>
            <a:endParaRPr lang="en-US" dirty="0"/>
          </a:p>
        </p:txBody>
      </p:sp>
      <p:sp>
        <p:nvSpPr>
          <p:cNvPr id="4" name="Slide Number Placeholder 3"/>
          <p:cNvSpPr>
            <a:spLocks noGrp="1"/>
          </p:cNvSpPr>
          <p:nvPr>
            <p:ph type="sldNum" sz="quarter" idx="4"/>
          </p:nvPr>
        </p:nvSpPr>
        <p:spPr/>
        <p:txBody>
          <a:bodyPr/>
          <a:lstStyle/>
          <a:p>
            <a:fld id="{A7CC3638-A99D-674C-A789-FA84B7E5EA16}" type="slidenum">
              <a:rPr lang="nl-NL" smtClean="0"/>
              <a:pPr/>
              <a:t>4</a:t>
            </a:fld>
            <a:endParaRPr lang="nl-NL" dirty="0"/>
          </a:p>
        </p:txBody>
      </p:sp>
    </p:spTree>
    <p:extLst>
      <p:ext uri="{BB962C8B-B14F-4D97-AF65-F5344CB8AC3E}">
        <p14:creationId xmlns:p14="http://schemas.microsoft.com/office/powerpoint/2010/main" val="266329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Objectives of the eHealth-platform</a:t>
            </a:r>
            <a:endParaRPr lang="en-GB" dirty="0"/>
          </a:p>
        </p:txBody>
      </p:sp>
      <p:sp>
        <p:nvSpPr>
          <p:cNvPr id="10243" name="Rectangle 3"/>
          <p:cNvSpPr>
            <a:spLocks noGrp="1" noChangeArrowheads="1"/>
          </p:cNvSpPr>
          <p:nvPr>
            <p:ph idx="11"/>
          </p:nvPr>
        </p:nvSpPr>
        <p:spPr>
          <a:xfrm>
            <a:off x="604838" y="1058863"/>
            <a:ext cx="7948612" cy="5359400"/>
          </a:xfrm>
        </p:spPr>
        <p:txBody>
          <a:bodyPr>
            <a:normAutofit/>
          </a:bodyPr>
          <a:lstStyle/>
          <a:p>
            <a:r>
              <a:rPr lang="nl-BE" altLang="en-US" dirty="0" smtClean="0"/>
              <a:t>How?</a:t>
            </a:r>
          </a:p>
          <a:p>
            <a:pPr lvl="1"/>
            <a:r>
              <a:rPr lang="nl-BE" altLang="en-US" dirty="0" err="1" smtClean="0"/>
              <a:t>through</a:t>
            </a:r>
            <a:r>
              <a:rPr lang="nl-BE" altLang="en-US" dirty="0" smtClean="0"/>
              <a:t> a well </a:t>
            </a:r>
            <a:r>
              <a:rPr lang="nl-BE" altLang="en-US" dirty="0" err="1" smtClean="0"/>
              <a:t>organized</a:t>
            </a:r>
            <a:r>
              <a:rPr lang="nl-BE" altLang="en-US" dirty="0" smtClean="0"/>
              <a:t>, </a:t>
            </a:r>
            <a:r>
              <a:rPr lang="nl-BE" altLang="en-US" dirty="0" err="1" smtClean="0"/>
              <a:t>mutual</a:t>
            </a:r>
            <a:r>
              <a:rPr lang="nl-BE" altLang="en-US" dirty="0" smtClean="0"/>
              <a:t> </a:t>
            </a:r>
            <a:r>
              <a:rPr lang="nl-BE" altLang="en-US" dirty="0" err="1" smtClean="0"/>
              <a:t>electronic</a:t>
            </a:r>
            <a:r>
              <a:rPr lang="nl-BE" altLang="en-US" dirty="0" smtClean="0"/>
              <a:t> service </a:t>
            </a:r>
            <a:r>
              <a:rPr lang="nl-BE" altLang="en-US" dirty="0" err="1" smtClean="0"/>
              <a:t>provision</a:t>
            </a:r>
            <a:r>
              <a:rPr lang="nl-BE" altLang="en-US" dirty="0" smtClean="0"/>
              <a:t> </a:t>
            </a:r>
            <a:r>
              <a:rPr lang="nl-BE" altLang="en-US" dirty="0" err="1" smtClean="0"/>
              <a:t>and</a:t>
            </a:r>
            <a:r>
              <a:rPr lang="nl-BE" altLang="en-US" dirty="0" smtClean="0"/>
              <a:t> information exchange </a:t>
            </a:r>
            <a:r>
              <a:rPr lang="nl-BE" altLang="en-US" dirty="0" err="1" smtClean="0"/>
              <a:t>amongst</a:t>
            </a:r>
            <a:r>
              <a:rPr lang="nl-BE" altLang="en-US" dirty="0" smtClean="0"/>
              <a:t> </a:t>
            </a:r>
            <a:r>
              <a:rPr lang="nl-BE" altLang="en-US" dirty="0" err="1" smtClean="0"/>
              <a:t>all</a:t>
            </a:r>
            <a:r>
              <a:rPr lang="nl-BE" altLang="en-US" dirty="0" smtClean="0"/>
              <a:t> actors in health care</a:t>
            </a:r>
          </a:p>
          <a:p>
            <a:pPr lvl="1"/>
            <a:r>
              <a:rPr lang="nl-BE" altLang="en-US" dirty="0" err="1" smtClean="0"/>
              <a:t>with</a:t>
            </a:r>
            <a:r>
              <a:rPr lang="nl-BE" altLang="en-US" dirty="0" smtClean="0"/>
              <a:t> </a:t>
            </a:r>
            <a:r>
              <a:rPr lang="nl-BE" altLang="en-US" dirty="0" err="1" smtClean="0"/>
              <a:t>the</a:t>
            </a:r>
            <a:r>
              <a:rPr lang="nl-BE" altLang="en-US" dirty="0" smtClean="0"/>
              <a:t> </a:t>
            </a:r>
            <a:r>
              <a:rPr lang="nl-BE" altLang="en-US" dirty="0" err="1" smtClean="0"/>
              <a:t>necessary</a:t>
            </a:r>
            <a:r>
              <a:rPr lang="nl-BE" altLang="en-US" dirty="0" smtClean="0"/>
              <a:t> </a:t>
            </a:r>
            <a:r>
              <a:rPr lang="nl-BE" altLang="en-US" dirty="0" err="1" smtClean="0"/>
              <a:t>guarantees</a:t>
            </a:r>
            <a:r>
              <a:rPr lang="nl-BE" altLang="en-US" dirty="0" smtClean="0"/>
              <a:t> on </a:t>
            </a:r>
            <a:r>
              <a:rPr lang="nl-BE" altLang="en-US" dirty="0" err="1" smtClean="0"/>
              <a:t>the</a:t>
            </a:r>
            <a:r>
              <a:rPr lang="nl-BE" altLang="en-US" dirty="0" smtClean="0"/>
              <a:t> level of information security, privacy </a:t>
            </a:r>
            <a:r>
              <a:rPr lang="nl-BE" altLang="en-US" dirty="0" err="1" smtClean="0"/>
              <a:t>protection</a:t>
            </a:r>
            <a:r>
              <a:rPr lang="nl-BE" altLang="en-US" dirty="0" smtClean="0"/>
              <a:t> </a:t>
            </a:r>
            <a:r>
              <a:rPr lang="nl-BE" altLang="en-US" dirty="0" err="1" smtClean="0"/>
              <a:t>and</a:t>
            </a:r>
            <a:r>
              <a:rPr lang="nl-BE" altLang="en-US" dirty="0" smtClean="0"/>
              <a:t> professional </a:t>
            </a:r>
            <a:r>
              <a:rPr lang="nl-BE" altLang="en-US" dirty="0" err="1" smtClean="0"/>
              <a:t>secrecy</a:t>
            </a:r>
            <a:endParaRPr lang="nl-BE" altLang="en-US" dirty="0" smtClean="0"/>
          </a:p>
          <a:p>
            <a:endParaRPr lang="nl-BE" altLang="en-US" dirty="0" smtClean="0"/>
          </a:p>
          <a:p>
            <a:r>
              <a:rPr lang="nl-BE" altLang="en-US" dirty="0" err="1" smtClean="0"/>
              <a:t>What</a:t>
            </a:r>
            <a:r>
              <a:rPr lang="nl-BE" altLang="en-US" dirty="0" smtClean="0"/>
              <a:t>?</a:t>
            </a:r>
          </a:p>
          <a:p>
            <a:pPr lvl="1"/>
            <a:r>
              <a:rPr lang="nl-BE" altLang="en-US" dirty="0" err="1" smtClean="0"/>
              <a:t>optimization</a:t>
            </a:r>
            <a:r>
              <a:rPr lang="nl-BE" altLang="en-US" dirty="0" smtClean="0"/>
              <a:t> of </a:t>
            </a:r>
            <a:r>
              <a:rPr lang="nl-BE" altLang="en-US" dirty="0" err="1" smtClean="0"/>
              <a:t>the</a:t>
            </a:r>
            <a:r>
              <a:rPr lang="nl-BE" altLang="en-US" dirty="0" smtClean="0"/>
              <a:t> </a:t>
            </a:r>
            <a:r>
              <a:rPr lang="nl-BE" altLang="en-US" dirty="0" err="1" smtClean="0"/>
              <a:t>quality</a:t>
            </a:r>
            <a:r>
              <a:rPr lang="nl-BE" altLang="en-US" dirty="0" smtClean="0"/>
              <a:t> </a:t>
            </a:r>
            <a:r>
              <a:rPr lang="nl-BE" altLang="en-US" dirty="0" err="1" smtClean="0"/>
              <a:t>and</a:t>
            </a:r>
            <a:r>
              <a:rPr lang="nl-BE" altLang="en-US" dirty="0" smtClean="0"/>
              <a:t> </a:t>
            </a:r>
            <a:r>
              <a:rPr lang="nl-BE" altLang="en-US" dirty="0" err="1" smtClean="0"/>
              <a:t>continuity</a:t>
            </a:r>
            <a:r>
              <a:rPr lang="nl-BE" altLang="en-US" dirty="0" smtClean="0"/>
              <a:t> of </a:t>
            </a:r>
            <a:r>
              <a:rPr lang="nl-BE" altLang="en-US" dirty="0" err="1" smtClean="0"/>
              <a:t>the</a:t>
            </a:r>
            <a:r>
              <a:rPr lang="nl-BE" altLang="en-US" dirty="0" smtClean="0"/>
              <a:t> </a:t>
            </a:r>
            <a:r>
              <a:rPr lang="nl-BE" altLang="en-US" dirty="0" err="1" smtClean="0"/>
              <a:t>provision</a:t>
            </a:r>
            <a:r>
              <a:rPr lang="nl-BE" altLang="en-US" dirty="0" smtClean="0"/>
              <a:t> of health care </a:t>
            </a:r>
          </a:p>
          <a:p>
            <a:pPr lvl="1"/>
            <a:r>
              <a:rPr lang="nl-BE" altLang="en-US" dirty="0" err="1" smtClean="0"/>
              <a:t>optimization</a:t>
            </a:r>
            <a:r>
              <a:rPr lang="nl-BE" altLang="en-US" dirty="0" smtClean="0"/>
              <a:t> of </a:t>
            </a:r>
            <a:r>
              <a:rPr lang="nl-BE" altLang="en-US" dirty="0" err="1" smtClean="0"/>
              <a:t>the</a:t>
            </a:r>
            <a:r>
              <a:rPr lang="nl-BE" altLang="en-US" dirty="0" smtClean="0"/>
              <a:t> </a:t>
            </a:r>
            <a:r>
              <a:rPr lang="nl-BE" altLang="en-US" dirty="0" err="1" smtClean="0"/>
              <a:t>patient</a:t>
            </a:r>
            <a:r>
              <a:rPr lang="nl-BE" altLang="en-US" dirty="0" smtClean="0"/>
              <a:t> </a:t>
            </a:r>
            <a:r>
              <a:rPr lang="nl-BE" altLang="en-US" dirty="0" err="1" smtClean="0"/>
              <a:t>safety</a:t>
            </a:r>
            <a:endParaRPr lang="nl-BE" altLang="en-US" dirty="0" smtClean="0"/>
          </a:p>
          <a:p>
            <a:pPr lvl="1"/>
            <a:r>
              <a:rPr lang="nl-BE" altLang="en-US" dirty="0" err="1" smtClean="0"/>
              <a:t>simplification</a:t>
            </a:r>
            <a:r>
              <a:rPr lang="nl-BE" altLang="en-US" dirty="0" smtClean="0"/>
              <a:t> of </a:t>
            </a:r>
            <a:r>
              <a:rPr lang="nl-BE" altLang="en-US" dirty="0" err="1" smtClean="0"/>
              <a:t>the</a:t>
            </a:r>
            <a:r>
              <a:rPr lang="nl-BE" altLang="en-US" dirty="0" smtClean="0"/>
              <a:t> </a:t>
            </a:r>
            <a:r>
              <a:rPr lang="nl-BE" altLang="en-US" dirty="0" err="1" smtClean="0"/>
              <a:t>administrative</a:t>
            </a:r>
            <a:r>
              <a:rPr lang="nl-BE" altLang="en-US" dirty="0" smtClean="0"/>
              <a:t> </a:t>
            </a:r>
            <a:r>
              <a:rPr lang="nl-BE" altLang="en-US" dirty="0" err="1" smtClean="0"/>
              <a:t>formalities</a:t>
            </a:r>
            <a:r>
              <a:rPr lang="nl-BE" altLang="en-US" dirty="0" smtClean="0"/>
              <a:t> </a:t>
            </a:r>
            <a:r>
              <a:rPr lang="nl-BE" altLang="en-US" dirty="0" err="1" smtClean="0"/>
              <a:t>for</a:t>
            </a:r>
            <a:r>
              <a:rPr lang="nl-BE" altLang="en-US" dirty="0" smtClean="0"/>
              <a:t> </a:t>
            </a:r>
            <a:r>
              <a:rPr lang="nl-BE" altLang="en-US" dirty="0" err="1" smtClean="0"/>
              <a:t>all</a:t>
            </a:r>
            <a:r>
              <a:rPr lang="nl-BE" altLang="en-US" dirty="0" smtClean="0"/>
              <a:t> actors in health care</a:t>
            </a:r>
          </a:p>
          <a:p>
            <a:pPr lvl="1"/>
            <a:r>
              <a:rPr lang="nl-BE" altLang="en-US" dirty="0" smtClean="0"/>
              <a:t>proper support of health care policy </a:t>
            </a:r>
            <a:r>
              <a:rPr lang="nl-BE" altLang="en-US" dirty="0" err="1" smtClean="0"/>
              <a:t>and</a:t>
            </a:r>
            <a:r>
              <a:rPr lang="nl-BE" altLang="en-US" dirty="0" smtClean="0"/>
              <a:t> research</a:t>
            </a:r>
          </a:p>
        </p:txBody>
      </p:sp>
      <p:sp>
        <p:nvSpPr>
          <p:cNvPr id="4" name="Slide Number Placeholder 3"/>
          <p:cNvSpPr>
            <a:spLocks noGrp="1"/>
          </p:cNvSpPr>
          <p:nvPr>
            <p:ph type="sldNum" sz="quarter" idx="4"/>
          </p:nvPr>
        </p:nvSpPr>
        <p:spPr/>
        <p:txBody>
          <a:bodyPr/>
          <a:lstStyle/>
          <a:p>
            <a:fld id="{A7CC3638-A99D-674C-A789-FA84B7E5EA16}" type="slidenum">
              <a:rPr lang="nl-NL" smtClean="0"/>
              <a:pPr/>
              <a:t>5</a:t>
            </a:fld>
            <a:endParaRPr lang="nl-NL" dirty="0"/>
          </a:p>
        </p:txBody>
      </p:sp>
    </p:spTree>
    <p:extLst>
      <p:ext uri="{BB962C8B-B14F-4D97-AF65-F5344CB8AC3E}">
        <p14:creationId xmlns:p14="http://schemas.microsoft.com/office/powerpoint/2010/main" val="130666601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0213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Flowchart: Connector 20"/>
            <p:cNvSpPr/>
            <p:nvPr/>
          </p:nvSpPr>
          <p:spPr>
            <a:xfrm>
              <a:off x="3828665" y="3178480"/>
              <a:ext cx="1463465"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FFFFFF"/>
                  </a:solidFill>
                  <a:effectLst/>
                  <a:uLnTx/>
                  <a:uFillTx/>
                  <a:latin typeface="Arial"/>
                  <a:ea typeface="+mn-ea"/>
                  <a:cs typeface="+mn-cs"/>
                </a:rPr>
                <a:t>Medical</a:t>
              </a:r>
              <a:endParaRPr kumimoji="0" lang="nl-BE"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73057" cy="214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2881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p:cNvSpPr txBox="1"/>
              <p:nvPr/>
            </p:nvSpPr>
            <p:spPr>
              <a:xfrm>
                <a:off x="1568989" y="5194672"/>
                <a:ext cx="2024232" cy="1058356"/>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L</a:t>
                </a:r>
                <a:r>
                  <a:rPr kumimoji="0" lang="nl-BE" sz="1800" b="0" i="0" u="none" strike="noStrike" kern="1200" cap="none" spc="0" normalizeH="0" baseline="0" noProof="0" dirty="0" smtClean="0">
                    <a:ln>
                      <a:noFill/>
                    </a:ln>
                    <a:solidFill>
                      <a:srgbClr val="FFFFFF"/>
                    </a:solidFill>
                    <a:effectLst/>
                    <a:uLnTx/>
                    <a:uFillTx/>
                    <a:latin typeface="Arial"/>
                    <a:ea typeface="+mn-ea"/>
                    <a:cs typeface="+mn-cs"/>
                  </a:rPr>
                  <a:t>ab results and results of medical imaging </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46532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8" name="TextBox 37"/>
              <p:cNvSpPr txBox="1"/>
              <p:nvPr/>
            </p:nvSpPr>
            <p:spPr>
              <a:xfrm>
                <a:off x="1691881" y="1508726"/>
                <a:ext cx="2088031" cy="1061932"/>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History</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fr-BE" sz="1800" b="0" i="0" u="none" strike="noStrike" kern="1200" cap="none" spc="0" normalizeH="0" baseline="0" noProof="0" dirty="0">
                    <a:ln>
                      <a:noFill/>
                    </a:ln>
                    <a:solidFill>
                      <a:srgbClr val="FFFFFF"/>
                    </a:solidFill>
                    <a:effectLst/>
                    <a:uLnTx/>
                    <a:uFillTx/>
                    <a:latin typeface="Arial"/>
                    <a:ea typeface="+mn-ea"/>
                    <a:cs typeface="+mn-cs"/>
                  </a:rPr>
                  <a:t>via the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SumEHR</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and hubs/</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metahub</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4151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091" name="TextBox 44"/>
              <p:cNvSpPr txBox="1">
                <a:spLocks noChangeArrowheads="1"/>
              </p:cNvSpPr>
              <p:nvPr/>
            </p:nvSpPr>
            <p:spPr bwMode="auto">
              <a:xfrm>
                <a:off x="1565161" y="3462392"/>
                <a:ext cx="1350655"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Medication</a:t>
                </a:r>
                <a:r>
                  <a:rPr kumimoji="0" lang="nl-BE"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r>
                  <a:rPr kumimoji="0" lang="nl-BE" sz="1800" b="0" i="0" u="none" strike="noStrike" kern="1200" cap="none" spc="0" normalizeH="0" baseline="0" noProof="0" dirty="0" err="1" smtClean="0">
                    <a:ln>
                      <a:noFill/>
                    </a:ln>
                    <a:solidFill>
                      <a:srgbClr val="FFFFFF"/>
                    </a:solidFill>
                    <a:effectLst/>
                    <a:uLnTx/>
                    <a:uFillTx/>
                    <a:latin typeface="Arial" pitchFamily="34" charset="0"/>
                    <a:ea typeface="+mn-ea"/>
                    <a:cs typeface="Arial" pitchFamily="34" charset="0"/>
                  </a:rPr>
                  <a:t>schedule</a:t>
                </a:r>
                <a:endParaRPr kumimoji="0" lang="en-GB"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34847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TextBox 52"/>
              <p:cNvSpPr txBox="1"/>
              <p:nvPr/>
            </p:nvSpPr>
            <p:spPr>
              <a:xfrm>
                <a:off x="6595224" y="1345242"/>
                <a:ext cx="2086561" cy="1038821"/>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a:p>
                <a:pPr marL="8255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Online advice and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3577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p:cNvSpPr txBox="1"/>
              <p:nvPr/>
            </p:nvSpPr>
            <p:spPr>
              <a:xfrm>
                <a:off x="6677309" y="5146979"/>
                <a:ext cx="2086853" cy="1057961"/>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a:p>
                <a:pPr marL="17780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Electronic referrals</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595648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TextBox 56"/>
              <p:cNvSpPr txBox="1"/>
              <p:nvPr/>
            </p:nvSpPr>
            <p:spPr>
              <a:xfrm>
                <a:off x="6999453" y="3419905"/>
                <a:ext cx="1499476" cy="108069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Electronic prescriptions</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title"/>
          </p:nvPr>
        </p:nvSpPr>
        <p:spPr/>
        <p:txBody>
          <a:bodyPr/>
          <a:lstStyle/>
          <a:p>
            <a:r>
              <a:rPr lang="en-US" dirty="0" smtClean="0"/>
              <a:t>Status </a:t>
            </a:r>
            <a:r>
              <a:rPr lang="en-US" dirty="0" err="1" smtClean="0"/>
              <a:t>questionis</a:t>
            </a:r>
            <a:endParaRPr lang="en-US" dirty="0"/>
          </a:p>
        </p:txBody>
      </p:sp>
      <p:sp>
        <p:nvSpPr>
          <p:cNvPr id="3" name="Slide Number Placeholder 2"/>
          <p:cNvSpPr>
            <a:spLocks noGrp="1"/>
          </p:cNvSpPr>
          <p:nvPr>
            <p:ph type="sldNum" sz="quarter" idx="4"/>
          </p:nvPr>
        </p:nvSpPr>
        <p:spPr/>
        <p:txBody>
          <a:bodyPr/>
          <a:lstStyle/>
          <a:p>
            <a:fld id="{A7CC3638-A99D-674C-A789-FA84B7E5EA16}" type="slidenum">
              <a:rPr lang="nl-NL" smtClean="0"/>
              <a:pPr/>
              <a:t>6</a:t>
            </a:fld>
            <a:endParaRPr lang="nl-NL" dirty="0"/>
          </a:p>
        </p:txBody>
      </p:sp>
    </p:spTree>
    <p:extLst>
      <p:ext uri="{BB962C8B-B14F-4D97-AF65-F5344CB8AC3E}">
        <p14:creationId xmlns:p14="http://schemas.microsoft.com/office/powerpoint/2010/main" val="225869738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01820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20511"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804704" y="3183925"/>
              <a:ext cx="1554676" cy="1349153"/>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FFFFFF"/>
                  </a:solidFill>
                  <a:effectLst/>
                  <a:uLnTx/>
                  <a:uFillTx/>
                  <a:latin typeface="Arial"/>
                  <a:ea typeface="+mn-ea"/>
                  <a:cs typeface="+mn-cs"/>
                </a:rPr>
                <a:t>Adminis-trative</a:t>
              </a:r>
              <a:endParaRPr kumimoji="0" lang="nl-BE"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7" name="Group 16"/>
          <p:cNvGrpSpPr>
            <a:grpSpLocks/>
          </p:cNvGrpSpPr>
          <p:nvPr/>
        </p:nvGrpSpPr>
        <p:grpSpPr bwMode="auto">
          <a:xfrm>
            <a:off x="43852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8" name="TextBox 37"/>
              <p:cNvSpPr txBox="1"/>
              <p:nvPr/>
            </p:nvSpPr>
            <p:spPr>
              <a:xfrm>
                <a:off x="1691147" y="1508529"/>
                <a:ext cx="2088765" cy="1062129"/>
              </a:xfrm>
              <a:prstGeom prst="rect">
                <a:avLst/>
              </a:prstGeom>
            </p:spPr>
            <p:txBody>
              <a:bodyPr>
                <a:norm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Rate setting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FFFFFF"/>
                    </a:solidFill>
                    <a:effectLst/>
                    <a:uLnTx/>
                    <a:uFillTx/>
                    <a:latin typeface="Arial"/>
                    <a:ea typeface="+mn-ea"/>
                    <a:cs typeface="+mn-cs"/>
                  </a:rPr>
                  <a:t>&amp; </a:t>
                </a:r>
                <a:r>
                  <a:rPr kumimoji="0" lang="nl-BE" sz="1800" b="0" i="0" u="none" strike="noStrike" kern="1200" cap="none" spc="0" normalizeH="0" baseline="0" noProof="0" dirty="0" err="1" smtClean="0">
                    <a:ln>
                      <a:noFill/>
                    </a:ln>
                    <a:solidFill>
                      <a:srgbClr val="FFFFFF"/>
                    </a:solidFill>
                    <a:effectLst/>
                    <a:uLnTx/>
                    <a:uFillTx/>
                    <a:latin typeface="Arial"/>
                    <a:ea typeface="+mn-ea"/>
                    <a:cs typeface="+mn-cs"/>
                  </a:rPr>
                  <a:t>invoicing</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46112"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37025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TextBox 56"/>
              <p:cNvSpPr txBox="1"/>
              <p:nvPr/>
            </p:nvSpPr>
            <p:spPr>
              <a:xfrm>
                <a:off x="7000096" y="3419791"/>
                <a:ext cx="1498833" cy="1080525"/>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Create and send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grpSp>
        <p:pic>
          <p:nvPicPr>
            <p:cNvPr id="46107"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147045" y="1452563"/>
            <a:ext cx="3565847" cy="1098550"/>
            <a:chOff x="5254692" y="1452701"/>
            <a:chExt cx="3566103" cy="1097874"/>
          </a:xfrm>
        </p:grpSpPr>
        <p:grpSp>
          <p:nvGrpSpPr>
            <p:cNvPr id="46101" name="Group 67"/>
            <p:cNvGrpSpPr>
              <a:grpSpLocks/>
            </p:cNvGrpSpPr>
            <p:nvPr/>
          </p:nvGrpSpPr>
          <p:grpSpPr bwMode="auto">
            <a:xfrm>
              <a:off x="5254692" y="1452701"/>
              <a:ext cx="3566103" cy="1088355"/>
              <a:chOff x="398612" y="5107746"/>
              <a:chExt cx="3374100" cy="1088355"/>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p:cNvSpPr/>
              <p:nvPr/>
            </p:nvSpPr>
            <p:spPr>
              <a:xfrm>
                <a:off x="1550750" y="5107746"/>
                <a:ext cx="2221962"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p:cNvSpPr txBox="1"/>
              <p:nvPr/>
            </p:nvSpPr>
            <p:spPr>
              <a:xfrm>
                <a:off x="1387956" y="5137889"/>
                <a:ext cx="2384756" cy="1058212"/>
              </a:xfrm>
              <a:prstGeom prst="rect">
                <a:avLst/>
              </a:prstGeo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a:p>
                <a:pPr marL="92075"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mn-cs"/>
                  </a:rPr>
                  <a:t>SumEHR, </a:t>
                </a:r>
                <a:endParaRPr kumimoji="0" lang="nl-BE" sz="1800" b="0" i="0" u="none" strike="noStrike" kern="1200" cap="none" spc="0" normalizeH="0" baseline="0" noProof="0" dirty="0" smtClean="0">
                  <a:ln>
                    <a:noFill/>
                  </a:ln>
                  <a:solidFill>
                    <a:srgbClr val="FFFFFF"/>
                  </a:solidFill>
                  <a:effectLst/>
                  <a:uLnTx/>
                  <a:uFillTx/>
                  <a:latin typeface="Arial"/>
                  <a:ea typeface="+mn-ea"/>
                  <a:cs typeface="+mn-cs"/>
                </a:endParaRPr>
              </a:p>
              <a:p>
                <a:pPr marL="92075"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FFFFFF"/>
                    </a:solidFill>
                    <a:effectLst/>
                    <a:uLnTx/>
                    <a:uFillTx/>
                    <a:latin typeface="Arial"/>
                    <a:ea typeface="+mn-ea"/>
                    <a:cs typeface="+mn-cs"/>
                  </a:rPr>
                  <a:t>medication</a:t>
                </a:r>
                <a:r>
                  <a:rPr kumimoji="0" lang="nl-BE"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nl-BE" sz="1800" b="0" i="0" u="none" strike="noStrike" kern="1200" cap="none" spc="0" normalizeH="0" baseline="0" noProof="0" dirty="0" err="1" smtClean="0">
                    <a:ln>
                      <a:noFill/>
                    </a:ln>
                    <a:solidFill>
                      <a:srgbClr val="FFFFFF"/>
                    </a:solidFill>
                    <a:effectLst/>
                    <a:uLnTx/>
                    <a:uFillTx/>
                    <a:latin typeface="Arial"/>
                    <a:ea typeface="+mn-ea"/>
                    <a:cs typeface="+mn-cs"/>
                  </a:rPr>
                  <a:t>schedule</a:t>
                </a:r>
                <a:r>
                  <a:rPr kumimoji="0" lang="nl-BE" sz="1800" b="0" i="0" u="none" strike="noStrike" kern="1200" cap="none" spc="0" normalizeH="0" baseline="0" noProof="0" dirty="0" smtClean="0">
                    <a:ln>
                      <a:noFill/>
                    </a:ln>
                    <a:solidFill>
                      <a:srgbClr val="FFFFFF"/>
                    </a:solidFill>
                    <a:effectLst/>
                    <a:uLnTx/>
                    <a:uFillTx/>
                    <a:latin typeface="Arial"/>
                    <a:ea typeface="+mn-ea"/>
                    <a:cs typeface="+mn-cs"/>
                  </a:rPr>
                  <a:t>, </a:t>
                </a:r>
              </a:p>
              <a:p>
                <a:pPr marL="92075"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nl-BE" sz="1800" b="0" i="0" u="none" strike="noStrike" kern="1200" cap="none" spc="0" normalizeH="0" baseline="0" noProof="0" dirty="0">
                    <a:ln>
                      <a:noFill/>
                    </a:ln>
                    <a:solidFill>
                      <a:srgbClr val="FFFFFF"/>
                    </a:solidFill>
                    <a:effectLst/>
                    <a:uLnTx/>
                    <a:uFillTx/>
                    <a:latin typeface="Arial"/>
                    <a:ea typeface="+mn-ea"/>
                    <a:cs typeface="+mn-cs"/>
                  </a:rPr>
                  <a:t>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grpSp>
        <p:pic>
          <p:nvPicPr>
            <p:cNvPr id="46102"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248439" y="5335064"/>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Send</a:t>
                </a:r>
                <a:r>
                  <a:rPr kumimoji="0" lang="nl-BE"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report </a:t>
                </a:r>
                <a:r>
                  <a:rPr kumimoji="0" lang="nl-BE"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to</a:t>
                </a:r>
                <a:r>
                  <a:rPr kumimoji="0" lang="nl-BE"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r>
                  <a:rPr kumimoji="0" lang="nl-BE" sz="1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GMF </a:t>
                </a:r>
                <a:r>
                  <a:rPr kumimoji="0" lang="nl-BE"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holder</a:t>
                </a:r>
                <a:endParaRPr kumimoji="0" lang="nl-BE"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pic>
          <p:nvPicPr>
            <p:cNvPr id="46097"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5978895" y="3624263"/>
            <a:ext cx="2649538" cy="1090612"/>
            <a:chOff x="6264041" y="3624287"/>
            <a:chExt cx="2649656" cy="1090476"/>
          </a:xfrm>
        </p:grpSpPr>
        <p:grpSp>
          <p:nvGrpSpPr>
            <p:cNvPr id="46091" name="Group 69"/>
            <p:cNvGrpSpPr>
              <a:grpSpLocks/>
            </p:cNvGrpSpPr>
            <p:nvPr/>
          </p:nvGrpSpPr>
          <p:grpSpPr bwMode="auto">
            <a:xfrm>
              <a:off x="6276206" y="3624287"/>
              <a:ext cx="2637491" cy="1090476"/>
              <a:chOff x="5588673" y="1304707"/>
              <a:chExt cx="3093112" cy="1090476"/>
            </a:xfrm>
          </p:grpSpPr>
          <p:sp>
            <p:nvSpPr>
              <p:cNvPr id="51" name="Rectangle 50"/>
              <p:cNvSpPr/>
              <p:nvPr/>
            </p:nvSpPr>
            <p:spPr>
              <a:xfrm>
                <a:off x="5589302"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p:cNvSpPr/>
              <p:nvPr/>
            </p:nvSpPr>
            <p:spPr>
              <a:xfrm>
                <a:off x="6739906" y="1315818"/>
                <a:ext cx="1606751"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095" name="TextBox 52"/>
              <p:cNvSpPr txBox="1">
                <a:spLocks noChangeArrowheads="1"/>
              </p:cNvSpPr>
              <p:nvPr/>
            </p:nvSpPr>
            <p:spPr bwMode="auto">
              <a:xfrm>
                <a:off x="6596547" y="1344389"/>
                <a:ext cx="2085238" cy="103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alibri"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alibri"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Calibri" pitchFamily="34" charset="0"/>
                    <a:ea typeface="+mn-ea"/>
                    <a:cs typeface="Arial" charset="0"/>
                  </a:rPr>
                  <a:t>   </a:t>
                </a:r>
                <a:r>
                  <a:rPr kumimoji="0" lang="nl-BE"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Registration</a:t>
                </a:r>
                <a:r>
                  <a:rPr kumimoji="0" lang="nl-BE" sz="1800" b="0" i="0" u="none" strike="noStrike" kern="1200" cap="none" spc="0" normalizeH="0" baseline="0" noProof="0" dirty="0" err="1">
                    <a:ln>
                      <a:noFill/>
                    </a:ln>
                    <a:solidFill>
                      <a:srgbClr val="FFFFFF"/>
                    </a:solidFill>
                    <a:effectLst/>
                    <a:uLnTx/>
                    <a:uFillTx/>
                    <a:latin typeface="Calibri" pitchFamily="34" charset="0"/>
                    <a:ea typeface="+mn-ea"/>
                    <a:cs typeface="Arial" charset="0"/>
                  </a:rPr>
                  <a:t>s</a:t>
                </a:r>
                <a:endParaRPr kumimoji="0" lang="nl-BE" sz="18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grpSp>
        <p:pic>
          <p:nvPicPr>
            <p:cNvPr id="4609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smtClean="0"/>
              <a:t>Status </a:t>
            </a:r>
            <a:r>
              <a:rPr lang="en-US" dirty="0" err="1" smtClean="0"/>
              <a:t>questionis</a:t>
            </a:r>
            <a:endParaRPr lang="en-US" dirty="0"/>
          </a:p>
        </p:txBody>
      </p:sp>
      <p:sp>
        <p:nvSpPr>
          <p:cNvPr id="3" name="Slide Number Placeholder 2"/>
          <p:cNvSpPr>
            <a:spLocks noGrp="1"/>
          </p:cNvSpPr>
          <p:nvPr>
            <p:ph type="sldNum" sz="quarter" idx="4"/>
          </p:nvPr>
        </p:nvSpPr>
        <p:spPr/>
        <p:txBody>
          <a:bodyPr/>
          <a:lstStyle/>
          <a:p>
            <a:fld id="{A7CC3638-A99D-674C-A789-FA84B7E5EA16}" type="slidenum">
              <a:rPr lang="nl-NL" smtClean="0"/>
              <a:pPr/>
              <a:t>7</a:t>
            </a:fld>
            <a:endParaRPr lang="nl-NL" dirty="0"/>
          </a:p>
        </p:txBody>
      </p:sp>
    </p:spTree>
    <p:extLst>
      <p:ext uri="{BB962C8B-B14F-4D97-AF65-F5344CB8AC3E}">
        <p14:creationId xmlns:p14="http://schemas.microsoft.com/office/powerpoint/2010/main" val="419590241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Basic services</a:t>
            </a:r>
            <a:endParaRPr lang="nl-BE"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141027624"/>
              </p:ext>
            </p:extLst>
          </p:nvPr>
        </p:nvGraphicFramePr>
        <p:xfrm>
          <a:off x="466163" y="1196975"/>
          <a:ext cx="82296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A7CC3638-A99D-674C-A789-FA84B7E5EA16}" type="slidenum">
              <a:rPr lang="nl-NL" smtClean="0"/>
              <a:pPr/>
              <a:t>8</a:t>
            </a:fld>
            <a:endParaRPr lang="nl-NL" dirty="0"/>
          </a:p>
        </p:txBody>
      </p:sp>
    </p:spTree>
    <p:extLst>
      <p:ext uri="{BB962C8B-B14F-4D97-AF65-F5344CB8AC3E}">
        <p14:creationId xmlns:p14="http://schemas.microsoft.com/office/powerpoint/2010/main" val="289593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82085" y="1169057"/>
            <a:ext cx="6779830" cy="4914173"/>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lstStyle/>
          <a:p>
            <a:r>
              <a:rPr lang="nl-BE" smtClean="0"/>
              <a:t>Hubs &amp; metahub</a:t>
            </a:r>
            <a:endParaRPr lang="fr-BE" dirty="0"/>
          </a:p>
        </p:txBody>
      </p:sp>
      <p:sp>
        <p:nvSpPr>
          <p:cNvPr id="30726" name="Rectangle 6"/>
          <p:cNvSpPr>
            <a:spLocks noChangeArrowheads="1"/>
          </p:cNvSpPr>
          <p:nvPr/>
        </p:nvSpPr>
        <p:spPr bwMode="auto">
          <a:xfrm>
            <a:off x="783983" y="3960936"/>
            <a:ext cx="4053254" cy="1499000"/>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738572" marR="0" lvl="4" indent="-263776" algn="l" defTabSz="457200" rtl="0" eaLnBrk="1" fontAlgn="auto" latinLnBrk="0" hangingPunct="1">
              <a:lnSpc>
                <a:spcPct val="100000"/>
              </a:lnSpc>
              <a:spcBef>
                <a:spcPts val="0"/>
              </a:spcBef>
              <a:spcAft>
                <a:spcPts val="0"/>
              </a:spcAft>
              <a:buClrTx/>
              <a:buSzTx/>
              <a:buFontTx/>
              <a:buNone/>
              <a:tabLst/>
              <a:defRPr/>
            </a:pPr>
            <a:r>
              <a:rPr kumimoji="0" lang="nl-BE" altLang="en-US" sz="1108" b="1" i="0" u="none" strike="noStrike" kern="1200" cap="none" spc="0" normalizeH="0" baseline="0" noProof="0" dirty="0">
                <a:ln>
                  <a:noFill/>
                </a:ln>
                <a:solidFill>
                  <a:prstClr val="black"/>
                </a:solidFill>
                <a:effectLst/>
                <a:uLnTx/>
                <a:uFillTx/>
                <a:latin typeface="Calibri"/>
                <a:ea typeface="+mn-ea"/>
                <a:cs typeface="+mn-cs"/>
              </a:rPr>
              <a:t>5 hubs</a:t>
            </a:r>
          </a:p>
          <a:p>
            <a:pPr marL="738572" marR="0" lvl="4" indent="-263776" algn="l" defTabSz="457200" rtl="0" eaLnBrk="1" fontAlgn="auto" latinLnBrk="0" hangingPunct="1">
              <a:lnSpc>
                <a:spcPct val="100000"/>
              </a:lnSpc>
              <a:spcBef>
                <a:spcPts val="0"/>
              </a:spcBef>
              <a:spcAft>
                <a:spcPts val="0"/>
              </a:spcAft>
              <a:buClrTx/>
              <a:buSzTx/>
              <a:buFontTx/>
              <a:buNone/>
              <a:tabLst/>
              <a:defRPr/>
            </a:pPr>
            <a:r>
              <a:rPr kumimoji="0" lang="nl-BE" altLang="en-US" sz="1108" b="0" i="0" u="none" strike="noStrike" kern="1200" cap="none" spc="0" normalizeH="0" baseline="0" noProof="0" dirty="0">
                <a:ln>
                  <a:noFill/>
                </a:ln>
                <a:solidFill>
                  <a:prstClr val="black"/>
                </a:solidFill>
                <a:effectLst/>
                <a:uLnTx/>
                <a:uFillTx/>
                <a:latin typeface="Calibri"/>
                <a:ea typeface="+mn-ea"/>
                <a:cs typeface="+mn-cs"/>
              </a:rPr>
              <a:t>Collaboratief Zorgplatform (Cozo)</a:t>
            </a:r>
          </a:p>
          <a:p>
            <a:pPr marL="738572" marR="0" lvl="4" indent="-263776" algn="l" defTabSz="457200" rtl="0" eaLnBrk="1" fontAlgn="auto" latinLnBrk="0" hangingPunct="1">
              <a:lnSpc>
                <a:spcPct val="100000"/>
              </a:lnSpc>
              <a:spcBef>
                <a:spcPts val="0"/>
              </a:spcBef>
              <a:spcAft>
                <a:spcPts val="0"/>
              </a:spcAft>
              <a:buClrTx/>
              <a:buSzTx/>
              <a:buFontTx/>
              <a:buNone/>
              <a:tabLst/>
              <a:defRPr/>
            </a:pPr>
            <a:r>
              <a:rPr kumimoji="0" lang="nl-BE" altLang="en-US" sz="1108" b="0" i="0" u="none" strike="noStrike" kern="1200" cap="none" spc="0" normalizeH="0" baseline="0" noProof="0" dirty="0">
                <a:ln>
                  <a:noFill/>
                </a:ln>
                <a:solidFill>
                  <a:prstClr val="black"/>
                </a:solidFill>
                <a:effectLst/>
                <a:uLnTx/>
                <a:uFillTx/>
                <a:latin typeface="Calibri"/>
                <a:ea typeface="+mn-ea"/>
                <a:cs typeface="+mn-cs"/>
              </a:rPr>
              <a:t>Antwerpse Regionale Hub (ARH)</a:t>
            </a:r>
          </a:p>
          <a:p>
            <a:pPr marL="738572" marR="0" lvl="4" indent="-263776" algn="l" defTabSz="457200" rtl="0" eaLnBrk="1" fontAlgn="auto" latinLnBrk="0" hangingPunct="1">
              <a:lnSpc>
                <a:spcPct val="100000"/>
              </a:lnSpc>
              <a:spcBef>
                <a:spcPts val="0"/>
              </a:spcBef>
              <a:spcAft>
                <a:spcPts val="0"/>
              </a:spcAft>
              <a:buClrTx/>
              <a:buSzTx/>
              <a:buFontTx/>
              <a:buNone/>
              <a:tabLst/>
              <a:defRPr/>
            </a:pPr>
            <a:r>
              <a:rPr kumimoji="0" lang="nl-BE" altLang="en-US" sz="1108" b="0" i="0" u="none" strike="noStrike" kern="1200" cap="none" spc="0" normalizeH="0" baseline="0" noProof="0" dirty="0">
                <a:ln>
                  <a:noFill/>
                </a:ln>
                <a:solidFill>
                  <a:prstClr val="black"/>
                </a:solidFill>
                <a:effectLst/>
                <a:uLnTx/>
                <a:uFillTx/>
                <a:latin typeface="Calibri"/>
                <a:ea typeface="+mn-ea"/>
                <a:cs typeface="+mn-cs"/>
              </a:rPr>
              <a:t>Vlaams Ziekenhuisnetwerk KU Leuven (VZN)</a:t>
            </a:r>
          </a:p>
          <a:p>
            <a:pPr marL="738572" marR="0" lvl="4" indent="-263776" algn="l" defTabSz="457200" rtl="0" eaLnBrk="1" fontAlgn="auto" latinLnBrk="0" hangingPunct="1">
              <a:lnSpc>
                <a:spcPct val="100000"/>
              </a:lnSpc>
              <a:spcBef>
                <a:spcPts val="0"/>
              </a:spcBef>
              <a:spcAft>
                <a:spcPts val="0"/>
              </a:spcAft>
              <a:buClrTx/>
              <a:buSzTx/>
              <a:buFontTx/>
              <a:buNone/>
              <a:tabLst/>
              <a:defRPr/>
            </a:pPr>
            <a:r>
              <a:rPr kumimoji="0" lang="nl-BE" altLang="en-US" sz="1108" b="0" i="0" u="none" strike="noStrike" kern="1200" cap="none" spc="0" normalizeH="0" baseline="0" noProof="0" dirty="0">
                <a:ln>
                  <a:noFill/>
                </a:ln>
                <a:solidFill>
                  <a:prstClr val="black"/>
                </a:solidFill>
                <a:effectLst/>
                <a:uLnTx/>
                <a:uFillTx/>
                <a:latin typeface="Calibri"/>
                <a:ea typeface="+mn-ea"/>
                <a:cs typeface="+mn-cs"/>
              </a:rPr>
              <a:t>Réseau Santé Wallon (RSW)</a:t>
            </a:r>
          </a:p>
          <a:p>
            <a:pPr marL="738572" marR="0" lvl="4" indent="-263776" algn="l" defTabSz="457200" rtl="0" eaLnBrk="1" fontAlgn="auto" latinLnBrk="0" hangingPunct="1">
              <a:lnSpc>
                <a:spcPct val="100000"/>
              </a:lnSpc>
              <a:spcBef>
                <a:spcPts val="0"/>
              </a:spcBef>
              <a:spcAft>
                <a:spcPts val="0"/>
              </a:spcAft>
              <a:buClrTx/>
              <a:buSzTx/>
              <a:buFontTx/>
              <a:buNone/>
              <a:tabLst/>
              <a:defRPr/>
            </a:pPr>
            <a:r>
              <a:rPr kumimoji="0" lang="nl-BE" altLang="en-US" sz="1108" b="0" i="0" u="none" strike="noStrike" kern="1200" cap="none" spc="0" normalizeH="0" baseline="0" noProof="0" dirty="0">
                <a:ln>
                  <a:noFill/>
                </a:ln>
                <a:solidFill>
                  <a:prstClr val="black"/>
                </a:solidFill>
                <a:effectLst/>
                <a:uLnTx/>
                <a:uFillTx/>
                <a:latin typeface="Calibri"/>
                <a:ea typeface="+mn-ea"/>
                <a:cs typeface="+mn-cs"/>
              </a:rPr>
              <a:t>Réseau Santé Bruxellois (RSB)</a:t>
            </a:r>
          </a:p>
          <a:p>
            <a:pPr marL="93787" marR="0" lvl="0" indent="-93787" algn="ctr" defTabSz="457200" rtl="0" eaLnBrk="1" fontAlgn="auto" latinLnBrk="0" hangingPunct="1">
              <a:lnSpc>
                <a:spcPct val="100000"/>
              </a:lnSpc>
              <a:spcBef>
                <a:spcPct val="50000"/>
              </a:spcBef>
              <a:spcAft>
                <a:spcPts val="0"/>
              </a:spcAft>
              <a:buClrTx/>
              <a:buSzPct val="100000"/>
              <a:buFontTx/>
              <a:buNone/>
              <a:tabLst/>
              <a:defRPr/>
            </a:pPr>
            <a:endParaRPr kumimoji="0" lang="nl-BE" altLang="en-US" sz="1662"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4" name="Straight Connector 3"/>
          <p:cNvCxnSpPr/>
          <p:nvPr/>
        </p:nvCxnSpPr>
        <p:spPr>
          <a:xfrm flipH="1">
            <a:off x="5426355" y="3856178"/>
            <a:ext cx="1667537" cy="39115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066396" y="3799854"/>
            <a:ext cx="54990" cy="56324"/>
          </a:xfrm>
          <a:prstGeom prst="rect">
            <a:avLst/>
          </a:prstGeom>
        </p:spPr>
      </p:pic>
      <p:sp>
        <p:nvSpPr>
          <p:cNvPr id="3" name="Slide Number Placeholder 2"/>
          <p:cNvSpPr>
            <a:spLocks noGrp="1"/>
          </p:cNvSpPr>
          <p:nvPr>
            <p:ph type="sldNum" sz="quarter" idx="4"/>
          </p:nvPr>
        </p:nvSpPr>
        <p:spPr/>
        <p:txBody>
          <a:bodyPr/>
          <a:lstStyle/>
          <a:p>
            <a:fld id="{A7CC3638-A99D-674C-A789-FA84B7E5EA16}" type="slidenum">
              <a:rPr lang="nl-NL" smtClean="0"/>
              <a:pPr/>
              <a:t>9</a:t>
            </a:fld>
            <a:endParaRPr lang="nl-NL" dirty="0"/>
          </a:p>
        </p:txBody>
      </p:sp>
    </p:spTree>
    <p:extLst>
      <p:ext uri="{BB962C8B-B14F-4D97-AF65-F5344CB8AC3E}">
        <p14:creationId xmlns:p14="http://schemas.microsoft.com/office/powerpoint/2010/main" val="398100030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1130</TotalTime>
  <Words>2743</Words>
  <Application>Microsoft Office PowerPoint</Application>
  <PresentationFormat>On-screen Show (4:3)</PresentationFormat>
  <Paragraphs>462</Paragraphs>
  <Slides>39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Calibri Light</vt:lpstr>
      <vt:lpstr>Consolas</vt:lpstr>
      <vt:lpstr>Verdana</vt:lpstr>
      <vt:lpstr>Wingdings</vt:lpstr>
      <vt:lpstr>Office Theme</vt:lpstr>
      <vt:lpstr>The Belgian eHealth case</vt:lpstr>
      <vt:lpstr>Some evolutions in health care</vt:lpstr>
      <vt:lpstr>The reported evolutions require...</vt:lpstr>
      <vt:lpstr>Electronic communication also stimulates …</vt:lpstr>
      <vt:lpstr>Objectives of the eHealth-platform</vt:lpstr>
      <vt:lpstr>Status questionis</vt:lpstr>
      <vt:lpstr>Status questionis</vt:lpstr>
      <vt:lpstr>Basic services</vt:lpstr>
      <vt:lpstr>Hubs &amp; metahub</vt:lpstr>
      <vt:lpstr>Hubs &amp; metahub</vt:lpstr>
      <vt:lpstr>Health vaults</vt:lpstr>
      <vt:lpstr>Personal health viewer: MaSanté</vt:lpstr>
      <vt:lpstr>Personal health viewer: MaSanté</vt:lpstr>
      <vt:lpstr>Some figures</vt:lpstr>
      <vt:lpstr>Governance of the eHealth-platform</vt:lpstr>
      <vt:lpstr>Healthdata.be platform</vt:lpstr>
      <vt:lpstr>Healthdata.be platform</vt:lpstr>
      <vt:lpstr>Healthdata.be architecture</vt:lpstr>
      <vt:lpstr>Key determinant: trust</vt:lpstr>
      <vt:lpstr>Key determinant: trust</vt:lpstr>
      <vt:lpstr>Governance of the Healthdata.be platform</vt:lpstr>
      <vt:lpstr>#dataforbetterhealth initiative</vt:lpstr>
      <vt:lpstr>#dataforbetterhealth: from metadata to request</vt:lpstr>
      <vt:lpstr>#dataforbetterhealth example: “DOC PH” hackathon</vt:lpstr>
      <vt:lpstr>European aspects</vt:lpstr>
      <vt:lpstr>Empowering individuals to exercise their rights</vt:lpstr>
      <vt:lpstr>Extract of the document</vt:lpstr>
      <vt:lpstr>Some remarks</vt:lpstr>
      <vt:lpstr>Main idea</vt:lpstr>
      <vt:lpstr>Structural and institutional measures</vt:lpstr>
      <vt:lpstr>Information Security Committee (ISC)</vt:lpstr>
      <vt:lpstr>Considerations in the deliberations of the ISC</vt:lpstr>
      <vt:lpstr>Organizational measures</vt:lpstr>
      <vt:lpstr>Organizational measures</vt:lpstr>
      <vt:lpstr>Organizational measures</vt:lpstr>
      <vt:lpstr>Organizational measures</vt:lpstr>
      <vt:lpstr>Health data research: some risks and measures taken</vt:lpstr>
      <vt:lpstr>Health data research: some risks and measures taken</vt:lpstr>
      <vt:lpstr>PowerPoint Presentation</vt:lpstr>
    </vt:vector>
  </TitlesOfParts>
  <Company>BCSS-KSZ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Sanne Miseur</dc:creator>
  <cp:lastModifiedBy>Frank Robben (KSZ-BCSS)</cp:lastModifiedBy>
  <cp:revision>175</cp:revision>
  <dcterms:created xsi:type="dcterms:W3CDTF">2017-10-16T09:25:31Z</dcterms:created>
  <dcterms:modified xsi:type="dcterms:W3CDTF">2020-03-09T13:59:29Z</dcterms:modified>
</cp:coreProperties>
</file>