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6" r:id="rId2"/>
  </p:sldMasterIdLst>
  <p:notesMasterIdLst>
    <p:notesMasterId r:id="rId85"/>
  </p:notesMasterIdLst>
  <p:handoutMasterIdLst>
    <p:handoutMasterId r:id="rId86"/>
  </p:handoutMasterIdLst>
  <p:sldIdLst>
    <p:sldId id="576" r:id="rId3"/>
    <p:sldId id="723" r:id="rId4"/>
    <p:sldId id="724" r:id="rId5"/>
    <p:sldId id="725" r:id="rId6"/>
    <p:sldId id="726" r:id="rId7"/>
    <p:sldId id="614" r:id="rId8"/>
    <p:sldId id="615" r:id="rId9"/>
    <p:sldId id="649" r:id="rId10"/>
    <p:sldId id="679" r:id="rId11"/>
    <p:sldId id="650" r:id="rId12"/>
    <p:sldId id="651" r:id="rId13"/>
    <p:sldId id="727" r:id="rId14"/>
    <p:sldId id="656" r:id="rId15"/>
    <p:sldId id="655" r:id="rId16"/>
    <p:sldId id="677" r:id="rId17"/>
    <p:sldId id="612" r:id="rId18"/>
    <p:sldId id="611" r:id="rId19"/>
    <p:sldId id="728" r:id="rId20"/>
    <p:sldId id="433" r:id="rId21"/>
    <p:sldId id="360" r:id="rId22"/>
    <p:sldId id="595" r:id="rId23"/>
    <p:sldId id="294" r:id="rId24"/>
    <p:sldId id="492" r:id="rId25"/>
    <p:sldId id="493" r:id="rId26"/>
    <p:sldId id="494" r:id="rId27"/>
    <p:sldId id="495" r:id="rId28"/>
    <p:sldId id="420" r:id="rId29"/>
    <p:sldId id="559" r:id="rId30"/>
    <p:sldId id="745" r:id="rId31"/>
    <p:sldId id="746" r:id="rId32"/>
    <p:sldId id="659" r:id="rId33"/>
    <p:sldId id="747" r:id="rId34"/>
    <p:sldId id="660" r:id="rId35"/>
    <p:sldId id="625" r:id="rId36"/>
    <p:sldId id="721" r:id="rId37"/>
    <p:sldId id="626" r:id="rId38"/>
    <p:sldId id="691" r:id="rId39"/>
    <p:sldId id="513" r:id="rId40"/>
    <p:sldId id="577" r:id="rId41"/>
    <p:sldId id="668" r:id="rId42"/>
    <p:sldId id="669" r:id="rId43"/>
    <p:sldId id="629" r:id="rId44"/>
    <p:sldId id="671" r:id="rId45"/>
    <p:sldId id="672" r:id="rId46"/>
    <p:sldId id="743" r:id="rId47"/>
    <p:sldId id="662" r:id="rId48"/>
    <p:sldId id="490" r:id="rId49"/>
    <p:sldId id="652" r:id="rId50"/>
    <p:sldId id="653" r:id="rId51"/>
    <p:sldId id="663" r:id="rId52"/>
    <p:sldId id="676" r:id="rId53"/>
    <p:sldId id="632" r:id="rId54"/>
    <p:sldId id="636" r:id="rId55"/>
    <p:sldId id="646" r:id="rId56"/>
    <p:sldId id="748" r:id="rId57"/>
    <p:sldId id="749" r:id="rId58"/>
    <p:sldId id="730" r:id="rId59"/>
    <p:sldId id="693" r:id="rId60"/>
    <p:sldId id="732" r:id="rId61"/>
    <p:sldId id="733" r:id="rId62"/>
    <p:sldId id="696" r:id="rId63"/>
    <p:sldId id="697" r:id="rId64"/>
    <p:sldId id="735" r:id="rId65"/>
    <p:sldId id="750" r:id="rId66"/>
    <p:sldId id="751" r:id="rId67"/>
    <p:sldId id="752" r:id="rId68"/>
    <p:sldId id="753" r:id="rId69"/>
    <p:sldId id="713" r:id="rId70"/>
    <p:sldId id="714" r:id="rId71"/>
    <p:sldId id="715" r:id="rId72"/>
    <p:sldId id="740" r:id="rId73"/>
    <p:sldId id="717" r:id="rId74"/>
    <p:sldId id="754" r:id="rId75"/>
    <p:sldId id="755" r:id="rId76"/>
    <p:sldId id="756" r:id="rId77"/>
    <p:sldId id="647" r:id="rId78"/>
    <p:sldId id="648" r:id="rId79"/>
    <p:sldId id="561" r:id="rId80"/>
    <p:sldId id="590" r:id="rId81"/>
    <p:sldId id="665" r:id="rId82"/>
    <p:sldId id="667" r:id="rId83"/>
    <p:sldId id="440" r:id="rId8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185266"/>
    <a:srgbClr val="123B54"/>
    <a:srgbClr val="1D2F49"/>
    <a:srgbClr val="8B814F"/>
    <a:srgbClr val="FF3300"/>
    <a:srgbClr val="FF0066"/>
    <a:srgbClr val="78B832"/>
    <a:srgbClr val="F5A70B"/>
    <a:srgbClr val="008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059" autoAdjust="0"/>
  </p:normalViewPr>
  <p:slideViewPr>
    <p:cSldViewPr>
      <p:cViewPr varScale="1">
        <p:scale>
          <a:sx n="105" d="100"/>
          <a:sy n="105" d="100"/>
        </p:scale>
        <p:origin x="1716"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145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alypso.bcssksz.local\pegasus\U02\PPT%20Nouvel%20an\2019_2020\messages%20&#233;chang&#233;s%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Trash\docs\sta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Trash\-docs\sta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r>
              <a:rPr lang="en-US" sz="2000" b="0" kern="1200" dirty="0">
                <a:solidFill>
                  <a:srgbClr val="002060"/>
                </a:solidFill>
                <a:latin typeface="+mn-lt"/>
                <a:ea typeface="+mn-ea"/>
                <a:cs typeface="+mn-cs"/>
              </a:rPr>
              <a:t>1.269.909.871</a:t>
            </a:r>
            <a:r>
              <a:rPr lang="en-US" dirty="0">
                <a:solidFill>
                  <a:srgbClr val="002060"/>
                </a:solidFill>
              </a:rPr>
              <a:t> </a:t>
            </a:r>
            <a:r>
              <a:rPr lang="en-US" sz="2000" b="0" i="0" u="none" strike="noStrike" kern="1200" baseline="0" dirty="0" smtClean="0">
                <a:solidFill>
                  <a:srgbClr val="002060"/>
                </a:solidFill>
                <a:latin typeface="+mn-lt"/>
                <a:ea typeface="+mn-ea"/>
                <a:cs typeface="+mn-cs"/>
              </a:rPr>
              <a:t>messages </a:t>
            </a:r>
            <a:r>
              <a:rPr lang="en-US" sz="2000" b="0" i="0" u="none" strike="noStrike" kern="1200" baseline="0" dirty="0" err="1" smtClean="0">
                <a:solidFill>
                  <a:srgbClr val="002060"/>
                </a:solidFill>
                <a:latin typeface="+mn-lt"/>
                <a:ea typeface="+mn-ea"/>
                <a:cs typeface="+mn-cs"/>
              </a:rPr>
              <a:t>échangés</a:t>
            </a:r>
            <a:r>
              <a:rPr lang="en-US" sz="2000" b="0" i="0" u="none" strike="noStrike" kern="1200" baseline="0" dirty="0" smtClean="0">
                <a:solidFill>
                  <a:srgbClr val="002060"/>
                </a:solidFill>
                <a:latin typeface="+mn-lt"/>
                <a:ea typeface="+mn-ea"/>
                <a:cs typeface="+mn-cs"/>
              </a:rPr>
              <a:t> </a:t>
            </a:r>
            <a:r>
              <a:rPr lang="en-US" sz="2000" b="0" i="0" u="none" strike="noStrike" kern="1200" baseline="0" dirty="0" err="1" smtClean="0">
                <a:solidFill>
                  <a:srgbClr val="002060"/>
                </a:solidFill>
                <a:latin typeface="+mn-lt"/>
                <a:ea typeface="+mn-ea"/>
                <a:cs typeface="+mn-cs"/>
              </a:rPr>
              <a:t>en</a:t>
            </a:r>
            <a:r>
              <a:rPr lang="en-US" dirty="0" smtClean="0">
                <a:solidFill>
                  <a:srgbClr val="002060"/>
                </a:solidFill>
              </a:rPr>
              <a:t> </a:t>
            </a:r>
            <a:r>
              <a:rPr lang="en-US" sz="2000" b="0" i="0" u="none" strike="noStrike" kern="1200" baseline="0" dirty="0">
                <a:solidFill>
                  <a:srgbClr val="002060"/>
                </a:solidFill>
                <a:latin typeface="+mn-lt"/>
                <a:ea typeface="+mn-ea"/>
                <a:cs typeface="+mn-cs"/>
              </a:rPr>
              <a:t>2019</a:t>
            </a:r>
          </a:p>
        </c:rich>
      </c:tx>
      <c:layout>
        <c:manualLayout>
          <c:xMode val="edge"/>
          <c:yMode val="edge"/>
          <c:x val="0.21662009990686648"/>
          <c:y val="2.004008016032064E-2"/>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title>
    <c:autoTitleDeleted val="0"/>
    <c:plotArea>
      <c:layout>
        <c:manualLayout>
          <c:layoutTarget val="inner"/>
          <c:xMode val="edge"/>
          <c:yMode val="edge"/>
          <c:x val="0.15726001836619058"/>
          <c:y val="0.14683345217685939"/>
          <c:w val="0.82412955979758118"/>
          <c:h val="0.77578753307139214"/>
        </c:manualLayout>
      </c:layout>
      <c:lineChart>
        <c:grouping val="stacked"/>
        <c:varyColors val="0"/>
        <c:ser>
          <c:idx val="0"/>
          <c:order val="0"/>
          <c:tx>
            <c:strRef>
              <c:f>Sheet3!$A$6:$A$11</c:f>
              <c:strCache>
                <c:ptCount val="6"/>
                <c:pt idx="0">
                  <c:v>2014</c:v>
                </c:pt>
                <c:pt idx="1">
                  <c:v>2015</c:v>
                </c:pt>
                <c:pt idx="2">
                  <c:v>2016</c:v>
                </c:pt>
                <c:pt idx="3">
                  <c:v>2017</c:v>
                </c:pt>
                <c:pt idx="4">
                  <c:v>2018</c:v>
                </c:pt>
                <c:pt idx="5">
                  <c:v>2019</c:v>
                </c:pt>
              </c:strCache>
            </c:strRef>
          </c:tx>
          <c:spPr>
            <a:ln w="28575" cap="rnd" cmpd="sng" algn="ctr">
              <a:solidFill>
                <a:srgbClr val="002060"/>
              </a:solidFill>
              <a:prstDash val="solid"/>
              <a:round/>
            </a:ln>
            <a:effectLst/>
          </c:spPr>
          <c:marker>
            <c:symbol val="none"/>
          </c:marker>
          <c:dLbls>
            <c:dLbl>
              <c:idx val="0"/>
              <c:layout>
                <c:manualLayout>
                  <c:x val="-3.2013183764024809E-2"/>
                  <c:y val="0.18266368149110646"/>
                </c:manualLayout>
              </c:layout>
              <c:tx>
                <c:rich>
                  <a:bodyPr/>
                  <a:lstStyle/>
                  <a:p>
                    <a:fld id="{DF93F5BA-A98A-4B6F-8F72-16D13A2BA328}" type="VALUE">
                      <a:rPr lang="en-US" b="0">
                        <a:solidFill>
                          <a:srgbClr val="002060"/>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55EC-4CE7-8B6C-F30EF548F504}"/>
                </c:ext>
              </c:extLst>
            </c:dLbl>
            <c:dLbl>
              <c:idx val="1"/>
              <c:layout>
                <c:manualLayout>
                  <c:x val="-3.3719185181483625E-2"/>
                  <c:y val="0.22634844115549152"/>
                </c:manualLayout>
              </c:layout>
              <c:spPr>
                <a:noFill/>
                <a:ln>
                  <a:noFill/>
                </a:ln>
                <a:effectLst/>
              </c:spPr>
              <c:txPr>
                <a:bodyPr rot="-5400000" spcFirstLastPara="1" vertOverflow="ellipsis" wrap="square" lIns="396000" anchor="ctr" anchorCtr="1"/>
                <a:lstStyle/>
                <a:p>
                  <a:pPr>
                    <a:defRPr sz="1600" b="0" i="0" u="none" strike="noStrike" kern="1200" baseline="0">
                      <a:solidFill>
                        <a:srgbClr val="00206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5-55EC-4CE7-8B6C-F30EF548F504}"/>
                </c:ext>
              </c:extLst>
            </c:dLbl>
            <c:dLbl>
              <c:idx val="2"/>
              <c:layout>
                <c:manualLayout>
                  <c:x val="-3.4098535417932736E-2"/>
                  <c:y val="0.14692751530023235"/>
                </c:manualLayout>
              </c:layout>
              <c:spPr>
                <a:noFill/>
                <a:ln>
                  <a:noFill/>
                </a:ln>
                <a:effectLst/>
              </c:spPr>
              <c:txPr>
                <a:bodyPr rot="-5400000" spcFirstLastPara="1" vertOverflow="ellipsis" wrap="square" rIns="288000" anchor="ctr" anchorCtr="1"/>
                <a:lstStyle/>
                <a:p>
                  <a:pPr>
                    <a:defRPr sz="1600" b="0" i="0" u="none" strike="noStrike" kern="1200" baseline="0">
                      <a:solidFill>
                        <a:srgbClr val="00206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0-55EC-4CE7-8B6C-F30EF548F504}"/>
                </c:ext>
              </c:extLst>
            </c:dLbl>
            <c:dLbl>
              <c:idx val="3"/>
              <c:spPr>
                <a:noFill/>
                <a:ln>
                  <a:noFill/>
                </a:ln>
                <a:effectLst/>
              </c:spPr>
              <c:txPr>
                <a:bodyPr rot="-5400000" spcFirstLastPara="1" vertOverflow="ellipsis" wrap="square" rIns="144000" anchor="ctr" anchorCtr="1"/>
                <a:lstStyle/>
                <a:p>
                  <a:pPr>
                    <a:defRPr sz="1600"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55EC-4CE7-8B6C-F30EF548F504}"/>
                </c:ext>
              </c:extLst>
            </c:dLbl>
            <c:dLbl>
              <c:idx val="4"/>
              <c:spPr>
                <a:noFill/>
                <a:ln>
                  <a:noFill/>
                </a:ln>
                <a:effectLst/>
              </c:spPr>
              <c:txPr>
                <a:bodyPr rot="-5400000" spcFirstLastPara="1" vertOverflow="ellipsis" wrap="square" rIns="144000" anchor="ctr" anchorCtr="1"/>
                <a:lstStyle/>
                <a:p>
                  <a:pPr>
                    <a:defRPr sz="1600"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55EC-4CE7-8B6C-F30EF548F504}"/>
                </c:ext>
              </c:extLst>
            </c:dLbl>
            <c:dLbl>
              <c:idx val="5"/>
              <c:spPr>
                <a:noFill/>
                <a:ln>
                  <a:noFill/>
                </a:ln>
                <a:effectLst/>
              </c:spPr>
              <c:txPr>
                <a:bodyPr rot="-5400000" spcFirstLastPara="1" vertOverflow="ellipsis" wrap="square" tIns="36000" rIns="144000" anchor="ctr" anchorCtr="1"/>
                <a:lstStyle/>
                <a:p>
                  <a:pPr>
                    <a:defRPr sz="1600" b="0" i="0" u="none" strike="noStrike" kern="1200" baseline="0">
                      <a:solidFill>
                        <a:srgbClr val="002060"/>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55EC-4CE7-8B6C-F30EF548F504}"/>
                </c:ext>
              </c:extLst>
            </c:dLbl>
            <c:spPr>
              <a:noFill/>
              <a:ln>
                <a:noFill/>
              </a:ln>
              <a:effectLst/>
            </c:spPr>
            <c:txPr>
              <a:bodyPr rot="-5400000" spcFirstLastPara="1" vertOverflow="ellipsis" wrap="square" anchor="ctr" anchorCtr="1"/>
              <a:lstStyle/>
              <a:p>
                <a:pPr>
                  <a:defRPr sz="1600" b="1" i="0" u="none" strike="noStrike" kern="1200" baseline="0">
                    <a:solidFill>
                      <a:schemeClr val="accent5">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Sheet3!$A$6:$A$11</c:f>
              <c:numCache>
                <c:formatCode>General</c:formatCode>
                <c:ptCount val="6"/>
                <c:pt idx="0">
                  <c:v>2014</c:v>
                </c:pt>
                <c:pt idx="1">
                  <c:v>2015</c:v>
                </c:pt>
                <c:pt idx="2">
                  <c:v>2016</c:v>
                </c:pt>
                <c:pt idx="3">
                  <c:v>2017</c:v>
                </c:pt>
                <c:pt idx="4">
                  <c:v>2018</c:v>
                </c:pt>
                <c:pt idx="5">
                  <c:v>2019</c:v>
                </c:pt>
              </c:numCache>
            </c:numRef>
          </c:cat>
          <c:val>
            <c:numRef>
              <c:f>Sheet3!$B$6:$B$11</c:f>
              <c:numCache>
                <c:formatCode>#,##0</c:formatCode>
                <c:ptCount val="6"/>
                <c:pt idx="0">
                  <c:v>1005868869</c:v>
                </c:pt>
                <c:pt idx="1">
                  <c:v>1072549826</c:v>
                </c:pt>
                <c:pt idx="2">
                  <c:v>1109577113</c:v>
                </c:pt>
                <c:pt idx="3">
                  <c:v>1116728304</c:v>
                </c:pt>
                <c:pt idx="4">
                  <c:v>1218161551</c:v>
                </c:pt>
                <c:pt idx="5">
                  <c:v>1269909871</c:v>
                </c:pt>
              </c:numCache>
            </c:numRef>
          </c:val>
          <c:smooth val="0"/>
          <c:extLst>
            <c:ext xmlns:c16="http://schemas.microsoft.com/office/drawing/2014/chart" uri="{C3380CC4-5D6E-409C-BE32-E72D297353CC}">
              <c16:uniqueId val="{00000001-55EC-4CE7-8B6C-F30EF548F504}"/>
            </c:ext>
          </c:extLst>
        </c:ser>
        <c:dLbls>
          <c:showLegendKey val="0"/>
          <c:showVal val="0"/>
          <c:showCatName val="0"/>
          <c:showSerName val="0"/>
          <c:showPercent val="0"/>
          <c:showBubbleSize val="0"/>
        </c:dLbls>
        <c:smooth val="0"/>
        <c:axId val="105693184"/>
        <c:axId val="105694720"/>
      </c:lineChart>
      <c:catAx>
        <c:axId val="10569318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5694720"/>
        <c:crosses val="autoZero"/>
        <c:auto val="1"/>
        <c:lblAlgn val="ctr"/>
        <c:lblOffset val="100"/>
        <c:noMultiLvlLbl val="0"/>
      </c:catAx>
      <c:valAx>
        <c:axId val="105694720"/>
        <c:scaling>
          <c:orientation val="minMax"/>
        </c:scaling>
        <c:delete val="0"/>
        <c:axPos val="l"/>
        <c:majorGridlines>
          <c:spPr>
            <a:ln w="9525" cap="flat" cmpd="sng" algn="ctr">
              <a:no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569318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31930512896227E-2"/>
          <c:y val="7.6073766627248199E-2"/>
          <c:w val="0.91165083909038303"/>
          <c:h val="0.84422886668057906"/>
        </c:manualLayout>
      </c:layout>
      <c:barChart>
        <c:barDir val="col"/>
        <c:grouping val="clustered"/>
        <c:varyColors val="0"/>
        <c:ser>
          <c:idx val="0"/>
          <c:order val="0"/>
          <c:tx>
            <c:strRef>
              <c:f>Sheet1!$B$1</c:f>
              <c:strCache>
                <c:ptCount val="1"/>
                <c:pt idx="0">
                  <c:v>Aantal</c:v>
                </c:pt>
              </c:strCache>
            </c:strRef>
          </c:tx>
          <c:spPr>
            <a:solidFill>
              <a:srgbClr val="185266"/>
            </a:solidFill>
            <a:ln>
              <a:solidFill>
                <a:srgbClr val="185266"/>
              </a:solidFill>
            </a:ln>
            <a:effectLst/>
          </c:spPr>
          <c:invertIfNegative val="0"/>
          <c:cat>
            <c:strRef>
              <c:f>Sheet1!$A$2:$A$6</c:f>
              <c:strCache>
                <c:ptCount val="5"/>
                <c:pt idx="0">
                  <c:v>Mye-Box Portal</c:v>
                </c:pt>
                <c:pt idx="1">
                  <c:v>Doccle</c:v>
                </c:pt>
                <c:pt idx="2">
                  <c:v>bpost bank</c:v>
                </c:pt>
                <c:pt idx="3">
                  <c:v>TrustO</c:v>
                </c:pt>
                <c:pt idx="4">
                  <c:v>KBC-ESS</c:v>
                </c:pt>
              </c:strCache>
            </c:strRef>
          </c:cat>
          <c:val>
            <c:numRef>
              <c:f>Sheet1!$B$2:$B$6</c:f>
              <c:numCache>
                <c:formatCode>#,##0</c:formatCode>
                <c:ptCount val="5"/>
                <c:pt idx="0">
                  <c:v>628674</c:v>
                </c:pt>
                <c:pt idx="1">
                  <c:v>202753</c:v>
                </c:pt>
                <c:pt idx="2">
                  <c:v>1105</c:v>
                </c:pt>
                <c:pt idx="3" formatCode="General">
                  <c:v>58</c:v>
                </c:pt>
                <c:pt idx="4" formatCode="General">
                  <c:v>326</c:v>
                </c:pt>
              </c:numCache>
            </c:numRef>
          </c:val>
          <c:extLst>
            <c:ext xmlns:c16="http://schemas.microsoft.com/office/drawing/2014/chart" uri="{C3380CC4-5D6E-409C-BE32-E72D297353CC}">
              <c16:uniqueId val="{00000000-A975-4892-BFD0-17B3BBE2DE4C}"/>
            </c:ext>
          </c:extLst>
        </c:ser>
        <c:dLbls>
          <c:showLegendKey val="0"/>
          <c:showVal val="0"/>
          <c:showCatName val="0"/>
          <c:showSerName val="0"/>
          <c:showPercent val="0"/>
          <c:showBubbleSize val="0"/>
        </c:dLbls>
        <c:gapWidth val="219"/>
        <c:overlap val="-27"/>
        <c:axId val="119296208"/>
        <c:axId val="222880264"/>
      </c:barChart>
      <c:catAx>
        <c:axId val="11929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2880264"/>
        <c:crosses val="autoZero"/>
        <c:auto val="1"/>
        <c:lblAlgn val="ctr"/>
        <c:lblOffset val="100"/>
        <c:noMultiLvlLbl val="0"/>
      </c:catAx>
      <c:valAx>
        <c:axId val="222880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29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rgbClr val="0C6EAA"/>
              </a:solidFill>
              <a:round/>
            </a:ln>
            <a:effectLst/>
          </c:spPr>
          <c:marker>
            <c:symbol val="none"/>
          </c:marker>
          <c:trendline>
            <c:spPr>
              <a:ln w="9525" cap="rnd">
                <a:solidFill>
                  <a:srgbClr val="FF0000">
                    <a:alpha val="40000"/>
                  </a:srgbClr>
                </a:solidFill>
              </a:ln>
              <a:effectLst/>
            </c:spPr>
            <c:trendlineType val="linear"/>
            <c:dispRSqr val="0"/>
            <c:dispEq val="0"/>
          </c:trendline>
          <c:cat>
            <c:strRef>
              <c:f>Summary!$N$1:$AU$1</c:f>
              <c:strCache>
                <c:ptCount val="34"/>
                <c:pt idx="0">
                  <c:v>2016/1</c:v>
                </c:pt>
                <c:pt idx="1">
                  <c:v>2016/2</c:v>
                </c:pt>
                <c:pt idx="2">
                  <c:v>2016/3</c:v>
                </c:pt>
                <c:pt idx="3">
                  <c:v>2016/4</c:v>
                </c:pt>
                <c:pt idx="4">
                  <c:v>2016/5</c:v>
                </c:pt>
                <c:pt idx="5">
                  <c:v>2016/6</c:v>
                </c:pt>
                <c:pt idx="6">
                  <c:v>2016/7</c:v>
                </c:pt>
                <c:pt idx="7">
                  <c:v>2016/8</c:v>
                </c:pt>
                <c:pt idx="8">
                  <c:v>2016/9</c:v>
                </c:pt>
                <c:pt idx="9">
                  <c:v>2016/10</c:v>
                </c:pt>
                <c:pt idx="10">
                  <c:v>2016/11</c:v>
                </c:pt>
                <c:pt idx="11">
                  <c:v>2016/12</c:v>
                </c:pt>
                <c:pt idx="12">
                  <c:v>2017/1</c:v>
                </c:pt>
                <c:pt idx="13">
                  <c:v>2017/2</c:v>
                </c:pt>
                <c:pt idx="14">
                  <c:v>2017/3</c:v>
                </c:pt>
                <c:pt idx="15">
                  <c:v>2017/4</c:v>
                </c:pt>
                <c:pt idx="16">
                  <c:v>2017/5</c:v>
                </c:pt>
                <c:pt idx="17">
                  <c:v>2017/6</c:v>
                </c:pt>
                <c:pt idx="18">
                  <c:v>2017/7</c:v>
                </c:pt>
                <c:pt idx="19">
                  <c:v>2017/8</c:v>
                </c:pt>
                <c:pt idx="20">
                  <c:v>2017/9</c:v>
                </c:pt>
                <c:pt idx="21">
                  <c:v>2017/10</c:v>
                </c:pt>
                <c:pt idx="22">
                  <c:v>2017/11</c:v>
                </c:pt>
                <c:pt idx="23">
                  <c:v>2017/12</c:v>
                </c:pt>
                <c:pt idx="24">
                  <c:v>2018/1</c:v>
                </c:pt>
                <c:pt idx="25">
                  <c:v>2018/2</c:v>
                </c:pt>
                <c:pt idx="26">
                  <c:v>2018/3</c:v>
                </c:pt>
                <c:pt idx="27">
                  <c:v>2018/4</c:v>
                </c:pt>
                <c:pt idx="28">
                  <c:v>2018/5</c:v>
                </c:pt>
                <c:pt idx="29">
                  <c:v>2018/6</c:v>
                </c:pt>
                <c:pt idx="30">
                  <c:v>2018/7</c:v>
                </c:pt>
                <c:pt idx="31">
                  <c:v>2018/8</c:v>
                </c:pt>
                <c:pt idx="32">
                  <c:v>2018/9</c:v>
                </c:pt>
                <c:pt idx="33">
                  <c:v>2018/10</c:v>
                </c:pt>
              </c:strCache>
            </c:strRef>
          </c:cat>
          <c:val>
            <c:numRef>
              <c:f>Summary!$N$83:$AU$83</c:f>
              <c:numCache>
                <c:formatCode>#,##0</c:formatCode>
                <c:ptCount val="34"/>
                <c:pt idx="0">
                  <c:v>389188341</c:v>
                </c:pt>
                <c:pt idx="1">
                  <c:v>414450798</c:v>
                </c:pt>
                <c:pt idx="2">
                  <c:v>450026505</c:v>
                </c:pt>
                <c:pt idx="3">
                  <c:v>437609992</c:v>
                </c:pt>
                <c:pt idx="4">
                  <c:v>469040488</c:v>
                </c:pt>
                <c:pt idx="5">
                  <c:v>563192263</c:v>
                </c:pt>
                <c:pt idx="6">
                  <c:v>528667042</c:v>
                </c:pt>
                <c:pt idx="7">
                  <c:v>565339918</c:v>
                </c:pt>
                <c:pt idx="8">
                  <c:v>629561663</c:v>
                </c:pt>
                <c:pt idx="9">
                  <c:v>676678888</c:v>
                </c:pt>
                <c:pt idx="10">
                  <c:v>685077675</c:v>
                </c:pt>
                <c:pt idx="11">
                  <c:v>715393854</c:v>
                </c:pt>
                <c:pt idx="12">
                  <c:v>783060469</c:v>
                </c:pt>
                <c:pt idx="13">
                  <c:v>725188184</c:v>
                </c:pt>
                <c:pt idx="14">
                  <c:v>805431321</c:v>
                </c:pt>
                <c:pt idx="15">
                  <c:v>724032724</c:v>
                </c:pt>
                <c:pt idx="16">
                  <c:v>796417952</c:v>
                </c:pt>
                <c:pt idx="17">
                  <c:v>825182625</c:v>
                </c:pt>
                <c:pt idx="18">
                  <c:v>743483015</c:v>
                </c:pt>
                <c:pt idx="19">
                  <c:v>769063473</c:v>
                </c:pt>
                <c:pt idx="20">
                  <c:v>811575155</c:v>
                </c:pt>
                <c:pt idx="21">
                  <c:v>984612818</c:v>
                </c:pt>
                <c:pt idx="22">
                  <c:v>955732745</c:v>
                </c:pt>
                <c:pt idx="23">
                  <c:v>920715323</c:v>
                </c:pt>
                <c:pt idx="24">
                  <c:v>1059919034</c:v>
                </c:pt>
                <c:pt idx="25">
                  <c:v>939861066</c:v>
                </c:pt>
                <c:pt idx="26">
                  <c:v>1114819238</c:v>
                </c:pt>
                <c:pt idx="27">
                  <c:v>998261270</c:v>
                </c:pt>
                <c:pt idx="28">
                  <c:v>1129642858</c:v>
                </c:pt>
                <c:pt idx="29">
                  <c:v>1199329523</c:v>
                </c:pt>
                <c:pt idx="30">
                  <c:v>1163646687</c:v>
                </c:pt>
                <c:pt idx="31">
                  <c:v>1110000829</c:v>
                </c:pt>
                <c:pt idx="32">
                  <c:v>1060422688</c:v>
                </c:pt>
                <c:pt idx="33">
                  <c:v>1224396107</c:v>
                </c:pt>
              </c:numCache>
            </c:numRef>
          </c:val>
          <c:smooth val="1"/>
          <c:extLst>
            <c:ext xmlns:c16="http://schemas.microsoft.com/office/drawing/2014/chart" uri="{C3380CC4-5D6E-409C-BE32-E72D297353CC}">
              <c16:uniqueId val="{00000000-1904-4D9D-AC87-434BBF20F1A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4673152"/>
        <c:axId val="94687232"/>
      </c:lineChart>
      <c:catAx>
        <c:axId val="94673152"/>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en-US"/>
          </a:p>
        </c:txPr>
        <c:crossAx val="94687232"/>
        <c:crosses val="autoZero"/>
        <c:auto val="1"/>
        <c:lblAlgn val="ctr"/>
        <c:lblOffset val="100"/>
        <c:noMultiLvlLbl val="1"/>
      </c:catAx>
      <c:valAx>
        <c:axId val="946872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dk1">
                    <a:lumMod val="65000"/>
                    <a:lumOff val="35000"/>
                  </a:schemeClr>
                </a:solidFill>
                <a:latin typeface="+mn-lt"/>
                <a:ea typeface="+mn-ea"/>
                <a:cs typeface="+mn-cs"/>
              </a:defRPr>
            </a:pPr>
            <a:endParaRPr lang="en-US"/>
          </a:p>
        </c:txPr>
        <c:crossAx val="94673152"/>
        <c:crosses val="autoZero"/>
        <c:crossBetween val="midCat"/>
      </c:valAx>
      <c:spPr>
        <a:gradFill>
          <a:gsLst>
            <a:gs pos="100000">
              <a:schemeClr val="lt1">
                <a:lumMod val="95000"/>
              </a:schemeClr>
            </a:gs>
            <a:gs pos="0">
              <a:schemeClr val="lt1"/>
            </a:gs>
          </a:gsLst>
          <a:lin ang="5400000" scaled="0"/>
        </a:gradFill>
        <a:ln>
          <a:noFill/>
        </a:ln>
        <a:effectLst/>
      </c:spPr>
    </c:plotArea>
    <c:plotVisOnly val="1"/>
    <c:dispBlanksAs val="zero"/>
    <c:showDLblsOverMax val="1"/>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79770311022913"/>
          <c:y val="5.3395063715312163E-2"/>
          <c:w val="0.77280312337098278"/>
          <c:h val="0.71996011710393826"/>
        </c:manualLayout>
      </c:layout>
      <c:lineChart>
        <c:grouping val="standard"/>
        <c:varyColors val="0"/>
        <c:ser>
          <c:idx val="0"/>
          <c:order val="0"/>
          <c:tx>
            <c:v>TOTAL</c:v>
          </c:tx>
          <c:spPr>
            <a:ln w="22225" cap="rnd" cmpd="sng" algn="ctr">
              <a:solidFill>
                <a:srgbClr val="0C6EAA"/>
              </a:solidFill>
              <a:round/>
            </a:ln>
            <a:effectLst/>
          </c:spPr>
          <c:marker>
            <c:symbol val="none"/>
          </c:marker>
          <c:trendline>
            <c:spPr>
              <a:ln w="9525" cap="rnd">
                <a:solidFill>
                  <a:srgbClr val="FF0000">
                    <a:alpha val="40000"/>
                  </a:srgbClr>
                </a:solidFill>
              </a:ln>
              <a:effectLst/>
            </c:spPr>
            <c:trendlineType val="linear"/>
            <c:dispRSqr val="0"/>
            <c:dispEq val="0"/>
          </c:trendline>
          <c:cat>
            <c:strRef>
              <c:f>Summary!$B$1:$AH$1</c:f>
              <c:strCache>
                <c:ptCount val="33"/>
                <c:pt idx="0">
                  <c:v>2016/1</c:v>
                </c:pt>
                <c:pt idx="1">
                  <c:v>2016/2</c:v>
                </c:pt>
                <c:pt idx="2">
                  <c:v>2016/3</c:v>
                </c:pt>
                <c:pt idx="3">
                  <c:v>2016/4</c:v>
                </c:pt>
                <c:pt idx="4">
                  <c:v>2016/5</c:v>
                </c:pt>
                <c:pt idx="5">
                  <c:v>2016/6</c:v>
                </c:pt>
                <c:pt idx="6">
                  <c:v>2016/7</c:v>
                </c:pt>
                <c:pt idx="7">
                  <c:v>2016/8</c:v>
                </c:pt>
                <c:pt idx="8">
                  <c:v>2016/9</c:v>
                </c:pt>
                <c:pt idx="9">
                  <c:v>2016/10</c:v>
                </c:pt>
                <c:pt idx="10">
                  <c:v>2016/11</c:v>
                </c:pt>
                <c:pt idx="11">
                  <c:v>2016/12</c:v>
                </c:pt>
                <c:pt idx="12">
                  <c:v>2017/1</c:v>
                </c:pt>
                <c:pt idx="13">
                  <c:v>2017/2</c:v>
                </c:pt>
                <c:pt idx="14">
                  <c:v>2017/3</c:v>
                </c:pt>
                <c:pt idx="15">
                  <c:v>2017/4</c:v>
                </c:pt>
                <c:pt idx="16">
                  <c:v>2017/5</c:v>
                </c:pt>
                <c:pt idx="17">
                  <c:v>2017/6</c:v>
                </c:pt>
                <c:pt idx="18">
                  <c:v>2017/7</c:v>
                </c:pt>
                <c:pt idx="19">
                  <c:v>2017/8</c:v>
                </c:pt>
                <c:pt idx="20">
                  <c:v>2017/9</c:v>
                </c:pt>
                <c:pt idx="21">
                  <c:v>2017/10</c:v>
                </c:pt>
                <c:pt idx="22">
                  <c:v>2017/11</c:v>
                </c:pt>
                <c:pt idx="23">
                  <c:v>2017/12</c:v>
                </c:pt>
                <c:pt idx="24">
                  <c:v>2018/1</c:v>
                </c:pt>
                <c:pt idx="25">
                  <c:v>2018/3</c:v>
                </c:pt>
                <c:pt idx="26">
                  <c:v>2018/4</c:v>
                </c:pt>
                <c:pt idx="27">
                  <c:v>2018/5</c:v>
                </c:pt>
                <c:pt idx="28">
                  <c:v>2018/6</c:v>
                </c:pt>
                <c:pt idx="29">
                  <c:v>2018/7</c:v>
                </c:pt>
                <c:pt idx="30">
                  <c:v>2018/8</c:v>
                </c:pt>
                <c:pt idx="31">
                  <c:v>2018/9</c:v>
                </c:pt>
                <c:pt idx="32">
                  <c:v>2018/10</c:v>
                </c:pt>
              </c:strCache>
            </c:strRef>
          </c:cat>
          <c:val>
            <c:numRef>
              <c:f>Summary!$B$211:$AH$211</c:f>
              <c:numCache>
                <c:formatCode>#,##0</c:formatCode>
                <c:ptCount val="33"/>
                <c:pt idx="0">
                  <c:v>82091670</c:v>
                </c:pt>
                <c:pt idx="1">
                  <c:v>83481973</c:v>
                </c:pt>
                <c:pt idx="2">
                  <c:v>103486429</c:v>
                </c:pt>
                <c:pt idx="3">
                  <c:v>140371448</c:v>
                </c:pt>
                <c:pt idx="4">
                  <c:v>121950938</c:v>
                </c:pt>
                <c:pt idx="5">
                  <c:v>128015342</c:v>
                </c:pt>
                <c:pt idx="6">
                  <c:v>157024962</c:v>
                </c:pt>
                <c:pt idx="7">
                  <c:v>136799399</c:v>
                </c:pt>
                <c:pt idx="8">
                  <c:v>146400353</c:v>
                </c:pt>
                <c:pt idx="9">
                  <c:v>199856113</c:v>
                </c:pt>
                <c:pt idx="10">
                  <c:v>158292617</c:v>
                </c:pt>
                <c:pt idx="11">
                  <c:v>156752957</c:v>
                </c:pt>
                <c:pt idx="12">
                  <c:v>209398629</c:v>
                </c:pt>
                <c:pt idx="13">
                  <c:v>179325861</c:v>
                </c:pt>
                <c:pt idx="14">
                  <c:v>183860044</c:v>
                </c:pt>
                <c:pt idx="15">
                  <c:v>219882961</c:v>
                </c:pt>
                <c:pt idx="16">
                  <c:v>199457287</c:v>
                </c:pt>
                <c:pt idx="17">
                  <c:v>175262649</c:v>
                </c:pt>
                <c:pt idx="18">
                  <c:v>202337899</c:v>
                </c:pt>
                <c:pt idx="19">
                  <c:v>187429455</c:v>
                </c:pt>
                <c:pt idx="20">
                  <c:v>198474081</c:v>
                </c:pt>
                <c:pt idx="21">
                  <c:v>279050420</c:v>
                </c:pt>
                <c:pt idx="22">
                  <c:v>221594068</c:v>
                </c:pt>
                <c:pt idx="23">
                  <c:v>194138211</c:v>
                </c:pt>
                <c:pt idx="24">
                  <c:v>314025807</c:v>
                </c:pt>
                <c:pt idx="25">
                  <c:v>221548666</c:v>
                </c:pt>
                <c:pt idx="26">
                  <c:v>251270222</c:v>
                </c:pt>
                <c:pt idx="27">
                  <c:v>225904387</c:v>
                </c:pt>
                <c:pt idx="28">
                  <c:v>225064569</c:v>
                </c:pt>
                <c:pt idx="29">
                  <c:v>235526756</c:v>
                </c:pt>
                <c:pt idx="30">
                  <c:v>237975174</c:v>
                </c:pt>
                <c:pt idx="31">
                  <c:v>236895158</c:v>
                </c:pt>
                <c:pt idx="32">
                  <c:v>295987817</c:v>
                </c:pt>
              </c:numCache>
            </c:numRef>
          </c:val>
          <c:smooth val="1"/>
          <c:extLst>
            <c:ext xmlns:c16="http://schemas.microsoft.com/office/drawing/2014/chart" uri="{C3380CC4-5D6E-409C-BE32-E72D297353CC}">
              <c16:uniqueId val="{00000000-9223-43F0-BE01-70E26B15E78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
        <c:axId val="2"/>
      </c:lineChart>
      <c:catAx>
        <c:axId val="1"/>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dk1">
                    <a:lumMod val="65000"/>
                    <a:lumOff val="35000"/>
                  </a:schemeClr>
                </a:solidFill>
                <a:latin typeface="+mn-lt"/>
                <a:ea typeface="+mn-ea"/>
                <a:cs typeface="+mn-cs"/>
              </a:defRPr>
            </a:pPr>
            <a:endParaRPr lang="en-US"/>
          </a:p>
        </c:txPr>
        <c:crossAx val="1"/>
        <c:crosses val="autoZero"/>
        <c:crossBetween val="midCat"/>
      </c:valAx>
      <c:spPr>
        <a:gradFill>
          <a:gsLst>
            <a:gs pos="100000">
              <a:schemeClr val="lt1">
                <a:lumMod val="95000"/>
              </a:schemeClr>
            </a:gs>
            <a:gs pos="0">
              <a:schemeClr val="lt1"/>
            </a:gs>
          </a:gsLst>
          <a:lin ang="5400000" scaled="0"/>
        </a:gradFill>
        <a:ln>
          <a:noFill/>
        </a:ln>
        <a:effectLst/>
      </c:spPr>
    </c:plotArea>
    <c:plotVisOnly val="1"/>
    <c:dispBlanksAs val="zero"/>
    <c:showDLblsOverMax val="1"/>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7B49A-3D98-4F5C-9613-C9054377A63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1027660-44EB-4A41-9966-6B81B96650D1}">
      <dgm:prSet phldrT="[Text]" custT="1"/>
      <dgm:spPr/>
      <dgm:t>
        <a:bodyPr/>
        <a:lstStyle/>
        <a:p>
          <a:r>
            <a:rPr lang="fr-BE" sz="2000" dirty="0" smtClean="0"/>
            <a:t>confiance</a:t>
          </a:r>
          <a:endParaRPr lang="en-US" sz="2000" dirty="0"/>
        </a:p>
      </dgm:t>
    </dgm:pt>
    <dgm:pt modelId="{7EE07BAA-DD9F-4D9F-A3B1-3AEEDD8251C9}" type="parTrans" cxnId="{84F5BF3A-39D4-451E-A5FC-AE7C9C37DFC0}">
      <dgm:prSet/>
      <dgm:spPr/>
      <dgm:t>
        <a:bodyPr/>
        <a:lstStyle/>
        <a:p>
          <a:endParaRPr lang="en-US"/>
        </a:p>
      </dgm:t>
    </dgm:pt>
    <dgm:pt modelId="{091E8D74-2E4D-412D-AD3A-6FB2B0CF0CAA}" type="sibTrans" cxnId="{84F5BF3A-39D4-451E-A5FC-AE7C9C37DFC0}">
      <dgm:prSet/>
      <dgm:spPr>
        <a:solidFill>
          <a:schemeClr val="tx1">
            <a:lumMod val="50000"/>
            <a:lumOff val="50000"/>
          </a:schemeClr>
        </a:solidFill>
      </dgm:spPr>
      <dgm:t>
        <a:bodyPr/>
        <a:lstStyle/>
        <a:p>
          <a:endParaRPr lang="en-US"/>
        </a:p>
      </dgm:t>
    </dgm:pt>
    <dgm:pt modelId="{301700F0-AE55-43BC-B1D8-CA0C1910E0EA}">
      <dgm:prSet phldrT="[Text]" custT="1"/>
      <dgm:spPr/>
      <dgm:t>
        <a:bodyPr/>
        <a:lstStyle/>
        <a:p>
          <a:r>
            <a:rPr lang="fr-BE" sz="2000" dirty="0" smtClean="0"/>
            <a:t>intégrité</a:t>
          </a:r>
          <a:endParaRPr lang="en-US" sz="2000" dirty="0"/>
        </a:p>
      </dgm:t>
    </dgm:pt>
    <dgm:pt modelId="{62E8E82C-C853-4719-B39E-FB321ECB1CEF}" type="parTrans" cxnId="{40447659-BA0F-49A2-8A45-F342707BF0AD}">
      <dgm:prSet/>
      <dgm:spPr/>
      <dgm:t>
        <a:bodyPr/>
        <a:lstStyle/>
        <a:p>
          <a:endParaRPr lang="en-US"/>
        </a:p>
      </dgm:t>
    </dgm:pt>
    <dgm:pt modelId="{B4CF192F-DE3A-49D8-94D8-285D993253A6}" type="sibTrans" cxnId="{40447659-BA0F-49A2-8A45-F342707BF0AD}">
      <dgm:prSet/>
      <dgm:spPr>
        <a:solidFill>
          <a:schemeClr val="tx1">
            <a:lumMod val="50000"/>
            <a:lumOff val="50000"/>
          </a:schemeClr>
        </a:solidFill>
      </dgm:spPr>
      <dgm:t>
        <a:bodyPr/>
        <a:lstStyle/>
        <a:p>
          <a:endParaRPr lang="en-US"/>
        </a:p>
      </dgm:t>
    </dgm:pt>
    <dgm:pt modelId="{3F6F0B58-D595-449B-A522-400E4681E838}">
      <dgm:prSet phldrT="[Text]" custT="1"/>
      <dgm:spPr/>
      <dgm:t>
        <a:bodyPr/>
        <a:lstStyle/>
        <a:p>
          <a:r>
            <a:rPr lang="fr-BE" sz="2000" dirty="0" smtClean="0"/>
            <a:t>recherche de l’excellence</a:t>
          </a:r>
          <a:endParaRPr lang="en-US" sz="2000" dirty="0"/>
        </a:p>
      </dgm:t>
    </dgm:pt>
    <dgm:pt modelId="{1B03CC2F-85D6-4A08-8A2A-A7F9E31EB722}" type="parTrans" cxnId="{D7C56333-84ED-400C-9B52-2F63AD5D7E32}">
      <dgm:prSet/>
      <dgm:spPr/>
      <dgm:t>
        <a:bodyPr/>
        <a:lstStyle/>
        <a:p>
          <a:endParaRPr lang="en-US"/>
        </a:p>
      </dgm:t>
    </dgm:pt>
    <dgm:pt modelId="{536692E6-DC29-4510-8848-3B57A8196B08}" type="sibTrans" cxnId="{D7C56333-84ED-400C-9B52-2F63AD5D7E32}">
      <dgm:prSet/>
      <dgm:spPr>
        <a:solidFill>
          <a:schemeClr val="tx1">
            <a:lumMod val="50000"/>
            <a:lumOff val="50000"/>
          </a:schemeClr>
        </a:solidFill>
      </dgm:spPr>
      <dgm:t>
        <a:bodyPr/>
        <a:lstStyle/>
        <a:p>
          <a:endParaRPr lang="en-US"/>
        </a:p>
      </dgm:t>
    </dgm:pt>
    <dgm:pt modelId="{C9B4C7A9-C96B-4AB7-8BD4-26C65416A7B4}">
      <dgm:prSet phldrT="[Text]"/>
      <dgm:spPr/>
      <dgm:t>
        <a:bodyPr/>
        <a:lstStyle/>
        <a:p>
          <a:r>
            <a:rPr lang="fr-BE" dirty="0" smtClean="0"/>
            <a:t>respect</a:t>
          </a:r>
          <a:endParaRPr lang="en-US" dirty="0"/>
        </a:p>
      </dgm:t>
    </dgm:pt>
    <dgm:pt modelId="{A0C2624F-EABF-4EFC-9618-C61FB1852FFD}" type="parTrans" cxnId="{F6D015A1-0C88-4B62-B2BA-2C047711E2C0}">
      <dgm:prSet/>
      <dgm:spPr/>
      <dgm:t>
        <a:bodyPr/>
        <a:lstStyle/>
        <a:p>
          <a:endParaRPr lang="en-US"/>
        </a:p>
      </dgm:t>
    </dgm:pt>
    <dgm:pt modelId="{C25328D0-DDD2-4789-ACDC-2DBA7EAC53DF}" type="sibTrans" cxnId="{F6D015A1-0C88-4B62-B2BA-2C047711E2C0}">
      <dgm:prSet/>
      <dgm:spPr>
        <a:solidFill>
          <a:schemeClr val="tx1">
            <a:lumMod val="50000"/>
            <a:lumOff val="50000"/>
          </a:schemeClr>
        </a:solidFill>
      </dgm:spPr>
      <dgm:t>
        <a:bodyPr/>
        <a:lstStyle/>
        <a:p>
          <a:endParaRPr lang="en-US"/>
        </a:p>
      </dgm:t>
    </dgm:pt>
    <dgm:pt modelId="{89FAA5C0-BE2C-45A9-90D1-7B82568CA442}">
      <dgm:prSet phldrT="[Text]"/>
      <dgm:spPr/>
      <dgm:t>
        <a:bodyPr/>
        <a:lstStyle/>
        <a:p>
          <a:r>
            <a:rPr lang="fr-BE" dirty="0" smtClean="0"/>
            <a:t>travail d’équipe</a:t>
          </a:r>
          <a:endParaRPr lang="en-US" dirty="0"/>
        </a:p>
      </dgm:t>
    </dgm:pt>
    <dgm:pt modelId="{4556B39C-515C-4F60-987F-B32911B3D066}" type="parTrans" cxnId="{16A3DA06-A365-40FD-9967-DA4F75B100BA}">
      <dgm:prSet/>
      <dgm:spPr/>
      <dgm:t>
        <a:bodyPr/>
        <a:lstStyle/>
        <a:p>
          <a:endParaRPr lang="en-US"/>
        </a:p>
      </dgm:t>
    </dgm:pt>
    <dgm:pt modelId="{CC69E79E-39FF-4290-B807-F73CD42C56C5}" type="sibTrans" cxnId="{16A3DA06-A365-40FD-9967-DA4F75B100BA}">
      <dgm:prSet/>
      <dgm:spPr>
        <a:solidFill>
          <a:schemeClr val="tx1">
            <a:lumMod val="50000"/>
            <a:lumOff val="50000"/>
          </a:schemeClr>
        </a:solidFill>
      </dgm:spPr>
      <dgm:t>
        <a:bodyPr/>
        <a:lstStyle/>
        <a:p>
          <a:endParaRPr lang="en-US"/>
        </a:p>
      </dgm:t>
    </dgm:pt>
    <dgm:pt modelId="{8276FEA3-C3EF-431F-8E3B-4AB54C5BD574}">
      <dgm:prSet phldrT="[Text]" custT="1"/>
      <dgm:spPr/>
      <dgm:t>
        <a:bodyPr/>
        <a:lstStyle/>
        <a:p>
          <a:r>
            <a:rPr lang="fr-BE" sz="2000" dirty="0" smtClean="0"/>
            <a:t>crédibilité</a:t>
          </a:r>
          <a:endParaRPr lang="en-US" sz="2000" dirty="0"/>
        </a:p>
      </dgm:t>
    </dgm:pt>
    <dgm:pt modelId="{7AECCB1D-E9D2-45A0-A1FA-024244C52809}" type="parTrans" cxnId="{4D4D166D-FF2F-4AA2-A804-A38F23E9E5E8}">
      <dgm:prSet/>
      <dgm:spPr/>
      <dgm:t>
        <a:bodyPr/>
        <a:lstStyle/>
        <a:p>
          <a:endParaRPr lang="en-US"/>
        </a:p>
      </dgm:t>
    </dgm:pt>
    <dgm:pt modelId="{3E3BCEB1-3F63-4AC5-95CC-5CC61817D221}" type="sibTrans" cxnId="{4D4D166D-FF2F-4AA2-A804-A38F23E9E5E8}">
      <dgm:prSet/>
      <dgm:spPr>
        <a:solidFill>
          <a:schemeClr val="tx1">
            <a:lumMod val="50000"/>
            <a:lumOff val="50000"/>
          </a:schemeClr>
        </a:solidFill>
      </dgm:spPr>
      <dgm:t>
        <a:bodyPr/>
        <a:lstStyle/>
        <a:p>
          <a:endParaRPr lang="en-US"/>
        </a:p>
      </dgm:t>
    </dgm:pt>
    <dgm:pt modelId="{B5D96399-EE0D-485F-AC43-D3C8B7574BE8}">
      <dgm:prSet phldrT="[Text]" custT="1"/>
      <dgm:spPr/>
      <dgm:t>
        <a:bodyPr/>
        <a:lstStyle/>
        <a:p>
          <a:r>
            <a:rPr lang="fr-BE" sz="2000" dirty="0" err="1" smtClean="0"/>
            <a:t>empowerment</a:t>
          </a:r>
          <a:endParaRPr lang="en-US" sz="2000" dirty="0"/>
        </a:p>
      </dgm:t>
    </dgm:pt>
    <dgm:pt modelId="{82E8C75C-54CF-47EF-AC5D-2BC581D84E49}" type="parTrans" cxnId="{8A920F87-53EB-4D13-87A3-4E75EC7A41EB}">
      <dgm:prSet/>
      <dgm:spPr/>
      <dgm:t>
        <a:bodyPr/>
        <a:lstStyle/>
        <a:p>
          <a:endParaRPr lang="en-US"/>
        </a:p>
      </dgm:t>
    </dgm:pt>
    <dgm:pt modelId="{9C933D0C-D5D7-4E14-A8D9-A3296FC8D7AA}" type="sibTrans" cxnId="{8A920F87-53EB-4D13-87A3-4E75EC7A41EB}">
      <dgm:prSet/>
      <dgm:spPr>
        <a:solidFill>
          <a:schemeClr val="tx1">
            <a:lumMod val="50000"/>
            <a:lumOff val="50000"/>
          </a:schemeClr>
        </a:solidFill>
      </dgm:spPr>
      <dgm:t>
        <a:bodyPr/>
        <a:lstStyle/>
        <a:p>
          <a:endParaRPr lang="en-US"/>
        </a:p>
      </dgm:t>
    </dgm:pt>
    <dgm:pt modelId="{2DE246A2-C70F-45EB-B3B5-21D1E1CBDCD0}" type="pres">
      <dgm:prSet presAssocID="{DD27B49A-3D98-4F5C-9613-C9054377A637}" presName="cycle" presStyleCnt="0">
        <dgm:presLayoutVars>
          <dgm:dir/>
          <dgm:resizeHandles val="exact"/>
        </dgm:presLayoutVars>
      </dgm:prSet>
      <dgm:spPr/>
      <dgm:t>
        <a:bodyPr/>
        <a:lstStyle/>
        <a:p>
          <a:endParaRPr lang="en-US"/>
        </a:p>
      </dgm:t>
    </dgm:pt>
    <dgm:pt modelId="{AB8157E6-EBC3-4C0E-BF5F-419FE51E7FEE}" type="pres">
      <dgm:prSet presAssocID="{91027660-44EB-4A41-9966-6B81B96650D1}" presName="dummy" presStyleCnt="0"/>
      <dgm:spPr/>
    </dgm:pt>
    <dgm:pt modelId="{E86B55A4-D6D5-4426-BA8A-330A94B49E36}" type="pres">
      <dgm:prSet presAssocID="{91027660-44EB-4A41-9966-6B81B96650D1}" presName="node" presStyleLbl="revTx" presStyleIdx="0" presStyleCnt="7" custScaleX="133644">
        <dgm:presLayoutVars>
          <dgm:bulletEnabled val="1"/>
        </dgm:presLayoutVars>
      </dgm:prSet>
      <dgm:spPr/>
      <dgm:t>
        <a:bodyPr/>
        <a:lstStyle/>
        <a:p>
          <a:endParaRPr lang="en-US"/>
        </a:p>
      </dgm:t>
    </dgm:pt>
    <dgm:pt modelId="{D56CF236-F7C7-4C8C-BF31-FB59A65A0857}" type="pres">
      <dgm:prSet presAssocID="{091E8D74-2E4D-412D-AD3A-6FB2B0CF0CAA}" presName="sibTrans" presStyleLbl="node1" presStyleIdx="0" presStyleCnt="7"/>
      <dgm:spPr/>
      <dgm:t>
        <a:bodyPr/>
        <a:lstStyle/>
        <a:p>
          <a:endParaRPr lang="en-US"/>
        </a:p>
      </dgm:t>
    </dgm:pt>
    <dgm:pt modelId="{D5FC6E2B-B6DC-444D-B9B0-E17872D41D4A}" type="pres">
      <dgm:prSet presAssocID="{8276FEA3-C3EF-431F-8E3B-4AB54C5BD574}" presName="dummy" presStyleCnt="0"/>
      <dgm:spPr/>
    </dgm:pt>
    <dgm:pt modelId="{17B18DC5-C49C-4657-B8F5-B7233E889A54}" type="pres">
      <dgm:prSet presAssocID="{8276FEA3-C3EF-431F-8E3B-4AB54C5BD574}" presName="node" presStyleLbl="revTx" presStyleIdx="1" presStyleCnt="7" custScaleX="135124">
        <dgm:presLayoutVars>
          <dgm:bulletEnabled val="1"/>
        </dgm:presLayoutVars>
      </dgm:prSet>
      <dgm:spPr/>
      <dgm:t>
        <a:bodyPr/>
        <a:lstStyle/>
        <a:p>
          <a:endParaRPr lang="en-US"/>
        </a:p>
      </dgm:t>
    </dgm:pt>
    <dgm:pt modelId="{3A5C322D-0F12-4526-9B52-9BFE79B8C350}" type="pres">
      <dgm:prSet presAssocID="{3E3BCEB1-3F63-4AC5-95CC-5CC61817D221}" presName="sibTrans" presStyleLbl="node1" presStyleIdx="1" presStyleCnt="7"/>
      <dgm:spPr/>
      <dgm:t>
        <a:bodyPr/>
        <a:lstStyle/>
        <a:p>
          <a:endParaRPr lang="en-US"/>
        </a:p>
      </dgm:t>
    </dgm:pt>
    <dgm:pt modelId="{95ED1781-6677-48B8-80D9-A8499F569C08}" type="pres">
      <dgm:prSet presAssocID="{B5D96399-EE0D-485F-AC43-D3C8B7574BE8}" presName="dummy" presStyleCnt="0"/>
      <dgm:spPr/>
    </dgm:pt>
    <dgm:pt modelId="{EC24A043-872B-4AFD-864F-595063D1F011}" type="pres">
      <dgm:prSet presAssocID="{B5D96399-EE0D-485F-AC43-D3C8B7574BE8}" presName="node" presStyleLbl="revTx" presStyleIdx="2" presStyleCnt="7" custScaleX="169360">
        <dgm:presLayoutVars>
          <dgm:bulletEnabled val="1"/>
        </dgm:presLayoutVars>
      </dgm:prSet>
      <dgm:spPr/>
      <dgm:t>
        <a:bodyPr/>
        <a:lstStyle/>
        <a:p>
          <a:endParaRPr lang="en-US"/>
        </a:p>
      </dgm:t>
    </dgm:pt>
    <dgm:pt modelId="{A6DFDA0A-C4AB-4AD9-BB13-4157021C838B}" type="pres">
      <dgm:prSet presAssocID="{9C933D0C-D5D7-4E14-A8D9-A3296FC8D7AA}" presName="sibTrans" presStyleLbl="node1" presStyleIdx="2" presStyleCnt="7"/>
      <dgm:spPr/>
      <dgm:t>
        <a:bodyPr/>
        <a:lstStyle/>
        <a:p>
          <a:endParaRPr lang="en-US"/>
        </a:p>
      </dgm:t>
    </dgm:pt>
    <dgm:pt modelId="{6C42218F-7954-4694-8985-DDC7A5139792}" type="pres">
      <dgm:prSet presAssocID="{301700F0-AE55-43BC-B1D8-CA0C1910E0EA}" presName="dummy" presStyleCnt="0"/>
      <dgm:spPr/>
    </dgm:pt>
    <dgm:pt modelId="{F3A6E500-DA01-4766-95C5-69900C0425E3}" type="pres">
      <dgm:prSet presAssocID="{301700F0-AE55-43BC-B1D8-CA0C1910E0EA}" presName="node" presStyleLbl="revTx" presStyleIdx="3" presStyleCnt="7" custScaleX="126904" custRadScaleRad="111039" custRadScaleInc="-2607">
        <dgm:presLayoutVars>
          <dgm:bulletEnabled val="1"/>
        </dgm:presLayoutVars>
      </dgm:prSet>
      <dgm:spPr/>
      <dgm:t>
        <a:bodyPr/>
        <a:lstStyle/>
        <a:p>
          <a:endParaRPr lang="en-US"/>
        </a:p>
      </dgm:t>
    </dgm:pt>
    <dgm:pt modelId="{E24D9150-71CB-4A8C-A741-7C5BAC44E639}" type="pres">
      <dgm:prSet presAssocID="{B4CF192F-DE3A-49D8-94D8-285D993253A6}" presName="sibTrans" presStyleLbl="node1" presStyleIdx="3" presStyleCnt="7"/>
      <dgm:spPr/>
      <dgm:t>
        <a:bodyPr/>
        <a:lstStyle/>
        <a:p>
          <a:endParaRPr lang="en-US"/>
        </a:p>
      </dgm:t>
    </dgm:pt>
    <dgm:pt modelId="{940EAC15-FBB2-43DA-9476-96680ED4B9CE}" type="pres">
      <dgm:prSet presAssocID="{3F6F0B58-D595-449B-A522-400E4681E838}" presName="dummy" presStyleCnt="0"/>
      <dgm:spPr/>
    </dgm:pt>
    <dgm:pt modelId="{FC8B61A2-6B4E-4500-964C-38686355D71C}" type="pres">
      <dgm:prSet presAssocID="{3F6F0B58-D595-449B-A522-400E4681E838}" presName="node" presStyleLbl="revTx" presStyleIdx="4" presStyleCnt="7" custScaleX="187312">
        <dgm:presLayoutVars>
          <dgm:bulletEnabled val="1"/>
        </dgm:presLayoutVars>
      </dgm:prSet>
      <dgm:spPr/>
      <dgm:t>
        <a:bodyPr/>
        <a:lstStyle/>
        <a:p>
          <a:endParaRPr lang="en-US"/>
        </a:p>
      </dgm:t>
    </dgm:pt>
    <dgm:pt modelId="{07C9051E-0AB5-42C7-90B1-59BC92CE4CAA}" type="pres">
      <dgm:prSet presAssocID="{536692E6-DC29-4510-8848-3B57A8196B08}" presName="sibTrans" presStyleLbl="node1" presStyleIdx="4" presStyleCnt="7"/>
      <dgm:spPr/>
      <dgm:t>
        <a:bodyPr/>
        <a:lstStyle/>
        <a:p>
          <a:endParaRPr lang="en-US"/>
        </a:p>
      </dgm:t>
    </dgm:pt>
    <dgm:pt modelId="{D9484F13-572C-4EF8-8DCD-6E2CE21FC51C}" type="pres">
      <dgm:prSet presAssocID="{C9B4C7A9-C96B-4AB7-8BD4-26C65416A7B4}" presName="dummy" presStyleCnt="0"/>
      <dgm:spPr/>
    </dgm:pt>
    <dgm:pt modelId="{0281D4BB-9D14-47A7-96AF-B5C450D8237F}" type="pres">
      <dgm:prSet presAssocID="{C9B4C7A9-C96B-4AB7-8BD4-26C65416A7B4}" presName="node" presStyleLbl="revTx" presStyleIdx="5" presStyleCnt="7">
        <dgm:presLayoutVars>
          <dgm:bulletEnabled val="1"/>
        </dgm:presLayoutVars>
      </dgm:prSet>
      <dgm:spPr/>
      <dgm:t>
        <a:bodyPr/>
        <a:lstStyle/>
        <a:p>
          <a:endParaRPr lang="en-US"/>
        </a:p>
      </dgm:t>
    </dgm:pt>
    <dgm:pt modelId="{C46191E2-7D77-4301-ACF1-596BF373627F}" type="pres">
      <dgm:prSet presAssocID="{C25328D0-DDD2-4789-ACDC-2DBA7EAC53DF}" presName="sibTrans" presStyleLbl="node1" presStyleIdx="5" presStyleCnt="7"/>
      <dgm:spPr/>
      <dgm:t>
        <a:bodyPr/>
        <a:lstStyle/>
        <a:p>
          <a:endParaRPr lang="en-US"/>
        </a:p>
      </dgm:t>
    </dgm:pt>
    <dgm:pt modelId="{B93369C6-06B0-4160-8EDE-CBCD769B69CB}" type="pres">
      <dgm:prSet presAssocID="{89FAA5C0-BE2C-45A9-90D1-7B82568CA442}" presName="dummy" presStyleCnt="0"/>
      <dgm:spPr/>
    </dgm:pt>
    <dgm:pt modelId="{CA7B3329-D459-4134-A030-2105F5453220}" type="pres">
      <dgm:prSet presAssocID="{89FAA5C0-BE2C-45A9-90D1-7B82568CA442}" presName="node" presStyleLbl="revTx" presStyleIdx="6" presStyleCnt="7">
        <dgm:presLayoutVars>
          <dgm:bulletEnabled val="1"/>
        </dgm:presLayoutVars>
      </dgm:prSet>
      <dgm:spPr/>
      <dgm:t>
        <a:bodyPr/>
        <a:lstStyle/>
        <a:p>
          <a:endParaRPr lang="en-US"/>
        </a:p>
      </dgm:t>
    </dgm:pt>
    <dgm:pt modelId="{35D1AE3F-9666-45B8-81BC-AA92348459D1}" type="pres">
      <dgm:prSet presAssocID="{CC69E79E-39FF-4290-B807-F73CD42C56C5}" presName="sibTrans" presStyleLbl="node1" presStyleIdx="6" presStyleCnt="7"/>
      <dgm:spPr/>
      <dgm:t>
        <a:bodyPr/>
        <a:lstStyle/>
        <a:p>
          <a:endParaRPr lang="en-US"/>
        </a:p>
      </dgm:t>
    </dgm:pt>
  </dgm:ptLst>
  <dgm:cxnLst>
    <dgm:cxn modelId="{40447659-BA0F-49A2-8A45-F342707BF0AD}" srcId="{DD27B49A-3D98-4F5C-9613-C9054377A637}" destId="{301700F0-AE55-43BC-B1D8-CA0C1910E0EA}" srcOrd="3" destOrd="0" parTransId="{62E8E82C-C853-4719-B39E-FB321ECB1CEF}" sibTransId="{B4CF192F-DE3A-49D8-94D8-285D993253A6}"/>
    <dgm:cxn modelId="{16A3DA06-A365-40FD-9967-DA4F75B100BA}" srcId="{DD27B49A-3D98-4F5C-9613-C9054377A637}" destId="{89FAA5C0-BE2C-45A9-90D1-7B82568CA442}" srcOrd="6" destOrd="0" parTransId="{4556B39C-515C-4F60-987F-B32911B3D066}" sibTransId="{CC69E79E-39FF-4290-B807-F73CD42C56C5}"/>
    <dgm:cxn modelId="{79C9F96C-BD7B-43BF-983F-BBF544749F2C}" type="presOf" srcId="{B4CF192F-DE3A-49D8-94D8-285D993253A6}" destId="{E24D9150-71CB-4A8C-A741-7C5BAC44E639}" srcOrd="0" destOrd="0" presId="urn:microsoft.com/office/officeart/2005/8/layout/cycle1"/>
    <dgm:cxn modelId="{6DB4B5B5-4694-4CE2-AE47-833D0ED2E83D}" type="presOf" srcId="{536692E6-DC29-4510-8848-3B57A8196B08}" destId="{07C9051E-0AB5-42C7-90B1-59BC92CE4CAA}" srcOrd="0" destOrd="0" presId="urn:microsoft.com/office/officeart/2005/8/layout/cycle1"/>
    <dgm:cxn modelId="{8A920F87-53EB-4D13-87A3-4E75EC7A41EB}" srcId="{DD27B49A-3D98-4F5C-9613-C9054377A637}" destId="{B5D96399-EE0D-485F-AC43-D3C8B7574BE8}" srcOrd="2" destOrd="0" parTransId="{82E8C75C-54CF-47EF-AC5D-2BC581D84E49}" sibTransId="{9C933D0C-D5D7-4E14-A8D9-A3296FC8D7AA}"/>
    <dgm:cxn modelId="{F6D015A1-0C88-4B62-B2BA-2C047711E2C0}" srcId="{DD27B49A-3D98-4F5C-9613-C9054377A637}" destId="{C9B4C7A9-C96B-4AB7-8BD4-26C65416A7B4}" srcOrd="5" destOrd="0" parTransId="{A0C2624F-EABF-4EFC-9618-C61FB1852FFD}" sibTransId="{C25328D0-DDD2-4789-ACDC-2DBA7EAC53DF}"/>
    <dgm:cxn modelId="{4D4D166D-FF2F-4AA2-A804-A38F23E9E5E8}" srcId="{DD27B49A-3D98-4F5C-9613-C9054377A637}" destId="{8276FEA3-C3EF-431F-8E3B-4AB54C5BD574}" srcOrd="1" destOrd="0" parTransId="{7AECCB1D-E9D2-45A0-A1FA-024244C52809}" sibTransId="{3E3BCEB1-3F63-4AC5-95CC-5CC61817D221}"/>
    <dgm:cxn modelId="{83ED04D3-386F-4C2B-8C66-3F7602665C64}" type="presOf" srcId="{3E3BCEB1-3F63-4AC5-95CC-5CC61817D221}" destId="{3A5C322D-0F12-4526-9B52-9BFE79B8C350}" srcOrd="0" destOrd="0" presId="urn:microsoft.com/office/officeart/2005/8/layout/cycle1"/>
    <dgm:cxn modelId="{14360A47-2B71-475A-AE92-1D28F2FBE0C7}" type="presOf" srcId="{8276FEA3-C3EF-431F-8E3B-4AB54C5BD574}" destId="{17B18DC5-C49C-4657-B8F5-B7233E889A54}" srcOrd="0" destOrd="0" presId="urn:microsoft.com/office/officeart/2005/8/layout/cycle1"/>
    <dgm:cxn modelId="{3357D8D6-AF00-44D7-A9D0-BBA9C9457472}" type="presOf" srcId="{C25328D0-DDD2-4789-ACDC-2DBA7EAC53DF}" destId="{C46191E2-7D77-4301-ACF1-596BF373627F}" srcOrd="0" destOrd="0" presId="urn:microsoft.com/office/officeart/2005/8/layout/cycle1"/>
    <dgm:cxn modelId="{5753C1D6-A136-4693-AC78-6F20CD7B15C7}" type="presOf" srcId="{C9B4C7A9-C96B-4AB7-8BD4-26C65416A7B4}" destId="{0281D4BB-9D14-47A7-96AF-B5C450D8237F}" srcOrd="0" destOrd="0" presId="urn:microsoft.com/office/officeart/2005/8/layout/cycle1"/>
    <dgm:cxn modelId="{6CE833C3-6B7A-41FD-A8C3-C8005913824D}" type="presOf" srcId="{301700F0-AE55-43BC-B1D8-CA0C1910E0EA}" destId="{F3A6E500-DA01-4766-95C5-69900C0425E3}" srcOrd="0" destOrd="0" presId="urn:microsoft.com/office/officeart/2005/8/layout/cycle1"/>
    <dgm:cxn modelId="{37A5F0CB-4AE5-4109-A0DA-34213F0CD6B5}" type="presOf" srcId="{CC69E79E-39FF-4290-B807-F73CD42C56C5}" destId="{35D1AE3F-9666-45B8-81BC-AA92348459D1}" srcOrd="0" destOrd="0" presId="urn:microsoft.com/office/officeart/2005/8/layout/cycle1"/>
    <dgm:cxn modelId="{84F5BF3A-39D4-451E-A5FC-AE7C9C37DFC0}" srcId="{DD27B49A-3D98-4F5C-9613-C9054377A637}" destId="{91027660-44EB-4A41-9966-6B81B96650D1}" srcOrd="0" destOrd="0" parTransId="{7EE07BAA-DD9F-4D9F-A3B1-3AEEDD8251C9}" sibTransId="{091E8D74-2E4D-412D-AD3A-6FB2B0CF0CAA}"/>
    <dgm:cxn modelId="{43831B62-E93C-40AE-A1A6-86CD3A8E6B2F}" type="presOf" srcId="{091E8D74-2E4D-412D-AD3A-6FB2B0CF0CAA}" destId="{D56CF236-F7C7-4C8C-BF31-FB59A65A0857}" srcOrd="0" destOrd="0" presId="urn:microsoft.com/office/officeart/2005/8/layout/cycle1"/>
    <dgm:cxn modelId="{E6F05304-4FB4-42A4-AA17-E70E8A658B21}" type="presOf" srcId="{89FAA5C0-BE2C-45A9-90D1-7B82568CA442}" destId="{CA7B3329-D459-4134-A030-2105F5453220}" srcOrd="0" destOrd="0" presId="urn:microsoft.com/office/officeart/2005/8/layout/cycle1"/>
    <dgm:cxn modelId="{E0002D19-DFED-431B-AAD4-58537F634D4C}" type="presOf" srcId="{B5D96399-EE0D-485F-AC43-D3C8B7574BE8}" destId="{EC24A043-872B-4AFD-864F-595063D1F011}" srcOrd="0" destOrd="0" presId="urn:microsoft.com/office/officeart/2005/8/layout/cycle1"/>
    <dgm:cxn modelId="{1D019BBC-C40C-4C97-BF63-6237B038A358}" type="presOf" srcId="{DD27B49A-3D98-4F5C-9613-C9054377A637}" destId="{2DE246A2-C70F-45EB-B3B5-21D1E1CBDCD0}" srcOrd="0" destOrd="0" presId="urn:microsoft.com/office/officeart/2005/8/layout/cycle1"/>
    <dgm:cxn modelId="{7CB8DB81-B5D6-423B-B4E9-69D6FA451FE1}" type="presOf" srcId="{9C933D0C-D5D7-4E14-A8D9-A3296FC8D7AA}" destId="{A6DFDA0A-C4AB-4AD9-BB13-4157021C838B}" srcOrd="0" destOrd="0" presId="urn:microsoft.com/office/officeart/2005/8/layout/cycle1"/>
    <dgm:cxn modelId="{7B238621-0805-403E-8C61-22FB443975C4}" type="presOf" srcId="{3F6F0B58-D595-449B-A522-400E4681E838}" destId="{FC8B61A2-6B4E-4500-964C-38686355D71C}" srcOrd="0" destOrd="0" presId="urn:microsoft.com/office/officeart/2005/8/layout/cycle1"/>
    <dgm:cxn modelId="{D7C56333-84ED-400C-9B52-2F63AD5D7E32}" srcId="{DD27B49A-3D98-4F5C-9613-C9054377A637}" destId="{3F6F0B58-D595-449B-A522-400E4681E838}" srcOrd="4" destOrd="0" parTransId="{1B03CC2F-85D6-4A08-8A2A-A7F9E31EB722}" sibTransId="{536692E6-DC29-4510-8848-3B57A8196B08}"/>
    <dgm:cxn modelId="{FF48FD93-F2BF-40AA-AD27-42042131F3AC}" type="presOf" srcId="{91027660-44EB-4A41-9966-6B81B96650D1}" destId="{E86B55A4-D6D5-4426-BA8A-330A94B49E36}" srcOrd="0" destOrd="0" presId="urn:microsoft.com/office/officeart/2005/8/layout/cycle1"/>
    <dgm:cxn modelId="{E9DAFCF4-30E6-42DD-BD20-361E1B1324FF}" type="presParOf" srcId="{2DE246A2-C70F-45EB-B3B5-21D1E1CBDCD0}" destId="{AB8157E6-EBC3-4C0E-BF5F-419FE51E7FEE}" srcOrd="0" destOrd="0" presId="urn:microsoft.com/office/officeart/2005/8/layout/cycle1"/>
    <dgm:cxn modelId="{F195E54B-9C0F-46BF-8779-6A4763C6717C}" type="presParOf" srcId="{2DE246A2-C70F-45EB-B3B5-21D1E1CBDCD0}" destId="{E86B55A4-D6D5-4426-BA8A-330A94B49E36}" srcOrd="1" destOrd="0" presId="urn:microsoft.com/office/officeart/2005/8/layout/cycle1"/>
    <dgm:cxn modelId="{94AF6FFC-7604-49C5-A6D2-B8ACCB2E69FB}" type="presParOf" srcId="{2DE246A2-C70F-45EB-B3B5-21D1E1CBDCD0}" destId="{D56CF236-F7C7-4C8C-BF31-FB59A65A0857}" srcOrd="2" destOrd="0" presId="urn:microsoft.com/office/officeart/2005/8/layout/cycle1"/>
    <dgm:cxn modelId="{E75CE4B5-E149-4492-9C6D-51FEE759A548}" type="presParOf" srcId="{2DE246A2-C70F-45EB-B3B5-21D1E1CBDCD0}" destId="{D5FC6E2B-B6DC-444D-B9B0-E17872D41D4A}" srcOrd="3" destOrd="0" presId="urn:microsoft.com/office/officeart/2005/8/layout/cycle1"/>
    <dgm:cxn modelId="{FC703A8C-0B9B-450E-A1B3-407B73A64736}" type="presParOf" srcId="{2DE246A2-C70F-45EB-B3B5-21D1E1CBDCD0}" destId="{17B18DC5-C49C-4657-B8F5-B7233E889A54}" srcOrd="4" destOrd="0" presId="urn:microsoft.com/office/officeart/2005/8/layout/cycle1"/>
    <dgm:cxn modelId="{E11B5220-88C9-4E47-9707-E62D4163A170}" type="presParOf" srcId="{2DE246A2-C70F-45EB-B3B5-21D1E1CBDCD0}" destId="{3A5C322D-0F12-4526-9B52-9BFE79B8C350}" srcOrd="5" destOrd="0" presId="urn:microsoft.com/office/officeart/2005/8/layout/cycle1"/>
    <dgm:cxn modelId="{5028D50F-8728-4150-A603-B6B316D78101}" type="presParOf" srcId="{2DE246A2-C70F-45EB-B3B5-21D1E1CBDCD0}" destId="{95ED1781-6677-48B8-80D9-A8499F569C08}" srcOrd="6" destOrd="0" presId="urn:microsoft.com/office/officeart/2005/8/layout/cycle1"/>
    <dgm:cxn modelId="{42C00448-FAAC-4CD8-B432-B466FC0AEB07}" type="presParOf" srcId="{2DE246A2-C70F-45EB-B3B5-21D1E1CBDCD0}" destId="{EC24A043-872B-4AFD-864F-595063D1F011}" srcOrd="7" destOrd="0" presId="urn:microsoft.com/office/officeart/2005/8/layout/cycle1"/>
    <dgm:cxn modelId="{B2F0A4E9-77FD-4A34-9EB8-34918343756F}" type="presParOf" srcId="{2DE246A2-C70F-45EB-B3B5-21D1E1CBDCD0}" destId="{A6DFDA0A-C4AB-4AD9-BB13-4157021C838B}" srcOrd="8" destOrd="0" presId="urn:microsoft.com/office/officeart/2005/8/layout/cycle1"/>
    <dgm:cxn modelId="{DBC8E44D-811C-4AA2-8CCE-7591B3D3FF85}" type="presParOf" srcId="{2DE246A2-C70F-45EB-B3B5-21D1E1CBDCD0}" destId="{6C42218F-7954-4694-8985-DDC7A5139792}" srcOrd="9" destOrd="0" presId="urn:microsoft.com/office/officeart/2005/8/layout/cycle1"/>
    <dgm:cxn modelId="{B9505FCF-2CFC-48DC-BE41-44F953C31B85}" type="presParOf" srcId="{2DE246A2-C70F-45EB-B3B5-21D1E1CBDCD0}" destId="{F3A6E500-DA01-4766-95C5-69900C0425E3}" srcOrd="10" destOrd="0" presId="urn:microsoft.com/office/officeart/2005/8/layout/cycle1"/>
    <dgm:cxn modelId="{D502C6EC-5BA7-41C3-88D2-994AE4ACCFD9}" type="presParOf" srcId="{2DE246A2-C70F-45EB-B3B5-21D1E1CBDCD0}" destId="{E24D9150-71CB-4A8C-A741-7C5BAC44E639}" srcOrd="11" destOrd="0" presId="urn:microsoft.com/office/officeart/2005/8/layout/cycle1"/>
    <dgm:cxn modelId="{B123178E-8DD9-4447-86A2-5AE18251AEAF}" type="presParOf" srcId="{2DE246A2-C70F-45EB-B3B5-21D1E1CBDCD0}" destId="{940EAC15-FBB2-43DA-9476-96680ED4B9CE}" srcOrd="12" destOrd="0" presId="urn:microsoft.com/office/officeart/2005/8/layout/cycle1"/>
    <dgm:cxn modelId="{567A7B46-6E2B-4B25-ABAB-A9A767310294}" type="presParOf" srcId="{2DE246A2-C70F-45EB-B3B5-21D1E1CBDCD0}" destId="{FC8B61A2-6B4E-4500-964C-38686355D71C}" srcOrd="13" destOrd="0" presId="urn:microsoft.com/office/officeart/2005/8/layout/cycle1"/>
    <dgm:cxn modelId="{9F2D7956-04CE-4C73-95AC-48894CFCD1B4}" type="presParOf" srcId="{2DE246A2-C70F-45EB-B3B5-21D1E1CBDCD0}" destId="{07C9051E-0AB5-42C7-90B1-59BC92CE4CAA}" srcOrd="14" destOrd="0" presId="urn:microsoft.com/office/officeart/2005/8/layout/cycle1"/>
    <dgm:cxn modelId="{F66088A0-23EC-49DA-AAB8-435C32834255}" type="presParOf" srcId="{2DE246A2-C70F-45EB-B3B5-21D1E1CBDCD0}" destId="{D9484F13-572C-4EF8-8DCD-6E2CE21FC51C}" srcOrd="15" destOrd="0" presId="urn:microsoft.com/office/officeart/2005/8/layout/cycle1"/>
    <dgm:cxn modelId="{03352B12-0976-43FA-BB8C-2B2728361538}" type="presParOf" srcId="{2DE246A2-C70F-45EB-B3B5-21D1E1CBDCD0}" destId="{0281D4BB-9D14-47A7-96AF-B5C450D8237F}" srcOrd="16" destOrd="0" presId="urn:microsoft.com/office/officeart/2005/8/layout/cycle1"/>
    <dgm:cxn modelId="{4CE6F57F-63C6-49FE-ACC8-C1CFE378C2FA}" type="presParOf" srcId="{2DE246A2-C70F-45EB-B3B5-21D1E1CBDCD0}" destId="{C46191E2-7D77-4301-ACF1-596BF373627F}" srcOrd="17" destOrd="0" presId="urn:microsoft.com/office/officeart/2005/8/layout/cycle1"/>
    <dgm:cxn modelId="{2ACF1A58-C8B4-4DF2-8B4B-83B89D1407B1}" type="presParOf" srcId="{2DE246A2-C70F-45EB-B3B5-21D1E1CBDCD0}" destId="{B93369C6-06B0-4160-8EDE-CBCD769B69CB}" srcOrd="18" destOrd="0" presId="urn:microsoft.com/office/officeart/2005/8/layout/cycle1"/>
    <dgm:cxn modelId="{B16E5FC0-403C-4932-B55D-BEDD1258C756}" type="presParOf" srcId="{2DE246A2-C70F-45EB-B3B5-21D1E1CBDCD0}" destId="{CA7B3329-D459-4134-A030-2105F5453220}" srcOrd="19" destOrd="0" presId="urn:microsoft.com/office/officeart/2005/8/layout/cycle1"/>
    <dgm:cxn modelId="{161F3583-5B3C-4C61-9892-6E76168B90E6}" type="presParOf" srcId="{2DE246A2-C70F-45EB-B3B5-21D1E1CBDCD0}" destId="{35D1AE3F-9666-45B8-81BC-AA92348459D1}"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55A4-D6D5-4426-BA8A-330A94B49E36}">
      <dsp:nvSpPr>
        <dsp:cNvPr id="0" name=""/>
        <dsp:cNvSpPr/>
      </dsp:nvSpPr>
      <dsp:spPr>
        <a:xfrm>
          <a:off x="3944514" y="599"/>
          <a:ext cx="1281933"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confiance</a:t>
          </a:r>
          <a:endParaRPr lang="en-US" sz="2000" kern="1200" dirty="0"/>
        </a:p>
      </dsp:txBody>
      <dsp:txXfrm>
        <a:off x="3944514" y="599"/>
        <a:ext cx="1281933" cy="959215"/>
      </dsp:txXfrm>
    </dsp:sp>
    <dsp:sp modelId="{D56CF236-F7C7-4C8C-BF31-FB59A65A0857}">
      <dsp:nvSpPr>
        <dsp:cNvPr id="0" name=""/>
        <dsp:cNvSpPr/>
      </dsp:nvSpPr>
      <dsp:spPr>
        <a:xfrm>
          <a:off x="1108080" y="51401"/>
          <a:ext cx="4972955" cy="4972955"/>
        </a:xfrm>
        <a:prstGeom prst="circularArrow">
          <a:avLst>
            <a:gd name="adj1" fmla="val 3761"/>
            <a:gd name="adj2" fmla="val 234672"/>
            <a:gd name="adj3" fmla="val 19827668"/>
            <a:gd name="adj4" fmla="val 18936313"/>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18DC5-C49C-4657-B8F5-B7233E889A54}">
      <dsp:nvSpPr>
        <dsp:cNvPr id="0" name=""/>
        <dsp:cNvSpPr/>
      </dsp:nvSpPr>
      <dsp:spPr>
        <a:xfrm>
          <a:off x="5173076" y="1550068"/>
          <a:ext cx="1296129"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crédibilité</a:t>
          </a:r>
          <a:endParaRPr lang="en-US" sz="2000" kern="1200" dirty="0"/>
        </a:p>
      </dsp:txBody>
      <dsp:txXfrm>
        <a:off x="5173076" y="1550068"/>
        <a:ext cx="1296129" cy="959215"/>
      </dsp:txXfrm>
    </dsp:sp>
    <dsp:sp modelId="{3A5C322D-0F12-4526-9B52-9BFE79B8C350}">
      <dsp:nvSpPr>
        <dsp:cNvPr id="0" name=""/>
        <dsp:cNvSpPr/>
      </dsp:nvSpPr>
      <dsp:spPr>
        <a:xfrm>
          <a:off x="1108080" y="51401"/>
          <a:ext cx="4972955" cy="4972955"/>
        </a:xfrm>
        <a:prstGeom prst="circularArrow">
          <a:avLst>
            <a:gd name="adj1" fmla="val 3761"/>
            <a:gd name="adj2" fmla="val 234672"/>
            <a:gd name="adj3" fmla="val 1230782"/>
            <a:gd name="adj4" fmla="val 21556956"/>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4A043-872B-4AFD-864F-595063D1F011}">
      <dsp:nvSpPr>
        <dsp:cNvPr id="0" name=""/>
        <dsp:cNvSpPr/>
      </dsp:nvSpPr>
      <dsp:spPr>
        <a:xfrm>
          <a:off x="4567876" y="3482224"/>
          <a:ext cx="1624526"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err="1" smtClean="0"/>
            <a:t>empowerment</a:t>
          </a:r>
          <a:endParaRPr lang="en-US" sz="2000" kern="1200" dirty="0"/>
        </a:p>
      </dsp:txBody>
      <dsp:txXfrm>
        <a:off x="4567876" y="3482224"/>
        <a:ext cx="1624526" cy="959215"/>
      </dsp:txXfrm>
    </dsp:sp>
    <dsp:sp modelId="{A6DFDA0A-C4AB-4AD9-BB13-4157021C838B}">
      <dsp:nvSpPr>
        <dsp:cNvPr id="0" name=""/>
        <dsp:cNvSpPr/>
      </dsp:nvSpPr>
      <dsp:spPr>
        <a:xfrm>
          <a:off x="1106190" y="52655"/>
          <a:ext cx="4972955" cy="4972955"/>
        </a:xfrm>
        <a:prstGeom prst="circularArrow">
          <a:avLst>
            <a:gd name="adj1" fmla="val 3761"/>
            <a:gd name="adj2" fmla="val 234672"/>
            <a:gd name="adj3" fmla="val 4204076"/>
            <a:gd name="adj4" fmla="val 3384120"/>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6E500-DA01-4766-95C5-69900C0425E3}">
      <dsp:nvSpPr>
        <dsp:cNvPr id="0" name=""/>
        <dsp:cNvSpPr/>
      </dsp:nvSpPr>
      <dsp:spPr>
        <a:xfrm>
          <a:off x="3005698" y="4342714"/>
          <a:ext cx="1217282"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intégrité</a:t>
          </a:r>
          <a:endParaRPr lang="en-US" sz="2000" kern="1200" dirty="0"/>
        </a:p>
      </dsp:txBody>
      <dsp:txXfrm>
        <a:off x="3005698" y="4342714"/>
        <a:ext cx="1217282" cy="959215"/>
      </dsp:txXfrm>
    </dsp:sp>
    <dsp:sp modelId="{E24D9150-71CB-4A8C-A741-7C5BAC44E639}">
      <dsp:nvSpPr>
        <dsp:cNvPr id="0" name=""/>
        <dsp:cNvSpPr/>
      </dsp:nvSpPr>
      <dsp:spPr>
        <a:xfrm>
          <a:off x="1109870" y="52588"/>
          <a:ext cx="4972955" cy="4972955"/>
        </a:xfrm>
        <a:prstGeom prst="circularArrow">
          <a:avLst>
            <a:gd name="adj1" fmla="val 3761"/>
            <a:gd name="adj2" fmla="val 234672"/>
            <a:gd name="adj3" fmla="val 7181025"/>
            <a:gd name="adj4" fmla="val 6299295"/>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B61A2-6B4E-4500-964C-38686355D71C}">
      <dsp:nvSpPr>
        <dsp:cNvPr id="0" name=""/>
        <dsp:cNvSpPr/>
      </dsp:nvSpPr>
      <dsp:spPr>
        <a:xfrm>
          <a:off x="910615" y="3482224"/>
          <a:ext cx="1796724"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recherche de l’excellence</a:t>
          </a:r>
          <a:endParaRPr lang="en-US" sz="2000" kern="1200" dirty="0"/>
        </a:p>
      </dsp:txBody>
      <dsp:txXfrm>
        <a:off x="910615" y="3482224"/>
        <a:ext cx="1796724" cy="959215"/>
      </dsp:txXfrm>
    </dsp:sp>
    <dsp:sp modelId="{07C9051E-0AB5-42C7-90B1-59BC92CE4CAA}">
      <dsp:nvSpPr>
        <dsp:cNvPr id="0" name=""/>
        <dsp:cNvSpPr/>
      </dsp:nvSpPr>
      <dsp:spPr>
        <a:xfrm>
          <a:off x="1108080" y="51401"/>
          <a:ext cx="4972955" cy="4972955"/>
        </a:xfrm>
        <a:prstGeom prst="circularArrow">
          <a:avLst>
            <a:gd name="adj1" fmla="val 3761"/>
            <a:gd name="adj2" fmla="val 234672"/>
            <a:gd name="adj3" fmla="val 10608372"/>
            <a:gd name="adj4" fmla="val 9334546"/>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1D4BB-9D14-47A7-96AF-B5C450D8237F}">
      <dsp:nvSpPr>
        <dsp:cNvPr id="0" name=""/>
        <dsp:cNvSpPr/>
      </dsp:nvSpPr>
      <dsp:spPr>
        <a:xfrm>
          <a:off x="888368" y="1550068"/>
          <a:ext cx="959215"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respect</a:t>
          </a:r>
          <a:endParaRPr lang="en-US" sz="2000" kern="1200" dirty="0"/>
        </a:p>
      </dsp:txBody>
      <dsp:txXfrm>
        <a:off x="888368" y="1550068"/>
        <a:ext cx="959215" cy="959215"/>
      </dsp:txXfrm>
    </dsp:sp>
    <dsp:sp modelId="{C46191E2-7D77-4301-ACF1-596BF373627F}">
      <dsp:nvSpPr>
        <dsp:cNvPr id="0" name=""/>
        <dsp:cNvSpPr/>
      </dsp:nvSpPr>
      <dsp:spPr>
        <a:xfrm>
          <a:off x="1108080" y="51401"/>
          <a:ext cx="4972955" cy="4972955"/>
        </a:xfrm>
        <a:prstGeom prst="circularArrow">
          <a:avLst>
            <a:gd name="adj1" fmla="val 3761"/>
            <a:gd name="adj2" fmla="val 234672"/>
            <a:gd name="adj3" fmla="val 13560405"/>
            <a:gd name="adj4" fmla="val 12337660"/>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B3329-D459-4134-A030-2105F5453220}">
      <dsp:nvSpPr>
        <dsp:cNvPr id="0" name=""/>
        <dsp:cNvSpPr/>
      </dsp:nvSpPr>
      <dsp:spPr>
        <a:xfrm>
          <a:off x="2124028" y="599"/>
          <a:ext cx="959215" cy="95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kern="1200" dirty="0" smtClean="0"/>
            <a:t>travail d’équipe</a:t>
          </a:r>
          <a:endParaRPr lang="en-US" sz="2000" kern="1200" dirty="0"/>
        </a:p>
      </dsp:txBody>
      <dsp:txXfrm>
        <a:off x="2124028" y="599"/>
        <a:ext cx="959215" cy="959215"/>
      </dsp:txXfrm>
    </dsp:sp>
    <dsp:sp modelId="{35D1AE3F-9666-45B8-81BC-AA92348459D1}">
      <dsp:nvSpPr>
        <dsp:cNvPr id="0" name=""/>
        <dsp:cNvSpPr/>
      </dsp:nvSpPr>
      <dsp:spPr>
        <a:xfrm>
          <a:off x="1108080" y="51401"/>
          <a:ext cx="4972955" cy="4972955"/>
        </a:xfrm>
        <a:prstGeom prst="circularArrow">
          <a:avLst>
            <a:gd name="adj1" fmla="val 3761"/>
            <a:gd name="adj2" fmla="val 234672"/>
            <a:gd name="adj3" fmla="val 16494181"/>
            <a:gd name="adj4" fmla="val 15423766"/>
            <a:gd name="adj5" fmla="val 4388"/>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25-Jan-20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25-Jan-20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10</a:t>
            </a:fld>
            <a:endParaRPr lang="en-US"/>
          </a:p>
        </p:txBody>
      </p:sp>
    </p:spTree>
    <p:extLst>
      <p:ext uri="{BB962C8B-B14F-4D97-AF65-F5344CB8AC3E}">
        <p14:creationId xmlns:p14="http://schemas.microsoft.com/office/powerpoint/2010/main" val="299152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58</a:t>
            </a:fld>
            <a:endParaRPr lang="fr-FR"/>
          </a:p>
        </p:txBody>
      </p:sp>
    </p:spTree>
    <p:extLst>
      <p:ext uri="{BB962C8B-B14F-4D97-AF65-F5344CB8AC3E}">
        <p14:creationId xmlns:p14="http://schemas.microsoft.com/office/powerpoint/2010/main" val="226877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59</a:t>
            </a:fld>
            <a:endParaRPr lang="fr-FR"/>
          </a:p>
        </p:txBody>
      </p:sp>
    </p:spTree>
    <p:extLst>
      <p:ext uri="{BB962C8B-B14F-4D97-AF65-F5344CB8AC3E}">
        <p14:creationId xmlns:p14="http://schemas.microsoft.com/office/powerpoint/2010/main" val="244702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60</a:t>
            </a:fld>
            <a:endParaRPr lang="fr-FR"/>
          </a:p>
        </p:txBody>
      </p:sp>
    </p:spTree>
    <p:extLst>
      <p:ext uri="{BB962C8B-B14F-4D97-AF65-F5344CB8AC3E}">
        <p14:creationId xmlns:p14="http://schemas.microsoft.com/office/powerpoint/2010/main" val="160403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61</a:t>
            </a:fld>
            <a:endParaRPr lang="fr-FR"/>
          </a:p>
        </p:txBody>
      </p:sp>
    </p:spTree>
    <p:extLst>
      <p:ext uri="{BB962C8B-B14F-4D97-AF65-F5344CB8AC3E}">
        <p14:creationId xmlns:p14="http://schemas.microsoft.com/office/powerpoint/2010/main" val="348465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62</a:t>
            </a:fld>
            <a:endParaRPr lang="fr-FR"/>
          </a:p>
        </p:txBody>
      </p:sp>
    </p:spTree>
    <p:extLst>
      <p:ext uri="{BB962C8B-B14F-4D97-AF65-F5344CB8AC3E}">
        <p14:creationId xmlns:p14="http://schemas.microsoft.com/office/powerpoint/2010/main" val="4262696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63</a:t>
            </a:fld>
            <a:endParaRPr lang="fr-FR"/>
          </a:p>
        </p:txBody>
      </p:sp>
    </p:spTree>
    <p:extLst>
      <p:ext uri="{BB962C8B-B14F-4D97-AF65-F5344CB8AC3E}">
        <p14:creationId xmlns:p14="http://schemas.microsoft.com/office/powerpoint/2010/main" val="115259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Need for a rock-solid service platform  that meets our SLA requirements and can scale easily, while keeping costs under control</a:t>
            </a:r>
          </a:p>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64</a:t>
            </a:fld>
            <a:endParaRPr lang="fr-FR"/>
          </a:p>
        </p:txBody>
      </p:sp>
    </p:spTree>
    <p:extLst>
      <p:ext uri="{BB962C8B-B14F-4D97-AF65-F5344CB8AC3E}">
        <p14:creationId xmlns:p14="http://schemas.microsoft.com/office/powerpoint/2010/main" val="14136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65</a:t>
            </a:fld>
            <a:endParaRPr lang="fr-FR"/>
          </a:p>
        </p:txBody>
      </p:sp>
    </p:spTree>
    <p:extLst>
      <p:ext uri="{BB962C8B-B14F-4D97-AF65-F5344CB8AC3E}">
        <p14:creationId xmlns:p14="http://schemas.microsoft.com/office/powerpoint/2010/main" val="3586984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https://unsplash.com/photos/vE3ZFtIhA4c?utm_source=unsplash&amp;utm_medium=referral&amp;utm_content=creditCopyText</a:t>
            </a:r>
          </a:p>
          <a:p>
            <a:endParaRPr lang="en-US" dirty="0"/>
          </a:p>
          <a:p>
            <a:r>
              <a:rPr lang="en-US" dirty="0"/>
              <a:t>Parallel platforms</a:t>
            </a:r>
          </a:p>
          <a:p>
            <a:r>
              <a:rPr lang="en-US" dirty="0"/>
              <a:t>Controlled</a:t>
            </a:r>
            <a:r>
              <a:rPr lang="en-US" baseline="0" dirty="0"/>
              <a:t> migration growth</a:t>
            </a:r>
          </a:p>
          <a:p>
            <a:endParaRPr lang="en-US" baseline="0" dirty="0"/>
          </a:p>
          <a:p>
            <a:r>
              <a:rPr lang="en-US" baseline="0" dirty="0"/>
              <a:t>In service mode: close monitoring</a:t>
            </a:r>
          </a:p>
          <a:p>
            <a:r>
              <a:rPr lang="en-US" baseline="0" dirty="0"/>
              <a:t>Inevitable surprises: challenge</a:t>
            </a:r>
          </a:p>
          <a:p>
            <a:r>
              <a:rPr lang="en-US" baseline="0" dirty="0"/>
              <a:t>Defaults adapt to our volumes: lots of tweaking / DRP tests</a:t>
            </a:r>
            <a:endParaRPr lang="en-US" dirty="0"/>
          </a:p>
          <a:p>
            <a:endParaRPr lang="en-US" dirty="0"/>
          </a:p>
          <a:p>
            <a:r>
              <a:rPr lang="en-US" dirty="0"/>
              <a:t>Challenge rebuild existing standards</a:t>
            </a:r>
            <a:r>
              <a:rPr lang="en-US" baseline="0" dirty="0"/>
              <a:t> to new Axway</a:t>
            </a:r>
          </a:p>
          <a:p>
            <a:r>
              <a:rPr lang="en-US" baseline="0" dirty="0"/>
              <a:t>SOAP-REST</a:t>
            </a:r>
          </a:p>
          <a:p>
            <a:r>
              <a:rPr lang="en-US" baseline="0" dirty="0"/>
              <a:t>New services on new platform</a:t>
            </a:r>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66</a:t>
            </a:fld>
            <a:endParaRPr lang="fr-FR"/>
          </a:p>
        </p:txBody>
      </p:sp>
    </p:spTree>
    <p:extLst>
      <p:ext uri="{BB962C8B-B14F-4D97-AF65-F5344CB8AC3E}">
        <p14:creationId xmlns:p14="http://schemas.microsoft.com/office/powerpoint/2010/main" val="2165107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A44301-3FF7-6B40-A3C4-9CEE3D6B2BC2}" type="slidenum">
              <a:rPr lang="fr-FR" smtClean="0"/>
              <a:t>68</a:t>
            </a:fld>
            <a:endParaRPr lang="fr-FR"/>
          </a:p>
        </p:txBody>
      </p:sp>
    </p:spTree>
    <p:extLst>
      <p:ext uri="{BB962C8B-B14F-4D97-AF65-F5344CB8AC3E}">
        <p14:creationId xmlns:p14="http://schemas.microsoft.com/office/powerpoint/2010/main" val="63598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11</a:t>
            </a:fld>
            <a:endParaRPr lang="en-US"/>
          </a:p>
        </p:txBody>
      </p:sp>
    </p:spTree>
    <p:extLst>
      <p:ext uri="{BB962C8B-B14F-4D97-AF65-F5344CB8AC3E}">
        <p14:creationId xmlns:p14="http://schemas.microsoft.com/office/powerpoint/2010/main" val="308678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82</a:t>
            </a:fld>
            <a:endParaRPr lang="en-US"/>
          </a:p>
        </p:txBody>
      </p:sp>
    </p:spTree>
    <p:extLst>
      <p:ext uri="{BB962C8B-B14F-4D97-AF65-F5344CB8AC3E}">
        <p14:creationId xmlns:p14="http://schemas.microsoft.com/office/powerpoint/2010/main" val="276809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14</a:t>
            </a:fld>
            <a:endParaRPr lang="en-US"/>
          </a:p>
        </p:txBody>
      </p:sp>
    </p:spTree>
    <p:extLst>
      <p:ext uri="{BB962C8B-B14F-4D97-AF65-F5344CB8AC3E}">
        <p14:creationId xmlns:p14="http://schemas.microsoft.com/office/powerpoint/2010/main" val="35746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16</a:t>
            </a:fld>
            <a:endParaRPr lang="en-US"/>
          </a:p>
        </p:txBody>
      </p:sp>
    </p:spTree>
    <p:extLst>
      <p:ext uri="{BB962C8B-B14F-4D97-AF65-F5344CB8AC3E}">
        <p14:creationId xmlns:p14="http://schemas.microsoft.com/office/powerpoint/2010/main" val="100988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33</a:t>
            </a:fld>
            <a:endParaRPr lang="en-US"/>
          </a:p>
        </p:txBody>
      </p:sp>
    </p:spTree>
    <p:extLst>
      <p:ext uri="{BB962C8B-B14F-4D97-AF65-F5344CB8AC3E}">
        <p14:creationId xmlns:p14="http://schemas.microsoft.com/office/powerpoint/2010/main" val="354218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674A972-70A5-9546-ACE0-387455BC1158}" type="slidenum">
              <a:rPr kumimoji="0" 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charset="0"/>
            </a:endParaRPr>
          </a:p>
        </p:txBody>
      </p:sp>
    </p:spTree>
    <p:extLst>
      <p:ext uri="{BB962C8B-B14F-4D97-AF65-F5344CB8AC3E}">
        <p14:creationId xmlns:p14="http://schemas.microsoft.com/office/powerpoint/2010/main" val="273295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b="1" dirty="0"/>
              <a:t>Solution simple, technique et intégrable</a:t>
            </a:r>
          </a:p>
          <a:p>
            <a:r>
              <a:rPr lang="fr-FR" dirty="0"/>
              <a:t>Connexion à une API standard intégrant les fonctions de base</a:t>
            </a:r>
          </a:p>
          <a:p>
            <a:r>
              <a:rPr lang="fr-FR" dirty="0"/>
              <a:t>Choix dans les installations de stockage de documents</a:t>
            </a:r>
          </a:p>
          <a:p>
            <a:r>
              <a:rPr lang="fr-FR" dirty="0"/>
              <a:t>Authentification substantielle des utilisateurs via FAS</a:t>
            </a:r>
          </a:p>
          <a:p>
            <a:r>
              <a:rPr lang="fr-FR" dirty="0"/>
              <a:t>Environnement de test et d'intégration</a:t>
            </a:r>
            <a:endParaRPr lang="en-GB" dirty="0"/>
          </a:p>
        </p:txBody>
      </p:sp>
      <p:sp>
        <p:nvSpPr>
          <p:cNvPr id="4" name="Tijdelijke aanduiding voor dianummer 3"/>
          <p:cNvSpPr>
            <a:spLocks noGrp="1"/>
          </p:cNvSpPr>
          <p:nvPr>
            <p:ph type="sldNum" sz="quarter" idx="10"/>
          </p:nvPr>
        </p:nvSpPr>
        <p:spPr/>
        <p:txBody>
          <a:bodyPr/>
          <a:lstStyle/>
          <a:p>
            <a:pPr marL="0" marR="0" lvl="0" indent="0" algn="r" defTabSz="937694" rtl="0" eaLnBrk="1" fontAlgn="auto" latinLnBrk="0" hangingPunct="1">
              <a:lnSpc>
                <a:spcPct val="100000"/>
              </a:lnSpc>
              <a:spcBef>
                <a:spcPts val="0"/>
              </a:spcBef>
              <a:spcAft>
                <a:spcPts val="0"/>
              </a:spcAft>
              <a:buClrTx/>
              <a:buSzTx/>
              <a:buFontTx/>
              <a:buNone/>
              <a:tabLst/>
              <a:defRPr/>
            </a:pPr>
            <a:fld id="{5674A972-70A5-9546-ACE0-387455BC115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37694"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56309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6D307B-0156-4A5F-B2EC-9D722360EEB4}" type="slidenum">
              <a:rPr lang="en-US" smtClean="0"/>
              <a:pPr>
                <a:defRPr/>
              </a:pPr>
              <a:t>56</a:t>
            </a:fld>
            <a:endParaRPr lang="en-US"/>
          </a:p>
        </p:txBody>
      </p:sp>
    </p:spTree>
    <p:extLst>
      <p:ext uri="{BB962C8B-B14F-4D97-AF65-F5344CB8AC3E}">
        <p14:creationId xmlns:p14="http://schemas.microsoft.com/office/powerpoint/2010/main" val="243721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61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spTree>
    <p:extLst>
      <p:ext uri="{BB962C8B-B14F-4D97-AF65-F5344CB8AC3E}">
        <p14:creationId xmlns:p14="http://schemas.microsoft.com/office/powerpoint/2010/main" val="174870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80901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Date Placeholder 4"/>
          <p:cNvSpPr>
            <a:spLocks noGrp="1"/>
          </p:cNvSpPr>
          <p:nvPr>
            <p:ph type="dt" sz="half" idx="10"/>
          </p:nvPr>
        </p:nvSpPr>
        <p:spPr/>
        <p:txBody>
          <a:bodyPr/>
          <a:lstStyle/>
          <a:p>
            <a:endParaRPr lang="fr-BE" dirty="0">
              <a:solidFill>
                <a:prstClr val="black">
                  <a:tint val="75000"/>
                </a:prstClr>
              </a:solidFill>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4832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ings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10F843-D42A-4F37-A001-A17029F8261F}"/>
              </a:ext>
            </a:extLst>
          </p:cNvPr>
          <p:cNvSpPr>
            <a:spLocks noGrp="1"/>
          </p:cNvSpPr>
          <p:nvPr>
            <p:ph type="title" hasCustomPrompt="1"/>
          </p:nvPr>
        </p:nvSpPr>
        <p:spPr>
          <a:xfrm>
            <a:off x="3696519" y="890399"/>
            <a:ext cx="5284470" cy="1465096"/>
          </a:xfrm>
        </p:spPr>
        <p:txBody>
          <a:bodyPr anchor="t" anchorCtr="0">
            <a:noAutofit/>
          </a:bodyPr>
          <a:lstStyle>
            <a:lvl1pPr>
              <a:defRPr sz="4000" b="1">
                <a:solidFill>
                  <a:schemeClr val="bg1"/>
                </a:solidFill>
              </a:defRPr>
            </a:lvl1pPr>
          </a:lstStyle>
          <a:p>
            <a:r>
              <a:rPr lang="nl-BE" dirty="0"/>
              <a:t>Nummer Sessie</a:t>
            </a:r>
            <a:br>
              <a:rPr lang="nl-BE" dirty="0"/>
            </a:br>
            <a:r>
              <a:rPr lang="nl-BE" dirty="0"/>
              <a:t>Titel van de sessie</a:t>
            </a:r>
            <a:endParaRPr lang="en-US" dirty="0"/>
          </a:p>
        </p:txBody>
      </p:sp>
    </p:spTree>
    <p:extLst>
      <p:ext uri="{BB962C8B-B14F-4D97-AF65-F5344CB8AC3E}">
        <p14:creationId xmlns:p14="http://schemas.microsoft.com/office/powerpoint/2010/main" val="144990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6FAB5E-EEF3-4B16-A7EE-8FB433E0D2E3}"/>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C1F1C33C-7B79-4302-A4C2-6FBCC51CBC72}"/>
              </a:ext>
            </a:extLst>
          </p:cNvPr>
          <p:cNvSpPr>
            <a:spLocks noGrp="1"/>
          </p:cNvSpPr>
          <p:nvPr>
            <p:ph type="sldNum" sz="quarter" idx="12"/>
          </p:nvPr>
        </p:nvSpPr>
        <p:spPr/>
        <p:txBody>
          <a:bodyPr/>
          <a:lstStyle>
            <a:lvl1pPr>
              <a:defRPr>
                <a:solidFill>
                  <a:schemeClr val="bg1"/>
                </a:solidFill>
              </a:defRPr>
            </a:lvl1pPr>
          </a:lstStyle>
          <a:p>
            <a:fld id="{EE59EE50-A274-451B-BD3B-F5017D8BAC32}" type="slidenum">
              <a:rPr lang="en-US" smtClean="0"/>
              <a:pPr/>
              <a:t>‹#›</a:t>
            </a:fld>
            <a:endParaRPr lang="en-US" dirty="0"/>
          </a:p>
        </p:txBody>
      </p:sp>
    </p:spTree>
    <p:extLst>
      <p:ext uri="{BB962C8B-B14F-4D97-AF65-F5344CB8AC3E}">
        <p14:creationId xmlns:p14="http://schemas.microsoft.com/office/powerpoint/2010/main" val="30115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marL="177800" indent="-177800">
              <a:defRPr sz="2400"/>
            </a:lvl1pPr>
            <a:lvl2pPr marL="449263" indent="-177800">
              <a:buFont typeface="Calibri" panose="020F0502020204030204" pitchFamily="34" charset="0"/>
              <a:buChar char="-"/>
              <a:defRPr sz="2000"/>
            </a:lvl2pPr>
            <a:lvl3pPr marL="719138" indent="-177800">
              <a:defRPr sz="1600"/>
            </a:lvl3pPr>
            <a:lvl4pPr marL="982663" indent="-177800">
              <a:buFont typeface="Calibri" panose="020F0502020204030204" pitchFamily="34" charset="0"/>
              <a:buChar char="-"/>
              <a:tabLst/>
              <a:defRPr sz="1600"/>
            </a:lvl4pPr>
            <a:lvl5pPr marL="1252538" indent="-177800">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7A7F1E79-8225-48A0-95BD-5254C3720E2D}"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2FC2FE2F-7D45-439B-A76C-7ED3EBF3ADED}"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546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350"/>
            <a:chOff x="4407024" y="1916832"/>
            <a:chExt cx="4269432" cy="2800767"/>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fr-BE" sz="1600" dirty="0" smtClean="0">
                  <a:solidFill>
                    <a:srgbClr val="0D0D0D"/>
                  </a:solidFill>
                  <a:sym typeface="Arial" charset="0"/>
                </a:rPr>
                <a:t>Frank </a:t>
              </a:r>
              <a:r>
                <a:rPr lang="fr-BE" sz="1600" dirty="0" err="1" smtClean="0">
                  <a:solidFill>
                    <a:srgbClr val="0D0D0D"/>
                  </a:solidFill>
                  <a:sym typeface="Arial" charset="0"/>
                </a:rPr>
                <a:t>Robben</a:t>
              </a:r>
              <a:endParaRPr lang="fr-BE" sz="1600" dirty="0" smtClean="0">
                <a:solidFill>
                  <a:srgbClr val="0D0D0D"/>
                </a:solidFill>
                <a:sym typeface="Arial" charset="0"/>
              </a:endParaRPr>
            </a:p>
            <a:p>
              <a:pPr>
                <a:defRPr/>
              </a:pPr>
              <a:r>
                <a:rPr lang="fr-BE" sz="1600" dirty="0" smtClean="0">
                  <a:solidFill>
                    <a:srgbClr val="7F7F7F"/>
                  </a:solidFill>
                  <a:sym typeface="Arial" charset="0"/>
                </a:rPr>
                <a:t>Administrateur général  </a:t>
              </a:r>
            </a:p>
            <a:p>
              <a:pPr>
                <a:defRPr/>
              </a:pPr>
              <a:r>
                <a:rPr lang="fr-BE" sz="1600" dirty="0" smtClean="0">
                  <a:solidFill>
                    <a:srgbClr val="7F7F7F"/>
                  </a:solidFill>
                  <a:sym typeface="Arial" charset="0"/>
                </a:rPr>
                <a:t>Banque Carrefour de la Sécurité Sociale</a:t>
              </a: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http://www.bcss.fgov.be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spTree>
    <p:extLst>
      <p:ext uri="{BB962C8B-B14F-4D97-AF65-F5344CB8AC3E}">
        <p14:creationId xmlns:p14="http://schemas.microsoft.com/office/powerpoint/2010/main" val="35493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536343"/>
            <a:ext cx="836561" cy="216000"/>
          </a:xfrm>
          <a:prstGeom prst="rect">
            <a:avLst/>
          </a:prstGeom>
        </p:spPr>
        <p:txBody>
          <a:bodyPr/>
          <a:lstStyle/>
          <a:p>
            <a:endParaRPr lang="nl-BE" dirty="0"/>
          </a:p>
        </p:txBody>
      </p:sp>
      <p:sp>
        <p:nvSpPr>
          <p:cNvPr id="5" name="Footer Placeholder 4"/>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6" name="Slide Number Placeholder 5"/>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336044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 2 col lef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3C9B24-F1A3-7C43-9D8C-114820AF1796}"/>
              </a:ext>
            </a:extLst>
          </p:cNvPr>
          <p:cNvSpPr/>
          <p:nvPr userDrawn="1"/>
        </p:nvSpPr>
        <p:spPr>
          <a:xfrm>
            <a:off x="-1" y="0"/>
            <a:ext cx="9144001" cy="1219200"/>
          </a:xfrm>
          <a:prstGeom prst="rect">
            <a:avLst/>
          </a:prstGeom>
          <a:gradFill>
            <a:gsLst>
              <a:gs pos="100000">
                <a:srgbClr val="0C6EAA"/>
              </a:gs>
              <a:gs pos="10000">
                <a:srgbClr val="4BA0D2"/>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endParaRPr lang="en-US" dirty="0" err="1">
              <a:solidFill>
                <a:schemeClr val="tx1"/>
              </a:solidFill>
            </a:endParaRPr>
          </a:p>
        </p:txBody>
      </p:sp>
      <p:sp>
        <p:nvSpPr>
          <p:cNvPr id="9" name="Content Placeholder 14">
            <a:extLst>
              <a:ext uri="{FF2B5EF4-FFF2-40B4-BE49-F238E27FC236}">
                <a16:creationId xmlns:a16="http://schemas.microsoft.com/office/drawing/2014/main" id="{5CB5A0A6-E63B-BC41-8540-D1E4EA5237ED}"/>
              </a:ext>
            </a:extLst>
          </p:cNvPr>
          <p:cNvSpPr>
            <a:spLocks noGrp="1"/>
          </p:cNvSpPr>
          <p:nvPr>
            <p:ph sz="quarter" idx="14"/>
          </p:nvPr>
        </p:nvSpPr>
        <p:spPr>
          <a:xfrm>
            <a:off x="299259" y="1379914"/>
            <a:ext cx="8528963" cy="5255487"/>
          </a:xfrm>
        </p:spPr>
        <p:txBody>
          <a:bodyPr>
            <a:normAutofit/>
          </a:bodyPr>
          <a:lstStyle>
            <a:lvl1pPr marL="257175" indent="-257175">
              <a:lnSpc>
                <a:spcPct val="100000"/>
              </a:lnSpc>
              <a:buFont typeface="Arial" panose="020B0604020202020204" pitchFamily="34" charset="0"/>
              <a:buChar char="•"/>
              <a:defRPr sz="2100">
                <a:solidFill>
                  <a:schemeClr val="tx1"/>
                </a:solidFill>
                <a:latin typeface="+mn-lt"/>
                <a:ea typeface="Roboto" panose="02000000000000000000" pitchFamily="2" charset="0"/>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BA2CD1E3-FD4F-0743-AAEC-069ECD9D1EA2}"/>
              </a:ext>
            </a:extLst>
          </p:cNvPr>
          <p:cNvSpPr>
            <a:spLocks noGrp="1"/>
          </p:cNvSpPr>
          <p:nvPr>
            <p:ph type="title" hasCustomPrompt="1"/>
          </p:nvPr>
        </p:nvSpPr>
        <p:spPr>
          <a:xfrm>
            <a:off x="254576" y="17927"/>
            <a:ext cx="8573645" cy="1129556"/>
          </a:xfrm>
          <a:prstGeom prst="rect">
            <a:avLst/>
          </a:prstGeom>
        </p:spPr>
        <p:txBody>
          <a:bodyPr>
            <a:normAutofit/>
          </a:bodyPr>
          <a:lstStyle>
            <a:lvl1pPr>
              <a:defRPr sz="2250">
                <a:solidFill>
                  <a:schemeClr val="bg1"/>
                </a:solidFill>
              </a:defRPr>
            </a:lvl1pPr>
          </a:lstStyle>
          <a:p>
            <a:r>
              <a:rPr lang="en-US" dirty="0"/>
              <a:t>Two column layout — option 1 left image</a:t>
            </a:r>
          </a:p>
        </p:txBody>
      </p:sp>
      <p:sp>
        <p:nvSpPr>
          <p:cNvPr id="12" name="Slide Number Placeholder 5">
            <a:extLst>
              <a:ext uri="{FF2B5EF4-FFF2-40B4-BE49-F238E27FC236}">
                <a16:creationId xmlns:a16="http://schemas.microsoft.com/office/drawing/2014/main" id="{0C467AD2-1A83-534E-A2AD-35C51302E734}"/>
              </a:ext>
            </a:extLst>
          </p:cNvPr>
          <p:cNvSpPr>
            <a:spLocks noGrp="1"/>
          </p:cNvSpPr>
          <p:nvPr>
            <p:ph type="sldNum" sz="quarter" idx="12"/>
          </p:nvPr>
        </p:nvSpPr>
        <p:spPr>
          <a:xfrm>
            <a:off x="6770821" y="6270276"/>
            <a:ext cx="2057400" cy="365125"/>
          </a:xfrm>
          <a:prstGeom prst="rect">
            <a:avLst/>
          </a:prstGeom>
        </p:spPr>
        <p:txBody>
          <a:bodyPr/>
          <a:lstStyle/>
          <a:p>
            <a:fld id="{D45B42A2-12DC-D04A-88D3-A93CC82DF348}" type="slidenum">
              <a:rPr lang="en-US" smtClean="0"/>
              <a:t>‹#›</a:t>
            </a:fld>
            <a:endParaRPr lang="en-US" dirty="0"/>
          </a:p>
        </p:txBody>
      </p:sp>
    </p:spTree>
    <p:extLst>
      <p:ext uri="{BB962C8B-B14F-4D97-AF65-F5344CB8AC3E}">
        <p14:creationId xmlns:p14="http://schemas.microsoft.com/office/powerpoint/2010/main" val="385132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a:stretch>
            <a:fillRect/>
          </a:stretch>
        </p:blipFill>
        <p:spPr>
          <a:xfrm>
            <a:off x="298044" y="188640"/>
            <a:ext cx="2147112" cy="866378"/>
          </a:xfrm>
          <a:prstGeom prst="rect">
            <a:avLst/>
          </a:prstGeom>
        </p:spPr>
      </p:pic>
      <p:pic>
        <p:nvPicPr>
          <p:cNvPr id="8" name="Picture 7"/>
          <p:cNvPicPr>
            <a:picLocks noChangeAspect="1"/>
          </p:cNvPicPr>
          <p:nvPr userDrawn="1"/>
        </p:nvPicPr>
        <p:blipFill rotWithShape="1">
          <a:blip r:embed="rId4"/>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14474056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image" Target="../media/image6.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22"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t="20601"/>
          <a:stretch/>
        </p:blipFill>
        <p:spPr>
          <a:xfrm>
            <a:off x="0" y="980728"/>
            <a:ext cx="9144000" cy="5877272"/>
          </a:xfrm>
          <a:prstGeom prst="rect">
            <a:avLst/>
          </a:prstGeom>
        </p:spPr>
      </p:pic>
      <p:sp>
        <p:nvSpPr>
          <p:cNvPr id="2" name="Title Placeholder 1"/>
          <p:cNvSpPr>
            <a:spLocks noGrp="1"/>
          </p:cNvSpPr>
          <p:nvPr>
            <p:ph type="title"/>
          </p:nvPr>
        </p:nvSpPr>
        <p:spPr>
          <a:xfrm>
            <a:off x="457200" y="332656"/>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43314"/>
            <a:ext cx="8229600" cy="51660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level&gt;	</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solidFill>
                <a:prstClr val="black">
                  <a:tint val="75000"/>
                </a:prstClr>
              </a:solidFill>
            </a:endParaRPr>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8"/>
          <a:stretch>
            <a:fillRect/>
          </a:stretch>
        </p:blipFill>
        <p:spPr>
          <a:xfrm>
            <a:off x="107504" y="104588"/>
            <a:ext cx="1043881" cy="418030"/>
          </a:xfrm>
          <a:prstGeom prst="rect">
            <a:avLst/>
          </a:prstGeom>
        </p:spPr>
      </p:pic>
      <p:pic>
        <p:nvPicPr>
          <p:cNvPr id="7" name="Picture 6"/>
          <p:cNvPicPr>
            <a:picLocks noChangeAspect="1"/>
          </p:cNvPicPr>
          <p:nvPr userDrawn="1"/>
        </p:nvPicPr>
        <p:blipFill>
          <a:blip r:embed="rId9"/>
          <a:stretch>
            <a:fillRect/>
          </a:stretch>
        </p:blipFill>
        <p:spPr>
          <a:xfrm>
            <a:off x="7524328" y="22965"/>
            <a:ext cx="1475360" cy="548688"/>
          </a:xfrm>
          <a:prstGeom prst="rect">
            <a:avLst/>
          </a:prstGeom>
        </p:spPr>
      </p:pic>
    </p:spTree>
    <p:extLst>
      <p:ext uri="{BB962C8B-B14F-4D97-AF65-F5344CB8AC3E}">
        <p14:creationId xmlns:p14="http://schemas.microsoft.com/office/powerpoint/2010/main" val="328351542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gcloudbelgium.sharepoint.com/sites/BeConnected/KszEHRM/SitePages/Home.aspx"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ksz-bcss.fgov.be/fr/a-propos-de-la-bcss/comites/comite-general-de-coordina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mybenefits.fgov.be/"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gif"/><Relationship Id="rId7" Type="http://schemas.openxmlformats.org/officeDocument/2006/relationships/image" Target="../media/image42.png"/><Relationship Id="rId12" Type="http://schemas.openxmlformats.org/officeDocument/2006/relationships/image" Target="../media/image47.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jpeg"/></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7" Type="http://schemas.openxmlformats.org/officeDocument/2006/relationships/image" Target="../media/image54.jpeg"/><Relationship Id="rId12" Type="http://schemas.openxmlformats.org/officeDocument/2006/relationships/image" Target="../media/image59.png"/><Relationship Id="rId17" Type="http://schemas.openxmlformats.org/officeDocument/2006/relationships/image" Target="../media/image64.tiff"/><Relationship Id="rId2" Type="http://schemas.openxmlformats.org/officeDocument/2006/relationships/notesSlide" Target="../notesSlides/notesSlide7.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jpeg"/><Relationship Id="rId15" Type="http://schemas.openxmlformats.org/officeDocument/2006/relationships/image" Target="../media/image62.tiff"/><Relationship Id="rId10" Type="http://schemas.openxmlformats.org/officeDocument/2006/relationships/image" Target="../media/image57.png"/><Relationship Id="rId19" Type="http://schemas.openxmlformats.org/officeDocument/2006/relationships/image" Target="../media/image42.png"/><Relationship Id="rId4" Type="http://schemas.openxmlformats.org/officeDocument/2006/relationships/image" Target="../media/image51.jpeg"/><Relationship Id="rId9" Type="http://schemas.openxmlformats.org/officeDocument/2006/relationships/image" Target="../media/image56.png"/><Relationship Id="rId14"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hyperlink" Target="https://www.gcloud.belgium.b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chart" Target="../charts/chart4.xml"/></Relationships>
</file>

<file path=ppt/slides/_rels/slide65.xml.rels><?xml version="1.0" encoding="UTF-8" standalone="yes"?>
<Relationships xmlns="http://schemas.openxmlformats.org/package/2006/relationships"><Relationship Id="rId3" Type="http://schemas.openxmlformats.org/officeDocument/2006/relationships/hyperlink" Target="https://www.gcloud.belgium.be/res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3.png"/><Relationship Id="rId26" Type="http://schemas.openxmlformats.org/officeDocument/2006/relationships/image" Target="../media/image110.png"/><Relationship Id="rId3" Type="http://schemas.openxmlformats.org/officeDocument/2006/relationships/image" Target="../media/image89.png"/><Relationship Id="rId21" Type="http://schemas.openxmlformats.org/officeDocument/2006/relationships/image" Target="../media/image106.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2.png"/><Relationship Id="rId25" Type="http://schemas.openxmlformats.org/officeDocument/2006/relationships/hyperlink" Target="https://www.rjv.fgov.be/nl" TargetMode="External"/><Relationship Id="rId2" Type="http://schemas.openxmlformats.org/officeDocument/2006/relationships/image" Target="../media/image88.png"/><Relationship Id="rId16" Type="http://schemas.openxmlformats.org/officeDocument/2006/relationships/image" Target="../media/image101.gif"/><Relationship Id="rId20" Type="http://schemas.openxmlformats.org/officeDocument/2006/relationships/image" Target="../media/image105.png"/><Relationship Id="rId29"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09.jpeg"/><Relationship Id="rId5" Type="http://schemas.openxmlformats.org/officeDocument/2006/relationships/image" Target="../media/image91.pn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112.png"/><Relationship Id="rId10" Type="http://schemas.openxmlformats.org/officeDocument/2006/relationships/image" Target="../media/image96.png"/><Relationship Id="rId19" Type="http://schemas.openxmlformats.org/officeDocument/2006/relationships/image" Target="../media/image104.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hyperlink" Target="http://www.riziv.fgov.be/nl/Paginas/default.aspx" TargetMode="External"/><Relationship Id="rId22" Type="http://schemas.openxmlformats.org/officeDocument/2006/relationships/image" Target="../media/image107.png"/><Relationship Id="rId27" Type="http://schemas.openxmlformats.org/officeDocument/2006/relationships/image" Target="../media/image111.png"/></Relationships>
</file>

<file path=ppt/slides/_rels/slide7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s://www.ict-reuse.be/" TargetMode="External"/><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7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7152"/>
            <a:ext cx="9144000" cy="209878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14" y="-2660"/>
            <a:ext cx="9144001" cy="2502681"/>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41128"/>
            <a:ext cx="9146268" cy="2222464"/>
          </a:xfrm>
          <a:prstGeom prst="rect">
            <a:avLst/>
          </a:prstGeom>
        </p:spPr>
      </p:pic>
      <p:sp>
        <p:nvSpPr>
          <p:cNvPr id="8" name="Rectangle 7"/>
          <p:cNvSpPr/>
          <p:nvPr/>
        </p:nvSpPr>
        <p:spPr>
          <a:xfrm>
            <a:off x="107504" y="2780928"/>
            <a:ext cx="6696744" cy="1200329"/>
          </a:xfrm>
          <a:prstGeom prst="rect">
            <a:avLst/>
          </a:prstGeom>
        </p:spPr>
        <p:txBody>
          <a:bodyPr wrap="square">
            <a:spAutoFit/>
          </a:bodyPr>
          <a:lstStyle/>
          <a:p>
            <a:pPr eaLnBrk="1" hangingPunct="1">
              <a:defRPr/>
            </a:pPr>
            <a:r>
              <a:rPr lang="fr-BE" sz="2400" dirty="0" err="1">
                <a:solidFill>
                  <a:schemeClr val="bg1"/>
                </a:solidFill>
                <a:latin typeface="+mj-lt"/>
              </a:rPr>
              <a:t>Facts</a:t>
            </a:r>
            <a:r>
              <a:rPr lang="fr-BE" sz="2400" dirty="0">
                <a:solidFill>
                  <a:schemeClr val="bg1"/>
                </a:solidFill>
                <a:latin typeface="+mj-lt"/>
              </a:rPr>
              <a:t> &amp; Figures </a:t>
            </a:r>
            <a:r>
              <a:rPr lang="fr-BE" sz="2400" dirty="0" smtClean="0">
                <a:solidFill>
                  <a:schemeClr val="bg1"/>
                </a:solidFill>
                <a:latin typeface="+mj-lt"/>
              </a:rPr>
              <a:t>2019</a:t>
            </a:r>
            <a:endParaRPr lang="fr-BE" sz="2400" dirty="0">
              <a:solidFill>
                <a:schemeClr val="bg1"/>
              </a:solidFill>
              <a:latin typeface="+mj-lt"/>
            </a:endParaRPr>
          </a:p>
          <a:p>
            <a:pPr eaLnBrk="1" hangingPunct="1">
              <a:defRPr/>
            </a:pPr>
            <a:r>
              <a:rPr lang="fr-BE" sz="2400" dirty="0">
                <a:solidFill>
                  <a:schemeClr val="bg1"/>
                </a:solidFill>
                <a:latin typeface="+mj-lt"/>
              </a:rPr>
              <a:t>Balans </a:t>
            </a:r>
            <a:r>
              <a:rPr lang="fr-BE" sz="2400" dirty="0" smtClean="0">
                <a:solidFill>
                  <a:schemeClr val="bg1"/>
                </a:solidFill>
                <a:latin typeface="+mj-lt"/>
              </a:rPr>
              <a:t>en </a:t>
            </a:r>
            <a:r>
              <a:rPr lang="fr-BE" sz="2400" dirty="0" err="1">
                <a:solidFill>
                  <a:schemeClr val="bg1"/>
                </a:solidFill>
                <a:latin typeface="+mj-lt"/>
              </a:rPr>
              <a:t>p</a:t>
            </a:r>
            <a:r>
              <a:rPr lang="fr-BE" sz="2400" dirty="0" err="1" smtClean="0">
                <a:solidFill>
                  <a:schemeClr val="bg1"/>
                </a:solidFill>
                <a:latin typeface="+mj-lt"/>
              </a:rPr>
              <a:t>erspectieven</a:t>
            </a:r>
            <a:endParaRPr lang="fr-BE" sz="2400" dirty="0">
              <a:solidFill>
                <a:schemeClr val="bg1"/>
              </a:solidFill>
              <a:latin typeface="+mj-lt"/>
            </a:endParaRPr>
          </a:p>
          <a:p>
            <a:pPr eaLnBrk="1" hangingPunct="1">
              <a:defRPr/>
            </a:pPr>
            <a:r>
              <a:rPr lang="fr-BE" altLang="en-US" sz="2400" dirty="0" err="1" smtClean="0">
                <a:solidFill>
                  <a:schemeClr val="bg1"/>
                </a:solidFill>
                <a:latin typeface="+mj-lt"/>
              </a:rPr>
              <a:t>Enkele</a:t>
            </a:r>
            <a:r>
              <a:rPr lang="fr-BE" altLang="en-US" sz="2400" dirty="0" smtClean="0">
                <a:solidFill>
                  <a:schemeClr val="bg1"/>
                </a:solidFill>
                <a:latin typeface="+mj-lt"/>
              </a:rPr>
              <a:t> </a:t>
            </a:r>
            <a:r>
              <a:rPr lang="fr-BE" altLang="en-US" sz="2400" dirty="0" err="1" smtClean="0">
                <a:solidFill>
                  <a:schemeClr val="bg1"/>
                </a:solidFill>
                <a:latin typeface="+mj-lt"/>
              </a:rPr>
              <a:t>strategische</a:t>
            </a:r>
            <a:r>
              <a:rPr lang="fr-BE" altLang="en-US" sz="2400" dirty="0" smtClean="0">
                <a:solidFill>
                  <a:schemeClr val="bg1"/>
                </a:solidFill>
                <a:latin typeface="+mj-lt"/>
              </a:rPr>
              <a:t> </a:t>
            </a:r>
            <a:r>
              <a:rPr lang="fr-BE" altLang="en-US" sz="2400" dirty="0" err="1">
                <a:solidFill>
                  <a:schemeClr val="bg1"/>
                </a:solidFill>
                <a:latin typeface="+mj-lt"/>
              </a:rPr>
              <a:t>krachtlijnen</a:t>
            </a:r>
            <a:r>
              <a:rPr lang="fr-BE" altLang="en-US" sz="2400" dirty="0">
                <a:solidFill>
                  <a:schemeClr val="bg1"/>
                </a:solidFill>
                <a:latin typeface="+mj-lt"/>
              </a:rPr>
              <a:t> </a:t>
            </a:r>
            <a:r>
              <a:rPr lang="fr-BE" altLang="en-US" sz="2400" dirty="0" err="1" smtClean="0">
                <a:solidFill>
                  <a:schemeClr val="bg1"/>
                </a:solidFill>
                <a:latin typeface="+mj-lt"/>
              </a:rPr>
              <a:t>voor</a:t>
            </a:r>
            <a:r>
              <a:rPr lang="fr-BE" altLang="en-US" sz="2400" dirty="0" smtClean="0">
                <a:solidFill>
                  <a:schemeClr val="bg1"/>
                </a:solidFill>
                <a:latin typeface="+mj-lt"/>
              </a:rPr>
              <a:t> 2020</a:t>
            </a:r>
            <a:endParaRPr lang="en-US" sz="2400" dirty="0">
              <a:solidFill>
                <a:schemeClr val="bg1"/>
              </a:solidFill>
              <a:latin typeface="+mj-lt"/>
            </a:endParaRPr>
          </a:p>
        </p:txBody>
      </p:sp>
      <p:sp>
        <p:nvSpPr>
          <p:cNvPr id="9" name="Rectangle 8"/>
          <p:cNvSpPr/>
          <p:nvPr/>
        </p:nvSpPr>
        <p:spPr>
          <a:xfrm>
            <a:off x="107504" y="1794882"/>
            <a:ext cx="6192688" cy="553998"/>
          </a:xfrm>
          <a:prstGeom prst="rect">
            <a:avLst/>
          </a:prstGeom>
        </p:spPr>
        <p:txBody>
          <a:bodyPr wrap="square">
            <a:spAutoFit/>
          </a:bodyPr>
          <a:lstStyle/>
          <a:p>
            <a:pPr eaLnBrk="1" hangingPunct="1">
              <a:defRPr/>
            </a:pPr>
            <a:r>
              <a:rPr lang="fr-BE" sz="3000" b="1" dirty="0" err="1" smtClean="0">
                <a:solidFill>
                  <a:schemeClr val="bg1"/>
                </a:solidFill>
                <a:latin typeface="Calibri Light" panose="020F0302020204030204" pitchFamily="34" charset="0"/>
              </a:rPr>
              <a:t>Jaarlijkse</a:t>
            </a:r>
            <a:r>
              <a:rPr lang="fr-BE" sz="3000" b="1" dirty="0" smtClean="0">
                <a:solidFill>
                  <a:schemeClr val="bg1"/>
                </a:solidFill>
                <a:latin typeface="Calibri Light" panose="020F0302020204030204" pitchFamily="34" charset="0"/>
              </a:rPr>
              <a:t> </a:t>
            </a:r>
            <a:r>
              <a:rPr lang="fr-BE" sz="3000" b="1" dirty="0" err="1" smtClean="0">
                <a:solidFill>
                  <a:schemeClr val="bg1"/>
                </a:solidFill>
                <a:latin typeface="Calibri Light" panose="020F0302020204030204" pitchFamily="34" charset="0"/>
              </a:rPr>
              <a:t>presentatie</a:t>
            </a:r>
            <a:r>
              <a:rPr lang="fr-BE" sz="3000" b="1" dirty="0" smtClean="0">
                <a:solidFill>
                  <a:schemeClr val="bg1"/>
                </a:solidFill>
                <a:latin typeface="Calibri Light" panose="020F0302020204030204" pitchFamily="34" charset="0"/>
              </a:rPr>
              <a:t> - 24 </a:t>
            </a:r>
            <a:r>
              <a:rPr lang="fr-BE" sz="3000" b="1" dirty="0" err="1" smtClean="0">
                <a:solidFill>
                  <a:schemeClr val="bg1"/>
                </a:solidFill>
                <a:latin typeface="Calibri Light" panose="020F0302020204030204" pitchFamily="34" charset="0"/>
              </a:rPr>
              <a:t>januari</a:t>
            </a:r>
            <a:r>
              <a:rPr lang="fr-BE" sz="3000" b="1" dirty="0" smtClean="0">
                <a:solidFill>
                  <a:schemeClr val="bg1"/>
                </a:solidFill>
                <a:latin typeface="Calibri Light" panose="020F0302020204030204" pitchFamily="34" charset="0"/>
              </a:rPr>
              <a:t> 2020</a:t>
            </a:r>
            <a:endParaRPr lang="en-US" sz="3000" b="1" dirty="0">
              <a:solidFill>
                <a:schemeClr val="bg1"/>
              </a:solidFill>
              <a:latin typeface="Calibri Light" panose="020F03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18629"/>
            <a:ext cx="2331717" cy="1122139"/>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a:t>
            </a:fld>
            <a:endParaRPr lang="en-GB" dirty="0"/>
          </a:p>
        </p:txBody>
      </p:sp>
    </p:spTree>
    <p:extLst>
      <p:ext uri="{BB962C8B-B14F-4D97-AF65-F5344CB8AC3E}">
        <p14:creationId xmlns:p14="http://schemas.microsoft.com/office/powerpoint/2010/main" val="3794612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err="1"/>
              <a:t>Facts</a:t>
            </a:r>
            <a:r>
              <a:rPr lang="fr-BE" altLang="en-US" dirty="0"/>
              <a:t> &amp; </a:t>
            </a:r>
            <a:r>
              <a:rPr lang="fr-BE" altLang="en-US" dirty="0" smtClean="0"/>
              <a:t>Figures </a:t>
            </a:r>
            <a:r>
              <a:rPr lang="fr-BE" altLang="en-US" dirty="0"/>
              <a:t>2019</a:t>
            </a:r>
            <a:endParaRPr lang="fr-BE" dirty="0"/>
          </a:p>
        </p:txBody>
      </p:sp>
      <p:sp>
        <p:nvSpPr>
          <p:cNvPr id="5" name="Content Placeholder 2"/>
          <p:cNvSpPr>
            <a:spLocks noGrp="1"/>
          </p:cNvSpPr>
          <p:nvPr>
            <p:ph idx="1"/>
          </p:nvPr>
        </p:nvSpPr>
        <p:spPr>
          <a:xfrm>
            <a:off x="457200" y="1196752"/>
            <a:ext cx="8229600" cy="5112568"/>
          </a:xfrm>
        </p:spPr>
        <p:txBody>
          <a:bodyPr>
            <a:normAutofit/>
          </a:bodyPr>
          <a:lstStyle/>
          <a:p>
            <a:r>
              <a:rPr lang="nl-NL" dirty="0"/>
              <a:t>portaal van de sociale zekerheid </a:t>
            </a:r>
          </a:p>
          <a:p>
            <a:pPr lvl="1"/>
            <a:r>
              <a:rPr lang="nl-NL" dirty="0"/>
              <a:t>infopagina m.b.t. de BREXIT</a:t>
            </a:r>
          </a:p>
          <a:p>
            <a:pPr lvl="1"/>
            <a:r>
              <a:rPr lang="nl-NL" dirty="0" err="1" smtClean="0"/>
              <a:t>Artist@Work</a:t>
            </a:r>
            <a:endParaRPr lang="nl-NL" dirty="0"/>
          </a:p>
          <a:p>
            <a:pPr lvl="2"/>
            <a:r>
              <a:rPr lang="nl-NL" dirty="0"/>
              <a:t>aangeboden door de FOD Sociale Zekerheid</a:t>
            </a:r>
          </a:p>
          <a:p>
            <a:pPr lvl="2"/>
            <a:r>
              <a:rPr lang="nl-NL" dirty="0"/>
              <a:t>automatisering van de aanvraag van de kunstenaarskaart en -visum en zelfstandigheidsverklaring</a:t>
            </a:r>
          </a:p>
          <a:p>
            <a:pPr lvl="2"/>
            <a:r>
              <a:rPr lang="nl-NL" dirty="0"/>
              <a:t>mogelijkheid tot online invoeren van artistieke prestaties</a:t>
            </a:r>
          </a:p>
          <a:p>
            <a:pPr lvl="2"/>
            <a:r>
              <a:rPr lang="nl-NL" dirty="0"/>
              <a:t>consultatie van prestaties en vergoedingen teneinde te vermijden dat de drempel van de kleine </a:t>
            </a:r>
            <a:r>
              <a:rPr lang="nl-NL" dirty="0" err="1"/>
              <a:t>vergoedingsgregeling</a:t>
            </a:r>
            <a:r>
              <a:rPr lang="nl-NL" dirty="0"/>
              <a:t> (KVR) wordt overschreden</a:t>
            </a:r>
          </a:p>
          <a:p>
            <a:pPr lvl="1"/>
            <a:r>
              <a:rPr lang="nl-NL" dirty="0" err="1" smtClean="0"/>
              <a:t>Break@Work</a:t>
            </a:r>
            <a:endParaRPr lang="nl-NL" dirty="0"/>
          </a:p>
          <a:p>
            <a:pPr lvl="2"/>
            <a:r>
              <a:rPr lang="nl-NL" dirty="0"/>
              <a:t>aangeboden door de sector werkloosheid</a:t>
            </a:r>
          </a:p>
          <a:p>
            <a:pPr lvl="2"/>
            <a:r>
              <a:rPr lang="nl-NL" dirty="0"/>
              <a:t>berekening van de teller tijdskrediet of loopbaanonderbreking en bedrag van de </a:t>
            </a:r>
            <a:r>
              <a:rPr lang="nl-NL" dirty="0" smtClean="0"/>
              <a:t>vergoeding</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105086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a:t>Facts</a:t>
            </a:r>
            <a:r>
              <a:rPr lang="fr-BE" altLang="en-US" dirty="0"/>
              <a:t> &amp; </a:t>
            </a:r>
            <a:r>
              <a:rPr lang="fr-BE" altLang="en-US" dirty="0" smtClean="0"/>
              <a:t>Figures </a:t>
            </a:r>
            <a:r>
              <a:rPr lang="fr-BE" altLang="en-US" dirty="0"/>
              <a:t>2019</a:t>
            </a:r>
            <a:endParaRPr lang="fr-BE" dirty="0"/>
          </a:p>
        </p:txBody>
      </p:sp>
      <p:sp>
        <p:nvSpPr>
          <p:cNvPr id="3" name="Content Placeholder 2"/>
          <p:cNvSpPr>
            <a:spLocks noGrp="1"/>
          </p:cNvSpPr>
          <p:nvPr>
            <p:ph idx="1"/>
          </p:nvPr>
        </p:nvSpPr>
        <p:spPr/>
        <p:txBody>
          <a:bodyPr>
            <a:normAutofit lnSpcReduction="10000"/>
          </a:bodyPr>
          <a:lstStyle/>
          <a:p>
            <a:r>
              <a:rPr lang="nl-NL" dirty="0"/>
              <a:t>bijklussen</a:t>
            </a:r>
          </a:p>
          <a:p>
            <a:pPr lvl="1"/>
            <a:r>
              <a:rPr lang="nl-NL" dirty="0"/>
              <a:t>burger mag tot 6.000€ (niet geïndexeerd) </a:t>
            </a:r>
            <a:r>
              <a:rPr lang="nl-NL" dirty="0" smtClean="0"/>
              <a:t>per </a:t>
            </a:r>
            <a:r>
              <a:rPr lang="nl-NL" dirty="0"/>
              <a:t>kalenderjaar onbelast bijverdienen, zonder dat er sociale bijdragen verschuldigd zijn, in het kader van verenigingswerk, diensten van burger aan burger of activiteiten in de deeleconomie</a:t>
            </a:r>
          </a:p>
          <a:p>
            <a:pPr lvl="1"/>
            <a:r>
              <a:rPr lang="nl-NL" dirty="0"/>
              <a:t>gegevensmededeling door de RSZ aan RSVZ en FOD Financiën in het kader van controle op activiteit in hoofdberoep en tot correcte aanslag in </a:t>
            </a:r>
            <a:r>
              <a:rPr lang="nl-NL" dirty="0" smtClean="0"/>
              <a:t>personenbelasting</a:t>
            </a:r>
          </a:p>
          <a:p>
            <a:pPr lvl="1"/>
            <a:endParaRPr lang="nl-NL" sz="600" dirty="0"/>
          </a:p>
          <a:p>
            <a:r>
              <a:rPr lang="nl-NL" dirty="0"/>
              <a:t>r</a:t>
            </a:r>
            <a:r>
              <a:rPr lang="nl-NL" dirty="0" smtClean="0"/>
              <a:t>egisterdiensten</a:t>
            </a:r>
          </a:p>
          <a:p>
            <a:pPr lvl="1"/>
            <a:r>
              <a:rPr lang="nl-NL" dirty="0" err="1" smtClean="0"/>
              <a:t>inproductiestelling</a:t>
            </a:r>
            <a:r>
              <a:rPr lang="nl-NL" dirty="0" smtClean="0"/>
              <a:t> </a:t>
            </a:r>
            <a:r>
              <a:rPr lang="nl-NL" dirty="0"/>
              <a:t>van de versie 4 van de </a:t>
            </a:r>
            <a:r>
              <a:rPr lang="nl-NL" dirty="0" err="1"/>
              <a:t>PersonServices</a:t>
            </a:r>
            <a:r>
              <a:rPr lang="nl-NL" dirty="0"/>
              <a:t> </a:t>
            </a:r>
            <a:r>
              <a:rPr lang="nl-NL" dirty="0" err="1" smtClean="0"/>
              <a:t>i.f.v</a:t>
            </a:r>
            <a:r>
              <a:rPr lang="nl-NL" dirty="0" smtClean="0"/>
              <a:t>. </a:t>
            </a:r>
            <a:r>
              <a:rPr lang="nl-NL" dirty="0"/>
              <a:t>Best </a:t>
            </a:r>
            <a:r>
              <a:rPr lang="nl-NL" dirty="0" err="1"/>
              <a:t>Address</a:t>
            </a:r>
            <a:r>
              <a:rPr lang="nl-NL" dirty="0"/>
              <a:t> </a:t>
            </a:r>
            <a:endParaRPr lang="nl-NL" dirty="0" smtClean="0"/>
          </a:p>
          <a:p>
            <a:pPr lvl="1"/>
            <a:r>
              <a:rPr lang="nl-NL" dirty="0" smtClean="0"/>
              <a:t>implementatie </a:t>
            </a:r>
            <a:r>
              <a:rPr lang="nl-NL" dirty="0"/>
              <a:t>van een contactadres voor </a:t>
            </a:r>
            <a:r>
              <a:rPr lang="nl-NL" dirty="0" err="1" smtClean="0"/>
              <a:t>BIS-nummers</a:t>
            </a:r>
            <a:endParaRPr lang="nl-NL" dirty="0" smtClean="0"/>
          </a:p>
          <a:p>
            <a:endParaRPr lang="nl-NL" sz="600" dirty="0"/>
          </a:p>
          <a:p>
            <a:r>
              <a:rPr lang="nl-NL" dirty="0" smtClean="0"/>
              <a:t>en </a:t>
            </a:r>
            <a:r>
              <a:rPr lang="nl-NL" dirty="0"/>
              <a:t>tal van configuraties en abonnementen op bestaande gegevensstromen</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3543164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solidFill>
            <a:schemeClr val="bg1"/>
          </a:solidFill>
        </p:spPr>
        <p:txBody>
          <a:bodyPr/>
          <a:lstStyle/>
          <a:p>
            <a:r>
              <a:rPr lang="fr-BE" altLang="en-US"/>
              <a:t>Facts &amp; Figures 2019</a:t>
            </a:r>
            <a:endParaRPr lang="en-US" altLang="en-US" dirty="0"/>
          </a:p>
        </p:txBody>
      </p:sp>
      <p:sp>
        <p:nvSpPr>
          <p:cNvPr id="22531" name="Content Placeholder 2"/>
          <p:cNvSpPr>
            <a:spLocks noGrp="1"/>
          </p:cNvSpPr>
          <p:nvPr>
            <p:ph idx="1"/>
          </p:nvPr>
        </p:nvSpPr>
        <p:spPr/>
        <p:txBody>
          <a:bodyPr>
            <a:normAutofit fontScale="92500" lnSpcReduction="10000"/>
          </a:bodyPr>
          <a:lstStyle/>
          <a:p>
            <a:r>
              <a:rPr lang="fr-BE" altLang="en-US" dirty="0"/>
              <a:t>G-Cloud</a:t>
            </a:r>
          </a:p>
          <a:p>
            <a:pPr lvl="1"/>
            <a:r>
              <a:rPr lang="fr-BE" altLang="en-US" dirty="0"/>
              <a:t>clients par services </a:t>
            </a:r>
            <a:r>
              <a:rPr lang="fr-BE" altLang="en-US" dirty="0" smtClean="0"/>
              <a:t> </a:t>
            </a:r>
          </a:p>
          <a:p>
            <a:pPr lvl="2"/>
            <a:r>
              <a:rPr lang="fr-BE" altLang="en-US" dirty="0" err="1" smtClean="0"/>
              <a:t>IaaS</a:t>
            </a:r>
            <a:r>
              <a:rPr lang="fr-BE" altLang="en-US" dirty="0" smtClean="0"/>
              <a:t> = </a:t>
            </a:r>
            <a:r>
              <a:rPr lang="fr-BE" altLang="en-US" dirty="0" smtClean="0">
                <a:solidFill>
                  <a:srgbClr val="0070C0"/>
                </a:solidFill>
              </a:rPr>
              <a:t>46</a:t>
            </a:r>
            <a:r>
              <a:rPr lang="fr-BE" altLang="en-US" dirty="0" smtClean="0"/>
              <a:t> [38 en 2018]</a:t>
            </a:r>
          </a:p>
          <a:p>
            <a:pPr lvl="2"/>
            <a:r>
              <a:rPr lang="fr-BE" altLang="en-US" dirty="0" err="1" smtClean="0"/>
              <a:t>PaaS</a:t>
            </a:r>
            <a:r>
              <a:rPr lang="fr-BE" altLang="en-US" dirty="0"/>
              <a:t> </a:t>
            </a:r>
            <a:r>
              <a:rPr lang="fr-BE" altLang="en-US" dirty="0" smtClean="0"/>
              <a:t>= </a:t>
            </a:r>
            <a:r>
              <a:rPr lang="fr-BE" altLang="en-US" dirty="0" smtClean="0">
                <a:solidFill>
                  <a:srgbClr val="0070C0"/>
                </a:solidFill>
              </a:rPr>
              <a:t>24</a:t>
            </a:r>
            <a:r>
              <a:rPr lang="fr-BE" altLang="en-US" dirty="0" smtClean="0"/>
              <a:t> [15 en 2018]</a:t>
            </a:r>
            <a:endParaRPr lang="fr-BE" altLang="en-US" dirty="0"/>
          </a:p>
          <a:p>
            <a:pPr lvl="2"/>
            <a:r>
              <a:rPr lang="fr-BE" altLang="en-US" dirty="0" smtClean="0"/>
              <a:t>IAP = </a:t>
            </a:r>
            <a:r>
              <a:rPr lang="fr-BE" altLang="en-US" dirty="0" smtClean="0">
                <a:solidFill>
                  <a:srgbClr val="0070C0"/>
                </a:solidFill>
              </a:rPr>
              <a:t>31</a:t>
            </a:r>
            <a:r>
              <a:rPr lang="fr-BE" altLang="en-US" dirty="0" smtClean="0"/>
              <a:t> [32 en 2018]</a:t>
            </a:r>
            <a:endParaRPr lang="fr-BE" altLang="en-US" dirty="0"/>
          </a:p>
          <a:p>
            <a:pPr lvl="2"/>
            <a:r>
              <a:rPr lang="fr-BE" altLang="en-US" dirty="0" err="1" smtClean="0"/>
              <a:t>UCCaaS</a:t>
            </a:r>
            <a:r>
              <a:rPr lang="fr-BE" altLang="en-US" dirty="0" smtClean="0"/>
              <a:t> = </a:t>
            </a:r>
            <a:r>
              <a:rPr lang="fr-BE" altLang="en-US" dirty="0" smtClean="0">
                <a:solidFill>
                  <a:srgbClr val="0070C0"/>
                </a:solidFill>
              </a:rPr>
              <a:t>19</a:t>
            </a:r>
            <a:r>
              <a:rPr lang="fr-BE" altLang="en-US" dirty="0" smtClean="0"/>
              <a:t> [15 en 2018]</a:t>
            </a:r>
            <a:endParaRPr lang="fr-BE" altLang="en-US" dirty="0"/>
          </a:p>
          <a:p>
            <a:pPr lvl="2"/>
            <a:r>
              <a:rPr lang="fr-BE" altLang="en-US" dirty="0" err="1" smtClean="0"/>
              <a:t>Shad</a:t>
            </a:r>
            <a:r>
              <a:rPr lang="fr-BE" altLang="en-US" dirty="0" smtClean="0"/>
              <a:t> = </a:t>
            </a:r>
            <a:r>
              <a:rPr lang="fr-BE" altLang="en-US" dirty="0" smtClean="0">
                <a:solidFill>
                  <a:srgbClr val="0070C0"/>
                </a:solidFill>
              </a:rPr>
              <a:t>33</a:t>
            </a:r>
            <a:r>
              <a:rPr lang="fr-BE" altLang="en-US" dirty="0" smtClean="0"/>
              <a:t> [35 en 2018]</a:t>
            </a:r>
            <a:endParaRPr lang="fr-BE" altLang="en-US" dirty="0"/>
          </a:p>
          <a:p>
            <a:pPr lvl="2"/>
            <a:r>
              <a:rPr lang="fr-BE" altLang="en-US" dirty="0" err="1" smtClean="0"/>
              <a:t>BaaS</a:t>
            </a:r>
            <a:r>
              <a:rPr lang="fr-BE" altLang="en-US" dirty="0" smtClean="0"/>
              <a:t> = </a:t>
            </a:r>
            <a:r>
              <a:rPr lang="fr-BE" altLang="en-US" dirty="0" smtClean="0">
                <a:solidFill>
                  <a:srgbClr val="0070C0"/>
                </a:solidFill>
              </a:rPr>
              <a:t>29</a:t>
            </a:r>
            <a:r>
              <a:rPr lang="fr-BE" altLang="en-US" dirty="0" smtClean="0"/>
              <a:t> [16 en 2018]</a:t>
            </a:r>
          </a:p>
          <a:p>
            <a:pPr lvl="2"/>
            <a:endParaRPr lang="fr-BE" altLang="en-US" sz="600" dirty="0" smtClean="0"/>
          </a:p>
          <a:p>
            <a:pPr lvl="2"/>
            <a:endParaRPr lang="fr-BE" altLang="en-US" sz="600" dirty="0"/>
          </a:p>
          <a:p>
            <a:pPr lvl="1"/>
            <a:r>
              <a:rPr lang="fr-BE" altLang="en-US" dirty="0" smtClean="0"/>
              <a:t># serveurs / tenants (espace privatif dédié à une ou plusieurs institutions au sein d’un espace global partagé) </a:t>
            </a:r>
            <a:r>
              <a:rPr lang="en-GB" altLang="en-US" sz="1700" dirty="0" smtClean="0"/>
              <a:t>[2018 </a:t>
            </a:r>
            <a:r>
              <a:rPr lang="en-GB" altLang="en-US" sz="1700" dirty="0"/>
              <a:t>= </a:t>
            </a:r>
            <a:r>
              <a:rPr lang="fr-BE" altLang="en-US" sz="1700" dirty="0"/>
              <a:t>2.445 machines virtuelles pour  31 tenants</a:t>
            </a:r>
            <a:r>
              <a:rPr lang="fr-BE" altLang="en-US" sz="1700" dirty="0" smtClean="0"/>
              <a:t>]</a:t>
            </a:r>
          </a:p>
          <a:p>
            <a:pPr lvl="2"/>
            <a:r>
              <a:rPr lang="en-GB" altLang="en-US" dirty="0" err="1" smtClean="0"/>
              <a:t>Openstack</a:t>
            </a:r>
            <a:r>
              <a:rPr lang="en-GB" altLang="en-US" dirty="0"/>
              <a:t> </a:t>
            </a:r>
            <a:r>
              <a:rPr lang="en-GB" altLang="en-US" dirty="0" smtClean="0"/>
              <a:t>= </a:t>
            </a:r>
            <a:r>
              <a:rPr lang="en-GB" altLang="en-US" dirty="0">
                <a:solidFill>
                  <a:srgbClr val="0070C0"/>
                </a:solidFill>
              </a:rPr>
              <a:t>4162</a:t>
            </a:r>
            <a:r>
              <a:rPr lang="en-GB" altLang="en-US" dirty="0"/>
              <a:t> VMs / </a:t>
            </a:r>
            <a:r>
              <a:rPr lang="en-GB" altLang="en-US" dirty="0">
                <a:solidFill>
                  <a:srgbClr val="0070C0"/>
                </a:solidFill>
              </a:rPr>
              <a:t>44</a:t>
            </a:r>
            <a:r>
              <a:rPr lang="en-GB" altLang="en-US" dirty="0"/>
              <a:t> tenants </a:t>
            </a:r>
          </a:p>
          <a:p>
            <a:pPr lvl="2"/>
            <a:r>
              <a:rPr lang="en-GB" altLang="en-US" dirty="0"/>
              <a:t>VMware </a:t>
            </a:r>
            <a:r>
              <a:rPr lang="en-GB" altLang="en-US" dirty="0" smtClean="0"/>
              <a:t>= </a:t>
            </a:r>
            <a:r>
              <a:rPr lang="en-GB" altLang="en-US" dirty="0">
                <a:solidFill>
                  <a:srgbClr val="0070C0"/>
                </a:solidFill>
              </a:rPr>
              <a:t>6051</a:t>
            </a:r>
            <a:r>
              <a:rPr lang="en-GB" altLang="en-US" dirty="0"/>
              <a:t> VMs / </a:t>
            </a:r>
            <a:r>
              <a:rPr lang="en-GB" altLang="en-US" dirty="0">
                <a:solidFill>
                  <a:srgbClr val="0070C0"/>
                </a:solidFill>
              </a:rPr>
              <a:t>39</a:t>
            </a:r>
            <a:r>
              <a:rPr lang="en-GB" altLang="en-US" dirty="0"/>
              <a:t> </a:t>
            </a:r>
            <a:r>
              <a:rPr lang="en-GB" altLang="en-US" dirty="0" smtClean="0"/>
              <a:t>clusters</a:t>
            </a:r>
          </a:p>
          <a:p>
            <a:pPr marL="541338" lvl="2" indent="0">
              <a:buNone/>
            </a:pPr>
            <a:endParaRPr lang="fr-BE" altLang="en-US" sz="600" dirty="0" smtClean="0"/>
          </a:p>
          <a:p>
            <a:pPr marL="541338" lvl="2" indent="0">
              <a:buNone/>
            </a:pPr>
            <a:endParaRPr lang="fr-BE" altLang="en-US" sz="600" dirty="0" smtClean="0"/>
          </a:p>
          <a:p>
            <a:pPr lvl="1"/>
            <a:r>
              <a:rPr lang="fr-BE" altLang="en-US" dirty="0" err="1" smtClean="0"/>
              <a:t>Openshift</a:t>
            </a:r>
            <a:r>
              <a:rPr lang="fr-BE" altLang="en-US" dirty="0" smtClean="0"/>
              <a:t> : </a:t>
            </a:r>
            <a:r>
              <a:rPr lang="fr-FR" altLang="en-US" dirty="0">
                <a:solidFill>
                  <a:srgbClr val="0070C0"/>
                </a:solidFill>
              </a:rPr>
              <a:t>7835</a:t>
            </a:r>
            <a:r>
              <a:rPr lang="fr-FR" altLang="en-US" dirty="0"/>
              <a:t> </a:t>
            </a:r>
            <a:r>
              <a:rPr lang="fr-FR" altLang="en-US" dirty="0" err="1"/>
              <a:t>Pods</a:t>
            </a:r>
            <a:r>
              <a:rPr lang="fr-FR" altLang="en-US" dirty="0"/>
              <a:t> (</a:t>
            </a:r>
            <a:r>
              <a:rPr lang="fr-FR" altLang="en-US" dirty="0" err="1"/>
              <a:t>deployment</a:t>
            </a:r>
            <a:r>
              <a:rPr lang="fr-FR" altLang="en-US" dirty="0"/>
              <a:t> </a:t>
            </a:r>
            <a:r>
              <a:rPr lang="fr-FR" altLang="en-US" dirty="0" err="1"/>
              <a:t>units</a:t>
            </a:r>
            <a:r>
              <a:rPr lang="fr-FR" altLang="en-US" dirty="0"/>
              <a:t>) pour </a:t>
            </a:r>
            <a:r>
              <a:rPr lang="fr-FR" altLang="en-US" dirty="0">
                <a:solidFill>
                  <a:srgbClr val="0070C0"/>
                </a:solidFill>
              </a:rPr>
              <a:t>19</a:t>
            </a:r>
            <a:r>
              <a:rPr lang="fr-FR" altLang="en-US" dirty="0"/>
              <a:t> </a:t>
            </a:r>
            <a:r>
              <a:rPr lang="fr-FR" altLang="en-US" dirty="0" smtClean="0"/>
              <a:t>tenants </a:t>
            </a:r>
            <a:br>
              <a:rPr lang="fr-FR" altLang="en-US" dirty="0" smtClean="0"/>
            </a:br>
            <a:r>
              <a:rPr lang="fr-FR" altLang="en-US" sz="1700" dirty="0" smtClean="0"/>
              <a:t>[</a:t>
            </a:r>
            <a:r>
              <a:rPr lang="fr-BE" altLang="en-US" sz="1700" dirty="0" smtClean="0"/>
              <a:t>3.174 </a:t>
            </a:r>
            <a:r>
              <a:rPr lang="fr-BE" altLang="en-US" sz="1700" dirty="0" err="1"/>
              <a:t>Pods</a:t>
            </a:r>
            <a:r>
              <a:rPr lang="fr-BE" altLang="en-US" sz="1700" dirty="0"/>
              <a:t> </a:t>
            </a:r>
            <a:r>
              <a:rPr lang="fr-BE" altLang="en-US" sz="1700" dirty="0" smtClean="0"/>
              <a:t>pour </a:t>
            </a:r>
            <a:r>
              <a:rPr lang="fr-BE" altLang="en-US" sz="1700" dirty="0"/>
              <a:t>13 </a:t>
            </a:r>
            <a:r>
              <a:rPr lang="fr-BE" altLang="en-US" sz="1700" dirty="0" smtClean="0"/>
              <a:t>tenants en 2018]</a:t>
            </a:r>
          </a:p>
          <a:p>
            <a:pPr lvl="1"/>
            <a:endParaRPr lang="fr-BE" altLang="en-US" sz="600" dirty="0" smtClean="0"/>
          </a:p>
          <a:p>
            <a:pPr lvl="1"/>
            <a:endParaRPr lang="fr-BE" altLang="en-US" sz="600" dirty="0"/>
          </a:p>
          <a:p>
            <a:pPr lvl="1"/>
            <a:r>
              <a:rPr lang="fr-BE" altLang="en-US" dirty="0" err="1"/>
              <a:t>storage</a:t>
            </a:r>
            <a:r>
              <a:rPr lang="fr-BE" altLang="en-US" dirty="0"/>
              <a:t> :  </a:t>
            </a:r>
            <a:r>
              <a:rPr lang="fr-BE" altLang="en-US" dirty="0">
                <a:solidFill>
                  <a:srgbClr val="0070C0"/>
                </a:solidFill>
              </a:rPr>
              <a:t>6</a:t>
            </a:r>
            <a:r>
              <a:rPr lang="fr-BE" altLang="en-US" dirty="0"/>
              <a:t> </a:t>
            </a:r>
            <a:r>
              <a:rPr lang="fr-BE" altLang="en-US" dirty="0" err="1" smtClean="0"/>
              <a:t>Peta</a:t>
            </a:r>
            <a:r>
              <a:rPr lang="fr-BE" altLang="en-US" dirty="0" smtClean="0"/>
              <a:t> Bytes </a:t>
            </a:r>
            <a:r>
              <a:rPr lang="fr-BE" altLang="en-US" dirty="0"/>
              <a:t>en 2019 </a:t>
            </a:r>
            <a:r>
              <a:rPr lang="fr-BE" altLang="en-US" dirty="0" smtClean="0"/>
              <a:t/>
            </a:r>
            <a:br>
              <a:rPr lang="fr-BE" altLang="en-US" dirty="0" smtClean="0"/>
            </a:br>
            <a:r>
              <a:rPr lang="fr-BE" altLang="en-US" sz="1700" dirty="0" smtClean="0"/>
              <a:t>[de </a:t>
            </a:r>
            <a:r>
              <a:rPr lang="fr-BE" altLang="en-US" sz="1700" dirty="0"/>
              <a:t>500 </a:t>
            </a:r>
            <a:r>
              <a:rPr lang="fr-BE" altLang="en-US" sz="1700" dirty="0" err="1"/>
              <a:t>Tera</a:t>
            </a:r>
            <a:r>
              <a:rPr lang="fr-BE" altLang="en-US" sz="1700" dirty="0"/>
              <a:t> Bytes en 2016 à 2.500 TB </a:t>
            </a:r>
            <a:r>
              <a:rPr lang="fr-BE" altLang="en-US" sz="1700" dirty="0" smtClean="0"/>
              <a:t>en 2018]</a:t>
            </a:r>
            <a:r>
              <a:rPr lang="fr-FR" altLang="en-US" sz="1700" dirty="0" smtClean="0"/>
              <a:t> </a:t>
            </a:r>
          </a:p>
        </p:txBody>
      </p:sp>
      <p:sp>
        <p:nvSpPr>
          <p:cNvPr id="4" name="Slide Number Placeholder 3"/>
          <p:cNvSpPr>
            <a:spLocks noGrp="1"/>
          </p:cNvSpPr>
          <p:nvPr>
            <p:ph type="sldNum" sz="quarter" idx="10"/>
          </p:nvPr>
        </p:nvSpPr>
        <p:spPr/>
        <p:txBody>
          <a:bodyPr/>
          <a:lstStyle/>
          <a:p>
            <a:fld id="{33EB56E7-7BE6-4063-BC65-FDE3F4819DE3}" type="slidenum">
              <a:rPr lang="en-GB" smtClean="0"/>
              <a:pPr/>
              <a:t>12</a:t>
            </a:fld>
            <a:endParaRPr lang="en-GB" dirty="0"/>
          </a:p>
        </p:txBody>
      </p:sp>
    </p:spTree>
    <p:extLst>
      <p:ext uri="{BB962C8B-B14F-4D97-AF65-F5344CB8AC3E}">
        <p14:creationId xmlns:p14="http://schemas.microsoft.com/office/powerpoint/2010/main" val="1299033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solidFill>
            <a:schemeClr val="bg1"/>
          </a:solidFill>
        </p:spPr>
        <p:txBody>
          <a:bodyPr/>
          <a:lstStyle/>
          <a:p>
            <a:r>
              <a:rPr lang="fr-BE" altLang="en-US" dirty="0" err="1"/>
              <a:t>Facts</a:t>
            </a:r>
            <a:r>
              <a:rPr lang="fr-BE" altLang="en-US" dirty="0"/>
              <a:t> &amp; </a:t>
            </a:r>
            <a:r>
              <a:rPr lang="fr-BE" altLang="en-US" dirty="0" smtClean="0"/>
              <a:t>Figures </a:t>
            </a:r>
            <a:r>
              <a:rPr lang="fr-BE" altLang="en-US" dirty="0"/>
              <a:t>2019</a:t>
            </a:r>
            <a:endParaRPr lang="en-US" altLang="en-US" dirty="0"/>
          </a:p>
        </p:txBody>
      </p:sp>
      <p:sp>
        <p:nvSpPr>
          <p:cNvPr id="22531" name="Content Placeholder 2"/>
          <p:cNvSpPr>
            <a:spLocks noGrp="1"/>
          </p:cNvSpPr>
          <p:nvPr>
            <p:ph idx="1"/>
          </p:nvPr>
        </p:nvSpPr>
        <p:spPr/>
        <p:txBody>
          <a:bodyPr>
            <a:normAutofit/>
          </a:bodyPr>
          <a:lstStyle/>
          <a:p>
            <a:r>
              <a:rPr lang="fr-FR" altLang="en-US" dirty="0" smtClean="0"/>
              <a:t>IAP </a:t>
            </a:r>
            <a:r>
              <a:rPr lang="fr-FR" altLang="en-US" dirty="0"/>
              <a:t>- Internet Access Protection</a:t>
            </a:r>
          </a:p>
          <a:p>
            <a:pPr lvl="1"/>
            <a:r>
              <a:rPr lang="fr-FR" altLang="en-US" dirty="0"/>
              <a:t>quelques incidents de connectivité au 1er trimestre </a:t>
            </a:r>
            <a:endParaRPr lang="fr-FR" altLang="en-US" dirty="0" smtClean="0"/>
          </a:p>
          <a:p>
            <a:pPr lvl="2"/>
            <a:r>
              <a:rPr lang="fr-FR" altLang="en-US" dirty="0" smtClean="0"/>
              <a:t>Registre national</a:t>
            </a:r>
          </a:p>
          <a:p>
            <a:pPr lvl="2"/>
            <a:r>
              <a:rPr lang="fr-FR" altLang="en-US" dirty="0" err="1" smtClean="0"/>
              <a:t>Federal</a:t>
            </a:r>
            <a:r>
              <a:rPr lang="fr-FR" altLang="en-US" dirty="0" smtClean="0"/>
              <a:t> </a:t>
            </a:r>
            <a:r>
              <a:rPr lang="fr-FR" altLang="en-US" dirty="0" err="1" smtClean="0"/>
              <a:t>Authentication</a:t>
            </a:r>
            <a:r>
              <a:rPr lang="fr-FR" altLang="en-US" dirty="0" smtClean="0"/>
              <a:t> Service</a:t>
            </a:r>
            <a:endParaRPr lang="fr-FR" altLang="en-US" dirty="0"/>
          </a:p>
          <a:p>
            <a:pPr lvl="1"/>
            <a:r>
              <a:rPr lang="fr-FR" altLang="en-US" dirty="0"/>
              <a:t>projets </a:t>
            </a:r>
            <a:r>
              <a:rPr lang="fr-FR" altLang="en-US" dirty="0" smtClean="0"/>
              <a:t>d’amélioration </a:t>
            </a:r>
            <a:r>
              <a:rPr lang="fr-FR" altLang="en-US" dirty="0"/>
              <a:t>de la connectivité </a:t>
            </a:r>
            <a:r>
              <a:rPr lang="fr-FR" altLang="en-US" dirty="0" smtClean="0"/>
              <a:t>en concertation avec </a:t>
            </a:r>
          </a:p>
          <a:p>
            <a:pPr lvl="2"/>
            <a:r>
              <a:rPr lang="fr-FR" altLang="en-US" dirty="0" err="1" smtClean="0"/>
              <a:t>Belnet</a:t>
            </a:r>
            <a:endParaRPr lang="fr-FR" altLang="en-US" dirty="0" smtClean="0"/>
          </a:p>
          <a:p>
            <a:pPr lvl="2"/>
            <a:r>
              <a:rPr lang="fr-FR" altLang="en-US" dirty="0" smtClean="0"/>
              <a:t>SPF BOSA</a:t>
            </a:r>
          </a:p>
          <a:p>
            <a:pPr lvl="2"/>
            <a:r>
              <a:rPr lang="fr-FR" altLang="en-US" dirty="0" smtClean="0"/>
              <a:t>Registre national</a:t>
            </a:r>
            <a:endParaRPr lang="fr-FR" altLang="en-US" dirty="0"/>
          </a:p>
          <a:p>
            <a:pPr lvl="1"/>
            <a:r>
              <a:rPr lang="fr-FR" altLang="en-US" dirty="0"/>
              <a:t>projets d’amélioration de la sécurité du trafic </a:t>
            </a:r>
            <a:r>
              <a:rPr lang="fr-FR" altLang="en-US" dirty="0" smtClean="0"/>
              <a:t>internet</a:t>
            </a:r>
          </a:p>
          <a:p>
            <a:pPr lvl="2"/>
            <a:r>
              <a:rPr lang="fr-FR" altLang="en-US" dirty="0" err="1" smtClean="0"/>
              <a:t>e.a</a:t>
            </a:r>
            <a:r>
              <a:rPr lang="fr-FR" altLang="en-US" dirty="0" smtClean="0"/>
              <a:t>. meilleure visibilité connexions internet  </a:t>
            </a:r>
            <a:endParaRPr lang="fr-FR" altLang="en-US" dirty="0"/>
          </a:p>
          <a:p>
            <a:pPr marL="541338" lvl="2" indent="0">
              <a:buNone/>
            </a:pPr>
            <a:endParaRPr lang="fr-BE" altLang="en-US" sz="600" dirty="0" smtClean="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spTree>
    <p:extLst>
      <p:ext uri="{BB962C8B-B14F-4D97-AF65-F5344CB8AC3E}">
        <p14:creationId xmlns:p14="http://schemas.microsoft.com/office/powerpoint/2010/main" val="3877973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584" y="90268"/>
            <a:ext cx="7747767" cy="656430"/>
          </a:xfrm>
        </p:spPr>
        <p:txBody>
          <a:bodyPr anchor="b"/>
          <a:lstStyle/>
          <a:p>
            <a:r>
              <a:rPr lang="nl-BE" sz="4000" dirty="0" smtClean="0">
                <a:solidFill>
                  <a:srgbClr val="0087BE"/>
                </a:solidFill>
              </a:rPr>
              <a:t>Status </a:t>
            </a:r>
            <a:r>
              <a:rPr lang="nl-BE" sz="4000" dirty="0" err="1" smtClean="0">
                <a:solidFill>
                  <a:srgbClr val="0087BE"/>
                </a:solidFill>
              </a:rPr>
              <a:t>G-Cloud</a:t>
            </a:r>
            <a:r>
              <a:rPr lang="nl-BE" sz="4000" dirty="0" smtClean="0">
                <a:solidFill>
                  <a:srgbClr val="0087BE"/>
                </a:solidFill>
              </a:rPr>
              <a:t> service </a:t>
            </a:r>
            <a:r>
              <a:rPr lang="nl-BE" sz="4000" dirty="0">
                <a:solidFill>
                  <a:srgbClr val="0087BE"/>
                </a:solidFill>
              </a:rPr>
              <a:t>p</a:t>
            </a:r>
            <a:r>
              <a:rPr lang="nl-BE" sz="4000" dirty="0" smtClean="0">
                <a:solidFill>
                  <a:srgbClr val="0087BE"/>
                </a:solidFill>
              </a:rPr>
              <a:t>ortfolio </a:t>
            </a:r>
            <a:r>
              <a:rPr lang="nl-BE" sz="1300" dirty="0" smtClean="0">
                <a:solidFill>
                  <a:srgbClr val="5591C3"/>
                </a:solidFill>
              </a:rPr>
              <a:t>(22/11/2019) </a:t>
            </a:r>
            <a:endParaRPr lang="en-GB" sz="1300" dirty="0">
              <a:solidFill>
                <a:srgbClr val="5591C3"/>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134359"/>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3"/>
          <p:cNvPicPr>
            <a:picLocks noChangeAspect="1"/>
          </p:cNvPicPr>
          <p:nvPr/>
        </p:nvPicPr>
        <p:blipFill>
          <a:blip r:embed="rId4"/>
          <a:stretch>
            <a:fillRect/>
          </a:stretch>
        </p:blipFill>
        <p:spPr>
          <a:xfrm>
            <a:off x="63501" y="836712"/>
            <a:ext cx="9080499" cy="5256584"/>
          </a:xfrm>
          <a:prstGeom prst="rect">
            <a:avLst/>
          </a:prstGeom>
        </p:spPr>
      </p:pic>
      <p:sp>
        <p:nvSpPr>
          <p:cNvPr id="3" name="Slide Number Placeholder 2"/>
          <p:cNvSpPr>
            <a:spLocks noGrp="1"/>
          </p:cNvSpPr>
          <p:nvPr>
            <p:ph type="sldNum" sz="quarter" idx="12"/>
          </p:nvPr>
        </p:nvSpPr>
        <p:spPr/>
        <p:txBody>
          <a:bodyPr/>
          <a:lstStyle/>
          <a:p>
            <a:pPr>
              <a:defRPr/>
            </a:pPr>
            <a:r>
              <a:rPr lang="en-GB" dirty="0" smtClean="0"/>
              <a:t>14</a:t>
            </a:r>
            <a:endParaRPr lang="en-GB" dirty="0"/>
          </a:p>
        </p:txBody>
      </p:sp>
    </p:spTree>
    <p:extLst>
      <p:ext uri="{BB962C8B-B14F-4D97-AF65-F5344CB8AC3E}">
        <p14:creationId xmlns:p14="http://schemas.microsoft.com/office/powerpoint/2010/main" val="43996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G-Cloud ROI</a:t>
            </a:r>
            <a:endParaRPr lang="en-US"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grpSp>
        <p:nvGrpSpPr>
          <p:cNvPr id="8" name="Group 7"/>
          <p:cNvGrpSpPr/>
          <p:nvPr/>
        </p:nvGrpSpPr>
        <p:grpSpPr>
          <a:xfrm>
            <a:off x="26295" y="1268760"/>
            <a:ext cx="9094078" cy="4441356"/>
            <a:chOff x="1524000" y="1512478"/>
            <a:chExt cx="9094078" cy="4441356"/>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524000" y="1561346"/>
              <a:ext cx="9094078" cy="4392488"/>
            </a:xfrm>
            <a:prstGeom prst="rect">
              <a:avLst/>
            </a:prstGeom>
          </p:spPr>
        </p:pic>
        <p:sp>
          <p:nvSpPr>
            <p:cNvPr id="10" name="TextBox 9"/>
            <p:cNvSpPr txBox="1"/>
            <p:nvPr/>
          </p:nvSpPr>
          <p:spPr>
            <a:xfrm>
              <a:off x="1524000" y="1512478"/>
              <a:ext cx="9094078" cy="461665"/>
            </a:xfrm>
            <a:prstGeom prst="rect">
              <a:avLst/>
            </a:prstGeom>
            <a:noFill/>
          </p:spPr>
          <p:txBody>
            <a:bodyPr wrap="square" rtlCol="0">
              <a:spAutoFit/>
            </a:bodyPr>
            <a:lstStyle/>
            <a:p>
              <a:pPr algn="ctr"/>
              <a:r>
                <a:rPr lang="nl-BE" sz="2400" dirty="0"/>
                <a:t>Total</a:t>
              </a:r>
              <a:endParaRPr lang="fr-BE" sz="2400" dirty="0"/>
            </a:p>
          </p:txBody>
        </p:sp>
      </p:grpSp>
    </p:spTree>
    <p:extLst>
      <p:ext uri="{BB962C8B-B14F-4D97-AF65-F5344CB8AC3E}">
        <p14:creationId xmlns:p14="http://schemas.microsoft.com/office/powerpoint/2010/main" val="155758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99" t="7099" r="-399" b="-4000"/>
          <a:stretch/>
        </p:blipFill>
        <p:spPr>
          <a:xfrm>
            <a:off x="0" y="-20301"/>
            <a:ext cx="9180512" cy="5897464"/>
          </a:xfrm>
          <a:prstGeom prst="rect">
            <a:avLst/>
          </a:prstGeom>
        </p:spPr>
      </p:pic>
      <p:sp>
        <p:nvSpPr>
          <p:cNvPr id="3" name="Rectangle 2"/>
          <p:cNvSpPr/>
          <p:nvPr/>
        </p:nvSpPr>
        <p:spPr>
          <a:xfrm>
            <a:off x="5535" y="5589240"/>
            <a:ext cx="9138465" cy="12639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186370" y="5721767"/>
            <a:ext cx="8908418" cy="1015663"/>
          </a:xfrm>
          <a:prstGeom prst="rect">
            <a:avLst/>
          </a:prstGeom>
          <a:noFill/>
        </p:spPr>
        <p:txBody>
          <a:bodyPr wrap="square" rtlCol="0">
            <a:spAutoFit/>
          </a:bodyPr>
          <a:lstStyle/>
          <a:p>
            <a:r>
              <a:rPr lang="en-GB" sz="2000" dirty="0" smtClean="0">
                <a:solidFill>
                  <a:schemeClr val="bg1"/>
                </a:solidFill>
                <a:latin typeface="Trebuchet MS" panose="020B0603020202020204" pitchFamily="34" charset="0"/>
              </a:rPr>
              <a:t>“for </a:t>
            </a:r>
            <a:r>
              <a:rPr lang="en-GB" sz="2000" dirty="0">
                <a:solidFill>
                  <a:schemeClr val="bg1"/>
                </a:solidFill>
                <a:latin typeface="Trebuchet MS" panose="020B0603020202020204" pitchFamily="34" charset="0"/>
              </a:rPr>
              <a:t>the integrated business process optimization and the digital cooperation platform of the Belgian social security institutions, coordinated by the </a:t>
            </a:r>
            <a:r>
              <a:rPr lang="en-GB" sz="2000" dirty="0" smtClean="0">
                <a:solidFill>
                  <a:schemeClr val="bg1"/>
                </a:solidFill>
                <a:latin typeface="Trebuchet MS" panose="020B0603020202020204" pitchFamily="34" charset="0"/>
              </a:rPr>
              <a:t>CBSS” – May 2019</a:t>
            </a:r>
            <a:endParaRPr lang="en-US" sz="2000" dirty="0">
              <a:solidFill>
                <a:schemeClr val="bg1"/>
              </a:solidFill>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spTree>
    <p:extLst>
      <p:ext uri="{BB962C8B-B14F-4D97-AF65-F5344CB8AC3E}">
        <p14:creationId xmlns:p14="http://schemas.microsoft.com/office/powerpoint/2010/main" val="2643420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r="12629"/>
          <a:stretch/>
        </p:blipFill>
        <p:spPr>
          <a:xfrm>
            <a:off x="19309" y="0"/>
            <a:ext cx="9089195" cy="6848856"/>
          </a:xfrm>
          <a:prstGeom prst="rect">
            <a:avLst/>
          </a:prstGeom>
        </p:spPr>
      </p:pic>
      <p:sp>
        <p:nvSpPr>
          <p:cNvPr id="3" name="TextBox 2"/>
          <p:cNvSpPr txBox="1"/>
          <p:nvPr/>
        </p:nvSpPr>
        <p:spPr>
          <a:xfrm>
            <a:off x="19309" y="3501008"/>
            <a:ext cx="9089195" cy="1354217"/>
          </a:xfrm>
          <a:prstGeom prst="rect">
            <a:avLst/>
          </a:prstGeom>
          <a:noFill/>
        </p:spPr>
        <p:txBody>
          <a:bodyPr wrap="square" rtlCol="0">
            <a:spAutoFit/>
          </a:bodyPr>
          <a:lstStyle/>
          <a:p>
            <a:r>
              <a:rPr lang="en-GB" sz="2800" dirty="0" smtClean="0">
                <a:solidFill>
                  <a:schemeClr val="bg1"/>
                </a:solidFill>
                <a:latin typeface="Trebuchet MS" panose="020B0603020202020204" pitchFamily="34" charset="0"/>
              </a:rPr>
              <a:t> </a:t>
            </a:r>
          </a:p>
          <a:p>
            <a:endParaRPr lang="en-GB" sz="2800" dirty="0">
              <a:solidFill>
                <a:schemeClr val="bg1"/>
              </a:solidFill>
              <a:latin typeface="Trebuchet MS" panose="020B0603020202020204" pitchFamily="34" charset="0"/>
            </a:endParaRPr>
          </a:p>
          <a:p>
            <a:pPr algn="ctr"/>
            <a:r>
              <a:rPr lang="en-GB" sz="2600" dirty="0" smtClean="0">
                <a:solidFill>
                  <a:schemeClr val="bg1"/>
                </a:solidFill>
                <a:latin typeface="Trebuchet MS" panose="020B0603020202020204" pitchFamily="34" charset="0"/>
              </a:rPr>
              <a:t>“for the</a:t>
            </a:r>
            <a:r>
              <a:rPr lang="en-GB" sz="2600" dirty="0">
                <a:solidFill>
                  <a:schemeClr val="bg1"/>
                </a:solidFill>
                <a:latin typeface="Trebuchet MS" panose="020B0603020202020204" pitchFamily="34" charset="0"/>
              </a:rPr>
              <a:t> Software reuse in social security and </a:t>
            </a:r>
            <a:r>
              <a:rPr lang="en-GB" sz="2600" dirty="0" smtClean="0">
                <a:solidFill>
                  <a:schemeClr val="bg1"/>
                </a:solidFill>
                <a:latin typeface="Trebuchet MS" panose="020B0603020202020204" pitchFamily="34" charset="0"/>
              </a:rPr>
              <a:t>health care”</a:t>
            </a:r>
            <a:r>
              <a:rPr lang="en-GB" sz="2600" dirty="0">
                <a:solidFill>
                  <a:schemeClr val="bg1"/>
                </a:solidFill>
                <a:latin typeface="Calibri Light" panose="020F0302020204030204" pitchFamily="34" charset="0"/>
              </a:rPr>
              <a:t> </a:t>
            </a:r>
            <a:endParaRPr lang="en-US" sz="2600" dirty="0">
              <a:solidFill>
                <a:schemeClr val="bg1"/>
              </a:solidFill>
              <a:latin typeface="Calibri Light" panose="020F0302020204030204" pitchFamily="34" charset="0"/>
            </a:endParaRPr>
          </a:p>
        </p:txBody>
      </p:sp>
      <p:sp>
        <p:nvSpPr>
          <p:cNvPr id="5" name="TextBox 4"/>
          <p:cNvSpPr txBox="1"/>
          <p:nvPr/>
        </p:nvSpPr>
        <p:spPr>
          <a:xfrm>
            <a:off x="2195736" y="2683090"/>
            <a:ext cx="1944216" cy="769441"/>
          </a:xfrm>
          <a:prstGeom prst="rect">
            <a:avLst/>
          </a:prstGeom>
          <a:noFill/>
        </p:spPr>
        <p:txBody>
          <a:bodyPr wrap="square" rtlCol="0">
            <a:spAutoFit/>
          </a:bodyPr>
          <a:lstStyle/>
          <a:p>
            <a:r>
              <a:rPr lang="fr-BE" sz="4400" b="1" dirty="0" smtClean="0">
                <a:solidFill>
                  <a:schemeClr val="bg1">
                    <a:lumMod val="65000"/>
                  </a:schemeClr>
                </a:solidFill>
                <a:latin typeface="Trebuchet MS" panose="020B0603020202020204" pitchFamily="34" charset="0"/>
              </a:rPr>
              <a:t>- JUNE</a:t>
            </a:r>
            <a:endParaRPr lang="en-US" sz="4400" b="1" dirty="0">
              <a:solidFill>
                <a:schemeClr val="bg1">
                  <a:lumMod val="65000"/>
                </a:schemeClr>
              </a:solidFill>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pPr>
              <a:defRPr/>
            </a:pPr>
            <a:fld id="{2FC2FE2F-7D45-439B-A76C-7ED3EBF3ADED}" type="slidenum">
              <a:rPr lang="en-GB" smtClean="0"/>
              <a:pPr>
                <a:defRPr/>
              </a:pPr>
              <a:t>17</a:t>
            </a:fld>
            <a:endParaRPr lang="en-GB"/>
          </a:p>
        </p:txBody>
      </p:sp>
    </p:spTree>
    <p:extLst>
      <p:ext uri="{BB962C8B-B14F-4D97-AF65-F5344CB8AC3E}">
        <p14:creationId xmlns:p14="http://schemas.microsoft.com/office/powerpoint/2010/main" val="2723256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solidFill>
            <a:schemeClr val="bg1"/>
          </a:solidFill>
        </p:spPr>
        <p:txBody>
          <a:bodyPr/>
          <a:lstStyle/>
          <a:p>
            <a:r>
              <a:rPr lang="fr-BE" altLang="en-US" dirty="0" err="1" smtClean="0"/>
              <a:t>Facts</a:t>
            </a:r>
            <a:r>
              <a:rPr lang="fr-BE" altLang="en-US" dirty="0" smtClean="0"/>
              <a:t> &amp; Figures </a:t>
            </a:r>
            <a:r>
              <a:rPr lang="fr-BE" altLang="en-US" dirty="0"/>
              <a:t>2019 </a:t>
            </a:r>
            <a:endParaRPr lang="en-US" altLang="en-US" dirty="0"/>
          </a:p>
        </p:txBody>
      </p:sp>
      <p:sp>
        <p:nvSpPr>
          <p:cNvPr id="22531" name="Content Placeholder 2"/>
          <p:cNvSpPr>
            <a:spLocks noGrp="1"/>
          </p:cNvSpPr>
          <p:nvPr>
            <p:ph idx="1"/>
          </p:nvPr>
        </p:nvSpPr>
        <p:spPr/>
        <p:txBody>
          <a:bodyPr/>
          <a:lstStyle/>
          <a:p>
            <a:r>
              <a:rPr lang="nl-BE" altLang="en-US" dirty="0" smtClean="0"/>
              <a:t>Informatieveiligheidscomité (IVC)</a:t>
            </a:r>
          </a:p>
          <a:p>
            <a:pPr lvl="1"/>
            <a:r>
              <a:rPr lang="nl-BE" altLang="en-US" dirty="0" smtClean="0"/>
              <a:t> </a:t>
            </a:r>
            <a:r>
              <a:rPr lang="nl-BE" altLang="en-US" dirty="0" smtClean="0">
                <a:solidFill>
                  <a:srgbClr val="0070C0"/>
                </a:solidFill>
              </a:rPr>
              <a:t>139</a:t>
            </a:r>
            <a:r>
              <a:rPr lang="nl-BE" altLang="en-US" dirty="0" smtClean="0"/>
              <a:t> behandelde dossiers (174 in 2018) </a:t>
            </a:r>
          </a:p>
          <a:p>
            <a:pPr lvl="1"/>
            <a:endParaRPr lang="nl-BE" altLang="en-US" sz="400" dirty="0" smtClean="0"/>
          </a:p>
          <a:p>
            <a:r>
              <a:rPr lang="nl-BE" altLang="en-US" dirty="0"/>
              <a:t>A</a:t>
            </a:r>
            <a:r>
              <a:rPr lang="nl-BE" altLang="en-US" dirty="0" smtClean="0"/>
              <a:t>lgemeen Coördinatiecomité en werkgroepen</a:t>
            </a:r>
          </a:p>
          <a:p>
            <a:pPr lvl="1"/>
            <a:r>
              <a:rPr lang="nl-BE" altLang="en-US" dirty="0" smtClean="0"/>
              <a:t> </a:t>
            </a:r>
            <a:r>
              <a:rPr lang="nl-BE" altLang="en-US" dirty="0" smtClean="0">
                <a:solidFill>
                  <a:srgbClr val="0070C0"/>
                </a:solidFill>
              </a:rPr>
              <a:t>70</a:t>
            </a:r>
            <a:r>
              <a:rPr lang="nl-BE" altLang="en-US" dirty="0" smtClean="0"/>
              <a:t>-tal vergaderingen (</a:t>
            </a:r>
            <a:r>
              <a:rPr lang="nl-BE" altLang="en-US" dirty="0"/>
              <a:t>70-tal </a:t>
            </a:r>
            <a:r>
              <a:rPr lang="nl-BE" altLang="en-US" dirty="0" smtClean="0"/>
              <a:t>in 2018) </a:t>
            </a:r>
          </a:p>
          <a:p>
            <a:pPr lvl="1"/>
            <a:endParaRPr lang="nl-BE" altLang="en-US" sz="400" dirty="0" smtClean="0"/>
          </a:p>
          <a:p>
            <a:r>
              <a:rPr lang="nl-BE" altLang="en-US" dirty="0" smtClean="0"/>
              <a:t> </a:t>
            </a:r>
            <a:r>
              <a:rPr lang="nl-BE" altLang="en-US" dirty="0" smtClean="0">
                <a:solidFill>
                  <a:srgbClr val="0070C0"/>
                </a:solidFill>
              </a:rPr>
              <a:t>7</a:t>
            </a:r>
            <a:r>
              <a:rPr lang="nl-BE" altLang="en-US" dirty="0" smtClean="0"/>
              <a:t> parlementaire vragen (10 in 2018) </a:t>
            </a:r>
          </a:p>
          <a:p>
            <a:endParaRPr lang="nl-BE" altLang="en-US" sz="400" dirty="0" smtClean="0"/>
          </a:p>
          <a:p>
            <a:r>
              <a:rPr lang="nl-NL" altLang="en-US" dirty="0" smtClean="0"/>
              <a:t> </a:t>
            </a:r>
            <a:r>
              <a:rPr lang="nl-NL" altLang="en-US" dirty="0" smtClean="0">
                <a:solidFill>
                  <a:srgbClr val="0070C0"/>
                </a:solidFill>
              </a:rPr>
              <a:t>53</a:t>
            </a:r>
            <a:r>
              <a:rPr lang="nl-NL" altLang="en-US" dirty="0" smtClean="0"/>
              <a:t> dossiers inzake statistiekaanvragen werden behandeld (50 in 2018) </a:t>
            </a:r>
            <a:endParaRPr lang="nl-BE" altLang="en-US" dirty="0" smtClean="0"/>
          </a:p>
        </p:txBody>
      </p:sp>
      <p:sp>
        <p:nvSpPr>
          <p:cNvPr id="4" name="Slide Number Placeholder 3"/>
          <p:cNvSpPr>
            <a:spLocks noGrp="1"/>
          </p:cNvSpPr>
          <p:nvPr>
            <p:ph type="sldNum" sz="quarter" idx="10"/>
          </p:nvPr>
        </p:nvSpPr>
        <p:spPr/>
        <p:txBody>
          <a:bodyPr/>
          <a:lstStyle/>
          <a:p>
            <a:fld id="{33EB56E7-7BE6-4063-BC65-FDE3F4819DE3}" type="slidenum">
              <a:rPr lang="en-GB" smtClean="0"/>
              <a:pPr/>
              <a:t>18</a:t>
            </a:fld>
            <a:endParaRPr lang="en-GB" dirty="0"/>
          </a:p>
        </p:txBody>
      </p:sp>
    </p:spTree>
    <p:extLst>
      <p:ext uri="{BB962C8B-B14F-4D97-AF65-F5344CB8AC3E}">
        <p14:creationId xmlns:p14="http://schemas.microsoft.com/office/powerpoint/2010/main" val="663579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4217"/>
            <a:ext cx="9154344" cy="2110608"/>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7899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27076"/>
          </a:xfrm>
          <a:prstGeom prst="rect">
            <a:avLst/>
          </a:prstGeom>
        </p:spPr>
      </p:pic>
      <p:sp>
        <p:nvSpPr>
          <p:cNvPr id="8" name="Rectangle 7"/>
          <p:cNvSpPr/>
          <p:nvPr/>
        </p:nvSpPr>
        <p:spPr>
          <a:xfrm>
            <a:off x="107504" y="3379058"/>
            <a:ext cx="4896544" cy="553998"/>
          </a:xfrm>
          <a:prstGeom prst="rect">
            <a:avLst/>
          </a:prstGeom>
        </p:spPr>
        <p:txBody>
          <a:bodyPr wrap="square">
            <a:spAutoFit/>
          </a:bodyPr>
          <a:lstStyle/>
          <a:p>
            <a:pPr eaLnBrk="1" hangingPunct="1">
              <a:defRPr/>
            </a:pPr>
            <a:r>
              <a:rPr lang="fr-BE" sz="3000" dirty="0" smtClean="0">
                <a:solidFill>
                  <a:schemeClr val="bg1"/>
                </a:solidFill>
                <a:latin typeface="+mj-lt"/>
              </a:rPr>
              <a:t>Bilan &amp; perspectives</a:t>
            </a:r>
            <a:endParaRPr lang="fr-BE" sz="3000" dirty="0">
              <a:solidFill>
                <a:schemeClr val="bg1"/>
              </a:solidFill>
              <a:latin typeface="+mj-lt"/>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19</a:t>
            </a:fld>
            <a:endParaRPr lang="en-GB" dirty="0"/>
          </a:p>
        </p:txBody>
      </p:sp>
    </p:spTree>
    <p:extLst>
      <p:ext uri="{BB962C8B-B14F-4D97-AF65-F5344CB8AC3E}">
        <p14:creationId xmlns:p14="http://schemas.microsoft.com/office/powerpoint/2010/main" val="1066513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Nos </a:t>
            </a:r>
            <a:r>
              <a:rPr lang="fr-BE" dirty="0" smtClean="0"/>
              <a:t>valeurs</a:t>
            </a:r>
            <a:endParaRPr lang="en-US" dirty="0"/>
          </a:p>
        </p:txBody>
      </p:sp>
      <p:sp>
        <p:nvSpPr>
          <p:cNvPr id="3" name="Content Placeholder 2"/>
          <p:cNvSpPr>
            <a:spLocks noGrp="1"/>
          </p:cNvSpPr>
          <p:nvPr>
            <p:ph idx="1"/>
          </p:nvPr>
        </p:nvSpPr>
        <p:spPr>
          <a:xfrm>
            <a:off x="114300" y="1742257"/>
            <a:ext cx="8229600" cy="5112568"/>
          </a:xfrm>
        </p:spPr>
        <p:txBody>
          <a:bodyPr>
            <a:normAutofit fontScale="92500"/>
          </a:bodyPr>
          <a:lstStyle/>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pPr marL="0" indent="0" algn="ctr">
              <a:buNone/>
            </a:pPr>
            <a:endParaRPr lang="fr-BE" dirty="0" smtClean="0"/>
          </a:p>
          <a:p>
            <a:pPr marL="0" indent="0" algn="ctr">
              <a:buNone/>
            </a:pPr>
            <a:r>
              <a:rPr lang="fr-BE" dirty="0" smtClean="0">
                <a:solidFill>
                  <a:srgbClr val="0070C0"/>
                </a:solidFill>
              </a:rPr>
              <a:t>&gt; </a:t>
            </a:r>
            <a:r>
              <a:rPr lang="fr-BE" sz="2200" dirty="0" smtClean="0">
                <a:solidFill>
                  <a:srgbClr val="0070C0"/>
                </a:solidFill>
              </a:rPr>
              <a:t>retrouvez </a:t>
            </a:r>
            <a:r>
              <a:rPr lang="fr-BE" sz="2200" dirty="0">
                <a:solidFill>
                  <a:srgbClr val="0070C0"/>
                </a:solidFill>
              </a:rPr>
              <a:t>les valeurs détaillées dans </a:t>
            </a:r>
            <a:r>
              <a:rPr lang="fr-BE" sz="2200" dirty="0" smtClean="0">
                <a:solidFill>
                  <a:srgbClr val="0070C0"/>
                </a:solidFill>
              </a:rPr>
              <a:t>la brochure d’accueil sur </a:t>
            </a:r>
            <a:r>
              <a:rPr lang="fr-BE" sz="2200" dirty="0" smtClean="0">
                <a:solidFill>
                  <a:srgbClr val="0082B8"/>
                </a:solidFill>
                <a:hlinkClick r:id="rId2"/>
              </a:rPr>
              <a:t>intranet</a:t>
            </a:r>
            <a:r>
              <a:rPr lang="fr-BE" sz="2200" dirty="0" smtClean="0">
                <a:solidFill>
                  <a:srgbClr val="0082B8"/>
                </a:solidFill>
              </a:rPr>
              <a:t> </a:t>
            </a:r>
            <a:endParaRPr lang="en-US" sz="2200" dirty="0">
              <a:solidFill>
                <a:srgbClr val="0082B8"/>
              </a:solidFill>
            </a:endParaRP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a:t>
            </a:fld>
            <a:endParaRPr lang="en-GB" dirty="0"/>
          </a:p>
        </p:txBody>
      </p:sp>
      <p:grpSp>
        <p:nvGrpSpPr>
          <p:cNvPr id="5" name="Group 4"/>
          <p:cNvGrpSpPr/>
          <p:nvPr/>
        </p:nvGrpSpPr>
        <p:grpSpPr>
          <a:xfrm>
            <a:off x="781067" y="1124744"/>
            <a:ext cx="7357575" cy="5301930"/>
            <a:chOff x="781067" y="1124744"/>
            <a:chExt cx="7357575" cy="5301930"/>
          </a:xfrm>
        </p:grpSpPr>
        <p:graphicFrame>
          <p:nvGraphicFramePr>
            <p:cNvPr id="6" name="Diagram 5"/>
            <p:cNvGraphicFramePr>
              <a:graphicFrameLocks noChangeAspect="1"/>
            </p:cNvGraphicFramePr>
            <p:nvPr>
              <p:extLst>
                <p:ext uri="{D42A27DB-BD31-4B8C-83A1-F6EECF244321}">
                  <p14:modId xmlns:p14="http://schemas.microsoft.com/office/powerpoint/2010/main" val="921295498"/>
                </p:ext>
              </p:extLst>
            </p:nvPr>
          </p:nvGraphicFramePr>
          <p:xfrm>
            <a:off x="781067" y="1124744"/>
            <a:ext cx="7357575" cy="5301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a:spLocks noChangeAspect="1"/>
            </p:cNvSpPr>
            <p:nvPr/>
          </p:nvSpPr>
          <p:spPr>
            <a:xfrm>
              <a:off x="3114818" y="2561304"/>
              <a:ext cx="1345395" cy="1099355"/>
            </a:xfrm>
            <a:prstGeom prst="roundRect">
              <a:avLst/>
            </a:prstGeom>
            <a:solidFill>
              <a:srgbClr val="00A4E6"/>
            </a:solidFill>
            <a:ln w="127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smtClean="0"/>
                <a:t>orientation client-partenaire</a:t>
              </a:r>
              <a:endParaRPr lang="en-US" sz="1200" dirty="0"/>
            </a:p>
          </p:txBody>
        </p:sp>
        <p:sp>
          <p:nvSpPr>
            <p:cNvPr id="9" name="Rounded Rectangle 8"/>
            <p:cNvSpPr>
              <a:spLocks noChangeAspect="1"/>
            </p:cNvSpPr>
            <p:nvPr/>
          </p:nvSpPr>
          <p:spPr>
            <a:xfrm>
              <a:off x="4383468" y="2561302"/>
              <a:ext cx="1345395" cy="1099355"/>
            </a:xfrm>
            <a:prstGeom prst="roundRect">
              <a:avLst/>
            </a:prstGeom>
            <a:solidFill>
              <a:srgbClr val="08C411"/>
            </a:solidFill>
            <a:ln w="127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a</a:t>
              </a:r>
              <a:r>
                <a:rPr lang="fr-BE" sz="1200" dirty="0" smtClean="0"/>
                <a:t>ttention </a:t>
              </a:r>
              <a:r>
                <a:rPr lang="fr-BE" sz="1200" dirty="0"/>
                <a:t>prêtée</a:t>
              </a:r>
              <a:r>
                <a:rPr lang="fr-BE" sz="1200" dirty="0" smtClean="0"/>
                <a:t> aux résultats</a:t>
              </a:r>
              <a:endParaRPr lang="en-US" sz="1200" dirty="0"/>
            </a:p>
          </p:txBody>
        </p:sp>
        <p:sp>
          <p:nvSpPr>
            <p:cNvPr id="10" name="Rounded Rectangle 9"/>
            <p:cNvSpPr>
              <a:spLocks noChangeAspect="1"/>
            </p:cNvSpPr>
            <p:nvPr/>
          </p:nvSpPr>
          <p:spPr>
            <a:xfrm>
              <a:off x="3114820" y="3635737"/>
              <a:ext cx="1345395" cy="1099355"/>
            </a:xfrm>
            <a:prstGeom prst="roundRect">
              <a:avLst/>
            </a:prstGeom>
            <a:solidFill>
              <a:srgbClr val="FF0000"/>
            </a:solidFill>
            <a:ln w="127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s</a:t>
              </a:r>
              <a:r>
                <a:rPr lang="fr-BE" sz="1200" dirty="0" smtClean="0"/>
                <a:t>ens des responsabilités</a:t>
              </a:r>
              <a:endParaRPr lang="en-US" sz="1200" dirty="0"/>
            </a:p>
          </p:txBody>
        </p:sp>
        <p:sp>
          <p:nvSpPr>
            <p:cNvPr id="11" name="Rounded Rectangle 10"/>
            <p:cNvSpPr>
              <a:spLocks noChangeAspect="1"/>
            </p:cNvSpPr>
            <p:nvPr/>
          </p:nvSpPr>
          <p:spPr>
            <a:xfrm>
              <a:off x="4383469" y="3635737"/>
              <a:ext cx="1345395" cy="1099355"/>
            </a:xfrm>
            <a:prstGeom prst="roundRect">
              <a:avLst/>
            </a:prstGeom>
            <a:solidFill>
              <a:srgbClr val="002060"/>
            </a:solidFill>
            <a:ln w="127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c</a:t>
              </a:r>
              <a:r>
                <a:rPr lang="fr-BE" sz="1200" dirty="0" smtClean="0"/>
                <a:t>apacité d’apprentissage</a:t>
              </a:r>
              <a:endParaRPr lang="en-US" sz="1200" dirty="0"/>
            </a:p>
          </p:txBody>
        </p:sp>
      </p:grpSp>
    </p:spTree>
    <p:extLst>
      <p:ext uri="{BB962C8B-B14F-4D97-AF65-F5344CB8AC3E}">
        <p14:creationId xmlns:p14="http://schemas.microsoft.com/office/powerpoint/2010/main" val="1718431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noFill/>
        </p:spPr>
        <p:txBody>
          <a:bodyPr/>
          <a:lstStyle/>
          <a:p>
            <a:r>
              <a:rPr lang="fr-BE" altLang="en-US" dirty="0" smtClean="0"/>
              <a:t>Budget </a:t>
            </a:r>
            <a:endParaRPr lang="en-US" altLang="en-US" dirty="0" smtClean="0">
              <a:solidFill>
                <a:srgbClr val="FF0000"/>
              </a:solidFill>
            </a:endParaRPr>
          </a:p>
        </p:txBody>
      </p:sp>
      <p:sp>
        <p:nvSpPr>
          <p:cNvPr id="31747" name="Content Placeholder 2"/>
          <p:cNvSpPr>
            <a:spLocks noGrp="1"/>
          </p:cNvSpPr>
          <p:nvPr>
            <p:ph idx="1"/>
          </p:nvPr>
        </p:nvSpPr>
        <p:spPr>
          <a:xfrm>
            <a:off x="457200" y="1268760"/>
            <a:ext cx="8229600" cy="4536504"/>
          </a:xfrm>
        </p:spPr>
        <p:txBody>
          <a:bodyPr>
            <a:normAutofit/>
          </a:bodyPr>
          <a:lstStyle/>
          <a:p>
            <a:pPr>
              <a:lnSpc>
                <a:spcPct val="90000"/>
              </a:lnSpc>
              <a:defRPr/>
            </a:pPr>
            <a:r>
              <a:rPr lang="fr-FR" altLang="en-US" dirty="0" smtClean="0"/>
              <a:t>budget 2020 initial demandé et entièrement reçu par la BCSS </a:t>
            </a:r>
            <a:r>
              <a:rPr lang="fr-FR" dirty="0" smtClean="0">
                <a:solidFill>
                  <a:srgbClr val="0070C0"/>
                </a:solidFill>
              </a:rPr>
              <a:t>17.655.332 €</a:t>
            </a:r>
            <a:r>
              <a:rPr lang="fr-FR" dirty="0" smtClean="0">
                <a:solidFill>
                  <a:srgbClr val="0082B8"/>
                </a:solidFill>
              </a:rPr>
              <a:t> </a:t>
            </a:r>
            <a:r>
              <a:rPr lang="fr-FR" dirty="0" smtClean="0"/>
              <a:t>(</a:t>
            </a:r>
            <a:r>
              <a:rPr lang="fr-FR" dirty="0"/>
              <a:t>17. 393.854 </a:t>
            </a:r>
            <a:r>
              <a:rPr lang="fr-FR" dirty="0" smtClean="0"/>
              <a:t>€ en 2019) </a:t>
            </a:r>
          </a:p>
          <a:p>
            <a:pPr>
              <a:lnSpc>
                <a:spcPct val="90000"/>
              </a:lnSpc>
              <a:defRPr/>
            </a:pPr>
            <a:endParaRPr lang="fr-FR" altLang="en-US" sz="400" dirty="0" smtClean="0"/>
          </a:p>
          <a:p>
            <a:pPr>
              <a:lnSpc>
                <a:spcPct val="90000"/>
              </a:lnSpc>
              <a:defRPr/>
            </a:pPr>
            <a:r>
              <a:rPr lang="fr-FR" dirty="0" smtClean="0"/>
              <a:t>avances sur BSM 2019 pour 2020 : </a:t>
            </a:r>
            <a:r>
              <a:rPr lang="fr-FR" dirty="0" smtClean="0">
                <a:solidFill>
                  <a:srgbClr val="0070C0"/>
                </a:solidFill>
              </a:rPr>
              <a:t>680.000 €</a:t>
            </a:r>
            <a:r>
              <a:rPr lang="fr-FR" dirty="0" smtClean="0"/>
              <a:t>  pour soutenir les projets et investissements n'ayant pas pu être complètement réalisés en 2019 - principalement l’utilisation des services de la plate-forme G-cloud, en constante augmentation</a:t>
            </a:r>
          </a:p>
          <a:p>
            <a:pPr>
              <a:lnSpc>
                <a:spcPct val="90000"/>
              </a:lnSpc>
              <a:defRPr/>
            </a:pPr>
            <a:endParaRPr lang="fr-FR" sz="400" dirty="0" smtClean="0"/>
          </a:p>
          <a:p>
            <a:pPr>
              <a:lnSpc>
                <a:spcPct val="90000"/>
              </a:lnSpc>
              <a:defRPr/>
            </a:pPr>
            <a:r>
              <a:rPr lang="fr-FR" dirty="0" smtClean="0"/>
              <a:t>la BCSS dispose aussi pour 2020 </a:t>
            </a:r>
            <a:r>
              <a:rPr lang="fr-FR" dirty="0"/>
              <a:t>de </a:t>
            </a:r>
            <a:r>
              <a:rPr lang="fr-FR" dirty="0" smtClean="0">
                <a:solidFill>
                  <a:srgbClr val="0070C0"/>
                </a:solidFill>
              </a:rPr>
              <a:t>200.000 </a:t>
            </a:r>
            <a:r>
              <a:rPr lang="fr-FR" dirty="0">
                <a:solidFill>
                  <a:srgbClr val="0070C0"/>
                </a:solidFill>
              </a:rPr>
              <a:t>€</a:t>
            </a:r>
            <a:r>
              <a:rPr lang="fr-FR" dirty="0"/>
              <a:t> de solde sur BSM </a:t>
            </a:r>
            <a:r>
              <a:rPr lang="fr-FR" dirty="0" smtClean="0"/>
              <a:t>2019, </a:t>
            </a:r>
            <a:r>
              <a:rPr lang="fr-FR" dirty="0"/>
              <a:t>principalement pour des projets/investissements </a:t>
            </a:r>
            <a:r>
              <a:rPr lang="fr-FR" dirty="0" smtClean="0"/>
              <a:t>informatiques</a:t>
            </a:r>
          </a:p>
          <a:p>
            <a:pPr>
              <a:lnSpc>
                <a:spcPct val="90000"/>
              </a:lnSpc>
              <a:defRPr/>
            </a:pPr>
            <a:endParaRPr lang="fr-FR" sz="400" dirty="0"/>
          </a:p>
          <a:p>
            <a:pPr>
              <a:lnSpc>
                <a:spcPct val="90000"/>
              </a:lnSpc>
              <a:defRPr/>
            </a:pPr>
            <a:r>
              <a:rPr lang="fr-FR" dirty="0" smtClean="0"/>
              <a:t>monitorings </a:t>
            </a:r>
            <a:r>
              <a:rPr lang="fr-FR" dirty="0"/>
              <a:t>constants au niveau du Collège des IPSS et du SPF BOSA (Cellule Budget</a:t>
            </a:r>
            <a:r>
              <a:rPr lang="fr-FR" dirty="0" smtClean="0"/>
              <a:t>)</a:t>
            </a:r>
            <a:endParaRPr lang="fr-FR"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20</a:t>
            </a:fld>
            <a:endParaRPr lang="en-GB" dirty="0"/>
          </a:p>
        </p:txBody>
      </p:sp>
    </p:spTree>
    <p:extLst>
      <p:ext uri="{BB962C8B-B14F-4D97-AF65-F5344CB8AC3E}">
        <p14:creationId xmlns:p14="http://schemas.microsoft.com/office/powerpoint/2010/main" val="3252552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solidFill>
            <a:schemeClr val="bg1"/>
          </a:solidFill>
        </p:spPr>
        <p:txBody>
          <a:bodyPr/>
          <a:lstStyle/>
          <a:p>
            <a:r>
              <a:rPr lang="fr-BE" altLang="en-US" dirty="0" smtClean="0"/>
              <a:t>Budget </a:t>
            </a:r>
            <a:endParaRPr lang="en-US" altLang="en-US" dirty="0" smtClean="0">
              <a:solidFill>
                <a:srgbClr val="FF0000"/>
              </a:solidFill>
            </a:endParaRPr>
          </a:p>
        </p:txBody>
      </p:sp>
      <p:sp>
        <p:nvSpPr>
          <p:cNvPr id="31747" name="Content Placeholder 2"/>
          <p:cNvSpPr>
            <a:spLocks noGrp="1"/>
          </p:cNvSpPr>
          <p:nvPr>
            <p:ph idx="1"/>
          </p:nvPr>
        </p:nvSpPr>
        <p:spPr>
          <a:xfrm>
            <a:off x="457200" y="1268760"/>
            <a:ext cx="8229600" cy="4608512"/>
          </a:xfrm>
        </p:spPr>
        <p:txBody>
          <a:bodyPr>
            <a:normAutofit/>
          </a:bodyPr>
          <a:lstStyle/>
          <a:p>
            <a:pPr>
              <a:lnSpc>
                <a:spcPct val="90000"/>
              </a:lnSpc>
              <a:defRPr/>
            </a:pPr>
            <a:r>
              <a:rPr lang="fr-FR" dirty="0" smtClean="0"/>
              <a:t>affaires courantes du gouvernement </a:t>
            </a:r>
          </a:p>
          <a:p>
            <a:pPr lvl="1">
              <a:lnSpc>
                <a:spcPct val="90000"/>
              </a:lnSpc>
              <a:defRPr/>
            </a:pPr>
            <a:endParaRPr lang="fr-FR" sz="400" dirty="0" smtClean="0"/>
          </a:p>
          <a:p>
            <a:pPr lvl="1">
              <a:lnSpc>
                <a:spcPct val="90000"/>
              </a:lnSpc>
              <a:defRPr/>
            </a:pPr>
            <a:r>
              <a:rPr lang="fr-FR" dirty="0" smtClean="0"/>
              <a:t>IPSS sous prudence budgétaire dès le début de l’année</a:t>
            </a:r>
          </a:p>
          <a:p>
            <a:pPr lvl="1">
              <a:lnSpc>
                <a:spcPct val="90000"/>
              </a:lnSpc>
              <a:defRPr/>
            </a:pPr>
            <a:r>
              <a:rPr lang="fr-FR" dirty="0" smtClean="0"/>
              <a:t>pour toute nouvelle dépense </a:t>
            </a:r>
          </a:p>
          <a:p>
            <a:pPr lvl="2">
              <a:lnSpc>
                <a:spcPct val="90000"/>
              </a:lnSpc>
              <a:defRPr/>
            </a:pPr>
            <a:r>
              <a:rPr lang="fr-FR" sz="2000" dirty="0" smtClean="0"/>
              <a:t>avis positif préalable du commissaire du gouvernement du Budget si montant &gt; </a:t>
            </a:r>
            <a:r>
              <a:rPr lang="fr-FR" sz="2000" dirty="0" smtClean="0">
                <a:solidFill>
                  <a:srgbClr val="0070C0"/>
                </a:solidFill>
              </a:rPr>
              <a:t>31.000 € </a:t>
            </a:r>
            <a:r>
              <a:rPr lang="fr-FR" sz="2000" dirty="0" smtClean="0"/>
              <a:t>TVAC</a:t>
            </a:r>
          </a:p>
          <a:p>
            <a:pPr lvl="2">
              <a:lnSpc>
                <a:spcPct val="90000"/>
              </a:lnSpc>
              <a:defRPr/>
            </a:pPr>
            <a:r>
              <a:rPr lang="fr-FR" sz="2000" dirty="0" smtClean="0"/>
              <a:t>accord préalable du ministre du Budget </a:t>
            </a:r>
          </a:p>
          <a:p>
            <a:pPr lvl="3">
              <a:lnSpc>
                <a:spcPct val="90000"/>
              </a:lnSpc>
              <a:defRPr/>
            </a:pPr>
            <a:r>
              <a:rPr lang="fr-FR" sz="2000" dirty="0" smtClean="0"/>
              <a:t>si montant &gt; </a:t>
            </a:r>
            <a:r>
              <a:rPr lang="fr-FR" sz="2000" dirty="0" smtClean="0">
                <a:solidFill>
                  <a:srgbClr val="0070C0"/>
                </a:solidFill>
              </a:rPr>
              <a:t>70.000 €</a:t>
            </a:r>
            <a:r>
              <a:rPr lang="fr-FR" sz="2000" dirty="0" smtClean="0"/>
              <a:t> HTVA (procédure négociée sans publication) </a:t>
            </a:r>
          </a:p>
          <a:p>
            <a:pPr lvl="3">
              <a:lnSpc>
                <a:spcPct val="90000"/>
              </a:lnSpc>
              <a:defRPr/>
            </a:pPr>
            <a:r>
              <a:rPr lang="fr-FR" sz="2000" dirty="0" smtClean="0"/>
              <a:t>si montant &gt; </a:t>
            </a:r>
            <a:r>
              <a:rPr lang="fr-FR" sz="2000" dirty="0" smtClean="0">
                <a:solidFill>
                  <a:srgbClr val="0070C0"/>
                </a:solidFill>
              </a:rPr>
              <a:t>130.000 €</a:t>
            </a:r>
            <a:r>
              <a:rPr lang="fr-FR" sz="2000" dirty="0" smtClean="0"/>
              <a:t> HTVA (autres procédures)</a:t>
            </a:r>
            <a:endParaRPr lang="fr-FR" sz="400" dirty="0" smtClean="0"/>
          </a:p>
          <a:p>
            <a:pPr lvl="2">
              <a:lnSpc>
                <a:spcPct val="90000"/>
              </a:lnSpc>
              <a:defRPr/>
            </a:pPr>
            <a:r>
              <a:rPr lang="fr-FR" sz="2000" dirty="0"/>
              <a:t>d</a:t>
            </a:r>
            <a:r>
              <a:rPr lang="fr-FR" sz="2000" dirty="0" smtClean="0"/>
              <a:t>ans ce cadre un dossier global pour l’ensemble des dépenses prévues (BSM), y compris frais pour le personnel détaché, a été soumis au ministre du Budget</a:t>
            </a:r>
            <a:endParaRPr lang="fr-FR" sz="200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21</a:t>
            </a:fld>
            <a:endParaRPr lang="en-GB" dirty="0"/>
          </a:p>
        </p:txBody>
      </p:sp>
    </p:spTree>
    <p:extLst>
      <p:ext uri="{BB962C8B-B14F-4D97-AF65-F5344CB8AC3E}">
        <p14:creationId xmlns:p14="http://schemas.microsoft.com/office/powerpoint/2010/main" val="3944346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r-BE" altLang="en-US" dirty="0" smtClean="0"/>
              <a:t>PPKB</a:t>
            </a:r>
            <a:endParaRPr lang="en-US" altLang="en-US" dirty="0" smtClean="0"/>
          </a:p>
        </p:txBody>
      </p:sp>
      <p:sp>
        <p:nvSpPr>
          <p:cNvPr id="39939" name="Content Placeholder 2"/>
          <p:cNvSpPr>
            <a:spLocks noGrp="1"/>
          </p:cNvSpPr>
          <p:nvPr>
            <p:ph idx="1"/>
          </p:nvPr>
        </p:nvSpPr>
        <p:spPr>
          <a:xfrm>
            <a:off x="457200" y="764704"/>
            <a:ext cx="8229600" cy="5112568"/>
          </a:xfrm>
        </p:spPr>
        <p:txBody>
          <a:bodyPr>
            <a:normAutofit/>
          </a:bodyPr>
          <a:lstStyle/>
          <a:p>
            <a:endParaRPr lang="fr-BE" altLang="en-US" dirty="0" smtClean="0"/>
          </a:p>
          <a:p>
            <a:r>
              <a:rPr lang="fr-BE" altLang="en-US" dirty="0" smtClean="0"/>
              <a:t>de manière globale, accent mis sur les projets liés à la simplification administrative et au principe de collecte unique des données (</a:t>
            </a:r>
            <a:r>
              <a:rPr lang="fr-BE" altLang="en-US" dirty="0" err="1" smtClean="0"/>
              <a:t>only</a:t>
            </a:r>
            <a:r>
              <a:rPr lang="fr-BE" altLang="en-US" dirty="0" smtClean="0"/>
              <a:t> once) avec  pour corollaire un bon return on </a:t>
            </a:r>
            <a:r>
              <a:rPr lang="fr-BE" altLang="en-US" dirty="0" err="1" smtClean="0"/>
              <a:t>investment</a:t>
            </a:r>
            <a:r>
              <a:rPr lang="fr-BE" altLang="en-US" dirty="0" smtClean="0"/>
              <a:t> (ROI) et la recherche de l’efficience</a:t>
            </a:r>
          </a:p>
          <a:p>
            <a:pPr lvl="1"/>
            <a:r>
              <a:rPr lang="fr-BE" altLang="en-US" dirty="0" smtClean="0"/>
              <a:t>optimalisation des processus </a:t>
            </a:r>
          </a:p>
          <a:p>
            <a:pPr lvl="1"/>
            <a:r>
              <a:rPr lang="fr-BE" altLang="en-US" dirty="0" smtClean="0"/>
              <a:t>réutilisation des flux / messages existants</a:t>
            </a:r>
          </a:p>
          <a:p>
            <a:pPr lvl="1"/>
            <a:r>
              <a:rPr lang="fr-BE" altLang="en-US" dirty="0" smtClean="0"/>
              <a:t>penser les applications de manière générique</a:t>
            </a:r>
          </a:p>
          <a:p>
            <a:pPr lvl="1"/>
            <a:endParaRPr lang="fr-BE" altLang="en-US" sz="400" dirty="0" smtClean="0"/>
          </a:p>
          <a:p>
            <a:r>
              <a:rPr lang="fr-FR" dirty="0" smtClean="0"/>
              <a:t>matrice </a:t>
            </a:r>
          </a:p>
          <a:p>
            <a:pPr lvl="1"/>
            <a:r>
              <a:rPr lang="fr-FR" dirty="0" smtClean="0"/>
              <a:t>état des lieux du programme </a:t>
            </a:r>
            <a:r>
              <a:rPr lang="fr-FR" dirty="0" err="1" smtClean="0"/>
              <a:t>only</a:t>
            </a:r>
            <a:r>
              <a:rPr lang="fr-FR" dirty="0" smtClean="0"/>
              <a:t> once </a:t>
            </a:r>
          </a:p>
          <a:p>
            <a:pPr lvl="1"/>
            <a:r>
              <a:rPr lang="fr-FR" dirty="0" smtClean="0"/>
              <a:t>échanges de données à partir du réseau de la sécurité sociale et vers celui-ci </a:t>
            </a:r>
          </a:p>
          <a:p>
            <a:pPr lvl="1"/>
            <a:r>
              <a:rPr lang="fr-FR" dirty="0" smtClean="0"/>
              <a:t>mention de la réutilisation des sources authentiques pertinentes</a:t>
            </a:r>
            <a:endParaRPr lang="nl-NL"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22</a:t>
            </a:fld>
            <a:endParaRPr lang="en-GB" dirty="0"/>
          </a:p>
        </p:txBody>
      </p:sp>
    </p:spTree>
    <p:extLst>
      <p:ext uri="{BB962C8B-B14F-4D97-AF65-F5344CB8AC3E}">
        <p14:creationId xmlns:p14="http://schemas.microsoft.com/office/powerpoint/2010/main" val="2008453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a:t>Only</a:t>
            </a:r>
            <a:r>
              <a:rPr lang="fr-BE" altLang="en-US" dirty="0"/>
              <a:t> once - matrix </a:t>
            </a:r>
            <a:endParaRPr lang="en-US" dirty="0"/>
          </a:p>
        </p:txBody>
      </p:sp>
      <p:pic>
        <p:nvPicPr>
          <p:cNvPr id="6" name="Content Placeholder 2"/>
          <p:cNvPicPr>
            <a:picLocks noChangeAspect="1"/>
          </p:cNvPicPr>
          <p:nvPr/>
        </p:nvPicPr>
        <p:blipFill>
          <a:blip r:embed="rId2"/>
          <a:stretch>
            <a:fillRect/>
          </a:stretch>
        </p:blipFill>
        <p:spPr bwMode="auto">
          <a:xfrm>
            <a:off x="28567" y="1196752"/>
            <a:ext cx="9097556"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23</a:t>
            </a:fld>
            <a:endParaRPr lang="en-GB" dirty="0"/>
          </a:p>
        </p:txBody>
      </p:sp>
    </p:spTree>
    <p:extLst>
      <p:ext uri="{BB962C8B-B14F-4D97-AF65-F5344CB8AC3E}">
        <p14:creationId xmlns:p14="http://schemas.microsoft.com/office/powerpoint/2010/main" val="3840838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a:t>Only</a:t>
            </a:r>
            <a:r>
              <a:rPr lang="fr-BE" altLang="en-US" dirty="0"/>
              <a:t> once - matrix </a:t>
            </a:r>
            <a:endParaRPr lang="en-US" dirty="0"/>
          </a:p>
        </p:txBody>
      </p:sp>
      <p:pic>
        <p:nvPicPr>
          <p:cNvPr id="5" name="Content Placeholder 5"/>
          <p:cNvPicPr>
            <a:picLocks noGrp="1" noChangeAspect="1"/>
          </p:cNvPicPr>
          <p:nvPr>
            <p:ph idx="1"/>
          </p:nvPr>
        </p:nvPicPr>
        <p:blipFill>
          <a:blip r:embed="rId2"/>
          <a:stretch>
            <a:fillRect/>
          </a:stretch>
        </p:blipFill>
        <p:spPr>
          <a:xfrm>
            <a:off x="35496" y="1196752"/>
            <a:ext cx="9031153" cy="4608512"/>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24</a:t>
            </a:fld>
            <a:endParaRPr lang="en-GB" dirty="0"/>
          </a:p>
        </p:txBody>
      </p:sp>
    </p:spTree>
    <p:extLst>
      <p:ext uri="{BB962C8B-B14F-4D97-AF65-F5344CB8AC3E}">
        <p14:creationId xmlns:p14="http://schemas.microsoft.com/office/powerpoint/2010/main" val="2953818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a:t>Only</a:t>
            </a:r>
            <a:r>
              <a:rPr lang="fr-BE" altLang="en-US" dirty="0"/>
              <a:t> once - matrix</a:t>
            </a:r>
            <a:endParaRPr lang="en-US" dirty="0"/>
          </a:p>
        </p:txBody>
      </p:sp>
      <p:pic>
        <p:nvPicPr>
          <p:cNvPr id="5" name="Content Placeholder 4"/>
          <p:cNvPicPr>
            <a:picLocks noGrp="1" noChangeAspect="1"/>
          </p:cNvPicPr>
          <p:nvPr>
            <p:ph idx="1"/>
          </p:nvPr>
        </p:nvPicPr>
        <p:blipFill>
          <a:blip r:embed="rId2"/>
          <a:stretch>
            <a:fillRect/>
          </a:stretch>
        </p:blipFill>
        <p:spPr>
          <a:xfrm>
            <a:off x="28600" y="1268760"/>
            <a:ext cx="9071108" cy="4608512"/>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25</a:t>
            </a:fld>
            <a:endParaRPr lang="en-GB" dirty="0"/>
          </a:p>
        </p:txBody>
      </p:sp>
    </p:spTree>
    <p:extLst>
      <p:ext uri="{BB962C8B-B14F-4D97-AF65-F5344CB8AC3E}">
        <p14:creationId xmlns:p14="http://schemas.microsoft.com/office/powerpoint/2010/main" val="684585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a:t>Only</a:t>
            </a:r>
            <a:r>
              <a:rPr lang="fr-BE" altLang="en-US" dirty="0"/>
              <a:t> once - matrix</a:t>
            </a:r>
            <a:endParaRPr lang="en-US" dirty="0"/>
          </a:p>
        </p:txBody>
      </p:sp>
      <p:pic>
        <p:nvPicPr>
          <p:cNvPr id="5" name="Content Placeholder 5"/>
          <p:cNvPicPr>
            <a:picLocks noGrp="1" noChangeAspect="1"/>
          </p:cNvPicPr>
          <p:nvPr>
            <p:ph idx="1"/>
          </p:nvPr>
        </p:nvPicPr>
        <p:blipFill>
          <a:blip r:embed="rId2"/>
          <a:stretch>
            <a:fillRect/>
          </a:stretch>
        </p:blipFill>
        <p:spPr>
          <a:xfrm>
            <a:off x="35496" y="1268760"/>
            <a:ext cx="9110317" cy="4176464"/>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26</a:t>
            </a:fld>
            <a:endParaRPr lang="en-GB" dirty="0"/>
          </a:p>
        </p:txBody>
      </p:sp>
    </p:spTree>
    <p:extLst>
      <p:ext uri="{BB962C8B-B14F-4D97-AF65-F5344CB8AC3E}">
        <p14:creationId xmlns:p14="http://schemas.microsoft.com/office/powerpoint/2010/main" val="1805491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r-BE" altLang="en-US" dirty="0" smtClean="0"/>
              <a:t>Priorités 2020</a:t>
            </a:r>
            <a:endParaRPr lang="en-US" dirty="0">
              <a:solidFill>
                <a:srgbClr val="FF0000"/>
              </a:solidFill>
            </a:endParaRPr>
          </a:p>
        </p:txBody>
      </p:sp>
      <p:sp>
        <p:nvSpPr>
          <p:cNvPr id="3" name="Content Placeholder 2"/>
          <p:cNvSpPr>
            <a:spLocks noGrp="1"/>
          </p:cNvSpPr>
          <p:nvPr>
            <p:ph idx="1"/>
          </p:nvPr>
        </p:nvSpPr>
        <p:spPr>
          <a:xfrm>
            <a:off x="457200" y="1196752"/>
            <a:ext cx="8229600" cy="5112568"/>
          </a:xfrm>
        </p:spPr>
        <p:txBody>
          <a:bodyPr>
            <a:normAutofit/>
          </a:bodyPr>
          <a:lstStyle/>
          <a:p>
            <a:r>
              <a:rPr lang="nl-NL" sz="2600" dirty="0" smtClean="0"/>
              <a:t>43 </a:t>
            </a:r>
            <a:r>
              <a:rPr lang="nl-NL" sz="2600" dirty="0" err="1" smtClean="0"/>
              <a:t>institutions</a:t>
            </a:r>
            <a:r>
              <a:rPr lang="nl-NL" sz="2600" dirty="0" smtClean="0"/>
              <a:t> </a:t>
            </a:r>
            <a:r>
              <a:rPr lang="nl-NL" sz="2600" dirty="0" err="1" smtClean="0"/>
              <a:t>concernées</a:t>
            </a:r>
            <a:r>
              <a:rPr lang="nl-NL" sz="2600" dirty="0" smtClean="0"/>
              <a:t> </a:t>
            </a:r>
          </a:p>
          <a:p>
            <a:endParaRPr lang="nl-NL" sz="400" dirty="0"/>
          </a:p>
          <a:p>
            <a:r>
              <a:rPr lang="fr-BE" sz="2600" dirty="0"/>
              <a:t>l</a:t>
            </a:r>
            <a:r>
              <a:rPr lang="fr-BE" sz="2600" dirty="0" smtClean="0"/>
              <a:t>iste consolidée de </a:t>
            </a:r>
            <a:r>
              <a:rPr lang="fr-BE" sz="2600" dirty="0" smtClean="0">
                <a:solidFill>
                  <a:srgbClr val="0070C0"/>
                </a:solidFill>
              </a:rPr>
              <a:t>143</a:t>
            </a:r>
            <a:r>
              <a:rPr lang="fr-BE" sz="2600" dirty="0" smtClean="0"/>
              <a:t> demandes (119 en 2019) disponible </a:t>
            </a:r>
            <a:r>
              <a:rPr lang="fr-BE" sz="2600" dirty="0"/>
              <a:t>sur la page </a:t>
            </a:r>
            <a:r>
              <a:rPr lang="fr-BE" sz="2600" dirty="0" smtClean="0"/>
              <a:t>Comité </a:t>
            </a:r>
            <a:r>
              <a:rPr lang="fr-BE" sz="2600" dirty="0"/>
              <a:t>général de </a:t>
            </a:r>
            <a:r>
              <a:rPr lang="fr-BE" sz="2600" dirty="0" smtClean="0"/>
              <a:t>coordination </a:t>
            </a:r>
            <a:r>
              <a:rPr lang="fr-BE" sz="2600" dirty="0"/>
              <a:t>du site web</a:t>
            </a:r>
            <a:br>
              <a:rPr lang="fr-BE" sz="2600" dirty="0"/>
            </a:br>
            <a:r>
              <a:rPr lang="fr-BE" sz="1600" dirty="0" smtClean="0">
                <a:sym typeface="Wingdings" panose="05000000000000000000" pitchFamily="2" charset="2"/>
              </a:rPr>
              <a:t></a:t>
            </a:r>
            <a:r>
              <a:rPr lang="fr-BE" dirty="0" smtClean="0">
                <a:sym typeface="Wingdings" panose="05000000000000000000" pitchFamily="2" charset="2"/>
              </a:rPr>
              <a:t> </a:t>
            </a:r>
            <a:r>
              <a:rPr lang="fr-BE" sz="1500" dirty="0">
                <a:hlinkClick r:id="rId2"/>
              </a:rPr>
              <a:t>https://</a:t>
            </a:r>
            <a:r>
              <a:rPr lang="fr-BE" sz="1500" dirty="0" smtClean="0">
                <a:hlinkClick r:id="rId2"/>
              </a:rPr>
              <a:t>www.ksz-bcss.fgov.be/fr/a-propos-de-la-bcss/comites/comite-general-de-coordination</a:t>
            </a:r>
            <a:endParaRPr lang="fr-BE" sz="1500"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27</a:t>
            </a:fld>
            <a:endParaRPr lang="en-GB" dirty="0"/>
          </a:p>
        </p:txBody>
      </p:sp>
      <p:grpSp>
        <p:nvGrpSpPr>
          <p:cNvPr id="13" name="Group 12"/>
          <p:cNvGrpSpPr>
            <a:grpSpLocks noChangeAspect="1"/>
          </p:cNvGrpSpPr>
          <p:nvPr/>
        </p:nvGrpSpPr>
        <p:grpSpPr>
          <a:xfrm>
            <a:off x="1691677" y="3933053"/>
            <a:ext cx="5703036" cy="2233809"/>
            <a:chOff x="1261926" y="4113076"/>
            <a:chExt cx="5184576" cy="2030735"/>
          </a:xfrm>
        </p:grpSpPr>
        <p:pic>
          <p:nvPicPr>
            <p:cNvPr id="14" name="Picture 13"/>
            <p:cNvPicPr>
              <a:picLocks noChangeAspect="1"/>
            </p:cNvPicPr>
            <p:nvPr/>
          </p:nvPicPr>
          <p:blipFill rotWithShape="1">
            <a:blip r:embed="rId3"/>
            <a:srcRect l="21930" t="15060"/>
            <a:stretch/>
          </p:blipFill>
          <p:spPr>
            <a:xfrm>
              <a:off x="2892015" y="4113076"/>
              <a:ext cx="3554487" cy="2030735"/>
            </a:xfrm>
            <a:prstGeom prst="rect">
              <a:avLst/>
            </a:prstGeom>
          </p:spPr>
        </p:pic>
        <p:grpSp>
          <p:nvGrpSpPr>
            <p:cNvPr id="15" name="Group 14"/>
            <p:cNvGrpSpPr/>
            <p:nvPr/>
          </p:nvGrpSpPr>
          <p:grpSpPr>
            <a:xfrm>
              <a:off x="1261926" y="4129335"/>
              <a:ext cx="1726157" cy="1695674"/>
              <a:chOff x="683567" y="4201343"/>
              <a:chExt cx="1726157" cy="1695674"/>
            </a:xfrm>
          </p:grpSpPr>
          <p:sp>
            <p:nvSpPr>
              <p:cNvPr id="16" name="TextBox 15"/>
              <p:cNvSpPr txBox="1"/>
              <p:nvPr/>
            </p:nvSpPr>
            <p:spPr>
              <a:xfrm>
                <a:off x="683567" y="4201343"/>
                <a:ext cx="1509873" cy="307777"/>
              </a:xfrm>
              <a:prstGeom prst="rect">
                <a:avLst/>
              </a:prstGeom>
              <a:noFill/>
            </p:spPr>
            <p:txBody>
              <a:bodyPr wrap="square" rtlCol="0">
                <a:spAutoFit/>
              </a:bodyPr>
              <a:lstStyle/>
              <a:p>
                <a:r>
                  <a:rPr lang="fr-BE" sz="1400" dirty="0" smtClean="0"/>
                  <a:t>Bruxelles (</a:t>
                </a:r>
                <a:r>
                  <a:rPr lang="fr-BE" sz="1400" dirty="0" smtClean="0">
                    <a:solidFill>
                      <a:srgbClr val="0070C0"/>
                    </a:solidFill>
                  </a:rPr>
                  <a:t>32</a:t>
                </a:r>
                <a:r>
                  <a:rPr lang="fr-BE" sz="1400" dirty="0" smtClean="0"/>
                  <a:t>)</a:t>
                </a:r>
                <a:endParaRPr lang="en-US" sz="1400" dirty="0"/>
              </a:p>
            </p:txBody>
          </p:sp>
          <p:sp>
            <p:nvSpPr>
              <p:cNvPr id="17" name="TextBox 16"/>
              <p:cNvSpPr txBox="1"/>
              <p:nvPr/>
            </p:nvSpPr>
            <p:spPr>
              <a:xfrm>
                <a:off x="683568" y="4550376"/>
                <a:ext cx="1726156" cy="307777"/>
              </a:xfrm>
              <a:prstGeom prst="rect">
                <a:avLst/>
              </a:prstGeom>
              <a:noFill/>
            </p:spPr>
            <p:txBody>
              <a:bodyPr wrap="square" rtlCol="0">
                <a:spAutoFit/>
              </a:bodyPr>
              <a:lstStyle/>
              <a:p>
                <a:r>
                  <a:rPr lang="fr-BE" sz="1400" dirty="0" smtClean="0"/>
                  <a:t>Région wallonne (</a:t>
                </a:r>
                <a:r>
                  <a:rPr lang="fr-BE" sz="1400" dirty="0" smtClean="0">
                    <a:solidFill>
                      <a:srgbClr val="0070C0"/>
                    </a:solidFill>
                  </a:rPr>
                  <a:t>5</a:t>
                </a:r>
                <a:r>
                  <a:rPr lang="fr-BE" sz="1400" dirty="0" smtClean="0"/>
                  <a:t>)</a:t>
                </a:r>
                <a:endParaRPr lang="en-US" sz="1400" dirty="0"/>
              </a:p>
            </p:txBody>
          </p:sp>
          <p:sp>
            <p:nvSpPr>
              <p:cNvPr id="18" name="TextBox 17"/>
              <p:cNvSpPr txBox="1"/>
              <p:nvPr/>
            </p:nvSpPr>
            <p:spPr>
              <a:xfrm>
                <a:off x="683567" y="4894565"/>
                <a:ext cx="1509873" cy="307777"/>
              </a:xfrm>
              <a:prstGeom prst="rect">
                <a:avLst/>
              </a:prstGeom>
              <a:noFill/>
            </p:spPr>
            <p:txBody>
              <a:bodyPr wrap="square" rtlCol="0">
                <a:spAutoFit/>
              </a:bodyPr>
              <a:lstStyle/>
              <a:p>
                <a:r>
                  <a:rPr lang="fr-BE" sz="1400" dirty="0" smtClean="0"/>
                  <a:t>Flandre (</a:t>
                </a:r>
                <a:r>
                  <a:rPr lang="fr-BE" sz="1400" dirty="0" smtClean="0">
                    <a:solidFill>
                      <a:srgbClr val="0070C0"/>
                    </a:solidFill>
                  </a:rPr>
                  <a:t>27</a:t>
                </a:r>
                <a:r>
                  <a:rPr lang="fr-BE" sz="1400" dirty="0" smtClean="0"/>
                  <a:t>)</a:t>
                </a:r>
                <a:endParaRPr lang="en-US" sz="1400" dirty="0"/>
              </a:p>
            </p:txBody>
          </p:sp>
          <p:sp>
            <p:nvSpPr>
              <p:cNvPr id="19" name="TextBox 18"/>
              <p:cNvSpPr txBox="1"/>
              <p:nvPr/>
            </p:nvSpPr>
            <p:spPr>
              <a:xfrm>
                <a:off x="683568" y="5229200"/>
                <a:ext cx="1509873" cy="307777"/>
              </a:xfrm>
              <a:prstGeom prst="rect">
                <a:avLst/>
              </a:prstGeom>
              <a:noFill/>
            </p:spPr>
            <p:txBody>
              <a:bodyPr wrap="square" rtlCol="0">
                <a:spAutoFit/>
              </a:bodyPr>
              <a:lstStyle/>
              <a:p>
                <a:r>
                  <a:rPr lang="fr-BE" sz="1400" dirty="0" smtClean="0"/>
                  <a:t>Inter-régional (</a:t>
                </a:r>
                <a:r>
                  <a:rPr lang="fr-BE" sz="1400" dirty="0" smtClean="0">
                    <a:solidFill>
                      <a:srgbClr val="0070C0"/>
                    </a:solidFill>
                  </a:rPr>
                  <a:t>3</a:t>
                </a:r>
                <a:r>
                  <a:rPr lang="fr-BE" sz="1400" dirty="0" smtClean="0"/>
                  <a:t>)</a:t>
                </a:r>
                <a:endParaRPr lang="en-US" sz="1400" dirty="0"/>
              </a:p>
            </p:txBody>
          </p:sp>
          <p:sp>
            <p:nvSpPr>
              <p:cNvPr id="20" name="TextBox 19"/>
              <p:cNvSpPr txBox="1"/>
              <p:nvPr/>
            </p:nvSpPr>
            <p:spPr>
              <a:xfrm>
                <a:off x="683568" y="5589240"/>
                <a:ext cx="1509873" cy="307777"/>
              </a:xfrm>
              <a:prstGeom prst="rect">
                <a:avLst/>
              </a:prstGeom>
              <a:noFill/>
            </p:spPr>
            <p:txBody>
              <a:bodyPr wrap="square" rtlCol="0">
                <a:spAutoFit/>
              </a:bodyPr>
              <a:lstStyle/>
              <a:p>
                <a:r>
                  <a:rPr lang="fr-BE" sz="1400" dirty="0" smtClean="0"/>
                  <a:t>Fédéral / IPSS (</a:t>
                </a:r>
                <a:r>
                  <a:rPr lang="fr-BE" sz="1400" dirty="0" smtClean="0">
                    <a:solidFill>
                      <a:srgbClr val="0070C0"/>
                    </a:solidFill>
                  </a:rPr>
                  <a:t>76</a:t>
                </a:r>
                <a:r>
                  <a:rPr lang="fr-BE" sz="1400" dirty="0" smtClean="0"/>
                  <a:t>)</a:t>
                </a:r>
                <a:endParaRPr lang="en-US" sz="1400" dirty="0"/>
              </a:p>
            </p:txBody>
          </p:sp>
        </p:grpSp>
      </p:grpSp>
    </p:spTree>
    <p:extLst>
      <p:ext uri="{BB962C8B-B14F-4D97-AF65-F5344CB8AC3E}">
        <p14:creationId xmlns:p14="http://schemas.microsoft.com/office/powerpoint/2010/main" val="662556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7810"/>
          <a:stretch/>
        </p:blipFill>
        <p:spPr>
          <a:xfrm>
            <a:off x="179512" y="997320"/>
            <a:ext cx="8666988" cy="5472556"/>
          </a:xfrm>
          <a:prstGeom prst="rect">
            <a:avLst/>
          </a:prstGeom>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28</a:t>
            </a:fld>
            <a:endParaRPr lang="en-GB" dirty="0"/>
          </a:p>
        </p:txBody>
      </p:sp>
      <p:sp>
        <p:nvSpPr>
          <p:cNvPr id="3" name="Title 2"/>
          <p:cNvSpPr>
            <a:spLocks noGrp="1"/>
          </p:cNvSpPr>
          <p:nvPr>
            <p:ph type="title"/>
          </p:nvPr>
        </p:nvSpPr>
        <p:spPr/>
        <p:txBody>
          <a:bodyPr/>
          <a:lstStyle/>
          <a:p>
            <a:r>
              <a:rPr lang="fr-BE" altLang="en-US" dirty="0" err="1" smtClean="0"/>
              <a:t>Prioriteiten</a:t>
            </a:r>
            <a:r>
              <a:rPr lang="fr-BE" altLang="en-US" dirty="0" smtClean="0"/>
              <a:t> </a:t>
            </a:r>
            <a:r>
              <a:rPr lang="fr-BE" altLang="en-US" dirty="0"/>
              <a:t>2020</a:t>
            </a:r>
            <a:endParaRPr lang="en-US" dirty="0"/>
          </a:p>
        </p:txBody>
      </p:sp>
    </p:spTree>
    <p:extLst>
      <p:ext uri="{BB962C8B-B14F-4D97-AF65-F5344CB8AC3E}">
        <p14:creationId xmlns:p14="http://schemas.microsoft.com/office/powerpoint/2010/main" val="75490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err="1" smtClean="0"/>
              <a:t>Priorités</a:t>
            </a:r>
            <a:endParaRPr lang="nl-BE" dirty="0"/>
          </a:p>
        </p:txBody>
      </p:sp>
      <p:sp>
        <p:nvSpPr>
          <p:cNvPr id="3" name="Content Placeholder 2"/>
          <p:cNvSpPr>
            <a:spLocks noGrp="1"/>
          </p:cNvSpPr>
          <p:nvPr>
            <p:ph idx="1"/>
          </p:nvPr>
        </p:nvSpPr>
        <p:spPr>
          <a:xfrm>
            <a:off x="457200" y="1268760"/>
            <a:ext cx="8229600" cy="5112568"/>
          </a:xfrm>
        </p:spPr>
        <p:txBody>
          <a:bodyPr>
            <a:normAutofit fontScale="92500" lnSpcReduction="20000"/>
          </a:bodyPr>
          <a:lstStyle/>
          <a:p>
            <a:pPr marL="0" indent="0">
              <a:buNone/>
            </a:pPr>
            <a:r>
              <a:rPr lang="nl-BE" dirty="0"/>
              <a:t>&gt; </a:t>
            </a:r>
            <a:r>
              <a:rPr lang="nl-BE" dirty="0">
                <a:solidFill>
                  <a:srgbClr val="0070C0"/>
                </a:solidFill>
              </a:rPr>
              <a:t>143</a:t>
            </a:r>
            <a:r>
              <a:rPr lang="nl-BE" dirty="0"/>
              <a:t> </a:t>
            </a:r>
            <a:r>
              <a:rPr lang="fr-BE" dirty="0" smtClean="0"/>
              <a:t>demandes dont</a:t>
            </a:r>
          </a:p>
          <a:p>
            <a:pPr marL="0" indent="0">
              <a:buNone/>
            </a:pPr>
            <a:endParaRPr lang="fr-BE" sz="400" dirty="0" smtClean="0"/>
          </a:p>
          <a:p>
            <a:r>
              <a:rPr lang="fr-BE" dirty="0" smtClean="0"/>
              <a:t>poursuite de l’extension ‘univers de simplification’</a:t>
            </a:r>
          </a:p>
          <a:p>
            <a:pPr lvl="1"/>
            <a:r>
              <a:rPr lang="fr-BE" dirty="0" smtClean="0"/>
              <a:t>régions </a:t>
            </a:r>
          </a:p>
          <a:p>
            <a:pPr lvl="2"/>
            <a:r>
              <a:rPr lang="fr-BE" dirty="0" smtClean="0"/>
              <a:t>la moitié des demandes prioritaires sont introduites par elles</a:t>
            </a:r>
          </a:p>
          <a:p>
            <a:pPr lvl="2"/>
            <a:r>
              <a:rPr lang="fr-BE" dirty="0" smtClean="0"/>
              <a:t>elles trouvent petit à petit le chemin vers les SSH/</a:t>
            </a:r>
            <a:r>
              <a:rPr lang="fr-BE" dirty="0" err="1" smtClean="0"/>
              <a:t>ePV</a:t>
            </a:r>
            <a:r>
              <a:rPr lang="fr-BE" dirty="0" smtClean="0"/>
              <a:t>/ données des CPAS</a:t>
            </a:r>
          </a:p>
          <a:p>
            <a:pPr lvl="2"/>
            <a:r>
              <a:rPr lang="fr-BE" dirty="0" smtClean="0"/>
              <a:t>réciprocité (handicap, allocations familiales)</a:t>
            </a:r>
          </a:p>
          <a:p>
            <a:pPr lvl="1"/>
            <a:r>
              <a:rPr lang="fr-BE" dirty="0" smtClean="0"/>
              <a:t>le SPF Finances devient (est) un partenaire important</a:t>
            </a:r>
          </a:p>
          <a:p>
            <a:pPr lvl="2"/>
            <a:r>
              <a:rPr lang="fr-BE" dirty="0" smtClean="0"/>
              <a:t>banque de données des patrimoines</a:t>
            </a:r>
          </a:p>
          <a:p>
            <a:pPr lvl="2"/>
            <a:r>
              <a:rPr lang="fr-BE" dirty="0" smtClean="0"/>
              <a:t>avertissement extrait de rôle et BELGOTAX</a:t>
            </a:r>
          </a:p>
          <a:p>
            <a:pPr lvl="1"/>
            <a:r>
              <a:rPr lang="fr-BE" dirty="0" smtClean="0"/>
              <a:t>SPF Justice </a:t>
            </a:r>
          </a:p>
          <a:p>
            <a:pPr lvl="2"/>
            <a:r>
              <a:rPr lang="fr-BE" dirty="0" err="1" smtClean="0"/>
              <a:t>Sidus</a:t>
            </a:r>
            <a:r>
              <a:rPr lang="fr-BE" dirty="0" smtClean="0"/>
              <a:t> Suite: demande d’opérationnalisation de la communication de données relatives aux  détenus</a:t>
            </a:r>
          </a:p>
          <a:p>
            <a:endParaRPr lang="fr-BE" sz="400" dirty="0" smtClean="0"/>
          </a:p>
          <a:p>
            <a:r>
              <a:rPr lang="fr-BE" dirty="0" smtClean="0"/>
              <a:t>la BCSS a également soumis plusieurs projets prioritaires via la liste des priorités</a:t>
            </a:r>
          </a:p>
          <a:p>
            <a:pPr lvl="1"/>
            <a:r>
              <a:rPr lang="fr-BE" dirty="0"/>
              <a:t>élaborer une notion uniforme ‘Revenu actuel et moyens de subsistance</a:t>
            </a:r>
            <a:r>
              <a:rPr lang="fr-BE" dirty="0" smtClean="0"/>
              <a:t>’</a:t>
            </a:r>
          </a:p>
          <a:p>
            <a:pPr lvl="1"/>
            <a:r>
              <a:rPr lang="fr-BE" dirty="0"/>
              <a:t>rendre les banques de données accessibles au </a:t>
            </a:r>
            <a:r>
              <a:rPr lang="fr-BE" dirty="0" smtClean="0"/>
              <a:t>moyen d’API réutilisables pour différentes finalités comme p.ex. DOLSIS</a:t>
            </a:r>
          </a:p>
          <a:p>
            <a:pPr lvl="1"/>
            <a:r>
              <a:rPr lang="fr-BE" dirty="0" smtClean="0"/>
              <a:t>rendre les statuts davantage accessibles au citoyen</a:t>
            </a:r>
          </a:p>
          <a:p>
            <a:pPr lvl="1"/>
            <a:endParaRPr lang="fr-BE" sz="400" dirty="0" smtClean="0"/>
          </a:p>
          <a:p>
            <a:pPr lvl="1"/>
            <a:endParaRPr lang="fr-BE" sz="400" dirty="0" smtClean="0"/>
          </a:p>
          <a:p>
            <a:pPr lvl="1"/>
            <a:endParaRPr lang="nl-NL" dirty="0" smtClean="0"/>
          </a:p>
          <a:p>
            <a:pPr lvl="1"/>
            <a:endParaRPr lang="nl-NL" dirty="0" smtClean="0"/>
          </a:p>
          <a:p>
            <a:pPr lvl="1"/>
            <a:endParaRPr lang="nl-NL" dirty="0" smtClean="0"/>
          </a:p>
          <a:p>
            <a:pPr lvl="1"/>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29</a:t>
            </a:fld>
            <a:endParaRPr lang="en-GB" smtClean="0"/>
          </a:p>
        </p:txBody>
      </p:sp>
    </p:spTree>
    <p:extLst>
      <p:ext uri="{BB962C8B-B14F-4D97-AF65-F5344CB8AC3E}">
        <p14:creationId xmlns:p14="http://schemas.microsoft.com/office/powerpoint/2010/main" val="1443091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r-BE" altLang="en-US" dirty="0" err="1" smtClean="0">
                <a:solidFill>
                  <a:srgbClr val="0082B8"/>
                </a:solidFill>
              </a:rPr>
              <a:t>Facts</a:t>
            </a:r>
            <a:r>
              <a:rPr lang="fr-BE" altLang="en-US" dirty="0" smtClean="0"/>
              <a:t> &amp; Figures </a:t>
            </a:r>
            <a:r>
              <a:rPr lang="fr-BE" altLang="en-US" dirty="0"/>
              <a:t>2019</a:t>
            </a:r>
            <a:endParaRPr lang="en-US" altLang="en-US" dirty="0"/>
          </a:p>
        </p:txBody>
      </p:sp>
      <p:sp>
        <p:nvSpPr>
          <p:cNvPr id="3" name="Content Placeholder 2"/>
          <p:cNvSpPr>
            <a:spLocks noGrp="1"/>
          </p:cNvSpPr>
          <p:nvPr>
            <p:ph idx="1"/>
          </p:nvPr>
        </p:nvSpPr>
        <p:spPr>
          <a:xfrm>
            <a:off x="457200" y="1124744"/>
            <a:ext cx="8229600" cy="5112568"/>
          </a:xfrm>
        </p:spPr>
        <p:txBody>
          <a:bodyPr/>
          <a:lstStyle/>
          <a:p>
            <a:r>
              <a:rPr lang="fr-BE" dirty="0" smtClean="0"/>
              <a:t>disponibilité des services  (norme: 98%)</a:t>
            </a:r>
            <a:endParaRPr lang="fr-FR" dirty="0" smtClean="0"/>
          </a:p>
          <a:p>
            <a:pPr lvl="1"/>
            <a:r>
              <a:rPr lang="fr-FR" dirty="0" smtClean="0"/>
              <a:t> </a:t>
            </a:r>
            <a:r>
              <a:rPr lang="fr-BE" dirty="0">
                <a:solidFill>
                  <a:srgbClr val="0070C0"/>
                </a:solidFill>
              </a:rPr>
              <a:t>99,93 %</a:t>
            </a:r>
            <a:r>
              <a:rPr lang="fr-BE" dirty="0" smtClean="0">
                <a:solidFill>
                  <a:srgbClr val="0082B8"/>
                </a:solidFill>
              </a:rPr>
              <a:t>  </a:t>
            </a:r>
            <a:r>
              <a:rPr lang="fr-BE" dirty="0" smtClean="0"/>
              <a:t>de disponibilité du système informatique de la BCSS </a:t>
            </a:r>
          </a:p>
          <a:p>
            <a:pPr lvl="1"/>
            <a:r>
              <a:rPr lang="fr-BE" dirty="0" smtClean="0"/>
              <a:t> </a:t>
            </a:r>
            <a:r>
              <a:rPr lang="fr-BE" dirty="0" smtClean="0">
                <a:solidFill>
                  <a:srgbClr val="0070C0"/>
                </a:solidFill>
              </a:rPr>
              <a:t>99,33 </a:t>
            </a:r>
            <a:r>
              <a:rPr lang="fr-BE" dirty="0">
                <a:solidFill>
                  <a:srgbClr val="0070C0"/>
                </a:solidFill>
              </a:rPr>
              <a:t>%</a:t>
            </a:r>
            <a:r>
              <a:rPr lang="fr-BE" b="1" dirty="0">
                <a:solidFill>
                  <a:srgbClr val="5591C3"/>
                </a:solidFill>
              </a:rPr>
              <a:t> </a:t>
            </a:r>
            <a:r>
              <a:rPr lang="fr-BE" dirty="0" smtClean="0"/>
              <a:t>de disponibilité pour les services du Registre national </a:t>
            </a:r>
          </a:p>
          <a:p>
            <a:pPr lvl="1"/>
            <a:r>
              <a:rPr lang="fr-BE" dirty="0" smtClean="0"/>
              <a:t> </a:t>
            </a:r>
            <a:r>
              <a:rPr lang="fr-BE" dirty="0" smtClean="0">
                <a:solidFill>
                  <a:srgbClr val="0070C0"/>
                </a:solidFill>
              </a:rPr>
              <a:t>99,98 </a:t>
            </a:r>
            <a:r>
              <a:rPr lang="fr-BE" dirty="0">
                <a:solidFill>
                  <a:srgbClr val="0070C0"/>
                </a:solidFill>
              </a:rPr>
              <a:t>%</a:t>
            </a:r>
            <a:r>
              <a:rPr lang="fr-BE" dirty="0" smtClean="0">
                <a:solidFill>
                  <a:srgbClr val="0082B8"/>
                </a:solidFill>
              </a:rPr>
              <a:t> </a:t>
            </a:r>
            <a:r>
              <a:rPr lang="fr-BE" dirty="0" smtClean="0"/>
              <a:t>de disponibilité pour les services de l’ONSS</a:t>
            </a:r>
          </a:p>
          <a:p>
            <a:pPr lvl="1"/>
            <a:endParaRPr lang="fr-BE" sz="600" dirty="0" smtClean="0"/>
          </a:p>
          <a:p>
            <a:r>
              <a:rPr lang="fr-BE" dirty="0" smtClean="0"/>
              <a:t>délais de traitement (normes: 90% - 95%) </a:t>
            </a:r>
          </a:p>
          <a:p>
            <a:pPr lvl="1"/>
            <a:r>
              <a:rPr lang="fr-BE" dirty="0" smtClean="0"/>
              <a:t>délai maximal de 1 seconde dans </a:t>
            </a:r>
            <a:r>
              <a:rPr lang="fr-BE" dirty="0" smtClean="0">
                <a:solidFill>
                  <a:srgbClr val="0070C0"/>
                </a:solidFill>
              </a:rPr>
              <a:t>99,81</a:t>
            </a:r>
            <a:r>
              <a:rPr lang="fr-BE" b="1" dirty="0" smtClean="0">
                <a:solidFill>
                  <a:srgbClr val="5591C3"/>
                </a:solidFill>
              </a:rPr>
              <a:t> </a:t>
            </a:r>
            <a:r>
              <a:rPr lang="fr-BE" dirty="0">
                <a:solidFill>
                  <a:srgbClr val="0070C0"/>
                </a:solidFill>
              </a:rPr>
              <a:t>%</a:t>
            </a:r>
            <a:r>
              <a:rPr lang="fr-BE" dirty="0" smtClean="0">
                <a:solidFill>
                  <a:srgbClr val="0082B8"/>
                </a:solidFill>
              </a:rPr>
              <a:t> </a:t>
            </a:r>
            <a:r>
              <a:rPr lang="fr-BE" dirty="0" smtClean="0"/>
              <a:t>des cas</a:t>
            </a:r>
          </a:p>
          <a:p>
            <a:pPr lvl="1"/>
            <a:r>
              <a:rPr lang="fr-BE" dirty="0" smtClean="0"/>
              <a:t>délai maximal de 2 secondes dans </a:t>
            </a:r>
            <a:r>
              <a:rPr lang="fr-BE" dirty="0" smtClean="0">
                <a:solidFill>
                  <a:srgbClr val="0070C0"/>
                </a:solidFill>
              </a:rPr>
              <a:t>99,92</a:t>
            </a:r>
            <a:r>
              <a:rPr lang="fr-BE" b="1" dirty="0" smtClean="0">
                <a:solidFill>
                  <a:srgbClr val="5591C3"/>
                </a:solidFill>
              </a:rPr>
              <a:t> </a:t>
            </a:r>
            <a:r>
              <a:rPr lang="fr-BE" dirty="0">
                <a:solidFill>
                  <a:srgbClr val="0070C0"/>
                </a:solidFill>
              </a:rPr>
              <a:t>%</a:t>
            </a:r>
            <a:r>
              <a:rPr lang="fr-BE" dirty="0" smtClean="0">
                <a:solidFill>
                  <a:srgbClr val="0082B8"/>
                </a:solidFill>
              </a:rPr>
              <a:t>  </a:t>
            </a:r>
            <a:r>
              <a:rPr lang="fr-BE" dirty="0" smtClean="0"/>
              <a:t>des cas </a:t>
            </a:r>
          </a:p>
          <a:p>
            <a:pPr lvl="1"/>
            <a:r>
              <a:rPr lang="fr-BE" dirty="0" smtClean="0"/>
              <a:t> </a:t>
            </a:r>
            <a:r>
              <a:rPr lang="fr-BE" dirty="0">
                <a:solidFill>
                  <a:srgbClr val="0070C0"/>
                </a:solidFill>
              </a:rPr>
              <a:t>99,93</a:t>
            </a:r>
            <a:r>
              <a:rPr lang="fr-BE" b="1" dirty="0">
                <a:solidFill>
                  <a:srgbClr val="5591C3"/>
                </a:solidFill>
              </a:rPr>
              <a:t> </a:t>
            </a:r>
            <a:r>
              <a:rPr lang="fr-BE" dirty="0">
                <a:solidFill>
                  <a:srgbClr val="0070C0"/>
                </a:solidFill>
              </a:rPr>
              <a:t>%</a:t>
            </a:r>
            <a:r>
              <a:rPr lang="fr-BE" dirty="0" smtClean="0">
                <a:solidFill>
                  <a:srgbClr val="0082B8"/>
                </a:solidFill>
              </a:rPr>
              <a:t> </a:t>
            </a:r>
            <a:r>
              <a:rPr lang="fr-BE" dirty="0" smtClean="0"/>
              <a:t>des services traités en mode batch dans les 4 jours calendrier</a:t>
            </a:r>
          </a:p>
          <a:p>
            <a:pPr lvl="1"/>
            <a:r>
              <a:rPr lang="fr-BE" dirty="0" smtClean="0"/>
              <a:t>travaux batch exceptionnels : </a:t>
            </a:r>
            <a:r>
              <a:rPr lang="fr-BE" dirty="0">
                <a:solidFill>
                  <a:srgbClr val="0070C0"/>
                </a:solidFill>
              </a:rPr>
              <a:t>100</a:t>
            </a:r>
            <a:r>
              <a:rPr lang="fr-BE" b="1" dirty="0" smtClean="0">
                <a:solidFill>
                  <a:srgbClr val="5591C3"/>
                </a:solidFill>
              </a:rPr>
              <a:t> </a:t>
            </a:r>
            <a:r>
              <a:rPr lang="fr-BE" dirty="0">
                <a:solidFill>
                  <a:srgbClr val="0070C0"/>
                </a:solidFill>
              </a:rPr>
              <a:t>%</a:t>
            </a:r>
            <a:r>
              <a:rPr lang="fr-BE" b="1" dirty="0">
                <a:solidFill>
                  <a:srgbClr val="5591C3"/>
                </a:solidFill>
              </a:rPr>
              <a:t> </a:t>
            </a:r>
            <a:r>
              <a:rPr lang="fr-BE" dirty="0" smtClean="0"/>
              <a:t>des services traités dans les délais convenus avec les institutions</a:t>
            </a:r>
          </a:p>
          <a:p>
            <a:pPr lvl="1"/>
            <a:endParaRPr lang="fr-BE" dirty="0" smtClean="0"/>
          </a:p>
          <a:p>
            <a:endParaRPr lang="fr-BE" dirty="0"/>
          </a:p>
        </p:txBody>
      </p:sp>
      <p:sp>
        <p:nvSpPr>
          <p:cNvPr id="4" name="Slide Number Placeholder 3"/>
          <p:cNvSpPr>
            <a:spLocks noGrp="1"/>
          </p:cNvSpPr>
          <p:nvPr>
            <p:ph type="sldNum" sz="quarter" idx="10"/>
          </p:nvPr>
        </p:nvSpPr>
        <p:spPr/>
        <p:txBody>
          <a:bodyPr/>
          <a:lstStyle/>
          <a:p>
            <a:fld id="{EF4B86D7-EDDD-4D11-90D5-B63D2F676D03}" type="slidenum">
              <a:rPr lang="en-GB" smtClean="0"/>
              <a:pPr/>
              <a:t>3</a:t>
            </a:fld>
            <a:endParaRPr lang="en-GB" dirty="0"/>
          </a:p>
        </p:txBody>
      </p:sp>
    </p:spTree>
    <p:extLst>
      <p:ext uri="{BB962C8B-B14F-4D97-AF65-F5344CB8AC3E}">
        <p14:creationId xmlns:p14="http://schemas.microsoft.com/office/powerpoint/2010/main" val="2990757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altLang="en-US" dirty="0" err="1"/>
              <a:t>eDossier</a:t>
            </a:r>
            <a:endParaRPr lang="nl-BE" dirty="0"/>
          </a:p>
        </p:txBody>
      </p:sp>
      <p:sp>
        <p:nvSpPr>
          <p:cNvPr id="3" name="Content Placeholder 2"/>
          <p:cNvSpPr>
            <a:spLocks noGrp="1"/>
          </p:cNvSpPr>
          <p:nvPr>
            <p:ph idx="1"/>
          </p:nvPr>
        </p:nvSpPr>
        <p:spPr/>
        <p:txBody>
          <a:bodyPr>
            <a:normAutofit fontScale="92500"/>
          </a:bodyPr>
          <a:lstStyle/>
          <a:p>
            <a:r>
              <a:rPr lang="nl-BE" dirty="0" smtClean="0"/>
              <a:t>mise </a:t>
            </a:r>
            <a:r>
              <a:rPr lang="nl-BE" dirty="0"/>
              <a:t>en </a:t>
            </a:r>
            <a:r>
              <a:rPr lang="nl-BE" dirty="0" err="1"/>
              <a:t>œuvre</a:t>
            </a:r>
            <a:r>
              <a:rPr lang="nl-BE" dirty="0"/>
              <a:t> </a:t>
            </a:r>
            <a:r>
              <a:rPr lang="nl-BE" dirty="0" err="1"/>
              <a:t>d’une</a:t>
            </a:r>
            <a:r>
              <a:rPr lang="nl-BE" dirty="0"/>
              <a:t> </a:t>
            </a:r>
            <a:r>
              <a:rPr lang="nl-BE" dirty="0" err="1"/>
              <a:t>plate-forme</a:t>
            </a:r>
            <a:r>
              <a:rPr lang="nl-BE" dirty="0"/>
              <a:t> </a:t>
            </a:r>
            <a:r>
              <a:rPr lang="nl-BE" dirty="0" err="1"/>
              <a:t>intégrée</a:t>
            </a:r>
            <a:r>
              <a:rPr lang="nl-BE" dirty="0"/>
              <a:t> de </a:t>
            </a:r>
            <a:r>
              <a:rPr lang="nl-BE" dirty="0" err="1"/>
              <a:t>gestion</a:t>
            </a:r>
            <a:r>
              <a:rPr lang="nl-BE" dirty="0"/>
              <a:t> du </a:t>
            </a:r>
            <a:r>
              <a:rPr lang="nl-BE" dirty="0" err="1"/>
              <a:t>cycle</a:t>
            </a:r>
            <a:r>
              <a:rPr lang="nl-BE" dirty="0"/>
              <a:t> de </a:t>
            </a:r>
            <a:r>
              <a:rPr lang="nl-BE" dirty="0" err="1"/>
              <a:t>vie</a:t>
            </a:r>
            <a:r>
              <a:rPr lang="nl-BE" dirty="0"/>
              <a:t> complet </a:t>
            </a:r>
            <a:r>
              <a:rPr lang="nl-BE" dirty="0" err="1"/>
              <a:t>d’un</a:t>
            </a:r>
            <a:r>
              <a:rPr lang="nl-BE" dirty="0"/>
              <a:t> </a:t>
            </a:r>
            <a:r>
              <a:rPr lang="nl-BE" dirty="0" err="1"/>
              <a:t>procès-verbal</a:t>
            </a:r>
            <a:r>
              <a:rPr lang="nl-BE" dirty="0"/>
              <a:t> </a:t>
            </a:r>
            <a:r>
              <a:rPr lang="nl-BE" dirty="0" err="1"/>
              <a:t>électronique</a:t>
            </a:r>
            <a:endParaRPr lang="nl-BE" dirty="0"/>
          </a:p>
          <a:p>
            <a:r>
              <a:rPr lang="nl-BE" dirty="0"/>
              <a:t>acteurs et </a:t>
            </a:r>
            <a:r>
              <a:rPr lang="nl-BE" dirty="0" err="1"/>
              <a:t>processus</a:t>
            </a:r>
            <a:endParaRPr lang="nl-BE" dirty="0"/>
          </a:p>
          <a:p>
            <a:pPr lvl="1"/>
            <a:r>
              <a:rPr lang="nl-BE" dirty="0"/>
              <a:t>services </a:t>
            </a:r>
            <a:r>
              <a:rPr lang="nl-BE" dirty="0" err="1"/>
              <a:t>d’inspection</a:t>
            </a:r>
            <a:r>
              <a:rPr lang="nl-BE" dirty="0"/>
              <a:t> au sein et en </a:t>
            </a:r>
            <a:r>
              <a:rPr lang="nl-BE" dirty="0" err="1"/>
              <a:t>dehors</a:t>
            </a:r>
            <a:r>
              <a:rPr lang="nl-BE" dirty="0"/>
              <a:t>  du </a:t>
            </a:r>
            <a:r>
              <a:rPr lang="nl-BE" dirty="0" err="1"/>
              <a:t>secteur</a:t>
            </a:r>
            <a:r>
              <a:rPr lang="nl-BE" dirty="0"/>
              <a:t> </a:t>
            </a:r>
            <a:r>
              <a:rPr lang="nl-BE" dirty="0" err="1"/>
              <a:t>social</a:t>
            </a:r>
            <a:r>
              <a:rPr lang="nl-BE" dirty="0"/>
              <a:t> en vue de </a:t>
            </a:r>
            <a:r>
              <a:rPr lang="nl-BE" dirty="0" err="1"/>
              <a:t>l’introduction</a:t>
            </a:r>
            <a:r>
              <a:rPr lang="nl-BE" dirty="0"/>
              <a:t> de </a:t>
            </a:r>
            <a:r>
              <a:rPr lang="nl-BE" dirty="0" err="1"/>
              <a:t>procès-verbaux</a:t>
            </a:r>
            <a:r>
              <a:rPr lang="nl-BE" dirty="0"/>
              <a:t> </a:t>
            </a:r>
            <a:r>
              <a:rPr lang="nl-BE" dirty="0" err="1"/>
              <a:t>électroniques</a:t>
            </a:r>
            <a:r>
              <a:rPr lang="nl-BE" dirty="0"/>
              <a:t> (</a:t>
            </a:r>
            <a:r>
              <a:rPr lang="nl-BE" dirty="0" err="1"/>
              <a:t>ePV</a:t>
            </a:r>
            <a:r>
              <a:rPr lang="nl-BE" dirty="0"/>
              <a:t>)</a:t>
            </a:r>
          </a:p>
          <a:p>
            <a:pPr lvl="1"/>
            <a:r>
              <a:rPr lang="nl-BE" dirty="0"/>
              <a:t>SPF </a:t>
            </a:r>
            <a:r>
              <a:rPr lang="nl-BE" dirty="0" err="1"/>
              <a:t>Justice</a:t>
            </a:r>
            <a:r>
              <a:rPr lang="nl-BE" dirty="0"/>
              <a:t> - </a:t>
            </a:r>
            <a:r>
              <a:rPr lang="nl-BE" dirty="0" err="1"/>
              <a:t>auditorats</a:t>
            </a:r>
            <a:r>
              <a:rPr lang="nl-BE" dirty="0"/>
              <a:t> </a:t>
            </a:r>
            <a:r>
              <a:rPr lang="nl-BE" dirty="0" err="1"/>
              <a:t>concernant</a:t>
            </a:r>
            <a:r>
              <a:rPr lang="nl-BE" dirty="0"/>
              <a:t> la </a:t>
            </a:r>
            <a:r>
              <a:rPr lang="nl-BE" dirty="0" err="1"/>
              <a:t>décision</a:t>
            </a:r>
            <a:r>
              <a:rPr lang="nl-BE" dirty="0"/>
              <a:t> de la poursuite </a:t>
            </a:r>
            <a:r>
              <a:rPr lang="nl-BE" dirty="0" err="1"/>
              <a:t>judiciaire</a:t>
            </a:r>
            <a:r>
              <a:rPr lang="nl-BE" dirty="0"/>
              <a:t> </a:t>
            </a:r>
            <a:r>
              <a:rPr lang="nl-BE" dirty="0" err="1"/>
              <a:t>ou</a:t>
            </a:r>
            <a:r>
              <a:rPr lang="nl-BE" dirty="0"/>
              <a:t> non à </a:t>
            </a:r>
            <a:r>
              <a:rPr lang="nl-BE" dirty="0" err="1"/>
              <a:t>l’occasion</a:t>
            </a:r>
            <a:r>
              <a:rPr lang="nl-BE" dirty="0"/>
              <a:t> </a:t>
            </a:r>
            <a:r>
              <a:rPr lang="nl-BE" dirty="0" err="1"/>
              <a:t>d’un</a:t>
            </a:r>
            <a:r>
              <a:rPr lang="nl-BE" dirty="0"/>
              <a:t> </a:t>
            </a:r>
            <a:r>
              <a:rPr lang="nl-BE" dirty="0" err="1"/>
              <a:t>procès-verbal</a:t>
            </a:r>
            <a:r>
              <a:rPr lang="nl-BE" dirty="0"/>
              <a:t> (</a:t>
            </a:r>
            <a:r>
              <a:rPr lang="nl-BE" dirty="0" err="1"/>
              <a:t>eDecision</a:t>
            </a:r>
            <a:r>
              <a:rPr lang="nl-BE" dirty="0"/>
              <a:t>) </a:t>
            </a:r>
          </a:p>
          <a:p>
            <a:pPr lvl="1"/>
            <a:r>
              <a:rPr lang="nl-BE" dirty="0"/>
              <a:t>SPF ETCS - services </a:t>
            </a:r>
            <a:r>
              <a:rPr lang="nl-BE" dirty="0" err="1"/>
              <a:t>Amendes</a:t>
            </a:r>
            <a:r>
              <a:rPr lang="nl-BE" dirty="0"/>
              <a:t> </a:t>
            </a:r>
            <a:r>
              <a:rPr lang="nl-BE" dirty="0" err="1"/>
              <a:t>administratives</a:t>
            </a:r>
            <a:r>
              <a:rPr lang="nl-BE" dirty="0"/>
              <a:t> et services </a:t>
            </a:r>
            <a:r>
              <a:rPr lang="nl-BE" dirty="0" err="1"/>
              <a:t>régionaux</a:t>
            </a:r>
            <a:r>
              <a:rPr lang="nl-BE" dirty="0"/>
              <a:t> </a:t>
            </a:r>
            <a:r>
              <a:rPr lang="nl-BE" dirty="0" err="1"/>
              <a:t>concernant</a:t>
            </a:r>
            <a:r>
              <a:rPr lang="nl-BE" dirty="0"/>
              <a:t> la </a:t>
            </a:r>
            <a:r>
              <a:rPr lang="nl-BE" dirty="0" err="1"/>
              <a:t>décision</a:t>
            </a:r>
            <a:r>
              <a:rPr lang="nl-BE" dirty="0"/>
              <a:t> </a:t>
            </a:r>
            <a:r>
              <a:rPr lang="nl-BE" dirty="0" err="1"/>
              <a:t>d’infliger</a:t>
            </a:r>
            <a:r>
              <a:rPr lang="nl-BE" dirty="0"/>
              <a:t> </a:t>
            </a:r>
            <a:r>
              <a:rPr lang="nl-BE" dirty="0" err="1"/>
              <a:t>ou</a:t>
            </a:r>
            <a:r>
              <a:rPr lang="nl-BE" dirty="0"/>
              <a:t> non </a:t>
            </a:r>
            <a:r>
              <a:rPr lang="nl-BE" dirty="0" err="1"/>
              <a:t>une</a:t>
            </a:r>
            <a:r>
              <a:rPr lang="nl-BE" dirty="0"/>
              <a:t> </a:t>
            </a:r>
            <a:r>
              <a:rPr lang="nl-BE" dirty="0" err="1"/>
              <a:t>amende</a:t>
            </a:r>
            <a:r>
              <a:rPr lang="nl-BE" dirty="0"/>
              <a:t> </a:t>
            </a:r>
            <a:r>
              <a:rPr lang="nl-BE" dirty="0" err="1"/>
              <a:t>administrative</a:t>
            </a:r>
            <a:r>
              <a:rPr lang="nl-BE" dirty="0"/>
              <a:t> (</a:t>
            </a:r>
            <a:r>
              <a:rPr lang="nl-BE" dirty="0" err="1"/>
              <a:t>eAvis</a:t>
            </a:r>
            <a:r>
              <a:rPr lang="nl-BE" dirty="0"/>
              <a:t>)</a:t>
            </a:r>
          </a:p>
          <a:p>
            <a:pPr lvl="1"/>
            <a:r>
              <a:rPr lang="nl-BE" dirty="0" err="1"/>
              <a:t>police</a:t>
            </a:r>
            <a:r>
              <a:rPr lang="nl-BE" dirty="0"/>
              <a:t> pour </a:t>
            </a:r>
            <a:r>
              <a:rPr lang="nl-BE" dirty="0" err="1"/>
              <a:t>gestion</a:t>
            </a:r>
            <a:r>
              <a:rPr lang="nl-BE" dirty="0"/>
              <a:t> du Pro Justitia</a:t>
            </a:r>
          </a:p>
          <a:p>
            <a:pPr lvl="1"/>
            <a:r>
              <a:rPr lang="nl-BE" dirty="0" err="1"/>
              <a:t>notifications</a:t>
            </a:r>
            <a:r>
              <a:rPr lang="nl-BE" dirty="0"/>
              <a:t> </a:t>
            </a:r>
            <a:r>
              <a:rPr lang="nl-BE" dirty="0" err="1"/>
              <a:t>entre</a:t>
            </a:r>
            <a:r>
              <a:rPr lang="nl-BE" dirty="0"/>
              <a:t> acteurs</a:t>
            </a:r>
          </a:p>
          <a:p>
            <a:pPr lvl="1"/>
            <a:r>
              <a:rPr lang="nl-BE" dirty="0" err="1"/>
              <a:t>eViewer</a:t>
            </a:r>
            <a:r>
              <a:rPr lang="nl-BE" dirty="0"/>
              <a:t> </a:t>
            </a:r>
            <a:r>
              <a:rPr lang="nl-BE" dirty="0" err="1"/>
              <a:t>permet</a:t>
            </a:r>
            <a:r>
              <a:rPr lang="nl-BE" dirty="0"/>
              <a:t> de </a:t>
            </a:r>
            <a:r>
              <a:rPr lang="nl-BE" dirty="0" err="1"/>
              <a:t>consulter</a:t>
            </a:r>
            <a:r>
              <a:rPr lang="nl-BE" dirty="0"/>
              <a:t> </a:t>
            </a:r>
            <a:r>
              <a:rPr lang="nl-BE" dirty="0" err="1"/>
              <a:t>un</a:t>
            </a:r>
            <a:r>
              <a:rPr lang="nl-BE" dirty="0"/>
              <a:t> dossier </a:t>
            </a:r>
            <a:r>
              <a:rPr lang="nl-BE" dirty="0" err="1"/>
              <a:t>ainsi</a:t>
            </a:r>
            <a:r>
              <a:rPr lang="nl-BE" dirty="0"/>
              <a:t> que </a:t>
            </a:r>
            <a:r>
              <a:rPr lang="nl-BE" dirty="0" err="1"/>
              <a:t>l’ensemble</a:t>
            </a:r>
            <a:r>
              <a:rPr lang="nl-BE" dirty="0"/>
              <a:t> de </a:t>
            </a:r>
            <a:r>
              <a:rPr lang="nl-BE" dirty="0" err="1"/>
              <a:t>ses</a:t>
            </a:r>
            <a:r>
              <a:rPr lang="nl-BE" dirty="0"/>
              <a:t> </a:t>
            </a:r>
            <a:r>
              <a:rPr lang="nl-BE" dirty="0" err="1"/>
              <a:t>annexes</a:t>
            </a:r>
            <a:endParaRPr lang="nl-BE" dirty="0"/>
          </a:p>
          <a:p>
            <a:pPr lvl="1"/>
            <a:r>
              <a:rPr lang="nl-BE" dirty="0" err="1"/>
              <a:t>intégration</a:t>
            </a:r>
            <a:r>
              <a:rPr lang="nl-BE" dirty="0"/>
              <a:t> dans </a:t>
            </a:r>
            <a:r>
              <a:rPr lang="nl-BE" dirty="0" err="1"/>
              <a:t>l’eBox</a:t>
            </a:r>
            <a:endParaRPr lang="nl-BE" dirty="0"/>
          </a:p>
          <a:p>
            <a:pPr lvl="1"/>
            <a:r>
              <a:rPr lang="nl-BE" dirty="0"/>
              <a:t>synergie </a:t>
            </a:r>
            <a:r>
              <a:rPr lang="nl-BE" dirty="0" err="1"/>
              <a:t>avec</a:t>
            </a:r>
            <a:r>
              <a:rPr lang="nl-BE" dirty="0"/>
              <a:t> </a:t>
            </a:r>
            <a:r>
              <a:rPr lang="nl-BE" dirty="0" err="1"/>
              <a:t>le</a:t>
            </a:r>
            <a:r>
              <a:rPr lang="nl-BE" dirty="0"/>
              <a:t> </a:t>
            </a:r>
            <a:r>
              <a:rPr lang="nl-BE" dirty="0" err="1"/>
              <a:t>projet</a:t>
            </a:r>
            <a:r>
              <a:rPr lang="nl-BE" dirty="0"/>
              <a:t> ‘9 </a:t>
            </a:r>
            <a:r>
              <a:rPr lang="nl-BE" dirty="0" err="1"/>
              <a:t>chantiers</a:t>
            </a:r>
            <a:r>
              <a:rPr lang="nl-BE" dirty="0"/>
              <a:t>’ pour des </a:t>
            </a:r>
            <a:r>
              <a:rPr lang="nl-BE" dirty="0" err="1"/>
              <a:t>investigations</a:t>
            </a:r>
            <a:r>
              <a:rPr lang="nl-BE" dirty="0"/>
              <a:t> </a:t>
            </a:r>
            <a:r>
              <a:rPr lang="nl-BE" dirty="0" err="1"/>
              <a:t>qui</a:t>
            </a:r>
            <a:r>
              <a:rPr lang="nl-BE" dirty="0"/>
              <a:t> </a:t>
            </a:r>
            <a:r>
              <a:rPr lang="nl-BE" dirty="0" err="1"/>
              <a:t>donnent</a:t>
            </a:r>
            <a:r>
              <a:rPr lang="nl-BE" dirty="0"/>
              <a:t> </a:t>
            </a:r>
            <a:r>
              <a:rPr lang="nl-BE" dirty="0" err="1"/>
              <a:t>lieu</a:t>
            </a:r>
            <a:r>
              <a:rPr lang="nl-BE" dirty="0"/>
              <a:t> à </a:t>
            </a:r>
            <a:r>
              <a:rPr lang="nl-BE" dirty="0" err="1"/>
              <a:t>l’introduction</a:t>
            </a:r>
            <a:r>
              <a:rPr lang="nl-BE" dirty="0"/>
              <a:t> </a:t>
            </a:r>
            <a:r>
              <a:rPr lang="nl-BE" dirty="0" err="1"/>
              <a:t>d’un</a:t>
            </a:r>
            <a:r>
              <a:rPr lang="nl-BE" dirty="0"/>
              <a:t> </a:t>
            </a:r>
            <a:r>
              <a:rPr lang="nl-BE" dirty="0" err="1"/>
              <a:t>procès-verbal</a:t>
            </a:r>
            <a:endParaRPr lang="nl-BE" dirty="0"/>
          </a:p>
          <a:p>
            <a:pPr lvl="1"/>
            <a:endParaRPr lang="en-US"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30</a:t>
            </a:fld>
            <a:endParaRPr lang="en-GB" smtClean="0"/>
          </a:p>
        </p:txBody>
      </p:sp>
    </p:spTree>
    <p:extLst>
      <p:ext uri="{BB962C8B-B14F-4D97-AF65-F5344CB8AC3E}">
        <p14:creationId xmlns:p14="http://schemas.microsoft.com/office/powerpoint/2010/main" val="237204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791"/>
          <a:stretch/>
        </p:blipFill>
        <p:spPr>
          <a:xfrm>
            <a:off x="35257" y="226820"/>
            <a:ext cx="9065030" cy="6628005"/>
          </a:xfrm>
          <a:prstGeom prst="rect">
            <a:avLst/>
          </a:prstGeom>
        </p:spPr>
      </p:pic>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31</a:t>
            </a:fld>
            <a:endParaRPr lang="en-GB" dirty="0"/>
          </a:p>
        </p:txBody>
      </p:sp>
    </p:spTree>
    <p:extLst>
      <p:ext uri="{BB962C8B-B14F-4D97-AF65-F5344CB8AC3E}">
        <p14:creationId xmlns:p14="http://schemas.microsoft.com/office/powerpoint/2010/main" val="2685007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Régionalisation</a:t>
            </a:r>
            <a:endParaRPr lang="fr-BE" dirty="0"/>
          </a:p>
        </p:txBody>
      </p:sp>
      <p:sp>
        <p:nvSpPr>
          <p:cNvPr id="3" name="Content Placeholder 2"/>
          <p:cNvSpPr>
            <a:spLocks noGrp="1"/>
          </p:cNvSpPr>
          <p:nvPr>
            <p:ph idx="1"/>
          </p:nvPr>
        </p:nvSpPr>
        <p:spPr>
          <a:xfrm>
            <a:off x="457200" y="1196752"/>
            <a:ext cx="8229600" cy="5112568"/>
          </a:xfrm>
        </p:spPr>
        <p:txBody>
          <a:bodyPr>
            <a:normAutofit fontScale="77500" lnSpcReduction="20000"/>
          </a:bodyPr>
          <a:lstStyle/>
          <a:p>
            <a:r>
              <a:rPr lang="fr-BE" sz="2600" dirty="0" smtClean="0"/>
              <a:t>poursuite </a:t>
            </a:r>
            <a:r>
              <a:rPr lang="fr-BE" sz="2600" dirty="0"/>
              <a:t>de l’intégration opérationnelle dans le réseau de la BCSS d’instances régionales, </a:t>
            </a:r>
            <a:r>
              <a:rPr lang="fr-BE" sz="2600" dirty="0" err="1"/>
              <a:t>e.a</a:t>
            </a:r>
            <a:r>
              <a:rPr lang="fr-BE" sz="2600" dirty="0"/>
              <a:t>.  IRISCARE, Agence pour une Vie de Qualité (AVIQ), </a:t>
            </a:r>
            <a:r>
              <a:rPr lang="fr-BE" sz="2600" dirty="0" err="1"/>
              <a:t>Dienststelle</a:t>
            </a:r>
            <a:r>
              <a:rPr lang="fr-BE" sz="2600" dirty="0"/>
              <a:t> </a:t>
            </a:r>
            <a:r>
              <a:rPr lang="fr-BE" sz="2600" dirty="0" err="1"/>
              <a:t>für</a:t>
            </a:r>
            <a:r>
              <a:rPr lang="fr-BE" sz="2600" dirty="0"/>
              <a:t> </a:t>
            </a:r>
            <a:r>
              <a:rPr lang="fr-BE" sz="2600" dirty="0" err="1"/>
              <a:t>Selbstbestimmtes</a:t>
            </a:r>
            <a:r>
              <a:rPr lang="fr-BE" sz="2600" dirty="0"/>
              <a:t> Leben (DSL), sociétés mutualistes régionales</a:t>
            </a:r>
          </a:p>
          <a:p>
            <a:r>
              <a:rPr lang="fr-BE" sz="2600" dirty="0"/>
              <a:t>préparation et activation des flux de données auprès des instances régionales, p.ex.</a:t>
            </a:r>
          </a:p>
          <a:p>
            <a:pPr lvl="1"/>
            <a:r>
              <a:rPr lang="fr-BE" dirty="0"/>
              <a:t>à partir du 1/01/2021 à Bruxelles et en Wallonie: allocation pour l'aide aux personnes âgées et reconnaissance des enfants handicapés</a:t>
            </a:r>
          </a:p>
          <a:p>
            <a:pPr lvl="1"/>
            <a:r>
              <a:rPr lang="fr-BE" dirty="0"/>
              <a:t>depuis le 1/01/2020: reprise de la taxe de circulation et de la taxe de mise en circulation régionales par la Région de Bruxelles-Capitale</a:t>
            </a:r>
          </a:p>
          <a:p>
            <a:pPr lvl="1"/>
            <a:r>
              <a:rPr lang="fr-BE" dirty="0"/>
              <a:t>exécution de diverses mesures régionales en matière d’emploi et d’économie sociale</a:t>
            </a:r>
            <a:r>
              <a:rPr lang="fr-BE" dirty="0" smtClean="0"/>
              <a:t>,...</a:t>
            </a:r>
            <a:endParaRPr lang="fr-BE" dirty="0"/>
          </a:p>
          <a:p>
            <a:r>
              <a:rPr lang="fr-BE" sz="2600" dirty="0"/>
              <a:t>adaptation d’échanges de données suite à des fusions d’entités prévues en exécution de l’accord de gouvernement flamand</a:t>
            </a:r>
          </a:p>
          <a:p>
            <a:r>
              <a:rPr lang="fr-BE" sz="2600" dirty="0"/>
              <a:t>suivi continu du transfert de compétences ayant un impact sur les flux de données et services, p.ex. dans le domaine des personnes handicapées (voir tableau)</a:t>
            </a:r>
          </a:p>
          <a:p>
            <a:pPr lvl="1"/>
            <a:r>
              <a:rPr lang="fr-BE" dirty="0"/>
              <a:t>évolution de la prestation de services par tous les fournisseurs de données en matière d’handicap</a:t>
            </a:r>
          </a:p>
          <a:p>
            <a:pPr lvl="1"/>
            <a:r>
              <a:rPr lang="fr-BE" dirty="0"/>
              <a:t>évolution de </a:t>
            </a:r>
            <a:r>
              <a:rPr lang="fr-BE" dirty="0" err="1"/>
              <a:t>Handiservice</a:t>
            </a:r>
            <a:r>
              <a:rPr lang="fr-BE" dirty="0"/>
              <a:t> et mise en œuvre des notifications en matière d’handicap afin de pouvoir </a:t>
            </a:r>
            <a:r>
              <a:rPr lang="fr-BE" dirty="0" smtClean="0"/>
              <a:t>offrir </a:t>
            </a:r>
            <a:r>
              <a:rPr lang="fr-BE" dirty="0"/>
              <a:t>des informations plus complètes et plus précises aux </a:t>
            </a:r>
            <a:r>
              <a:rPr lang="fr-BE" dirty="0" smtClean="0"/>
              <a:t>clients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32</a:t>
            </a:fld>
            <a:endParaRPr lang="en-GB" smtClean="0"/>
          </a:p>
        </p:txBody>
      </p:sp>
    </p:spTree>
    <p:extLst>
      <p:ext uri="{BB962C8B-B14F-4D97-AF65-F5344CB8AC3E}">
        <p14:creationId xmlns:p14="http://schemas.microsoft.com/office/powerpoint/2010/main" val="2731832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60657133"/>
              </p:ext>
            </p:extLst>
          </p:nvPr>
        </p:nvGraphicFramePr>
        <p:xfrm>
          <a:off x="107504" y="38512"/>
          <a:ext cx="8712967" cy="6816313"/>
        </p:xfrm>
        <a:graphic>
          <a:graphicData uri="http://schemas.openxmlformats.org/drawingml/2006/table">
            <a:tbl>
              <a:tblPr firstRow="1" bandRow="1">
                <a:tableStyleId>{1FECB4D8-DB02-4DC6-A0A2-4F2EBAE1DC90}</a:tableStyleId>
              </a:tblPr>
              <a:tblGrid>
                <a:gridCol w="2904322">
                  <a:extLst>
                    <a:ext uri="{9D8B030D-6E8A-4147-A177-3AD203B41FA5}">
                      <a16:colId xmlns:a16="http://schemas.microsoft.com/office/drawing/2014/main" val="3540694345"/>
                    </a:ext>
                  </a:extLst>
                </a:gridCol>
                <a:gridCol w="3728332">
                  <a:extLst>
                    <a:ext uri="{9D8B030D-6E8A-4147-A177-3AD203B41FA5}">
                      <a16:colId xmlns:a16="http://schemas.microsoft.com/office/drawing/2014/main" val="1498812272"/>
                    </a:ext>
                  </a:extLst>
                </a:gridCol>
                <a:gridCol w="2080313">
                  <a:extLst>
                    <a:ext uri="{9D8B030D-6E8A-4147-A177-3AD203B41FA5}">
                      <a16:colId xmlns:a16="http://schemas.microsoft.com/office/drawing/2014/main" val="928948009"/>
                    </a:ext>
                  </a:extLst>
                </a:gridCol>
              </a:tblGrid>
              <a:tr h="335015">
                <a:tc>
                  <a:txBody>
                    <a:bodyPr/>
                    <a:lstStyle/>
                    <a:p>
                      <a:pPr algn="ctr"/>
                      <a:r>
                        <a:rPr lang="fr-BE" sz="1600" dirty="0" smtClean="0"/>
                        <a:t>Fournisseurs de données</a:t>
                      </a:r>
                      <a:endParaRPr lang="en-US" sz="1600" dirty="0"/>
                    </a:p>
                  </a:txBody>
                  <a:tcPr>
                    <a:lnL w="9525" cap="flat" cmpd="sng" algn="ctr">
                      <a:solidFill>
                        <a:schemeClr val="accent1">
                          <a:lumMod val="7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fr-BE" sz="1600" dirty="0" smtClean="0"/>
                        <a:t>Législations</a:t>
                      </a:r>
                      <a:endParaRPr lang="en-US" sz="16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fr-BE" sz="1600" dirty="0" smtClean="0"/>
                        <a:t>Fonctionnalités</a:t>
                      </a:r>
                      <a:endParaRPr lang="en-US" sz="1600" dirty="0"/>
                    </a:p>
                  </a:txBody>
                  <a:tcPr>
                    <a:lnL w="28575" cap="flat" cmpd="sng" algn="ctr">
                      <a:solidFill>
                        <a:schemeClr val="bg1"/>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57386579"/>
                  </a:ext>
                </a:extLst>
              </a:tr>
              <a:tr h="468105">
                <a:tc>
                  <a:txBody>
                    <a:bodyPr/>
                    <a:lstStyle/>
                    <a:p>
                      <a:r>
                        <a:rPr lang="fr-BE" sz="1200" dirty="0" err="1" smtClean="0"/>
                        <a:t>Agentschap</a:t>
                      </a:r>
                      <a:r>
                        <a:rPr lang="fr-BE" sz="1200" dirty="0" smtClean="0"/>
                        <a:t> </a:t>
                      </a:r>
                      <a:r>
                        <a:rPr lang="fr-BE" sz="1200" dirty="0" err="1" smtClean="0"/>
                        <a:t>Opgroeien</a:t>
                      </a:r>
                      <a:r>
                        <a:rPr lang="fr-BE" sz="1200" dirty="0" smtClean="0"/>
                        <a:t> / </a:t>
                      </a:r>
                      <a:r>
                        <a:rPr lang="fr-BE" sz="1200" dirty="0" err="1" smtClean="0"/>
                        <a:t>Kind</a:t>
                      </a:r>
                      <a:r>
                        <a:rPr lang="fr-BE" sz="1200" dirty="0" smtClean="0"/>
                        <a:t> en </a:t>
                      </a:r>
                      <a:r>
                        <a:rPr lang="fr-BE" sz="1200" dirty="0" err="1" smtClean="0"/>
                        <a:t>Gezin</a:t>
                      </a:r>
                      <a:r>
                        <a:rPr lang="fr-BE" sz="1200" dirty="0" smtClean="0"/>
                        <a:t> </a:t>
                      </a:r>
                    </a:p>
                    <a:p>
                      <a:r>
                        <a:rPr lang="fr-BE" sz="1200" dirty="0" err="1" smtClean="0"/>
                        <a:t>àpd</a:t>
                      </a:r>
                      <a:r>
                        <a:rPr lang="fr-BE" sz="1200" dirty="0" smtClean="0"/>
                        <a:t> 01/01/2019</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fr-BE" sz="1200" dirty="0" smtClean="0"/>
                        <a:t>nouveau régime enfant</a:t>
                      </a:r>
                      <a:r>
                        <a:rPr lang="fr-BE" sz="1200" baseline="0" dirty="0" smtClean="0"/>
                        <a:t> handicapé – Flandre </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fr-BE" sz="1200" dirty="0" smtClean="0"/>
                        <a:t>reconnaissance handicap</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10334432"/>
                  </a:ext>
                </a:extLst>
              </a:tr>
              <a:tr h="876642">
                <a:tc>
                  <a:txBody>
                    <a:bodyPr/>
                    <a:lstStyle/>
                    <a:p>
                      <a:r>
                        <a:rPr lang="fr-BE" sz="1200" dirty="0" smtClean="0"/>
                        <a:t>IRISCARE </a:t>
                      </a:r>
                    </a:p>
                    <a:p>
                      <a:r>
                        <a:rPr lang="fr-BE" sz="1200" dirty="0" err="1" smtClean="0"/>
                        <a:t>àpd</a:t>
                      </a:r>
                      <a:r>
                        <a:rPr lang="fr-BE" sz="1200" dirty="0" smtClean="0"/>
                        <a:t> 01/01/2021</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r>
                        <a:rPr lang="fr-BE" sz="1200" dirty="0" smtClean="0"/>
                        <a:t>nouveau régime enfant</a:t>
                      </a:r>
                      <a:r>
                        <a:rPr lang="fr-BE" sz="1200" baseline="0" dirty="0" smtClean="0"/>
                        <a:t> handicapé – Région Bruxelles-Capitale</a:t>
                      </a:r>
                    </a:p>
                    <a:p>
                      <a:endParaRPr lang="fr-BE" sz="400" baseline="0" dirty="0" smtClean="0"/>
                    </a:p>
                    <a:p>
                      <a:r>
                        <a:rPr lang="fr-BE" sz="1200" baseline="0" dirty="0" smtClean="0"/>
                        <a:t>AAPA (Allocation d’Aide à la Personne Agée) – Région Bruxelles-Capitale </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reconnaissance handicap</a:t>
                      </a:r>
                      <a:endParaRPr lang="en-US" sz="1200" dirty="0" smtClean="0"/>
                    </a:p>
                    <a:p>
                      <a:pPr algn="ctr"/>
                      <a:r>
                        <a:rPr lang="fr-BE" sz="1200" dirty="0" smtClean="0"/>
                        <a:t>droit et paiement AAPA</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500446617"/>
                  </a:ext>
                </a:extLst>
              </a:tr>
              <a:tr h="660853">
                <a:tc>
                  <a:txBody>
                    <a:bodyPr/>
                    <a:lstStyle/>
                    <a:p>
                      <a:r>
                        <a:rPr lang="de-DE" sz="1200" dirty="0" smtClean="0"/>
                        <a:t>Dienststelle für Selbstbestimmtes  Leben (DSL)</a:t>
                      </a:r>
                      <a:r>
                        <a:rPr lang="fr-BE" sz="1200" dirty="0" smtClean="0"/>
                        <a:t> au fur et à mesure</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fr-BE" sz="1200" dirty="0" smtClean="0"/>
                        <a:t>nouveau régime enfant</a:t>
                      </a:r>
                      <a:r>
                        <a:rPr lang="fr-BE" sz="1200" baseline="0" dirty="0" smtClean="0"/>
                        <a:t> handicapé</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aseline="0" dirty="0" smtClean="0"/>
                        <a:t>AAPA – </a:t>
                      </a:r>
                      <a:r>
                        <a:rPr lang="fr-BE" sz="1200" dirty="0" smtClean="0"/>
                        <a:t>Communauté germanophone</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reconnaissance handicap</a:t>
                      </a:r>
                      <a:endParaRPr lang="en-US"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droits et paiement AAPA</a:t>
                      </a:r>
                      <a:endParaRPr lang="en-US" sz="1200" dirty="0" smtClean="0"/>
                    </a:p>
                    <a:p>
                      <a:pPr algn="ct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58767973"/>
                  </a:ext>
                </a:extLst>
              </a:tr>
              <a:tr h="468105">
                <a:tc>
                  <a:txBody>
                    <a:bodyPr/>
                    <a:lstStyle/>
                    <a:p>
                      <a:r>
                        <a:rPr lang="fr-BE" sz="1200" dirty="0" smtClean="0"/>
                        <a:t>AVIQ </a:t>
                      </a:r>
                    </a:p>
                    <a:p>
                      <a:r>
                        <a:rPr lang="fr-BE" sz="1200" dirty="0" err="1" smtClean="0"/>
                        <a:t>àpd</a:t>
                      </a:r>
                      <a:r>
                        <a:rPr lang="fr-BE" sz="1200" dirty="0" smtClean="0"/>
                        <a:t> 01/01/2021</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t>nouveau régime enfant</a:t>
                      </a:r>
                      <a:r>
                        <a:rPr lang="fr-BE" sz="1200" baseline="0" dirty="0" smtClean="0"/>
                        <a:t> handicapé – Région wallonne </a:t>
                      </a:r>
                      <a:endParaRPr lang="en-US" sz="1200" dirty="0" smtClean="0"/>
                    </a:p>
                    <a:p>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reconnaissance handicap</a:t>
                      </a:r>
                      <a:endParaRPr lang="en-US" sz="1200" dirty="0" smtClean="0"/>
                    </a:p>
                    <a:p>
                      <a:pPr algn="ct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312418173"/>
                  </a:ext>
                </a:extLst>
              </a:tr>
              <a:tr h="445164">
                <a:tc>
                  <a:txBody>
                    <a:bodyPr/>
                    <a:lstStyle/>
                    <a:p>
                      <a:r>
                        <a:rPr lang="fr-BE" sz="1200" dirty="0" smtClean="0"/>
                        <a:t>VSB</a:t>
                      </a:r>
                    </a:p>
                    <a:p>
                      <a:r>
                        <a:rPr lang="fr-BE" sz="1200" dirty="0" err="1" smtClean="0"/>
                        <a:t>àpd</a:t>
                      </a:r>
                      <a:r>
                        <a:rPr lang="fr-BE" sz="1200" dirty="0" smtClean="0"/>
                        <a:t> 01/07/2017</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fr-BE" sz="1200" dirty="0" smtClean="0"/>
                        <a:t>ZBO (</a:t>
                      </a:r>
                      <a:r>
                        <a:rPr lang="fr-BE" sz="1200" dirty="0" err="1" smtClean="0"/>
                        <a:t>Zorgbudget</a:t>
                      </a:r>
                      <a:r>
                        <a:rPr lang="fr-BE" sz="1200" dirty="0" smtClean="0"/>
                        <a:t> </a:t>
                      </a:r>
                      <a:r>
                        <a:rPr lang="fr-BE" sz="1200" dirty="0" err="1" smtClean="0"/>
                        <a:t>Voor</a:t>
                      </a:r>
                      <a:r>
                        <a:rPr lang="fr-BE" sz="1200" dirty="0" smtClean="0"/>
                        <a:t> </a:t>
                      </a:r>
                      <a:r>
                        <a:rPr lang="fr-BE" sz="1200" dirty="0" err="1" smtClean="0"/>
                        <a:t>Ouderen</a:t>
                      </a:r>
                      <a:r>
                        <a:rPr lang="fr-BE" sz="1200" dirty="0" smtClean="0"/>
                        <a:t> met </a:t>
                      </a:r>
                      <a:r>
                        <a:rPr lang="fr-BE" sz="1200" dirty="0" err="1" smtClean="0"/>
                        <a:t>Zorgnood</a:t>
                      </a:r>
                      <a:r>
                        <a:rPr lang="fr-BE" sz="1200" dirty="0" smtClean="0"/>
                        <a:t>) – Flandre </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fr-BE" sz="1200" dirty="0" smtClean="0"/>
                        <a:t>droit et paiement AAPA</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62196329"/>
                  </a:ext>
                </a:extLst>
              </a:tr>
              <a:tr h="623229">
                <a:tc>
                  <a:txBody>
                    <a:bodyPr/>
                    <a:lstStyle/>
                    <a:p>
                      <a:r>
                        <a:rPr lang="fr-BE" sz="1200" dirty="0" smtClean="0"/>
                        <a:t>Sociétés mutualistes Régionales Wallonnes </a:t>
                      </a:r>
                      <a:r>
                        <a:rPr lang="fr-BE" sz="1200" dirty="0" err="1" smtClean="0"/>
                        <a:t>àpd</a:t>
                      </a:r>
                      <a:r>
                        <a:rPr lang="fr-BE" sz="1200" dirty="0" smtClean="0"/>
                        <a:t> 01/01/2021</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r>
                        <a:rPr lang="fr-BE" sz="1200" dirty="0" smtClean="0"/>
                        <a:t>AAPA – </a:t>
                      </a:r>
                      <a:r>
                        <a:rPr lang="fr-BE" sz="1200" baseline="0" dirty="0" smtClean="0"/>
                        <a:t>Région wallonne </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reconnaissance droit et paiement AAPA</a:t>
                      </a:r>
                    </a:p>
                    <a:p>
                      <a:pPr algn="ct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513970923"/>
                  </a:ext>
                </a:extLst>
              </a:tr>
              <a:tr h="445164">
                <a:tc rowSpan="5">
                  <a:txBody>
                    <a:bodyPr/>
                    <a:lstStyle/>
                    <a:p>
                      <a:r>
                        <a:rPr lang="fr-BE" sz="1200" dirty="0" smtClean="0"/>
                        <a:t>DGPH</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a:txBody>
                    <a:bodyPr/>
                    <a:lstStyle/>
                    <a:p>
                      <a:r>
                        <a:rPr lang="fr-BE" sz="1200" dirty="0" smtClean="0"/>
                        <a:t>ARR (</a:t>
                      </a:r>
                      <a:r>
                        <a:rPr lang="fr-FR" sz="1200" dirty="0" smtClean="0"/>
                        <a:t>Allocation de Remplacement de Revenus)</a:t>
                      </a:r>
                      <a:r>
                        <a:rPr lang="fr-BE" sz="1200" dirty="0" smtClean="0"/>
                        <a:t>, AI (Allocation d’Intégration) – Belgique </a:t>
                      </a:r>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dirty="0" smtClean="0"/>
                        <a:t>reconnaissance, </a:t>
                      </a:r>
                      <a:r>
                        <a:rPr lang="fr-BE" sz="1200" baseline="0" dirty="0" smtClean="0"/>
                        <a:t>droits et paiements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BE" sz="1200" baseline="0" dirty="0" smtClean="0"/>
                        <a:t>+ cartes sociales</a:t>
                      </a:r>
                      <a:endParaRPr lang="en-US" sz="1200" dirty="0" smtClean="0"/>
                    </a:p>
                    <a:p>
                      <a:pPr algn="ct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10993620"/>
                  </a:ext>
                </a:extLst>
              </a:tr>
              <a:tr h="979360">
                <a:tc vMerge="1">
                  <a:txBody>
                    <a:bodyPr/>
                    <a:lstStyle/>
                    <a:p>
                      <a:endParaRPr lang="en-US"/>
                    </a:p>
                  </a:txBody>
                  <a:tcPr/>
                </a:tc>
                <a:tc>
                  <a:txBody>
                    <a:bodyPr/>
                    <a:lstStyle/>
                    <a:p>
                      <a:r>
                        <a:rPr lang="fr-BE" sz="1200" dirty="0" smtClean="0"/>
                        <a:t>AAPA (reconnaissance Région Bruxelles-Capitale</a:t>
                      </a:r>
                    </a:p>
                    <a:p>
                      <a:r>
                        <a:rPr lang="fr-BE" sz="1200" dirty="0" smtClean="0"/>
                        <a:t>et Flandre) </a:t>
                      </a:r>
                    </a:p>
                    <a:p>
                      <a:r>
                        <a:rPr lang="fr-BE" sz="1200" dirty="0" smtClean="0"/>
                        <a:t>Régime enfant jusqu’au 31/12/2020</a:t>
                      </a:r>
                      <a:r>
                        <a:rPr lang="fr-BE" sz="1200" baseline="0" dirty="0" smtClean="0"/>
                        <a:t> – Région wallonne, </a:t>
                      </a:r>
                      <a:r>
                        <a:rPr lang="fr-FR" sz="1200" dirty="0" smtClean="0"/>
                        <a:t> Région Bruxelles-Capitale et Communauté Germanophone</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2464331505"/>
                  </a:ext>
                </a:extLst>
              </a:tr>
              <a:tr h="310772">
                <a:tc vMerge="1">
                  <a:txBody>
                    <a:bodyPr/>
                    <a:lstStyle/>
                    <a:p>
                      <a:endParaRPr lang="en-US"/>
                    </a:p>
                  </a:txBody>
                  <a:tcPr/>
                </a:tc>
                <a:tc>
                  <a:txBody>
                    <a:bodyPr/>
                    <a:lstStyle/>
                    <a:p>
                      <a:r>
                        <a:rPr lang="fr-BE" sz="1200" dirty="0" smtClean="0"/>
                        <a:t>avantages</a:t>
                      </a:r>
                      <a:r>
                        <a:rPr lang="fr-BE" sz="1200" baseline="0" dirty="0" smtClean="0"/>
                        <a:t> fiscaux – Belgique </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2288462914"/>
                  </a:ext>
                </a:extLst>
              </a:tr>
              <a:tr h="660853">
                <a:tc vMerge="1">
                  <a:txBody>
                    <a:bodyPr/>
                    <a:lstStyle/>
                    <a:p>
                      <a:endParaRPr lang="en-US"/>
                    </a:p>
                  </a:txBody>
                  <a:tcPr/>
                </a:tc>
                <a:tc>
                  <a:txBody>
                    <a:bodyPr/>
                    <a:lstStyle/>
                    <a:p>
                      <a:r>
                        <a:rPr lang="fr-BE" sz="1200" baseline="0" dirty="0" smtClean="0"/>
                        <a:t>communication du droit à l’intervention majorée dans les soins de santé – Belgique (en discussion)</a:t>
                      </a:r>
                      <a:endParaRPr lang="en-US" sz="12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3658667985"/>
                  </a:ext>
                </a:extLst>
              </a:tr>
              <a:tr h="468105">
                <a:tc vMerge="1">
                  <a:txBody>
                    <a:bodyPr/>
                    <a:lstStyle/>
                    <a:p>
                      <a:endParaRPr lang="en-US"/>
                    </a:p>
                  </a:txBody>
                  <a:tcPr/>
                </a:tc>
                <a:tc>
                  <a:txBody>
                    <a:bodyPr/>
                    <a:lstStyle/>
                    <a:p>
                      <a:r>
                        <a:rPr lang="fr-BE" sz="1200" baseline="0" dirty="0" smtClean="0"/>
                        <a:t>cartes sociales – Belgique </a:t>
                      </a:r>
                      <a:endParaRPr lang="en-US" sz="1400" dirty="0"/>
                    </a:p>
                  </a:txBody>
                  <a:tcPr anchor="ctr">
                    <a:lnL w="9525" cap="flat" cmpd="sng" algn="ctr">
                      <a:solidFill>
                        <a:schemeClr val="accent1">
                          <a:lumMod val="75000"/>
                        </a:schemeClr>
                      </a:solidFill>
                      <a:prstDash val="solid"/>
                      <a:round/>
                      <a:headEnd type="none" w="med" len="med"/>
                      <a:tailEnd type="none" w="med" len="med"/>
                    </a:lnL>
                    <a:lnR w="9525" cap="flat" cmpd="sng" algn="ctr">
                      <a:solidFill>
                        <a:schemeClr val="accent1">
                          <a:lumMod val="75000"/>
                        </a:schemeClr>
                      </a:solidFill>
                      <a:prstDash val="solid"/>
                      <a:round/>
                      <a:headEnd type="none" w="med" len="med"/>
                      <a:tailEnd type="none" w="med" len="med"/>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3858766124"/>
                  </a:ext>
                </a:extLst>
              </a:tr>
            </a:tbl>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33</a:t>
            </a:fld>
            <a:endParaRPr lang="en-GB" dirty="0"/>
          </a:p>
        </p:txBody>
      </p:sp>
    </p:spTree>
    <p:extLst>
      <p:ext uri="{BB962C8B-B14F-4D97-AF65-F5344CB8AC3E}">
        <p14:creationId xmlns:p14="http://schemas.microsoft.com/office/powerpoint/2010/main" val="4058890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Registers</a:t>
            </a:r>
            <a:endParaRPr lang="fr-BE" altLang="en-US" dirty="0"/>
          </a:p>
        </p:txBody>
      </p:sp>
      <p:sp>
        <p:nvSpPr>
          <p:cNvPr id="3" name="Content Placeholder 2"/>
          <p:cNvSpPr>
            <a:spLocks noGrp="1"/>
          </p:cNvSpPr>
          <p:nvPr>
            <p:ph idx="1"/>
          </p:nvPr>
        </p:nvSpPr>
        <p:spPr/>
        <p:txBody>
          <a:bodyPr>
            <a:normAutofit/>
          </a:bodyPr>
          <a:lstStyle/>
          <a:p>
            <a:r>
              <a:rPr lang="en-US" dirty="0" err="1" smtClean="0"/>
              <a:t>aanduiding</a:t>
            </a:r>
            <a:r>
              <a:rPr lang="en-US" dirty="0" smtClean="0"/>
              <a:t> </a:t>
            </a:r>
            <a:r>
              <a:rPr lang="en-US" dirty="0"/>
              <a:t>in het BIS-register </a:t>
            </a:r>
            <a:r>
              <a:rPr lang="en-US" dirty="0" err="1"/>
              <a:t>bij</a:t>
            </a:r>
            <a:r>
              <a:rPr lang="en-US" dirty="0"/>
              <a:t> </a:t>
            </a:r>
            <a:r>
              <a:rPr lang="en-US" dirty="0" err="1"/>
              <a:t>registratie</a:t>
            </a:r>
            <a:r>
              <a:rPr lang="en-US" dirty="0"/>
              <a:t> van </a:t>
            </a:r>
            <a:r>
              <a:rPr lang="en-US" dirty="0" err="1"/>
              <a:t>een</a:t>
            </a:r>
            <a:r>
              <a:rPr lang="en-US" dirty="0"/>
              <a:t> </a:t>
            </a:r>
            <a:r>
              <a:rPr lang="en-US" dirty="0" err="1"/>
              <a:t>identificatienummer</a:t>
            </a:r>
            <a:r>
              <a:rPr lang="en-US" dirty="0"/>
              <a:t> van de </a:t>
            </a:r>
            <a:r>
              <a:rPr lang="en-US" dirty="0" err="1"/>
              <a:t>oorsprong</a:t>
            </a:r>
            <a:r>
              <a:rPr lang="en-US" dirty="0"/>
              <a:t> van </a:t>
            </a:r>
            <a:r>
              <a:rPr lang="en-US" dirty="0" err="1"/>
              <a:t>gegevens</a:t>
            </a:r>
            <a:r>
              <a:rPr lang="en-US" dirty="0"/>
              <a:t>(</a:t>
            </a:r>
            <a:r>
              <a:rPr lang="en-US" dirty="0" err="1"/>
              <a:t>groep</a:t>
            </a:r>
            <a:r>
              <a:rPr lang="en-US" dirty="0"/>
              <a:t>) </a:t>
            </a:r>
            <a:endParaRPr lang="en-US" dirty="0" smtClean="0"/>
          </a:p>
          <a:p>
            <a:pPr lvl="1"/>
            <a:r>
              <a:rPr lang="en-US" dirty="0" err="1" smtClean="0"/>
              <a:t>indicatie</a:t>
            </a:r>
            <a:r>
              <a:rPr lang="en-US" dirty="0" smtClean="0"/>
              <a:t> </a:t>
            </a:r>
            <a:r>
              <a:rPr lang="en-US" dirty="0"/>
              <a:t>van het </a:t>
            </a:r>
            <a:r>
              <a:rPr lang="en-US" dirty="0" err="1" smtClean="0"/>
              <a:t>kwaliteitsniveau</a:t>
            </a:r>
            <a:endParaRPr lang="en-US" dirty="0" smtClean="0"/>
          </a:p>
          <a:p>
            <a:pPr lvl="1"/>
            <a:r>
              <a:rPr lang="en-US" dirty="0"/>
              <a:t>p</a:t>
            </a:r>
            <a:r>
              <a:rPr lang="en-US" dirty="0" smtClean="0"/>
              <a:t>rocedures </a:t>
            </a:r>
            <a:r>
              <a:rPr lang="en-US" dirty="0" err="1"/>
              <a:t>worden</a:t>
            </a:r>
            <a:r>
              <a:rPr lang="en-US" dirty="0"/>
              <a:t> </a:t>
            </a:r>
            <a:r>
              <a:rPr lang="en-US" dirty="0" err="1"/>
              <a:t>afgestemd</a:t>
            </a:r>
            <a:r>
              <a:rPr lang="en-US" dirty="0"/>
              <a:t> in </a:t>
            </a:r>
            <a:r>
              <a:rPr lang="en-US" dirty="0" err="1"/>
              <a:t>overleg</a:t>
            </a:r>
            <a:r>
              <a:rPr lang="en-US" dirty="0"/>
              <a:t> met </a:t>
            </a:r>
            <a:r>
              <a:rPr lang="en-US" dirty="0" err="1"/>
              <a:t>o.a</a:t>
            </a:r>
            <a:r>
              <a:rPr lang="en-US" dirty="0"/>
              <a:t>. </a:t>
            </a:r>
            <a:r>
              <a:rPr lang="en-US" dirty="0" err="1" smtClean="0"/>
              <a:t>Sigedis</a:t>
            </a:r>
            <a:endParaRPr lang="en-US" dirty="0" smtClean="0"/>
          </a:p>
          <a:p>
            <a:pPr lvl="2"/>
            <a:endParaRPr lang="en-US" sz="400" dirty="0"/>
          </a:p>
          <a:p>
            <a:r>
              <a:rPr lang="en-US" dirty="0" err="1"/>
              <a:t>opvolging</a:t>
            </a:r>
            <a:r>
              <a:rPr lang="en-US" dirty="0"/>
              <a:t> </a:t>
            </a:r>
            <a:r>
              <a:rPr lang="en-US" dirty="0" err="1"/>
              <a:t>en</a:t>
            </a:r>
            <a:r>
              <a:rPr lang="en-US" dirty="0"/>
              <a:t> </a:t>
            </a:r>
            <a:r>
              <a:rPr lang="en-US" dirty="0" err="1"/>
              <a:t>implementatie</a:t>
            </a:r>
            <a:r>
              <a:rPr lang="en-US" dirty="0"/>
              <a:t> van de </a:t>
            </a:r>
            <a:r>
              <a:rPr lang="en-US" dirty="0" err="1"/>
              <a:t>evolutie</a:t>
            </a:r>
            <a:r>
              <a:rPr lang="en-US" dirty="0"/>
              <a:t> in </a:t>
            </a:r>
            <a:r>
              <a:rPr lang="en-US" dirty="0" err="1"/>
              <a:t>eBirth</a:t>
            </a:r>
            <a:r>
              <a:rPr lang="en-US" dirty="0"/>
              <a:t> (</a:t>
            </a:r>
            <a:r>
              <a:rPr lang="en-US" dirty="0" err="1"/>
              <a:t>nieuw</a:t>
            </a:r>
            <a:r>
              <a:rPr lang="en-US" dirty="0"/>
              <a:t> register van </a:t>
            </a:r>
            <a:r>
              <a:rPr lang="en-US" dirty="0" err="1"/>
              <a:t>pasgeborenen</a:t>
            </a:r>
            <a:r>
              <a:rPr lang="en-US" dirty="0"/>
              <a:t>)</a:t>
            </a:r>
          </a:p>
          <a:p>
            <a:endParaRPr lang="en-US" sz="600" dirty="0"/>
          </a:p>
          <a:p>
            <a:endParaRPr lang="nl-NL" dirty="0" smtClean="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34</a:t>
            </a:fld>
            <a:endParaRPr lang="en-GB" dirty="0"/>
          </a:p>
        </p:txBody>
      </p:sp>
    </p:spTree>
    <p:extLst>
      <p:ext uri="{BB962C8B-B14F-4D97-AF65-F5344CB8AC3E}">
        <p14:creationId xmlns:p14="http://schemas.microsoft.com/office/powerpoint/2010/main" val="3853553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Portaal</a:t>
            </a:r>
            <a:r>
              <a:rPr lang="fr-BE" altLang="en-US" dirty="0" smtClean="0"/>
              <a:t> </a:t>
            </a:r>
            <a:r>
              <a:rPr lang="fr-BE" altLang="en-US" dirty="0"/>
              <a:t>sociale </a:t>
            </a:r>
            <a:r>
              <a:rPr lang="fr-BE" altLang="en-US" dirty="0" err="1"/>
              <a:t>zekerheid</a:t>
            </a:r>
            <a:endParaRPr lang="fr-BE" altLang="en-US" dirty="0"/>
          </a:p>
        </p:txBody>
      </p:sp>
      <p:sp>
        <p:nvSpPr>
          <p:cNvPr id="3" name="Content Placeholder 2"/>
          <p:cNvSpPr>
            <a:spLocks noGrp="1"/>
          </p:cNvSpPr>
          <p:nvPr>
            <p:ph idx="1"/>
          </p:nvPr>
        </p:nvSpPr>
        <p:spPr/>
        <p:txBody>
          <a:bodyPr>
            <a:normAutofit/>
          </a:bodyPr>
          <a:lstStyle/>
          <a:p>
            <a:r>
              <a:rPr lang="nl-NL" dirty="0" smtClean="0"/>
              <a:t>opvolging </a:t>
            </a:r>
            <a:r>
              <a:rPr lang="nl-NL" dirty="0"/>
              <a:t>van de implementatie van de Single Digital Gateway verordening tot oprichting van één digitale toegangspoort voor informatie, procedures en diensten voor ondersteuning en probleemoplossing (deadline </a:t>
            </a:r>
            <a:r>
              <a:rPr lang="nl-NL" dirty="0" smtClean="0"/>
              <a:t>12/12/2023)</a:t>
            </a:r>
            <a:endParaRPr lang="nl-NL" dirty="0"/>
          </a:p>
          <a:p>
            <a:endParaRPr lang="nl-NL" dirty="0" smtClean="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35</a:t>
            </a:fld>
            <a:endParaRPr lang="en-GB" dirty="0"/>
          </a:p>
        </p:txBody>
      </p:sp>
    </p:spTree>
    <p:extLst>
      <p:ext uri="{BB962C8B-B14F-4D97-AF65-F5344CB8AC3E}">
        <p14:creationId xmlns:p14="http://schemas.microsoft.com/office/powerpoint/2010/main" val="391433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smtClean="0"/>
              <a:t>Single </a:t>
            </a:r>
            <a:r>
              <a:rPr lang="fr-BE" altLang="en-US" dirty="0"/>
              <a:t>permit</a:t>
            </a:r>
            <a:endParaRPr lang="en-US" dirty="0"/>
          </a:p>
        </p:txBody>
      </p:sp>
      <p:sp>
        <p:nvSpPr>
          <p:cNvPr id="3" name="Content Placeholder 2"/>
          <p:cNvSpPr>
            <a:spLocks noGrp="1"/>
          </p:cNvSpPr>
          <p:nvPr>
            <p:ph idx="1"/>
          </p:nvPr>
        </p:nvSpPr>
        <p:spPr>
          <a:xfrm>
            <a:off x="457200" y="1196752"/>
            <a:ext cx="8229600" cy="5472608"/>
          </a:xfrm>
        </p:spPr>
        <p:txBody>
          <a:bodyPr>
            <a:normAutofit/>
          </a:bodyPr>
          <a:lstStyle/>
          <a:p>
            <a:r>
              <a:rPr lang="nl-NL" dirty="0" smtClean="0"/>
              <a:t>oprichting elektronisch platform/uniek loket om processen verbonden aan de gecombineerde vergunning te beheren (verblijfsvergunning = federale bevoegdheid en arbeidskaart = regionale bevoegdheid)</a:t>
            </a:r>
          </a:p>
          <a:p>
            <a:endParaRPr lang="nl-NL" sz="400" dirty="0" smtClean="0"/>
          </a:p>
          <a:p>
            <a:r>
              <a:rPr lang="nl-NL" dirty="0" smtClean="0"/>
              <a:t>informeren</a:t>
            </a:r>
            <a:r>
              <a:rPr lang="nl-NL" dirty="0"/>
              <a:t>, oriënteren en faciliteren bij tewerkstelling in België voor niet EU- of EVA </a:t>
            </a:r>
            <a:r>
              <a:rPr lang="nl-NL" dirty="0" smtClean="0"/>
              <a:t>onderdanen</a:t>
            </a:r>
          </a:p>
          <a:p>
            <a:endParaRPr lang="nl-NL" sz="400" dirty="0"/>
          </a:p>
          <a:p>
            <a:r>
              <a:rPr lang="nl-NL" dirty="0"/>
              <a:t>inzetten van herbruikbare componenten: CSAM, identificatie buitenlandse werknemer en creatie van een BIS-</a:t>
            </a:r>
            <a:r>
              <a:rPr lang="nl-NL" dirty="0" err="1"/>
              <a:t>nr</a:t>
            </a:r>
            <a:r>
              <a:rPr lang="nl-NL" dirty="0"/>
              <a:t>, </a:t>
            </a:r>
            <a:r>
              <a:rPr lang="nl-NL" dirty="0" err="1"/>
              <a:t>eBox</a:t>
            </a:r>
            <a:r>
              <a:rPr lang="nl-NL" dirty="0"/>
              <a:t>, </a:t>
            </a:r>
            <a:r>
              <a:rPr lang="nl-NL" dirty="0" smtClean="0"/>
              <a:t>…</a:t>
            </a:r>
          </a:p>
          <a:p>
            <a:endParaRPr lang="nl-NL" sz="400" dirty="0"/>
          </a:p>
          <a:p>
            <a:r>
              <a:rPr lang="nl-NL" dirty="0"/>
              <a:t>opzetten van gegevensuitwisselingen die een correct beheer toelaten (federaal – regionaal en interregionaal) </a:t>
            </a:r>
            <a:endParaRPr lang="nl-NL" dirty="0" smtClean="0"/>
          </a:p>
          <a:p>
            <a:endParaRPr lang="nl-NL" sz="400" dirty="0"/>
          </a:p>
          <a:p>
            <a:r>
              <a:rPr lang="nl-NL" dirty="0"/>
              <a:t>ontsluiten van platform aan </a:t>
            </a:r>
            <a:r>
              <a:rPr lang="nl-NL" dirty="0" smtClean="0"/>
              <a:t>inspectiediensten</a:t>
            </a:r>
            <a:endParaRPr lang="nl-NL" dirty="0"/>
          </a:p>
          <a:p>
            <a:endParaRPr lang="nl-NL" sz="600" dirty="0"/>
          </a:p>
          <a:p>
            <a:pPr marL="457200" lvl="1" indent="0">
              <a:buNone/>
            </a:pPr>
            <a:endParaRPr lang="nl-NL" dirty="0"/>
          </a:p>
          <a:p>
            <a:pPr lvl="1"/>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36</a:t>
            </a:fld>
            <a:endParaRPr lang="en-GB" dirty="0"/>
          </a:p>
        </p:txBody>
      </p:sp>
    </p:spTree>
    <p:extLst>
      <p:ext uri="{BB962C8B-B14F-4D97-AF65-F5344CB8AC3E}">
        <p14:creationId xmlns:p14="http://schemas.microsoft.com/office/powerpoint/2010/main" val="2893492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Starterjobs</a:t>
            </a:r>
            <a:endParaRPr lang="en-US" dirty="0"/>
          </a:p>
        </p:txBody>
      </p:sp>
      <p:sp>
        <p:nvSpPr>
          <p:cNvPr id="3" name="Content Placeholder 2"/>
          <p:cNvSpPr>
            <a:spLocks noGrp="1"/>
          </p:cNvSpPr>
          <p:nvPr>
            <p:ph idx="1"/>
          </p:nvPr>
        </p:nvSpPr>
        <p:spPr/>
        <p:txBody>
          <a:bodyPr/>
          <a:lstStyle/>
          <a:p>
            <a:r>
              <a:rPr lang="nl-NL" dirty="0" smtClean="0"/>
              <a:t>arbeidskansen </a:t>
            </a:r>
            <a:r>
              <a:rPr lang="nl-NL" dirty="0"/>
              <a:t>voor jongeren zonder een diploma hoger onderwijs bevorderen middels verlaging van de loonkost voor de </a:t>
            </a:r>
            <a:r>
              <a:rPr lang="nl-NL" dirty="0" smtClean="0"/>
              <a:t>werkgever</a:t>
            </a:r>
          </a:p>
          <a:p>
            <a:endParaRPr lang="nl-NL" sz="400" dirty="0"/>
          </a:p>
          <a:p>
            <a:r>
              <a:rPr lang="nl-NL" dirty="0"/>
              <a:t>werkgever betaalt lager brutoloon, dus lagere sociale bijdragen en bedrijfsvoorheffing, en compenseert dit met een forfaitaire (netto) premie voor de </a:t>
            </a:r>
            <a:r>
              <a:rPr lang="nl-NL" dirty="0" smtClean="0"/>
              <a:t>werknemer</a:t>
            </a:r>
          </a:p>
          <a:p>
            <a:endParaRPr lang="nl-NL" sz="400" dirty="0"/>
          </a:p>
          <a:p>
            <a:r>
              <a:rPr lang="nl-NL" dirty="0"/>
              <a:t>controle op loopbaanvoorwaarden door RSZ in loopbaandatabank bij Sigedis reeds </a:t>
            </a:r>
            <a:r>
              <a:rPr lang="nl-NL" dirty="0" smtClean="0"/>
              <a:t>operationeel</a:t>
            </a:r>
          </a:p>
          <a:p>
            <a:endParaRPr lang="nl-NL" sz="400" dirty="0"/>
          </a:p>
          <a:p>
            <a:r>
              <a:rPr lang="nl-NL" dirty="0"/>
              <a:t>gegevensuitwisseling op te zetten tussen RSZ en FOD Financiën met tussenkomst van KSZ teneinde de </a:t>
            </a:r>
            <a:r>
              <a:rPr lang="nl-NL" dirty="0" err="1"/>
              <a:t>defsicalisatie</a:t>
            </a:r>
            <a:r>
              <a:rPr lang="nl-NL" dirty="0"/>
              <a:t> van de premie correct te kunnen toepassen</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37</a:t>
            </a:fld>
            <a:endParaRPr lang="en-GB" dirty="0"/>
          </a:p>
        </p:txBody>
      </p:sp>
    </p:spTree>
    <p:extLst>
      <p:ext uri="{BB962C8B-B14F-4D97-AF65-F5344CB8AC3E}">
        <p14:creationId xmlns:p14="http://schemas.microsoft.com/office/powerpoint/2010/main" val="2773370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Carte </a:t>
            </a:r>
            <a:r>
              <a:rPr lang="fr-BE" altLang="en-US" dirty="0" err="1"/>
              <a:t>isi</a:t>
            </a:r>
            <a:r>
              <a:rPr lang="fr-BE" altLang="en-US" dirty="0"/>
              <a:t>+</a:t>
            </a:r>
          </a:p>
        </p:txBody>
      </p:sp>
      <p:sp>
        <p:nvSpPr>
          <p:cNvPr id="3" name="Content Placeholder 2"/>
          <p:cNvSpPr>
            <a:spLocks noGrp="1"/>
          </p:cNvSpPr>
          <p:nvPr>
            <p:ph idx="1"/>
          </p:nvPr>
        </p:nvSpPr>
        <p:spPr/>
        <p:txBody>
          <a:bodyPr/>
          <a:lstStyle/>
          <a:p>
            <a:r>
              <a:rPr lang="fr-BE" dirty="0" smtClean="0"/>
              <a:t>en 2019, </a:t>
            </a:r>
            <a:r>
              <a:rPr lang="fr-BE" dirty="0" smtClean="0">
                <a:solidFill>
                  <a:srgbClr val="0087BE"/>
                </a:solidFill>
              </a:rPr>
              <a:t>153.715</a:t>
            </a:r>
            <a:r>
              <a:rPr lang="fr-BE" dirty="0" smtClean="0"/>
              <a:t> cartes </a:t>
            </a:r>
            <a:r>
              <a:rPr lang="fr-BE" dirty="0" err="1" smtClean="0"/>
              <a:t>isi</a:t>
            </a:r>
            <a:r>
              <a:rPr lang="fr-BE" dirty="0" smtClean="0"/>
              <a:t>+ ont été produites</a:t>
            </a:r>
          </a:p>
          <a:p>
            <a:endParaRPr lang="fr-BE" sz="400" dirty="0" smtClean="0"/>
          </a:p>
          <a:p>
            <a:r>
              <a:rPr lang="fr-BE" dirty="0" smtClean="0"/>
              <a:t>réalisé en 2019</a:t>
            </a:r>
            <a:endParaRPr lang="en-US" dirty="0" smtClean="0"/>
          </a:p>
          <a:p>
            <a:pPr lvl="1"/>
            <a:r>
              <a:rPr lang="fr-BE" dirty="0" smtClean="0"/>
              <a:t>validation du ‘bon à tirer’ pour les nouvelles machines de production</a:t>
            </a:r>
          </a:p>
          <a:p>
            <a:pPr lvl="1"/>
            <a:r>
              <a:rPr lang="fr-BE" dirty="0" smtClean="0"/>
              <a:t>suivi des services d’émission des cartes </a:t>
            </a:r>
            <a:r>
              <a:rPr lang="fr-BE" dirty="0" err="1" smtClean="0"/>
              <a:t>isi</a:t>
            </a:r>
            <a:r>
              <a:rPr lang="fr-BE" dirty="0" smtClean="0"/>
              <a:t>+</a:t>
            </a:r>
          </a:p>
          <a:p>
            <a:pPr lvl="1"/>
            <a:r>
              <a:rPr lang="fr-BE" dirty="0" smtClean="0"/>
              <a:t>gestion de la DB des cartes </a:t>
            </a:r>
            <a:r>
              <a:rPr lang="fr-BE" dirty="0" err="1" smtClean="0"/>
              <a:t>isi</a:t>
            </a:r>
            <a:r>
              <a:rPr lang="fr-BE" dirty="0" smtClean="0"/>
              <a:t>+ avec entre autres suivi du cycle de vie des cartes : nettoyage, suppression des cartes perdues, volées, obsolètes, endommagées,…</a:t>
            </a: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38</a:t>
            </a:fld>
            <a:endParaRPr lang="en-GB" dirty="0"/>
          </a:p>
        </p:txBody>
      </p:sp>
    </p:spTree>
    <p:extLst>
      <p:ext uri="{BB962C8B-B14F-4D97-AF65-F5344CB8AC3E}">
        <p14:creationId xmlns:p14="http://schemas.microsoft.com/office/powerpoint/2010/main" val="63560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smtClean="0"/>
              <a:t>SSH - objectifs</a:t>
            </a:r>
            <a:endParaRPr lang="fr-BE" dirty="0"/>
          </a:p>
        </p:txBody>
      </p:sp>
      <p:sp>
        <p:nvSpPr>
          <p:cNvPr id="3" name="Content Placeholder 2"/>
          <p:cNvSpPr>
            <a:spLocks noGrp="1"/>
          </p:cNvSpPr>
          <p:nvPr>
            <p:ph idx="1"/>
          </p:nvPr>
        </p:nvSpPr>
        <p:spPr/>
        <p:txBody>
          <a:bodyPr/>
          <a:lstStyle/>
          <a:p>
            <a:r>
              <a:rPr lang="fr-BE" dirty="0" smtClean="0"/>
              <a:t>pour les assurés sociaux</a:t>
            </a:r>
          </a:p>
          <a:p>
            <a:pPr lvl="1"/>
            <a:r>
              <a:rPr lang="fr-FR" dirty="0" smtClean="0"/>
              <a:t>les faire bénéficier des droits complémentaires auxquels ils ont droit </a:t>
            </a:r>
          </a:p>
          <a:p>
            <a:pPr lvl="1"/>
            <a:r>
              <a:rPr lang="fr-FR" dirty="0" smtClean="0"/>
              <a:t>leur épargner un maximum de formalités administratives en tenant compte, au mieux, de leur situation sociale réelle</a:t>
            </a:r>
          </a:p>
          <a:p>
            <a:pPr lvl="1"/>
            <a:endParaRPr lang="fr-FR" sz="400" dirty="0" smtClean="0"/>
          </a:p>
          <a:p>
            <a:r>
              <a:rPr lang="fr-FR" dirty="0" smtClean="0"/>
              <a:t>pour les instances qui octroient l'avantage</a:t>
            </a:r>
          </a:p>
          <a:p>
            <a:pPr lvl="1"/>
            <a:r>
              <a:rPr lang="fr-FR" dirty="0" smtClean="0"/>
              <a:t>leur permettre d’obtenir facilement un ou plusieurs statuts sociaux à un moment donné afin de déterminer aisément l’octroi de l’avantage</a:t>
            </a:r>
          </a:p>
          <a:p>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39</a:t>
            </a:fld>
            <a:endParaRPr lang="en-GB" dirty="0"/>
          </a:p>
        </p:txBody>
      </p:sp>
    </p:spTree>
    <p:extLst>
      <p:ext uri="{BB962C8B-B14F-4D97-AF65-F5344CB8AC3E}">
        <p14:creationId xmlns:p14="http://schemas.microsoft.com/office/powerpoint/2010/main" val="3256966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chemeClr val="bg1"/>
          </a:solidFill>
        </p:spPr>
        <p:txBody>
          <a:bodyPr/>
          <a:lstStyle/>
          <a:p>
            <a:r>
              <a:rPr lang="fr-BE" altLang="en-US" dirty="0" err="1" smtClean="0"/>
              <a:t>Facts</a:t>
            </a:r>
            <a:r>
              <a:rPr lang="fr-BE" altLang="en-US" dirty="0" smtClean="0"/>
              <a:t> &amp; Figures </a:t>
            </a:r>
            <a:r>
              <a:rPr lang="fr-BE" altLang="en-US" dirty="0"/>
              <a:t>2019</a:t>
            </a:r>
            <a:endParaRPr lang="en-US" altLang="en-US" dirty="0"/>
          </a:p>
        </p:txBody>
      </p:sp>
      <p:sp>
        <p:nvSpPr>
          <p:cNvPr id="16387" name="Content Placeholder 2"/>
          <p:cNvSpPr>
            <a:spLocks noGrp="1"/>
          </p:cNvSpPr>
          <p:nvPr>
            <p:ph idx="1"/>
          </p:nvPr>
        </p:nvSpPr>
        <p:spPr/>
        <p:txBody>
          <a:bodyPr>
            <a:normAutofit fontScale="92500" lnSpcReduction="20000"/>
          </a:bodyPr>
          <a:lstStyle/>
          <a:p>
            <a:r>
              <a:rPr lang="fr-BE" altLang="en-US" dirty="0"/>
              <a:t>c</a:t>
            </a:r>
            <a:r>
              <a:rPr lang="fr-BE" altLang="en-US" dirty="0" smtClean="0"/>
              <a:t>ellule </a:t>
            </a:r>
            <a:r>
              <a:rPr lang="fr-BE" altLang="en-US" dirty="0"/>
              <a:t>i</a:t>
            </a:r>
            <a:r>
              <a:rPr lang="fr-BE" altLang="en-US" dirty="0" smtClean="0"/>
              <a:t>dentification</a:t>
            </a:r>
          </a:p>
          <a:p>
            <a:pPr lvl="1"/>
            <a:r>
              <a:rPr lang="fr-BE" altLang="en-US" dirty="0" smtClean="0"/>
              <a:t>update Bis : </a:t>
            </a:r>
            <a:r>
              <a:rPr lang="fr-BE" altLang="en-US" sz="2200" dirty="0" smtClean="0">
                <a:solidFill>
                  <a:srgbClr val="0070C0"/>
                </a:solidFill>
              </a:rPr>
              <a:t>14.531</a:t>
            </a:r>
            <a:r>
              <a:rPr lang="fr-BE" altLang="en-US" dirty="0" smtClean="0"/>
              <a:t> </a:t>
            </a:r>
            <a:r>
              <a:rPr lang="fr-BE" altLang="en-US" dirty="0"/>
              <a:t>(11.657 </a:t>
            </a:r>
            <a:r>
              <a:rPr lang="fr-BE" altLang="en-US" dirty="0" smtClean="0"/>
              <a:t>en 2018)</a:t>
            </a:r>
          </a:p>
          <a:p>
            <a:pPr lvl="1"/>
            <a:r>
              <a:rPr lang="fr-BE" altLang="en-US" dirty="0" smtClean="0"/>
              <a:t>update RAD : </a:t>
            </a:r>
            <a:r>
              <a:rPr lang="fr-BE" altLang="en-US" sz="2200" dirty="0" smtClean="0">
                <a:solidFill>
                  <a:srgbClr val="0070C0"/>
                </a:solidFill>
              </a:rPr>
              <a:t>22.209</a:t>
            </a:r>
            <a:r>
              <a:rPr lang="fr-BE" altLang="en-US" dirty="0" smtClean="0"/>
              <a:t> </a:t>
            </a:r>
            <a:r>
              <a:rPr lang="fr-BE" altLang="en-US" dirty="0"/>
              <a:t>(29.209 </a:t>
            </a:r>
            <a:r>
              <a:rPr lang="fr-BE" altLang="en-US" dirty="0" smtClean="0"/>
              <a:t>en 2018)</a:t>
            </a:r>
          </a:p>
          <a:p>
            <a:pPr lvl="1"/>
            <a:r>
              <a:rPr lang="fr-BE" altLang="en-US" dirty="0" smtClean="0"/>
              <a:t>mutations Radiés : </a:t>
            </a:r>
            <a:r>
              <a:rPr lang="fr-BE" altLang="en-US" sz="2200" dirty="0">
                <a:solidFill>
                  <a:srgbClr val="0070C0"/>
                </a:solidFill>
              </a:rPr>
              <a:t>9.800</a:t>
            </a:r>
            <a:r>
              <a:rPr lang="fr-BE" altLang="en-US" dirty="0" smtClean="0"/>
              <a:t> </a:t>
            </a:r>
            <a:r>
              <a:rPr lang="fr-BE" altLang="en-US" dirty="0"/>
              <a:t>(9.183 </a:t>
            </a:r>
            <a:r>
              <a:rPr lang="fr-BE" altLang="en-US" dirty="0" smtClean="0"/>
              <a:t>en 2018)</a:t>
            </a:r>
          </a:p>
          <a:p>
            <a:pPr lvl="1"/>
            <a:r>
              <a:rPr lang="fr-BE" altLang="en-US" dirty="0" smtClean="0"/>
              <a:t>adresses provisoires RAD : </a:t>
            </a:r>
            <a:r>
              <a:rPr lang="fr-BE" altLang="en-US" sz="2200" dirty="0" smtClean="0">
                <a:solidFill>
                  <a:srgbClr val="0070C0"/>
                </a:solidFill>
              </a:rPr>
              <a:t>60.587</a:t>
            </a:r>
            <a:r>
              <a:rPr lang="fr-BE" altLang="en-US" dirty="0" smtClean="0"/>
              <a:t> </a:t>
            </a:r>
            <a:r>
              <a:rPr lang="fr-BE" altLang="en-US" dirty="0"/>
              <a:t>(58.336 </a:t>
            </a:r>
            <a:r>
              <a:rPr lang="fr-BE" altLang="en-US" dirty="0" smtClean="0"/>
              <a:t>en 2018)</a:t>
            </a:r>
          </a:p>
          <a:p>
            <a:pPr lvl="1"/>
            <a:r>
              <a:rPr lang="fr-BE" altLang="en-US" dirty="0" smtClean="0"/>
              <a:t>remplacements : </a:t>
            </a:r>
            <a:r>
              <a:rPr lang="fr-BE" altLang="en-US" sz="2200" dirty="0" smtClean="0">
                <a:solidFill>
                  <a:srgbClr val="0070C0"/>
                </a:solidFill>
              </a:rPr>
              <a:t>8.528</a:t>
            </a:r>
            <a:r>
              <a:rPr lang="fr-BE" altLang="en-US" dirty="0" smtClean="0"/>
              <a:t> </a:t>
            </a:r>
            <a:r>
              <a:rPr lang="fr-BE" altLang="en-US" dirty="0"/>
              <a:t>(11.200 </a:t>
            </a:r>
            <a:r>
              <a:rPr lang="fr-BE" altLang="en-US" dirty="0" smtClean="0"/>
              <a:t>en 2018)</a:t>
            </a:r>
          </a:p>
          <a:p>
            <a:pPr lvl="1"/>
            <a:r>
              <a:rPr lang="fr-BE" altLang="en-US" dirty="0" smtClean="0"/>
              <a:t>remplacements NI (</a:t>
            </a:r>
            <a:r>
              <a:rPr lang="fr-BE" altLang="en-US" dirty="0" err="1" smtClean="0"/>
              <a:t>NouvellesInscriptions</a:t>
            </a:r>
            <a:r>
              <a:rPr lang="fr-BE" altLang="en-US" dirty="0" smtClean="0"/>
              <a:t>) : </a:t>
            </a:r>
            <a:r>
              <a:rPr lang="fr-BE" altLang="en-US" sz="2200" dirty="0" smtClean="0">
                <a:solidFill>
                  <a:srgbClr val="0070C0"/>
                </a:solidFill>
              </a:rPr>
              <a:t>54.243</a:t>
            </a:r>
            <a:r>
              <a:rPr lang="fr-BE" altLang="en-US" dirty="0" smtClean="0"/>
              <a:t> </a:t>
            </a:r>
            <a:r>
              <a:rPr lang="fr-BE" altLang="en-US" dirty="0"/>
              <a:t>(50.234 </a:t>
            </a:r>
            <a:r>
              <a:rPr lang="fr-BE" altLang="en-US" dirty="0" smtClean="0"/>
              <a:t>en 2018)</a:t>
            </a:r>
          </a:p>
          <a:p>
            <a:pPr lvl="1"/>
            <a:endParaRPr lang="fr-BE" altLang="en-US" sz="400" dirty="0" smtClean="0"/>
          </a:p>
          <a:p>
            <a:r>
              <a:rPr lang="fr-BE" altLang="en-US" dirty="0" smtClean="0"/>
              <a:t>gestion des programmes</a:t>
            </a:r>
          </a:p>
          <a:p>
            <a:pPr lvl="1"/>
            <a:r>
              <a:rPr lang="en-US" altLang="en-US" dirty="0" smtClean="0"/>
              <a:t> </a:t>
            </a:r>
            <a:r>
              <a:rPr lang="en-US" sz="2200" dirty="0">
                <a:solidFill>
                  <a:srgbClr val="0070C0"/>
                </a:solidFill>
              </a:rPr>
              <a:t>23.110.902</a:t>
            </a:r>
            <a:r>
              <a:rPr lang="en-US" altLang="en-US" dirty="0" smtClean="0"/>
              <a:t> </a:t>
            </a:r>
            <a:r>
              <a:rPr lang="fr-FR" altLang="en-US" dirty="0" smtClean="0"/>
              <a:t>personnes différentes dans le répertoire des références </a:t>
            </a:r>
            <a:r>
              <a:rPr lang="en-US" altLang="en-US" dirty="0"/>
              <a:t>(22.420.280 </a:t>
            </a:r>
            <a:r>
              <a:rPr lang="en-US" altLang="en-US" dirty="0" err="1" smtClean="0"/>
              <a:t>en</a:t>
            </a:r>
            <a:r>
              <a:rPr lang="en-US" altLang="en-US" dirty="0" smtClean="0"/>
              <a:t> 2018)</a:t>
            </a:r>
            <a:r>
              <a:rPr lang="fr-FR" altLang="en-US" dirty="0" smtClean="0"/>
              <a:t> </a:t>
            </a:r>
          </a:p>
          <a:p>
            <a:pPr lvl="1"/>
            <a:r>
              <a:rPr lang="fr-FR" altLang="en-US" dirty="0" smtClean="0"/>
              <a:t>en moyenne toute personne est connue dans </a:t>
            </a:r>
            <a:r>
              <a:rPr lang="fr-FR" altLang="en-US" sz="2200" dirty="0">
                <a:solidFill>
                  <a:srgbClr val="0070C0"/>
                </a:solidFill>
              </a:rPr>
              <a:t>13,13</a:t>
            </a:r>
            <a:r>
              <a:rPr lang="fr-FR" altLang="en-US" dirty="0" smtClean="0"/>
              <a:t> secteurs </a:t>
            </a:r>
            <a:r>
              <a:rPr lang="fr-FR" altLang="en-US" dirty="0"/>
              <a:t>(13,21 </a:t>
            </a:r>
            <a:r>
              <a:rPr lang="fr-FR" altLang="en-US" dirty="0" smtClean="0"/>
              <a:t>en 2018) </a:t>
            </a:r>
          </a:p>
          <a:p>
            <a:pPr lvl="1"/>
            <a:r>
              <a:rPr lang="fr-FR" altLang="en-US" dirty="0" smtClean="0"/>
              <a:t> </a:t>
            </a:r>
            <a:r>
              <a:rPr lang="en-US" altLang="en-US" sz="2200" dirty="0">
                <a:solidFill>
                  <a:srgbClr val="0070C0"/>
                </a:solidFill>
              </a:rPr>
              <a:t>285.612.327</a:t>
            </a:r>
            <a:r>
              <a:rPr lang="fr-FR" altLang="en-US" sz="2200" dirty="0">
                <a:solidFill>
                  <a:srgbClr val="0070C0"/>
                </a:solidFill>
              </a:rPr>
              <a:t> </a:t>
            </a:r>
            <a:r>
              <a:rPr lang="fr-FR" altLang="en-US" dirty="0" smtClean="0"/>
              <a:t>‘dossiers actifs’ dans le répertoire des personnes </a:t>
            </a:r>
            <a:r>
              <a:rPr lang="fr-FR" altLang="en-US" dirty="0"/>
              <a:t>(268.657.006 </a:t>
            </a:r>
            <a:r>
              <a:rPr lang="fr-FR" altLang="en-US" dirty="0" smtClean="0"/>
              <a:t>en 2018)</a:t>
            </a:r>
          </a:p>
          <a:p>
            <a:pPr lvl="1"/>
            <a:r>
              <a:rPr lang="fr-FR" altLang="en-US" dirty="0" smtClean="0"/>
              <a:t>traitements dans les 7 jours de </a:t>
            </a:r>
            <a:r>
              <a:rPr lang="fr-FR" altLang="en-US" sz="2200" dirty="0" smtClean="0">
                <a:solidFill>
                  <a:srgbClr val="0070C0"/>
                </a:solidFill>
              </a:rPr>
              <a:t>263</a:t>
            </a:r>
            <a:r>
              <a:rPr lang="fr-FR" altLang="en-US" dirty="0" smtClean="0"/>
              <a:t> demandes &gt; des huissiers de justice concernant l’accès à des données sociales à caractère personnel </a:t>
            </a:r>
            <a:r>
              <a:rPr lang="fr-FR" altLang="en-US" dirty="0"/>
              <a:t>(1.834 en 2018) – avril 2019 service </a:t>
            </a:r>
            <a:r>
              <a:rPr lang="fr-FR" altLang="en-US" dirty="0" smtClean="0"/>
              <a:t>arrêté et remplacé par une procédure électronique</a:t>
            </a:r>
            <a:br>
              <a:rPr lang="fr-FR" altLang="en-US" dirty="0" smtClean="0"/>
            </a:br>
            <a:endParaRPr lang="fr-FR" altLang="en-US" dirty="0"/>
          </a:p>
        </p:txBody>
      </p:sp>
      <p:sp>
        <p:nvSpPr>
          <p:cNvPr id="4" name="Slide Number Placeholder 3"/>
          <p:cNvSpPr>
            <a:spLocks noGrp="1"/>
          </p:cNvSpPr>
          <p:nvPr>
            <p:ph type="sldNum" sz="quarter" idx="10"/>
          </p:nvPr>
        </p:nvSpPr>
        <p:spPr/>
        <p:txBody>
          <a:bodyPr/>
          <a:lstStyle/>
          <a:p>
            <a:fld id="{14BDAAAA-7080-4706-9A75-5C60FD0F9F6B}" type="slidenum">
              <a:rPr lang="en-GB" smtClean="0"/>
              <a:pPr/>
              <a:t>4</a:t>
            </a:fld>
            <a:endParaRPr lang="en-GB" dirty="0"/>
          </a:p>
        </p:txBody>
      </p:sp>
    </p:spTree>
    <p:extLst>
      <p:ext uri="{BB962C8B-B14F-4D97-AF65-F5344CB8AC3E}">
        <p14:creationId xmlns:p14="http://schemas.microsoft.com/office/powerpoint/2010/main" val="2342859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fr-BE" altLang="en-US" dirty="0" smtClean="0"/>
              <a:t>SSH - approche</a:t>
            </a:r>
            <a:endParaRPr lang="fr-BE" dirty="0"/>
          </a:p>
        </p:txBody>
      </p:sp>
      <p:sp>
        <p:nvSpPr>
          <p:cNvPr id="3" name="Content Placeholder 2"/>
          <p:cNvSpPr>
            <a:spLocks noGrp="1"/>
          </p:cNvSpPr>
          <p:nvPr>
            <p:ph idx="1"/>
          </p:nvPr>
        </p:nvSpPr>
        <p:spPr>
          <a:xfrm>
            <a:off x="457200" y="1196752"/>
            <a:ext cx="8229600" cy="5112568"/>
          </a:xfrm>
        </p:spPr>
        <p:txBody>
          <a:bodyPr>
            <a:normAutofit lnSpcReduction="10000"/>
          </a:bodyPr>
          <a:lstStyle/>
          <a:p>
            <a:r>
              <a:rPr lang="fr-FR" dirty="0" smtClean="0"/>
              <a:t>BCSS </a:t>
            </a:r>
            <a:r>
              <a:rPr lang="fr-FR" dirty="0"/>
              <a:t>et </a:t>
            </a:r>
            <a:r>
              <a:rPr lang="fr-FR" dirty="0" smtClean="0"/>
              <a:t>sources </a:t>
            </a:r>
            <a:r>
              <a:rPr lang="fr-FR" dirty="0"/>
              <a:t>authentiques </a:t>
            </a:r>
            <a:r>
              <a:rPr lang="fr-FR" dirty="0" smtClean="0"/>
              <a:t>travaillent </a:t>
            </a:r>
            <a:r>
              <a:rPr lang="fr-FR" dirty="0"/>
              <a:t>pour mettre à disposition </a:t>
            </a:r>
            <a:endParaRPr lang="fr-FR" dirty="0" smtClean="0"/>
          </a:p>
          <a:p>
            <a:endParaRPr lang="fr-FR" sz="400" dirty="0"/>
          </a:p>
          <a:p>
            <a:pPr marL="534988" lvl="1" indent="-263525">
              <a:buFont typeface="+mj-lt"/>
              <a:buAutoNum type="arabicPeriod"/>
            </a:pPr>
            <a:r>
              <a:rPr lang="fr-FR" dirty="0" smtClean="0"/>
              <a:t>utilisation </a:t>
            </a:r>
            <a:r>
              <a:rPr lang="fr-FR" dirty="0"/>
              <a:t>en mode batch de la banque de données dite </a:t>
            </a:r>
            <a:r>
              <a:rPr lang="fr-FR" dirty="0" smtClean="0"/>
              <a:t>‘tampon’ </a:t>
            </a:r>
          </a:p>
          <a:p>
            <a:pPr lvl="2">
              <a:buFont typeface="Calibri" panose="020F0502020204030204" pitchFamily="34" charset="0"/>
              <a:buChar char="-"/>
            </a:pPr>
            <a:r>
              <a:rPr lang="fr-BE" altLang="en-US" dirty="0">
                <a:sym typeface="Arial" charset="0"/>
              </a:rPr>
              <a:t>6 sources authentiques en production: SFP, DGPH, SPP IS, mutualités, VSB, </a:t>
            </a:r>
            <a:r>
              <a:rPr lang="fr-BE" altLang="en-US" dirty="0" err="1">
                <a:sym typeface="Arial" charset="0"/>
              </a:rPr>
              <a:t>Kind&amp;Gezin</a:t>
            </a:r>
            <a:endParaRPr lang="fr-BE" altLang="en-US" dirty="0">
              <a:sym typeface="Arial" charset="0"/>
            </a:endParaRPr>
          </a:p>
          <a:p>
            <a:pPr lvl="2">
              <a:buFont typeface="Calibri" panose="020F0502020204030204" pitchFamily="34" charset="0"/>
              <a:buChar char="-"/>
            </a:pPr>
            <a:r>
              <a:rPr lang="fr-FR" dirty="0"/>
              <a:t>services standards pour charger </a:t>
            </a:r>
            <a:r>
              <a:rPr lang="fr-FR" dirty="0" smtClean="0"/>
              <a:t>et pour </a:t>
            </a:r>
            <a:r>
              <a:rPr lang="fr-FR" dirty="0"/>
              <a:t>utiliser des statuts sociaux</a:t>
            </a:r>
          </a:p>
          <a:p>
            <a:pPr lvl="2">
              <a:buFont typeface="Calibri" panose="020F0502020204030204" pitchFamily="34" charset="0"/>
              <a:buChar char="-"/>
            </a:pPr>
            <a:r>
              <a:rPr lang="fr-FR" dirty="0"/>
              <a:t>permet l’automatisation des droits d’une catégorie de personnes (catégorie pré-connue par l’instance d’octroi) </a:t>
            </a:r>
            <a:endParaRPr lang="fr-FR" dirty="0" smtClean="0"/>
          </a:p>
          <a:p>
            <a:pPr lvl="2">
              <a:buFont typeface="Calibri" panose="020F0502020204030204" pitchFamily="34" charset="0"/>
              <a:buChar char="-"/>
            </a:pPr>
            <a:endParaRPr lang="fr-FR" sz="600" dirty="0"/>
          </a:p>
          <a:p>
            <a:pPr marL="534988" lvl="1" indent="-263525">
              <a:buFont typeface="+mj-lt"/>
              <a:buAutoNum type="arabicPeriod"/>
            </a:pPr>
            <a:r>
              <a:rPr lang="fr-FR" dirty="0" smtClean="0"/>
              <a:t>consultation </a:t>
            </a:r>
            <a:r>
              <a:rPr lang="fr-FR" dirty="0"/>
              <a:t>en ligne des sources authentiques par les instances </a:t>
            </a:r>
            <a:r>
              <a:rPr lang="fr-FR" dirty="0" smtClean="0"/>
              <a:t>d’octroi</a:t>
            </a:r>
          </a:p>
          <a:p>
            <a:pPr lvl="2">
              <a:buFont typeface="Calibri" panose="020F0502020204030204" pitchFamily="34" charset="0"/>
              <a:buChar char="-"/>
            </a:pPr>
            <a:r>
              <a:rPr lang="fr-FR" dirty="0"/>
              <a:t>au guichet, pour des dossiers spécifiques, …</a:t>
            </a:r>
          </a:p>
          <a:p>
            <a:pPr lvl="2">
              <a:buFont typeface="Calibri" panose="020F0502020204030204" pitchFamily="34" charset="0"/>
              <a:buChar char="-"/>
            </a:pPr>
            <a:r>
              <a:rPr lang="fr-FR" dirty="0"/>
              <a:t>6 sources authentiques disponibles: SFP, DGPH, SPP IS, mutualités, VSB, </a:t>
            </a:r>
            <a:r>
              <a:rPr lang="fr-FR" dirty="0" err="1"/>
              <a:t>Kind&amp;Gezin</a:t>
            </a:r>
            <a:r>
              <a:rPr lang="fr-FR" dirty="0"/>
              <a:t> </a:t>
            </a:r>
          </a:p>
          <a:p>
            <a:pPr lvl="2">
              <a:buFont typeface="Calibri" panose="020F0502020204030204" pitchFamily="34" charset="0"/>
              <a:buChar char="-"/>
            </a:pPr>
            <a:r>
              <a:rPr lang="fr-FR" dirty="0"/>
              <a:t>services standards de consultation</a:t>
            </a:r>
          </a:p>
          <a:p>
            <a:pPr lvl="2">
              <a:buFont typeface="Calibri" panose="020F0502020204030204" pitchFamily="34" charset="0"/>
              <a:buChar char="-"/>
            </a:pPr>
            <a:r>
              <a:rPr lang="fr-FR" dirty="0" smtClean="0"/>
              <a:t>permet </a:t>
            </a:r>
            <a:r>
              <a:rPr lang="fr-FR" dirty="0"/>
              <a:t>l’octroi automatique d’un droit à tout utilisateur potentiel (utilisateur que l’on ne connait pas à </a:t>
            </a:r>
            <a:r>
              <a:rPr lang="fr-FR" dirty="0" smtClean="0"/>
              <a:t>l’avance- </a:t>
            </a:r>
            <a:r>
              <a:rPr lang="fr-FR" dirty="0"/>
              <a:t>p.ex. </a:t>
            </a:r>
            <a:r>
              <a:rPr lang="fr-FR" dirty="0" smtClean="0"/>
              <a:t>visiteur </a:t>
            </a:r>
            <a:r>
              <a:rPr lang="fr-FR" dirty="0"/>
              <a:t>d’un parc </a:t>
            </a:r>
            <a:r>
              <a:rPr lang="fr-FR" dirty="0" smtClean="0"/>
              <a:t>d’attraction, usager transport </a:t>
            </a:r>
            <a:r>
              <a:rPr lang="fr-FR" dirty="0"/>
              <a:t>en </a:t>
            </a:r>
            <a:r>
              <a:rPr lang="fr-FR" dirty="0" smtClean="0"/>
              <a:t>commun)</a:t>
            </a:r>
          </a:p>
          <a:p>
            <a:pPr lvl="2">
              <a:buFont typeface="Calibri" panose="020F0502020204030204" pitchFamily="34" charset="0"/>
              <a:buChar char="-"/>
            </a:pPr>
            <a:endParaRPr lang="fr-FR" sz="600" dirty="0" smtClean="0"/>
          </a:p>
          <a:p>
            <a:pPr marL="534988" lvl="1" indent="-263525">
              <a:buFont typeface="+mj-lt"/>
              <a:buAutoNum type="arabicPeriod"/>
            </a:pPr>
            <a:r>
              <a:rPr lang="fr-FR" dirty="0" smtClean="0"/>
              <a:t>consultation des </a:t>
            </a:r>
            <a:r>
              <a:rPr lang="fr-FR" dirty="0"/>
              <a:t>statuts </a:t>
            </a:r>
            <a:r>
              <a:rPr lang="fr-FR" dirty="0" smtClean="0"/>
              <a:t>sociaux</a:t>
            </a:r>
          </a:p>
          <a:p>
            <a:pPr lvl="2">
              <a:buFont typeface="Calibri" panose="020F0502020204030204" pitchFamily="34" charset="0"/>
              <a:buChar char="-"/>
            </a:pPr>
            <a:r>
              <a:rPr lang="fr-FR" dirty="0"/>
              <a:t>mise à disposition </a:t>
            </a:r>
            <a:r>
              <a:rPr lang="fr-FR" dirty="0" smtClean="0"/>
              <a:t>de </a:t>
            </a:r>
            <a:r>
              <a:rPr lang="fr-FR" dirty="0" err="1" smtClean="0">
                <a:solidFill>
                  <a:srgbClr val="0070C0"/>
                </a:solidFill>
              </a:rPr>
              <a:t>MyBEnefits</a:t>
            </a:r>
            <a:r>
              <a:rPr lang="fr-FR" dirty="0" smtClean="0"/>
              <a:t> = </a:t>
            </a:r>
            <a:r>
              <a:rPr lang="fr-FR" dirty="0"/>
              <a:t>application mobile et </a:t>
            </a:r>
            <a:r>
              <a:rPr lang="fr-FR" dirty="0" smtClean="0"/>
              <a:t>application </a:t>
            </a:r>
            <a:r>
              <a:rPr lang="fr-FR" dirty="0"/>
              <a:t>web </a:t>
            </a:r>
            <a:r>
              <a:rPr lang="fr-FR" dirty="0" smtClean="0"/>
              <a:t>permettant la </a:t>
            </a:r>
            <a:r>
              <a:rPr lang="fr-FR" dirty="0"/>
              <a:t>consultation, à la date du jour, du ou des statuts sociaux pour lesquels le citoyen est connu </a:t>
            </a:r>
          </a:p>
          <a:p>
            <a:pPr marL="534988" lvl="1" indent="-263525">
              <a:buFont typeface="+mj-lt"/>
              <a:buAutoNum type="arabicPeriod"/>
            </a:pPr>
            <a:endParaRPr lang="fr-FR" dirty="0"/>
          </a:p>
          <a:p>
            <a:pPr marL="271463" lvl="1" indent="0">
              <a:buNone/>
            </a:pPr>
            <a:endParaRPr lang="fr-FR" dirty="0"/>
          </a:p>
          <a:p>
            <a:pPr lvl="2">
              <a:buFont typeface="Calibri" panose="020F050202020403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40</a:t>
            </a:fld>
            <a:endParaRPr lang="en-GB" dirty="0"/>
          </a:p>
        </p:txBody>
      </p:sp>
    </p:spTree>
    <p:extLst>
      <p:ext uri="{BB962C8B-B14F-4D97-AF65-F5344CB8AC3E}">
        <p14:creationId xmlns:p14="http://schemas.microsoft.com/office/powerpoint/2010/main" val="1399455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a:grpSpLocks noChangeAspect="1"/>
          </p:cNvGrpSpPr>
          <p:nvPr/>
        </p:nvGrpSpPr>
        <p:grpSpPr>
          <a:xfrm>
            <a:off x="971124" y="1268760"/>
            <a:ext cx="6913244" cy="4436709"/>
            <a:chOff x="1080762" y="1437671"/>
            <a:chExt cx="6011517" cy="3858008"/>
          </a:xfrm>
        </p:grpSpPr>
        <p:cxnSp>
          <p:nvCxnSpPr>
            <p:cNvPr id="5" name="Straight Connector 4"/>
            <p:cNvCxnSpPr/>
            <p:nvPr/>
          </p:nvCxnSpPr>
          <p:spPr>
            <a:xfrm flipH="1">
              <a:off x="2555310" y="3305207"/>
              <a:ext cx="779746" cy="0"/>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7546"/>
            <a:stretch/>
          </p:blipFill>
          <p:spPr>
            <a:xfrm>
              <a:off x="3481745" y="3055207"/>
              <a:ext cx="1354890" cy="500000"/>
            </a:xfrm>
            <a:prstGeom prst="rect">
              <a:avLst/>
            </a:prstGeom>
          </p:spPr>
        </p:pic>
        <p:grpSp>
          <p:nvGrpSpPr>
            <p:cNvPr id="7" name="Group 6"/>
            <p:cNvGrpSpPr/>
            <p:nvPr/>
          </p:nvGrpSpPr>
          <p:grpSpPr>
            <a:xfrm>
              <a:off x="1080762" y="2428782"/>
              <a:ext cx="1428397" cy="1602534"/>
              <a:chOff x="276946" y="2146338"/>
              <a:chExt cx="1904529" cy="213671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250"/>
              <a:stretch/>
            </p:blipFill>
            <p:spPr>
              <a:xfrm>
                <a:off x="329815" y="2146338"/>
                <a:ext cx="1851660" cy="439770"/>
              </a:xfrm>
              <a:prstGeom prst="rect">
                <a:avLst/>
              </a:prstGeom>
            </p:spPr>
          </p:pic>
          <p:grpSp>
            <p:nvGrpSpPr>
              <p:cNvPr id="9" name="Group 8"/>
              <p:cNvGrpSpPr>
                <a:grpSpLocks noChangeAspect="1"/>
              </p:cNvGrpSpPr>
              <p:nvPr/>
            </p:nvGrpSpPr>
            <p:grpSpPr>
              <a:xfrm>
                <a:off x="276946" y="2943168"/>
                <a:ext cx="1770478" cy="1339882"/>
                <a:chOff x="1105409" y="1217477"/>
                <a:chExt cx="2771328" cy="2097316"/>
              </a:xfrm>
            </p:grpSpPr>
            <p:grpSp>
              <p:nvGrpSpPr>
                <p:cNvPr id="10" name="Group 9"/>
                <p:cNvGrpSpPr/>
                <p:nvPr/>
              </p:nvGrpSpPr>
              <p:grpSpPr>
                <a:xfrm>
                  <a:off x="1722260" y="1217477"/>
                  <a:ext cx="2154477" cy="1912859"/>
                  <a:chOff x="6272189" y="1143001"/>
                  <a:chExt cx="2154477" cy="1912859"/>
                </a:xfrm>
              </p:grpSpPr>
              <p:grpSp>
                <p:nvGrpSpPr>
                  <p:cNvPr id="21" name="Group 20"/>
                  <p:cNvGrpSpPr/>
                  <p:nvPr/>
                </p:nvGrpSpPr>
                <p:grpSpPr>
                  <a:xfrm>
                    <a:off x="6272189" y="1143001"/>
                    <a:ext cx="2154477" cy="1912859"/>
                    <a:chOff x="8392438" y="2018850"/>
                    <a:chExt cx="2154477" cy="1912859"/>
                  </a:xfrm>
                </p:grpSpPr>
                <p:sp>
                  <p:nvSpPr>
                    <p:cNvPr id="23" name="Rectangle 22"/>
                    <p:cNvSpPr/>
                    <p:nvPr/>
                  </p:nvSpPr>
                  <p:spPr>
                    <a:xfrm>
                      <a:off x="8392438" y="2018850"/>
                      <a:ext cx="2154477" cy="1301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4" name="Rectangle 23"/>
                    <p:cNvSpPr/>
                    <p:nvPr/>
                  </p:nvSpPr>
                  <p:spPr>
                    <a:xfrm>
                      <a:off x="8467594" y="2116899"/>
                      <a:ext cx="2016691" cy="11022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5" name="Rectangle 24"/>
                    <p:cNvSpPr/>
                    <p:nvPr/>
                  </p:nvSpPr>
                  <p:spPr>
                    <a:xfrm>
                      <a:off x="8392438" y="3319991"/>
                      <a:ext cx="2154477" cy="274980"/>
                    </a:xfrm>
                    <a:prstGeom prst="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lowchart: Connector 25"/>
                    <p:cNvSpPr>
                      <a:spLocks noChangeAspect="1"/>
                    </p:cNvSpPr>
                    <p:nvPr/>
                  </p:nvSpPr>
                  <p:spPr>
                    <a:xfrm flipH="1" flipV="1">
                      <a:off x="9397376" y="3372288"/>
                      <a:ext cx="102870" cy="11226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7" name="Trapezoid 26"/>
                    <p:cNvSpPr/>
                    <p:nvPr/>
                  </p:nvSpPr>
                  <p:spPr>
                    <a:xfrm>
                      <a:off x="9206630" y="3601145"/>
                      <a:ext cx="501041" cy="330564"/>
                    </a:xfrm>
                    <a:prstGeom prst="trapezoid">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pic>
                <p:nvPicPr>
                  <p:cNvPr id="22" name="Picture 21"/>
                  <p:cNvPicPr>
                    <a:picLocks noChangeAspect="1"/>
                  </p:cNvPicPr>
                  <p:nvPr/>
                </p:nvPicPr>
                <p:blipFill rotWithShape="1">
                  <a:blip r:embed="rId4"/>
                  <a:srcRect l="7383" t="25523" r="5946" b="-19351"/>
                  <a:stretch/>
                </p:blipFill>
                <p:spPr>
                  <a:xfrm>
                    <a:off x="6330375" y="1252762"/>
                    <a:ext cx="2046188" cy="1396877"/>
                  </a:xfrm>
                  <a:prstGeom prst="rect">
                    <a:avLst/>
                  </a:prstGeom>
                </p:spPr>
              </p:pic>
            </p:grpSp>
            <p:grpSp>
              <p:nvGrpSpPr>
                <p:cNvPr id="11" name="Group 10"/>
                <p:cNvGrpSpPr>
                  <a:grpSpLocks noChangeAspect="1"/>
                </p:cNvGrpSpPr>
                <p:nvPr/>
              </p:nvGrpSpPr>
              <p:grpSpPr>
                <a:xfrm>
                  <a:off x="3084493" y="2096733"/>
                  <a:ext cx="536248" cy="1138158"/>
                  <a:chOff x="1171575" y="4572000"/>
                  <a:chExt cx="700088" cy="1485900"/>
                </a:xfrm>
              </p:grpSpPr>
              <p:sp>
                <p:nvSpPr>
                  <p:cNvPr id="17" name="Rounded Rectangle 16"/>
                  <p:cNvSpPr/>
                  <p:nvPr/>
                </p:nvSpPr>
                <p:spPr>
                  <a:xfrm>
                    <a:off x="1171575" y="4572000"/>
                    <a:ext cx="700088" cy="14859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18" name="Straight Connector 17"/>
                  <p:cNvCxnSpPr/>
                  <p:nvPr/>
                </p:nvCxnSpPr>
                <p:spPr>
                  <a:xfrm>
                    <a:off x="1376464" y="4635230"/>
                    <a:ext cx="288000" cy="0"/>
                  </a:xfrm>
                  <a:prstGeom prst="line">
                    <a:avLst/>
                  </a:prstGeom>
                  <a:ln w="15875">
                    <a:solidFill>
                      <a:schemeClr val="bg1"/>
                    </a:solidFill>
                  </a:ln>
                </p:spPr>
                <p:style>
                  <a:lnRef idx="3">
                    <a:schemeClr val="dk1"/>
                  </a:lnRef>
                  <a:fillRef idx="0">
                    <a:schemeClr val="dk1"/>
                  </a:fillRef>
                  <a:effectRef idx="2">
                    <a:schemeClr val="dk1"/>
                  </a:effectRef>
                  <a:fontRef idx="minor">
                    <a:schemeClr val="tx1"/>
                  </a:fontRef>
                </p:style>
              </p:cxnSp>
              <p:sp>
                <p:nvSpPr>
                  <p:cNvPr id="19" name="Flowchart: Connector 18"/>
                  <p:cNvSpPr>
                    <a:spLocks noChangeAspect="1"/>
                  </p:cNvSpPr>
                  <p:nvPr/>
                </p:nvSpPr>
                <p:spPr>
                  <a:xfrm flipH="1" flipV="1">
                    <a:off x="1469345" y="5921400"/>
                    <a:ext cx="66866" cy="7297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0" name="Picture 19"/>
                  <p:cNvPicPr>
                    <a:picLocks noChangeAspect="1"/>
                  </p:cNvPicPr>
                  <p:nvPr/>
                </p:nvPicPr>
                <p:blipFill rotWithShape="1">
                  <a:blip r:embed="rId5"/>
                  <a:srcRect l="10039" t="16262" r="10675" b="10969"/>
                  <a:stretch/>
                </p:blipFill>
                <p:spPr>
                  <a:xfrm>
                    <a:off x="1252309" y="4740882"/>
                    <a:ext cx="538620" cy="1129355"/>
                  </a:xfrm>
                  <a:prstGeom prst="rect">
                    <a:avLst/>
                  </a:prstGeom>
                </p:spPr>
              </p:pic>
            </p:grpSp>
            <p:grpSp>
              <p:nvGrpSpPr>
                <p:cNvPr id="12" name="Group 11"/>
                <p:cNvGrpSpPr>
                  <a:grpSpLocks noChangeAspect="1"/>
                </p:cNvGrpSpPr>
                <p:nvPr/>
              </p:nvGrpSpPr>
              <p:grpSpPr>
                <a:xfrm>
                  <a:off x="1105409" y="1721372"/>
                  <a:ext cx="1290162" cy="1593421"/>
                  <a:chOff x="600075" y="1743075"/>
                  <a:chExt cx="1843088" cy="2276316"/>
                </a:xfrm>
              </p:grpSpPr>
              <p:sp>
                <p:nvSpPr>
                  <p:cNvPr id="13" name="Rounded Rectangle 12"/>
                  <p:cNvSpPr/>
                  <p:nvPr/>
                </p:nvSpPr>
                <p:spPr>
                  <a:xfrm>
                    <a:off x="600075" y="1743075"/>
                    <a:ext cx="1843088" cy="22763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4" name="Rectangle 13"/>
                  <p:cNvSpPr/>
                  <p:nvPr/>
                </p:nvSpPr>
                <p:spPr>
                  <a:xfrm>
                    <a:off x="757239" y="1914526"/>
                    <a:ext cx="1514475" cy="1774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5" name="Flowchart: Connector 14"/>
                  <p:cNvSpPr/>
                  <p:nvPr/>
                </p:nvSpPr>
                <p:spPr>
                  <a:xfrm flipH="1" flipV="1">
                    <a:off x="1428752" y="3745980"/>
                    <a:ext cx="171450" cy="18711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894" y="2254792"/>
                    <a:ext cx="1093767" cy="1093767"/>
                  </a:xfrm>
                  <a:prstGeom prst="rect">
                    <a:avLst/>
                  </a:prstGeom>
                </p:spPr>
              </p:pic>
            </p:grpSp>
          </p:grpSp>
        </p:grpSp>
        <p:grpSp>
          <p:nvGrpSpPr>
            <p:cNvPr id="28" name="Group 27"/>
            <p:cNvGrpSpPr/>
            <p:nvPr/>
          </p:nvGrpSpPr>
          <p:grpSpPr>
            <a:xfrm>
              <a:off x="4923692" y="1437671"/>
              <a:ext cx="2168587" cy="3858008"/>
              <a:chOff x="4923692" y="1437671"/>
              <a:chExt cx="2168587" cy="3858008"/>
            </a:xfrm>
          </p:grpSpPr>
          <p:grpSp>
            <p:nvGrpSpPr>
              <p:cNvPr id="29" name="Group 28"/>
              <p:cNvGrpSpPr/>
              <p:nvPr/>
            </p:nvGrpSpPr>
            <p:grpSpPr>
              <a:xfrm>
                <a:off x="6258228" y="1437671"/>
                <a:ext cx="834051" cy="3858008"/>
                <a:chOff x="8344303" y="1087044"/>
                <a:chExt cx="1112068" cy="5144010"/>
              </a:xfrm>
            </p:grpSpPr>
            <p:sp>
              <p:nvSpPr>
                <p:cNvPr id="35" name="Flowchart: Magnetic Disk 34"/>
                <p:cNvSpPr>
                  <a:spLocks noChangeAspect="1"/>
                </p:cNvSpPr>
                <p:nvPr/>
              </p:nvSpPr>
              <p:spPr>
                <a:xfrm>
                  <a:off x="8344303" y="1087044"/>
                  <a:ext cx="1112068"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err="1"/>
                    <a:t>mutuelles</a:t>
                  </a:r>
                  <a:endParaRPr lang="en-GB" sz="1013" dirty="0"/>
                </a:p>
              </p:txBody>
            </p:sp>
            <p:sp>
              <p:nvSpPr>
                <p:cNvPr id="36" name="Flowchart: Magnetic Disk 35"/>
                <p:cNvSpPr>
                  <a:spLocks noChangeAspect="1"/>
                </p:cNvSpPr>
                <p:nvPr/>
              </p:nvSpPr>
              <p:spPr>
                <a:xfrm>
                  <a:off x="8371443" y="2152009"/>
                  <a:ext cx="1084927"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CPAS</a:t>
                  </a:r>
                </a:p>
              </p:txBody>
            </p:sp>
            <p:sp>
              <p:nvSpPr>
                <p:cNvPr id="37" name="Flowchart: Magnetic Disk 36"/>
                <p:cNvSpPr>
                  <a:spLocks noChangeAspect="1"/>
                </p:cNvSpPr>
                <p:nvPr/>
              </p:nvSpPr>
              <p:spPr>
                <a:xfrm>
                  <a:off x="8371444" y="3216975"/>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dirty="0"/>
                    <a:t>SFP</a:t>
                  </a:r>
                  <a:endParaRPr lang="en-GB" sz="1050" dirty="0"/>
                </a:p>
              </p:txBody>
            </p:sp>
            <p:sp>
              <p:nvSpPr>
                <p:cNvPr id="38" name="Flowchart: Magnetic Disk 37"/>
                <p:cNvSpPr>
                  <a:spLocks noChangeAspect="1"/>
                </p:cNvSpPr>
                <p:nvPr/>
              </p:nvSpPr>
              <p:spPr>
                <a:xfrm>
                  <a:off x="8344303" y="5346907"/>
                  <a:ext cx="111206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t>
                  </a:r>
                </a:p>
              </p:txBody>
            </p:sp>
            <p:sp>
              <p:nvSpPr>
                <p:cNvPr id="39" name="Flowchart: Magnetic Disk 38"/>
                <p:cNvSpPr>
                  <a:spLocks noChangeAspect="1"/>
                </p:cNvSpPr>
                <p:nvPr/>
              </p:nvSpPr>
              <p:spPr>
                <a:xfrm>
                  <a:off x="8371444" y="4281940"/>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DGPH</a:t>
                  </a:r>
                </a:p>
              </p:txBody>
            </p:sp>
          </p:grpSp>
          <p:cxnSp>
            <p:nvCxnSpPr>
              <p:cNvPr id="30" name="Straight Connector 29"/>
              <p:cNvCxnSpPr/>
              <p:nvPr/>
            </p:nvCxnSpPr>
            <p:spPr>
              <a:xfrm flipH="1">
                <a:off x="4923693" y="1769226"/>
                <a:ext cx="1267834" cy="1309769"/>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31" name="Straight Connector 30"/>
              <p:cNvCxnSpPr/>
              <p:nvPr/>
            </p:nvCxnSpPr>
            <p:spPr>
              <a:xfrm flipH="1" flipV="1">
                <a:off x="4923692" y="3555208"/>
                <a:ext cx="1267835" cy="1482606"/>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32" name="Straight Connector 31"/>
              <p:cNvCxnSpPr/>
              <p:nvPr/>
            </p:nvCxnSpPr>
            <p:spPr>
              <a:xfrm flipH="1">
                <a:off x="5037994" y="2567950"/>
                <a:ext cx="1153533" cy="625346"/>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33" name="Straight Connector 32"/>
              <p:cNvCxnSpPr/>
              <p:nvPr/>
            </p:nvCxnSpPr>
            <p:spPr>
              <a:xfrm flipH="1" flipV="1">
                <a:off x="5037994" y="3337460"/>
                <a:ext cx="1153534" cy="29214"/>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34" name="Straight Connector 33"/>
              <p:cNvCxnSpPr/>
              <p:nvPr/>
            </p:nvCxnSpPr>
            <p:spPr>
              <a:xfrm flipH="1" flipV="1">
                <a:off x="5046350" y="3470899"/>
                <a:ext cx="1145177" cy="694499"/>
              </a:xfrm>
              <a:prstGeom prst="line">
                <a:avLst/>
              </a:prstGeom>
              <a:ln w="31750" cap="sq" cmpd="sng">
                <a:solidFill>
                  <a:schemeClr val="accent1"/>
                </a:solidFill>
                <a:prstDash val="sysDot"/>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41</a:t>
            </a:fld>
            <a:endParaRPr lang="en-GB" dirty="0"/>
          </a:p>
        </p:txBody>
      </p:sp>
    </p:spTree>
    <p:extLst>
      <p:ext uri="{BB962C8B-B14F-4D97-AF65-F5344CB8AC3E}">
        <p14:creationId xmlns:p14="http://schemas.microsoft.com/office/powerpoint/2010/main" val="3381293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r-BE" altLang="en-US" dirty="0" err="1" smtClean="0">
                <a:sym typeface="Arial" charset="0"/>
              </a:rPr>
              <a:t>MyBEnefits</a:t>
            </a:r>
            <a:r>
              <a:rPr lang="fr-BE" altLang="en-US" dirty="0" smtClean="0">
                <a:sym typeface="Arial" charset="0"/>
              </a:rPr>
              <a:t> </a:t>
            </a:r>
            <a:endParaRPr lang="fr-BE" dirty="0" smtClean="0"/>
          </a:p>
        </p:txBody>
      </p:sp>
      <p:sp>
        <p:nvSpPr>
          <p:cNvPr id="2" name="Content Placeholder 1"/>
          <p:cNvSpPr>
            <a:spLocks noGrp="1"/>
          </p:cNvSpPr>
          <p:nvPr>
            <p:ph idx="1"/>
          </p:nvPr>
        </p:nvSpPr>
        <p:spPr/>
        <p:txBody>
          <a:bodyPr/>
          <a:lstStyle/>
          <a:p>
            <a:r>
              <a:rPr lang="fr-FR" dirty="0" smtClean="0"/>
              <a:t>groupes cibles</a:t>
            </a:r>
          </a:p>
          <a:p>
            <a:pPr lvl="1"/>
            <a:r>
              <a:rPr lang="fr-FR" dirty="0" smtClean="0"/>
              <a:t>citoyen </a:t>
            </a:r>
          </a:p>
          <a:p>
            <a:pPr lvl="2"/>
            <a:r>
              <a:rPr lang="fr-FR" sz="1800" dirty="0" smtClean="0"/>
              <a:t>consulte en temps réel ses statuts sociaux et reçoit un code, preuve électronique valide qu’il peut montrer pour obtenir plus facilement ses droits complémentaires</a:t>
            </a:r>
          </a:p>
          <a:p>
            <a:pPr lvl="1"/>
            <a:r>
              <a:rPr lang="fr-FR" dirty="0" smtClean="0"/>
              <a:t>utilisateurs ‘professionnels’ (instance d’octroi)</a:t>
            </a:r>
          </a:p>
          <a:p>
            <a:pPr lvl="2"/>
            <a:r>
              <a:rPr lang="fr-FR" sz="1800" dirty="0" smtClean="0"/>
              <a:t>sans identification/authentification et sans intégration technique peuvent lire et contrôler le code présenté pour octroyer un droit complémentaire </a:t>
            </a:r>
          </a:p>
          <a:p>
            <a:pPr lvl="2"/>
            <a:r>
              <a:rPr lang="fr-FR" sz="1800" dirty="0" smtClean="0"/>
              <a:t>acteurs qui ne travaillent pas directement avec la BCSS (</a:t>
            </a:r>
            <a:r>
              <a:rPr lang="fr-FR" sz="1800" dirty="0" err="1" smtClean="0"/>
              <a:t>p.e</a:t>
            </a:r>
            <a:r>
              <a:rPr lang="fr-FR" sz="1800" dirty="0" smtClean="0"/>
              <a:t>. centres sportifs, culturels, garderies, musées, centres de loisirs, parcs récréatifs, instances d’utilité publique, services </a:t>
            </a:r>
            <a:r>
              <a:rPr lang="fr-FR" sz="1800" dirty="0" err="1" smtClean="0"/>
              <a:t>communaux,etc</a:t>
            </a:r>
            <a:r>
              <a:rPr lang="fr-FR" sz="1800" dirty="0" smtClean="0"/>
              <a:t>.) </a:t>
            </a:r>
          </a:p>
          <a:p>
            <a:pPr lvl="2"/>
            <a:r>
              <a:rPr lang="fr-FR" sz="1800" dirty="0" smtClean="0"/>
              <a:t>acteurs qui ne disposent pas (encore) d'un flux de données automatique (</a:t>
            </a:r>
            <a:r>
              <a:rPr lang="fr-FR" sz="1800" dirty="0" err="1" smtClean="0"/>
              <a:t>p.e</a:t>
            </a:r>
            <a:r>
              <a:rPr lang="fr-FR" sz="1800" dirty="0" smtClean="0"/>
              <a:t>. carte accompagnateur de la SNCB, assistance juridique pro deo, réduction de la taxe communale, etc.</a:t>
            </a:r>
            <a:r>
              <a:rPr lang="fr-FR" dirty="0" smtClean="0"/>
              <a:t>)  </a:t>
            </a:r>
          </a:p>
          <a:p>
            <a:pPr lvl="2"/>
            <a:endParaRPr lang="fr-FR" dirty="0"/>
          </a:p>
        </p:txBody>
      </p:sp>
      <p:sp>
        <p:nvSpPr>
          <p:cNvPr id="14341" name="AutoShape 5"/>
          <p:cNvSpPr>
            <a:spLocks noChangeAspect="1" noChangeArrowheads="1"/>
          </p:cNvSpPr>
          <p:nvPr/>
        </p:nvSpPr>
        <p:spPr bwMode="auto">
          <a:xfrm>
            <a:off x="0" y="1125538"/>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42</a:t>
            </a:fld>
            <a:endParaRPr lang="en-GB" dirty="0"/>
          </a:p>
        </p:txBody>
      </p:sp>
    </p:spTree>
    <p:extLst>
      <p:ext uri="{BB962C8B-B14F-4D97-AF65-F5344CB8AC3E}">
        <p14:creationId xmlns:p14="http://schemas.microsoft.com/office/powerpoint/2010/main" val="2087744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sym typeface="Arial" charset="0"/>
              </a:rPr>
              <a:t>MyBEnefits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9571257"/>
              </p:ext>
            </p:extLst>
          </p:nvPr>
        </p:nvGraphicFramePr>
        <p:xfrm>
          <a:off x="457200" y="1197938"/>
          <a:ext cx="8637588" cy="5455920"/>
        </p:xfrm>
        <a:graphic>
          <a:graphicData uri="http://schemas.openxmlformats.org/drawingml/2006/table">
            <a:tbl>
              <a:tblPr firstRow="1" bandRow="1">
                <a:tableStyleId>{2D5ABB26-0587-4C30-8999-92F81FD0307C}</a:tableStyleId>
              </a:tblPr>
              <a:tblGrid>
                <a:gridCol w="4167638">
                  <a:extLst>
                    <a:ext uri="{9D8B030D-6E8A-4147-A177-3AD203B41FA5}">
                      <a16:colId xmlns:a16="http://schemas.microsoft.com/office/drawing/2014/main" val="3094619775"/>
                    </a:ext>
                  </a:extLst>
                </a:gridCol>
                <a:gridCol w="4469950">
                  <a:extLst>
                    <a:ext uri="{9D8B030D-6E8A-4147-A177-3AD203B41FA5}">
                      <a16:colId xmlns:a16="http://schemas.microsoft.com/office/drawing/2014/main" val="2766368264"/>
                    </a:ext>
                  </a:extLst>
                </a:gridCol>
              </a:tblGrid>
              <a:tr h="4319294">
                <a:tc>
                  <a:txBody>
                    <a:bodyPr/>
                    <a:lstStyle/>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216866"/>
                  </a:ext>
                </a:extLst>
              </a:tr>
              <a:tr h="683928">
                <a:tc>
                  <a:txBody>
                    <a:bodyPr/>
                    <a:lstStyle/>
                    <a:p>
                      <a:pPr marL="0" indent="0" algn="ctr">
                        <a:buNone/>
                      </a:pPr>
                      <a:r>
                        <a:rPr lang="fr-BE" sz="1800" dirty="0" smtClean="0"/>
                        <a:t>App mobile</a:t>
                      </a:r>
                    </a:p>
                    <a:p>
                      <a:pPr marL="0" indent="0" algn="ctr">
                        <a:buNone/>
                      </a:pPr>
                      <a:endParaRPr lang="fr-BE" sz="600" dirty="0" smtClean="0"/>
                    </a:p>
                    <a:p>
                      <a:pPr marL="0" indent="0">
                        <a:buNone/>
                      </a:pPr>
                      <a:r>
                        <a:rPr lang="fr-BE" sz="1600" dirty="0" smtClean="0"/>
                        <a:t>disponible pour appareils Android </a:t>
                      </a:r>
                      <a:r>
                        <a:rPr lang="fr-BE" sz="1200" dirty="0" smtClean="0"/>
                        <a:t>(Google Play)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dirty="0" smtClean="0"/>
                        <a:t>Application web</a:t>
                      </a:r>
                      <a:endParaRPr lang="en-US" dirty="0" smtClean="0"/>
                    </a:p>
                    <a:p>
                      <a:pPr marL="0" indent="0">
                        <a:buNone/>
                      </a:pPr>
                      <a:endParaRPr lang="fr-BE" sz="600" kern="1200" dirty="0" smtClean="0">
                        <a:solidFill>
                          <a:schemeClr val="tx1"/>
                        </a:solidFill>
                        <a:latin typeface="+mn-lt"/>
                        <a:ea typeface="+mn-ea"/>
                        <a:cs typeface="+mn-cs"/>
                        <a:sym typeface="Wingdings" panose="05000000000000000000" pitchFamily="2" charset="2"/>
                      </a:endParaRPr>
                    </a:p>
                    <a:p>
                      <a:pPr marL="0" indent="0" algn="ctr">
                        <a:buNone/>
                      </a:pPr>
                      <a:r>
                        <a:rPr lang="fr-BE" sz="1600" kern="1200" dirty="0" smtClean="0">
                          <a:solidFill>
                            <a:schemeClr val="tx1"/>
                          </a:solidFill>
                          <a:latin typeface="+mn-lt"/>
                          <a:ea typeface="+mn-ea"/>
                          <a:cs typeface="+mn-cs"/>
                          <a:sym typeface="Wingdings" panose="05000000000000000000" pitchFamily="2" charset="2"/>
                          <a:hlinkClick r:id="rId2"/>
                        </a:rPr>
                        <a:t>www.mybenefits.fgov.be</a:t>
                      </a:r>
                      <a:endParaRPr lang="en-US" sz="1600" kern="1200" dirty="0" smtClean="0">
                        <a:solidFill>
                          <a:schemeClr val="tx1"/>
                        </a:solidFill>
                        <a:latin typeface="+mn-lt"/>
                        <a:ea typeface="+mn-ea"/>
                        <a:cs typeface="+mn-cs"/>
                      </a:endParaRPr>
                    </a:p>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46943"/>
                  </a:ext>
                </a:extLst>
              </a:tr>
            </a:tbl>
          </a:graphicData>
        </a:graphic>
      </p:graphicFrame>
      <p:pic>
        <p:nvPicPr>
          <p:cNvPr id="9" name="Content Placeholder 5"/>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31640" y="1422591"/>
            <a:ext cx="2073021" cy="39246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4685436" y="1281376"/>
            <a:ext cx="4003059" cy="4207113"/>
          </a:xfrm>
          <a:prstGeom prst="rect">
            <a:avLst/>
          </a:prstGeom>
          <a:ln>
            <a:solidFill>
              <a:schemeClr val="tx1"/>
            </a:solidFill>
          </a:ln>
        </p:spPr>
      </p:pic>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43</a:t>
            </a:fld>
            <a:endParaRPr lang="en-GB" dirty="0"/>
          </a:p>
        </p:txBody>
      </p:sp>
    </p:spTree>
    <p:extLst>
      <p:ext uri="{BB962C8B-B14F-4D97-AF65-F5344CB8AC3E}">
        <p14:creationId xmlns:p14="http://schemas.microsoft.com/office/powerpoint/2010/main" val="4058611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chemeClr val="bg1"/>
          </a:solidFill>
        </p:spPr>
        <p:txBody>
          <a:bodyPr>
            <a:normAutofit/>
          </a:bodyPr>
          <a:lstStyle/>
          <a:p>
            <a:r>
              <a:rPr lang="fr-BE" altLang="en-US" dirty="0" err="1" smtClean="0">
                <a:sym typeface="Arial" charset="0"/>
              </a:rPr>
              <a:t>MyBEnefits</a:t>
            </a:r>
            <a:r>
              <a:rPr lang="fr-BE" altLang="en-US" dirty="0" smtClean="0">
                <a:sym typeface="Arial" charset="0"/>
              </a:rPr>
              <a:t> - phase 2</a:t>
            </a:r>
            <a:endParaRPr lang="fr-BE" dirty="0" smtClean="0"/>
          </a:p>
        </p:txBody>
      </p:sp>
      <p:sp>
        <p:nvSpPr>
          <p:cNvPr id="2" name="Content Placeholder 1"/>
          <p:cNvSpPr>
            <a:spLocks noGrp="1"/>
          </p:cNvSpPr>
          <p:nvPr>
            <p:ph idx="1"/>
          </p:nvPr>
        </p:nvSpPr>
        <p:spPr/>
        <p:txBody>
          <a:bodyPr>
            <a:normAutofit/>
          </a:bodyPr>
          <a:lstStyle/>
          <a:p>
            <a:r>
              <a:rPr lang="fr-FR" dirty="0"/>
              <a:t>p</a:t>
            </a:r>
            <a:r>
              <a:rPr lang="fr-FR" dirty="0" smtClean="0"/>
              <a:t>istes / objectifs </a:t>
            </a:r>
          </a:p>
          <a:p>
            <a:pPr lvl="1"/>
            <a:r>
              <a:rPr lang="fr-FR" dirty="0"/>
              <a:t>présenter </a:t>
            </a:r>
            <a:r>
              <a:rPr lang="fr-FR" dirty="0" smtClean="0"/>
              <a:t>sous forme de tableaux les </a:t>
            </a:r>
            <a:r>
              <a:rPr lang="fr-FR" dirty="0"/>
              <a:t>droits complémentaires les plus </a:t>
            </a:r>
            <a:r>
              <a:rPr lang="fr-FR" dirty="0" smtClean="0"/>
              <a:t>importants</a:t>
            </a:r>
          </a:p>
          <a:p>
            <a:pPr lvl="2"/>
            <a:r>
              <a:rPr lang="fr-FR" sz="1800" dirty="0"/>
              <a:t>p</a:t>
            </a:r>
            <a:r>
              <a:rPr lang="fr-FR" sz="1800" dirty="0" smtClean="0"/>
              <a:t>our le niveau </a:t>
            </a:r>
            <a:r>
              <a:rPr lang="fr-FR" sz="1800" dirty="0"/>
              <a:t>fédéral </a:t>
            </a:r>
            <a:endParaRPr lang="fr-FR" sz="1800" dirty="0" smtClean="0"/>
          </a:p>
          <a:p>
            <a:pPr lvl="2"/>
            <a:r>
              <a:rPr lang="fr-FR" sz="1800" dirty="0" smtClean="0"/>
              <a:t>pour les différentes régions</a:t>
            </a:r>
          </a:p>
          <a:p>
            <a:pPr marL="271463" lvl="1" indent="0">
              <a:buNone/>
            </a:pPr>
            <a:endParaRPr lang="fr-FR" sz="600" dirty="0" smtClean="0"/>
          </a:p>
          <a:p>
            <a:pPr lvl="1"/>
            <a:r>
              <a:rPr lang="fr-BE" dirty="0" smtClean="0"/>
              <a:t>afficher les liens </a:t>
            </a:r>
            <a:r>
              <a:rPr lang="fr-BE" dirty="0"/>
              <a:t>vers les sites les plus intéressants en matière de droits complémentaires </a:t>
            </a:r>
            <a:r>
              <a:rPr lang="fr-BE" dirty="0" smtClean="0"/>
              <a:t>(</a:t>
            </a:r>
            <a:r>
              <a:rPr lang="fr-BE" dirty="0" err="1" smtClean="0"/>
              <a:t>p.e</a:t>
            </a:r>
            <a:r>
              <a:rPr lang="fr-BE" dirty="0" smtClean="0"/>
              <a:t>. </a:t>
            </a:r>
            <a:r>
              <a:rPr lang="fr-BE" dirty="0" err="1"/>
              <a:t>rechtenverkenner</a:t>
            </a:r>
            <a:r>
              <a:rPr lang="fr-BE" dirty="0"/>
              <a:t>, </a:t>
            </a:r>
            <a:r>
              <a:rPr lang="fr-BE" dirty="0" err="1"/>
              <a:t>Medenam</a:t>
            </a:r>
            <a:r>
              <a:rPr lang="fr-BE" dirty="0" smtClean="0"/>
              <a:t>…)</a:t>
            </a:r>
          </a:p>
          <a:p>
            <a:pPr lvl="1"/>
            <a:endParaRPr lang="fr-FR" sz="600" dirty="0" smtClean="0"/>
          </a:p>
          <a:p>
            <a:pPr lvl="1"/>
            <a:r>
              <a:rPr lang="fr-FR" dirty="0"/>
              <a:t>d</a:t>
            </a:r>
            <a:r>
              <a:rPr lang="fr-FR" dirty="0" smtClean="0"/>
              <a:t>évelopper l’aspect collaboratif de l’application</a:t>
            </a:r>
            <a:endParaRPr lang="fr-FR" dirty="0"/>
          </a:p>
          <a:p>
            <a:pPr lvl="2"/>
            <a:r>
              <a:rPr lang="fr-FR" sz="1800" dirty="0" smtClean="0"/>
              <a:t>permettre </a:t>
            </a:r>
            <a:r>
              <a:rPr lang="fr-FR" sz="1800" dirty="0"/>
              <a:t>aux professionnels et aux citoyens de faire connaître les droits complémentaires et conditions </a:t>
            </a:r>
            <a:r>
              <a:rPr lang="fr-FR" sz="1800" dirty="0" smtClean="0"/>
              <a:t>d’octroi </a:t>
            </a:r>
            <a:r>
              <a:rPr lang="fr-BE" sz="1800" dirty="0" smtClean="0"/>
              <a:t>dont </a:t>
            </a:r>
            <a:r>
              <a:rPr lang="fr-BE" sz="1800" dirty="0"/>
              <a:t>ils ont connaissance ou qu’ils accordent (culture, loisir, sport)</a:t>
            </a:r>
            <a:endParaRPr lang="fr-FR" sz="1800" dirty="0"/>
          </a:p>
          <a:p>
            <a:pPr lvl="2"/>
            <a:r>
              <a:rPr lang="fr-FR" sz="1800" dirty="0"/>
              <a:t>obtenir </a:t>
            </a:r>
            <a:r>
              <a:rPr lang="fr-FR" sz="1800" dirty="0" smtClean="0"/>
              <a:t>pour le citoyen un aperçu </a:t>
            </a:r>
            <a:r>
              <a:rPr lang="fr-BE" sz="1800" dirty="0" smtClean="0"/>
              <a:t>des </a:t>
            </a:r>
            <a:r>
              <a:rPr lang="fr-BE" sz="1800" dirty="0"/>
              <a:t>droits dans le secteur de la culture, des loisirs, du sport </a:t>
            </a:r>
            <a:r>
              <a:rPr lang="fr-BE" sz="1800" dirty="0" smtClean="0"/>
              <a:t>qui sont les domaines </a:t>
            </a:r>
            <a:r>
              <a:rPr lang="fr-BE" sz="1800" dirty="0"/>
              <a:t>dans lesquels </a:t>
            </a:r>
            <a:r>
              <a:rPr lang="fr-BE" sz="1800" dirty="0" err="1"/>
              <a:t>MyBEnefits</a:t>
            </a:r>
            <a:r>
              <a:rPr lang="fr-BE" sz="1800" dirty="0"/>
              <a:t> est le plus susceptible d’être </a:t>
            </a:r>
            <a:r>
              <a:rPr lang="fr-BE" sz="1800" dirty="0" smtClean="0"/>
              <a:t>utilisé</a:t>
            </a:r>
            <a:endParaRPr lang="en-US" sz="1800" dirty="0">
              <a:solidFill>
                <a:srgbClr val="FF0000"/>
              </a:solidFill>
            </a:endParaRPr>
          </a:p>
          <a:p>
            <a:pPr lvl="1"/>
            <a:endParaRPr lang="fr-FR" sz="1800" dirty="0" smtClean="0"/>
          </a:p>
          <a:p>
            <a:pPr lvl="2"/>
            <a:endParaRPr lang="fr-FR" sz="2000" dirty="0"/>
          </a:p>
        </p:txBody>
      </p:sp>
      <p:sp>
        <p:nvSpPr>
          <p:cNvPr id="14341" name="AutoShape 5"/>
          <p:cNvSpPr>
            <a:spLocks noChangeAspect="1" noChangeArrowheads="1"/>
          </p:cNvSpPr>
          <p:nvPr/>
        </p:nvSpPr>
        <p:spPr bwMode="auto">
          <a:xfrm>
            <a:off x="0" y="1125538"/>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44</a:t>
            </a:fld>
            <a:endParaRPr lang="en-GB" dirty="0"/>
          </a:p>
        </p:txBody>
      </p:sp>
    </p:spTree>
    <p:extLst>
      <p:ext uri="{BB962C8B-B14F-4D97-AF65-F5344CB8AC3E}">
        <p14:creationId xmlns:p14="http://schemas.microsoft.com/office/powerpoint/2010/main" val="2358978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bg1"/>
          </a:solidFill>
        </p:spPr>
        <p:txBody>
          <a:bodyPr>
            <a:normAutofit/>
          </a:bodyPr>
          <a:lstStyle/>
          <a:p>
            <a:r>
              <a:rPr lang="fr-BE" altLang="en-US" dirty="0" err="1" smtClean="0">
                <a:sym typeface="Arial" charset="0"/>
              </a:rPr>
              <a:t>MyBEnefits</a:t>
            </a:r>
            <a:r>
              <a:rPr lang="fr-BE" altLang="en-US" dirty="0" smtClean="0">
                <a:sym typeface="Arial" charset="0"/>
              </a:rPr>
              <a:t> - phase 2</a:t>
            </a:r>
            <a:endParaRPr lang="fr-BE" dirty="0" smtClean="0"/>
          </a:p>
        </p:txBody>
      </p:sp>
      <p:sp>
        <p:nvSpPr>
          <p:cNvPr id="3" name="Content Placeholder 2"/>
          <p:cNvSpPr>
            <a:spLocks noGrp="1"/>
          </p:cNvSpPr>
          <p:nvPr>
            <p:ph idx="1"/>
          </p:nvPr>
        </p:nvSpPr>
        <p:spPr/>
        <p:txBody>
          <a:bodyPr>
            <a:normAutofit/>
          </a:bodyPr>
          <a:lstStyle/>
          <a:p>
            <a:pPr marL="0" indent="0">
              <a:buNone/>
            </a:pPr>
            <a:endParaRPr lang="fr-BE" dirty="0" smtClean="0"/>
          </a:p>
          <a:p>
            <a:pPr marL="0" indent="0" algn="ctr">
              <a:buNone/>
            </a:pPr>
            <a:endParaRPr lang="fr-BE" dirty="0" smtClean="0">
              <a:solidFill>
                <a:srgbClr val="002060"/>
              </a:solidFill>
            </a:endParaRPr>
          </a:p>
          <a:p>
            <a:pPr marL="0" indent="0" algn="ctr">
              <a:buNone/>
            </a:pPr>
            <a:endParaRPr lang="fr-BE" dirty="0">
              <a:solidFill>
                <a:srgbClr val="002060"/>
              </a:solidFill>
            </a:endParaRPr>
          </a:p>
          <a:p>
            <a:pPr marL="0" indent="0" algn="ctr">
              <a:buNone/>
            </a:pPr>
            <a:endParaRPr lang="fr-BE" dirty="0" smtClean="0">
              <a:solidFill>
                <a:srgbClr val="002060"/>
              </a:solidFill>
            </a:endParaRPr>
          </a:p>
          <a:p>
            <a:pPr marL="0" indent="0" algn="ctr">
              <a:buNone/>
            </a:pPr>
            <a:endParaRPr lang="fr-BE" dirty="0">
              <a:solidFill>
                <a:srgbClr val="002060"/>
              </a:solidFill>
            </a:endParaRPr>
          </a:p>
          <a:p>
            <a:pPr marL="0" indent="0" algn="ctr">
              <a:buNone/>
            </a:pPr>
            <a:endParaRPr lang="fr-BE" dirty="0" smtClean="0">
              <a:solidFill>
                <a:srgbClr val="002060"/>
              </a:solidFill>
            </a:endParaRPr>
          </a:p>
          <a:p>
            <a:pPr marL="0" indent="0" algn="ctr">
              <a:buNone/>
            </a:pPr>
            <a:endParaRPr lang="fr-BE" dirty="0">
              <a:solidFill>
                <a:srgbClr val="002060"/>
              </a:solidFill>
            </a:endParaRPr>
          </a:p>
          <a:p>
            <a:pPr marL="0" indent="0" algn="ctr">
              <a:buNone/>
            </a:pPr>
            <a:endParaRPr lang="fr-BE" dirty="0" smtClean="0">
              <a:solidFill>
                <a:srgbClr val="002060"/>
              </a:solidFill>
            </a:endParaRPr>
          </a:p>
          <a:p>
            <a:pPr marL="0" indent="0" algn="ctr">
              <a:buNone/>
            </a:pPr>
            <a:endParaRPr lang="fr-BE" dirty="0">
              <a:solidFill>
                <a:srgbClr val="002060"/>
              </a:solidFill>
            </a:endParaRPr>
          </a:p>
          <a:p>
            <a:pPr marL="0" indent="0" algn="ctr">
              <a:buNone/>
            </a:pPr>
            <a:endParaRPr lang="fr-BE" dirty="0" smtClean="0">
              <a:solidFill>
                <a:srgbClr val="002060"/>
              </a:solidFill>
            </a:endParaRPr>
          </a:p>
          <a:p>
            <a:pPr marL="0" indent="0" algn="ctr">
              <a:buNone/>
            </a:pPr>
            <a:r>
              <a:rPr lang="fr-BE" dirty="0" smtClean="0">
                <a:solidFill>
                  <a:srgbClr val="002060"/>
                </a:solidFill>
              </a:rPr>
              <a:t>Exemple de tableau Droits complémentaires les + importants</a:t>
            </a:r>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45</a:t>
            </a:fld>
            <a:endParaRPr lang="en-GB" dirty="0"/>
          </a:p>
        </p:txBody>
      </p:sp>
      <p:pic>
        <p:nvPicPr>
          <p:cNvPr id="7" name="Picture 6"/>
          <p:cNvPicPr>
            <a:picLocks noChangeAspect="1"/>
          </p:cNvPicPr>
          <p:nvPr/>
        </p:nvPicPr>
        <p:blipFill rotWithShape="1">
          <a:blip r:embed="rId2"/>
          <a:srcRect l="-3258" t="-4584" r="-2398" b="-7722"/>
          <a:stretch/>
        </p:blipFill>
        <p:spPr>
          <a:xfrm>
            <a:off x="323529" y="1772816"/>
            <a:ext cx="8640959" cy="3528392"/>
          </a:xfrm>
          <a:prstGeom prst="rect">
            <a:avLst/>
          </a:prstGeom>
          <a:ln>
            <a:solidFill>
              <a:schemeClr val="tx1"/>
            </a:solidFill>
          </a:ln>
        </p:spPr>
      </p:pic>
    </p:spTree>
    <p:extLst>
      <p:ext uri="{BB962C8B-B14F-4D97-AF65-F5344CB8AC3E}">
        <p14:creationId xmlns:p14="http://schemas.microsoft.com/office/powerpoint/2010/main" val="2570775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fr-BE" altLang="en-US" dirty="0" err="1" smtClean="0"/>
              <a:t>eBox</a:t>
            </a:r>
            <a:r>
              <a:rPr lang="fr-BE" altLang="en-US" dirty="0" smtClean="0"/>
              <a:t> burger </a:t>
            </a:r>
            <a:endParaRPr lang="en-US" altLang="en-US" dirty="0" smtClean="0"/>
          </a:p>
        </p:txBody>
      </p:sp>
      <p:sp>
        <p:nvSpPr>
          <p:cNvPr id="61443" name="Content Placeholder 2"/>
          <p:cNvSpPr>
            <a:spLocks noGrp="1"/>
          </p:cNvSpPr>
          <p:nvPr>
            <p:ph idx="1"/>
          </p:nvPr>
        </p:nvSpPr>
        <p:spPr/>
        <p:txBody>
          <a:bodyPr>
            <a:normAutofit/>
          </a:bodyPr>
          <a:lstStyle/>
          <a:p>
            <a:r>
              <a:rPr lang="nl-NL" altLang="en-US" dirty="0" smtClean="0"/>
              <a:t>wet van 27 februari 2019 –  inzake de elektronische uitwisseling van berichten via de </a:t>
            </a:r>
            <a:r>
              <a:rPr lang="nl-NL" altLang="en-US" dirty="0" err="1" smtClean="0"/>
              <a:t>eBox</a:t>
            </a:r>
            <a:r>
              <a:rPr lang="nl-NL" altLang="en-US" dirty="0" smtClean="0"/>
              <a:t> legt verantwoordelijkheden vast</a:t>
            </a:r>
          </a:p>
          <a:p>
            <a:pPr lvl="1"/>
            <a:r>
              <a:rPr lang="nl-NL" altLang="en-US" dirty="0" smtClean="0"/>
              <a:t>FOD bevoegd voor Digitale Agenda wordt belast met het aanbieden van een </a:t>
            </a:r>
            <a:r>
              <a:rPr lang="nl-NL" altLang="en-US" dirty="0" err="1" smtClean="0"/>
              <a:t>eBox</a:t>
            </a:r>
            <a:r>
              <a:rPr lang="nl-NL" altLang="en-US" dirty="0" smtClean="0"/>
              <a:t> voor natuurlijke personen</a:t>
            </a:r>
          </a:p>
          <a:p>
            <a:pPr lvl="1"/>
            <a:r>
              <a:rPr lang="nl-NL" altLang="en-US" dirty="0" smtClean="0"/>
              <a:t>RSZ belast met het aanbieden van een </a:t>
            </a:r>
            <a:r>
              <a:rPr lang="nl-NL" altLang="en-US" dirty="0" err="1" smtClean="0"/>
              <a:t>eBox</a:t>
            </a:r>
            <a:r>
              <a:rPr lang="nl-NL" altLang="en-US" dirty="0" smtClean="0"/>
              <a:t> voor houders van een ondernemingsnummer</a:t>
            </a:r>
          </a:p>
          <a:p>
            <a:pPr lvl="1"/>
            <a:endParaRPr lang="nl-NL" altLang="en-US" sz="400" dirty="0" smtClean="0"/>
          </a:p>
          <a:p>
            <a:r>
              <a:rPr lang="nl-NL" altLang="en-US" dirty="0" smtClean="0"/>
              <a:t>KSZ treedt op als Document Provider voor een 20-tal instellingen, o.a. </a:t>
            </a:r>
          </a:p>
          <a:p>
            <a:pPr lvl="1"/>
            <a:r>
              <a:rPr lang="nl-NL" altLang="en-US" dirty="0" err="1" smtClean="0"/>
              <a:t>Sigedis</a:t>
            </a:r>
            <a:r>
              <a:rPr lang="nl-NL" altLang="en-US" dirty="0" smtClean="0"/>
              <a:t>: overzicht tweede pijlerrechten</a:t>
            </a:r>
          </a:p>
          <a:p>
            <a:pPr lvl="1"/>
            <a:r>
              <a:rPr lang="nl-NL" altLang="en-US" dirty="0" smtClean="0"/>
              <a:t>RSZ: attest </a:t>
            </a:r>
            <a:r>
              <a:rPr lang="nl-NL" altLang="en-US" dirty="0" err="1" smtClean="0"/>
              <a:t>Student@Work</a:t>
            </a:r>
            <a:endParaRPr lang="nl-NL" altLang="en-US" dirty="0" smtClean="0"/>
          </a:p>
          <a:p>
            <a:pPr lvl="1"/>
            <a:r>
              <a:rPr lang="nl-NL" altLang="en-US" dirty="0" smtClean="0"/>
              <a:t>RVA: attest tijdskrediet</a:t>
            </a:r>
          </a:p>
          <a:p>
            <a:pPr lvl="1"/>
            <a:endParaRPr lang="nl-NL" altLang="en-US" sz="400" dirty="0" smtClean="0"/>
          </a:p>
          <a:p>
            <a:r>
              <a:rPr lang="nl-NL" altLang="en-US" dirty="0" smtClean="0"/>
              <a:t>mediacampagne eind 2019 ter bevordering van gebruik van de </a:t>
            </a:r>
            <a:r>
              <a:rPr lang="nl-NL" altLang="en-US" dirty="0" err="1" smtClean="0"/>
              <a:t>eBox</a:t>
            </a:r>
            <a:r>
              <a:rPr lang="nl-NL" altLang="en-US" dirty="0" smtClean="0"/>
              <a:t> burger </a:t>
            </a:r>
          </a:p>
          <a:p>
            <a:pPr lvl="1"/>
            <a:endParaRPr lang="nl-NL" altLang="en-US"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46</a:t>
            </a:fld>
            <a:endParaRPr lang="en-GB" dirty="0"/>
          </a:p>
        </p:txBody>
      </p:sp>
    </p:spTree>
    <p:extLst>
      <p:ext uri="{BB962C8B-B14F-4D97-AF65-F5344CB8AC3E}">
        <p14:creationId xmlns:p14="http://schemas.microsoft.com/office/powerpoint/2010/main" val="3125492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fr-BE" altLang="en-US" dirty="0" err="1" smtClean="0"/>
              <a:t>eBox</a:t>
            </a:r>
            <a:r>
              <a:rPr lang="fr-BE" altLang="en-US" dirty="0" smtClean="0"/>
              <a:t> burger </a:t>
            </a:r>
            <a:endParaRPr lang="en-US" altLang="en-US" dirty="0" smtClean="0"/>
          </a:p>
        </p:txBody>
      </p:sp>
      <p:sp>
        <p:nvSpPr>
          <p:cNvPr id="61443" name="Content Placeholder 2"/>
          <p:cNvSpPr>
            <a:spLocks noGrp="1"/>
          </p:cNvSpPr>
          <p:nvPr>
            <p:ph idx="1"/>
          </p:nvPr>
        </p:nvSpPr>
        <p:spPr/>
        <p:txBody>
          <a:bodyPr/>
          <a:lstStyle/>
          <a:p>
            <a:r>
              <a:rPr lang="nl-BE" altLang="en-US" dirty="0" smtClean="0"/>
              <a:t>elektronische brievenbus waarin de burger op een geïntegreerde manier officiële documenten kan ontvangen</a:t>
            </a:r>
            <a:r>
              <a:rPr lang="fr-FR" altLang="en-US" dirty="0" smtClean="0"/>
              <a:t> </a:t>
            </a:r>
          </a:p>
          <a:p>
            <a:endParaRPr lang="fr-FR" altLang="en-US" sz="400" dirty="0" smtClean="0"/>
          </a:p>
          <a:p>
            <a:r>
              <a:rPr lang="nl-BE" altLang="en-US" dirty="0" smtClean="0"/>
              <a:t>de tool is zo ontworpen dat de burger</a:t>
            </a:r>
          </a:p>
          <a:p>
            <a:pPr lvl="1"/>
            <a:r>
              <a:rPr lang="nl-BE" altLang="en-US" dirty="0" smtClean="0"/>
              <a:t>zich eenmalig aanmeldt (single </a:t>
            </a:r>
            <a:r>
              <a:rPr lang="nl-BE" altLang="en-US" dirty="0" err="1" smtClean="0"/>
              <a:t>sign</a:t>
            </a:r>
            <a:r>
              <a:rPr lang="nl-BE" altLang="en-US" dirty="0" smtClean="0"/>
              <a:t> on)</a:t>
            </a:r>
          </a:p>
          <a:p>
            <a:pPr lvl="1"/>
            <a:r>
              <a:rPr lang="nl-BE" altLang="en-US" dirty="0" smtClean="0"/>
              <a:t>en daarna via zijn PC/tablet/smartphone toegang heeft tot </a:t>
            </a:r>
          </a:p>
          <a:p>
            <a:pPr lvl="2"/>
            <a:r>
              <a:rPr lang="nl-BE" altLang="en-US" dirty="0" smtClean="0"/>
              <a:t>de documenten die voor hem zijn bestemd, ongeacht waar deze documenten opgeslagen zijn, via de interface van zijn keuze </a:t>
            </a:r>
          </a:p>
          <a:p>
            <a:pPr lvl="2"/>
            <a:r>
              <a:rPr lang="nl-BE" altLang="en-US" dirty="0" smtClean="0"/>
              <a:t>elektronische transacties via </a:t>
            </a:r>
            <a:r>
              <a:rPr lang="nl-BE" altLang="en-US" dirty="0" err="1" smtClean="0"/>
              <a:t>webtoepassingen</a:t>
            </a:r>
            <a:r>
              <a:rPr lang="nl-BE" altLang="en-US" dirty="0" smtClean="0"/>
              <a:t> of apps </a:t>
            </a:r>
          </a:p>
          <a:p>
            <a:pPr lvl="2"/>
            <a:endParaRPr lang="nl-BE" altLang="en-US" sz="400" dirty="0" smtClean="0"/>
          </a:p>
          <a:p>
            <a:r>
              <a:rPr lang="fr-BE" altLang="en-US" dirty="0" err="1" smtClean="0"/>
              <a:t>cijfers</a:t>
            </a:r>
            <a:r>
              <a:rPr lang="fr-BE" altLang="en-US" dirty="0" smtClean="0"/>
              <a:t> </a:t>
            </a:r>
            <a:r>
              <a:rPr lang="fr-BE" altLang="en-US" dirty="0" err="1" smtClean="0"/>
              <a:t>eBox</a:t>
            </a:r>
            <a:r>
              <a:rPr lang="fr-BE" altLang="en-US" dirty="0" smtClean="0"/>
              <a:t> burger KSZ op 31/12/2019</a:t>
            </a:r>
          </a:p>
          <a:p>
            <a:pPr lvl="1"/>
            <a:r>
              <a:rPr lang="nl-NL" altLang="en-US" dirty="0" smtClean="0"/>
              <a:t> </a:t>
            </a:r>
            <a:r>
              <a:rPr lang="nl-NL" altLang="en-US" dirty="0" smtClean="0">
                <a:solidFill>
                  <a:srgbClr val="0070C0"/>
                </a:solidFill>
              </a:rPr>
              <a:t>55.150.402</a:t>
            </a:r>
            <a:r>
              <a:rPr lang="nl-NL" altLang="en-US" dirty="0" smtClean="0"/>
              <a:t> gepubliceerde documenten (41.696.947 op 31/12/2018) </a:t>
            </a:r>
          </a:p>
          <a:p>
            <a:pPr lvl="1"/>
            <a:r>
              <a:rPr lang="nl-NL" altLang="en-US" dirty="0" smtClean="0"/>
              <a:t> </a:t>
            </a:r>
            <a:r>
              <a:rPr lang="nl-NL" altLang="en-US" dirty="0" smtClean="0">
                <a:solidFill>
                  <a:srgbClr val="0070C0"/>
                </a:solidFill>
              </a:rPr>
              <a:t>832.916</a:t>
            </a:r>
            <a:r>
              <a:rPr lang="nl-NL" altLang="en-US" dirty="0" smtClean="0"/>
              <a:t> geactiveerde elektronische brievenbussen (530.832 op 31/12/2018) </a:t>
            </a:r>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47</a:t>
            </a:fld>
            <a:endParaRPr lang="en-GB" dirty="0"/>
          </a:p>
        </p:txBody>
      </p:sp>
    </p:spTree>
    <p:extLst>
      <p:ext uri="{BB962C8B-B14F-4D97-AF65-F5344CB8AC3E}">
        <p14:creationId xmlns:p14="http://schemas.microsoft.com/office/powerpoint/2010/main" val="2237079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8626" y="1268760"/>
            <a:ext cx="8461278" cy="4061480"/>
            <a:chOff x="428626" y="1789577"/>
            <a:chExt cx="8461278" cy="4061480"/>
          </a:xfrm>
        </p:grpSpPr>
        <p:sp>
          <p:nvSpPr>
            <p:cNvPr id="4" name="Flowchart: Magnetic Disk 3">
              <a:extLst>
                <a:ext uri="{FF2B5EF4-FFF2-40B4-BE49-F238E27FC236}">
                  <a16:creationId xmlns:a16="http://schemas.microsoft.com/office/drawing/2014/main" id="{FBDE701E-8A15-4331-B8DD-E4648E57BF0C}"/>
                </a:ext>
              </a:extLst>
            </p:cNvPr>
            <p:cNvSpPr/>
            <p:nvPr/>
          </p:nvSpPr>
          <p:spPr>
            <a:xfrm>
              <a:off x="623252" y="1942459"/>
              <a:ext cx="539563" cy="450476"/>
            </a:xfrm>
            <a:prstGeom prst="flowChartMagneticDisk">
              <a:avLst/>
            </a:prstGeom>
            <a:solidFill>
              <a:srgbClr val="1852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1200" dirty="0" err="1" smtClean="0">
                  <a:solidFill>
                    <a:prstClr val="white"/>
                  </a:solidFill>
                  <a:latin typeface="Calibri Light" panose="020F0302020204030204"/>
                </a:rPr>
                <a:t>eBox</a:t>
              </a:r>
              <a:endParaRPr lang="en-US" sz="1200" dirty="0">
                <a:solidFill>
                  <a:prstClr val="white"/>
                </a:solidFill>
                <a:latin typeface="Calibri Light" panose="020F0302020204030204"/>
              </a:endParaRPr>
            </a:p>
          </p:txBody>
        </p:sp>
        <p:sp>
          <p:nvSpPr>
            <p:cNvPr id="7" name="Flowchart: Magnetic Disk 6">
              <a:extLst>
                <a:ext uri="{FF2B5EF4-FFF2-40B4-BE49-F238E27FC236}">
                  <a16:creationId xmlns:a16="http://schemas.microsoft.com/office/drawing/2014/main" id="{D43333FA-C514-46F2-8366-A51AF68B6BBC}"/>
                </a:ext>
              </a:extLst>
            </p:cNvPr>
            <p:cNvSpPr/>
            <p:nvPr/>
          </p:nvSpPr>
          <p:spPr>
            <a:xfrm>
              <a:off x="623252" y="2527404"/>
              <a:ext cx="545985" cy="450476"/>
            </a:xfrm>
            <a:prstGeom prst="flowChartMagneticDisk">
              <a:avLst/>
            </a:prstGeom>
            <a:solidFill>
              <a:srgbClr val="1852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1200" dirty="0" err="1" smtClean="0">
                  <a:solidFill>
                    <a:prstClr val="white"/>
                  </a:solidFill>
                  <a:latin typeface="Calibri Light" panose="020F0302020204030204"/>
                </a:rPr>
                <a:t>eBox</a:t>
              </a:r>
              <a:endParaRPr lang="en-US" sz="1200" dirty="0">
                <a:solidFill>
                  <a:prstClr val="white"/>
                </a:solidFill>
                <a:latin typeface="Calibri Light" panose="020F0302020204030204"/>
              </a:endParaRPr>
            </a:p>
          </p:txBody>
        </p:sp>
        <p:sp>
          <p:nvSpPr>
            <p:cNvPr id="8" name="Flowchart: Magnetic Disk 7">
              <a:extLst>
                <a:ext uri="{FF2B5EF4-FFF2-40B4-BE49-F238E27FC236}">
                  <a16:creationId xmlns:a16="http://schemas.microsoft.com/office/drawing/2014/main" id="{2D06F047-57E0-4A96-AAA9-079726BEDC2D}"/>
                </a:ext>
              </a:extLst>
            </p:cNvPr>
            <p:cNvSpPr/>
            <p:nvPr/>
          </p:nvSpPr>
          <p:spPr>
            <a:xfrm>
              <a:off x="636698" y="3159418"/>
              <a:ext cx="547867" cy="450476"/>
            </a:xfrm>
            <a:prstGeom prst="flowChartMagneticDisk">
              <a:avLst/>
            </a:prstGeom>
            <a:solidFill>
              <a:srgbClr val="1852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sz="1200" dirty="0" err="1" smtClean="0">
                  <a:solidFill>
                    <a:prstClr val="white"/>
                  </a:solidFill>
                  <a:latin typeface="Calibri Light" panose="020F0302020204030204"/>
                </a:rPr>
                <a:t>eBox</a:t>
              </a:r>
              <a:endParaRPr lang="en-US" sz="1200" dirty="0">
                <a:solidFill>
                  <a:prstClr val="white"/>
                </a:solidFill>
                <a:latin typeface="Calibri Light" panose="020F0302020204030204"/>
              </a:endParaRPr>
            </a:p>
          </p:txBody>
        </p:sp>
        <p:cxnSp>
          <p:nvCxnSpPr>
            <p:cNvPr id="10" name="Straight Arrow Connector 9">
              <a:extLst>
                <a:ext uri="{FF2B5EF4-FFF2-40B4-BE49-F238E27FC236}">
                  <a16:creationId xmlns:a16="http://schemas.microsoft.com/office/drawing/2014/main" id="{3EC987F7-B04F-440B-A5B1-40780F14F653}"/>
                </a:ext>
              </a:extLst>
            </p:cNvPr>
            <p:cNvCxnSpPr>
              <a:cxnSpLocks/>
            </p:cNvCxnSpPr>
            <p:nvPr/>
          </p:nvCxnSpPr>
          <p:spPr>
            <a:xfrm>
              <a:off x="1198114" y="2167696"/>
              <a:ext cx="383241" cy="447115"/>
            </a:xfrm>
            <a:prstGeom prst="straightConnector1">
              <a:avLst/>
            </a:prstGeom>
            <a:ln>
              <a:solidFill>
                <a:srgbClr val="18526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9662E0E-75B4-4DB8-A6EE-F51B63DFC9FD}"/>
                </a:ext>
              </a:extLst>
            </p:cNvPr>
            <p:cNvCxnSpPr/>
            <p:nvPr/>
          </p:nvCxnSpPr>
          <p:spPr>
            <a:xfrm>
              <a:off x="1198114" y="2752640"/>
              <a:ext cx="383241" cy="0"/>
            </a:xfrm>
            <a:prstGeom prst="straightConnector1">
              <a:avLst/>
            </a:prstGeom>
            <a:ln>
              <a:solidFill>
                <a:srgbClr val="1852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EC6CA27-B976-43C9-AEF4-3F1EE7A4BBA5}"/>
                </a:ext>
              </a:extLst>
            </p:cNvPr>
            <p:cNvCxnSpPr>
              <a:cxnSpLocks/>
            </p:cNvCxnSpPr>
            <p:nvPr/>
          </p:nvCxnSpPr>
          <p:spPr>
            <a:xfrm flipV="1">
              <a:off x="1194752" y="2870305"/>
              <a:ext cx="386603" cy="460562"/>
            </a:xfrm>
            <a:prstGeom prst="straightConnector1">
              <a:avLst/>
            </a:prstGeom>
            <a:ln>
              <a:solidFill>
                <a:srgbClr val="185266"/>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Magnetic Disk 15">
              <a:extLst>
                <a:ext uri="{FF2B5EF4-FFF2-40B4-BE49-F238E27FC236}">
                  <a16:creationId xmlns:a16="http://schemas.microsoft.com/office/drawing/2014/main" id="{6BB2901C-B1A5-41DC-829E-EF207CF45AD9}"/>
                </a:ext>
              </a:extLst>
            </p:cNvPr>
            <p:cNvSpPr/>
            <p:nvPr/>
          </p:nvSpPr>
          <p:spPr>
            <a:xfrm>
              <a:off x="1651952" y="2355956"/>
              <a:ext cx="759759" cy="803463"/>
            </a:xfrm>
            <a:prstGeom prst="flowChartMagneticDisk">
              <a:avLst/>
            </a:prstGeom>
            <a:solidFill>
              <a:srgbClr val="1852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r>
                <a:rPr lang="en-US" dirty="0">
                  <a:solidFill>
                    <a:srgbClr val="185266"/>
                  </a:solidFill>
                  <a:latin typeface="Calibri Light" panose="020F0302020204030204"/>
                </a:rPr>
                <a:t>e-Box</a:t>
              </a:r>
            </a:p>
          </p:txBody>
        </p:sp>
        <p:sp>
          <p:nvSpPr>
            <p:cNvPr id="17" name="TextBox 16">
              <a:extLst>
                <a:ext uri="{FF2B5EF4-FFF2-40B4-BE49-F238E27FC236}">
                  <a16:creationId xmlns:a16="http://schemas.microsoft.com/office/drawing/2014/main" id="{5055E14C-FFD7-414D-8A50-AAE8A75AFCF2}"/>
                </a:ext>
              </a:extLst>
            </p:cNvPr>
            <p:cNvSpPr txBox="1"/>
            <p:nvPr/>
          </p:nvSpPr>
          <p:spPr>
            <a:xfrm>
              <a:off x="2618461" y="2234863"/>
              <a:ext cx="1804429" cy="1246495"/>
            </a:xfrm>
            <a:prstGeom prst="rect">
              <a:avLst/>
            </a:prstGeom>
            <a:noFill/>
          </p:spPr>
          <p:txBody>
            <a:bodyPr wrap="square" rtlCol="0">
              <a:spAutoFit/>
            </a:bodyPr>
            <a:lstStyle/>
            <a:p>
              <a:pPr defTabSz="914378">
                <a:defRPr/>
              </a:pPr>
              <a:r>
                <a:rPr lang="nl-BE" sz="1500" dirty="0">
                  <a:solidFill>
                    <a:srgbClr val="185266"/>
                  </a:solidFill>
                  <a:latin typeface="Calibri Light" panose="020F0302020204030204"/>
                </a:rPr>
                <a:t>Geen nood meer om verschillende e-boxen te raadplegen, </a:t>
              </a:r>
              <a:r>
                <a:rPr lang="nl-BE" sz="1500" b="1" dirty="0">
                  <a:solidFill>
                    <a:srgbClr val="185266"/>
                  </a:solidFill>
                  <a:latin typeface="Calibri Light" panose="020F0302020204030204"/>
                </a:rPr>
                <a:t>de burger heeft één centraal zicht</a:t>
              </a:r>
              <a:endParaRPr lang="en-US" sz="1500" b="1" dirty="0">
                <a:solidFill>
                  <a:srgbClr val="185266"/>
                </a:solidFill>
                <a:latin typeface="Calibri Light" panose="020F0302020204030204"/>
              </a:endParaRPr>
            </a:p>
          </p:txBody>
        </p:sp>
        <p:sp>
          <p:nvSpPr>
            <p:cNvPr id="21" name="Rectangle 20">
              <a:extLst>
                <a:ext uri="{FF2B5EF4-FFF2-40B4-BE49-F238E27FC236}">
                  <a16:creationId xmlns:a16="http://schemas.microsoft.com/office/drawing/2014/main" id="{7DCE0AA6-09AE-46A0-A7E1-03BDA5CB244D}"/>
                </a:ext>
              </a:extLst>
            </p:cNvPr>
            <p:cNvSpPr/>
            <p:nvPr/>
          </p:nvSpPr>
          <p:spPr>
            <a:xfrm>
              <a:off x="455398" y="1789577"/>
              <a:ext cx="3932192" cy="1941821"/>
            </a:xfrm>
            <a:prstGeom prst="rect">
              <a:avLst/>
            </a:prstGeom>
            <a:noFill/>
            <a:ln>
              <a:solidFill>
                <a:srgbClr val="185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nl-BE">
                <a:solidFill>
                  <a:prstClr val="white"/>
                </a:solidFill>
                <a:latin typeface="Calibri Light" panose="020F0302020204030204"/>
              </a:endParaRPr>
            </a:p>
          </p:txBody>
        </p:sp>
        <p:sp>
          <p:nvSpPr>
            <p:cNvPr id="37" name="TextBox 36">
              <a:extLst>
                <a:ext uri="{FF2B5EF4-FFF2-40B4-BE49-F238E27FC236}">
                  <a16:creationId xmlns:a16="http://schemas.microsoft.com/office/drawing/2014/main" id="{AFF0D37E-DB7B-475D-9B00-031F68CE3892}"/>
                </a:ext>
              </a:extLst>
            </p:cNvPr>
            <p:cNvSpPr txBox="1"/>
            <p:nvPr/>
          </p:nvSpPr>
          <p:spPr>
            <a:xfrm>
              <a:off x="6839388" y="1910103"/>
              <a:ext cx="2050516" cy="1708160"/>
            </a:xfrm>
            <a:prstGeom prst="rect">
              <a:avLst/>
            </a:prstGeom>
            <a:noFill/>
          </p:spPr>
          <p:txBody>
            <a:bodyPr wrap="square" rtlCol="0">
              <a:spAutoFit/>
            </a:bodyPr>
            <a:lstStyle/>
            <a:p>
              <a:pPr defTabSz="914378">
                <a:defRPr/>
              </a:pPr>
              <a:r>
                <a:rPr lang="nl-BE" sz="1500" dirty="0">
                  <a:solidFill>
                    <a:srgbClr val="185266"/>
                  </a:solidFill>
                  <a:latin typeface="Calibri Light" panose="020F0302020204030204"/>
                </a:rPr>
                <a:t>Alle overheden gebruiken </a:t>
              </a:r>
              <a:r>
                <a:rPr lang="nl-BE" sz="1500" b="1" dirty="0">
                  <a:solidFill>
                    <a:srgbClr val="185266"/>
                  </a:solidFill>
                  <a:latin typeface="Calibri Light" panose="020F0302020204030204"/>
                </a:rPr>
                <a:t>hetzelfde kanaal</a:t>
              </a:r>
              <a:r>
                <a:rPr lang="nl-BE" sz="1500" dirty="0">
                  <a:solidFill>
                    <a:srgbClr val="185266"/>
                  </a:solidFill>
                  <a:latin typeface="Calibri Light" panose="020F0302020204030204"/>
                </a:rPr>
                <a:t>, dus een lage </a:t>
              </a:r>
              <a:r>
                <a:rPr lang="nl-BE" sz="1500" dirty="0" err="1">
                  <a:solidFill>
                    <a:srgbClr val="185266"/>
                  </a:solidFill>
                  <a:latin typeface="Calibri Light" panose="020F0302020204030204"/>
                </a:rPr>
                <a:t>onboardingskost</a:t>
              </a:r>
              <a:r>
                <a:rPr lang="nl-BE" sz="1500" dirty="0">
                  <a:solidFill>
                    <a:srgbClr val="185266"/>
                  </a:solidFill>
                  <a:latin typeface="Calibri Light" panose="020F0302020204030204"/>
                </a:rPr>
                <a:t> en </a:t>
              </a:r>
              <a:r>
                <a:rPr lang="nl-BE" sz="1500" b="1" dirty="0">
                  <a:solidFill>
                    <a:srgbClr val="185266"/>
                  </a:solidFill>
                  <a:latin typeface="Calibri Light" panose="020F0302020204030204"/>
                </a:rPr>
                <a:t>uniforme en duidelijke communicatie </a:t>
              </a:r>
              <a:r>
                <a:rPr lang="nl-BE" sz="1500" dirty="0">
                  <a:solidFill>
                    <a:srgbClr val="185266"/>
                  </a:solidFill>
                  <a:latin typeface="Calibri Light" panose="020F0302020204030204"/>
                </a:rPr>
                <a:t>met de burger</a:t>
              </a:r>
            </a:p>
          </p:txBody>
        </p:sp>
        <p:sp>
          <p:nvSpPr>
            <p:cNvPr id="38" name="Rectangle 37">
              <a:extLst>
                <a:ext uri="{FF2B5EF4-FFF2-40B4-BE49-F238E27FC236}">
                  <a16:creationId xmlns:a16="http://schemas.microsoft.com/office/drawing/2014/main" id="{ECFA88B1-90B2-45E1-A579-2A0B99EEDC56}"/>
                </a:ext>
              </a:extLst>
            </p:cNvPr>
            <p:cNvSpPr/>
            <p:nvPr/>
          </p:nvSpPr>
          <p:spPr>
            <a:xfrm>
              <a:off x="4932196" y="1789577"/>
              <a:ext cx="3932192" cy="1941821"/>
            </a:xfrm>
            <a:prstGeom prst="rect">
              <a:avLst/>
            </a:prstGeom>
            <a:noFill/>
            <a:ln>
              <a:solidFill>
                <a:srgbClr val="185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nl-BE">
                <a:solidFill>
                  <a:prstClr val="white"/>
                </a:solidFill>
                <a:latin typeface="Calibri Light" panose="020F0302020204030204"/>
              </a:endParaRPr>
            </a:p>
          </p:txBody>
        </p:sp>
        <p:sp>
          <p:nvSpPr>
            <p:cNvPr id="47" name="Rectangle 46">
              <a:extLst>
                <a:ext uri="{FF2B5EF4-FFF2-40B4-BE49-F238E27FC236}">
                  <a16:creationId xmlns:a16="http://schemas.microsoft.com/office/drawing/2014/main" id="{D0473213-D4A5-41BB-8979-12482B427852}"/>
                </a:ext>
              </a:extLst>
            </p:cNvPr>
            <p:cNvSpPr/>
            <p:nvPr/>
          </p:nvSpPr>
          <p:spPr>
            <a:xfrm>
              <a:off x="445615" y="3909236"/>
              <a:ext cx="3932192" cy="1941821"/>
            </a:xfrm>
            <a:prstGeom prst="rect">
              <a:avLst/>
            </a:prstGeom>
            <a:noFill/>
            <a:ln>
              <a:solidFill>
                <a:srgbClr val="185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nl-BE">
                <a:solidFill>
                  <a:prstClr val="white"/>
                </a:solidFill>
                <a:latin typeface="Calibri Light" panose="020F0302020204030204"/>
              </a:endParaRPr>
            </a:p>
          </p:txBody>
        </p:sp>
        <p:sp>
          <p:nvSpPr>
            <p:cNvPr id="56" name="Rectangle 55">
              <a:extLst>
                <a:ext uri="{FF2B5EF4-FFF2-40B4-BE49-F238E27FC236}">
                  <a16:creationId xmlns:a16="http://schemas.microsoft.com/office/drawing/2014/main" id="{8B6E76AA-DF74-4198-9B4E-873C2E5D1D6D}"/>
                </a:ext>
              </a:extLst>
            </p:cNvPr>
            <p:cNvSpPr/>
            <p:nvPr/>
          </p:nvSpPr>
          <p:spPr>
            <a:xfrm>
              <a:off x="4922413" y="3909236"/>
              <a:ext cx="3932192" cy="1941821"/>
            </a:xfrm>
            <a:prstGeom prst="rect">
              <a:avLst/>
            </a:prstGeom>
            <a:noFill/>
            <a:ln>
              <a:solidFill>
                <a:srgbClr val="185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nl-BE">
                <a:solidFill>
                  <a:prstClr val="white"/>
                </a:solidFill>
                <a:latin typeface="Calibri Light" panose="020F0302020204030204"/>
              </a:endParaRPr>
            </a:p>
          </p:txBody>
        </p:sp>
        <p:pic>
          <p:nvPicPr>
            <p:cNvPr id="57" name="Picture 4" descr="Résultat de recherche d'images pour &quot;.be logo&quot;">
              <a:extLst>
                <a:ext uri="{FF2B5EF4-FFF2-40B4-BE49-F238E27FC236}">
                  <a16:creationId xmlns:a16="http://schemas.microsoft.com/office/drawing/2014/main" id="{55559E68-BEA0-4BC9-9732-B940E3EE6E0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7216" y="2060629"/>
              <a:ext cx="520553" cy="52055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Résultat de recherche d'images pour &quot;fédération wallonie bruxelles&quot;">
              <a:extLst>
                <a:ext uri="{FF2B5EF4-FFF2-40B4-BE49-F238E27FC236}">
                  <a16:creationId xmlns:a16="http://schemas.microsoft.com/office/drawing/2014/main" id="{4161EB5C-A56E-4090-8BCE-C6582F972B1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67722" y="2082875"/>
              <a:ext cx="501570" cy="47737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Résultat de recherche d'images pour &quot;vlaamse overheid&quot;">
              <a:extLst>
                <a:ext uri="{FF2B5EF4-FFF2-40B4-BE49-F238E27FC236}">
                  <a16:creationId xmlns:a16="http://schemas.microsoft.com/office/drawing/2014/main" id="{12B7E6B0-5E94-436D-97A3-529BE271BF3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93553" y="2619226"/>
              <a:ext cx="547127" cy="547127"/>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7F171675-A124-4114-8C51-CCC5FDDC3092}"/>
                </a:ext>
              </a:extLst>
            </p:cNvPr>
            <p:cNvSpPr txBox="1"/>
            <p:nvPr/>
          </p:nvSpPr>
          <p:spPr>
            <a:xfrm>
              <a:off x="2573379" y="4326148"/>
              <a:ext cx="1804429" cy="1246495"/>
            </a:xfrm>
            <a:prstGeom prst="rect">
              <a:avLst/>
            </a:prstGeom>
            <a:noFill/>
          </p:spPr>
          <p:txBody>
            <a:bodyPr wrap="square" rtlCol="0">
              <a:spAutoFit/>
            </a:bodyPr>
            <a:lstStyle/>
            <a:p>
              <a:pPr defTabSz="914378">
                <a:defRPr/>
              </a:pPr>
              <a:r>
                <a:rPr lang="nl-BE" sz="1500" dirty="0">
                  <a:solidFill>
                    <a:srgbClr val="185266"/>
                  </a:solidFill>
                  <a:latin typeface="Calibri Light" panose="020F0302020204030204"/>
                </a:rPr>
                <a:t>Dankzij </a:t>
              </a:r>
              <a:r>
                <a:rPr lang="nl-BE" sz="1500" b="1" dirty="0">
                  <a:solidFill>
                    <a:srgbClr val="185266"/>
                  </a:solidFill>
                  <a:latin typeface="Calibri Light" panose="020F0302020204030204"/>
                </a:rPr>
                <a:t>open architectuur </a:t>
              </a:r>
              <a:r>
                <a:rPr lang="nl-BE" sz="1500" dirty="0">
                  <a:solidFill>
                    <a:srgbClr val="185266"/>
                  </a:solidFill>
                  <a:latin typeface="Calibri Light" panose="020F0302020204030204"/>
                </a:rPr>
                <a:t>voor private partners heeft gebruiker </a:t>
              </a:r>
              <a:r>
                <a:rPr lang="nl-BE" sz="1500" b="1" dirty="0">
                  <a:solidFill>
                    <a:srgbClr val="185266"/>
                  </a:solidFill>
                  <a:latin typeface="Calibri Light" panose="020F0302020204030204"/>
                </a:rPr>
                <a:t>vrije keuze </a:t>
              </a:r>
              <a:r>
                <a:rPr lang="nl-BE" sz="1500" dirty="0">
                  <a:solidFill>
                    <a:srgbClr val="185266"/>
                  </a:solidFill>
                  <a:latin typeface="Calibri Light" panose="020F0302020204030204"/>
                </a:rPr>
                <a:t>in e-Box</a:t>
              </a:r>
              <a:endParaRPr lang="en-US" sz="1500" b="1" dirty="0">
                <a:solidFill>
                  <a:srgbClr val="185266"/>
                </a:solidFill>
                <a:latin typeface="Calibri Light" panose="020F0302020204030204"/>
              </a:endParaRPr>
            </a:p>
          </p:txBody>
        </p:sp>
        <p:pic>
          <p:nvPicPr>
            <p:cNvPr id="61" name="Picture 60">
              <a:extLst>
                <a:ext uri="{FF2B5EF4-FFF2-40B4-BE49-F238E27FC236}">
                  <a16:creationId xmlns:a16="http://schemas.microsoft.com/office/drawing/2014/main" id="{36829C14-0576-444A-BE8B-F624B856D2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42893" y="4221088"/>
              <a:ext cx="724851" cy="261752"/>
            </a:xfrm>
            <a:prstGeom prst="rect">
              <a:avLst/>
            </a:prstGeom>
          </p:spPr>
        </p:pic>
        <p:pic>
          <p:nvPicPr>
            <p:cNvPr id="62" name="Afbeelding 6">
              <a:extLst>
                <a:ext uri="{FF2B5EF4-FFF2-40B4-BE49-F238E27FC236}">
                  <a16:creationId xmlns:a16="http://schemas.microsoft.com/office/drawing/2014/main" id="{130C563D-B3A8-4809-82DA-7763C0E8EDB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1876" y="4742956"/>
              <a:ext cx="836716" cy="274333"/>
            </a:xfrm>
            <a:prstGeom prst="rect">
              <a:avLst/>
            </a:prstGeom>
          </p:spPr>
        </p:pic>
        <p:pic>
          <p:nvPicPr>
            <p:cNvPr id="63" name="Picture 62">
              <a:extLst>
                <a:ext uri="{FF2B5EF4-FFF2-40B4-BE49-F238E27FC236}">
                  <a16:creationId xmlns:a16="http://schemas.microsoft.com/office/drawing/2014/main" id="{F2D6E63A-1821-48E2-9E12-EA7444CBF00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6697" y="3966796"/>
              <a:ext cx="725994" cy="333104"/>
            </a:xfrm>
            <a:prstGeom prst="rect">
              <a:avLst/>
            </a:prstGeom>
          </p:spPr>
        </p:pic>
        <p:sp>
          <p:nvSpPr>
            <p:cNvPr id="65" name="TextBox 64">
              <a:extLst>
                <a:ext uri="{FF2B5EF4-FFF2-40B4-BE49-F238E27FC236}">
                  <a16:creationId xmlns:a16="http://schemas.microsoft.com/office/drawing/2014/main" id="{6D46BC6F-7935-4B8D-950D-EACFBD64B728}"/>
                </a:ext>
              </a:extLst>
            </p:cNvPr>
            <p:cNvSpPr txBox="1"/>
            <p:nvPr/>
          </p:nvSpPr>
          <p:spPr>
            <a:xfrm>
              <a:off x="6804090" y="4299900"/>
              <a:ext cx="2050516" cy="1246495"/>
            </a:xfrm>
            <a:prstGeom prst="rect">
              <a:avLst/>
            </a:prstGeom>
            <a:noFill/>
          </p:spPr>
          <p:txBody>
            <a:bodyPr wrap="square" rtlCol="0">
              <a:spAutoFit/>
            </a:bodyPr>
            <a:lstStyle/>
            <a:p>
              <a:pPr defTabSz="914378">
                <a:defRPr/>
              </a:pPr>
              <a:r>
                <a:rPr lang="nl-BE" sz="1500" dirty="0">
                  <a:solidFill>
                    <a:srgbClr val="185266"/>
                  </a:solidFill>
                  <a:latin typeface="Calibri Light" panose="020F0302020204030204"/>
                </a:rPr>
                <a:t>Beschikbaar op </a:t>
              </a:r>
              <a:r>
                <a:rPr lang="nl-BE" sz="1500" b="1" dirty="0">
                  <a:solidFill>
                    <a:srgbClr val="185266"/>
                  </a:solidFill>
                  <a:latin typeface="Calibri Light" panose="020F0302020204030204"/>
                </a:rPr>
                <a:t>pc, tablet, smartphone</a:t>
              </a:r>
              <a:r>
                <a:rPr lang="nl-BE" sz="1500" dirty="0">
                  <a:solidFill>
                    <a:srgbClr val="185266"/>
                  </a:solidFill>
                  <a:latin typeface="Calibri Light" panose="020F0302020204030204"/>
                </a:rPr>
                <a:t>, …. De burger kan </a:t>
              </a:r>
              <a:r>
                <a:rPr lang="nl-BE" sz="1500" b="1" dirty="0">
                  <a:solidFill>
                    <a:srgbClr val="185266"/>
                  </a:solidFill>
                  <a:latin typeface="Calibri Light" panose="020F0302020204030204"/>
                </a:rPr>
                <a:t>documenten zien waar, wanneer en hoe hij wil</a:t>
              </a:r>
              <a:r>
                <a:rPr lang="nl-BE" sz="1500" dirty="0">
                  <a:solidFill>
                    <a:srgbClr val="185266"/>
                  </a:solidFill>
                  <a:latin typeface="Calibri Light" panose="020F0302020204030204"/>
                </a:rPr>
                <a:t>.</a:t>
              </a:r>
            </a:p>
          </p:txBody>
        </p:sp>
        <p:pic>
          <p:nvPicPr>
            <p:cNvPr id="18" name="Picture 17">
              <a:extLst>
                <a:ext uri="{FF2B5EF4-FFF2-40B4-BE49-F238E27FC236}">
                  <a16:creationId xmlns:a16="http://schemas.microsoft.com/office/drawing/2014/main" id="{72363C5C-BF57-4F84-ABB6-2526B5F1FEE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97493" y="4624549"/>
              <a:ext cx="484597" cy="484597"/>
            </a:xfrm>
            <a:prstGeom prst="rect">
              <a:avLst/>
            </a:prstGeom>
          </p:spPr>
        </p:pic>
        <p:pic>
          <p:nvPicPr>
            <p:cNvPr id="25" name="Picture 24">
              <a:extLst>
                <a:ext uri="{FF2B5EF4-FFF2-40B4-BE49-F238E27FC236}">
                  <a16:creationId xmlns:a16="http://schemas.microsoft.com/office/drawing/2014/main" id="{7358645B-2E21-4199-A976-2894A2CB097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51413" y="4606177"/>
              <a:ext cx="586916" cy="586916"/>
            </a:xfrm>
            <a:prstGeom prst="rect">
              <a:avLst/>
            </a:prstGeom>
          </p:spPr>
        </p:pic>
        <p:pic>
          <p:nvPicPr>
            <p:cNvPr id="70" name="Picture 69">
              <a:extLst>
                <a:ext uri="{FF2B5EF4-FFF2-40B4-BE49-F238E27FC236}">
                  <a16:creationId xmlns:a16="http://schemas.microsoft.com/office/drawing/2014/main" id="{3E1A1D69-74C2-4DF4-8570-CF63C4323F3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96499" y="4680768"/>
              <a:ext cx="437730" cy="437730"/>
            </a:xfrm>
            <a:prstGeom prst="rect">
              <a:avLst/>
            </a:prstGeom>
          </p:spPr>
        </p:pic>
        <p:sp>
          <p:nvSpPr>
            <p:cNvPr id="31" name="TextBox 30">
              <a:extLst>
                <a:ext uri="{FF2B5EF4-FFF2-40B4-BE49-F238E27FC236}">
                  <a16:creationId xmlns:a16="http://schemas.microsoft.com/office/drawing/2014/main" id="{CF7C969A-2D8C-451D-A877-27387950339C}"/>
                </a:ext>
              </a:extLst>
            </p:cNvPr>
            <p:cNvSpPr txBox="1"/>
            <p:nvPr/>
          </p:nvSpPr>
          <p:spPr>
            <a:xfrm>
              <a:off x="5045430" y="2933408"/>
              <a:ext cx="1804429" cy="577081"/>
            </a:xfrm>
            <a:prstGeom prst="rect">
              <a:avLst/>
            </a:prstGeom>
            <a:noFill/>
          </p:spPr>
          <p:txBody>
            <a:bodyPr wrap="square" rtlCol="0">
              <a:spAutoFit/>
            </a:bodyPr>
            <a:lstStyle/>
            <a:p>
              <a:pPr algn="ctr" defTabSz="914378">
                <a:defRPr/>
              </a:pPr>
              <a:r>
                <a:rPr lang="nl-BE" sz="1050" b="1" dirty="0">
                  <a:solidFill>
                    <a:srgbClr val="185266"/>
                  </a:solidFill>
                  <a:latin typeface="Calibri Light" panose="020F0302020204030204"/>
                </a:rPr>
                <a:t>+</a:t>
              </a:r>
              <a:br>
                <a:rPr lang="nl-BE" sz="1050" b="1" dirty="0">
                  <a:solidFill>
                    <a:srgbClr val="185266"/>
                  </a:solidFill>
                  <a:latin typeface="Calibri Light" panose="020F0302020204030204"/>
                </a:rPr>
              </a:br>
              <a:r>
                <a:rPr lang="nl-BE" sz="1050" b="1" dirty="0">
                  <a:solidFill>
                    <a:srgbClr val="185266"/>
                  </a:solidFill>
                  <a:latin typeface="Calibri Light" panose="020F0302020204030204"/>
                </a:rPr>
                <a:t>regio’s, steden</a:t>
              </a:r>
              <a:br>
                <a:rPr lang="nl-BE" sz="1050" b="1" dirty="0">
                  <a:solidFill>
                    <a:srgbClr val="185266"/>
                  </a:solidFill>
                  <a:latin typeface="Calibri Light" panose="020F0302020204030204"/>
                </a:rPr>
              </a:br>
              <a:r>
                <a:rPr lang="nl-BE" sz="1050" b="1" dirty="0">
                  <a:solidFill>
                    <a:srgbClr val="185266"/>
                  </a:solidFill>
                  <a:latin typeface="Calibri Light" panose="020F0302020204030204"/>
                </a:rPr>
                <a:t>en gemeenten</a:t>
              </a:r>
              <a:endParaRPr lang="en-US" sz="1050" b="1" dirty="0">
                <a:solidFill>
                  <a:srgbClr val="185266"/>
                </a:solidFill>
                <a:latin typeface="Calibri Light" panose="020F0302020204030204"/>
              </a:endParaRPr>
            </a:p>
          </p:txBody>
        </p:sp>
        <p:pic>
          <p:nvPicPr>
            <p:cNvPr id="32" name="Picture 31">
              <a:extLst>
                <a:ext uri="{FF2B5EF4-FFF2-40B4-BE49-F238E27FC236}">
                  <a16:creationId xmlns:a16="http://schemas.microsoft.com/office/drawing/2014/main" id="{A0DE8C21-1A32-417A-A492-E141EA409B9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17038" y="4600492"/>
              <a:ext cx="487522" cy="421619"/>
            </a:xfrm>
            <a:prstGeom prst="rect">
              <a:avLst/>
            </a:prstGeom>
          </p:spPr>
        </p:pic>
        <p:pic>
          <p:nvPicPr>
            <p:cNvPr id="30" name="Picture 29">
              <a:extLst>
                <a:ext uri="{FF2B5EF4-FFF2-40B4-BE49-F238E27FC236}">
                  <a16:creationId xmlns:a16="http://schemas.microsoft.com/office/drawing/2014/main" id="{50D30191-2561-4A7C-AF1E-CDFE837A5570}"/>
                </a:ext>
              </a:extLst>
            </p:cNvPr>
            <p:cNvPicPr>
              <a:picLocks noChangeAspect="1"/>
            </p:cNvPicPr>
            <p:nvPr/>
          </p:nvPicPr>
          <p:blipFill>
            <a:blip r:embed="rId13"/>
            <a:stretch>
              <a:fillRect/>
            </a:stretch>
          </p:blipFill>
          <p:spPr>
            <a:xfrm>
              <a:off x="539652" y="5373217"/>
              <a:ext cx="503956" cy="410834"/>
            </a:xfrm>
            <a:prstGeom prst="rect">
              <a:avLst/>
            </a:prstGeom>
          </p:spPr>
        </p:pic>
        <p:pic>
          <p:nvPicPr>
            <p:cNvPr id="33" name="Afbeelding 2">
              <a:extLst>
                <a:ext uri="{FF2B5EF4-FFF2-40B4-BE49-F238E27FC236}">
                  <a16:creationId xmlns:a16="http://schemas.microsoft.com/office/drawing/2014/main" id="{1618D270-6C85-4311-B19B-F6C40A7640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91681" y="5301209"/>
              <a:ext cx="632428" cy="421619"/>
            </a:xfrm>
            <a:prstGeom prst="rect">
              <a:avLst/>
            </a:prstGeom>
          </p:spPr>
        </p:pic>
        <p:cxnSp>
          <p:nvCxnSpPr>
            <p:cNvPr id="3" name="Straight Connector 2">
              <a:extLst>
                <a:ext uri="{FF2B5EF4-FFF2-40B4-BE49-F238E27FC236}">
                  <a16:creationId xmlns:a16="http://schemas.microsoft.com/office/drawing/2014/main" id="{5AEB420E-E7B3-45E2-B6D7-58A76A216B7E}"/>
                </a:ext>
              </a:extLst>
            </p:cNvPr>
            <p:cNvCxnSpPr/>
            <p:nvPr/>
          </p:nvCxnSpPr>
          <p:spPr>
            <a:xfrm>
              <a:off x="428626" y="5193092"/>
              <a:ext cx="207593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Title 1"/>
          <p:cNvSpPr>
            <a:spLocks noGrp="1"/>
          </p:cNvSpPr>
          <p:nvPr>
            <p:ph type="title"/>
          </p:nvPr>
        </p:nvSpPr>
        <p:spPr/>
        <p:txBody>
          <a:bodyPr/>
          <a:lstStyle/>
          <a:p>
            <a:r>
              <a:rPr lang="fr-BE" altLang="en-US" dirty="0" err="1" smtClean="0"/>
              <a:t>eBox</a:t>
            </a:r>
            <a:r>
              <a:rPr lang="fr-BE" altLang="en-US" dirty="0" smtClean="0"/>
              <a:t> burger </a:t>
            </a:r>
            <a:endParaRPr lang="en-US" dirty="0"/>
          </a:p>
        </p:txBody>
      </p:sp>
      <p:sp>
        <p:nvSpPr>
          <p:cNvPr id="2" name="Slide Number Placeholder 1"/>
          <p:cNvSpPr>
            <a:spLocks noGrp="1"/>
          </p:cNvSpPr>
          <p:nvPr>
            <p:ph type="sldNum" sz="quarter" idx="10"/>
          </p:nvPr>
        </p:nvSpPr>
        <p:spPr/>
        <p:txBody>
          <a:bodyPr/>
          <a:lstStyle/>
          <a:p>
            <a:pPr>
              <a:defRPr/>
            </a:pPr>
            <a:fld id="{7A7F1E79-8225-48A0-95BD-5254C3720E2D}" type="slidenum">
              <a:rPr lang="en-GB" smtClean="0"/>
              <a:pPr>
                <a:defRPr/>
              </a:pPr>
              <a:t>48</a:t>
            </a:fld>
            <a:endParaRPr lang="en-GB" dirty="0"/>
          </a:p>
        </p:txBody>
      </p:sp>
      <p:sp>
        <p:nvSpPr>
          <p:cNvPr id="35" name="Titel 1">
            <a:extLst>
              <a:ext uri="{FF2B5EF4-FFF2-40B4-BE49-F238E27FC236}">
                <a16:creationId xmlns:a16="http://schemas.microsoft.com/office/drawing/2014/main" id="{F0B22EA1-886D-478F-A179-6BB3DC667520}"/>
              </a:ext>
            </a:extLst>
          </p:cNvPr>
          <p:cNvSpPr txBox="1">
            <a:spLocks/>
          </p:cNvSpPr>
          <p:nvPr/>
        </p:nvSpPr>
        <p:spPr>
          <a:xfrm>
            <a:off x="414056" y="5642092"/>
            <a:ext cx="8086725" cy="75604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000" b="1" kern="1200">
                <a:solidFill>
                  <a:srgbClr val="185266"/>
                </a:solidFill>
                <a:latin typeface="+mj-lt"/>
                <a:ea typeface="+mj-ea"/>
                <a:cs typeface="+mj-cs"/>
              </a:defRPr>
            </a:lvl1pPr>
          </a:lstStyle>
          <a:p>
            <a:pPr defTabSz="914378">
              <a:defRPr/>
            </a:pPr>
            <a:r>
              <a:rPr lang="nl-BE" sz="3000" dirty="0">
                <a:latin typeface="Calibri Light" panose="020F0302020204030204"/>
              </a:rPr>
              <a:t>De nieuwe </a:t>
            </a:r>
            <a:r>
              <a:rPr lang="nl-BE" sz="3000" dirty="0" err="1" smtClean="0">
                <a:latin typeface="Calibri Light" panose="020F0302020204030204"/>
              </a:rPr>
              <a:t>eBox</a:t>
            </a:r>
            <a:r>
              <a:rPr lang="nl-BE" sz="3000" dirty="0">
                <a:latin typeface="Calibri Light" panose="020F0302020204030204"/>
              </a:rPr>
              <a:t>…</a:t>
            </a:r>
          </a:p>
        </p:txBody>
      </p:sp>
    </p:spTree>
    <p:extLst>
      <p:ext uri="{BB962C8B-B14F-4D97-AF65-F5344CB8AC3E}">
        <p14:creationId xmlns:p14="http://schemas.microsoft.com/office/powerpoint/2010/main" val="2201053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a:spLocks noGrp="1"/>
          </p:cNvSpPr>
          <p:nvPr>
            <p:ph type="title"/>
          </p:nvPr>
        </p:nvSpPr>
        <p:spPr/>
        <p:txBody>
          <a:bodyPr/>
          <a:lstStyle/>
          <a:p>
            <a:r>
              <a:rPr lang="fr-BE" altLang="en-US" dirty="0" err="1" smtClean="0"/>
              <a:t>eBox</a:t>
            </a:r>
            <a:r>
              <a:rPr lang="fr-BE" altLang="en-US" dirty="0" smtClean="0"/>
              <a:t> burger </a:t>
            </a:r>
            <a:endParaRPr lang="en-US" dirty="0"/>
          </a:p>
        </p:txBody>
      </p:sp>
      <p:grpSp>
        <p:nvGrpSpPr>
          <p:cNvPr id="4" name="Group 3"/>
          <p:cNvGrpSpPr>
            <a:grpSpLocks noChangeAspect="1"/>
          </p:cNvGrpSpPr>
          <p:nvPr/>
        </p:nvGrpSpPr>
        <p:grpSpPr>
          <a:xfrm>
            <a:off x="395536" y="1268760"/>
            <a:ext cx="8523303" cy="5277478"/>
            <a:chOff x="491588" y="1280989"/>
            <a:chExt cx="8040852" cy="4978753"/>
          </a:xfrm>
        </p:grpSpPr>
        <p:sp>
          <p:nvSpPr>
            <p:cNvPr id="72" name="Rectangle 24">
              <a:extLst>
                <a:ext uri="{FF2B5EF4-FFF2-40B4-BE49-F238E27FC236}">
                  <a16:creationId xmlns:a16="http://schemas.microsoft.com/office/drawing/2014/main" id="{861A4077-779F-40A5-A5FD-A2EE04236B88}"/>
                </a:ext>
              </a:extLst>
            </p:cNvPr>
            <p:cNvSpPr/>
            <p:nvPr/>
          </p:nvSpPr>
          <p:spPr>
            <a:xfrm>
              <a:off x="2177159" y="5285889"/>
              <a:ext cx="1003015" cy="66514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71" name="Rectangle 24">
              <a:extLst>
                <a:ext uri="{FF2B5EF4-FFF2-40B4-BE49-F238E27FC236}">
                  <a16:creationId xmlns:a16="http://schemas.microsoft.com/office/drawing/2014/main" id="{1CBC03DC-08FC-4FB9-A02F-E48F8DB72659}"/>
                </a:ext>
              </a:extLst>
            </p:cNvPr>
            <p:cNvSpPr/>
            <p:nvPr/>
          </p:nvSpPr>
          <p:spPr>
            <a:xfrm>
              <a:off x="2173935" y="2509694"/>
              <a:ext cx="1006240" cy="27136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pic>
          <p:nvPicPr>
            <p:cNvPr id="1026" name="Picture 1" descr="image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1846" y="2060814"/>
              <a:ext cx="1276003" cy="10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6"/>
            <p:cNvSpPr/>
            <p:nvPr/>
          </p:nvSpPr>
          <p:spPr>
            <a:xfrm>
              <a:off x="491588" y="2539424"/>
              <a:ext cx="864096" cy="592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17" name="TextBox 13"/>
            <p:cNvSpPr txBox="1"/>
            <p:nvPr/>
          </p:nvSpPr>
          <p:spPr bwMode="auto">
            <a:xfrm>
              <a:off x="491588" y="2441124"/>
              <a:ext cx="864096" cy="707886"/>
            </a:xfrm>
            <a:prstGeom prst="rect">
              <a:avLst/>
            </a:prstGeom>
            <a:noFill/>
            <a:ln w="9525">
              <a:solidFill>
                <a:schemeClr val="tx1"/>
              </a:solidFill>
              <a:miter lim="800000"/>
              <a:headEnd/>
              <a:tailEnd/>
            </a:ln>
          </p:spPr>
          <p:txBody>
            <a:bodyPr wrap="square" rtlCol="0">
              <a:spAutoFit/>
            </a:bodyPr>
            <a:lstStyle/>
            <a:p>
              <a:pPr algn="ctr" defTabSz="685749">
                <a:defRPr/>
              </a:pPr>
              <a:r>
                <a:rPr lang="en-US" sz="1000" b="1" dirty="0">
                  <a:solidFill>
                    <a:srgbClr val="185266"/>
                  </a:solidFill>
                  <a:latin typeface="Calibri"/>
                  <a:cs typeface="Calibri"/>
                </a:rPr>
                <a:t>IOSZ</a:t>
              </a:r>
            </a:p>
            <a:p>
              <a:pPr algn="ctr" defTabSz="685749">
                <a:defRPr/>
              </a:pPr>
              <a:r>
                <a:rPr lang="en-US" sz="1000" b="1" dirty="0">
                  <a:solidFill>
                    <a:srgbClr val="185266"/>
                  </a:solidFill>
                  <a:latin typeface="Calibri"/>
                  <a:cs typeface="Calibri"/>
                </a:rPr>
                <a:t>IONs</a:t>
              </a:r>
            </a:p>
            <a:p>
              <a:pPr algn="ctr" defTabSz="685749">
                <a:defRPr/>
              </a:pPr>
              <a:r>
                <a:rPr lang="en-US" sz="1000" b="1" dirty="0">
                  <a:solidFill>
                    <a:srgbClr val="185266"/>
                  </a:solidFill>
                  <a:latin typeface="Calibri"/>
                  <a:cs typeface="Calibri"/>
                </a:rPr>
                <a:t>FODS</a:t>
              </a:r>
              <a:r>
                <a:rPr lang="en-US" sz="750" b="1" dirty="0">
                  <a:solidFill>
                    <a:srgbClr val="185266"/>
                  </a:solidFill>
                  <a:latin typeface="Calibri"/>
                  <a:cs typeface="Calibri"/>
                </a:rPr>
                <a:t> </a:t>
              </a:r>
            </a:p>
            <a:p>
              <a:pPr algn="ctr" defTabSz="685749">
                <a:defRPr/>
              </a:pPr>
              <a:r>
                <a:rPr lang="en-US" sz="1000" b="1" dirty="0">
                  <a:solidFill>
                    <a:srgbClr val="185266"/>
                  </a:solidFill>
                  <a:latin typeface="Calibri"/>
                  <a:cs typeface="Calibri"/>
                </a:rPr>
                <a:t>PODs</a:t>
              </a:r>
            </a:p>
          </p:txBody>
        </p:sp>
        <p:sp>
          <p:nvSpPr>
            <p:cNvPr id="19" name="TextBox 26"/>
            <p:cNvSpPr txBox="1"/>
            <p:nvPr/>
          </p:nvSpPr>
          <p:spPr bwMode="auto">
            <a:xfrm>
              <a:off x="2245007" y="5301208"/>
              <a:ext cx="864096" cy="646331"/>
            </a:xfrm>
            <a:prstGeom prst="rect">
              <a:avLst/>
            </a:prstGeom>
            <a:noFill/>
            <a:ln w="9525">
              <a:noFill/>
              <a:miter lim="800000"/>
              <a:headEnd/>
              <a:tailEnd/>
            </a:ln>
          </p:spPr>
          <p:txBody>
            <a:bodyPr wrap="square" rtlCol="0">
              <a:spAutoFit/>
            </a:bodyPr>
            <a:lstStyle>
              <a:defPPr>
                <a:defRPr lang="en-US"/>
              </a:defPPr>
              <a:lvl1pPr algn="ctr" defTabSz="685749">
                <a:defRPr sz="1200" b="1">
                  <a:solidFill>
                    <a:srgbClr val="185266"/>
                  </a:solidFill>
                  <a:latin typeface="Calibri"/>
                  <a:cs typeface="Calibri"/>
                </a:defRPr>
              </a:lvl1pPr>
            </a:lstStyle>
            <a:p>
              <a:r>
                <a:rPr lang="en-US" dirty="0"/>
                <a:t>OTHER </a:t>
              </a:r>
              <a:br>
                <a:rPr lang="en-US" dirty="0"/>
              </a:br>
              <a:r>
                <a:rPr lang="en-US" dirty="0"/>
                <a:t>(subcontractors)</a:t>
              </a:r>
            </a:p>
          </p:txBody>
        </p:sp>
        <p:cxnSp>
          <p:nvCxnSpPr>
            <p:cNvPr id="23" name="Straight Connector 35"/>
            <p:cNvCxnSpPr/>
            <p:nvPr/>
          </p:nvCxnSpPr>
          <p:spPr>
            <a:xfrm>
              <a:off x="3686282" y="2917465"/>
              <a:ext cx="0" cy="702078"/>
            </a:xfrm>
            <a:prstGeom prst="line">
              <a:avLst/>
            </a:prstGeom>
            <a:ln w="12700" cmpd="sng">
              <a:solidFill>
                <a:srgbClr val="185266"/>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Rectangle 24"/>
            <p:cNvSpPr/>
            <p:nvPr/>
          </p:nvSpPr>
          <p:spPr>
            <a:xfrm>
              <a:off x="3510599" y="3219508"/>
              <a:ext cx="378042" cy="1944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25" name="TextBox 34"/>
            <p:cNvSpPr txBox="1"/>
            <p:nvPr/>
          </p:nvSpPr>
          <p:spPr bwMode="auto">
            <a:xfrm rot="16200000">
              <a:off x="2879078" y="4059033"/>
              <a:ext cx="1652193" cy="400110"/>
            </a:xfrm>
            <a:prstGeom prst="rect">
              <a:avLst/>
            </a:prstGeom>
            <a:noFill/>
            <a:ln w="9525">
              <a:noFill/>
              <a:miter lim="800000"/>
              <a:headEnd/>
              <a:tailEnd/>
            </a:ln>
          </p:spPr>
          <p:txBody>
            <a:bodyPr wrap="square" rtlCol="0">
              <a:spAutoFit/>
            </a:bodyPr>
            <a:lstStyle/>
            <a:p>
              <a:pPr algn="ctr" defTabSz="685749">
                <a:defRPr/>
              </a:pPr>
              <a:r>
                <a:rPr lang="en-US" sz="1000" b="1" dirty="0" err="1">
                  <a:solidFill>
                    <a:srgbClr val="185266"/>
                  </a:solidFill>
                  <a:latin typeface="Calibri"/>
                  <a:cs typeface="Calibri"/>
                </a:rPr>
                <a:t>MyE</a:t>
              </a:r>
              <a:r>
                <a:rPr lang="en-US" sz="1000" b="1" dirty="0">
                  <a:solidFill>
                    <a:srgbClr val="185266"/>
                  </a:solidFill>
                  <a:latin typeface="Calibri"/>
                  <a:cs typeface="Calibri"/>
                </a:rPr>
                <a:t>-box “PULL” AP </a:t>
              </a:r>
              <a:br>
                <a:rPr lang="en-US" sz="1000" b="1" dirty="0">
                  <a:solidFill>
                    <a:srgbClr val="185266"/>
                  </a:solidFill>
                  <a:latin typeface="Calibri"/>
                  <a:cs typeface="Calibri"/>
                </a:rPr>
              </a:br>
              <a:r>
                <a:rPr lang="en-US" sz="1000" b="1" dirty="0">
                  <a:solidFill>
                    <a:srgbClr val="185266"/>
                  </a:solidFill>
                  <a:latin typeface="Calibri"/>
                  <a:cs typeface="Calibri"/>
                </a:rPr>
                <a:t>(FEDERATED VIEW)</a:t>
              </a:r>
            </a:p>
          </p:txBody>
        </p:sp>
        <p:sp>
          <p:nvSpPr>
            <p:cNvPr id="26" name="Rectangle 26"/>
            <p:cNvSpPr/>
            <p:nvPr/>
          </p:nvSpPr>
          <p:spPr>
            <a:xfrm>
              <a:off x="3294575" y="2515205"/>
              <a:ext cx="864096" cy="6163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27" name="TextBox 32"/>
            <p:cNvSpPr txBox="1"/>
            <p:nvPr/>
          </p:nvSpPr>
          <p:spPr bwMode="auto">
            <a:xfrm>
              <a:off x="3294575" y="2500228"/>
              <a:ext cx="864096" cy="861774"/>
            </a:xfrm>
            <a:prstGeom prst="rect">
              <a:avLst/>
            </a:prstGeom>
            <a:solidFill>
              <a:schemeClr val="tx2">
                <a:lumMod val="20000"/>
                <a:lumOff val="80000"/>
              </a:schemeClr>
            </a:solidFill>
            <a:ln w="9525">
              <a:noFill/>
              <a:miter lim="800000"/>
              <a:headEnd/>
              <a:tailEnd/>
            </a:ln>
          </p:spPr>
          <p:txBody>
            <a:bodyPr wrap="square" rtlCol="0">
              <a:spAutoFit/>
            </a:bodyPr>
            <a:lstStyle/>
            <a:p>
              <a:pPr algn="ctr" defTabSz="685749">
                <a:defRPr/>
              </a:pPr>
              <a:r>
                <a:rPr lang="en-US" sz="1000" b="1" dirty="0">
                  <a:solidFill>
                    <a:srgbClr val="185266"/>
                  </a:solidFill>
                  <a:latin typeface="Calibri"/>
                  <a:cs typeface="Calibri"/>
                </a:rPr>
                <a:t>Events </a:t>
              </a:r>
            </a:p>
            <a:p>
              <a:pPr algn="ctr" defTabSz="685749">
                <a:defRPr/>
              </a:pPr>
              <a:r>
                <a:rPr lang="en-US" sz="1000" b="1" dirty="0">
                  <a:solidFill>
                    <a:srgbClr val="185266"/>
                  </a:solidFill>
                  <a:latin typeface="Calibri"/>
                  <a:cs typeface="Calibri"/>
                </a:rPr>
                <a:t>Notifications</a:t>
              </a:r>
            </a:p>
            <a:p>
              <a:pPr algn="ctr" defTabSz="685749">
                <a:defRPr/>
              </a:pPr>
              <a:r>
                <a:rPr lang="en-US" sz="1000" b="1" dirty="0">
                  <a:solidFill>
                    <a:srgbClr val="185266"/>
                  </a:solidFill>
                  <a:latin typeface="Calibri"/>
                  <a:cs typeface="Calibri"/>
                </a:rPr>
                <a:t>Consents</a:t>
              </a:r>
            </a:p>
            <a:p>
              <a:pPr algn="ctr" defTabSz="685749">
                <a:defRPr/>
              </a:pPr>
              <a:endParaRPr lang="en-US" sz="1000" b="1" dirty="0">
                <a:solidFill>
                  <a:srgbClr val="185266"/>
                </a:solidFill>
                <a:latin typeface="Calibri"/>
                <a:cs typeface="Calibri"/>
              </a:endParaRPr>
            </a:p>
            <a:p>
              <a:pPr algn="ctr" defTabSz="685749">
                <a:defRPr/>
              </a:pPr>
              <a:r>
                <a:rPr lang="en-US" sz="1000" b="1" dirty="0">
                  <a:solidFill>
                    <a:srgbClr val="185266"/>
                  </a:solidFill>
                  <a:latin typeface="Calibri"/>
                  <a:cs typeface="Calibri"/>
                </a:rPr>
                <a:t> </a:t>
              </a:r>
            </a:p>
          </p:txBody>
        </p:sp>
        <p:sp>
          <p:nvSpPr>
            <p:cNvPr id="34" name="Rectangle 34"/>
            <p:cNvSpPr/>
            <p:nvPr/>
          </p:nvSpPr>
          <p:spPr>
            <a:xfrm>
              <a:off x="4412286" y="3789040"/>
              <a:ext cx="864096"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cxnSp>
          <p:nvCxnSpPr>
            <p:cNvPr id="35" name="Straight Connector 50"/>
            <p:cNvCxnSpPr/>
            <p:nvPr/>
          </p:nvCxnSpPr>
          <p:spPr>
            <a:xfrm flipV="1">
              <a:off x="4158671" y="2647285"/>
              <a:ext cx="1590786" cy="152"/>
            </a:xfrm>
            <a:prstGeom prst="line">
              <a:avLst/>
            </a:prstGeom>
            <a:ln w="22225" cmpd="sng">
              <a:solidFill>
                <a:srgbClr val="185266"/>
              </a:solidFill>
              <a:prstDash val="sysDash"/>
            </a:ln>
            <a:effectLst/>
          </p:spPr>
          <p:style>
            <a:lnRef idx="2">
              <a:schemeClr val="accent1"/>
            </a:lnRef>
            <a:fillRef idx="0">
              <a:schemeClr val="accent1"/>
            </a:fillRef>
            <a:effectRef idx="1">
              <a:schemeClr val="accent1"/>
            </a:effectRef>
            <a:fontRef idx="minor">
              <a:schemeClr val="tx1"/>
            </a:fontRef>
          </p:style>
        </p:cxnSp>
        <p:sp>
          <p:nvSpPr>
            <p:cNvPr id="39" name="Right Arrow 71"/>
            <p:cNvSpPr/>
            <p:nvPr/>
          </p:nvSpPr>
          <p:spPr>
            <a:xfrm>
              <a:off x="5607087" y="2555727"/>
              <a:ext cx="261057" cy="183112"/>
            </a:xfrm>
            <a:prstGeom prst="rightArrow">
              <a:avLst/>
            </a:prstGeom>
            <a:solidFill>
              <a:srgbClr val="1852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12" name="Rectangle 3">
              <a:extLst>
                <a:ext uri="{FF2B5EF4-FFF2-40B4-BE49-F238E27FC236}">
                  <a16:creationId xmlns:a16="http://schemas.microsoft.com/office/drawing/2014/main" id="{9393475C-03F4-42C7-A4F6-A1222224BD35}"/>
                </a:ext>
              </a:extLst>
            </p:cNvPr>
            <p:cNvSpPr/>
            <p:nvPr/>
          </p:nvSpPr>
          <p:spPr>
            <a:xfrm>
              <a:off x="503768" y="3288144"/>
              <a:ext cx="864096" cy="12280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pic>
          <p:nvPicPr>
            <p:cNvPr id="41" name="Picture 73"/>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759156" y="3506383"/>
              <a:ext cx="337699" cy="200612"/>
            </a:xfrm>
            <a:prstGeom prst="rect">
              <a:avLst/>
            </a:prstGeom>
          </p:spPr>
        </p:pic>
        <p:grpSp>
          <p:nvGrpSpPr>
            <p:cNvPr id="14" name="Group 13"/>
            <p:cNvGrpSpPr/>
            <p:nvPr/>
          </p:nvGrpSpPr>
          <p:grpSpPr>
            <a:xfrm>
              <a:off x="581878" y="3356992"/>
              <a:ext cx="695309" cy="1086358"/>
              <a:chOff x="581878" y="3256563"/>
              <a:chExt cx="695309" cy="1086358"/>
            </a:xfrm>
          </p:grpSpPr>
          <p:pic>
            <p:nvPicPr>
              <p:cNvPr id="40" name="Picture 72"/>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52840" y="3256563"/>
                <a:ext cx="353387" cy="269458"/>
              </a:xfrm>
              <a:prstGeom prst="rect">
                <a:avLst/>
              </a:prstGeom>
            </p:spPr>
          </p:pic>
          <p:pic>
            <p:nvPicPr>
              <p:cNvPr id="42" name="Picture 74"/>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81878" y="4072131"/>
                <a:ext cx="695309" cy="270790"/>
              </a:xfrm>
              <a:prstGeom prst="rect">
                <a:avLst/>
              </a:prstGeom>
            </p:spPr>
          </p:pic>
          <p:pic>
            <p:nvPicPr>
              <p:cNvPr id="43" name="Picture 75"/>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97624" y="3771193"/>
                <a:ext cx="235971" cy="255104"/>
              </a:xfrm>
              <a:prstGeom prst="rect">
                <a:avLst/>
              </a:prstGeom>
            </p:spPr>
          </p:pic>
        </p:grpSp>
        <p:sp>
          <p:nvSpPr>
            <p:cNvPr id="20" name="Rectangle 20"/>
            <p:cNvSpPr/>
            <p:nvPr/>
          </p:nvSpPr>
          <p:spPr>
            <a:xfrm>
              <a:off x="2202514" y="3588259"/>
              <a:ext cx="864096" cy="3678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dirty="0">
                <a:solidFill>
                  <a:prstClr val="white"/>
                </a:solidFill>
                <a:latin typeface="Calibri" panose="020F0502020204030204"/>
              </a:endParaRPr>
            </a:p>
          </p:txBody>
        </p:sp>
        <p:sp>
          <p:nvSpPr>
            <p:cNvPr id="21" name="Rectangle 21"/>
            <p:cNvSpPr/>
            <p:nvPr/>
          </p:nvSpPr>
          <p:spPr>
            <a:xfrm>
              <a:off x="2192879" y="4312993"/>
              <a:ext cx="864096" cy="305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22" name="Rectangle 22"/>
            <p:cNvSpPr/>
            <p:nvPr/>
          </p:nvSpPr>
          <p:spPr>
            <a:xfrm>
              <a:off x="2202398" y="3237372"/>
              <a:ext cx="864096" cy="329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32" name="Rectangle 32"/>
            <p:cNvSpPr/>
            <p:nvPr/>
          </p:nvSpPr>
          <p:spPr>
            <a:xfrm>
              <a:off x="4413219" y="3290920"/>
              <a:ext cx="864096"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64" name="Tekstvak 63"/>
            <p:cNvSpPr txBox="1"/>
            <p:nvPr/>
          </p:nvSpPr>
          <p:spPr>
            <a:xfrm>
              <a:off x="491588" y="1280989"/>
              <a:ext cx="994212" cy="551675"/>
            </a:xfrm>
            <a:prstGeom prst="rect">
              <a:avLst/>
            </a:prstGeom>
            <a:noFill/>
          </p:spPr>
          <p:txBody>
            <a:bodyPr wrap="square" rtlCol="0">
              <a:spAutoFit/>
            </a:bodyPr>
            <a:lstStyle/>
            <a:p>
              <a:pPr algn="ctr" defTabSz="685749">
                <a:defRPr/>
              </a:pPr>
              <a:r>
                <a:rPr lang="en-US" sz="1600" dirty="0">
                  <a:solidFill>
                    <a:srgbClr val="185266"/>
                  </a:solidFill>
                  <a:latin typeface="Calibri" panose="020F0502020204030204"/>
                </a:rPr>
                <a:t>Document Senders</a:t>
              </a:r>
              <a:endParaRPr lang="en-GB" sz="1600" dirty="0">
                <a:solidFill>
                  <a:srgbClr val="185266"/>
                </a:solidFill>
                <a:latin typeface="Calibri" panose="020F0502020204030204"/>
              </a:endParaRPr>
            </a:p>
          </p:txBody>
        </p:sp>
        <p:sp>
          <p:nvSpPr>
            <p:cNvPr id="65" name="Tekstvak 64"/>
            <p:cNvSpPr txBox="1"/>
            <p:nvPr/>
          </p:nvSpPr>
          <p:spPr>
            <a:xfrm>
              <a:off x="2119353" y="1280989"/>
              <a:ext cx="1012487" cy="551675"/>
            </a:xfrm>
            <a:prstGeom prst="rect">
              <a:avLst/>
            </a:prstGeom>
            <a:noFill/>
          </p:spPr>
          <p:txBody>
            <a:bodyPr wrap="square" rtlCol="0">
              <a:spAutoFit/>
            </a:bodyPr>
            <a:lstStyle/>
            <a:p>
              <a:pPr algn="ctr" defTabSz="685749">
                <a:defRPr/>
              </a:pPr>
              <a:r>
                <a:rPr lang="en-US" sz="1600" dirty="0">
                  <a:solidFill>
                    <a:srgbClr val="185266"/>
                  </a:solidFill>
                  <a:latin typeface="Calibri" panose="020F0502020204030204"/>
                </a:rPr>
                <a:t>Document Providers</a:t>
              </a:r>
              <a:endParaRPr lang="en-GB" sz="1600" dirty="0">
                <a:solidFill>
                  <a:srgbClr val="185266"/>
                </a:solidFill>
                <a:latin typeface="Calibri" panose="020F0502020204030204"/>
              </a:endParaRPr>
            </a:p>
          </p:txBody>
        </p:sp>
        <p:sp>
          <p:nvSpPr>
            <p:cNvPr id="66" name="Tekstvak 65"/>
            <p:cNvSpPr txBox="1"/>
            <p:nvPr/>
          </p:nvSpPr>
          <p:spPr>
            <a:xfrm>
              <a:off x="3206932" y="1280989"/>
              <a:ext cx="1012487" cy="1016243"/>
            </a:xfrm>
            <a:prstGeom prst="rect">
              <a:avLst/>
            </a:prstGeom>
            <a:noFill/>
          </p:spPr>
          <p:txBody>
            <a:bodyPr wrap="square" rtlCol="0">
              <a:spAutoFit/>
            </a:bodyPr>
            <a:lstStyle/>
            <a:p>
              <a:pPr algn="ctr" defTabSz="685749">
                <a:defRPr/>
              </a:pPr>
              <a:r>
                <a:rPr lang="en-US" sz="1600" dirty="0" err="1">
                  <a:solidFill>
                    <a:srgbClr val="185266"/>
                  </a:solidFill>
                  <a:latin typeface="Calibri" panose="020F0502020204030204"/>
                </a:rPr>
                <a:t>Federaal</a:t>
              </a:r>
              <a:r>
                <a:rPr lang="en-US" sz="1600" dirty="0">
                  <a:solidFill>
                    <a:srgbClr val="185266"/>
                  </a:solidFill>
                  <a:latin typeface="Calibri" panose="020F0502020204030204"/>
                </a:rPr>
                <a:t> </a:t>
              </a:r>
              <a:r>
                <a:rPr lang="en-US" sz="1600" dirty="0" err="1">
                  <a:solidFill>
                    <a:srgbClr val="185266"/>
                  </a:solidFill>
                  <a:latin typeface="Calibri" panose="020F0502020204030204"/>
                </a:rPr>
                <a:t>overzicht</a:t>
              </a:r>
              <a:endParaRPr lang="en-US" sz="1600" dirty="0">
                <a:solidFill>
                  <a:srgbClr val="185266"/>
                </a:solidFill>
                <a:latin typeface="Calibri" panose="020F0502020204030204"/>
              </a:endParaRPr>
            </a:p>
            <a:p>
              <a:pPr algn="ctr" defTabSz="685749">
                <a:defRPr/>
              </a:pPr>
              <a:r>
                <a:rPr lang="en-US" sz="1600" dirty="0">
                  <a:solidFill>
                    <a:srgbClr val="185266"/>
                  </a:solidFill>
                  <a:latin typeface="Calibri" panose="020F0502020204030204"/>
                </a:rPr>
                <a:t>(</a:t>
              </a:r>
              <a:r>
                <a:rPr lang="en-US" sz="1600" dirty="0" err="1">
                  <a:solidFill>
                    <a:srgbClr val="185266"/>
                  </a:solidFill>
                  <a:latin typeface="Calibri" panose="020F0502020204030204"/>
                </a:rPr>
                <a:t>sorteer</a:t>
              </a:r>
              <a:r>
                <a:rPr lang="en-US" sz="1600" dirty="0">
                  <a:solidFill>
                    <a:srgbClr val="185266"/>
                  </a:solidFill>
                  <a:latin typeface="Calibri" panose="020F0502020204030204"/>
                </a:rPr>
                <a:t>-centrum)</a:t>
              </a:r>
              <a:endParaRPr lang="en-GB" sz="1600" dirty="0">
                <a:solidFill>
                  <a:srgbClr val="185266"/>
                </a:solidFill>
                <a:latin typeface="Calibri" panose="020F0502020204030204"/>
              </a:endParaRPr>
            </a:p>
          </p:txBody>
        </p:sp>
        <p:sp>
          <p:nvSpPr>
            <p:cNvPr id="67" name="Tekstvak 66"/>
            <p:cNvSpPr txBox="1"/>
            <p:nvPr/>
          </p:nvSpPr>
          <p:spPr>
            <a:xfrm>
              <a:off x="4495617" y="1280989"/>
              <a:ext cx="1012487" cy="551675"/>
            </a:xfrm>
            <a:prstGeom prst="rect">
              <a:avLst/>
            </a:prstGeom>
            <a:noFill/>
          </p:spPr>
          <p:txBody>
            <a:bodyPr wrap="square" rtlCol="0">
              <a:spAutoFit/>
            </a:bodyPr>
            <a:lstStyle/>
            <a:p>
              <a:pPr algn="ctr" defTabSz="685749">
                <a:defRPr/>
              </a:pPr>
              <a:r>
                <a:rPr lang="en-US" sz="1600" dirty="0">
                  <a:solidFill>
                    <a:srgbClr val="185266"/>
                  </a:solidFill>
                  <a:latin typeface="Calibri" panose="020F0502020204030204"/>
                </a:rPr>
                <a:t>Interface</a:t>
              </a:r>
            </a:p>
            <a:p>
              <a:pPr algn="ctr" defTabSz="685749">
                <a:defRPr/>
              </a:pPr>
              <a:r>
                <a:rPr lang="en-US" sz="1600" dirty="0" err="1">
                  <a:solidFill>
                    <a:srgbClr val="185266"/>
                  </a:solidFill>
                  <a:latin typeface="Calibri" panose="020F0502020204030204"/>
                </a:rPr>
                <a:t>gebruiker</a:t>
              </a:r>
              <a:endParaRPr lang="en-GB" sz="1600" dirty="0">
                <a:solidFill>
                  <a:srgbClr val="185266"/>
                </a:solidFill>
                <a:latin typeface="Calibri" panose="020F0502020204030204"/>
              </a:endParaRPr>
            </a:p>
          </p:txBody>
        </p:sp>
        <p:sp>
          <p:nvSpPr>
            <p:cNvPr id="68" name="Tekstvak 67"/>
            <p:cNvSpPr txBox="1"/>
            <p:nvPr/>
          </p:nvSpPr>
          <p:spPr>
            <a:xfrm>
              <a:off x="6744479" y="1280989"/>
              <a:ext cx="1787961" cy="551675"/>
            </a:xfrm>
            <a:prstGeom prst="rect">
              <a:avLst/>
            </a:prstGeom>
            <a:noFill/>
          </p:spPr>
          <p:txBody>
            <a:bodyPr wrap="square" rtlCol="0">
              <a:spAutoFit/>
            </a:bodyPr>
            <a:lstStyle/>
            <a:p>
              <a:pPr algn="ctr" defTabSz="685749">
                <a:defRPr/>
              </a:pPr>
              <a:r>
                <a:rPr lang="en-US" sz="1600" dirty="0">
                  <a:solidFill>
                    <a:srgbClr val="185266"/>
                  </a:solidFill>
                  <a:latin typeface="Calibri" panose="020F0502020204030204"/>
                </a:rPr>
                <a:t>Burgers</a:t>
              </a:r>
              <a:br>
                <a:rPr lang="en-US" sz="1600" dirty="0">
                  <a:solidFill>
                    <a:srgbClr val="185266"/>
                  </a:solidFill>
                  <a:latin typeface="Calibri" panose="020F0502020204030204"/>
                </a:rPr>
              </a:br>
              <a:r>
                <a:rPr lang="en-US" sz="1600" dirty="0" err="1">
                  <a:solidFill>
                    <a:srgbClr val="185266"/>
                  </a:solidFill>
                  <a:latin typeface="Calibri" panose="020F0502020204030204"/>
                </a:rPr>
                <a:t>Bedrijven</a:t>
              </a:r>
              <a:endParaRPr lang="en-GB" sz="1600" dirty="0">
                <a:solidFill>
                  <a:srgbClr val="185266"/>
                </a:solidFill>
                <a:latin typeface="Calibri" panose="020F0502020204030204"/>
              </a:endParaRPr>
            </a:p>
          </p:txBody>
        </p:sp>
        <p:pic>
          <p:nvPicPr>
            <p:cNvPr id="6" name="Picture 5">
              <a:extLst>
                <a:ext uri="{FF2B5EF4-FFF2-40B4-BE49-F238E27FC236}">
                  <a16:creationId xmlns:a16="http://schemas.microsoft.com/office/drawing/2014/main" id="{28A51B37-B8F4-4AA3-B6B4-9104336C60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44479" y="2563130"/>
              <a:ext cx="1787961" cy="3696612"/>
            </a:xfrm>
            <a:prstGeom prst="rect">
              <a:avLst/>
            </a:prstGeom>
          </p:spPr>
        </p:pic>
        <p:pic>
          <p:nvPicPr>
            <p:cNvPr id="11" name="Picture 10">
              <a:extLst>
                <a:ext uri="{FF2B5EF4-FFF2-40B4-BE49-F238E27FC236}">
                  <a16:creationId xmlns:a16="http://schemas.microsoft.com/office/drawing/2014/main" id="{6DD769B4-C836-4A92-BED3-B88532E074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92431" y="4110460"/>
              <a:ext cx="305840" cy="305840"/>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14603" y="2983711"/>
              <a:ext cx="447581" cy="397075"/>
            </a:xfrm>
            <a:prstGeom prst="rect">
              <a:avLst/>
            </a:prstGeom>
          </p:spPr>
        </p:pic>
        <p:sp>
          <p:nvSpPr>
            <p:cNvPr id="48" name="Right Arrow 69"/>
            <p:cNvSpPr/>
            <p:nvPr/>
          </p:nvSpPr>
          <p:spPr>
            <a:xfrm>
              <a:off x="3236429" y="3341237"/>
              <a:ext cx="1092919" cy="375795"/>
            </a:xfrm>
            <a:prstGeom prst="rightArrow">
              <a:avLst/>
            </a:prstGeom>
            <a:solidFill>
              <a:srgbClr val="E98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r>
                <a:rPr lang="en-US" sz="1200" dirty="0">
                  <a:solidFill>
                    <a:prstClr val="white"/>
                  </a:solidFill>
                  <a:latin typeface="Calibri Light" panose="020F0302020204030204"/>
                </a:rPr>
                <a:t>Read </a:t>
              </a:r>
              <a:r>
                <a:rPr lang="en-US" sz="1200" dirty="0" err="1">
                  <a:solidFill>
                    <a:prstClr val="white"/>
                  </a:solidFill>
                  <a:latin typeface="Calibri Light" panose="020F0302020204030204"/>
                </a:rPr>
                <a:t>api</a:t>
              </a:r>
              <a:endParaRPr lang="en-US" sz="1200" dirty="0">
                <a:solidFill>
                  <a:prstClr val="white"/>
                </a:solidFill>
                <a:latin typeface="Calibri Light" panose="020F0302020204030204"/>
              </a:endParaRPr>
            </a:p>
          </p:txBody>
        </p:sp>
        <p:pic>
          <p:nvPicPr>
            <p:cNvPr id="56" name="Picture 5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91880" y="3068960"/>
              <a:ext cx="477420" cy="150491"/>
            </a:xfrm>
            <a:prstGeom prst="rect">
              <a:avLst/>
            </a:prstGeom>
          </p:spPr>
        </p:pic>
        <p:sp>
          <p:nvSpPr>
            <p:cNvPr id="58" name="TextBox 26"/>
            <p:cNvSpPr txBox="1"/>
            <p:nvPr/>
          </p:nvSpPr>
          <p:spPr bwMode="auto">
            <a:xfrm>
              <a:off x="4454502" y="5345035"/>
              <a:ext cx="864096" cy="207749"/>
            </a:xfrm>
            <a:prstGeom prst="rect">
              <a:avLst/>
            </a:prstGeom>
            <a:noFill/>
            <a:ln w="9525">
              <a:noFill/>
              <a:miter lim="800000"/>
              <a:headEnd/>
              <a:tailEnd/>
            </a:ln>
          </p:spPr>
          <p:txBody>
            <a:bodyPr wrap="square" rtlCol="0">
              <a:spAutoFit/>
            </a:bodyPr>
            <a:lstStyle/>
            <a:p>
              <a:pPr algn="ctr" defTabSz="685749">
                <a:defRPr/>
              </a:pPr>
              <a:r>
                <a:rPr lang="en-US" sz="750" b="1" dirty="0">
                  <a:solidFill>
                    <a:prstClr val="white"/>
                  </a:solidFill>
                  <a:latin typeface="Calibri"/>
                  <a:cs typeface="Calibri"/>
                </a:rPr>
                <a:t>OTHER</a:t>
              </a:r>
            </a:p>
          </p:txBody>
        </p:sp>
        <p:pic>
          <p:nvPicPr>
            <p:cNvPr id="8" name="Picture 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217907" y="3665087"/>
              <a:ext cx="846524" cy="257909"/>
            </a:xfrm>
            <a:prstGeom prst="rect">
              <a:avLst/>
            </a:prstGeom>
          </p:spPr>
        </p:pic>
        <p:sp>
          <p:nvSpPr>
            <p:cNvPr id="49" name="Right Arrow 69"/>
            <p:cNvSpPr/>
            <p:nvPr/>
          </p:nvSpPr>
          <p:spPr>
            <a:xfrm>
              <a:off x="1453246" y="2364895"/>
              <a:ext cx="886604" cy="407549"/>
            </a:xfrm>
            <a:prstGeom prst="rightArrow">
              <a:avLst/>
            </a:prstGeom>
            <a:solidFill>
              <a:srgbClr val="E98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r>
                <a:rPr lang="en-US" sz="1200" dirty="0">
                  <a:solidFill>
                    <a:prstClr val="white"/>
                  </a:solidFill>
                  <a:latin typeface="Calibri Light" panose="020F0302020204030204"/>
                </a:rPr>
                <a:t>Write</a:t>
              </a:r>
              <a:r>
                <a:rPr lang="en-US" sz="1000" dirty="0">
                  <a:solidFill>
                    <a:prstClr val="white"/>
                  </a:solidFill>
                  <a:latin typeface="Calibri Light" panose="020F0302020204030204"/>
                </a:rPr>
                <a:t> </a:t>
              </a:r>
              <a:r>
                <a:rPr lang="en-US" sz="1000" dirty="0" err="1">
                  <a:solidFill>
                    <a:prstClr val="white"/>
                  </a:solidFill>
                  <a:latin typeface="Calibri Light" panose="020F0302020204030204"/>
                </a:rPr>
                <a:t>api</a:t>
              </a:r>
              <a:endParaRPr lang="en-US" sz="1000" dirty="0">
                <a:solidFill>
                  <a:prstClr val="white"/>
                </a:solidFill>
                <a:latin typeface="Calibri Light" panose="020F0302020204030204"/>
              </a:endParaRPr>
            </a:p>
          </p:txBody>
        </p:sp>
        <p:sp>
          <p:nvSpPr>
            <p:cNvPr id="61" name="Rectangle 24">
              <a:extLst>
                <a:ext uri="{FF2B5EF4-FFF2-40B4-BE49-F238E27FC236}">
                  <a16:creationId xmlns:a16="http://schemas.microsoft.com/office/drawing/2014/main" id="{36F1F638-54A9-4269-BDC2-FCB9646F56E6}"/>
                </a:ext>
              </a:extLst>
            </p:cNvPr>
            <p:cNvSpPr/>
            <p:nvPr/>
          </p:nvSpPr>
          <p:spPr>
            <a:xfrm>
              <a:off x="1545139" y="2770911"/>
              <a:ext cx="543577" cy="150119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62" name="TextBox 34">
              <a:extLst>
                <a:ext uri="{FF2B5EF4-FFF2-40B4-BE49-F238E27FC236}">
                  <a16:creationId xmlns:a16="http://schemas.microsoft.com/office/drawing/2014/main" id="{B4FDB288-D3BE-482E-820E-CE92C1D65552}"/>
                </a:ext>
              </a:extLst>
            </p:cNvPr>
            <p:cNvSpPr txBox="1"/>
            <p:nvPr/>
          </p:nvSpPr>
          <p:spPr bwMode="auto">
            <a:xfrm rot="16200000">
              <a:off x="1050984" y="3219335"/>
              <a:ext cx="1501191" cy="646331"/>
            </a:xfrm>
            <a:prstGeom prst="rect">
              <a:avLst/>
            </a:prstGeom>
            <a:noFill/>
            <a:ln w="9525">
              <a:noFill/>
              <a:miter lim="800000"/>
              <a:headEnd/>
              <a:tailEnd/>
            </a:ln>
          </p:spPr>
          <p:txBody>
            <a:bodyPr wrap="square" rtlCol="0">
              <a:spAutoFit/>
            </a:bodyPr>
            <a:lstStyle/>
            <a:p>
              <a:pPr algn="ctr" defTabSz="685749">
                <a:defRPr/>
              </a:pPr>
              <a:r>
                <a:rPr lang="en-US" sz="1200" b="1" dirty="0">
                  <a:solidFill>
                    <a:srgbClr val="185266"/>
                  </a:solidFill>
                  <a:latin typeface="Calibri"/>
                  <a:cs typeface="Calibri"/>
                </a:rPr>
                <a:t>Document service providers</a:t>
              </a:r>
            </a:p>
            <a:p>
              <a:pPr algn="ctr" defTabSz="685749">
                <a:defRPr/>
              </a:pPr>
              <a:r>
                <a:rPr lang="en-US" sz="1200" b="1" dirty="0">
                  <a:solidFill>
                    <a:srgbClr val="185266"/>
                  </a:solidFill>
                  <a:latin typeface="Calibri"/>
                  <a:cs typeface="Calibri"/>
                </a:rPr>
                <a:t>(subcontractors)</a:t>
              </a:r>
            </a:p>
          </p:txBody>
        </p:sp>
        <p:sp>
          <p:nvSpPr>
            <p:cNvPr id="63" name="Rectangle 16">
              <a:extLst>
                <a:ext uri="{FF2B5EF4-FFF2-40B4-BE49-F238E27FC236}">
                  <a16:creationId xmlns:a16="http://schemas.microsoft.com/office/drawing/2014/main" id="{96216E52-E014-4FD3-9A2C-6D15EE3AB96F}"/>
                </a:ext>
              </a:extLst>
            </p:cNvPr>
            <p:cNvSpPr/>
            <p:nvPr/>
          </p:nvSpPr>
          <p:spPr>
            <a:xfrm>
              <a:off x="503034" y="4655289"/>
              <a:ext cx="865564" cy="93395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grpSp>
          <p:nvGrpSpPr>
            <p:cNvPr id="7" name="Group 6"/>
            <p:cNvGrpSpPr/>
            <p:nvPr/>
          </p:nvGrpSpPr>
          <p:grpSpPr>
            <a:xfrm>
              <a:off x="491588" y="4786222"/>
              <a:ext cx="864096" cy="1312011"/>
              <a:chOff x="491588" y="4543846"/>
              <a:chExt cx="864096" cy="1312011"/>
            </a:xfrm>
          </p:grpSpPr>
          <p:sp>
            <p:nvSpPr>
              <p:cNvPr id="18" name="TextBox 24"/>
              <p:cNvSpPr txBox="1"/>
              <p:nvPr/>
            </p:nvSpPr>
            <p:spPr bwMode="auto">
              <a:xfrm>
                <a:off x="491588" y="5455747"/>
                <a:ext cx="864096" cy="400110"/>
              </a:xfrm>
              <a:prstGeom prst="rect">
                <a:avLst/>
              </a:prstGeom>
              <a:noFill/>
              <a:ln w="9525">
                <a:noFill/>
                <a:miter lim="800000"/>
                <a:headEnd/>
                <a:tailEnd/>
              </a:ln>
            </p:spPr>
            <p:txBody>
              <a:bodyPr wrap="square" rtlCol="0">
                <a:spAutoFit/>
              </a:bodyPr>
              <a:lstStyle/>
              <a:p>
                <a:pPr algn="ctr" defTabSz="685749">
                  <a:defRPr/>
                </a:pPr>
                <a:r>
                  <a:rPr lang="en-US" sz="1000" b="1" dirty="0">
                    <a:latin typeface="Calibri"/>
                    <a:cs typeface="Calibri"/>
                  </a:rPr>
                  <a:t>OTHER</a:t>
                </a:r>
                <a:br>
                  <a:rPr lang="en-US" sz="1000" b="1" dirty="0">
                    <a:latin typeface="Calibri"/>
                    <a:cs typeface="Calibri"/>
                  </a:rPr>
                </a:br>
                <a:r>
                  <a:rPr lang="en-US" sz="1000" b="1" dirty="0">
                    <a:latin typeface="Calibri"/>
                    <a:cs typeface="Calibri"/>
                  </a:rPr>
                  <a:t>SENDER(S)</a:t>
                </a:r>
              </a:p>
            </p:txBody>
          </p:sp>
          <p:pic>
            <p:nvPicPr>
              <p:cNvPr id="3" name="Picture 2" descr="Verkeersbord BelgiÃ« serie f aanwijzingsborden F1bv">
                <a:extLst>
                  <a:ext uri="{FF2B5EF4-FFF2-40B4-BE49-F238E27FC236}">
                    <a16:creationId xmlns:a16="http://schemas.microsoft.com/office/drawing/2014/main" id="{2BAD52AB-0474-4845-9DD1-D92E73D8CA1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flipH="1">
                <a:off x="715327" y="4543846"/>
                <a:ext cx="426692" cy="65715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9" name="Rectangle 21">
              <a:extLst>
                <a:ext uri="{FF2B5EF4-FFF2-40B4-BE49-F238E27FC236}">
                  <a16:creationId xmlns:a16="http://schemas.microsoft.com/office/drawing/2014/main" id="{0B3C4D8E-4506-4362-ADF2-7F1D26CD30CE}"/>
                </a:ext>
              </a:extLst>
            </p:cNvPr>
            <p:cNvSpPr/>
            <p:nvPr/>
          </p:nvSpPr>
          <p:spPr>
            <a:xfrm>
              <a:off x="2187076" y="4683559"/>
              <a:ext cx="864096" cy="3058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2DBC250C-E2DF-4CB7-8199-7F54FF17051A}"/>
                </a:ext>
              </a:extLst>
            </p:cNvPr>
            <p:cNvPicPr>
              <a:picLocks noChangeAspect="1"/>
            </p:cNvPicPr>
            <p:nvPr/>
          </p:nvPicPr>
          <p:blipFill>
            <a:blip r:embed="rId14"/>
            <a:stretch>
              <a:fillRect/>
            </a:stretch>
          </p:blipFill>
          <p:spPr>
            <a:xfrm>
              <a:off x="2375560" y="4481709"/>
              <a:ext cx="552092" cy="619168"/>
            </a:xfrm>
            <a:prstGeom prst="rect">
              <a:avLst/>
            </a:prstGeom>
          </p:spPr>
        </p:pic>
        <p:sp>
          <p:nvSpPr>
            <p:cNvPr id="59" name="Rectangle 24">
              <a:extLst>
                <a:ext uri="{FF2B5EF4-FFF2-40B4-BE49-F238E27FC236}">
                  <a16:creationId xmlns:a16="http://schemas.microsoft.com/office/drawing/2014/main" id="{9972C24C-E4E2-4CD6-B6C2-AF6E156A7AF7}"/>
                </a:ext>
              </a:extLst>
            </p:cNvPr>
            <p:cNvSpPr/>
            <p:nvPr/>
          </p:nvSpPr>
          <p:spPr>
            <a:xfrm>
              <a:off x="1552697" y="4416301"/>
              <a:ext cx="378042" cy="7846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49">
                <a:defRPr/>
              </a:pPr>
              <a:endParaRPr lang="en-US">
                <a:solidFill>
                  <a:prstClr val="white"/>
                </a:solidFill>
                <a:latin typeface="Calibri" panose="020F0502020204030204"/>
              </a:endParaRPr>
            </a:p>
          </p:txBody>
        </p:sp>
        <p:sp>
          <p:nvSpPr>
            <p:cNvPr id="60" name="TextBox 34">
              <a:extLst>
                <a:ext uri="{FF2B5EF4-FFF2-40B4-BE49-F238E27FC236}">
                  <a16:creationId xmlns:a16="http://schemas.microsoft.com/office/drawing/2014/main" id="{52B3965D-33FC-48EB-938F-AB0B06B7891E}"/>
                </a:ext>
              </a:extLst>
            </p:cNvPr>
            <p:cNvSpPr txBox="1"/>
            <p:nvPr/>
          </p:nvSpPr>
          <p:spPr bwMode="auto">
            <a:xfrm rot="16200000">
              <a:off x="1271328" y="4747738"/>
              <a:ext cx="1086870" cy="523220"/>
            </a:xfrm>
            <a:prstGeom prst="rect">
              <a:avLst/>
            </a:prstGeom>
            <a:noFill/>
            <a:ln w="9525">
              <a:solidFill>
                <a:schemeClr val="tx1"/>
              </a:solidFill>
              <a:miter lim="800000"/>
              <a:headEnd/>
              <a:tailEnd/>
            </a:ln>
          </p:spPr>
          <p:txBody>
            <a:bodyPr wrap="square" rtlCol="0">
              <a:spAutoFit/>
            </a:bodyPr>
            <a:lstStyle/>
            <a:p>
              <a:pPr algn="ctr" defTabSz="685749">
                <a:defRPr/>
              </a:pPr>
              <a:r>
                <a:rPr lang="en-US" sz="1100" b="1" dirty="0" err="1">
                  <a:solidFill>
                    <a:srgbClr val="185266"/>
                  </a:solidFill>
                  <a:latin typeface="Calibri"/>
                  <a:cs typeface="Calibri"/>
                </a:rPr>
                <a:t>Vlaamse</a:t>
              </a:r>
              <a:r>
                <a:rPr lang="en-US" sz="1100" b="1" dirty="0">
                  <a:solidFill>
                    <a:srgbClr val="185266"/>
                  </a:solidFill>
                  <a:latin typeface="Calibri"/>
                  <a:cs typeface="Calibri"/>
                </a:rPr>
                <a:t> </a:t>
              </a:r>
              <a:r>
                <a:rPr lang="en-US" sz="1100" b="1" dirty="0" err="1" smtClean="0">
                  <a:solidFill>
                    <a:srgbClr val="185266"/>
                  </a:solidFill>
                  <a:latin typeface="Calibri"/>
                  <a:cs typeface="Calibri"/>
                </a:rPr>
                <a:t>verzenddienst</a:t>
              </a:r>
              <a:endParaRPr lang="en-US" sz="1100" b="1" dirty="0" smtClean="0">
                <a:solidFill>
                  <a:srgbClr val="185266"/>
                </a:solidFill>
                <a:latin typeface="Calibri"/>
                <a:cs typeface="Calibri"/>
              </a:endParaRPr>
            </a:p>
            <a:p>
              <a:pPr algn="ctr" defTabSz="685749">
                <a:defRPr/>
              </a:pPr>
              <a:endParaRPr lang="en-US" sz="600" b="1" dirty="0">
                <a:solidFill>
                  <a:srgbClr val="185266"/>
                </a:solidFill>
                <a:latin typeface="Calibri"/>
                <a:cs typeface="Calibri"/>
              </a:endParaRPr>
            </a:p>
          </p:txBody>
        </p:sp>
        <p:grpSp>
          <p:nvGrpSpPr>
            <p:cNvPr id="28" name="Group 27"/>
            <p:cNvGrpSpPr/>
            <p:nvPr/>
          </p:nvGrpSpPr>
          <p:grpSpPr>
            <a:xfrm>
              <a:off x="4533298" y="3311031"/>
              <a:ext cx="864096" cy="2134193"/>
              <a:chOff x="4410947" y="3311031"/>
              <a:chExt cx="864096" cy="2134193"/>
            </a:xfrm>
          </p:grpSpPr>
          <p:sp>
            <p:nvSpPr>
              <p:cNvPr id="2" name="Rectangle 1"/>
              <p:cNvSpPr/>
              <p:nvPr/>
            </p:nvSpPr>
            <p:spPr>
              <a:xfrm>
                <a:off x="4410947" y="5057808"/>
                <a:ext cx="864096" cy="387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nl-BE" dirty="0">
                    <a:solidFill>
                      <a:prstClr val="black"/>
                    </a:solidFill>
                    <a:latin typeface="Calibri" panose="020F0502020204030204"/>
                  </a:rPr>
                  <a:t>…</a:t>
                </a:r>
              </a:p>
            </p:txBody>
          </p:sp>
          <p:pic>
            <p:nvPicPr>
              <p:cNvPr id="70" name="Picture 69">
                <a:extLst>
                  <a:ext uri="{FF2B5EF4-FFF2-40B4-BE49-F238E27FC236}">
                    <a16:creationId xmlns:a16="http://schemas.microsoft.com/office/drawing/2014/main" id="{62FCFB3B-F2E8-41AB-B07B-1C7A2B0B5D1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476532" y="3874445"/>
                <a:ext cx="765205" cy="280575"/>
              </a:xfrm>
              <a:prstGeom prst="rect">
                <a:avLst/>
              </a:prstGeom>
            </p:spPr>
          </p:pic>
          <p:pic>
            <p:nvPicPr>
              <p:cNvPr id="73" name="Picture 72">
                <a:extLst>
                  <a:ext uri="{FF2B5EF4-FFF2-40B4-BE49-F238E27FC236}">
                    <a16:creationId xmlns:a16="http://schemas.microsoft.com/office/drawing/2014/main" id="{12FF7A9F-52C2-4731-A664-B7D482797839}"/>
                  </a:ext>
                </a:extLst>
              </p:cNvPr>
              <p:cNvPicPr>
                <a:picLocks/>
              </p:cNvPicPr>
              <p:nvPr/>
            </p:nvPicPr>
            <p:blipFill>
              <a:blip r:embed="rId16" cstate="print">
                <a:extLst>
                  <a:ext uri="{28A0092B-C50C-407E-A947-70E740481C1C}">
                    <a14:useLocalDpi xmlns:a14="http://schemas.microsoft.com/office/drawing/2010/main"/>
                  </a:ext>
                </a:extLst>
              </a:blip>
              <a:stretch>
                <a:fillRect/>
              </a:stretch>
            </p:blipFill>
            <p:spPr>
              <a:xfrm>
                <a:off x="4449649" y="3311031"/>
                <a:ext cx="790250" cy="303845"/>
              </a:xfrm>
              <a:prstGeom prst="rect">
                <a:avLst/>
              </a:prstGeom>
            </p:spPr>
          </p:pic>
          <p:pic>
            <p:nvPicPr>
              <p:cNvPr id="74" name="Picture 73">
                <a:extLst>
                  <a:ext uri="{FF2B5EF4-FFF2-40B4-BE49-F238E27FC236}">
                    <a16:creationId xmlns:a16="http://schemas.microsoft.com/office/drawing/2014/main" id="{3845F32B-E3D3-4179-828D-0B8DE8D15956}"/>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481198" y="4355446"/>
                <a:ext cx="760539" cy="657730"/>
              </a:xfrm>
              <a:prstGeom prst="rect">
                <a:avLst/>
              </a:prstGeom>
            </p:spPr>
          </p:pic>
        </p:grpSp>
        <p:pic>
          <p:nvPicPr>
            <p:cNvPr id="15" name="Pictur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74830" y="2477549"/>
              <a:ext cx="685002" cy="274001"/>
            </a:xfrm>
            <a:prstGeom prst="rect">
              <a:avLst/>
            </a:prstGeom>
          </p:spPr>
        </p:pic>
        <p:pic>
          <p:nvPicPr>
            <p:cNvPr id="76" name="Afbeelding 6">
              <a:extLst>
                <a:ext uri="{FF2B5EF4-FFF2-40B4-BE49-F238E27FC236}">
                  <a16:creationId xmlns:a16="http://schemas.microsoft.com/office/drawing/2014/main" id="{130C563D-B3A8-4809-82DA-7763C0E8EDBB}"/>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572000" y="2794627"/>
              <a:ext cx="836716" cy="274333"/>
            </a:xfrm>
            <a:prstGeom prst="rect">
              <a:avLst/>
            </a:prstGeom>
          </p:spPr>
        </p:pic>
      </p:gr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49</a:t>
            </a:fld>
            <a:endParaRPr lang="en-GB" dirty="0"/>
          </a:p>
        </p:txBody>
      </p:sp>
    </p:spTree>
    <p:extLst>
      <p:ext uri="{BB962C8B-B14F-4D97-AF65-F5344CB8AC3E}">
        <p14:creationId xmlns:p14="http://schemas.microsoft.com/office/powerpoint/2010/main" val="3819661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r-BE" altLang="en-US" dirty="0"/>
              <a:t>Facts &amp; </a:t>
            </a:r>
            <a:r>
              <a:rPr lang="fr-BE" altLang="en-US" dirty="0" smtClean="0"/>
              <a:t>Figures 2019</a:t>
            </a:r>
            <a:endParaRPr lang="fr-BE" dirty="0">
              <a:solidFill>
                <a:srgbClr val="FF0000"/>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graphicFrame>
        <p:nvGraphicFramePr>
          <p:cNvPr id="9" name="Chart 8"/>
          <p:cNvGraphicFramePr>
            <a:graphicFrameLocks/>
          </p:cNvGraphicFramePr>
          <p:nvPr>
            <p:extLst>
              <p:ext uri="{D42A27DB-BD31-4B8C-83A1-F6EECF244321}">
                <p14:modId xmlns:p14="http://schemas.microsoft.com/office/powerpoint/2010/main" val="895636135"/>
              </p:ext>
            </p:extLst>
          </p:nvPr>
        </p:nvGraphicFramePr>
        <p:xfrm>
          <a:off x="683568" y="1315951"/>
          <a:ext cx="744430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597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fr-BE" altLang="en-US" dirty="0" err="1" smtClean="0"/>
              <a:t>eBox</a:t>
            </a:r>
            <a:r>
              <a:rPr lang="fr-BE" altLang="en-US" dirty="0" smtClean="0"/>
              <a:t> burger </a:t>
            </a:r>
            <a:endParaRPr lang="en-US" altLang="en-US" dirty="0" smtClean="0"/>
          </a:p>
        </p:txBody>
      </p:sp>
      <p:graphicFrame>
        <p:nvGraphicFramePr>
          <p:cNvPr id="6" name="Chart 5"/>
          <p:cNvGraphicFramePr>
            <a:graphicFrameLocks noChangeAspect="1"/>
          </p:cNvGraphicFramePr>
          <p:nvPr>
            <p:extLst>
              <p:ext uri="{D42A27DB-BD31-4B8C-83A1-F6EECF244321}">
                <p14:modId xmlns:p14="http://schemas.microsoft.com/office/powerpoint/2010/main" val="1283592338"/>
              </p:ext>
            </p:extLst>
          </p:nvPr>
        </p:nvGraphicFramePr>
        <p:xfrm>
          <a:off x="611560" y="980728"/>
          <a:ext cx="7576255" cy="491647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50</a:t>
            </a:fld>
            <a:endParaRPr lang="en-GB" dirty="0"/>
          </a:p>
        </p:txBody>
      </p:sp>
      <p:sp>
        <p:nvSpPr>
          <p:cNvPr id="5" name="TextBox 1"/>
          <p:cNvSpPr txBox="1"/>
          <p:nvPr/>
        </p:nvSpPr>
        <p:spPr>
          <a:xfrm>
            <a:off x="467544" y="6021288"/>
            <a:ext cx="7720271" cy="434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nl-NL" sz="2100" dirty="0">
                <a:solidFill>
                  <a:srgbClr val="185266"/>
                </a:solidFill>
              </a:rPr>
              <a:t>Aantal geactiveerde </a:t>
            </a:r>
            <a:r>
              <a:rPr lang="nl-NL" sz="2100" dirty="0" err="1">
                <a:solidFill>
                  <a:srgbClr val="185266"/>
                </a:solidFill>
              </a:rPr>
              <a:t>eBoxen</a:t>
            </a:r>
            <a:r>
              <a:rPr lang="nl-NL" sz="2100" dirty="0">
                <a:solidFill>
                  <a:srgbClr val="185266"/>
                </a:solidFill>
              </a:rPr>
              <a:t> - verdeling per Human Interface </a:t>
            </a:r>
            <a:r>
              <a:rPr lang="nl-NL" sz="2100" dirty="0" smtClean="0">
                <a:solidFill>
                  <a:srgbClr val="185266"/>
                </a:solidFill>
              </a:rPr>
              <a:t>Provider</a:t>
            </a:r>
            <a:endParaRPr lang="en-US" sz="2100" dirty="0"/>
          </a:p>
        </p:txBody>
      </p:sp>
    </p:spTree>
    <p:extLst>
      <p:ext uri="{BB962C8B-B14F-4D97-AF65-F5344CB8AC3E}">
        <p14:creationId xmlns:p14="http://schemas.microsoft.com/office/powerpoint/2010/main" val="645195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Europese</a:t>
            </a:r>
            <a:r>
              <a:rPr lang="en-US" dirty="0"/>
              <a:t> </a:t>
            </a:r>
            <a:r>
              <a:rPr lang="en-US" dirty="0" err="1"/>
              <a:t>ziekteverzekeringskaart</a:t>
            </a:r>
            <a:endParaRPr lang="en-US" dirty="0"/>
          </a:p>
        </p:txBody>
      </p:sp>
      <p:sp>
        <p:nvSpPr>
          <p:cNvPr id="3" name="Content Placeholder 2"/>
          <p:cNvSpPr>
            <a:spLocks noGrp="1"/>
          </p:cNvSpPr>
          <p:nvPr>
            <p:ph idx="1"/>
          </p:nvPr>
        </p:nvSpPr>
        <p:spPr/>
        <p:txBody>
          <a:bodyPr/>
          <a:lstStyle/>
          <a:p>
            <a:r>
              <a:rPr lang="nl-NL" dirty="0" smtClean="0"/>
              <a:t>voorstel </a:t>
            </a:r>
            <a:r>
              <a:rPr lang="nl-NL" dirty="0"/>
              <a:t>tot vastlegging van een elektronische </a:t>
            </a:r>
            <a:r>
              <a:rPr lang="nl-NL" dirty="0" smtClean="0"/>
              <a:t>versie </a:t>
            </a:r>
          </a:p>
          <a:p>
            <a:endParaRPr lang="nl-NL" sz="400" dirty="0"/>
          </a:p>
          <a:p>
            <a:r>
              <a:rPr lang="nl-NL" dirty="0" smtClean="0"/>
              <a:t>deze </a:t>
            </a:r>
            <a:r>
              <a:rPr lang="nl-NL" dirty="0"/>
              <a:t>kaart geldt als bewijs dat een verzekerde en zijn gezinsleden die verblijven in een andere lidstaat dan de bevoegde lidstaat recht hebben op verstrekkingen die tijdens het verblijf medisch noodzakelijk worden, met inachtneming van de aard van de verstrekkingen en de verwachte duur van het </a:t>
            </a:r>
            <a:r>
              <a:rPr lang="nl-NL" dirty="0" smtClean="0"/>
              <a:t>verblijf</a:t>
            </a:r>
          </a:p>
          <a:p>
            <a:pPr lvl="1"/>
            <a:endParaRPr lang="nl-NL" dirty="0"/>
          </a:p>
          <a:p>
            <a:pPr lvl="1"/>
            <a:endParaRPr lang="en-US" dirty="0"/>
          </a:p>
        </p:txBody>
      </p:sp>
      <p:grpSp>
        <p:nvGrpSpPr>
          <p:cNvPr id="7" name="Group 6"/>
          <p:cNvGrpSpPr>
            <a:grpSpLocks noChangeAspect="1"/>
          </p:cNvGrpSpPr>
          <p:nvPr/>
        </p:nvGrpSpPr>
        <p:grpSpPr>
          <a:xfrm>
            <a:off x="1962418" y="4293096"/>
            <a:ext cx="5219163" cy="1590857"/>
            <a:chOff x="1211166" y="3861048"/>
            <a:chExt cx="6313162" cy="1924319"/>
          </a:xfrm>
        </p:grpSpPr>
        <p:pic>
          <p:nvPicPr>
            <p:cNvPr id="5" name="Picture 4"/>
            <p:cNvPicPr>
              <a:picLocks noChangeAspect="1"/>
            </p:cNvPicPr>
            <p:nvPr/>
          </p:nvPicPr>
          <p:blipFill>
            <a:blip r:embed="rId2"/>
            <a:stretch>
              <a:fillRect/>
            </a:stretch>
          </p:blipFill>
          <p:spPr>
            <a:xfrm>
              <a:off x="1211166" y="3861048"/>
              <a:ext cx="3000794" cy="1924319"/>
            </a:xfrm>
            <a:prstGeom prst="rect">
              <a:avLst/>
            </a:prstGeom>
          </p:spPr>
        </p:pic>
        <p:pic>
          <p:nvPicPr>
            <p:cNvPr id="6" name="Picture 5"/>
            <p:cNvPicPr>
              <a:picLocks noChangeAspect="1"/>
            </p:cNvPicPr>
            <p:nvPr/>
          </p:nvPicPr>
          <p:blipFill>
            <a:blip r:embed="rId3"/>
            <a:stretch>
              <a:fillRect/>
            </a:stretch>
          </p:blipFill>
          <p:spPr>
            <a:xfrm>
              <a:off x="4561640" y="3861048"/>
              <a:ext cx="2962688" cy="1914792"/>
            </a:xfrm>
            <a:prstGeom prst="rect">
              <a:avLst/>
            </a:prstGeom>
          </p:spPr>
        </p:pic>
      </p:gr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51</a:t>
            </a:fld>
            <a:endParaRPr lang="en-GB" dirty="0"/>
          </a:p>
        </p:txBody>
      </p:sp>
    </p:spTree>
    <p:extLst>
      <p:ext uri="{BB962C8B-B14F-4D97-AF65-F5344CB8AC3E}">
        <p14:creationId xmlns:p14="http://schemas.microsoft.com/office/powerpoint/2010/main" val="3802334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Resources</a:t>
            </a:r>
            <a:r>
              <a:rPr lang="fr-BE" altLang="en-US" dirty="0" smtClean="0"/>
              <a:t> </a:t>
            </a:r>
            <a:r>
              <a:rPr lang="fr-BE" altLang="en-US" dirty="0"/>
              <a:t>management</a:t>
            </a:r>
          </a:p>
        </p:txBody>
      </p:sp>
      <p:sp>
        <p:nvSpPr>
          <p:cNvPr id="3" name="Content Placeholder 2"/>
          <p:cNvSpPr>
            <a:spLocks noGrp="1"/>
          </p:cNvSpPr>
          <p:nvPr>
            <p:ph idx="1"/>
          </p:nvPr>
        </p:nvSpPr>
        <p:spPr/>
        <p:txBody>
          <a:bodyPr/>
          <a:lstStyle/>
          <a:p>
            <a:r>
              <a:rPr lang="nl-NL" altLang="en-US" dirty="0" smtClean="0"/>
              <a:t>twee nieuwe modules in BHDW werden ontwikkeld en geïmplementeerd</a:t>
            </a:r>
          </a:p>
          <a:p>
            <a:pPr lvl="1"/>
            <a:r>
              <a:rPr lang="nl-NL" altLang="en-US" dirty="0" smtClean="0"/>
              <a:t>voor het beheer van de contracten</a:t>
            </a:r>
          </a:p>
          <a:p>
            <a:pPr lvl="1"/>
            <a:r>
              <a:rPr lang="nl-NL" altLang="en-US" dirty="0" smtClean="0"/>
              <a:t>voor het beheer van de BSC (vervanging van tool </a:t>
            </a:r>
            <a:r>
              <a:rPr lang="nl-NL" altLang="en-US" dirty="0" err="1" smtClean="0"/>
              <a:t>Bizzscore</a:t>
            </a:r>
            <a:r>
              <a:rPr lang="nl-NL" altLang="en-US" dirty="0" smtClean="0"/>
              <a:t>)</a:t>
            </a:r>
          </a:p>
          <a:p>
            <a:pPr lvl="2"/>
            <a:endParaRPr lang="nl-NL" altLang="en-US" sz="400" dirty="0" smtClean="0"/>
          </a:p>
          <a:p>
            <a:r>
              <a:rPr lang="nl-BE" altLang="en-US" dirty="0" err="1" smtClean="0"/>
              <a:t>synergieën</a:t>
            </a:r>
            <a:r>
              <a:rPr lang="nl-BE" altLang="en-US" dirty="0" smtClean="0"/>
              <a:t> tussen de OISZ</a:t>
            </a:r>
          </a:p>
          <a:p>
            <a:pPr lvl="2"/>
            <a:r>
              <a:rPr lang="nl-BE" altLang="en-US" sz="2000" dirty="0" smtClean="0"/>
              <a:t>human resources</a:t>
            </a:r>
          </a:p>
          <a:p>
            <a:pPr lvl="3"/>
            <a:r>
              <a:rPr lang="nl-BE" altLang="en-US" sz="2000" dirty="0" smtClean="0"/>
              <a:t>opleidingen (met uitzondering van de informatica- of technische opleidingen –&gt; Smals) </a:t>
            </a:r>
          </a:p>
          <a:p>
            <a:pPr lvl="3"/>
            <a:r>
              <a:rPr lang="fr-FR" sz="2000" dirty="0" err="1" smtClean="0"/>
              <a:t>selectie</a:t>
            </a:r>
            <a:r>
              <a:rPr lang="fr-FR" sz="2000" dirty="0" smtClean="0"/>
              <a:t> &amp; </a:t>
            </a:r>
            <a:r>
              <a:rPr lang="fr-FR" sz="2000" dirty="0" err="1" smtClean="0"/>
              <a:t>recrutering</a:t>
            </a:r>
            <a:r>
              <a:rPr lang="fr-FR" sz="2000" dirty="0" smtClean="0"/>
              <a:t> (in </a:t>
            </a:r>
            <a:r>
              <a:rPr lang="fr-FR" sz="2000" dirty="0" err="1" smtClean="0"/>
              <a:t>partenariaat</a:t>
            </a:r>
            <a:r>
              <a:rPr lang="fr-FR" sz="2000" dirty="0" smtClean="0"/>
              <a:t> met </a:t>
            </a:r>
            <a:r>
              <a:rPr lang="fr-FR" sz="2000" dirty="0" err="1" smtClean="0"/>
              <a:t>Selor</a:t>
            </a:r>
            <a:r>
              <a:rPr lang="fr-FR" sz="2000" dirty="0" smtClean="0"/>
              <a:t> en </a:t>
            </a:r>
            <a:r>
              <a:rPr lang="fr-FR" sz="2000" dirty="0" err="1" smtClean="0"/>
              <a:t>andere</a:t>
            </a:r>
            <a:r>
              <a:rPr lang="fr-FR" sz="2000" dirty="0" smtClean="0"/>
              <a:t> OISZ)</a:t>
            </a:r>
            <a:endParaRPr lang="nl-BE" altLang="en-US" sz="2000" dirty="0" smtClean="0"/>
          </a:p>
          <a:p>
            <a:pPr lvl="2"/>
            <a:endParaRPr lang="nl-BE" altLang="en-US" dirty="0" smtClean="0"/>
          </a:p>
          <a:p>
            <a:endParaRPr lang="nl-BE" alt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52</a:t>
            </a:fld>
            <a:endParaRPr lang="en-GB" dirty="0"/>
          </a:p>
        </p:txBody>
      </p:sp>
    </p:spTree>
    <p:extLst>
      <p:ext uri="{BB962C8B-B14F-4D97-AF65-F5344CB8AC3E}">
        <p14:creationId xmlns:p14="http://schemas.microsoft.com/office/powerpoint/2010/main" val="2107184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r-BE" altLang="en-US" dirty="0" smtClean="0"/>
              <a:t>Informatique</a:t>
            </a:r>
            <a:endParaRPr lang="fr-BE" altLang="en-US" dirty="0"/>
          </a:p>
        </p:txBody>
      </p:sp>
      <p:sp>
        <p:nvSpPr>
          <p:cNvPr id="3" name="Content Placeholder 2"/>
          <p:cNvSpPr>
            <a:spLocks noGrp="1"/>
          </p:cNvSpPr>
          <p:nvPr>
            <p:ph idx="1"/>
          </p:nvPr>
        </p:nvSpPr>
        <p:spPr>
          <a:xfrm>
            <a:off x="457200" y="1196752"/>
            <a:ext cx="8363272" cy="5112568"/>
          </a:xfrm>
        </p:spPr>
        <p:txBody>
          <a:bodyPr>
            <a:normAutofit fontScale="85000" lnSpcReduction="20000"/>
          </a:bodyPr>
          <a:lstStyle/>
          <a:p>
            <a:r>
              <a:rPr lang="fr-FR" dirty="0" smtClean="0"/>
              <a:t>2019</a:t>
            </a:r>
          </a:p>
          <a:p>
            <a:pPr lvl="1"/>
            <a:r>
              <a:rPr lang="fr-FR" dirty="0"/>
              <a:t>poursuite </a:t>
            </a:r>
            <a:r>
              <a:rPr lang="fr-FR" dirty="0" smtClean="0"/>
              <a:t>migration </a:t>
            </a:r>
            <a:r>
              <a:rPr lang="fr-FR" dirty="0"/>
              <a:t>infrastructure </a:t>
            </a:r>
            <a:r>
              <a:rPr lang="fr-FR" dirty="0" smtClean="0"/>
              <a:t>(serveurs </a:t>
            </a:r>
            <a:r>
              <a:rPr lang="fr-FR" dirty="0" smtClean="0">
                <a:solidFill>
                  <a:srgbClr val="0070C0"/>
                </a:solidFill>
              </a:rPr>
              <a:t>63%</a:t>
            </a:r>
            <a:r>
              <a:rPr lang="fr-FR" dirty="0" smtClean="0"/>
              <a:t> </a:t>
            </a:r>
            <a:r>
              <a:rPr lang="fr-FR" sz="1200" dirty="0" smtClean="0"/>
              <a:t>-</a:t>
            </a:r>
            <a:r>
              <a:rPr lang="fr-FR" dirty="0" smtClean="0"/>
              <a:t> </a:t>
            </a:r>
            <a:r>
              <a:rPr lang="fr-FR" dirty="0" err="1" smtClean="0"/>
              <a:t>storage</a:t>
            </a:r>
            <a:r>
              <a:rPr lang="fr-FR" dirty="0" smtClean="0"/>
              <a:t> </a:t>
            </a:r>
            <a:r>
              <a:rPr lang="fr-FR" dirty="0" smtClean="0">
                <a:solidFill>
                  <a:srgbClr val="0070C0"/>
                </a:solidFill>
              </a:rPr>
              <a:t>85%</a:t>
            </a:r>
            <a:r>
              <a:rPr lang="fr-FR" dirty="0" smtClean="0"/>
              <a:t>) </a:t>
            </a:r>
            <a:r>
              <a:rPr lang="fr-FR" dirty="0"/>
              <a:t>vers </a:t>
            </a:r>
            <a:r>
              <a:rPr lang="fr-FR" dirty="0" smtClean="0"/>
              <a:t>plateforme G-Cloud</a:t>
            </a:r>
            <a:endParaRPr lang="fr-FR" dirty="0"/>
          </a:p>
          <a:p>
            <a:pPr lvl="1"/>
            <a:r>
              <a:rPr lang="fr-FR" dirty="0"/>
              <a:t>utilisation </a:t>
            </a:r>
            <a:r>
              <a:rPr lang="fr-FR" dirty="0" smtClean="0"/>
              <a:t>plateforme </a:t>
            </a:r>
            <a:r>
              <a:rPr lang="fr-FR" dirty="0" err="1"/>
              <a:t>PaaS</a:t>
            </a:r>
            <a:r>
              <a:rPr lang="fr-FR" dirty="0"/>
              <a:t>/</a:t>
            </a:r>
            <a:r>
              <a:rPr lang="fr-FR" dirty="0" err="1"/>
              <a:t>Openshift</a:t>
            </a:r>
            <a:r>
              <a:rPr lang="fr-FR" dirty="0"/>
              <a:t> </a:t>
            </a:r>
            <a:r>
              <a:rPr lang="fr-FR" dirty="0" smtClean="0"/>
              <a:t>=  </a:t>
            </a:r>
            <a:r>
              <a:rPr lang="fr-FR" dirty="0">
                <a:solidFill>
                  <a:srgbClr val="0070C0"/>
                </a:solidFill>
              </a:rPr>
              <a:t>37</a:t>
            </a:r>
            <a:r>
              <a:rPr lang="fr-FR" dirty="0"/>
              <a:t> services en production - </a:t>
            </a:r>
            <a:r>
              <a:rPr lang="fr-FR" dirty="0">
                <a:solidFill>
                  <a:srgbClr val="0070C0"/>
                </a:solidFill>
              </a:rPr>
              <a:t>59</a:t>
            </a:r>
            <a:r>
              <a:rPr lang="fr-FR" dirty="0"/>
              <a:t> en test</a:t>
            </a:r>
          </a:p>
          <a:p>
            <a:pPr lvl="1"/>
            <a:r>
              <a:rPr lang="fr-FR" dirty="0"/>
              <a:t>utilisation du service </a:t>
            </a:r>
            <a:r>
              <a:rPr lang="fr-FR" dirty="0" smtClean="0"/>
              <a:t>Back-up </a:t>
            </a:r>
            <a:r>
              <a:rPr lang="fr-FR" dirty="0"/>
              <a:t>(</a:t>
            </a:r>
            <a:r>
              <a:rPr lang="fr-FR" dirty="0" err="1"/>
              <a:t>BaaS</a:t>
            </a:r>
            <a:r>
              <a:rPr lang="fr-FR" dirty="0"/>
              <a:t>) et migration de l’existant (</a:t>
            </a:r>
            <a:r>
              <a:rPr lang="fr-FR" dirty="0">
                <a:solidFill>
                  <a:srgbClr val="0070C0"/>
                </a:solidFill>
              </a:rPr>
              <a:t>55%</a:t>
            </a:r>
            <a:r>
              <a:rPr lang="fr-FR" dirty="0"/>
              <a:t>)</a:t>
            </a:r>
          </a:p>
          <a:p>
            <a:pPr lvl="1"/>
            <a:r>
              <a:rPr lang="fr-FR" dirty="0"/>
              <a:t>mise en production </a:t>
            </a:r>
            <a:r>
              <a:rPr lang="fr-FR" dirty="0" smtClean="0"/>
              <a:t>de </a:t>
            </a:r>
            <a:r>
              <a:rPr lang="fr-FR" dirty="0" smtClean="0">
                <a:solidFill>
                  <a:srgbClr val="0070C0"/>
                </a:solidFill>
              </a:rPr>
              <a:t>2</a:t>
            </a:r>
            <a:r>
              <a:rPr lang="fr-FR" dirty="0" smtClean="0"/>
              <a:t> </a:t>
            </a:r>
            <a:r>
              <a:rPr lang="fr-FR" dirty="0"/>
              <a:t>services sur la plateforme fédérale de services (API Gateway) du </a:t>
            </a:r>
            <a:r>
              <a:rPr lang="fr-FR" dirty="0" smtClean="0"/>
              <a:t>G-Cloud</a:t>
            </a:r>
            <a:endParaRPr lang="fr-FR" dirty="0"/>
          </a:p>
          <a:p>
            <a:pPr lvl="1"/>
            <a:r>
              <a:rPr lang="fr-FR" dirty="0"/>
              <a:t>mise en production du projet </a:t>
            </a:r>
            <a:r>
              <a:rPr lang="fr-FR" dirty="0" err="1"/>
              <a:t>BelEESSI</a:t>
            </a:r>
            <a:r>
              <a:rPr lang="fr-FR" dirty="0"/>
              <a:t> </a:t>
            </a:r>
          </a:p>
          <a:p>
            <a:pPr lvl="2"/>
            <a:r>
              <a:rPr lang="fr-FR" dirty="0" smtClean="0"/>
              <a:t> </a:t>
            </a:r>
            <a:r>
              <a:rPr lang="fr-FR" dirty="0" smtClean="0">
                <a:solidFill>
                  <a:srgbClr val="0070C0"/>
                </a:solidFill>
              </a:rPr>
              <a:t>82</a:t>
            </a:r>
            <a:r>
              <a:rPr lang="fr-FR" dirty="0" smtClean="0"/>
              <a:t> </a:t>
            </a:r>
            <a:r>
              <a:rPr lang="fr-FR" dirty="0"/>
              <a:t>use </a:t>
            </a:r>
            <a:r>
              <a:rPr lang="fr-FR" dirty="0" smtClean="0"/>
              <a:t>cases, </a:t>
            </a:r>
            <a:r>
              <a:rPr lang="fr-FR" dirty="0">
                <a:solidFill>
                  <a:srgbClr val="0070C0"/>
                </a:solidFill>
              </a:rPr>
              <a:t>97</a:t>
            </a:r>
            <a:r>
              <a:rPr lang="fr-FR" dirty="0"/>
              <a:t> institutions </a:t>
            </a:r>
            <a:r>
              <a:rPr lang="fr-FR" dirty="0" smtClean="0"/>
              <a:t>belges, </a:t>
            </a:r>
            <a:r>
              <a:rPr lang="fr-FR" dirty="0">
                <a:solidFill>
                  <a:srgbClr val="0070C0"/>
                </a:solidFill>
              </a:rPr>
              <a:t>50</a:t>
            </a:r>
            <a:r>
              <a:rPr lang="fr-FR" dirty="0"/>
              <a:t> Access Points pour </a:t>
            </a:r>
            <a:r>
              <a:rPr lang="fr-FR" dirty="0">
                <a:solidFill>
                  <a:srgbClr val="0070C0"/>
                </a:solidFill>
              </a:rPr>
              <a:t>32</a:t>
            </a:r>
            <a:r>
              <a:rPr lang="fr-FR" dirty="0"/>
              <a:t> pays</a:t>
            </a:r>
          </a:p>
          <a:p>
            <a:pPr lvl="2"/>
            <a:r>
              <a:rPr lang="fr-FR" dirty="0"/>
              <a:t>+/- </a:t>
            </a:r>
            <a:r>
              <a:rPr lang="fr-FR" dirty="0">
                <a:solidFill>
                  <a:srgbClr val="0070C0"/>
                </a:solidFill>
              </a:rPr>
              <a:t>5.000</a:t>
            </a:r>
            <a:r>
              <a:rPr lang="fr-FR" dirty="0"/>
              <a:t> messages par mois</a:t>
            </a:r>
          </a:p>
          <a:p>
            <a:pPr lvl="1"/>
            <a:r>
              <a:rPr lang="fr-FR" dirty="0"/>
              <a:t>préparation </a:t>
            </a:r>
            <a:r>
              <a:rPr lang="fr-FR" dirty="0" smtClean="0"/>
              <a:t>livraison </a:t>
            </a:r>
            <a:r>
              <a:rPr lang="fr-FR" dirty="0"/>
              <a:t>de nouveaux </a:t>
            </a:r>
            <a:r>
              <a:rPr lang="fr-FR" dirty="0" smtClean="0"/>
              <a:t>laptops </a:t>
            </a:r>
            <a:r>
              <a:rPr lang="fr-FR" dirty="0"/>
              <a:t>avec Windows 10 </a:t>
            </a:r>
            <a:r>
              <a:rPr lang="fr-FR" dirty="0" smtClean="0"/>
              <a:t>(helpdesk </a:t>
            </a:r>
            <a:r>
              <a:rPr lang="fr-FR" dirty="0" err="1" smtClean="0"/>
              <a:t>Smals</a:t>
            </a:r>
            <a:r>
              <a:rPr lang="fr-FR" dirty="0" smtClean="0"/>
              <a:t>)</a:t>
            </a:r>
          </a:p>
          <a:p>
            <a:pPr marL="541338" lvl="2" indent="0">
              <a:buNone/>
            </a:pPr>
            <a:endParaRPr lang="fr-FR" sz="500" dirty="0" smtClean="0">
              <a:solidFill>
                <a:srgbClr val="FF0000"/>
              </a:solidFill>
            </a:endParaRPr>
          </a:p>
          <a:p>
            <a:r>
              <a:rPr lang="fr-FR" dirty="0" smtClean="0"/>
              <a:t>2020</a:t>
            </a:r>
          </a:p>
          <a:p>
            <a:pPr lvl="1"/>
            <a:r>
              <a:rPr lang="fr-FR" dirty="0"/>
              <a:t>poursuite </a:t>
            </a:r>
            <a:r>
              <a:rPr lang="fr-FR" dirty="0" smtClean="0"/>
              <a:t>migrations </a:t>
            </a:r>
            <a:r>
              <a:rPr lang="fr-FR" dirty="0" err="1" smtClean="0"/>
              <a:t>IaaS</a:t>
            </a:r>
            <a:r>
              <a:rPr lang="fr-FR" dirty="0"/>
              <a:t>, </a:t>
            </a:r>
            <a:r>
              <a:rPr lang="fr-FR" dirty="0" err="1"/>
              <a:t>PaaS</a:t>
            </a:r>
            <a:r>
              <a:rPr lang="fr-FR" dirty="0"/>
              <a:t> et </a:t>
            </a:r>
            <a:r>
              <a:rPr lang="fr-FR" dirty="0" err="1"/>
              <a:t>BaaS</a:t>
            </a:r>
            <a:r>
              <a:rPr lang="fr-FR" dirty="0"/>
              <a:t> vers </a:t>
            </a:r>
            <a:r>
              <a:rPr lang="fr-FR" dirty="0" smtClean="0"/>
              <a:t>la plateforme </a:t>
            </a:r>
            <a:r>
              <a:rPr lang="fr-FR" dirty="0"/>
              <a:t>G-Cloud </a:t>
            </a:r>
          </a:p>
          <a:p>
            <a:pPr lvl="1"/>
            <a:r>
              <a:rPr lang="fr-FR" dirty="0"/>
              <a:t>déploiements </a:t>
            </a:r>
            <a:r>
              <a:rPr lang="fr-FR" dirty="0" smtClean="0"/>
              <a:t>nouveaux </a:t>
            </a:r>
            <a:r>
              <a:rPr lang="fr-FR" dirty="0"/>
              <a:t>services REST vers </a:t>
            </a:r>
            <a:r>
              <a:rPr lang="fr-FR" dirty="0" smtClean="0"/>
              <a:t>la plateforme </a:t>
            </a:r>
            <a:r>
              <a:rPr lang="fr-FR" dirty="0"/>
              <a:t>fédérale de services dans </a:t>
            </a:r>
            <a:r>
              <a:rPr lang="fr-FR" dirty="0" smtClean="0"/>
              <a:t>le G-Cloud</a:t>
            </a:r>
            <a:endParaRPr lang="fr-FR" dirty="0"/>
          </a:p>
          <a:p>
            <a:pPr lvl="1"/>
            <a:r>
              <a:rPr lang="fr-FR" dirty="0"/>
              <a:t>poursuite </a:t>
            </a:r>
            <a:r>
              <a:rPr lang="fr-FR" dirty="0" smtClean="0"/>
              <a:t>migration </a:t>
            </a:r>
            <a:r>
              <a:rPr lang="fr-FR" dirty="0"/>
              <a:t>des composants </a:t>
            </a:r>
            <a:r>
              <a:rPr lang="fr-FR" dirty="0" smtClean="0"/>
              <a:t>Enterprise Service Bus </a:t>
            </a:r>
            <a:r>
              <a:rPr lang="fr-FR" dirty="0"/>
              <a:t>(</a:t>
            </a:r>
            <a:r>
              <a:rPr lang="fr-FR" dirty="0" err="1"/>
              <a:t>DataPower</a:t>
            </a:r>
            <a:r>
              <a:rPr lang="fr-FR" dirty="0"/>
              <a:t>) vers la plateforme fédérale de services dans le G-Cloud</a:t>
            </a:r>
          </a:p>
          <a:p>
            <a:pPr lvl="1"/>
            <a:r>
              <a:rPr lang="fr-FR" dirty="0"/>
              <a:t>configuration et utilisation </a:t>
            </a:r>
            <a:r>
              <a:rPr lang="fr-FR" dirty="0" smtClean="0"/>
              <a:t>service </a:t>
            </a:r>
            <a:r>
              <a:rPr lang="fr-FR" dirty="0"/>
              <a:t>d’archivage offert par le G-Cloud (</a:t>
            </a:r>
            <a:r>
              <a:rPr lang="fr-FR" dirty="0" err="1"/>
              <a:t>AaaS</a:t>
            </a:r>
            <a:r>
              <a:rPr lang="fr-FR" dirty="0"/>
              <a:t>)</a:t>
            </a:r>
          </a:p>
          <a:p>
            <a:pPr lvl="1"/>
            <a:r>
              <a:rPr lang="fr-FR" dirty="0"/>
              <a:t>poursuite </a:t>
            </a:r>
            <a:r>
              <a:rPr lang="fr-FR" dirty="0" smtClean="0"/>
              <a:t>mise </a:t>
            </a:r>
            <a:r>
              <a:rPr lang="fr-FR" dirty="0"/>
              <a:t>en production </a:t>
            </a:r>
            <a:r>
              <a:rPr lang="fr-FR" dirty="0" smtClean="0"/>
              <a:t>des </a:t>
            </a:r>
            <a:r>
              <a:rPr lang="fr-FR" dirty="0"/>
              <a:t>use </a:t>
            </a:r>
            <a:r>
              <a:rPr lang="fr-FR" dirty="0" smtClean="0"/>
              <a:t>cases </a:t>
            </a:r>
            <a:r>
              <a:rPr lang="fr-FR" dirty="0"/>
              <a:t>pour le projet </a:t>
            </a:r>
            <a:r>
              <a:rPr lang="fr-FR" dirty="0" err="1"/>
              <a:t>BelEESSI</a:t>
            </a:r>
            <a:endParaRPr lang="fr-FR" dirty="0"/>
          </a:p>
          <a:p>
            <a:pPr lvl="1"/>
            <a:r>
              <a:rPr lang="fr-FR" dirty="0"/>
              <a:t>livraison </a:t>
            </a:r>
            <a:r>
              <a:rPr lang="fr-FR" dirty="0" smtClean="0"/>
              <a:t>nouveaux </a:t>
            </a:r>
            <a:r>
              <a:rPr lang="fr-FR" dirty="0"/>
              <a:t>laptops Windows 10</a:t>
            </a:r>
          </a:p>
          <a:p>
            <a:endParaRPr lang="en-US"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53</a:t>
            </a:fld>
            <a:endParaRPr lang="en-GB" dirty="0"/>
          </a:p>
        </p:txBody>
      </p:sp>
    </p:spTree>
    <p:extLst>
      <p:ext uri="{BB962C8B-B14F-4D97-AF65-F5344CB8AC3E}">
        <p14:creationId xmlns:p14="http://schemas.microsoft.com/office/powerpoint/2010/main" val="2130110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a:t>Informatique</a:t>
            </a:r>
            <a:endParaRPr lang="fr-BE" dirty="0">
              <a:solidFill>
                <a:srgbClr val="0082B8"/>
              </a:solidFill>
            </a:endParaRPr>
          </a:p>
        </p:txBody>
      </p:sp>
      <p:sp>
        <p:nvSpPr>
          <p:cNvPr id="3" name="Content Placeholder 2"/>
          <p:cNvSpPr>
            <a:spLocks noGrp="1"/>
          </p:cNvSpPr>
          <p:nvPr>
            <p:ph idx="1"/>
          </p:nvPr>
        </p:nvSpPr>
        <p:spPr>
          <a:xfrm>
            <a:off x="457200" y="1124744"/>
            <a:ext cx="8229600" cy="5112568"/>
          </a:xfrm>
        </p:spPr>
        <p:txBody>
          <a:bodyPr>
            <a:normAutofit/>
          </a:bodyPr>
          <a:lstStyle/>
          <a:p>
            <a:r>
              <a:rPr lang="fr-FR" dirty="0"/>
              <a:t>n</a:t>
            </a:r>
            <a:r>
              <a:rPr lang="fr-FR" dirty="0" smtClean="0"/>
              <a:t>ouvelle </a:t>
            </a:r>
            <a:r>
              <a:rPr lang="fr-FR" dirty="0"/>
              <a:t>cellule Service Desk </a:t>
            </a:r>
          </a:p>
          <a:p>
            <a:pPr lvl="1"/>
            <a:r>
              <a:rPr lang="fr-FR" sz="2200" dirty="0" smtClean="0"/>
              <a:t>au 31/12/2019</a:t>
            </a:r>
            <a:r>
              <a:rPr lang="fr-FR" sz="2200" dirty="0" smtClean="0">
                <a:solidFill>
                  <a:srgbClr val="FF0000"/>
                </a:solidFill>
              </a:rPr>
              <a:t> </a:t>
            </a:r>
            <a:r>
              <a:rPr lang="fr-FR" sz="2200" dirty="0" smtClean="0"/>
              <a:t>nombre </a:t>
            </a:r>
            <a:r>
              <a:rPr lang="fr-FR" sz="2200" dirty="0"/>
              <a:t>total de tickets </a:t>
            </a:r>
            <a:r>
              <a:rPr lang="fr-FR" sz="2200" dirty="0" smtClean="0"/>
              <a:t>: </a:t>
            </a:r>
            <a:r>
              <a:rPr lang="fr-FR" sz="2200" dirty="0" smtClean="0">
                <a:solidFill>
                  <a:srgbClr val="0070C0"/>
                </a:solidFill>
              </a:rPr>
              <a:t>1.815 (+/- 150/mois</a:t>
            </a:r>
            <a:r>
              <a:rPr lang="fr-FR" sz="2200" dirty="0">
                <a:solidFill>
                  <a:srgbClr val="0070C0"/>
                </a:solidFill>
              </a:rPr>
              <a:t>)</a:t>
            </a:r>
          </a:p>
          <a:p>
            <a:pPr lvl="2"/>
            <a:r>
              <a:rPr lang="fr-FR" sz="2000" dirty="0" smtClean="0"/>
              <a:t> </a:t>
            </a:r>
            <a:r>
              <a:rPr lang="fr-FR" sz="2000" dirty="0" smtClean="0">
                <a:solidFill>
                  <a:srgbClr val="0070C0"/>
                </a:solidFill>
              </a:rPr>
              <a:t>932</a:t>
            </a:r>
            <a:r>
              <a:rPr lang="fr-FR" sz="2000" dirty="0" smtClean="0"/>
              <a:t> </a:t>
            </a:r>
            <a:r>
              <a:rPr lang="fr-FR" sz="2000" dirty="0"/>
              <a:t>tickets métiers + </a:t>
            </a:r>
            <a:r>
              <a:rPr lang="fr-FR" sz="2000" dirty="0">
                <a:solidFill>
                  <a:srgbClr val="0070C0"/>
                </a:solidFill>
              </a:rPr>
              <a:t>883</a:t>
            </a:r>
            <a:r>
              <a:rPr lang="fr-FR" sz="2000" dirty="0"/>
              <a:t> notifications/communications</a:t>
            </a:r>
          </a:p>
          <a:p>
            <a:pPr lvl="2"/>
            <a:r>
              <a:rPr lang="fr-FR" sz="2000" dirty="0" smtClean="0"/>
              <a:t>1ère </a:t>
            </a:r>
            <a:r>
              <a:rPr lang="fr-FR" sz="2000" dirty="0"/>
              <a:t>ligne : </a:t>
            </a:r>
            <a:r>
              <a:rPr lang="fr-FR" sz="2000" dirty="0" smtClean="0">
                <a:solidFill>
                  <a:srgbClr val="0070C0"/>
                </a:solidFill>
              </a:rPr>
              <a:t>72% </a:t>
            </a:r>
            <a:r>
              <a:rPr lang="fr-FR" sz="2000" dirty="0"/>
              <a:t>des tickets traités en </a:t>
            </a:r>
            <a:r>
              <a:rPr lang="fr-FR" sz="2000" dirty="0" smtClean="0"/>
              <a:t>5 </a:t>
            </a:r>
            <a:r>
              <a:rPr lang="fr-FR" sz="2000" dirty="0"/>
              <a:t>jours en moyenne</a:t>
            </a:r>
          </a:p>
          <a:p>
            <a:pPr lvl="2"/>
            <a:r>
              <a:rPr lang="fr-FR" sz="2000" dirty="0"/>
              <a:t>2ème </a:t>
            </a:r>
            <a:r>
              <a:rPr lang="fr-FR" sz="2000" dirty="0" smtClean="0"/>
              <a:t>ligne: </a:t>
            </a:r>
            <a:r>
              <a:rPr lang="fr-FR" sz="2000" dirty="0" smtClean="0">
                <a:solidFill>
                  <a:srgbClr val="0070C0"/>
                </a:solidFill>
              </a:rPr>
              <a:t>28%</a:t>
            </a:r>
            <a:r>
              <a:rPr lang="fr-FR" sz="2000" dirty="0" smtClean="0"/>
              <a:t> des </a:t>
            </a:r>
            <a:r>
              <a:rPr lang="fr-FR" sz="2000" dirty="0"/>
              <a:t>tickets traités en </a:t>
            </a:r>
            <a:r>
              <a:rPr lang="fr-FR" sz="2000" dirty="0" smtClean="0"/>
              <a:t>10 </a:t>
            </a:r>
            <a:r>
              <a:rPr lang="fr-FR" sz="2000" dirty="0"/>
              <a:t>jours en </a:t>
            </a:r>
            <a:r>
              <a:rPr lang="fr-FR" sz="2000" dirty="0" smtClean="0"/>
              <a:t>moyenne</a:t>
            </a:r>
          </a:p>
          <a:p>
            <a:pPr lvl="1"/>
            <a:r>
              <a:rPr lang="fr-FR" sz="2200" dirty="0"/>
              <a:t>mise en place d’un site status.ksz-bcss.fgov.be pour communiquer à nos partenaires les interventions/incidents</a:t>
            </a:r>
            <a:r>
              <a:rPr lang="fr-FR" sz="2200" dirty="0" smtClean="0"/>
              <a:t>/…</a:t>
            </a:r>
          </a:p>
          <a:p>
            <a:pPr lvl="1"/>
            <a:endParaRPr lang="fr-FR" sz="400" dirty="0"/>
          </a:p>
          <a:p>
            <a:r>
              <a:rPr lang="fr-FR" dirty="0" smtClean="0"/>
              <a:t>gestion </a:t>
            </a:r>
            <a:r>
              <a:rPr lang="fr-FR" dirty="0"/>
              <a:t>des projets </a:t>
            </a:r>
            <a:r>
              <a:rPr lang="fr-FR" dirty="0" smtClean="0"/>
              <a:t>IT internes</a:t>
            </a:r>
            <a:endParaRPr lang="fr-FR" dirty="0"/>
          </a:p>
          <a:p>
            <a:pPr lvl="1"/>
            <a:r>
              <a:rPr lang="fr-FR" sz="2200" dirty="0" smtClean="0"/>
              <a:t>classement par </a:t>
            </a:r>
            <a:r>
              <a:rPr lang="fr-FR" sz="2200" dirty="0"/>
              <a:t>programmes (G-Cloud, EESSI, REST,…)</a:t>
            </a:r>
          </a:p>
          <a:p>
            <a:pPr lvl="1"/>
            <a:r>
              <a:rPr lang="fr-FR" sz="2200" dirty="0" smtClean="0"/>
              <a:t>nombre </a:t>
            </a:r>
            <a:r>
              <a:rPr lang="fr-FR" sz="2200" dirty="0"/>
              <a:t>de </a:t>
            </a:r>
            <a:r>
              <a:rPr lang="fr-FR" sz="2200" dirty="0" smtClean="0"/>
              <a:t>nouveaux projets créés = </a:t>
            </a:r>
            <a:r>
              <a:rPr lang="fr-FR" sz="2200" dirty="0" smtClean="0">
                <a:solidFill>
                  <a:srgbClr val="0070C0"/>
                </a:solidFill>
              </a:rPr>
              <a:t>31</a:t>
            </a:r>
            <a:endParaRPr lang="fr-FR" sz="2200" dirty="0">
              <a:solidFill>
                <a:srgbClr val="0070C0"/>
              </a:solidFill>
            </a:endParaRPr>
          </a:p>
          <a:p>
            <a:pPr lvl="1"/>
            <a:r>
              <a:rPr lang="fr-FR" sz="2200" dirty="0"/>
              <a:t>nombre de projets terminés </a:t>
            </a:r>
            <a:r>
              <a:rPr lang="fr-FR" sz="2200" dirty="0" smtClean="0"/>
              <a:t>= </a:t>
            </a:r>
            <a:r>
              <a:rPr lang="fr-FR" sz="2200" dirty="0" smtClean="0">
                <a:solidFill>
                  <a:srgbClr val="0070C0"/>
                </a:solidFill>
              </a:rPr>
              <a:t>27</a:t>
            </a:r>
            <a:endParaRPr lang="fr-FR" sz="2200" dirty="0">
              <a:solidFill>
                <a:srgbClr val="0070C0"/>
              </a:solidFill>
            </a:endParaRPr>
          </a:p>
          <a:p>
            <a:pPr lvl="1"/>
            <a:r>
              <a:rPr lang="fr-FR" sz="2200" dirty="0" smtClean="0"/>
              <a:t>nombre </a:t>
            </a:r>
            <a:r>
              <a:rPr lang="fr-FR" sz="2200" dirty="0"/>
              <a:t>de projets </a:t>
            </a:r>
            <a:r>
              <a:rPr lang="fr-FR" sz="2200" dirty="0" smtClean="0"/>
              <a:t>en cours = </a:t>
            </a:r>
            <a:r>
              <a:rPr lang="fr-FR" sz="2200" dirty="0" smtClean="0">
                <a:solidFill>
                  <a:srgbClr val="0070C0"/>
                </a:solidFill>
              </a:rPr>
              <a:t>31</a:t>
            </a:r>
            <a:endParaRPr lang="fr-FR" sz="2200" dirty="0">
              <a:solidFill>
                <a:srgbClr val="0070C0"/>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54</a:t>
            </a:fld>
            <a:endParaRPr lang="en-GB" dirty="0"/>
          </a:p>
        </p:txBody>
      </p:sp>
    </p:spTree>
    <p:extLst>
      <p:ext uri="{BB962C8B-B14F-4D97-AF65-F5344CB8AC3E}">
        <p14:creationId xmlns:p14="http://schemas.microsoft.com/office/powerpoint/2010/main" val="18617381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fr-BE" altLang="en-US" dirty="0" smtClean="0"/>
              <a:t>API </a:t>
            </a:r>
            <a:r>
              <a:rPr lang="fr-BE" altLang="en-US" dirty="0"/>
              <a:t>&amp; </a:t>
            </a:r>
            <a:r>
              <a:rPr lang="fr-BE" altLang="en-US" dirty="0" err="1" smtClean="0"/>
              <a:t>Reuse</a:t>
            </a:r>
            <a:endParaRPr lang="en-US" dirty="0"/>
          </a:p>
        </p:txBody>
      </p:sp>
      <p:sp>
        <p:nvSpPr>
          <p:cNvPr id="3" name="Content Placeholder 2"/>
          <p:cNvSpPr>
            <a:spLocks noGrp="1"/>
          </p:cNvSpPr>
          <p:nvPr>
            <p:ph idx="1"/>
          </p:nvPr>
        </p:nvSpPr>
        <p:spPr/>
        <p:txBody>
          <a:bodyPr>
            <a:normAutofit/>
          </a:bodyPr>
          <a:lstStyle/>
          <a:p>
            <a:r>
              <a:rPr lang="en-US" dirty="0" err="1" smtClean="0"/>
              <a:t>partage</a:t>
            </a:r>
            <a:r>
              <a:rPr lang="en-US" dirty="0" smtClean="0"/>
              <a:t> </a:t>
            </a:r>
            <a:r>
              <a:rPr lang="en-US" dirty="0"/>
              <a:t>&amp; </a:t>
            </a:r>
            <a:r>
              <a:rPr lang="en-US" dirty="0" smtClean="0"/>
              <a:t>reuse</a:t>
            </a:r>
          </a:p>
          <a:p>
            <a:pPr lvl="1"/>
            <a:r>
              <a:rPr lang="en-GB" dirty="0"/>
              <a:t>infrastructure</a:t>
            </a:r>
          </a:p>
          <a:p>
            <a:pPr lvl="2"/>
            <a:r>
              <a:rPr lang="fr-BE" dirty="0" smtClean="0"/>
              <a:t>infrastructure ‘hard’ </a:t>
            </a:r>
          </a:p>
          <a:p>
            <a:pPr lvl="2"/>
            <a:r>
              <a:rPr lang="fr-BE" dirty="0" smtClean="0"/>
              <a:t>infrastructure ‘soft’ </a:t>
            </a:r>
          </a:p>
          <a:p>
            <a:pPr lvl="2"/>
            <a:r>
              <a:rPr lang="fr-BE" dirty="0" smtClean="0"/>
              <a:t>plateformes</a:t>
            </a:r>
          </a:p>
          <a:p>
            <a:pPr lvl="1"/>
            <a:r>
              <a:rPr lang="en-GB" dirty="0" err="1" smtClean="0"/>
              <a:t>contrats</a:t>
            </a:r>
            <a:r>
              <a:rPr lang="en-GB" dirty="0" smtClean="0"/>
              <a:t> </a:t>
            </a:r>
            <a:r>
              <a:rPr lang="en-GB" dirty="0" err="1" smtClean="0"/>
              <a:t>fournisseurs</a:t>
            </a:r>
            <a:r>
              <a:rPr lang="en-GB" dirty="0" smtClean="0"/>
              <a:t> </a:t>
            </a:r>
            <a:r>
              <a:rPr lang="en-GB" dirty="0" err="1" smtClean="0"/>
              <a:t>communs</a:t>
            </a:r>
            <a:endParaRPr lang="en-GB" dirty="0"/>
          </a:p>
          <a:p>
            <a:pPr lvl="1"/>
            <a:r>
              <a:rPr lang="en-GB" dirty="0" err="1" smtClean="0"/>
              <a:t>communauté</a:t>
            </a:r>
            <a:r>
              <a:rPr lang="en-GB" dirty="0" smtClean="0"/>
              <a:t> </a:t>
            </a:r>
            <a:r>
              <a:rPr lang="en-GB" dirty="0" err="1" smtClean="0"/>
              <a:t>fédérale</a:t>
            </a:r>
            <a:r>
              <a:rPr lang="en-GB" dirty="0" smtClean="0"/>
              <a:t> ICT</a:t>
            </a:r>
          </a:p>
          <a:p>
            <a:pPr lvl="1"/>
            <a:endParaRPr lang="en-GB" dirty="0"/>
          </a:p>
          <a:p>
            <a:pPr lvl="1"/>
            <a:r>
              <a:rPr lang="en-GB" dirty="0"/>
              <a:t>business</a:t>
            </a:r>
          </a:p>
          <a:p>
            <a:pPr lvl="1"/>
            <a:r>
              <a:rPr lang="en-GB" dirty="0" err="1" smtClean="0"/>
              <a:t>connaissances</a:t>
            </a:r>
            <a:r>
              <a:rPr lang="en-GB" dirty="0" smtClean="0"/>
              <a:t> </a:t>
            </a:r>
            <a:r>
              <a:rPr lang="en-GB" dirty="0"/>
              <a:t>&amp; </a:t>
            </a:r>
            <a:r>
              <a:rPr lang="en-GB" dirty="0" err="1" smtClean="0"/>
              <a:t>expériences</a:t>
            </a:r>
            <a:endParaRPr lang="en-GB" dirty="0"/>
          </a:p>
          <a:p>
            <a:pPr lvl="1"/>
            <a:r>
              <a:rPr lang="en-GB" dirty="0" err="1"/>
              <a:t>f</a:t>
            </a:r>
            <a:r>
              <a:rPr lang="en-GB" dirty="0" err="1" smtClean="0"/>
              <a:t>onctionnalité</a:t>
            </a:r>
            <a:r>
              <a:rPr lang="en-GB" dirty="0" smtClean="0"/>
              <a:t> business </a:t>
            </a:r>
          </a:p>
          <a:p>
            <a:pPr lvl="1"/>
            <a:r>
              <a:rPr lang="en-GB" dirty="0" err="1"/>
              <a:t>d</a:t>
            </a:r>
            <a:r>
              <a:rPr lang="en-GB" dirty="0" err="1" smtClean="0"/>
              <a:t>onnées</a:t>
            </a:r>
            <a:r>
              <a:rPr lang="en-GB" dirty="0" smtClean="0"/>
              <a:t> business </a:t>
            </a:r>
            <a:endParaRPr lang="en-GB" dirty="0"/>
          </a:p>
          <a:p>
            <a:pPr lvl="1"/>
            <a:r>
              <a:rPr lang="en-GB" dirty="0"/>
              <a:t>s</a:t>
            </a:r>
            <a:r>
              <a:rPr lang="en-GB" dirty="0" smtClean="0"/>
              <a:t>ervices business </a:t>
            </a:r>
            <a:r>
              <a:rPr lang="en-GB" dirty="0" err="1" smtClean="0"/>
              <a:t>complets</a:t>
            </a:r>
            <a:endParaRPr lang="en-US" dirty="0"/>
          </a:p>
        </p:txBody>
      </p:sp>
      <p:grpSp>
        <p:nvGrpSpPr>
          <p:cNvPr id="5" name="Group 4"/>
          <p:cNvGrpSpPr>
            <a:grpSpLocks noChangeAspect="1"/>
          </p:cNvGrpSpPr>
          <p:nvPr/>
        </p:nvGrpSpPr>
        <p:grpSpPr>
          <a:xfrm>
            <a:off x="3707904" y="4264236"/>
            <a:ext cx="2577548" cy="1363538"/>
            <a:chOff x="3102729" y="4304792"/>
            <a:chExt cx="2477414" cy="1310567"/>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729" y="4849607"/>
              <a:ext cx="477811" cy="5275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399" y="4304792"/>
              <a:ext cx="1038744" cy="1310567"/>
            </a:xfrm>
            <a:prstGeom prst="rect">
              <a:avLst/>
            </a:prstGeom>
          </p:spPr>
        </p:pic>
      </p:gr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55</a:t>
            </a:fld>
            <a:endParaRPr lang="en-GB" dirty="0"/>
          </a:p>
        </p:txBody>
      </p:sp>
      <p:sp>
        <p:nvSpPr>
          <p:cNvPr id="11" name="Right Bracket 10"/>
          <p:cNvSpPr/>
          <p:nvPr/>
        </p:nvSpPr>
        <p:spPr>
          <a:xfrm>
            <a:off x="4436368" y="1700808"/>
            <a:ext cx="288032" cy="2016224"/>
          </a:xfrm>
          <a:prstGeom prst="rightBracket">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ket 11"/>
          <p:cNvSpPr/>
          <p:nvPr/>
        </p:nvSpPr>
        <p:spPr>
          <a:xfrm>
            <a:off x="4427984" y="3933056"/>
            <a:ext cx="288032" cy="2016224"/>
          </a:xfrm>
          <a:prstGeom prst="rightBracket">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154227"/>
            <a:ext cx="1941115" cy="10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896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521222" y="551562"/>
            <a:ext cx="8372511" cy="5559556"/>
            <a:chOff x="1277634" y="909921"/>
            <a:chExt cx="7666624" cy="509083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9630" y="1554390"/>
              <a:ext cx="6453336" cy="4446360"/>
            </a:xfrm>
            <a:prstGeom prst="rect">
              <a:avLst/>
            </a:prstGeom>
          </p:spPr>
        </p:pic>
        <p:sp>
          <p:nvSpPr>
            <p:cNvPr id="7" name="Rectangle 6"/>
            <p:cNvSpPr/>
            <p:nvPr/>
          </p:nvSpPr>
          <p:spPr>
            <a:xfrm>
              <a:off x="1493658" y="998730"/>
              <a:ext cx="5400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03748" y="998730"/>
              <a:ext cx="5400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13838" y="998730"/>
              <a:ext cx="5400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23928" y="998730"/>
              <a:ext cx="5400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34018" y="998730"/>
              <a:ext cx="5400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4108" y="998730"/>
              <a:ext cx="5400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354198" y="998730"/>
              <a:ext cx="5400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64288" y="998730"/>
              <a:ext cx="54006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85646" y="944724"/>
              <a:ext cx="6426714" cy="540060"/>
            </a:xfrm>
            <a:prstGeom prst="rect">
              <a:avLst/>
            </a:prstGeom>
            <a:solidFill>
              <a:srgbClr val="4F81BD">
                <a:alpha val="1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Business components</a:t>
              </a:r>
            </a:p>
          </p:txBody>
        </p:sp>
        <p:sp>
          <p:nvSpPr>
            <p:cNvPr id="16" name="Rectangle 15"/>
            <p:cNvSpPr/>
            <p:nvPr/>
          </p:nvSpPr>
          <p:spPr>
            <a:xfrm>
              <a:off x="1277634" y="909922"/>
              <a:ext cx="6642738" cy="1920023"/>
            </a:xfrm>
            <a:prstGeom prst="rect">
              <a:avLst/>
            </a:prstGeom>
            <a:solidFill>
              <a:srgbClr val="FF0000">
                <a:alpha val="70000"/>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sz="3000" dirty="0" err="1">
                  <a:solidFill>
                    <a:schemeClr val="bg1"/>
                  </a:solidFill>
                </a:rPr>
                <a:t>M</a:t>
              </a:r>
              <a:r>
                <a:rPr lang="en-US" sz="3000" dirty="0" err="1" smtClean="0">
                  <a:solidFill>
                    <a:schemeClr val="bg1"/>
                  </a:solidFill>
                </a:rPr>
                <a:t>ettre</a:t>
              </a:r>
              <a:r>
                <a:rPr lang="en-US" sz="3000" dirty="0" smtClean="0">
                  <a:solidFill>
                    <a:schemeClr val="bg1"/>
                  </a:solidFill>
                </a:rPr>
                <a:t> </a:t>
              </a:r>
              <a:r>
                <a:rPr lang="en-US" sz="3000" dirty="0" err="1" smtClean="0">
                  <a:solidFill>
                    <a:schemeClr val="bg1"/>
                  </a:solidFill>
                </a:rPr>
                <a:t>l’accent</a:t>
              </a:r>
              <a:r>
                <a:rPr lang="en-US" sz="3000" dirty="0" smtClean="0">
                  <a:solidFill>
                    <a:schemeClr val="bg1"/>
                  </a:solidFill>
                </a:rPr>
                <a:t> sur les synergies </a:t>
              </a:r>
              <a:r>
                <a:rPr lang="en-US" sz="3000" dirty="0" err="1" smtClean="0">
                  <a:solidFill>
                    <a:schemeClr val="bg1"/>
                  </a:solidFill>
                </a:rPr>
                <a:t>dans</a:t>
              </a:r>
              <a:r>
                <a:rPr lang="en-US" sz="3000" dirty="0" smtClean="0">
                  <a:solidFill>
                    <a:schemeClr val="bg1"/>
                  </a:solidFill>
                </a:rPr>
                <a:t> le </a:t>
              </a:r>
              <a:r>
                <a:rPr lang="en-US" sz="3000" dirty="0" err="1" smtClean="0">
                  <a:solidFill>
                    <a:schemeClr val="bg1"/>
                  </a:solidFill>
                </a:rPr>
                <a:t>domaine</a:t>
              </a:r>
              <a:r>
                <a:rPr lang="en-US" sz="3000" dirty="0" smtClean="0">
                  <a:solidFill>
                    <a:schemeClr val="bg1"/>
                  </a:solidFill>
                </a:rPr>
                <a:t> des </a:t>
              </a:r>
              <a:r>
                <a:rPr lang="en-US" sz="3000" dirty="0" err="1" smtClean="0">
                  <a:solidFill>
                    <a:schemeClr val="bg1"/>
                  </a:solidFill>
                </a:rPr>
                <a:t>composants</a:t>
              </a:r>
              <a:r>
                <a:rPr lang="en-US" sz="3000" dirty="0" smtClean="0">
                  <a:solidFill>
                    <a:schemeClr val="bg1"/>
                  </a:solidFill>
                </a:rPr>
                <a:t> métiers</a:t>
              </a:r>
              <a:endParaRPr lang="en-US" sz="3000" dirty="0">
                <a:solidFill>
                  <a:schemeClr val="bg1"/>
                </a:solidFill>
              </a:endParaRPr>
            </a:p>
          </p:txBody>
        </p:sp>
        <p:sp>
          <p:nvSpPr>
            <p:cNvPr id="17" name="Rectangle 16"/>
            <p:cNvSpPr/>
            <p:nvPr/>
          </p:nvSpPr>
          <p:spPr>
            <a:xfrm>
              <a:off x="1277634" y="2864748"/>
              <a:ext cx="6642738" cy="3136003"/>
            </a:xfrm>
            <a:prstGeom prst="rect">
              <a:avLst/>
            </a:prstGeom>
            <a:solidFill>
              <a:srgbClr val="002060">
                <a:alpha val="50196"/>
              </a:srgb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3300" dirty="0" smtClean="0">
                <a:solidFill>
                  <a:schemeClr val="bg1"/>
                </a:solidFill>
              </a:endParaRPr>
            </a:p>
            <a:p>
              <a:pPr algn="ctr"/>
              <a:r>
                <a:rPr lang="en-US" sz="3300" dirty="0" err="1" smtClean="0">
                  <a:solidFill>
                    <a:schemeClr val="bg1"/>
                  </a:solidFill>
                </a:rPr>
                <a:t>Renforcer</a:t>
              </a:r>
              <a:r>
                <a:rPr lang="en-US" sz="3300" dirty="0" smtClean="0">
                  <a:solidFill>
                    <a:schemeClr val="bg1"/>
                  </a:solidFill>
                </a:rPr>
                <a:t> </a:t>
              </a:r>
              <a:r>
                <a:rPr lang="en-US" sz="3300" dirty="0" err="1" smtClean="0">
                  <a:solidFill>
                    <a:schemeClr val="bg1"/>
                  </a:solidFill>
                </a:rPr>
                <a:t>l’approche</a:t>
              </a:r>
              <a:r>
                <a:rPr lang="en-US" sz="3300" dirty="0" smtClean="0">
                  <a:solidFill>
                    <a:schemeClr val="bg1"/>
                  </a:solidFill>
                </a:rPr>
                <a:t> </a:t>
              </a:r>
              <a:r>
                <a:rPr lang="en-US" sz="3300" dirty="0" err="1" smtClean="0">
                  <a:solidFill>
                    <a:schemeClr val="bg1"/>
                  </a:solidFill>
                </a:rPr>
                <a:t>centralisée</a:t>
              </a:r>
              <a:r>
                <a:rPr lang="en-US" sz="3300" dirty="0" smtClean="0">
                  <a:solidFill>
                    <a:schemeClr val="bg1"/>
                  </a:solidFill>
                </a:rPr>
                <a:t> pour </a:t>
              </a:r>
              <a:r>
                <a:rPr lang="en-US" sz="3300" dirty="0" err="1" smtClean="0">
                  <a:solidFill>
                    <a:schemeClr val="bg1"/>
                  </a:solidFill>
                </a:rPr>
                <a:t>l’offre</a:t>
              </a:r>
              <a:r>
                <a:rPr lang="en-US" sz="3300" dirty="0" smtClean="0">
                  <a:solidFill>
                    <a:schemeClr val="bg1"/>
                  </a:solidFill>
                </a:rPr>
                <a:t> de </a:t>
              </a:r>
              <a:r>
                <a:rPr lang="en-US" sz="3300" dirty="0" err="1" smtClean="0">
                  <a:solidFill>
                    <a:schemeClr val="bg1"/>
                  </a:solidFill>
                </a:rPr>
                <a:t>plateformes</a:t>
              </a:r>
              <a:endParaRPr lang="en-US" sz="3300" dirty="0" smtClean="0">
                <a:solidFill>
                  <a:schemeClr val="bg1"/>
                </a:solidFill>
              </a:endParaRPr>
            </a:p>
            <a:p>
              <a:pPr algn="ctr"/>
              <a:endParaRPr lang="en-US" sz="3300" dirty="0" smtClean="0">
                <a:solidFill>
                  <a:schemeClr val="bg1"/>
                </a:solidFill>
              </a:endParaRPr>
            </a:p>
            <a:p>
              <a:pPr algn="ctr"/>
              <a:endParaRPr lang="en-US" sz="3300" dirty="0">
                <a:solidFill>
                  <a:schemeClr val="bg1"/>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526" y="909921"/>
              <a:ext cx="686258" cy="86584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5526" y="2038129"/>
              <a:ext cx="748731" cy="826619"/>
            </a:xfrm>
            <a:prstGeom prst="rect">
              <a:avLst/>
            </a:prstGeom>
          </p:spPr>
        </p:pic>
        <p:pic>
          <p:nvPicPr>
            <p:cNvPr id="20" name="Picture 2" descr="https://www.gcloud.belgium.be/image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014" y="4489008"/>
              <a:ext cx="807244"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56</a:t>
            </a:fld>
            <a:endParaRPr lang="en-GB" dirty="0"/>
          </a:p>
        </p:txBody>
      </p:sp>
    </p:spTree>
    <p:extLst>
      <p:ext uri="{BB962C8B-B14F-4D97-AF65-F5344CB8AC3E}">
        <p14:creationId xmlns:p14="http://schemas.microsoft.com/office/powerpoint/2010/main" val="4249437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lstStyle/>
          <a:p>
            <a:r>
              <a:rPr lang="en-US" dirty="0" smtClean="0"/>
              <a:t>API</a:t>
            </a:r>
            <a:endParaRPr lang="en-US" dirty="0"/>
          </a:p>
        </p:txBody>
      </p:sp>
      <p:sp>
        <p:nvSpPr>
          <p:cNvPr id="13" name="Content Placeholder 8"/>
          <p:cNvSpPr>
            <a:spLocks noGrp="1"/>
          </p:cNvSpPr>
          <p:nvPr>
            <p:ph idx="1"/>
          </p:nvPr>
        </p:nvSpPr>
        <p:spPr/>
        <p:txBody>
          <a:bodyPr/>
          <a:lstStyle/>
          <a:p>
            <a:r>
              <a:rPr lang="en-US" dirty="0" smtClean="0"/>
              <a:t>API: Application Programming Interface</a:t>
            </a:r>
          </a:p>
          <a:p>
            <a:endParaRPr lang="en-US" sz="400" dirty="0" smtClean="0"/>
          </a:p>
          <a:p>
            <a:r>
              <a:rPr lang="nl-NL" dirty="0" smtClean="0"/>
              <a:t>programmeringsinterface </a:t>
            </a:r>
            <a:r>
              <a:rPr lang="nl-NL" dirty="0"/>
              <a:t>voor data of een reeks </a:t>
            </a:r>
            <a:r>
              <a:rPr lang="nl-NL" dirty="0" smtClean="0"/>
              <a:t>functionaliteiten</a:t>
            </a:r>
          </a:p>
          <a:p>
            <a:endParaRPr lang="nl-NL" sz="400" dirty="0"/>
          </a:p>
          <a:p>
            <a:r>
              <a:rPr lang="nl-NL" dirty="0" smtClean="0"/>
              <a:t>dankzij </a:t>
            </a:r>
            <a:r>
              <a:rPr lang="nl-NL" dirty="0"/>
              <a:t>API is het mogelijk om de data of functionaliteit erachter te gebruiken en erop verder te </a:t>
            </a:r>
            <a:r>
              <a:rPr lang="nl-NL" dirty="0" smtClean="0"/>
              <a:t>bouwen</a:t>
            </a:r>
          </a:p>
          <a:p>
            <a:endParaRPr lang="nl-NL" sz="400" dirty="0"/>
          </a:p>
          <a:p>
            <a:r>
              <a:rPr lang="en-US" dirty="0" smtClean="0">
                <a:sym typeface="Wingdings" panose="05000000000000000000" pitchFamily="2" charset="2"/>
              </a:rPr>
              <a:t>API = </a:t>
            </a:r>
            <a:r>
              <a:rPr lang="en-US" dirty="0" err="1">
                <a:sym typeface="Wingdings" panose="05000000000000000000" pitchFamily="2" charset="2"/>
              </a:rPr>
              <a:t>een</a:t>
            </a:r>
            <a:r>
              <a:rPr lang="en-US" dirty="0">
                <a:sym typeface="Wingdings" panose="05000000000000000000" pitchFamily="2" charset="2"/>
              </a:rPr>
              <a:t> software-</a:t>
            </a:r>
            <a:r>
              <a:rPr lang="en-US" dirty="0" err="1">
                <a:sym typeface="Wingdings" panose="05000000000000000000" pitchFamily="2" charset="2"/>
              </a:rPr>
              <a:t>bouwsteen</a:t>
            </a:r>
            <a:endParaRPr lang="en-US" dirty="0" smtClean="0"/>
          </a:p>
          <a:p>
            <a:endParaRPr lang="nl-BE" dirty="0"/>
          </a:p>
        </p:txBody>
      </p:sp>
      <p:sp>
        <p:nvSpPr>
          <p:cNvPr id="12" name="Slide Number Placeholder 11"/>
          <p:cNvSpPr>
            <a:spLocks noGrp="1"/>
          </p:cNvSpPr>
          <p:nvPr>
            <p:ph type="sldNum" sz="quarter" idx="10"/>
          </p:nvPr>
        </p:nvSpPr>
        <p:spPr/>
        <p:txBody>
          <a:bodyPr/>
          <a:lstStyle/>
          <a:p>
            <a:pPr>
              <a:defRPr/>
            </a:pPr>
            <a:fld id="{7A7F1E79-8225-48A0-95BD-5254C3720E2D}" type="slidenum">
              <a:rPr lang="en-GB" smtClean="0"/>
              <a:pPr>
                <a:defRPr/>
              </a:pPr>
              <a:t>57</a:t>
            </a:fld>
            <a:endParaRPr lang="en-GB" dirty="0"/>
          </a:p>
        </p:txBody>
      </p:sp>
      <p:pic>
        <p:nvPicPr>
          <p:cNvPr id="5" name="Picture 4"/>
          <p:cNvPicPr>
            <a:picLocks noChangeAspect="1"/>
          </p:cNvPicPr>
          <p:nvPr/>
        </p:nvPicPr>
        <p:blipFill>
          <a:blip r:embed="rId3"/>
          <a:stretch>
            <a:fillRect/>
          </a:stretch>
        </p:blipFill>
        <p:spPr>
          <a:xfrm>
            <a:off x="1507982" y="4348572"/>
            <a:ext cx="6148724" cy="1371407"/>
          </a:xfrm>
          <a:prstGeom prst="rect">
            <a:avLst/>
          </a:prstGeom>
        </p:spPr>
      </p:pic>
    </p:spTree>
    <p:extLst>
      <p:ext uri="{BB962C8B-B14F-4D97-AF65-F5344CB8AC3E}">
        <p14:creationId xmlns:p14="http://schemas.microsoft.com/office/powerpoint/2010/main" val="2004468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normAutofit/>
          </a:bodyPr>
          <a:lstStyle/>
          <a:p>
            <a:r>
              <a:rPr lang="en-US" dirty="0" smtClean="0"/>
              <a:t>API</a:t>
            </a:r>
            <a:endParaRPr lang="en-US" dirty="0"/>
          </a:p>
        </p:txBody>
      </p:sp>
      <p:sp>
        <p:nvSpPr>
          <p:cNvPr id="13" name="Content Placeholder 8"/>
          <p:cNvSpPr>
            <a:spLocks noGrp="1"/>
          </p:cNvSpPr>
          <p:nvPr>
            <p:ph sz="quarter" idx="1"/>
          </p:nvPr>
        </p:nvSpPr>
        <p:spPr/>
        <p:txBody>
          <a:bodyPr/>
          <a:lstStyle/>
          <a:p>
            <a:r>
              <a:rPr lang="en-US" dirty="0" smtClean="0"/>
              <a:t>providers vs </a:t>
            </a:r>
            <a:r>
              <a:rPr lang="en-US" dirty="0" err="1" smtClean="0"/>
              <a:t>gebruikers</a:t>
            </a:r>
            <a:endParaRPr lang="en-US" dirty="0" smtClean="0"/>
          </a:p>
          <a:p>
            <a:pPr lvl="1"/>
            <a:r>
              <a:rPr lang="nl-NL" dirty="0"/>
              <a:t>wanneer een API wordt aangeboden via een netwerk, wordt de dienst die de API aanbiedt de </a:t>
            </a:r>
            <a:r>
              <a:rPr lang="nl-NL" dirty="0" smtClean="0"/>
              <a:t>‘provider’ </a:t>
            </a:r>
            <a:r>
              <a:rPr lang="nl-NL" dirty="0"/>
              <a:t>genoemd</a:t>
            </a:r>
          </a:p>
          <a:p>
            <a:pPr lvl="1"/>
            <a:r>
              <a:rPr lang="nl-NL" dirty="0"/>
              <a:t>de </a:t>
            </a:r>
            <a:r>
              <a:rPr lang="nl-NL" dirty="0" smtClean="0"/>
              <a:t>‘gebruiker’ </a:t>
            </a:r>
            <a:r>
              <a:rPr lang="nl-NL" dirty="0"/>
              <a:t>van de API is vaak een </a:t>
            </a:r>
            <a:r>
              <a:rPr lang="nl-NL" dirty="0" smtClean="0"/>
              <a:t>softwaretoepassing</a:t>
            </a:r>
          </a:p>
          <a:p>
            <a:pPr lvl="1"/>
            <a:endParaRPr lang="nl-NL" sz="600" dirty="0"/>
          </a:p>
          <a:p>
            <a:r>
              <a:rPr lang="nl-NL" dirty="0" smtClean="0"/>
              <a:t>de </a:t>
            </a:r>
            <a:r>
              <a:rPr lang="nl-NL" dirty="0"/>
              <a:t>gebruiker kan de behoefte aan gegevens of functionaliteiten uitbesteden door </a:t>
            </a:r>
            <a:r>
              <a:rPr lang="nl-NL" dirty="0" err="1"/>
              <a:t>API's</a:t>
            </a:r>
            <a:r>
              <a:rPr lang="nl-NL" dirty="0"/>
              <a:t> ‘op te roepen’</a:t>
            </a:r>
          </a:p>
          <a:p>
            <a:pPr lvl="1"/>
            <a:r>
              <a:rPr lang="nl-NL" dirty="0"/>
              <a:t>facturatie</a:t>
            </a:r>
          </a:p>
          <a:p>
            <a:pPr lvl="1"/>
            <a:r>
              <a:rPr lang="nl-NL" dirty="0"/>
              <a:t>identiteit</a:t>
            </a:r>
          </a:p>
          <a:p>
            <a:pPr lvl="1"/>
            <a:r>
              <a:rPr lang="nl-NL" dirty="0"/>
              <a:t>opslag</a:t>
            </a:r>
          </a:p>
          <a:p>
            <a:pPr lvl="1"/>
            <a:r>
              <a:rPr lang="nl-NL" dirty="0"/>
              <a:t>beeldverwerking</a:t>
            </a:r>
          </a:p>
          <a:p>
            <a:pPr lvl="1"/>
            <a:r>
              <a:rPr lang="nl-NL" dirty="0"/>
              <a:t>allerlei (authentieke) gegevensbronnen</a:t>
            </a:r>
          </a:p>
          <a:p>
            <a:pPr lvl="1"/>
            <a:r>
              <a:rPr lang="nl-NL" dirty="0" smtClean="0"/>
              <a:t>…</a:t>
            </a:r>
            <a:endParaRPr lang="en-US" dirty="0" smtClean="0"/>
          </a:p>
          <a:p>
            <a:endParaRPr lang="en-US" dirty="0" smtClean="0"/>
          </a:p>
          <a:p>
            <a:endParaRPr lang="nl-BE" dirty="0"/>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58</a:t>
            </a:fld>
            <a:endParaRPr lang="en-GB" dirty="0"/>
          </a:p>
        </p:txBody>
      </p:sp>
    </p:spTree>
    <p:extLst>
      <p:ext uri="{BB962C8B-B14F-4D97-AF65-F5344CB8AC3E}">
        <p14:creationId xmlns:p14="http://schemas.microsoft.com/office/powerpoint/2010/main" val="7118222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normAutofit/>
          </a:bodyPr>
          <a:lstStyle/>
          <a:p>
            <a:r>
              <a:rPr lang="en-US" dirty="0" smtClean="0"/>
              <a:t>API</a:t>
            </a:r>
            <a:endParaRPr lang="en-US" dirty="0"/>
          </a:p>
        </p:txBody>
      </p:sp>
      <p:sp>
        <p:nvSpPr>
          <p:cNvPr id="13" name="Content Placeholder 8"/>
          <p:cNvSpPr>
            <a:spLocks noGrp="1"/>
          </p:cNvSpPr>
          <p:nvPr>
            <p:ph sz="quarter" idx="1"/>
          </p:nvPr>
        </p:nvSpPr>
        <p:spPr/>
        <p:txBody>
          <a:bodyPr/>
          <a:lstStyle/>
          <a:p>
            <a:r>
              <a:rPr lang="nl-NL" dirty="0" smtClean="0"/>
              <a:t>gebruikers </a:t>
            </a:r>
            <a:r>
              <a:rPr lang="nl-NL" dirty="0"/>
              <a:t>kunnen connecteren op een API van een provider en de data of functionaliteiten ervan gebruiken zolang het </a:t>
            </a:r>
            <a:r>
              <a:rPr lang="nl-NL" dirty="0" smtClean="0"/>
              <a:t>‘technische contract’ </a:t>
            </a:r>
            <a:r>
              <a:rPr lang="nl-NL" dirty="0"/>
              <a:t>nageleefd </a:t>
            </a:r>
            <a:r>
              <a:rPr lang="nl-NL" dirty="0" smtClean="0"/>
              <a:t>wordt</a:t>
            </a:r>
          </a:p>
          <a:p>
            <a:endParaRPr lang="en-US" sz="400" dirty="0" smtClean="0"/>
          </a:p>
          <a:p>
            <a:endParaRPr lang="nl-NL" dirty="0" smtClean="0"/>
          </a:p>
          <a:p>
            <a:endParaRPr lang="nl-NL" dirty="0"/>
          </a:p>
          <a:p>
            <a:endParaRPr lang="nl-NL" dirty="0" smtClean="0"/>
          </a:p>
          <a:p>
            <a:endParaRPr lang="nl-NL" dirty="0"/>
          </a:p>
          <a:p>
            <a:r>
              <a:rPr lang="nl-NL" dirty="0" smtClean="0"/>
              <a:t>gebruikers </a:t>
            </a:r>
            <a:r>
              <a:rPr lang="nl-NL" dirty="0"/>
              <a:t>moeten de technische details achter de functionaliteit niet </a:t>
            </a:r>
            <a:r>
              <a:rPr lang="nl-NL" dirty="0" smtClean="0"/>
              <a:t>kennen</a:t>
            </a:r>
          </a:p>
          <a:p>
            <a:endParaRPr lang="nl-NL" sz="400" dirty="0"/>
          </a:p>
          <a:p>
            <a:r>
              <a:rPr lang="nl-NL" dirty="0" err="1"/>
              <a:t>API’s</a:t>
            </a:r>
            <a:r>
              <a:rPr lang="nl-NL" dirty="0"/>
              <a:t> kunnen worden geschreven in elke mogelijke programmeertaal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nl-BE" dirty="0"/>
          </a:p>
        </p:txBody>
      </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59</a:t>
            </a:fld>
            <a:endParaRPr lang="en-GB" dirty="0"/>
          </a:p>
        </p:txBody>
      </p:sp>
      <p:pic>
        <p:nvPicPr>
          <p:cNvPr id="5" name="Picture 4"/>
          <p:cNvPicPr>
            <a:picLocks noChangeAspect="1"/>
          </p:cNvPicPr>
          <p:nvPr/>
        </p:nvPicPr>
        <p:blipFill>
          <a:blip r:embed="rId3"/>
          <a:stretch>
            <a:fillRect/>
          </a:stretch>
        </p:blipFill>
        <p:spPr>
          <a:xfrm>
            <a:off x="2483768" y="2492896"/>
            <a:ext cx="4104456" cy="1771336"/>
          </a:xfrm>
          <a:prstGeom prst="rect">
            <a:avLst/>
          </a:prstGeom>
        </p:spPr>
      </p:pic>
    </p:spTree>
    <p:extLst>
      <p:ext uri="{BB962C8B-B14F-4D97-AF65-F5344CB8AC3E}">
        <p14:creationId xmlns:p14="http://schemas.microsoft.com/office/powerpoint/2010/main" val="202872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err="1" smtClean="0"/>
              <a:t>Facts</a:t>
            </a:r>
            <a:r>
              <a:rPr lang="fr-BE" altLang="en-US" dirty="0" smtClean="0"/>
              <a:t> &amp; Figures </a:t>
            </a:r>
            <a:r>
              <a:rPr lang="fr-BE" altLang="en-US" dirty="0"/>
              <a:t>2019</a:t>
            </a:r>
            <a:endParaRPr lang="en-US" altLang="en-US" dirty="0"/>
          </a:p>
        </p:txBody>
      </p:sp>
      <p:sp>
        <p:nvSpPr>
          <p:cNvPr id="22531" name="Content Placeholder 2"/>
          <p:cNvSpPr>
            <a:spLocks noGrp="1"/>
          </p:cNvSpPr>
          <p:nvPr>
            <p:ph idx="1"/>
          </p:nvPr>
        </p:nvSpPr>
        <p:spPr>
          <a:xfrm>
            <a:off x="457200" y="1196752"/>
            <a:ext cx="8229600" cy="5112568"/>
          </a:xfrm>
        </p:spPr>
        <p:txBody>
          <a:bodyPr>
            <a:normAutofit/>
          </a:bodyPr>
          <a:lstStyle/>
          <a:p>
            <a:pPr marL="0" indent="0">
              <a:buNone/>
            </a:pPr>
            <a:r>
              <a:rPr lang="fr-FR" altLang="en-US" dirty="0" smtClean="0"/>
              <a:t>&gt; </a:t>
            </a:r>
            <a:r>
              <a:rPr lang="nl-NL" altLang="en-US" dirty="0" smtClean="0">
                <a:solidFill>
                  <a:srgbClr val="0070C0"/>
                </a:solidFill>
              </a:rPr>
              <a:t>350</a:t>
            </a:r>
            <a:r>
              <a:rPr lang="nl-NL" altLang="en-US" dirty="0" smtClean="0">
                <a:solidFill>
                  <a:srgbClr val="FF0000"/>
                </a:solidFill>
              </a:rPr>
              <a:t> </a:t>
            </a:r>
            <a:r>
              <a:rPr lang="nl-NL" altLang="en-US" dirty="0"/>
              <a:t>prioritaire projectaanvragen en change </a:t>
            </a:r>
            <a:r>
              <a:rPr lang="nl-NL" altLang="en-US" dirty="0" err="1"/>
              <a:t>requests</a:t>
            </a:r>
            <a:r>
              <a:rPr lang="nl-NL" altLang="en-US" dirty="0"/>
              <a:t> uitgevoerd, </a:t>
            </a:r>
            <a:r>
              <a:rPr lang="nl-NL" altLang="en-US" dirty="0" smtClean="0"/>
              <a:t>zoals</a:t>
            </a:r>
          </a:p>
          <a:p>
            <a:pPr marL="0" indent="0">
              <a:buNone/>
            </a:pPr>
            <a:endParaRPr lang="nl-NL" altLang="en-US" sz="400" dirty="0"/>
          </a:p>
          <a:p>
            <a:r>
              <a:rPr lang="nl-NL" altLang="en-US" dirty="0" smtClean="0"/>
              <a:t>(</a:t>
            </a:r>
            <a:r>
              <a:rPr lang="nl-NL" altLang="en-US" dirty="0"/>
              <a:t>Bel)EESSI (Electronic Exchange of </a:t>
            </a:r>
            <a:r>
              <a:rPr lang="nl-NL" altLang="en-US" dirty="0" err="1"/>
              <a:t>Social</a:t>
            </a:r>
            <a:r>
              <a:rPr lang="nl-NL" altLang="en-US" dirty="0"/>
              <a:t> Security Information</a:t>
            </a:r>
            <a:r>
              <a:rPr lang="nl-NL" altLang="en-US" dirty="0" smtClean="0"/>
              <a:t>)</a:t>
            </a:r>
            <a:endParaRPr lang="nl-NL" altLang="en-US" dirty="0"/>
          </a:p>
          <a:p>
            <a:pPr lvl="1"/>
            <a:r>
              <a:rPr lang="nl-NL" altLang="en-US" dirty="0"/>
              <a:t>elektronische uitwisseling van persoonsgegevens inzake sociale zekerheid tussen Europese </a:t>
            </a:r>
            <a:r>
              <a:rPr lang="nl-NL" altLang="en-US" dirty="0" smtClean="0"/>
              <a:t>lidstaten</a:t>
            </a:r>
          </a:p>
          <a:p>
            <a:pPr lvl="1"/>
            <a:r>
              <a:rPr lang="nl-NL" altLang="en-US" dirty="0" smtClean="0"/>
              <a:t>gefaseerde </a:t>
            </a:r>
            <a:r>
              <a:rPr lang="nl-NL" altLang="en-US" dirty="0" err="1" smtClean="0"/>
              <a:t>inproductiestelling</a:t>
            </a:r>
            <a:r>
              <a:rPr lang="nl-NL" altLang="en-US" dirty="0" smtClean="0"/>
              <a:t> van meer dan 140 ‘Business </a:t>
            </a:r>
            <a:r>
              <a:rPr lang="nl-NL" altLang="en-US" dirty="0" err="1" smtClean="0"/>
              <a:t>Use</a:t>
            </a:r>
            <a:r>
              <a:rPr lang="nl-NL" altLang="en-US" dirty="0" smtClean="0"/>
              <a:t> Cases’ m.b.t. arbeidsongevallen &amp; beroepsziekten, pensioenen, gezinsbijslag, ziekte- en invaliditeit, toepasselijke wetgeving, …</a:t>
            </a:r>
          </a:p>
          <a:p>
            <a:pPr lvl="1"/>
            <a:r>
              <a:rPr lang="nl-NL" altLang="en-US" dirty="0" smtClean="0"/>
              <a:t>KSZ </a:t>
            </a:r>
            <a:r>
              <a:rPr lang="nl-NL" altLang="en-US" dirty="0"/>
              <a:t>treedt voor België op als uniek </a:t>
            </a:r>
            <a:r>
              <a:rPr lang="nl-NL" altLang="en-US" dirty="0" smtClean="0"/>
              <a:t>Access </a:t>
            </a:r>
            <a:r>
              <a:rPr lang="nl-NL" altLang="en-US" dirty="0"/>
              <a:t>Point voor alle inkomend en uitgaand gegevensverkeer</a:t>
            </a:r>
          </a:p>
          <a:p>
            <a:pPr lvl="1"/>
            <a:r>
              <a:rPr lang="nl-NL" altLang="en-US" dirty="0" smtClean="0"/>
              <a:t>National </a:t>
            </a:r>
            <a:r>
              <a:rPr lang="nl-NL" altLang="en-US" dirty="0"/>
              <a:t>Applications voor instellingen die grote volumes uitwisselen en RINA-interface voor instellingen met kleinere volumes</a:t>
            </a:r>
          </a:p>
          <a:p>
            <a:pPr lvl="1"/>
            <a:r>
              <a:rPr lang="nl-NL" altLang="en-US" dirty="0"/>
              <a:t>België dringt er bij de Europese Commissie op aan om een </a:t>
            </a:r>
            <a:r>
              <a:rPr lang="nl-NL" altLang="en-US" dirty="0" smtClean="0"/>
              <a:t>‘RINA-as-a-Service’ </a:t>
            </a:r>
            <a:r>
              <a:rPr lang="nl-NL" altLang="en-US" dirty="0"/>
              <a:t>of eenvoudige </a:t>
            </a:r>
            <a:r>
              <a:rPr lang="nl-NL" altLang="en-US" dirty="0" smtClean="0"/>
              <a:t>‘plug </a:t>
            </a:r>
            <a:r>
              <a:rPr lang="nl-NL" altLang="en-US" dirty="0"/>
              <a:t>&amp; </a:t>
            </a:r>
            <a:r>
              <a:rPr lang="nl-NL" altLang="en-US" dirty="0" err="1" smtClean="0"/>
              <a:t>play</a:t>
            </a:r>
            <a:r>
              <a:rPr lang="nl-NL" altLang="en-US" dirty="0" smtClean="0"/>
              <a:t>’ </a:t>
            </a:r>
            <a:r>
              <a:rPr lang="nl-NL" altLang="en-US" dirty="0"/>
              <a:t>implementatie te bekomen</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6</a:t>
            </a:fld>
            <a:endParaRPr lang="en-GB" dirty="0"/>
          </a:p>
        </p:txBody>
      </p:sp>
    </p:spTree>
    <p:extLst>
      <p:ext uri="{BB962C8B-B14F-4D97-AF65-F5344CB8AC3E}">
        <p14:creationId xmlns:p14="http://schemas.microsoft.com/office/powerpoint/2010/main" val="904965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normAutofit/>
          </a:bodyPr>
          <a:lstStyle/>
          <a:p>
            <a:r>
              <a:rPr lang="en-US" dirty="0" smtClean="0"/>
              <a:t>API - </a:t>
            </a:r>
            <a:r>
              <a:rPr lang="en-US" dirty="0" err="1" smtClean="0"/>
              <a:t>voordelen</a:t>
            </a:r>
            <a:endParaRPr lang="en-US" dirty="0"/>
          </a:p>
        </p:txBody>
      </p:sp>
      <p:sp>
        <p:nvSpPr>
          <p:cNvPr id="13" name="Content Placeholder 8"/>
          <p:cNvSpPr>
            <a:spLocks noGrp="1"/>
          </p:cNvSpPr>
          <p:nvPr>
            <p:ph sz="quarter" idx="1"/>
          </p:nvPr>
        </p:nvSpPr>
        <p:spPr/>
        <p:txBody>
          <a:bodyPr/>
          <a:lstStyle/>
          <a:p>
            <a:r>
              <a:rPr lang="nl-NL" dirty="0"/>
              <a:t>kostenverlaging door herbruikbaarheid: gebruikers moeten niet opnieuw ontwikkelen wat reeds bestaat</a:t>
            </a:r>
            <a:r>
              <a:rPr lang="nl-NL" dirty="0" smtClean="0"/>
              <a:t>!</a:t>
            </a:r>
          </a:p>
          <a:p>
            <a:endParaRPr lang="nl-NL" sz="400" dirty="0"/>
          </a:p>
          <a:p>
            <a:r>
              <a:rPr lang="nl-NL" dirty="0"/>
              <a:t>minder complex: geen grote, monolithische </a:t>
            </a:r>
            <a:r>
              <a:rPr lang="nl-NL" dirty="0" smtClean="0"/>
              <a:t>systemen</a:t>
            </a:r>
          </a:p>
          <a:p>
            <a:endParaRPr lang="nl-NL" sz="400" dirty="0"/>
          </a:p>
          <a:p>
            <a:r>
              <a:rPr lang="nl-NL" dirty="0"/>
              <a:t>ontkoppeling: gebruikers en providers kunnen verder blijven connecteren zolang het technische contract nageleefd wordt bv. minder impact bij </a:t>
            </a:r>
            <a:r>
              <a:rPr lang="nl-NL" dirty="0" smtClean="0"/>
              <a:t>migratie</a:t>
            </a:r>
          </a:p>
          <a:p>
            <a:endParaRPr lang="nl-NL" sz="400" dirty="0"/>
          </a:p>
          <a:p>
            <a:r>
              <a:rPr lang="nl-NL" dirty="0"/>
              <a:t>motor voor innovatie: nieuwe producten ontstaan gebaseerd op bestaande </a:t>
            </a:r>
            <a:r>
              <a:rPr lang="nl-NL" dirty="0" smtClean="0"/>
              <a:t>API-capaciteit</a:t>
            </a:r>
          </a:p>
          <a:p>
            <a:endParaRPr lang="nl-NL" sz="400" dirty="0"/>
          </a:p>
          <a:p>
            <a:r>
              <a:rPr lang="nl-NL" dirty="0"/>
              <a:t>bevordering van </a:t>
            </a:r>
            <a:r>
              <a:rPr lang="nl-NL" dirty="0" smtClean="0"/>
              <a:t>partnerschappen</a:t>
            </a:r>
          </a:p>
          <a:p>
            <a:endParaRPr lang="nl-NL" sz="400" dirty="0"/>
          </a:p>
          <a:p>
            <a:r>
              <a:rPr lang="nl-NL" dirty="0"/>
              <a:t>bevordering van standaardisering</a:t>
            </a:r>
          </a:p>
          <a:p>
            <a:endParaRPr lang="en-US" dirty="0" smtClean="0">
              <a:sym typeface="Wingdings" panose="05000000000000000000" pitchFamily="2" charset="2"/>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nl-BE" dirty="0"/>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60</a:t>
            </a:fld>
            <a:endParaRPr lang="en-GB" dirty="0"/>
          </a:p>
        </p:txBody>
      </p:sp>
    </p:spTree>
    <p:extLst>
      <p:ext uri="{BB962C8B-B14F-4D97-AF65-F5344CB8AC3E}">
        <p14:creationId xmlns:p14="http://schemas.microsoft.com/office/powerpoint/2010/main" val="3577176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Shifting to an API economy - value chain</a:t>
            </a:r>
            <a:endParaRPr lang="en-US" dirty="0"/>
          </a:p>
        </p:txBody>
      </p:sp>
      <p:cxnSp>
        <p:nvCxnSpPr>
          <p:cNvPr id="7" name="Straight Connector 6"/>
          <p:cNvCxnSpPr/>
          <p:nvPr/>
        </p:nvCxnSpPr>
        <p:spPr>
          <a:xfrm>
            <a:off x="5676181" y="3358908"/>
            <a:ext cx="1375913" cy="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3"/>
          <a:stretch>
            <a:fillRect/>
          </a:stretch>
        </p:blipFill>
        <p:spPr>
          <a:xfrm>
            <a:off x="194263" y="2627287"/>
            <a:ext cx="8755474" cy="2087507"/>
          </a:xfrm>
          <a:prstGeom prst="rect">
            <a:avLst/>
          </a:prstGeom>
        </p:spPr>
      </p:pic>
      <p:sp>
        <p:nvSpPr>
          <p:cNvPr id="9" name="TextBox 8"/>
          <p:cNvSpPr txBox="1"/>
          <p:nvPr/>
        </p:nvSpPr>
        <p:spPr>
          <a:xfrm>
            <a:off x="326572" y="4826372"/>
            <a:ext cx="823687" cy="553998"/>
          </a:xfrm>
          <a:prstGeom prst="rect">
            <a:avLst/>
          </a:prstGeom>
          <a:noFill/>
        </p:spPr>
        <p:txBody>
          <a:bodyPr wrap="none" rtlCol="0">
            <a:spAutoFit/>
          </a:bodyPr>
          <a:lstStyle/>
          <a:p>
            <a:r>
              <a:rPr lang="en-US" sz="1500" dirty="0">
                <a:solidFill>
                  <a:srgbClr val="0070C0"/>
                </a:solidFill>
              </a:rPr>
              <a:t>Existing </a:t>
            </a:r>
          </a:p>
          <a:p>
            <a:r>
              <a:rPr lang="en-US" sz="1500" dirty="0">
                <a:solidFill>
                  <a:srgbClr val="0070C0"/>
                </a:solidFill>
              </a:rPr>
              <a:t>Systems</a:t>
            </a:r>
          </a:p>
        </p:txBody>
      </p:sp>
      <p:sp>
        <p:nvSpPr>
          <p:cNvPr id="10" name="TextBox 9"/>
          <p:cNvSpPr txBox="1"/>
          <p:nvPr/>
        </p:nvSpPr>
        <p:spPr>
          <a:xfrm>
            <a:off x="2542030" y="2722536"/>
            <a:ext cx="1322399" cy="784830"/>
          </a:xfrm>
          <a:prstGeom prst="rect">
            <a:avLst/>
          </a:prstGeom>
          <a:noFill/>
        </p:spPr>
        <p:txBody>
          <a:bodyPr wrap="square" rtlCol="0">
            <a:spAutoFit/>
          </a:bodyPr>
          <a:lstStyle/>
          <a:p>
            <a:pPr algn="ctr"/>
            <a:r>
              <a:rPr lang="en-US" sz="1500" dirty="0">
                <a:solidFill>
                  <a:srgbClr val="0070C0"/>
                </a:solidFill>
              </a:rPr>
              <a:t>Made available as API</a:t>
            </a:r>
          </a:p>
        </p:txBody>
      </p:sp>
      <p:sp>
        <p:nvSpPr>
          <p:cNvPr id="11" name="TextBox 10"/>
          <p:cNvSpPr txBox="1"/>
          <p:nvPr/>
        </p:nvSpPr>
        <p:spPr>
          <a:xfrm>
            <a:off x="4234974" y="4536412"/>
            <a:ext cx="1507456" cy="784830"/>
          </a:xfrm>
          <a:prstGeom prst="rect">
            <a:avLst/>
          </a:prstGeom>
          <a:noFill/>
        </p:spPr>
        <p:txBody>
          <a:bodyPr wrap="square" rtlCol="0">
            <a:spAutoFit/>
          </a:bodyPr>
          <a:lstStyle/>
          <a:p>
            <a:pPr algn="ctr"/>
            <a:r>
              <a:rPr lang="nl-BE" sz="1500" dirty="0" err="1">
                <a:solidFill>
                  <a:srgbClr val="0070C0"/>
                </a:solidFill>
              </a:rPr>
              <a:t>Self</a:t>
            </a:r>
            <a:r>
              <a:rPr lang="nl-BE" sz="1500" dirty="0">
                <a:solidFill>
                  <a:srgbClr val="0070C0"/>
                </a:solidFill>
              </a:rPr>
              <a:t> service </a:t>
            </a:r>
          </a:p>
          <a:p>
            <a:pPr algn="ctr"/>
            <a:r>
              <a:rPr lang="nl-BE" sz="1500" dirty="0" err="1">
                <a:solidFill>
                  <a:srgbClr val="0070C0"/>
                </a:solidFill>
              </a:rPr>
              <a:t>use</a:t>
            </a:r>
            <a:r>
              <a:rPr lang="nl-BE" sz="1500" dirty="0">
                <a:solidFill>
                  <a:srgbClr val="0070C0"/>
                </a:solidFill>
              </a:rPr>
              <a:t> </a:t>
            </a:r>
            <a:r>
              <a:rPr lang="nl-BE" sz="1500" dirty="0" err="1">
                <a:solidFill>
                  <a:srgbClr val="0070C0"/>
                </a:solidFill>
              </a:rPr>
              <a:t>by</a:t>
            </a:r>
            <a:r>
              <a:rPr lang="nl-BE" sz="1500" dirty="0">
                <a:solidFill>
                  <a:srgbClr val="0070C0"/>
                </a:solidFill>
              </a:rPr>
              <a:t> </a:t>
            </a:r>
            <a:r>
              <a:rPr lang="nl-BE" sz="1500" dirty="0" err="1">
                <a:solidFill>
                  <a:srgbClr val="0070C0"/>
                </a:solidFill>
              </a:rPr>
              <a:t>developers</a:t>
            </a:r>
            <a:endParaRPr lang="nl-BE" sz="1500" dirty="0">
              <a:solidFill>
                <a:srgbClr val="0070C0"/>
              </a:solidFill>
            </a:endParaRPr>
          </a:p>
        </p:txBody>
      </p:sp>
      <p:sp>
        <p:nvSpPr>
          <p:cNvPr id="12" name="TextBox 11"/>
          <p:cNvSpPr txBox="1"/>
          <p:nvPr/>
        </p:nvSpPr>
        <p:spPr>
          <a:xfrm>
            <a:off x="5524635" y="2576058"/>
            <a:ext cx="1821388" cy="784830"/>
          </a:xfrm>
          <a:prstGeom prst="rect">
            <a:avLst/>
          </a:prstGeom>
          <a:noFill/>
        </p:spPr>
        <p:txBody>
          <a:bodyPr wrap="square" rtlCol="0">
            <a:spAutoFit/>
          </a:bodyPr>
          <a:lstStyle/>
          <a:p>
            <a:pPr algn="ctr"/>
            <a:r>
              <a:rPr lang="en-US" sz="1500" dirty="0">
                <a:solidFill>
                  <a:srgbClr val="0070C0"/>
                </a:solidFill>
              </a:rPr>
              <a:t>To create new innovative apps and services</a:t>
            </a:r>
          </a:p>
        </p:txBody>
      </p:sp>
      <p:sp>
        <p:nvSpPr>
          <p:cNvPr id="13" name="TextBox 12"/>
          <p:cNvSpPr txBox="1"/>
          <p:nvPr/>
        </p:nvSpPr>
        <p:spPr>
          <a:xfrm>
            <a:off x="7369710" y="4109803"/>
            <a:ext cx="1796062" cy="553998"/>
          </a:xfrm>
          <a:prstGeom prst="rect">
            <a:avLst/>
          </a:prstGeom>
          <a:noFill/>
        </p:spPr>
        <p:txBody>
          <a:bodyPr wrap="square" rtlCol="0">
            <a:spAutoFit/>
          </a:bodyPr>
          <a:lstStyle/>
          <a:p>
            <a:pPr algn="ctr"/>
            <a:r>
              <a:rPr lang="nl-BE" sz="1500" dirty="0" err="1">
                <a:solidFill>
                  <a:srgbClr val="0070C0"/>
                </a:solidFill>
              </a:rPr>
              <a:t>Differentiated</a:t>
            </a:r>
            <a:endParaRPr lang="nl-BE" sz="1500" dirty="0">
              <a:solidFill>
                <a:srgbClr val="0070C0"/>
              </a:solidFill>
            </a:endParaRPr>
          </a:p>
          <a:p>
            <a:pPr algn="ctr"/>
            <a:r>
              <a:rPr lang="nl-BE" sz="1500" dirty="0">
                <a:solidFill>
                  <a:srgbClr val="0070C0"/>
                </a:solidFill>
              </a:rPr>
              <a:t>services </a:t>
            </a:r>
          </a:p>
        </p:txBody>
      </p:sp>
      <p:sp>
        <p:nvSpPr>
          <p:cNvPr id="15" name="Slide Number Placeholder 14"/>
          <p:cNvSpPr>
            <a:spLocks noGrp="1"/>
          </p:cNvSpPr>
          <p:nvPr>
            <p:ph type="sldNum" sz="quarter" idx="10"/>
          </p:nvPr>
        </p:nvSpPr>
        <p:spPr/>
        <p:txBody>
          <a:bodyPr/>
          <a:lstStyle/>
          <a:p>
            <a:pPr>
              <a:defRPr/>
            </a:pPr>
            <a:fld id="{7A7F1E79-8225-48A0-95BD-5254C3720E2D}" type="slidenum">
              <a:rPr lang="en-GB" smtClean="0"/>
              <a:pPr>
                <a:defRPr/>
              </a:pPr>
              <a:t>61</a:t>
            </a:fld>
            <a:endParaRPr lang="en-GB" dirty="0"/>
          </a:p>
        </p:txBody>
      </p:sp>
    </p:spTree>
    <p:extLst>
      <p:ext uri="{BB962C8B-B14F-4D97-AF65-F5344CB8AC3E}">
        <p14:creationId xmlns:p14="http://schemas.microsoft.com/office/powerpoint/2010/main" val="42396984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API economy is a becoming a reality</a:t>
            </a:r>
            <a:endParaRPr lang="en-US" dirty="0"/>
          </a:p>
        </p:txBody>
      </p:sp>
      <p:pic>
        <p:nvPicPr>
          <p:cNvPr id="6" name="Picture Placeholder 5"/>
          <p:cNvPicPr>
            <a:picLocks noChangeAspect="1"/>
          </p:cNvPicPr>
          <p:nvPr/>
        </p:nvPicPr>
        <p:blipFill>
          <a:blip r:embed="rId3">
            <a:extLst>
              <a:ext uri="{28A0092B-C50C-407E-A947-70E740481C1C}">
                <a14:useLocalDpi xmlns:a14="http://schemas.microsoft.com/office/drawing/2010/main" val="0"/>
              </a:ext>
            </a:extLst>
          </a:blip>
          <a:srcRect t="1811" b="1811"/>
          <a:stretch>
            <a:fillRect/>
          </a:stretch>
        </p:blipFill>
        <p:spPr>
          <a:xfrm>
            <a:off x="1176555" y="1785938"/>
            <a:ext cx="4305445" cy="4214813"/>
          </a:xfrm>
          <a:prstGeom prst="rect">
            <a:avLst/>
          </a:prstGeom>
        </p:spPr>
      </p:pic>
      <p:sp>
        <p:nvSpPr>
          <p:cNvPr id="2" name="TextBox 1"/>
          <p:cNvSpPr txBox="1"/>
          <p:nvPr/>
        </p:nvSpPr>
        <p:spPr>
          <a:xfrm>
            <a:off x="5440314" y="4073835"/>
            <a:ext cx="3703686" cy="1200329"/>
          </a:xfrm>
          <a:prstGeom prst="rect">
            <a:avLst/>
          </a:prstGeom>
          <a:noFill/>
        </p:spPr>
        <p:txBody>
          <a:bodyPr wrap="square" rtlCol="0">
            <a:spAutoFit/>
          </a:bodyPr>
          <a:lstStyle/>
          <a:p>
            <a:r>
              <a:rPr lang="en-US" sz="2400" dirty="0"/>
              <a:t>Everything connects to everything</a:t>
            </a:r>
          </a:p>
          <a:p>
            <a:endParaRPr lang="nl-BE" sz="2400" dirty="0"/>
          </a:p>
        </p:txBody>
      </p:sp>
      <p:sp>
        <p:nvSpPr>
          <p:cNvPr id="10" name="Slide Number Placeholder 9"/>
          <p:cNvSpPr>
            <a:spLocks noGrp="1"/>
          </p:cNvSpPr>
          <p:nvPr>
            <p:ph type="sldNum" sz="quarter" idx="10"/>
          </p:nvPr>
        </p:nvSpPr>
        <p:spPr/>
        <p:txBody>
          <a:bodyPr/>
          <a:lstStyle/>
          <a:p>
            <a:pPr>
              <a:defRPr/>
            </a:pPr>
            <a:fld id="{7A7F1E79-8225-48A0-95BD-5254C3720E2D}" type="slidenum">
              <a:rPr lang="en-GB" smtClean="0"/>
              <a:pPr>
                <a:defRPr/>
              </a:pPr>
              <a:t>62</a:t>
            </a:fld>
            <a:endParaRPr lang="en-GB" dirty="0"/>
          </a:p>
        </p:txBody>
      </p:sp>
    </p:spTree>
    <p:extLst>
      <p:ext uri="{BB962C8B-B14F-4D97-AF65-F5344CB8AC3E}">
        <p14:creationId xmlns:p14="http://schemas.microsoft.com/office/powerpoint/2010/main" val="12606074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33000"/>
                    </a14:imgEffect>
                    <a14:imgEffect>
                      <a14:brightnessContrast contrast="40000"/>
                    </a14:imgEffect>
                  </a14:imgLayer>
                </a14:imgProps>
              </a:ext>
            </a:extLst>
          </a:blip>
          <a:stretch>
            <a:fillRect/>
          </a:stretch>
        </p:blipFill>
        <p:spPr>
          <a:xfrm>
            <a:off x="3579440" y="2492894"/>
            <a:ext cx="4953000" cy="3939540"/>
          </a:xfrm>
          <a:prstGeom prst="rect">
            <a:avLst/>
          </a:prstGeom>
        </p:spPr>
      </p:pic>
      <p:sp>
        <p:nvSpPr>
          <p:cNvPr id="4" name="Title 3"/>
          <p:cNvSpPr>
            <a:spLocks noGrp="1"/>
          </p:cNvSpPr>
          <p:nvPr>
            <p:ph type="title"/>
          </p:nvPr>
        </p:nvSpPr>
        <p:spPr>
          <a:solidFill>
            <a:schemeClr val="bg1"/>
          </a:solidFill>
        </p:spPr>
        <p:txBody>
          <a:bodyPr>
            <a:normAutofit/>
          </a:bodyPr>
          <a:lstStyle/>
          <a:p>
            <a:r>
              <a:rPr lang="en-US" dirty="0" smtClean="0"/>
              <a:t>API</a:t>
            </a:r>
            <a:endParaRPr lang="en-US" dirty="0"/>
          </a:p>
        </p:txBody>
      </p:sp>
      <p:sp>
        <p:nvSpPr>
          <p:cNvPr id="13" name="Content Placeholder 8"/>
          <p:cNvSpPr>
            <a:spLocks noGrp="1"/>
          </p:cNvSpPr>
          <p:nvPr>
            <p:ph sz="quarter" idx="1"/>
          </p:nvPr>
        </p:nvSpPr>
        <p:spPr/>
        <p:txBody>
          <a:bodyPr>
            <a:normAutofit/>
          </a:bodyPr>
          <a:lstStyle/>
          <a:p>
            <a:r>
              <a:rPr lang="nl-NL" dirty="0" err="1"/>
              <a:t>API's</a:t>
            </a:r>
            <a:r>
              <a:rPr lang="nl-NL" dirty="0"/>
              <a:t> sturen de huidige bedrijfsprocessen in het Belgische </a:t>
            </a:r>
            <a:r>
              <a:rPr lang="nl-NL" dirty="0" err="1"/>
              <a:t>eGovernment</a:t>
            </a:r>
            <a:endParaRPr lang="nl-NL" dirty="0"/>
          </a:p>
          <a:p>
            <a:r>
              <a:rPr lang="nl-NL" dirty="0" err="1"/>
              <a:t>API's</a:t>
            </a:r>
            <a:r>
              <a:rPr lang="nl-NL" dirty="0"/>
              <a:t> zijn de sleutel voor het in real time delen van informatie tussen </a:t>
            </a:r>
            <a:r>
              <a:rPr lang="nl-NL" dirty="0" smtClean="0"/>
              <a:t>partners</a:t>
            </a:r>
          </a:p>
          <a:p>
            <a:pPr lvl="1"/>
            <a:r>
              <a:rPr lang="en-US" sz="2400" dirty="0" err="1"/>
              <a:t>overheidsinstellingen</a:t>
            </a:r>
            <a:endParaRPr lang="en-US" sz="2400" dirty="0"/>
          </a:p>
          <a:p>
            <a:pPr lvl="1"/>
            <a:r>
              <a:rPr lang="en-US" sz="2400" dirty="0" err="1"/>
              <a:t>bedrijven</a:t>
            </a:r>
            <a:endParaRPr lang="en-US" sz="2400" dirty="0"/>
          </a:p>
          <a:p>
            <a:pPr lvl="1"/>
            <a:r>
              <a:rPr lang="en-US" sz="2400" dirty="0"/>
              <a:t>burgers</a:t>
            </a:r>
          </a:p>
          <a:p>
            <a:r>
              <a:rPr lang="nl-NL" dirty="0" smtClean="0"/>
              <a:t>met </a:t>
            </a:r>
            <a:r>
              <a:rPr lang="nl-NL" dirty="0"/>
              <a:t>een sterke nadruk op</a:t>
            </a:r>
          </a:p>
          <a:p>
            <a:pPr lvl="1"/>
            <a:r>
              <a:rPr lang="en-US" dirty="0">
                <a:sym typeface="Wingdings" panose="05000000000000000000" pitchFamily="2" charset="2"/>
              </a:rPr>
              <a:t>API management</a:t>
            </a:r>
          </a:p>
          <a:p>
            <a:pPr lvl="1"/>
            <a:r>
              <a:rPr lang="en-US" dirty="0" err="1" smtClean="0">
                <a:sym typeface="Wingdings" panose="05000000000000000000" pitchFamily="2" charset="2"/>
              </a:rPr>
              <a:t>standaardisering</a:t>
            </a:r>
            <a:endParaRPr lang="en-US" dirty="0">
              <a:sym typeface="Wingdings" panose="05000000000000000000" pitchFamily="2" charset="2"/>
            </a:endParaRPr>
          </a:p>
          <a:p>
            <a:pPr lvl="1"/>
            <a:r>
              <a:rPr lang="en-US" dirty="0" err="1" smtClean="0">
                <a:sym typeface="Wingdings" panose="05000000000000000000" pitchFamily="2" charset="2"/>
              </a:rPr>
              <a:t>veiligheid</a:t>
            </a:r>
            <a:endParaRPr lang="nl-BE" dirty="0"/>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63</a:t>
            </a:fld>
            <a:endParaRPr lang="en-GB" dirty="0"/>
          </a:p>
        </p:txBody>
      </p:sp>
    </p:spTree>
    <p:extLst>
      <p:ext uri="{BB962C8B-B14F-4D97-AF65-F5344CB8AC3E}">
        <p14:creationId xmlns:p14="http://schemas.microsoft.com/office/powerpoint/2010/main" val="30744685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noFill/>
        </p:spPr>
        <p:txBody>
          <a:bodyPr>
            <a:normAutofit/>
          </a:bodyPr>
          <a:lstStyle/>
          <a:p>
            <a:r>
              <a:rPr lang="en-US" dirty="0" smtClean="0"/>
              <a:t>API </a:t>
            </a:r>
            <a:endParaRPr lang="en-US" dirty="0"/>
          </a:p>
        </p:txBody>
      </p:sp>
      <p:sp>
        <p:nvSpPr>
          <p:cNvPr id="9" name="Content Placeholder 8"/>
          <p:cNvSpPr>
            <a:spLocks noGrp="1"/>
          </p:cNvSpPr>
          <p:nvPr>
            <p:ph idx="1"/>
          </p:nvPr>
        </p:nvSpPr>
        <p:spPr>
          <a:xfrm>
            <a:off x="5292080" y="2007646"/>
            <a:ext cx="2160240" cy="397576"/>
          </a:xfrm>
          <a:prstGeom prst="rect">
            <a:avLst/>
          </a:prstGeom>
        </p:spPr>
        <p:txBody>
          <a:bodyPr>
            <a:normAutofit/>
          </a:bodyPr>
          <a:lstStyle/>
          <a:p>
            <a:pPr marL="0" indent="0">
              <a:buNone/>
            </a:pPr>
            <a:r>
              <a:rPr lang="en-US" sz="1800" dirty="0" err="1" smtClean="0">
                <a:solidFill>
                  <a:schemeClr val="tx1">
                    <a:lumMod val="65000"/>
                    <a:lumOff val="35000"/>
                  </a:schemeClr>
                </a:solidFill>
              </a:rPr>
              <a:t>sécurité</a:t>
            </a:r>
            <a:r>
              <a:rPr lang="en-US" sz="1800" dirty="0" smtClean="0">
                <a:solidFill>
                  <a:schemeClr val="tx1">
                    <a:lumMod val="65000"/>
                    <a:lumOff val="35000"/>
                  </a:schemeClr>
                </a:solidFill>
              </a:rPr>
              <a:t> </a:t>
            </a:r>
            <a:r>
              <a:rPr lang="en-US" sz="1800" dirty="0" err="1" smtClean="0">
                <a:solidFill>
                  <a:schemeClr val="tx1">
                    <a:lumMod val="65000"/>
                    <a:lumOff val="35000"/>
                  </a:schemeClr>
                </a:solidFill>
              </a:rPr>
              <a:t>sociale</a:t>
            </a:r>
            <a:endParaRPr lang="en-US" sz="1800" dirty="0">
              <a:solidFill>
                <a:schemeClr val="tx1">
                  <a:lumMod val="65000"/>
                  <a:lumOff val="35000"/>
                </a:schemeClr>
              </a:solidFill>
            </a:endParaRPr>
          </a:p>
        </p:txBody>
      </p:sp>
      <p:graphicFrame>
        <p:nvGraphicFramePr>
          <p:cNvPr id="12" name="Diagramm0"/>
          <p:cNvGraphicFramePr>
            <a:graphicFrameLocks/>
          </p:cNvGraphicFramePr>
          <p:nvPr>
            <p:extLst/>
          </p:nvPr>
        </p:nvGraphicFramePr>
        <p:xfrm>
          <a:off x="350393" y="4127889"/>
          <a:ext cx="378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iagramm0"/>
          <p:cNvGraphicFramePr>
            <a:graphicFrameLocks/>
          </p:cNvGraphicFramePr>
          <p:nvPr>
            <p:extLst/>
          </p:nvPr>
        </p:nvGraphicFramePr>
        <p:xfrm>
          <a:off x="4427984" y="4202342"/>
          <a:ext cx="3780000"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9"/>
          <p:cNvSpPr txBox="1">
            <a:spLocks/>
          </p:cNvSpPr>
          <p:nvPr/>
        </p:nvSpPr>
        <p:spPr>
          <a:xfrm>
            <a:off x="4280836" y="2473361"/>
            <a:ext cx="4627345" cy="1648212"/>
          </a:xfrm>
          <a:prstGeom prst="rect">
            <a:avLst/>
          </a:prstGeom>
        </p:spPr>
        <p:txBody>
          <a:bodyPr vert="horz" lIns="68580" tIns="34290" rIns="68580" bIns="34290" rtlCol="0">
            <a:normAutofit/>
          </a:bodyPr>
          <a:lstStyle>
            <a:lvl1pPr marL="285750" indent="-285750" algn="l" defTabSz="914400" rtl="0" eaLnBrk="1" latinLnBrk="0" hangingPunct="1">
              <a:lnSpc>
                <a:spcPct val="100000"/>
              </a:lnSpc>
              <a:spcBef>
                <a:spcPts val="1000"/>
              </a:spcBef>
              <a:buClr>
                <a:srgbClr val="6C1D45"/>
              </a:buClr>
              <a:buFont typeface="Arial" panose="020B0604020202020204" pitchFamily="34" charset="0"/>
              <a:buChar char="•"/>
              <a:defRPr sz="1600" kern="1200">
                <a:solidFill>
                  <a:srgbClr val="4A4F54"/>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fr-BE" sz="1275" dirty="0">
                <a:latin typeface="+mn-lt"/>
              </a:rPr>
              <a:t>200+ APIs</a:t>
            </a:r>
          </a:p>
          <a:p>
            <a:pPr>
              <a:buClrTx/>
            </a:pPr>
            <a:r>
              <a:rPr lang="fr-BE" sz="1275" dirty="0">
                <a:latin typeface="+mn-lt"/>
              </a:rPr>
              <a:t>u</a:t>
            </a:r>
            <a:r>
              <a:rPr lang="fr-BE" sz="1275" dirty="0" smtClean="0">
                <a:latin typeface="+mn-lt"/>
              </a:rPr>
              <a:t>tilisateurs généralement applications/services internes </a:t>
            </a:r>
            <a:br>
              <a:rPr lang="fr-BE" sz="1275" dirty="0" smtClean="0">
                <a:latin typeface="+mn-lt"/>
              </a:rPr>
            </a:br>
            <a:r>
              <a:rPr lang="fr-BE" sz="1275" dirty="0" smtClean="0">
                <a:latin typeface="+mn-lt"/>
              </a:rPr>
              <a:t>(# </a:t>
            </a:r>
            <a:r>
              <a:rPr lang="fr-BE" sz="1275" dirty="0">
                <a:latin typeface="+mn-lt"/>
              </a:rPr>
              <a:t>200-300)</a:t>
            </a:r>
          </a:p>
          <a:p>
            <a:pPr>
              <a:buClrTx/>
            </a:pPr>
            <a:r>
              <a:rPr lang="fr-BE" sz="1275" dirty="0">
                <a:latin typeface="+mn-lt"/>
              </a:rPr>
              <a:t>c</a:t>
            </a:r>
            <a:r>
              <a:rPr lang="fr-BE" sz="1275" dirty="0" smtClean="0">
                <a:latin typeface="+mn-lt"/>
              </a:rPr>
              <a:t>harge de pointe 1000-1500 </a:t>
            </a:r>
            <a:r>
              <a:rPr lang="fr-BE" sz="1275" dirty="0" err="1">
                <a:latin typeface="+mn-lt"/>
              </a:rPr>
              <a:t>req</a:t>
            </a:r>
            <a:r>
              <a:rPr lang="fr-BE" sz="1275" dirty="0">
                <a:latin typeface="+mn-lt"/>
              </a:rPr>
              <a:t> / s</a:t>
            </a:r>
          </a:p>
          <a:p>
            <a:pPr>
              <a:buClrTx/>
            </a:pPr>
            <a:r>
              <a:rPr lang="fr-BE" sz="1275" dirty="0">
                <a:latin typeface="+mn-lt"/>
              </a:rPr>
              <a:t>300M transactions / </a:t>
            </a:r>
            <a:r>
              <a:rPr lang="fr-BE" sz="1275" dirty="0" smtClean="0">
                <a:latin typeface="+mn-lt"/>
              </a:rPr>
              <a:t>mois</a:t>
            </a:r>
            <a:endParaRPr lang="en-GB" sz="1275" dirty="0">
              <a:latin typeface="+mn-lt"/>
            </a:endParaRPr>
          </a:p>
        </p:txBody>
      </p:sp>
      <p:pic>
        <p:nvPicPr>
          <p:cNvPr id="18" name="Picture 2" descr="https://socialsecurity.be/styles/img/logo/logo-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059" y="1983520"/>
            <a:ext cx="463122" cy="4631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Grp="1" noChangeAspect="1"/>
          </p:cNvPicPr>
          <p:nvPr/>
        </p:nvPicPr>
        <p:blipFill rotWithShape="1">
          <a:blip r:embed="rId6" cstate="print">
            <a:extLst>
              <a:ext uri="{28A0092B-C50C-407E-A947-70E740481C1C}">
                <a14:useLocalDpi xmlns:a14="http://schemas.microsoft.com/office/drawing/2010/main" val="0"/>
              </a:ext>
            </a:extLst>
          </a:blip>
          <a:stretch/>
        </p:blipFill>
        <p:spPr>
          <a:xfrm>
            <a:off x="1458567" y="1939507"/>
            <a:ext cx="1324389" cy="533854"/>
          </a:xfrm>
          <a:prstGeom prst="rect">
            <a:avLst/>
          </a:prstGeom>
        </p:spPr>
      </p:pic>
      <p:sp>
        <p:nvSpPr>
          <p:cNvPr id="15" name="Content Placeholder 9"/>
          <p:cNvSpPr txBox="1">
            <a:spLocks/>
          </p:cNvSpPr>
          <p:nvPr/>
        </p:nvSpPr>
        <p:spPr>
          <a:xfrm>
            <a:off x="351954" y="2473361"/>
            <a:ext cx="4627345" cy="1648212"/>
          </a:xfrm>
          <a:prstGeom prst="rect">
            <a:avLst/>
          </a:prstGeom>
        </p:spPr>
        <p:txBody>
          <a:bodyPr vert="horz" lIns="68580" tIns="34290" rIns="68580" bIns="34290" rtlCol="0">
            <a:normAutofit/>
          </a:bodyPr>
          <a:lstStyle>
            <a:lvl1pPr marL="285750" indent="-285750" algn="l" defTabSz="914400" rtl="0" eaLnBrk="1" latinLnBrk="0" hangingPunct="1">
              <a:lnSpc>
                <a:spcPct val="100000"/>
              </a:lnSpc>
              <a:spcBef>
                <a:spcPts val="1000"/>
              </a:spcBef>
              <a:buClr>
                <a:srgbClr val="6C1D45"/>
              </a:buClr>
              <a:buFont typeface="Arial" panose="020B0604020202020204" pitchFamily="34" charset="0"/>
              <a:buChar char="•"/>
              <a:defRPr sz="1600" kern="1200">
                <a:solidFill>
                  <a:srgbClr val="4A4F54"/>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fr-BE" sz="1275" dirty="0">
                <a:latin typeface="+mn-lt"/>
              </a:rPr>
              <a:t>100+ APIs</a:t>
            </a:r>
          </a:p>
          <a:p>
            <a:pPr>
              <a:buClrTx/>
            </a:pPr>
            <a:r>
              <a:rPr lang="fr-BE" sz="1275" dirty="0">
                <a:latin typeface="+mn-lt"/>
              </a:rPr>
              <a:t>l</a:t>
            </a:r>
            <a:r>
              <a:rPr lang="fr-BE" sz="1275" dirty="0" smtClean="0">
                <a:latin typeface="+mn-lt"/>
              </a:rPr>
              <a:t>a plupart des utilisateurs sont externes </a:t>
            </a:r>
            <a:br>
              <a:rPr lang="fr-BE" sz="1275" dirty="0" smtClean="0">
                <a:latin typeface="+mn-lt"/>
              </a:rPr>
            </a:br>
            <a:r>
              <a:rPr lang="fr-BE" sz="1275" dirty="0" smtClean="0">
                <a:latin typeface="+mn-lt"/>
              </a:rPr>
              <a:t>(# </a:t>
            </a:r>
            <a:r>
              <a:rPr lang="fr-BE" sz="1275" dirty="0">
                <a:latin typeface="+mn-lt"/>
              </a:rPr>
              <a:t>20,000-24,000)</a:t>
            </a:r>
          </a:p>
          <a:p>
            <a:pPr>
              <a:buClrTx/>
            </a:pPr>
            <a:r>
              <a:rPr lang="fr-BE" sz="1275" dirty="0">
                <a:latin typeface="+mn-lt"/>
              </a:rPr>
              <a:t>c</a:t>
            </a:r>
            <a:r>
              <a:rPr lang="fr-BE" sz="1275" dirty="0" smtClean="0">
                <a:latin typeface="+mn-lt"/>
              </a:rPr>
              <a:t>harge de pointe 2000-3000 </a:t>
            </a:r>
            <a:r>
              <a:rPr lang="fr-BE" sz="1275" dirty="0" err="1">
                <a:latin typeface="+mn-lt"/>
              </a:rPr>
              <a:t>req</a:t>
            </a:r>
            <a:r>
              <a:rPr lang="fr-BE" sz="1275" dirty="0">
                <a:latin typeface="+mn-lt"/>
              </a:rPr>
              <a:t> / s</a:t>
            </a:r>
          </a:p>
          <a:p>
            <a:pPr>
              <a:buClrTx/>
            </a:pPr>
            <a:r>
              <a:rPr lang="fr-BE" sz="1275" dirty="0">
                <a:latin typeface="+mn-lt"/>
              </a:rPr>
              <a:t>1.200M transactions / </a:t>
            </a:r>
            <a:r>
              <a:rPr lang="fr-BE" sz="1275" dirty="0" smtClean="0">
                <a:latin typeface="+mn-lt"/>
              </a:rPr>
              <a:t>mois</a:t>
            </a:r>
            <a:endParaRPr lang="en-GB" sz="1275" dirty="0">
              <a:latin typeface="+mn-lt"/>
            </a:endParaRPr>
          </a:p>
          <a:p>
            <a:pPr>
              <a:buClrTx/>
            </a:pPr>
            <a:endParaRPr lang="en-US" sz="1275" dirty="0">
              <a:latin typeface="+mn-lt"/>
            </a:endParaRPr>
          </a:p>
        </p:txBody>
      </p:sp>
      <p:sp>
        <p:nvSpPr>
          <p:cNvPr id="2" name="TextBox 1"/>
          <p:cNvSpPr txBox="1"/>
          <p:nvPr/>
        </p:nvSpPr>
        <p:spPr>
          <a:xfrm>
            <a:off x="350393" y="5877272"/>
            <a:ext cx="8469916" cy="646331"/>
          </a:xfrm>
          <a:prstGeom prst="rect">
            <a:avLst/>
          </a:prstGeom>
          <a:noFill/>
        </p:spPr>
        <p:txBody>
          <a:bodyPr wrap="square" rtlCol="0">
            <a:spAutoFit/>
          </a:bodyPr>
          <a:lstStyle/>
          <a:p>
            <a:r>
              <a:rPr lang="en-US" sz="1200" dirty="0">
                <a:solidFill>
                  <a:srgbClr val="002060"/>
                </a:solidFill>
              </a:rPr>
              <a:t>Disclaimer: </a:t>
            </a:r>
            <a:r>
              <a:rPr lang="en-US" sz="1200" dirty="0" smtClean="0">
                <a:solidFill>
                  <a:srgbClr val="002060"/>
                </a:solidFill>
              </a:rPr>
              <a:t> </a:t>
            </a:r>
            <a:r>
              <a:rPr lang="fr-BE" sz="1200" dirty="0" smtClean="0">
                <a:solidFill>
                  <a:srgbClr val="002060"/>
                </a:solidFill>
              </a:rPr>
              <a:t>Les chiffres à partir de </a:t>
            </a:r>
            <a:r>
              <a:rPr lang="fr-BE" sz="1200" dirty="0">
                <a:solidFill>
                  <a:srgbClr val="002060"/>
                </a:solidFill>
              </a:rPr>
              <a:t>2016 concernent toutes les plateformes ESB + </a:t>
            </a:r>
            <a:r>
              <a:rPr lang="fr-BE" sz="1200" dirty="0" err="1" smtClean="0">
                <a:solidFill>
                  <a:srgbClr val="002060"/>
                </a:solidFill>
              </a:rPr>
              <a:t>gateway</a:t>
            </a:r>
            <a:r>
              <a:rPr lang="fr-BE" sz="1200" dirty="0" smtClean="0">
                <a:solidFill>
                  <a:srgbClr val="002060"/>
                </a:solidFill>
              </a:rPr>
              <a:t>. </a:t>
            </a:r>
            <a:br>
              <a:rPr lang="fr-BE" sz="1200" dirty="0" smtClean="0">
                <a:solidFill>
                  <a:srgbClr val="002060"/>
                </a:solidFill>
              </a:rPr>
            </a:br>
            <a:r>
              <a:rPr lang="fr-BE" sz="1200" dirty="0" smtClean="0">
                <a:solidFill>
                  <a:srgbClr val="002060"/>
                </a:solidFill>
              </a:rPr>
              <a:t>La </a:t>
            </a:r>
            <a:r>
              <a:rPr lang="fr-BE" sz="1200" dirty="0">
                <a:solidFill>
                  <a:srgbClr val="002060"/>
                </a:solidFill>
              </a:rPr>
              <a:t>migration vers </a:t>
            </a:r>
            <a:r>
              <a:rPr lang="fr-BE" sz="1200" dirty="0" err="1">
                <a:solidFill>
                  <a:srgbClr val="002060"/>
                </a:solidFill>
              </a:rPr>
              <a:t>Axway</a:t>
            </a:r>
            <a:r>
              <a:rPr lang="fr-BE" sz="1200" dirty="0">
                <a:solidFill>
                  <a:srgbClr val="002060"/>
                </a:solidFill>
              </a:rPr>
              <a:t> APIM est en cours depuis </a:t>
            </a:r>
            <a:r>
              <a:rPr lang="fr-BE" sz="1200" dirty="0" smtClean="0">
                <a:solidFill>
                  <a:srgbClr val="002060"/>
                </a:solidFill>
              </a:rPr>
              <a:t> T3 2018 </a:t>
            </a:r>
            <a:r>
              <a:rPr lang="fr-BE" sz="1200" dirty="0">
                <a:solidFill>
                  <a:srgbClr val="002060"/>
                </a:solidFill>
              </a:rPr>
              <a:t>(30 % des API </a:t>
            </a:r>
            <a:r>
              <a:rPr lang="fr-BE" sz="1200" dirty="0" smtClean="0">
                <a:solidFill>
                  <a:srgbClr val="002060"/>
                </a:solidFill>
              </a:rPr>
              <a:t>eHealth ont </a:t>
            </a:r>
            <a:r>
              <a:rPr lang="fr-BE" sz="1200" dirty="0">
                <a:solidFill>
                  <a:srgbClr val="002060"/>
                </a:solidFill>
              </a:rPr>
              <a:t>été migrées, la sécurité sociale </a:t>
            </a:r>
            <a:r>
              <a:rPr lang="fr-BE" sz="1200" dirty="0" smtClean="0">
                <a:solidFill>
                  <a:srgbClr val="002060"/>
                </a:solidFill>
              </a:rPr>
              <a:t>passe </a:t>
            </a:r>
            <a:r>
              <a:rPr lang="fr-BE" sz="1200" dirty="0">
                <a:solidFill>
                  <a:srgbClr val="002060"/>
                </a:solidFill>
              </a:rPr>
              <a:t>progressivement à APIM pour toutes les nouvelles API et les évolutions d'API</a:t>
            </a:r>
            <a:r>
              <a:rPr lang="fr-BE" sz="1200" dirty="0" smtClean="0">
                <a:solidFill>
                  <a:srgbClr val="002060"/>
                </a:solidFill>
              </a:rPr>
              <a:t>)</a:t>
            </a:r>
            <a:endParaRPr lang="en-US" sz="1200" dirty="0">
              <a:solidFill>
                <a:srgbClr val="002060"/>
              </a:solidFill>
            </a:endParaRPr>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64</a:t>
            </a:fld>
            <a:endParaRPr lang="en-GB" dirty="0"/>
          </a:p>
        </p:txBody>
      </p:sp>
    </p:spTree>
    <p:extLst>
      <p:ext uri="{BB962C8B-B14F-4D97-AF65-F5344CB8AC3E}">
        <p14:creationId xmlns:p14="http://schemas.microsoft.com/office/powerpoint/2010/main" val="19186660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744" y="94258"/>
            <a:ext cx="8229600" cy="922114"/>
          </a:xfrm>
          <a:noFill/>
        </p:spPr>
        <p:txBody>
          <a:bodyPr/>
          <a:lstStyle/>
          <a:p>
            <a:r>
              <a:rPr lang="en-US" dirty="0" smtClean="0"/>
              <a:t>API standards </a:t>
            </a:r>
            <a:endParaRPr lang="en-US" dirty="0"/>
          </a:p>
        </p:txBody>
      </p:sp>
      <p:sp>
        <p:nvSpPr>
          <p:cNvPr id="13" name="Content Placeholder 8"/>
          <p:cNvSpPr>
            <a:spLocks noGrp="1"/>
          </p:cNvSpPr>
          <p:nvPr>
            <p:ph sz="quarter" idx="1"/>
          </p:nvPr>
        </p:nvSpPr>
        <p:spPr/>
        <p:txBody>
          <a:bodyPr/>
          <a:lstStyle/>
          <a:p>
            <a:r>
              <a:rPr lang="fr-BE" dirty="0" smtClean="0"/>
              <a:t>les standards API en </a:t>
            </a:r>
            <a:r>
              <a:rPr lang="fr-BE" dirty="0" err="1" smtClean="0"/>
              <a:t>eGovernment</a:t>
            </a:r>
            <a:r>
              <a:rPr lang="fr-BE" dirty="0" smtClean="0"/>
              <a:t> sont </a:t>
            </a:r>
            <a:r>
              <a:rPr lang="fr-BE" dirty="0"/>
              <a:t>basées sur les </a:t>
            </a:r>
            <a:r>
              <a:rPr lang="fr-BE" dirty="0" smtClean="0"/>
              <a:t>standards du marché </a:t>
            </a:r>
            <a:r>
              <a:rPr lang="fr-BE" dirty="0"/>
              <a:t>et les meilleures pratiques </a:t>
            </a:r>
            <a:endParaRPr lang="en-GB" dirty="0" smtClean="0"/>
          </a:p>
          <a:p>
            <a:r>
              <a:rPr lang="fr-BE" dirty="0"/>
              <a:t>une approche pragmatique de la conception d'API </a:t>
            </a:r>
            <a:r>
              <a:rPr lang="fr-BE" dirty="0" err="1"/>
              <a:t>RESTful</a:t>
            </a:r>
            <a:endParaRPr lang="en-GB" dirty="0" smtClean="0"/>
          </a:p>
          <a:p>
            <a:r>
              <a:rPr lang="fr-BE" dirty="0" smtClean="0"/>
              <a:t>un </a:t>
            </a:r>
            <a:r>
              <a:rPr lang="fr-BE" dirty="0"/>
              <a:t>effort de collaboration organisé </a:t>
            </a:r>
            <a:r>
              <a:rPr lang="fr-BE" dirty="0" smtClean="0"/>
              <a:t>sous forme de </a:t>
            </a:r>
            <a:r>
              <a:rPr lang="fr-BE" dirty="0"/>
              <a:t>plusieurs groupes de travail</a:t>
            </a:r>
            <a:endParaRPr lang="en-GB" dirty="0" smtClean="0"/>
          </a:p>
          <a:p>
            <a:pPr lvl="1"/>
            <a:r>
              <a:rPr lang="en-GB" dirty="0" smtClean="0"/>
              <a:t>REST API modelling</a:t>
            </a:r>
          </a:p>
          <a:p>
            <a:pPr lvl="1"/>
            <a:r>
              <a:rPr lang="en-GB" dirty="0" err="1" smtClean="0"/>
              <a:t>sécurité</a:t>
            </a:r>
            <a:r>
              <a:rPr lang="en-GB" dirty="0" smtClean="0"/>
              <a:t> (OAuth)</a:t>
            </a:r>
          </a:p>
          <a:p>
            <a:pPr lvl="1"/>
            <a:r>
              <a:rPr lang="en-GB" dirty="0" err="1" smtClean="0"/>
              <a:t>vocabulaire</a:t>
            </a:r>
            <a:r>
              <a:rPr lang="en-GB" dirty="0" smtClean="0"/>
              <a:t> </a:t>
            </a:r>
            <a:r>
              <a:rPr lang="en-GB" dirty="0" err="1" smtClean="0"/>
              <a:t>fonctionnel</a:t>
            </a:r>
            <a:r>
              <a:rPr lang="en-GB" dirty="0"/>
              <a:t>/business (temps, lieu, </a:t>
            </a:r>
            <a:r>
              <a:rPr lang="en-GB" dirty="0" err="1"/>
              <a:t>personne</a:t>
            </a:r>
            <a:r>
              <a:rPr lang="en-GB" dirty="0"/>
              <a:t>, </a:t>
            </a:r>
            <a:r>
              <a:rPr lang="en-GB" dirty="0" err="1"/>
              <a:t>entreprises</a:t>
            </a:r>
            <a:r>
              <a:rPr lang="en-GB" dirty="0"/>
              <a:t>)</a:t>
            </a:r>
            <a:endParaRPr lang="en-GB" dirty="0" smtClean="0"/>
          </a:p>
          <a:p>
            <a:r>
              <a:rPr lang="en-GB" dirty="0" smtClean="0"/>
              <a:t>REST style guide </a:t>
            </a:r>
          </a:p>
          <a:p>
            <a:pPr lvl="1"/>
            <a:r>
              <a:rPr lang="en-GB" dirty="0" smtClean="0">
                <a:hlinkClick r:id="rId3"/>
              </a:rPr>
              <a:t>https://www.gcloud.belgium.be/rest/</a:t>
            </a:r>
            <a:endParaRPr lang="en-GB" dirty="0" smtClean="0"/>
          </a:p>
          <a:p>
            <a:endParaRPr lang="nl-BE" dirty="0"/>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65</a:t>
            </a:fld>
            <a:endParaRPr lang="en-GB" dirty="0"/>
          </a:p>
        </p:txBody>
      </p:sp>
    </p:spTree>
    <p:extLst>
      <p:ext uri="{BB962C8B-B14F-4D97-AF65-F5344CB8AC3E}">
        <p14:creationId xmlns:p14="http://schemas.microsoft.com/office/powerpoint/2010/main" val="3919153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API management</a:t>
            </a:r>
            <a:endParaRPr lang="en-US" dirty="0"/>
          </a:p>
        </p:txBody>
      </p:sp>
      <p:sp>
        <p:nvSpPr>
          <p:cNvPr id="100" name="Content Placeholder 7"/>
          <p:cNvSpPr>
            <a:spLocks noGrp="1"/>
          </p:cNvSpPr>
          <p:nvPr>
            <p:ph sz="quarter" idx="1"/>
          </p:nvPr>
        </p:nvSpPr>
        <p:spPr>
          <a:xfrm>
            <a:off x="4960988" y="1196752"/>
            <a:ext cx="3725812" cy="5112568"/>
          </a:xfrm>
        </p:spPr>
        <p:txBody>
          <a:bodyPr>
            <a:normAutofit fontScale="92500" lnSpcReduction="10000"/>
          </a:bodyPr>
          <a:lstStyle/>
          <a:p>
            <a:r>
              <a:rPr lang="fr-BE" dirty="0" smtClean="0"/>
              <a:t>importance d’une gestion API adéquate  </a:t>
            </a:r>
          </a:p>
          <a:p>
            <a:pPr lvl="1"/>
            <a:r>
              <a:rPr lang="fr-BE" dirty="0" smtClean="0"/>
              <a:t>migration transparente des services traditionnels</a:t>
            </a:r>
          </a:p>
          <a:p>
            <a:pPr lvl="1"/>
            <a:r>
              <a:rPr lang="fr-BE" dirty="0" smtClean="0"/>
              <a:t>prêt </a:t>
            </a:r>
            <a:r>
              <a:rPr lang="fr-BE" dirty="0"/>
              <a:t>pour les normes </a:t>
            </a:r>
            <a:r>
              <a:rPr lang="fr-BE" dirty="0" smtClean="0"/>
              <a:t>actuelles, </a:t>
            </a:r>
            <a:r>
              <a:rPr lang="fr-BE" dirty="0"/>
              <a:t>mais soutient également notre </a:t>
            </a:r>
            <a:r>
              <a:rPr lang="fr-BE" dirty="0" err="1" smtClean="0"/>
              <a:t>legacy</a:t>
            </a:r>
            <a:endParaRPr lang="fr-BE" dirty="0" smtClean="0"/>
          </a:p>
          <a:p>
            <a:pPr lvl="1"/>
            <a:r>
              <a:rPr lang="fr-BE" dirty="0" smtClean="0"/>
              <a:t>d’une technologie ESB vers </a:t>
            </a:r>
            <a:r>
              <a:rPr lang="fr-BE" dirty="0" err="1" smtClean="0"/>
              <a:t>gateway</a:t>
            </a:r>
            <a:r>
              <a:rPr lang="fr-BE" dirty="0" smtClean="0"/>
              <a:t> API</a:t>
            </a:r>
          </a:p>
          <a:p>
            <a:pPr lvl="1"/>
            <a:r>
              <a:rPr lang="fr-BE" dirty="0" smtClean="0"/>
              <a:t>plateforme parallèle</a:t>
            </a:r>
          </a:p>
          <a:p>
            <a:pPr lvl="1"/>
            <a:r>
              <a:rPr lang="en-US" dirty="0" smtClean="0"/>
              <a:t>migration sans impact</a:t>
            </a:r>
          </a:p>
          <a:p>
            <a:pPr lvl="1"/>
            <a:endParaRPr lang="en-US" sz="400" dirty="0" smtClean="0"/>
          </a:p>
          <a:p>
            <a:r>
              <a:rPr lang="fr-BE" dirty="0" smtClean="0"/>
              <a:t>implémentation plus rapide de nouveaux services</a:t>
            </a:r>
          </a:p>
          <a:p>
            <a:pPr lvl="1"/>
            <a:r>
              <a:rPr lang="fr-BE" dirty="0" smtClean="0"/>
              <a:t>flexible en vue d’extension et customisation</a:t>
            </a:r>
          </a:p>
          <a:p>
            <a:pPr lvl="1"/>
            <a:r>
              <a:rPr lang="fr-BE" dirty="0" smtClean="0"/>
              <a:t>accélère </a:t>
            </a:r>
            <a:r>
              <a:rPr lang="fr-BE" dirty="0"/>
              <a:t>la mise sur le marché</a:t>
            </a:r>
            <a:endParaRPr lang="en-US" dirty="0"/>
          </a:p>
        </p:txBody>
      </p:sp>
      <p:sp>
        <p:nvSpPr>
          <p:cNvPr id="277" name="TextBox 276"/>
          <p:cNvSpPr txBox="1"/>
          <p:nvPr/>
        </p:nvSpPr>
        <p:spPr>
          <a:xfrm>
            <a:off x="2343472" y="4657566"/>
            <a:ext cx="799655" cy="329001"/>
          </a:xfrm>
          <a:prstGeom prst="rect">
            <a:avLst/>
          </a:prstGeom>
          <a:noFill/>
        </p:spPr>
        <p:txBody>
          <a:bodyPr wrap="square" rtlCol="0">
            <a:spAutoFit/>
          </a:bodyPr>
          <a:lstStyle/>
          <a:p>
            <a:pPr algn="ctr" defTabSz="914378" fontAlgn="auto">
              <a:spcBef>
                <a:spcPts val="0"/>
              </a:spcBef>
              <a:spcAft>
                <a:spcPts val="0"/>
              </a:spcAft>
              <a:defRPr/>
            </a:pPr>
            <a:r>
              <a:rPr lang="en-US" sz="788" b="1" dirty="0">
                <a:solidFill>
                  <a:srgbClr val="255384"/>
                </a:solidFill>
                <a:latin typeface="Calibri"/>
                <a:cs typeface="+mn-cs"/>
              </a:rPr>
              <a:t>Policy </a:t>
            </a:r>
            <a:r>
              <a:rPr lang="en-US" sz="750" b="1" dirty="0">
                <a:solidFill>
                  <a:srgbClr val="255384"/>
                </a:solidFill>
                <a:latin typeface="Calibri"/>
                <a:cs typeface="+mn-cs"/>
              </a:rPr>
              <a:t>Enforcement</a:t>
            </a:r>
            <a:endParaRPr lang="en-US" sz="788" b="1" dirty="0">
              <a:solidFill>
                <a:srgbClr val="255384"/>
              </a:solidFill>
              <a:latin typeface="Calibri"/>
              <a:cs typeface="+mn-cs"/>
            </a:endParaRPr>
          </a:p>
        </p:txBody>
      </p:sp>
      <p:sp>
        <p:nvSpPr>
          <p:cNvPr id="278" name="Rounded Rectangle 277"/>
          <p:cNvSpPr/>
          <p:nvPr/>
        </p:nvSpPr>
        <p:spPr>
          <a:xfrm>
            <a:off x="2308877" y="3884970"/>
            <a:ext cx="866606" cy="1067872"/>
          </a:xfrm>
          <a:prstGeom prst="roundRect">
            <a:avLst/>
          </a:prstGeom>
          <a:noFill/>
          <a:ln w="28575">
            <a:solidFill>
              <a:schemeClr val="tx1">
                <a:lumMod val="25000"/>
                <a:lumOff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auto">
              <a:spcBef>
                <a:spcPts val="0"/>
              </a:spcBef>
              <a:spcAft>
                <a:spcPts val="0"/>
              </a:spcAft>
              <a:defRPr/>
            </a:pPr>
            <a:endParaRPr lang="en-US" sz="1500">
              <a:solidFill>
                <a:prstClr val="white"/>
              </a:solidFill>
              <a:latin typeface="Calibri"/>
            </a:endParaRPr>
          </a:p>
        </p:txBody>
      </p:sp>
      <p:sp>
        <p:nvSpPr>
          <p:cNvPr id="279" name="TextBox 278"/>
          <p:cNvSpPr txBox="1"/>
          <p:nvPr/>
        </p:nvSpPr>
        <p:spPr>
          <a:xfrm>
            <a:off x="2348666" y="3926166"/>
            <a:ext cx="800219" cy="230832"/>
          </a:xfrm>
          <a:prstGeom prst="rect">
            <a:avLst/>
          </a:prstGeom>
          <a:noFill/>
        </p:spPr>
        <p:txBody>
          <a:bodyPr wrap="none" rtlCol="0">
            <a:spAutoFit/>
          </a:bodyPr>
          <a:lstStyle/>
          <a:p>
            <a:pPr defTabSz="914378" fontAlgn="auto">
              <a:spcBef>
                <a:spcPts val="0"/>
              </a:spcBef>
              <a:spcAft>
                <a:spcPts val="0"/>
              </a:spcAft>
              <a:defRPr/>
            </a:pPr>
            <a:r>
              <a:rPr lang="en-US" sz="900" b="1" dirty="0">
                <a:solidFill>
                  <a:prstClr val="black"/>
                </a:solidFill>
                <a:latin typeface="Calibri"/>
                <a:cs typeface="+mn-cs"/>
              </a:rPr>
              <a:t>API Gateway</a:t>
            </a:r>
          </a:p>
        </p:txBody>
      </p:sp>
      <p:grpSp>
        <p:nvGrpSpPr>
          <p:cNvPr id="280" name="Group 297"/>
          <p:cNvGrpSpPr>
            <a:grpSpLocks noChangeAspect="1"/>
          </p:cNvGrpSpPr>
          <p:nvPr/>
        </p:nvGrpSpPr>
        <p:grpSpPr bwMode="auto">
          <a:xfrm>
            <a:off x="2510222" y="4134660"/>
            <a:ext cx="467519" cy="516394"/>
            <a:chOff x="2825750" y="2298700"/>
            <a:chExt cx="1255713" cy="1270000"/>
          </a:xfrm>
        </p:grpSpPr>
        <p:sp>
          <p:nvSpPr>
            <p:cNvPr id="281" name="Freeform 231"/>
            <p:cNvSpPr>
              <a:spLocks/>
            </p:cNvSpPr>
            <p:nvPr/>
          </p:nvSpPr>
          <p:spPr bwMode="auto">
            <a:xfrm>
              <a:off x="2998788" y="2471738"/>
              <a:ext cx="909638" cy="923925"/>
            </a:xfrm>
            <a:custGeom>
              <a:avLst/>
              <a:gdLst>
                <a:gd name="T0" fmla="*/ 0 w 573"/>
                <a:gd name="T1" fmla="*/ 738404876 h 582"/>
                <a:gd name="T2" fmla="*/ 15120946 w 573"/>
                <a:gd name="T3" fmla="*/ 592235875 h 582"/>
                <a:gd name="T4" fmla="*/ 60483782 w 573"/>
                <a:gd name="T5" fmla="*/ 448587823 h 582"/>
                <a:gd name="T6" fmla="*/ 123488515 w 573"/>
                <a:gd name="T7" fmla="*/ 325100913 h 582"/>
                <a:gd name="T8" fmla="*/ 216733564 w 573"/>
                <a:gd name="T9" fmla="*/ 216733446 h 582"/>
                <a:gd name="T10" fmla="*/ 320060776 w 573"/>
                <a:gd name="T11" fmla="*/ 128527171 h 582"/>
                <a:gd name="T12" fmla="*/ 443547753 w 573"/>
                <a:gd name="T13" fmla="*/ 60483749 h 582"/>
                <a:gd name="T14" fmla="*/ 577116845 w 573"/>
                <a:gd name="T15" fmla="*/ 20161248 h 582"/>
                <a:gd name="T16" fmla="*/ 723285925 w 573"/>
                <a:gd name="T17" fmla="*/ 0 h 582"/>
                <a:gd name="T18" fmla="*/ 796369672 w 573"/>
                <a:gd name="T19" fmla="*/ 5040312 h 582"/>
                <a:gd name="T20" fmla="*/ 940019588 w 573"/>
                <a:gd name="T21" fmla="*/ 37801547 h 582"/>
                <a:gd name="T22" fmla="*/ 1068546779 w 573"/>
                <a:gd name="T23" fmla="*/ 93244973 h 582"/>
                <a:gd name="T24" fmla="*/ 1181954618 w 573"/>
                <a:gd name="T25" fmla="*/ 171370603 h 582"/>
                <a:gd name="T26" fmla="*/ 1277720567 w 573"/>
                <a:gd name="T27" fmla="*/ 272176860 h 582"/>
                <a:gd name="T28" fmla="*/ 1355844627 w 573"/>
                <a:gd name="T29" fmla="*/ 385583050 h 582"/>
                <a:gd name="T30" fmla="*/ 1411288071 w 573"/>
                <a:gd name="T31" fmla="*/ 519152168 h 582"/>
                <a:gd name="T32" fmla="*/ 1439010587 w 573"/>
                <a:gd name="T33" fmla="*/ 665321169 h 582"/>
                <a:gd name="T34" fmla="*/ 1444050900 w 573"/>
                <a:gd name="T35" fmla="*/ 738404876 h 582"/>
                <a:gd name="T36" fmla="*/ 1428929961 w 573"/>
                <a:gd name="T37" fmla="*/ 884574076 h 582"/>
                <a:gd name="T38" fmla="*/ 1388607456 w 573"/>
                <a:gd name="T39" fmla="*/ 1023183405 h 582"/>
                <a:gd name="T40" fmla="*/ 1320562435 w 573"/>
                <a:gd name="T41" fmla="*/ 1146670216 h 582"/>
                <a:gd name="T42" fmla="*/ 1232357749 w 573"/>
                <a:gd name="T43" fmla="*/ 1255037683 h 582"/>
                <a:gd name="T44" fmla="*/ 1126511174 w 573"/>
                <a:gd name="T45" fmla="*/ 1343243908 h 582"/>
                <a:gd name="T46" fmla="*/ 1003022708 w 573"/>
                <a:gd name="T47" fmla="*/ 1411287305 h 582"/>
                <a:gd name="T48" fmla="*/ 866934254 w 573"/>
                <a:gd name="T49" fmla="*/ 1454130737 h 582"/>
                <a:gd name="T50" fmla="*/ 723285925 w 573"/>
                <a:gd name="T51" fmla="*/ 1466730719 h 582"/>
                <a:gd name="T52" fmla="*/ 650200591 w 573"/>
                <a:gd name="T53" fmla="*/ 1466730719 h 582"/>
                <a:gd name="T54" fmla="*/ 509071824 w 573"/>
                <a:gd name="T55" fmla="*/ 1433969495 h 582"/>
                <a:gd name="T56" fmla="*/ 380544534 w 573"/>
                <a:gd name="T57" fmla="*/ 1381045443 h 582"/>
                <a:gd name="T58" fmla="*/ 267136695 w 573"/>
                <a:gd name="T59" fmla="*/ 1302921425 h 582"/>
                <a:gd name="T60" fmla="*/ 166330383 w 573"/>
                <a:gd name="T61" fmla="*/ 1202113630 h 582"/>
                <a:gd name="T62" fmla="*/ 88206298 w 573"/>
                <a:gd name="T63" fmla="*/ 1086186491 h 582"/>
                <a:gd name="T64" fmla="*/ 32762841 w 573"/>
                <a:gd name="T65" fmla="*/ 952619060 h 582"/>
                <a:gd name="T66" fmla="*/ 5040315 w 573"/>
                <a:gd name="T67" fmla="*/ 811490171 h 582"/>
                <a:gd name="T68" fmla="*/ 0 w 573"/>
                <a:gd name="T69" fmla="*/ 738404876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582"/>
                <a:gd name="T107" fmla="*/ 573 w 573"/>
                <a:gd name="T108" fmla="*/ 582 h 5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582">
                  <a:moveTo>
                    <a:pt x="0" y="293"/>
                  </a:moveTo>
                  <a:lnTo>
                    <a:pt x="0" y="293"/>
                  </a:lnTo>
                  <a:lnTo>
                    <a:pt x="2" y="264"/>
                  </a:lnTo>
                  <a:lnTo>
                    <a:pt x="6" y="235"/>
                  </a:lnTo>
                  <a:lnTo>
                    <a:pt x="13" y="206"/>
                  </a:lnTo>
                  <a:lnTo>
                    <a:pt x="24" y="178"/>
                  </a:lnTo>
                  <a:lnTo>
                    <a:pt x="35" y="153"/>
                  </a:lnTo>
                  <a:lnTo>
                    <a:pt x="49" y="129"/>
                  </a:lnTo>
                  <a:lnTo>
                    <a:pt x="66" y="108"/>
                  </a:lnTo>
                  <a:lnTo>
                    <a:pt x="86" y="86"/>
                  </a:lnTo>
                  <a:lnTo>
                    <a:pt x="106" y="68"/>
                  </a:lnTo>
                  <a:lnTo>
                    <a:pt x="127" y="51"/>
                  </a:lnTo>
                  <a:lnTo>
                    <a:pt x="151" y="37"/>
                  </a:lnTo>
                  <a:lnTo>
                    <a:pt x="176" y="24"/>
                  </a:lnTo>
                  <a:lnTo>
                    <a:pt x="202" y="15"/>
                  </a:lnTo>
                  <a:lnTo>
                    <a:pt x="229" y="8"/>
                  </a:lnTo>
                  <a:lnTo>
                    <a:pt x="258" y="2"/>
                  </a:lnTo>
                  <a:lnTo>
                    <a:pt x="287" y="0"/>
                  </a:lnTo>
                  <a:lnTo>
                    <a:pt x="316" y="2"/>
                  </a:lnTo>
                  <a:lnTo>
                    <a:pt x="344" y="8"/>
                  </a:lnTo>
                  <a:lnTo>
                    <a:pt x="373" y="15"/>
                  </a:lnTo>
                  <a:lnTo>
                    <a:pt x="398" y="24"/>
                  </a:lnTo>
                  <a:lnTo>
                    <a:pt x="424" y="37"/>
                  </a:lnTo>
                  <a:lnTo>
                    <a:pt x="447" y="51"/>
                  </a:lnTo>
                  <a:lnTo>
                    <a:pt x="469" y="68"/>
                  </a:lnTo>
                  <a:lnTo>
                    <a:pt x="489" y="86"/>
                  </a:lnTo>
                  <a:lnTo>
                    <a:pt x="507" y="108"/>
                  </a:lnTo>
                  <a:lnTo>
                    <a:pt x="524" y="129"/>
                  </a:lnTo>
                  <a:lnTo>
                    <a:pt x="538" y="153"/>
                  </a:lnTo>
                  <a:lnTo>
                    <a:pt x="551" y="178"/>
                  </a:lnTo>
                  <a:lnTo>
                    <a:pt x="560" y="206"/>
                  </a:lnTo>
                  <a:lnTo>
                    <a:pt x="567" y="235"/>
                  </a:lnTo>
                  <a:lnTo>
                    <a:pt x="571" y="264"/>
                  </a:lnTo>
                  <a:lnTo>
                    <a:pt x="573" y="293"/>
                  </a:lnTo>
                  <a:lnTo>
                    <a:pt x="571" y="322"/>
                  </a:lnTo>
                  <a:lnTo>
                    <a:pt x="567" y="351"/>
                  </a:lnTo>
                  <a:lnTo>
                    <a:pt x="560" y="378"/>
                  </a:lnTo>
                  <a:lnTo>
                    <a:pt x="551" y="406"/>
                  </a:lnTo>
                  <a:lnTo>
                    <a:pt x="538" y="431"/>
                  </a:lnTo>
                  <a:lnTo>
                    <a:pt x="524" y="455"/>
                  </a:lnTo>
                  <a:lnTo>
                    <a:pt x="507" y="477"/>
                  </a:lnTo>
                  <a:lnTo>
                    <a:pt x="489" y="498"/>
                  </a:lnTo>
                  <a:lnTo>
                    <a:pt x="469" y="517"/>
                  </a:lnTo>
                  <a:lnTo>
                    <a:pt x="447" y="533"/>
                  </a:lnTo>
                  <a:lnTo>
                    <a:pt x="424" y="548"/>
                  </a:lnTo>
                  <a:lnTo>
                    <a:pt x="398" y="560"/>
                  </a:lnTo>
                  <a:lnTo>
                    <a:pt x="373" y="569"/>
                  </a:lnTo>
                  <a:lnTo>
                    <a:pt x="344" y="577"/>
                  </a:lnTo>
                  <a:lnTo>
                    <a:pt x="316" y="582"/>
                  </a:lnTo>
                  <a:lnTo>
                    <a:pt x="287" y="582"/>
                  </a:lnTo>
                  <a:lnTo>
                    <a:pt x="258" y="582"/>
                  </a:lnTo>
                  <a:lnTo>
                    <a:pt x="229" y="577"/>
                  </a:lnTo>
                  <a:lnTo>
                    <a:pt x="202" y="569"/>
                  </a:lnTo>
                  <a:lnTo>
                    <a:pt x="176" y="560"/>
                  </a:lnTo>
                  <a:lnTo>
                    <a:pt x="151" y="548"/>
                  </a:lnTo>
                  <a:lnTo>
                    <a:pt x="127" y="533"/>
                  </a:lnTo>
                  <a:lnTo>
                    <a:pt x="106" y="517"/>
                  </a:lnTo>
                  <a:lnTo>
                    <a:pt x="86" y="498"/>
                  </a:lnTo>
                  <a:lnTo>
                    <a:pt x="66" y="477"/>
                  </a:lnTo>
                  <a:lnTo>
                    <a:pt x="49" y="455"/>
                  </a:lnTo>
                  <a:lnTo>
                    <a:pt x="35" y="431"/>
                  </a:lnTo>
                  <a:lnTo>
                    <a:pt x="24" y="406"/>
                  </a:lnTo>
                  <a:lnTo>
                    <a:pt x="13" y="378"/>
                  </a:lnTo>
                  <a:lnTo>
                    <a:pt x="6" y="351"/>
                  </a:lnTo>
                  <a:lnTo>
                    <a:pt x="2" y="322"/>
                  </a:lnTo>
                  <a:lnTo>
                    <a:pt x="0" y="293"/>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82" name="Freeform 232"/>
            <p:cNvSpPr>
              <a:spLocks/>
            </p:cNvSpPr>
            <p:nvPr/>
          </p:nvSpPr>
          <p:spPr bwMode="auto">
            <a:xfrm>
              <a:off x="3086100" y="2573338"/>
              <a:ext cx="735013" cy="720725"/>
            </a:xfrm>
            <a:custGeom>
              <a:avLst/>
              <a:gdLst>
                <a:gd name="T0" fmla="*/ 0 w 463"/>
                <a:gd name="T1" fmla="*/ 572076307 h 454"/>
                <a:gd name="T2" fmla="*/ 12601583 w 463"/>
                <a:gd name="T3" fmla="*/ 458668513 h 454"/>
                <a:gd name="T4" fmla="*/ 45362844 w 463"/>
                <a:gd name="T5" fmla="*/ 347781568 h 454"/>
                <a:gd name="T6" fmla="*/ 100806317 w 463"/>
                <a:gd name="T7" fmla="*/ 252015656 h 454"/>
                <a:gd name="T8" fmla="*/ 173891697 w 463"/>
                <a:gd name="T9" fmla="*/ 168851267 h 454"/>
                <a:gd name="T10" fmla="*/ 259577095 w 463"/>
                <a:gd name="T11" fmla="*/ 95765937 h 454"/>
                <a:gd name="T12" fmla="*/ 355343072 w 463"/>
                <a:gd name="T13" fmla="*/ 45362813 h 454"/>
                <a:gd name="T14" fmla="*/ 466230093 w 463"/>
                <a:gd name="T15" fmla="*/ 12601575 h 454"/>
                <a:gd name="T16" fmla="*/ 584676692 w 463"/>
                <a:gd name="T17" fmla="*/ 0 h 454"/>
                <a:gd name="T18" fmla="*/ 645160467 w 463"/>
                <a:gd name="T19" fmla="*/ 5040313 h 454"/>
                <a:gd name="T20" fmla="*/ 758568339 w 463"/>
                <a:gd name="T21" fmla="*/ 27722517 h 454"/>
                <a:gd name="T22" fmla="*/ 864415144 w 463"/>
                <a:gd name="T23" fmla="*/ 68045019 h 454"/>
                <a:gd name="T24" fmla="*/ 957660171 w 463"/>
                <a:gd name="T25" fmla="*/ 133569089 h 454"/>
                <a:gd name="T26" fmla="*/ 1035785841 w 463"/>
                <a:gd name="T27" fmla="*/ 211693167 h 454"/>
                <a:gd name="T28" fmla="*/ 1098788980 w 463"/>
                <a:gd name="T29" fmla="*/ 297378457 h 454"/>
                <a:gd name="T30" fmla="*/ 1139111496 w 463"/>
                <a:gd name="T31" fmla="*/ 403224991 h 454"/>
                <a:gd name="T32" fmla="*/ 1161793706 w 463"/>
                <a:gd name="T33" fmla="*/ 514111935 h 454"/>
                <a:gd name="T34" fmla="*/ 1166834020 w 463"/>
                <a:gd name="T35" fmla="*/ 572076307 h 454"/>
                <a:gd name="T36" fmla="*/ 1154232440 w 463"/>
                <a:gd name="T37" fmla="*/ 688003463 h 454"/>
                <a:gd name="T38" fmla="*/ 1121471189 w 463"/>
                <a:gd name="T39" fmla="*/ 796369359 h 454"/>
                <a:gd name="T40" fmla="*/ 1066027728 w 463"/>
                <a:gd name="T41" fmla="*/ 892135469 h 454"/>
                <a:gd name="T42" fmla="*/ 997982688 w 463"/>
                <a:gd name="T43" fmla="*/ 980341708 h 454"/>
                <a:gd name="T44" fmla="*/ 909777976 w 463"/>
                <a:gd name="T45" fmla="*/ 1048385115 h 454"/>
                <a:gd name="T46" fmla="*/ 808971485 w 463"/>
                <a:gd name="T47" fmla="*/ 1103828538 h 454"/>
                <a:gd name="T48" fmla="*/ 700603928 w 463"/>
                <a:gd name="T49" fmla="*/ 1136591354 h 454"/>
                <a:gd name="T50" fmla="*/ 584676692 w 463"/>
                <a:gd name="T51" fmla="*/ 1144151027 h 454"/>
                <a:gd name="T52" fmla="*/ 526713868 w 463"/>
                <a:gd name="T53" fmla="*/ 1144151027 h 454"/>
                <a:gd name="T54" fmla="*/ 410786533 w 463"/>
                <a:gd name="T55" fmla="*/ 1121470420 h 454"/>
                <a:gd name="T56" fmla="*/ 304939926 w 463"/>
                <a:gd name="T57" fmla="*/ 1076107620 h 454"/>
                <a:gd name="T58" fmla="*/ 214214263 w 463"/>
                <a:gd name="T59" fmla="*/ 1018143248 h 454"/>
                <a:gd name="T60" fmla="*/ 131048229 w 463"/>
                <a:gd name="T61" fmla="*/ 940019219 h 454"/>
                <a:gd name="T62" fmla="*/ 73085380 w 463"/>
                <a:gd name="T63" fmla="*/ 846772669 h 454"/>
                <a:gd name="T64" fmla="*/ 27722536 w 463"/>
                <a:gd name="T65" fmla="*/ 740925937 h 454"/>
                <a:gd name="T66" fmla="*/ 2520952 w 463"/>
                <a:gd name="T67" fmla="*/ 632558453 h 454"/>
                <a:gd name="T68" fmla="*/ 0 w 463"/>
                <a:gd name="T69" fmla="*/ 572076307 h 4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3"/>
                <a:gd name="T106" fmla="*/ 0 h 454"/>
                <a:gd name="T107" fmla="*/ 463 w 463"/>
                <a:gd name="T108" fmla="*/ 454 h 4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3" h="454">
                  <a:moveTo>
                    <a:pt x="0" y="227"/>
                  </a:moveTo>
                  <a:lnTo>
                    <a:pt x="0" y="227"/>
                  </a:lnTo>
                  <a:lnTo>
                    <a:pt x="1" y="204"/>
                  </a:lnTo>
                  <a:lnTo>
                    <a:pt x="5" y="182"/>
                  </a:lnTo>
                  <a:lnTo>
                    <a:pt x="11" y="160"/>
                  </a:lnTo>
                  <a:lnTo>
                    <a:pt x="18" y="138"/>
                  </a:lnTo>
                  <a:lnTo>
                    <a:pt x="29" y="118"/>
                  </a:lnTo>
                  <a:lnTo>
                    <a:pt x="40" y="100"/>
                  </a:lnTo>
                  <a:lnTo>
                    <a:pt x="52" y="84"/>
                  </a:lnTo>
                  <a:lnTo>
                    <a:pt x="69" y="67"/>
                  </a:lnTo>
                  <a:lnTo>
                    <a:pt x="85" y="53"/>
                  </a:lnTo>
                  <a:lnTo>
                    <a:pt x="103" y="38"/>
                  </a:lnTo>
                  <a:lnTo>
                    <a:pt x="121" y="27"/>
                  </a:lnTo>
                  <a:lnTo>
                    <a:pt x="141" y="18"/>
                  </a:lnTo>
                  <a:lnTo>
                    <a:pt x="163" y="11"/>
                  </a:lnTo>
                  <a:lnTo>
                    <a:pt x="185" y="5"/>
                  </a:lnTo>
                  <a:lnTo>
                    <a:pt x="209" y="2"/>
                  </a:lnTo>
                  <a:lnTo>
                    <a:pt x="232" y="0"/>
                  </a:lnTo>
                  <a:lnTo>
                    <a:pt x="256" y="2"/>
                  </a:lnTo>
                  <a:lnTo>
                    <a:pt x="278" y="5"/>
                  </a:lnTo>
                  <a:lnTo>
                    <a:pt x="301" y="11"/>
                  </a:lnTo>
                  <a:lnTo>
                    <a:pt x="321" y="18"/>
                  </a:lnTo>
                  <a:lnTo>
                    <a:pt x="343" y="27"/>
                  </a:lnTo>
                  <a:lnTo>
                    <a:pt x="361" y="38"/>
                  </a:lnTo>
                  <a:lnTo>
                    <a:pt x="380" y="53"/>
                  </a:lnTo>
                  <a:lnTo>
                    <a:pt x="396" y="67"/>
                  </a:lnTo>
                  <a:lnTo>
                    <a:pt x="411" y="84"/>
                  </a:lnTo>
                  <a:lnTo>
                    <a:pt x="423" y="100"/>
                  </a:lnTo>
                  <a:lnTo>
                    <a:pt x="436" y="118"/>
                  </a:lnTo>
                  <a:lnTo>
                    <a:pt x="445" y="138"/>
                  </a:lnTo>
                  <a:lnTo>
                    <a:pt x="452" y="160"/>
                  </a:lnTo>
                  <a:lnTo>
                    <a:pt x="458" y="182"/>
                  </a:lnTo>
                  <a:lnTo>
                    <a:pt x="461" y="204"/>
                  </a:lnTo>
                  <a:lnTo>
                    <a:pt x="463" y="227"/>
                  </a:lnTo>
                  <a:lnTo>
                    <a:pt x="461" y="251"/>
                  </a:lnTo>
                  <a:lnTo>
                    <a:pt x="458" y="273"/>
                  </a:lnTo>
                  <a:lnTo>
                    <a:pt x="452" y="294"/>
                  </a:lnTo>
                  <a:lnTo>
                    <a:pt x="445" y="316"/>
                  </a:lnTo>
                  <a:lnTo>
                    <a:pt x="436" y="336"/>
                  </a:lnTo>
                  <a:lnTo>
                    <a:pt x="423" y="354"/>
                  </a:lnTo>
                  <a:lnTo>
                    <a:pt x="411" y="373"/>
                  </a:lnTo>
                  <a:lnTo>
                    <a:pt x="396" y="389"/>
                  </a:lnTo>
                  <a:lnTo>
                    <a:pt x="380" y="404"/>
                  </a:lnTo>
                  <a:lnTo>
                    <a:pt x="361" y="416"/>
                  </a:lnTo>
                  <a:lnTo>
                    <a:pt x="343" y="427"/>
                  </a:lnTo>
                  <a:lnTo>
                    <a:pt x="321" y="438"/>
                  </a:lnTo>
                  <a:lnTo>
                    <a:pt x="301" y="445"/>
                  </a:lnTo>
                  <a:lnTo>
                    <a:pt x="278" y="451"/>
                  </a:lnTo>
                  <a:lnTo>
                    <a:pt x="256" y="454"/>
                  </a:lnTo>
                  <a:lnTo>
                    <a:pt x="232" y="454"/>
                  </a:lnTo>
                  <a:lnTo>
                    <a:pt x="209" y="454"/>
                  </a:lnTo>
                  <a:lnTo>
                    <a:pt x="185" y="451"/>
                  </a:lnTo>
                  <a:lnTo>
                    <a:pt x="163" y="445"/>
                  </a:lnTo>
                  <a:lnTo>
                    <a:pt x="141" y="438"/>
                  </a:lnTo>
                  <a:lnTo>
                    <a:pt x="121" y="427"/>
                  </a:lnTo>
                  <a:lnTo>
                    <a:pt x="103" y="416"/>
                  </a:lnTo>
                  <a:lnTo>
                    <a:pt x="85" y="404"/>
                  </a:lnTo>
                  <a:lnTo>
                    <a:pt x="69" y="389"/>
                  </a:lnTo>
                  <a:lnTo>
                    <a:pt x="52" y="373"/>
                  </a:lnTo>
                  <a:lnTo>
                    <a:pt x="40" y="354"/>
                  </a:lnTo>
                  <a:lnTo>
                    <a:pt x="29" y="336"/>
                  </a:lnTo>
                  <a:lnTo>
                    <a:pt x="18" y="316"/>
                  </a:lnTo>
                  <a:lnTo>
                    <a:pt x="11" y="294"/>
                  </a:lnTo>
                  <a:lnTo>
                    <a:pt x="5" y="273"/>
                  </a:lnTo>
                  <a:lnTo>
                    <a:pt x="1" y="251"/>
                  </a:lnTo>
                  <a:lnTo>
                    <a:pt x="0"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83" name="Freeform 233"/>
            <p:cNvSpPr>
              <a:spLocks/>
            </p:cNvSpPr>
            <p:nvPr/>
          </p:nvSpPr>
          <p:spPr bwMode="auto">
            <a:xfrm>
              <a:off x="3302000" y="2298700"/>
              <a:ext cx="303213" cy="246063"/>
            </a:xfrm>
            <a:custGeom>
              <a:avLst/>
              <a:gdLst>
                <a:gd name="T0" fmla="*/ 0 w 191"/>
                <a:gd name="T1" fmla="*/ 390625752 h 155"/>
                <a:gd name="T2" fmla="*/ 95766090 w 191"/>
                <a:gd name="T3" fmla="*/ 0 h 155"/>
                <a:gd name="T4" fmla="*/ 385585312 w 191"/>
                <a:gd name="T5" fmla="*/ 0 h 155"/>
                <a:gd name="T6" fmla="*/ 481351476 w 191"/>
                <a:gd name="T7" fmla="*/ 390625752 h 155"/>
                <a:gd name="T8" fmla="*/ 0 w 191"/>
                <a:gd name="T9" fmla="*/ 390625752 h 155"/>
                <a:gd name="T10" fmla="*/ 0 60000 65536"/>
                <a:gd name="T11" fmla="*/ 0 60000 65536"/>
                <a:gd name="T12" fmla="*/ 0 60000 65536"/>
                <a:gd name="T13" fmla="*/ 0 60000 65536"/>
                <a:gd name="T14" fmla="*/ 0 60000 65536"/>
                <a:gd name="T15" fmla="*/ 0 w 191"/>
                <a:gd name="T16" fmla="*/ 0 h 155"/>
                <a:gd name="T17" fmla="*/ 191 w 191"/>
                <a:gd name="T18" fmla="*/ 155 h 155"/>
              </a:gdLst>
              <a:ahLst/>
              <a:cxnLst>
                <a:cxn ang="T10">
                  <a:pos x="T0" y="T1"/>
                </a:cxn>
                <a:cxn ang="T11">
                  <a:pos x="T2" y="T3"/>
                </a:cxn>
                <a:cxn ang="T12">
                  <a:pos x="T4" y="T5"/>
                </a:cxn>
                <a:cxn ang="T13">
                  <a:pos x="T6" y="T7"/>
                </a:cxn>
                <a:cxn ang="T14">
                  <a:pos x="T8" y="T9"/>
                </a:cxn>
              </a:cxnLst>
              <a:rect l="T15" t="T16" r="T17" b="T18"/>
              <a:pathLst>
                <a:path w="191" h="155">
                  <a:moveTo>
                    <a:pt x="0" y="155"/>
                  </a:moveTo>
                  <a:lnTo>
                    <a:pt x="38" y="0"/>
                  </a:lnTo>
                  <a:lnTo>
                    <a:pt x="153" y="0"/>
                  </a:lnTo>
                  <a:lnTo>
                    <a:pt x="191" y="155"/>
                  </a:lnTo>
                  <a:lnTo>
                    <a:pt x="0" y="155"/>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84" name="Freeform 234"/>
            <p:cNvSpPr>
              <a:spLocks/>
            </p:cNvSpPr>
            <p:nvPr/>
          </p:nvSpPr>
          <p:spPr bwMode="auto">
            <a:xfrm>
              <a:off x="3302000" y="3324225"/>
              <a:ext cx="303213" cy="244475"/>
            </a:xfrm>
            <a:custGeom>
              <a:avLst/>
              <a:gdLst>
                <a:gd name="T0" fmla="*/ 481351476 w 191"/>
                <a:gd name="T1" fmla="*/ 0 h 154"/>
                <a:gd name="T2" fmla="*/ 385585312 w 191"/>
                <a:gd name="T3" fmla="*/ 388104008 h 154"/>
                <a:gd name="T4" fmla="*/ 95766090 w 191"/>
                <a:gd name="T5" fmla="*/ 388104008 h 154"/>
                <a:gd name="T6" fmla="*/ 0 w 191"/>
                <a:gd name="T7" fmla="*/ 0 h 154"/>
                <a:gd name="T8" fmla="*/ 481351476 w 191"/>
                <a:gd name="T9" fmla="*/ 0 h 154"/>
                <a:gd name="T10" fmla="*/ 0 60000 65536"/>
                <a:gd name="T11" fmla="*/ 0 60000 65536"/>
                <a:gd name="T12" fmla="*/ 0 60000 65536"/>
                <a:gd name="T13" fmla="*/ 0 60000 65536"/>
                <a:gd name="T14" fmla="*/ 0 60000 65536"/>
                <a:gd name="T15" fmla="*/ 0 w 191"/>
                <a:gd name="T16" fmla="*/ 0 h 154"/>
                <a:gd name="T17" fmla="*/ 191 w 191"/>
                <a:gd name="T18" fmla="*/ 154 h 154"/>
              </a:gdLst>
              <a:ahLst/>
              <a:cxnLst>
                <a:cxn ang="T10">
                  <a:pos x="T0" y="T1"/>
                </a:cxn>
                <a:cxn ang="T11">
                  <a:pos x="T2" y="T3"/>
                </a:cxn>
                <a:cxn ang="T12">
                  <a:pos x="T4" y="T5"/>
                </a:cxn>
                <a:cxn ang="T13">
                  <a:pos x="T6" y="T7"/>
                </a:cxn>
                <a:cxn ang="T14">
                  <a:pos x="T8" y="T9"/>
                </a:cxn>
              </a:cxnLst>
              <a:rect l="T15" t="T16" r="T17" b="T18"/>
              <a:pathLst>
                <a:path w="191" h="154">
                  <a:moveTo>
                    <a:pt x="191" y="0"/>
                  </a:moveTo>
                  <a:lnTo>
                    <a:pt x="153" y="154"/>
                  </a:lnTo>
                  <a:lnTo>
                    <a:pt x="38" y="154"/>
                  </a:lnTo>
                  <a:lnTo>
                    <a:pt x="0" y="0"/>
                  </a:lnTo>
                  <a:lnTo>
                    <a:pt x="191" y="0"/>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85" name="Freeform 235"/>
            <p:cNvSpPr>
              <a:spLocks/>
            </p:cNvSpPr>
            <p:nvPr/>
          </p:nvSpPr>
          <p:spPr bwMode="auto">
            <a:xfrm>
              <a:off x="3849688" y="2774950"/>
              <a:ext cx="231775" cy="317500"/>
            </a:xfrm>
            <a:custGeom>
              <a:avLst/>
              <a:gdLst>
                <a:gd name="T0" fmla="*/ 0 w 146"/>
                <a:gd name="T1" fmla="*/ 0 h 200"/>
                <a:gd name="T2" fmla="*/ 367942758 w 146"/>
                <a:gd name="T3" fmla="*/ 93246571 h 200"/>
                <a:gd name="T4" fmla="*/ 367942758 w 146"/>
                <a:gd name="T5" fmla="*/ 413305598 h 200"/>
                <a:gd name="T6" fmla="*/ 0 w 146"/>
                <a:gd name="T7" fmla="*/ 504031295 h 200"/>
                <a:gd name="T8" fmla="*/ 0 w 146"/>
                <a:gd name="T9" fmla="*/ 0 h 200"/>
                <a:gd name="T10" fmla="*/ 0 60000 65536"/>
                <a:gd name="T11" fmla="*/ 0 60000 65536"/>
                <a:gd name="T12" fmla="*/ 0 60000 65536"/>
                <a:gd name="T13" fmla="*/ 0 60000 65536"/>
                <a:gd name="T14" fmla="*/ 0 60000 65536"/>
                <a:gd name="T15" fmla="*/ 0 w 146"/>
                <a:gd name="T16" fmla="*/ 0 h 200"/>
                <a:gd name="T17" fmla="*/ 146 w 146"/>
                <a:gd name="T18" fmla="*/ 200 h 200"/>
              </a:gdLst>
              <a:ahLst/>
              <a:cxnLst>
                <a:cxn ang="T10">
                  <a:pos x="T0" y="T1"/>
                </a:cxn>
                <a:cxn ang="T11">
                  <a:pos x="T2" y="T3"/>
                </a:cxn>
                <a:cxn ang="T12">
                  <a:pos x="T4" y="T5"/>
                </a:cxn>
                <a:cxn ang="T13">
                  <a:pos x="T6" y="T7"/>
                </a:cxn>
                <a:cxn ang="T14">
                  <a:pos x="T8" y="T9"/>
                </a:cxn>
              </a:cxnLst>
              <a:rect l="T15" t="T16" r="T17" b="T18"/>
              <a:pathLst>
                <a:path w="146" h="200">
                  <a:moveTo>
                    <a:pt x="0" y="0"/>
                  </a:moveTo>
                  <a:lnTo>
                    <a:pt x="146" y="37"/>
                  </a:lnTo>
                  <a:lnTo>
                    <a:pt x="146" y="164"/>
                  </a:lnTo>
                  <a:lnTo>
                    <a:pt x="0" y="200"/>
                  </a:lnTo>
                  <a:lnTo>
                    <a:pt x="0" y="0"/>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86" name="Freeform 236"/>
            <p:cNvSpPr>
              <a:spLocks/>
            </p:cNvSpPr>
            <p:nvPr/>
          </p:nvSpPr>
          <p:spPr bwMode="auto">
            <a:xfrm>
              <a:off x="2825750" y="2774950"/>
              <a:ext cx="230188" cy="317500"/>
            </a:xfrm>
            <a:custGeom>
              <a:avLst/>
              <a:gdLst>
                <a:gd name="T0" fmla="*/ 365424189 w 145"/>
                <a:gd name="T1" fmla="*/ 504031295 h 200"/>
                <a:gd name="T2" fmla="*/ 0 w 145"/>
                <a:gd name="T3" fmla="*/ 413305598 h 200"/>
                <a:gd name="T4" fmla="*/ 0 w 145"/>
                <a:gd name="T5" fmla="*/ 93246571 h 200"/>
                <a:gd name="T6" fmla="*/ 365424189 w 145"/>
                <a:gd name="T7" fmla="*/ 0 h 200"/>
                <a:gd name="T8" fmla="*/ 365424189 w 145"/>
                <a:gd name="T9" fmla="*/ 504031295 h 200"/>
                <a:gd name="T10" fmla="*/ 0 60000 65536"/>
                <a:gd name="T11" fmla="*/ 0 60000 65536"/>
                <a:gd name="T12" fmla="*/ 0 60000 65536"/>
                <a:gd name="T13" fmla="*/ 0 60000 65536"/>
                <a:gd name="T14" fmla="*/ 0 60000 65536"/>
                <a:gd name="T15" fmla="*/ 0 w 145"/>
                <a:gd name="T16" fmla="*/ 0 h 200"/>
                <a:gd name="T17" fmla="*/ 145 w 145"/>
                <a:gd name="T18" fmla="*/ 200 h 200"/>
              </a:gdLst>
              <a:ahLst/>
              <a:cxnLst>
                <a:cxn ang="T10">
                  <a:pos x="T0" y="T1"/>
                </a:cxn>
                <a:cxn ang="T11">
                  <a:pos x="T2" y="T3"/>
                </a:cxn>
                <a:cxn ang="T12">
                  <a:pos x="T4" y="T5"/>
                </a:cxn>
                <a:cxn ang="T13">
                  <a:pos x="T6" y="T7"/>
                </a:cxn>
                <a:cxn ang="T14">
                  <a:pos x="T8" y="T9"/>
                </a:cxn>
              </a:cxnLst>
              <a:rect l="T15" t="T16" r="T17" b="T18"/>
              <a:pathLst>
                <a:path w="145" h="200">
                  <a:moveTo>
                    <a:pt x="145" y="200"/>
                  </a:moveTo>
                  <a:lnTo>
                    <a:pt x="0" y="164"/>
                  </a:lnTo>
                  <a:lnTo>
                    <a:pt x="0" y="37"/>
                  </a:lnTo>
                  <a:lnTo>
                    <a:pt x="145" y="0"/>
                  </a:lnTo>
                  <a:lnTo>
                    <a:pt x="145" y="200"/>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87" name="Freeform 237"/>
            <p:cNvSpPr>
              <a:spLocks/>
            </p:cNvSpPr>
            <p:nvPr/>
          </p:nvSpPr>
          <p:spPr bwMode="auto">
            <a:xfrm>
              <a:off x="3619500" y="2428875"/>
              <a:ext cx="346075" cy="346075"/>
            </a:xfrm>
            <a:custGeom>
              <a:avLst/>
              <a:gdLst>
                <a:gd name="T0" fmla="*/ 0 w 218"/>
                <a:gd name="T1" fmla="*/ 206652804 h 218"/>
                <a:gd name="T2" fmla="*/ 340221891 w 218"/>
                <a:gd name="T3" fmla="*/ 0 h 218"/>
                <a:gd name="T4" fmla="*/ 549394107 w 218"/>
                <a:gd name="T5" fmla="*/ 214214114 h 218"/>
                <a:gd name="T6" fmla="*/ 347781564 w 218"/>
                <a:gd name="T7" fmla="*/ 549394107 h 218"/>
                <a:gd name="T8" fmla="*/ 0 w 218"/>
                <a:gd name="T9" fmla="*/ 206652804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0" y="82"/>
                  </a:moveTo>
                  <a:lnTo>
                    <a:pt x="135" y="0"/>
                  </a:lnTo>
                  <a:lnTo>
                    <a:pt x="218" y="85"/>
                  </a:lnTo>
                  <a:lnTo>
                    <a:pt x="138" y="218"/>
                  </a:lnTo>
                  <a:lnTo>
                    <a:pt x="0" y="82"/>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88" name="Freeform 238"/>
            <p:cNvSpPr>
              <a:spLocks/>
            </p:cNvSpPr>
            <p:nvPr/>
          </p:nvSpPr>
          <p:spPr bwMode="auto">
            <a:xfrm>
              <a:off x="3619500" y="3106738"/>
              <a:ext cx="346075" cy="346075"/>
            </a:xfrm>
            <a:custGeom>
              <a:avLst/>
              <a:gdLst>
                <a:gd name="T0" fmla="*/ 347781564 w 218"/>
                <a:gd name="T1" fmla="*/ 0 h 218"/>
                <a:gd name="T2" fmla="*/ 549394107 w 218"/>
                <a:gd name="T3" fmla="*/ 345262203 h 218"/>
                <a:gd name="T4" fmla="*/ 340221891 w 218"/>
                <a:gd name="T5" fmla="*/ 549394107 h 218"/>
                <a:gd name="T6" fmla="*/ 0 w 218"/>
                <a:gd name="T7" fmla="*/ 347781564 h 218"/>
                <a:gd name="T8" fmla="*/ 347781564 w 218"/>
                <a:gd name="T9" fmla="*/ 0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138" y="0"/>
                  </a:moveTo>
                  <a:lnTo>
                    <a:pt x="218" y="137"/>
                  </a:lnTo>
                  <a:lnTo>
                    <a:pt x="135" y="218"/>
                  </a:lnTo>
                  <a:lnTo>
                    <a:pt x="0" y="138"/>
                  </a:lnTo>
                  <a:lnTo>
                    <a:pt x="138" y="0"/>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89" name="Freeform 239"/>
            <p:cNvSpPr>
              <a:spLocks/>
            </p:cNvSpPr>
            <p:nvPr/>
          </p:nvSpPr>
          <p:spPr bwMode="auto">
            <a:xfrm>
              <a:off x="2927350" y="2428875"/>
              <a:ext cx="346075" cy="346075"/>
            </a:xfrm>
            <a:custGeom>
              <a:avLst/>
              <a:gdLst>
                <a:gd name="T0" fmla="*/ 201612493 w 218"/>
                <a:gd name="T1" fmla="*/ 549394107 h 218"/>
                <a:gd name="T2" fmla="*/ 0 w 218"/>
                <a:gd name="T3" fmla="*/ 211693165 h 218"/>
                <a:gd name="T4" fmla="*/ 209173803 w 218"/>
                <a:gd name="T5" fmla="*/ 0 h 218"/>
                <a:gd name="T6" fmla="*/ 549394107 w 218"/>
                <a:gd name="T7" fmla="*/ 206652804 h 218"/>
                <a:gd name="T8" fmla="*/ 201612493 w 218"/>
                <a:gd name="T9" fmla="*/ 549394107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80" y="218"/>
                  </a:moveTo>
                  <a:lnTo>
                    <a:pt x="0" y="84"/>
                  </a:lnTo>
                  <a:lnTo>
                    <a:pt x="83" y="0"/>
                  </a:lnTo>
                  <a:lnTo>
                    <a:pt x="218" y="82"/>
                  </a:lnTo>
                  <a:lnTo>
                    <a:pt x="80" y="218"/>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290" name="Freeform 240"/>
            <p:cNvSpPr>
              <a:spLocks/>
            </p:cNvSpPr>
            <p:nvPr/>
          </p:nvSpPr>
          <p:spPr bwMode="auto">
            <a:xfrm>
              <a:off x="2927350" y="3092450"/>
              <a:ext cx="346075" cy="346075"/>
            </a:xfrm>
            <a:custGeom>
              <a:avLst/>
              <a:gdLst>
                <a:gd name="T0" fmla="*/ 549394107 w 218"/>
                <a:gd name="T1" fmla="*/ 347781564 h 218"/>
                <a:gd name="T2" fmla="*/ 204133442 w 218"/>
                <a:gd name="T3" fmla="*/ 549394107 h 218"/>
                <a:gd name="T4" fmla="*/ 0 w 218"/>
                <a:gd name="T5" fmla="*/ 345262203 h 218"/>
                <a:gd name="T6" fmla="*/ 204133442 w 218"/>
                <a:gd name="T7" fmla="*/ 0 h 218"/>
                <a:gd name="T8" fmla="*/ 549394107 w 218"/>
                <a:gd name="T9" fmla="*/ 347781564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218" y="138"/>
                  </a:moveTo>
                  <a:lnTo>
                    <a:pt x="81" y="218"/>
                  </a:lnTo>
                  <a:lnTo>
                    <a:pt x="0" y="137"/>
                  </a:lnTo>
                  <a:lnTo>
                    <a:pt x="81" y="0"/>
                  </a:lnTo>
                  <a:lnTo>
                    <a:pt x="218" y="138"/>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grpSp>
      <p:sp>
        <p:nvSpPr>
          <p:cNvPr id="291" name="Rounded Rectangle 290"/>
          <p:cNvSpPr/>
          <p:nvPr/>
        </p:nvSpPr>
        <p:spPr>
          <a:xfrm>
            <a:off x="2249618" y="2153242"/>
            <a:ext cx="985657" cy="2857007"/>
          </a:xfrm>
          <a:prstGeom prst="roundRect">
            <a:avLst/>
          </a:prstGeom>
          <a:noFill/>
          <a:ln w="28575">
            <a:solidFill>
              <a:schemeClr val="tx1">
                <a:lumMod val="25000"/>
                <a:lumOff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auto">
              <a:spcBef>
                <a:spcPts val="0"/>
              </a:spcBef>
              <a:spcAft>
                <a:spcPts val="0"/>
              </a:spcAft>
              <a:defRPr/>
            </a:pPr>
            <a:endParaRPr lang="en-US" sz="1500">
              <a:solidFill>
                <a:prstClr val="white"/>
              </a:solidFill>
              <a:latin typeface="Calibri"/>
            </a:endParaRPr>
          </a:p>
        </p:txBody>
      </p:sp>
      <p:cxnSp>
        <p:nvCxnSpPr>
          <p:cNvPr id="292" name="Straight Arrow Connector 291"/>
          <p:cNvCxnSpPr/>
          <p:nvPr/>
        </p:nvCxnSpPr>
        <p:spPr bwMode="auto">
          <a:xfrm>
            <a:off x="3104578" y="4267382"/>
            <a:ext cx="667304" cy="0"/>
          </a:xfrm>
          <a:prstGeom prst="straightConnector1">
            <a:avLst/>
          </a:prstGeom>
          <a:solidFill>
            <a:schemeClr val="accent1"/>
          </a:solidFill>
          <a:ln w="38100" cap="flat" cmpd="sng" algn="ctr">
            <a:solidFill>
              <a:schemeClr val="tx1"/>
            </a:solidFill>
            <a:prstDash val="solid"/>
            <a:round/>
            <a:headEnd type="arrow" w="med" len="med"/>
            <a:tailEnd type="arrow" w="med" len="med"/>
          </a:ln>
          <a:effectLst>
            <a:outerShdw blurRad="50800" dist="38100" algn="l" rotWithShape="0">
              <a:prstClr val="black">
                <a:alpha val="40000"/>
              </a:prstClr>
            </a:outerShdw>
          </a:effectLst>
        </p:spPr>
      </p:cxnSp>
      <p:cxnSp>
        <p:nvCxnSpPr>
          <p:cNvPr id="293" name="Straight Arrow Connector 292"/>
          <p:cNvCxnSpPr/>
          <p:nvPr/>
        </p:nvCxnSpPr>
        <p:spPr bwMode="auto">
          <a:xfrm>
            <a:off x="1015656" y="4120147"/>
            <a:ext cx="1128520" cy="7325"/>
          </a:xfrm>
          <a:prstGeom prst="straightConnector1">
            <a:avLst/>
          </a:prstGeom>
          <a:solidFill>
            <a:schemeClr val="accent1"/>
          </a:solidFill>
          <a:ln w="38100" cap="flat" cmpd="sng" algn="ctr">
            <a:solidFill>
              <a:schemeClr val="tx1"/>
            </a:solidFill>
            <a:prstDash val="solid"/>
            <a:round/>
            <a:headEnd type="arrow" w="med" len="med"/>
            <a:tailEnd type="arrow" w="med" len="med"/>
          </a:ln>
          <a:effectLst>
            <a:outerShdw blurRad="50800" dist="38100" algn="l" rotWithShape="0">
              <a:prstClr val="black">
                <a:alpha val="40000"/>
              </a:prstClr>
            </a:outerShdw>
          </a:effectLst>
        </p:spPr>
      </p:cxnSp>
      <p:cxnSp>
        <p:nvCxnSpPr>
          <p:cNvPr id="294" name="Straight Arrow Connector 293"/>
          <p:cNvCxnSpPr/>
          <p:nvPr/>
        </p:nvCxnSpPr>
        <p:spPr bwMode="auto">
          <a:xfrm>
            <a:off x="1015656" y="4577888"/>
            <a:ext cx="1087489" cy="0"/>
          </a:xfrm>
          <a:prstGeom prst="straightConnector1">
            <a:avLst/>
          </a:prstGeom>
          <a:solidFill>
            <a:schemeClr val="accent1"/>
          </a:solidFill>
          <a:ln w="38100" cap="flat" cmpd="sng" algn="ctr">
            <a:solidFill>
              <a:schemeClr val="tx1"/>
            </a:solidFill>
            <a:prstDash val="solid"/>
            <a:round/>
            <a:headEnd type="arrow" w="med" len="med"/>
            <a:tailEnd type="arrow" w="med" len="med"/>
          </a:ln>
          <a:effectLst>
            <a:outerShdw blurRad="50800" dist="38100" algn="l" rotWithShape="0">
              <a:prstClr val="black">
                <a:alpha val="40000"/>
              </a:prstClr>
            </a:outerShdw>
          </a:effectLst>
        </p:spPr>
      </p:cxnSp>
      <p:sp>
        <p:nvSpPr>
          <p:cNvPr id="295" name="TextBox 294"/>
          <p:cNvSpPr txBox="1"/>
          <p:nvPr/>
        </p:nvSpPr>
        <p:spPr>
          <a:xfrm>
            <a:off x="1079137" y="3938639"/>
            <a:ext cx="590795" cy="196208"/>
          </a:xfrm>
          <a:prstGeom prst="rect">
            <a:avLst/>
          </a:prstGeom>
          <a:noFill/>
          <a:ln>
            <a:noFill/>
          </a:ln>
        </p:spPr>
        <p:txBody>
          <a:bodyPr wrap="square" rtlCol="0">
            <a:spAutoFit/>
          </a:bodyPr>
          <a:lstStyle/>
          <a:p>
            <a:pPr algn="ctr" defTabSz="914378" fontAlgn="auto">
              <a:spcBef>
                <a:spcPts val="0"/>
              </a:spcBef>
              <a:spcAft>
                <a:spcPts val="0"/>
              </a:spcAft>
              <a:defRPr/>
            </a:pPr>
            <a:r>
              <a:rPr lang="en-US" sz="675" b="1" dirty="0">
                <a:solidFill>
                  <a:prstClr val="black"/>
                </a:solidFill>
                <a:latin typeface="Calibri"/>
                <a:cs typeface="+mn-cs"/>
              </a:rPr>
              <a:t>API</a:t>
            </a:r>
          </a:p>
        </p:txBody>
      </p:sp>
      <p:pic>
        <p:nvPicPr>
          <p:cNvPr id="296" name="Picture 2" descr="C:\Users\hugh carroll\Downloads\Databas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6431" y="2504126"/>
            <a:ext cx="256055" cy="378063"/>
          </a:xfrm>
          <a:prstGeom prst="rect">
            <a:avLst/>
          </a:prstGeom>
          <a:noFill/>
        </p:spPr>
      </p:pic>
      <p:sp>
        <p:nvSpPr>
          <p:cNvPr id="297" name="Rounded Rectangle 296"/>
          <p:cNvSpPr/>
          <p:nvPr/>
        </p:nvSpPr>
        <p:spPr>
          <a:xfrm>
            <a:off x="2302107" y="2224246"/>
            <a:ext cx="867397" cy="1516700"/>
          </a:xfrm>
          <a:prstGeom prst="roundRect">
            <a:avLst/>
          </a:prstGeom>
          <a:noFill/>
          <a:ln w="28575">
            <a:solidFill>
              <a:schemeClr val="tx1">
                <a:lumMod val="25000"/>
                <a:lumOff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auto">
              <a:spcBef>
                <a:spcPts val="0"/>
              </a:spcBef>
              <a:spcAft>
                <a:spcPts val="0"/>
              </a:spcAft>
              <a:defRPr/>
            </a:pPr>
            <a:endParaRPr lang="en-US" sz="1500">
              <a:solidFill>
                <a:prstClr val="white"/>
              </a:solidFill>
              <a:latin typeface="Calibri"/>
            </a:endParaRPr>
          </a:p>
        </p:txBody>
      </p:sp>
      <p:sp>
        <p:nvSpPr>
          <p:cNvPr id="298" name="TextBox 297"/>
          <p:cNvSpPr txBox="1"/>
          <p:nvPr/>
        </p:nvSpPr>
        <p:spPr>
          <a:xfrm>
            <a:off x="2327265" y="2254622"/>
            <a:ext cx="805029" cy="230832"/>
          </a:xfrm>
          <a:prstGeom prst="rect">
            <a:avLst/>
          </a:prstGeom>
          <a:noFill/>
        </p:spPr>
        <p:txBody>
          <a:bodyPr wrap="none" rtlCol="0">
            <a:spAutoFit/>
          </a:bodyPr>
          <a:lstStyle/>
          <a:p>
            <a:pPr defTabSz="914378" fontAlgn="auto">
              <a:spcBef>
                <a:spcPts val="0"/>
              </a:spcBef>
              <a:spcAft>
                <a:spcPts val="0"/>
              </a:spcAft>
              <a:defRPr/>
            </a:pPr>
            <a:r>
              <a:rPr lang="en-US" sz="900" b="1" dirty="0">
                <a:solidFill>
                  <a:prstClr val="black"/>
                </a:solidFill>
                <a:latin typeface="Calibri"/>
                <a:cs typeface="+mn-cs"/>
              </a:rPr>
              <a:t>API Manager</a:t>
            </a:r>
          </a:p>
        </p:txBody>
      </p:sp>
      <p:grpSp>
        <p:nvGrpSpPr>
          <p:cNvPr id="299" name="Group 298"/>
          <p:cNvGrpSpPr/>
          <p:nvPr/>
        </p:nvGrpSpPr>
        <p:grpSpPr>
          <a:xfrm>
            <a:off x="4082260" y="3816190"/>
            <a:ext cx="377210" cy="1245494"/>
            <a:chOff x="7287669" y="3783900"/>
            <a:chExt cx="600917" cy="1817512"/>
          </a:xfrm>
        </p:grpSpPr>
        <p:grpSp>
          <p:nvGrpSpPr>
            <p:cNvPr id="300" name="Group 208"/>
            <p:cNvGrpSpPr>
              <a:grpSpLocks/>
            </p:cNvGrpSpPr>
            <p:nvPr/>
          </p:nvGrpSpPr>
          <p:grpSpPr bwMode="auto">
            <a:xfrm>
              <a:off x="7381715" y="3783900"/>
              <a:ext cx="365760" cy="548640"/>
              <a:chOff x="2923299" y="2130425"/>
              <a:chExt cx="550863" cy="1060446"/>
            </a:xfrm>
          </p:grpSpPr>
          <p:sp>
            <p:nvSpPr>
              <p:cNvPr id="332" name="Freeform 67"/>
              <p:cNvSpPr>
                <a:spLocks/>
              </p:cNvSpPr>
              <p:nvPr/>
            </p:nvSpPr>
            <p:spPr bwMode="auto">
              <a:xfrm>
                <a:off x="2923299" y="2130425"/>
                <a:ext cx="550863" cy="1060446"/>
              </a:xfrm>
              <a:custGeom>
                <a:avLst/>
                <a:gdLst>
                  <a:gd name="T0" fmla="*/ 0 w 195"/>
                  <a:gd name="T1" fmla="*/ 2147483647 h 374"/>
                  <a:gd name="T2" fmla="*/ 2147483647 w 195"/>
                  <a:gd name="T3" fmla="*/ 0 h 374"/>
                  <a:gd name="T4" fmla="*/ 2147483647 w 195"/>
                  <a:gd name="T5" fmla="*/ 0 h 374"/>
                  <a:gd name="T6" fmla="*/ 2147483647 w 195"/>
                  <a:gd name="T7" fmla="*/ 0 h 374"/>
                  <a:gd name="T8" fmla="*/ 2147483647 w 195"/>
                  <a:gd name="T9" fmla="*/ 0 h 374"/>
                  <a:gd name="T10" fmla="*/ 2147483647 w 195"/>
                  <a:gd name="T11" fmla="*/ 0 h 374"/>
                  <a:gd name="T12" fmla="*/ 2147483647 w 195"/>
                  <a:gd name="T13" fmla="*/ 2147483647 h 374"/>
                  <a:gd name="T14" fmla="*/ 2147483647 w 195"/>
                  <a:gd name="T15" fmla="*/ 2147483647 h 374"/>
                  <a:gd name="T16" fmla="*/ 2147483647 w 195"/>
                  <a:gd name="T17" fmla="*/ 2147483647 h 374"/>
                  <a:gd name="T18" fmla="*/ 2147483647 w 195"/>
                  <a:gd name="T19" fmla="*/ 2147483647 h 374"/>
                  <a:gd name="T20" fmla="*/ 2147483647 w 195"/>
                  <a:gd name="T21" fmla="*/ 2147483647 h 374"/>
                  <a:gd name="T22" fmla="*/ 2147483647 w 195"/>
                  <a:gd name="T23" fmla="*/ 2147483647 h 374"/>
                  <a:gd name="T24" fmla="*/ 2147483647 w 195"/>
                  <a:gd name="T25" fmla="*/ 2147483647 h 374"/>
                  <a:gd name="T26" fmla="*/ 2147483647 w 195"/>
                  <a:gd name="T27" fmla="*/ 2147483647 h 374"/>
                  <a:gd name="T28" fmla="*/ 2147483647 w 195"/>
                  <a:gd name="T29" fmla="*/ 2147483647 h 374"/>
                  <a:gd name="T30" fmla="*/ 2147483647 w 195"/>
                  <a:gd name="T31" fmla="*/ 2147483647 h 374"/>
                  <a:gd name="T32" fmla="*/ 0 w 195"/>
                  <a:gd name="T33" fmla="*/ 2147483647 h 374"/>
                  <a:gd name="T34" fmla="*/ 0 w 195"/>
                  <a:gd name="T35" fmla="*/ 2147483647 h 374"/>
                  <a:gd name="T36" fmla="*/ 0 w 195"/>
                  <a:gd name="T37" fmla="*/ 2147483647 h 3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374"/>
                  <a:gd name="T59" fmla="*/ 195 w 195"/>
                  <a:gd name="T60" fmla="*/ 374 h 3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374">
                    <a:moveTo>
                      <a:pt x="0" y="21"/>
                    </a:moveTo>
                    <a:cubicBezTo>
                      <a:pt x="0" y="10"/>
                      <a:pt x="10" y="0"/>
                      <a:pt x="21" y="0"/>
                    </a:cubicBezTo>
                    <a:cubicBezTo>
                      <a:pt x="21" y="0"/>
                      <a:pt x="21" y="0"/>
                      <a:pt x="21" y="0"/>
                    </a:cubicBezTo>
                    <a:cubicBezTo>
                      <a:pt x="21" y="0"/>
                      <a:pt x="21" y="0"/>
                      <a:pt x="21" y="0"/>
                    </a:cubicBezTo>
                    <a:cubicBezTo>
                      <a:pt x="175" y="0"/>
                      <a:pt x="175" y="0"/>
                      <a:pt x="175" y="0"/>
                    </a:cubicBezTo>
                    <a:cubicBezTo>
                      <a:pt x="175" y="0"/>
                      <a:pt x="175" y="0"/>
                      <a:pt x="175" y="0"/>
                    </a:cubicBezTo>
                    <a:cubicBezTo>
                      <a:pt x="186" y="0"/>
                      <a:pt x="195" y="10"/>
                      <a:pt x="195" y="21"/>
                    </a:cubicBezTo>
                    <a:cubicBezTo>
                      <a:pt x="195" y="21"/>
                      <a:pt x="195" y="21"/>
                      <a:pt x="195" y="21"/>
                    </a:cubicBezTo>
                    <a:cubicBezTo>
                      <a:pt x="195" y="21"/>
                      <a:pt x="195" y="21"/>
                      <a:pt x="195" y="21"/>
                    </a:cubicBezTo>
                    <a:cubicBezTo>
                      <a:pt x="195" y="353"/>
                      <a:pt x="195" y="353"/>
                      <a:pt x="195" y="353"/>
                    </a:cubicBezTo>
                    <a:cubicBezTo>
                      <a:pt x="195" y="353"/>
                      <a:pt x="195" y="353"/>
                      <a:pt x="195" y="353"/>
                    </a:cubicBezTo>
                    <a:cubicBezTo>
                      <a:pt x="195" y="364"/>
                      <a:pt x="186" y="374"/>
                      <a:pt x="175" y="374"/>
                    </a:cubicBezTo>
                    <a:cubicBezTo>
                      <a:pt x="175" y="374"/>
                      <a:pt x="175" y="374"/>
                      <a:pt x="175" y="374"/>
                    </a:cubicBezTo>
                    <a:cubicBezTo>
                      <a:pt x="175" y="374"/>
                      <a:pt x="175" y="374"/>
                      <a:pt x="175" y="374"/>
                    </a:cubicBezTo>
                    <a:cubicBezTo>
                      <a:pt x="21" y="374"/>
                      <a:pt x="21" y="374"/>
                      <a:pt x="21" y="374"/>
                    </a:cubicBezTo>
                    <a:cubicBezTo>
                      <a:pt x="21" y="374"/>
                      <a:pt x="21" y="374"/>
                      <a:pt x="21" y="374"/>
                    </a:cubicBezTo>
                    <a:cubicBezTo>
                      <a:pt x="10" y="374"/>
                      <a:pt x="0" y="364"/>
                      <a:pt x="0" y="353"/>
                    </a:cubicBezTo>
                    <a:cubicBezTo>
                      <a:pt x="0" y="353"/>
                      <a:pt x="0" y="353"/>
                      <a:pt x="0" y="353"/>
                    </a:cubicBezTo>
                    <a:lnTo>
                      <a:pt x="0" y="2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33" name="Freeform 68"/>
              <p:cNvSpPr>
                <a:spLocks/>
              </p:cNvSpPr>
              <p:nvPr/>
            </p:nvSpPr>
            <p:spPr bwMode="auto">
              <a:xfrm>
                <a:off x="2978861" y="2206625"/>
                <a:ext cx="439738" cy="68263"/>
              </a:xfrm>
              <a:custGeom>
                <a:avLst/>
                <a:gdLst>
                  <a:gd name="T0" fmla="*/ 0 w 155"/>
                  <a:gd name="T1" fmla="*/ 2147483647 h 24"/>
                  <a:gd name="T2" fmla="*/ 2147483647 w 155"/>
                  <a:gd name="T3" fmla="*/ 0 h 24"/>
                  <a:gd name="T4" fmla="*/ 2147483647 w 155"/>
                  <a:gd name="T5" fmla="*/ 0 h 24"/>
                  <a:gd name="T6" fmla="*/ 2147483647 w 155"/>
                  <a:gd name="T7" fmla="*/ 0 h 24"/>
                  <a:gd name="T8" fmla="*/ 2147483647 w 155"/>
                  <a:gd name="T9" fmla="*/ 0 h 24"/>
                  <a:gd name="T10" fmla="*/ 2147483647 w 155"/>
                  <a:gd name="T11" fmla="*/ 0 h 24"/>
                  <a:gd name="T12" fmla="*/ 2147483647 w 155"/>
                  <a:gd name="T13" fmla="*/ 2147483647 h 24"/>
                  <a:gd name="T14" fmla="*/ 2147483647 w 155"/>
                  <a:gd name="T15" fmla="*/ 2147483647 h 24"/>
                  <a:gd name="T16" fmla="*/ 2147483647 w 155"/>
                  <a:gd name="T17" fmla="*/ 2147483647 h 24"/>
                  <a:gd name="T18" fmla="*/ 2147483647 w 155"/>
                  <a:gd name="T19" fmla="*/ 2147483647 h 24"/>
                  <a:gd name="T20" fmla="*/ 2147483647 w 155"/>
                  <a:gd name="T21" fmla="*/ 2147483647 h 24"/>
                  <a:gd name="T22" fmla="*/ 2147483647 w 155"/>
                  <a:gd name="T23" fmla="*/ 2147483647 h 24"/>
                  <a:gd name="T24" fmla="*/ 2147483647 w 155"/>
                  <a:gd name="T25" fmla="*/ 2147483647 h 24"/>
                  <a:gd name="T26" fmla="*/ 2147483647 w 155"/>
                  <a:gd name="T27" fmla="*/ 2147483647 h 24"/>
                  <a:gd name="T28" fmla="*/ 2147483647 w 155"/>
                  <a:gd name="T29" fmla="*/ 2147483647 h 24"/>
                  <a:gd name="T30" fmla="*/ 2147483647 w 155"/>
                  <a:gd name="T31" fmla="*/ 2147483647 h 24"/>
                  <a:gd name="T32" fmla="*/ 0 w 155"/>
                  <a:gd name="T33" fmla="*/ 2147483647 h 24"/>
                  <a:gd name="T34" fmla="*/ 0 w 155"/>
                  <a:gd name="T35" fmla="*/ 2147483647 h 24"/>
                  <a:gd name="T36" fmla="*/ 0 w 155"/>
                  <a:gd name="T37" fmla="*/ 2147483647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24"/>
                  <a:gd name="T59" fmla="*/ 155 w 15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24">
                    <a:moveTo>
                      <a:pt x="0" y="9"/>
                    </a:moveTo>
                    <a:cubicBezTo>
                      <a:pt x="0" y="4"/>
                      <a:pt x="4" y="0"/>
                      <a:pt x="9" y="0"/>
                    </a:cubicBezTo>
                    <a:cubicBezTo>
                      <a:pt x="9" y="0"/>
                      <a:pt x="9" y="0"/>
                      <a:pt x="9" y="0"/>
                    </a:cubicBezTo>
                    <a:cubicBezTo>
                      <a:pt x="9" y="0"/>
                      <a:pt x="9" y="0"/>
                      <a:pt x="9" y="0"/>
                    </a:cubicBezTo>
                    <a:cubicBezTo>
                      <a:pt x="147" y="0"/>
                      <a:pt x="147" y="0"/>
                      <a:pt x="147" y="0"/>
                    </a:cubicBezTo>
                    <a:cubicBezTo>
                      <a:pt x="147" y="0"/>
                      <a:pt x="147" y="0"/>
                      <a:pt x="147" y="0"/>
                    </a:cubicBezTo>
                    <a:cubicBezTo>
                      <a:pt x="151" y="0"/>
                      <a:pt x="155" y="4"/>
                      <a:pt x="155" y="9"/>
                    </a:cubicBezTo>
                    <a:cubicBezTo>
                      <a:pt x="155" y="9"/>
                      <a:pt x="155" y="9"/>
                      <a:pt x="155" y="9"/>
                    </a:cubicBezTo>
                    <a:cubicBezTo>
                      <a:pt x="155" y="9"/>
                      <a:pt x="155" y="9"/>
                      <a:pt x="155" y="9"/>
                    </a:cubicBezTo>
                    <a:cubicBezTo>
                      <a:pt x="155" y="15"/>
                      <a:pt x="155" y="15"/>
                      <a:pt x="155" y="15"/>
                    </a:cubicBezTo>
                    <a:cubicBezTo>
                      <a:pt x="155" y="15"/>
                      <a:pt x="155" y="15"/>
                      <a:pt x="155" y="15"/>
                    </a:cubicBezTo>
                    <a:cubicBezTo>
                      <a:pt x="155" y="20"/>
                      <a:pt x="151" y="24"/>
                      <a:pt x="147" y="24"/>
                    </a:cubicBezTo>
                    <a:cubicBezTo>
                      <a:pt x="147" y="24"/>
                      <a:pt x="147" y="24"/>
                      <a:pt x="147" y="24"/>
                    </a:cubicBezTo>
                    <a:cubicBezTo>
                      <a:pt x="147" y="24"/>
                      <a:pt x="147" y="24"/>
                      <a:pt x="147" y="24"/>
                    </a:cubicBezTo>
                    <a:cubicBezTo>
                      <a:pt x="9" y="24"/>
                      <a:pt x="9" y="24"/>
                      <a:pt x="9" y="24"/>
                    </a:cubicBezTo>
                    <a:cubicBezTo>
                      <a:pt x="9" y="24"/>
                      <a:pt x="9" y="24"/>
                      <a:pt x="9" y="24"/>
                    </a:cubicBezTo>
                    <a:cubicBezTo>
                      <a:pt x="4" y="24"/>
                      <a:pt x="0" y="20"/>
                      <a:pt x="0" y="15"/>
                    </a:cubicBezTo>
                    <a:cubicBezTo>
                      <a:pt x="0" y="15"/>
                      <a:pt x="0" y="15"/>
                      <a:pt x="0" y="15"/>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34" name="Freeform 69"/>
              <p:cNvSpPr>
                <a:spLocks/>
              </p:cNvSpPr>
              <p:nvPr/>
            </p:nvSpPr>
            <p:spPr bwMode="auto">
              <a:xfrm>
                <a:off x="2978861" y="2332036"/>
                <a:ext cx="439738" cy="57150"/>
              </a:xfrm>
              <a:custGeom>
                <a:avLst/>
                <a:gdLst>
                  <a:gd name="T0" fmla="*/ 0 w 155"/>
                  <a:gd name="T1" fmla="*/ 2147483647 h 20"/>
                  <a:gd name="T2" fmla="*/ 2147483647 w 155"/>
                  <a:gd name="T3" fmla="*/ 0 h 20"/>
                  <a:gd name="T4" fmla="*/ 2147483647 w 155"/>
                  <a:gd name="T5" fmla="*/ 0 h 20"/>
                  <a:gd name="T6" fmla="*/ 2147483647 w 155"/>
                  <a:gd name="T7" fmla="*/ 0 h 20"/>
                  <a:gd name="T8" fmla="*/ 2147483647 w 155"/>
                  <a:gd name="T9" fmla="*/ 0 h 20"/>
                  <a:gd name="T10" fmla="*/ 2147483647 w 155"/>
                  <a:gd name="T11" fmla="*/ 0 h 20"/>
                  <a:gd name="T12" fmla="*/ 2147483647 w 155"/>
                  <a:gd name="T13" fmla="*/ 2147483647 h 20"/>
                  <a:gd name="T14" fmla="*/ 2147483647 w 155"/>
                  <a:gd name="T15" fmla="*/ 2147483647 h 20"/>
                  <a:gd name="T16" fmla="*/ 2147483647 w 155"/>
                  <a:gd name="T17" fmla="*/ 2147483647 h 20"/>
                  <a:gd name="T18" fmla="*/ 2147483647 w 155"/>
                  <a:gd name="T19" fmla="*/ 2147483647 h 20"/>
                  <a:gd name="T20" fmla="*/ 2147483647 w 155"/>
                  <a:gd name="T21" fmla="*/ 2147483647 h 20"/>
                  <a:gd name="T22" fmla="*/ 2147483647 w 155"/>
                  <a:gd name="T23" fmla="*/ 2147483647 h 20"/>
                  <a:gd name="T24" fmla="*/ 2147483647 w 155"/>
                  <a:gd name="T25" fmla="*/ 2147483647 h 20"/>
                  <a:gd name="T26" fmla="*/ 2147483647 w 155"/>
                  <a:gd name="T27" fmla="*/ 2147483647 h 20"/>
                  <a:gd name="T28" fmla="*/ 2147483647 w 155"/>
                  <a:gd name="T29" fmla="*/ 2147483647 h 20"/>
                  <a:gd name="T30" fmla="*/ 2147483647 w 155"/>
                  <a:gd name="T31" fmla="*/ 2147483647 h 20"/>
                  <a:gd name="T32" fmla="*/ 0 w 155"/>
                  <a:gd name="T33" fmla="*/ 2147483647 h 20"/>
                  <a:gd name="T34" fmla="*/ 0 w 155"/>
                  <a:gd name="T35" fmla="*/ 2147483647 h 20"/>
                  <a:gd name="T36" fmla="*/ 0 w 155"/>
                  <a:gd name="T37" fmla="*/ 2147483647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20"/>
                  <a:gd name="T59" fmla="*/ 155 w 155"/>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20">
                    <a:moveTo>
                      <a:pt x="0" y="7"/>
                    </a:moveTo>
                    <a:cubicBezTo>
                      <a:pt x="0" y="3"/>
                      <a:pt x="4" y="0"/>
                      <a:pt x="8" y="0"/>
                    </a:cubicBezTo>
                    <a:cubicBezTo>
                      <a:pt x="8" y="0"/>
                      <a:pt x="8" y="0"/>
                      <a:pt x="8" y="0"/>
                    </a:cubicBezTo>
                    <a:cubicBezTo>
                      <a:pt x="8" y="0"/>
                      <a:pt x="8" y="0"/>
                      <a:pt x="8" y="0"/>
                    </a:cubicBezTo>
                    <a:cubicBezTo>
                      <a:pt x="148" y="0"/>
                      <a:pt x="148" y="0"/>
                      <a:pt x="148" y="0"/>
                    </a:cubicBezTo>
                    <a:cubicBezTo>
                      <a:pt x="148" y="0"/>
                      <a:pt x="148" y="0"/>
                      <a:pt x="148" y="0"/>
                    </a:cubicBezTo>
                    <a:cubicBezTo>
                      <a:pt x="152" y="0"/>
                      <a:pt x="155" y="3"/>
                      <a:pt x="155" y="7"/>
                    </a:cubicBezTo>
                    <a:cubicBezTo>
                      <a:pt x="155" y="7"/>
                      <a:pt x="155" y="7"/>
                      <a:pt x="155" y="7"/>
                    </a:cubicBezTo>
                    <a:cubicBezTo>
                      <a:pt x="155" y="7"/>
                      <a:pt x="155" y="7"/>
                      <a:pt x="155" y="7"/>
                    </a:cubicBezTo>
                    <a:cubicBezTo>
                      <a:pt x="155" y="13"/>
                      <a:pt x="155" y="13"/>
                      <a:pt x="155" y="13"/>
                    </a:cubicBezTo>
                    <a:cubicBezTo>
                      <a:pt x="155" y="13"/>
                      <a:pt x="155" y="13"/>
                      <a:pt x="155" y="13"/>
                    </a:cubicBezTo>
                    <a:cubicBezTo>
                      <a:pt x="155" y="17"/>
                      <a:pt x="152" y="20"/>
                      <a:pt x="148" y="20"/>
                    </a:cubicBezTo>
                    <a:cubicBezTo>
                      <a:pt x="148" y="20"/>
                      <a:pt x="148" y="20"/>
                      <a:pt x="148" y="20"/>
                    </a:cubicBezTo>
                    <a:cubicBezTo>
                      <a:pt x="148" y="20"/>
                      <a:pt x="148" y="20"/>
                      <a:pt x="148" y="20"/>
                    </a:cubicBezTo>
                    <a:cubicBezTo>
                      <a:pt x="8" y="20"/>
                      <a:pt x="8" y="20"/>
                      <a:pt x="8" y="20"/>
                    </a:cubicBezTo>
                    <a:cubicBezTo>
                      <a:pt x="8" y="20"/>
                      <a:pt x="8" y="20"/>
                      <a:pt x="8" y="20"/>
                    </a:cubicBezTo>
                    <a:cubicBezTo>
                      <a:pt x="4" y="20"/>
                      <a:pt x="0" y="17"/>
                      <a:pt x="0" y="13"/>
                    </a:cubicBezTo>
                    <a:cubicBezTo>
                      <a:pt x="0" y="13"/>
                      <a:pt x="0" y="13"/>
                      <a:pt x="0" y="13"/>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35" name="Freeform 70"/>
              <p:cNvSpPr>
                <a:spLocks/>
              </p:cNvSpPr>
              <p:nvPr/>
            </p:nvSpPr>
            <p:spPr bwMode="auto">
              <a:xfrm>
                <a:off x="2923299" y="2952747"/>
                <a:ext cx="550863" cy="15875"/>
              </a:xfrm>
              <a:custGeom>
                <a:avLst/>
                <a:gdLst>
                  <a:gd name="T0" fmla="*/ 0 w 347"/>
                  <a:gd name="T1" fmla="*/ 0 h 10"/>
                  <a:gd name="T2" fmla="*/ 0 w 347"/>
                  <a:gd name="T3" fmla="*/ 2147483647 h 10"/>
                  <a:gd name="T4" fmla="*/ 2147483647 w 347"/>
                  <a:gd name="T5" fmla="*/ 2147483647 h 10"/>
                  <a:gd name="T6" fmla="*/ 2147483647 w 347"/>
                  <a:gd name="T7" fmla="*/ 0 h 10"/>
                  <a:gd name="T8" fmla="*/ 0 w 347"/>
                  <a:gd name="T9" fmla="*/ 0 h 10"/>
                  <a:gd name="T10" fmla="*/ 0 w 347"/>
                  <a:gd name="T11" fmla="*/ 0 h 10"/>
                  <a:gd name="T12" fmla="*/ 0 60000 65536"/>
                  <a:gd name="T13" fmla="*/ 0 60000 65536"/>
                  <a:gd name="T14" fmla="*/ 0 60000 65536"/>
                  <a:gd name="T15" fmla="*/ 0 60000 65536"/>
                  <a:gd name="T16" fmla="*/ 0 60000 65536"/>
                  <a:gd name="T17" fmla="*/ 0 60000 65536"/>
                  <a:gd name="T18" fmla="*/ 0 w 347"/>
                  <a:gd name="T19" fmla="*/ 0 h 10"/>
                  <a:gd name="T20" fmla="*/ 347 w 34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47" h="10">
                    <a:moveTo>
                      <a:pt x="0" y="0"/>
                    </a:moveTo>
                    <a:lnTo>
                      <a:pt x="0" y="10"/>
                    </a:lnTo>
                    <a:lnTo>
                      <a:pt x="347" y="10"/>
                    </a:lnTo>
                    <a:lnTo>
                      <a:pt x="34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36" name="Freeform 71"/>
              <p:cNvSpPr>
                <a:spLocks/>
              </p:cNvSpPr>
              <p:nvPr/>
            </p:nvSpPr>
            <p:spPr bwMode="auto">
              <a:xfrm>
                <a:off x="3151899" y="3028947"/>
                <a:ext cx="104775" cy="104775"/>
              </a:xfrm>
              <a:custGeom>
                <a:avLst/>
                <a:gdLst>
                  <a:gd name="T0" fmla="*/ 0 w 37"/>
                  <a:gd name="T1" fmla="*/ 2147483647 h 37"/>
                  <a:gd name="T2" fmla="*/ 2147483647 w 37"/>
                  <a:gd name="T3" fmla="*/ 0 h 37"/>
                  <a:gd name="T4" fmla="*/ 2147483647 w 37"/>
                  <a:gd name="T5" fmla="*/ 0 h 37"/>
                  <a:gd name="T6" fmla="*/ 2147483647 w 37"/>
                  <a:gd name="T7" fmla="*/ 0 h 37"/>
                  <a:gd name="T8" fmla="*/ 2147483647 w 37"/>
                  <a:gd name="T9" fmla="*/ 2147483647 h 37"/>
                  <a:gd name="T10" fmla="*/ 2147483647 w 37"/>
                  <a:gd name="T11" fmla="*/ 2147483647 h 37"/>
                  <a:gd name="T12" fmla="*/ 2147483647 w 37"/>
                  <a:gd name="T13" fmla="*/ 2147483647 h 37"/>
                  <a:gd name="T14" fmla="*/ 2147483647 w 37"/>
                  <a:gd name="T15" fmla="*/ 2147483647 h 37"/>
                  <a:gd name="T16" fmla="*/ 2147483647 w 37"/>
                  <a:gd name="T17" fmla="*/ 2147483647 h 37"/>
                  <a:gd name="T18" fmla="*/ 2147483647 w 37"/>
                  <a:gd name="T19" fmla="*/ 2147483647 h 37"/>
                  <a:gd name="T20" fmla="*/ 0 w 37"/>
                  <a:gd name="T21" fmla="*/ 2147483647 h 37"/>
                  <a:gd name="T22" fmla="*/ 0 w 37"/>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37"/>
                  <a:gd name="T38" fmla="*/ 37 w 37"/>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37">
                    <a:moveTo>
                      <a:pt x="0" y="18"/>
                    </a:moveTo>
                    <a:cubicBezTo>
                      <a:pt x="0" y="8"/>
                      <a:pt x="8" y="0"/>
                      <a:pt x="18" y="0"/>
                    </a:cubicBezTo>
                    <a:cubicBezTo>
                      <a:pt x="18" y="0"/>
                      <a:pt x="18" y="0"/>
                      <a:pt x="18" y="0"/>
                    </a:cubicBezTo>
                    <a:cubicBezTo>
                      <a:pt x="18" y="0"/>
                      <a:pt x="18" y="0"/>
                      <a:pt x="18" y="0"/>
                    </a:cubicBezTo>
                    <a:cubicBezTo>
                      <a:pt x="29" y="0"/>
                      <a:pt x="37" y="8"/>
                      <a:pt x="37" y="18"/>
                    </a:cubicBezTo>
                    <a:cubicBezTo>
                      <a:pt x="37" y="18"/>
                      <a:pt x="37" y="18"/>
                      <a:pt x="37" y="18"/>
                    </a:cubicBezTo>
                    <a:cubicBezTo>
                      <a:pt x="37" y="18"/>
                      <a:pt x="37" y="18"/>
                      <a:pt x="37" y="18"/>
                    </a:cubicBezTo>
                    <a:cubicBezTo>
                      <a:pt x="37" y="28"/>
                      <a:pt x="29" y="37"/>
                      <a:pt x="18" y="37"/>
                    </a:cubicBezTo>
                    <a:cubicBezTo>
                      <a:pt x="18" y="37"/>
                      <a:pt x="18" y="37"/>
                      <a:pt x="18" y="37"/>
                    </a:cubicBezTo>
                    <a:cubicBezTo>
                      <a:pt x="18" y="37"/>
                      <a:pt x="18" y="37"/>
                      <a:pt x="18" y="37"/>
                    </a:cubicBezTo>
                    <a:cubicBezTo>
                      <a:pt x="8" y="37"/>
                      <a:pt x="0" y="28"/>
                      <a:pt x="0" y="18"/>
                    </a:cubicBezTo>
                    <a:cubicBezTo>
                      <a:pt x="0" y="18"/>
                      <a:pt x="0" y="18"/>
                      <a:pt x="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grpSp>
        <p:grpSp>
          <p:nvGrpSpPr>
            <p:cNvPr id="301" name="Group 179"/>
            <p:cNvGrpSpPr>
              <a:grpSpLocks noChangeAspect="1"/>
            </p:cNvGrpSpPr>
            <p:nvPr/>
          </p:nvGrpSpPr>
          <p:grpSpPr bwMode="auto">
            <a:xfrm>
              <a:off x="7287669" y="4506115"/>
              <a:ext cx="600917" cy="389306"/>
              <a:chOff x="1779588" y="3752851"/>
              <a:chExt cx="1293813" cy="838200"/>
            </a:xfrm>
          </p:grpSpPr>
          <p:sp>
            <p:nvSpPr>
              <p:cNvPr id="310" name="Freeform 309"/>
              <p:cNvSpPr>
                <a:spLocks/>
              </p:cNvSpPr>
              <p:nvPr/>
            </p:nvSpPr>
            <p:spPr bwMode="auto">
              <a:xfrm>
                <a:off x="1893888" y="3865563"/>
                <a:ext cx="600075" cy="609600"/>
              </a:xfrm>
              <a:custGeom>
                <a:avLst/>
                <a:gdLst>
                  <a:gd name="T0" fmla="*/ 0 w 212"/>
                  <a:gd name="T1" fmla="*/ 2147483647 h 215"/>
                  <a:gd name="T2" fmla="*/ 2147483647 w 212"/>
                  <a:gd name="T3" fmla="*/ 0 h 215"/>
                  <a:gd name="T4" fmla="*/ 2147483647 w 212"/>
                  <a:gd name="T5" fmla="*/ 0 h 215"/>
                  <a:gd name="T6" fmla="*/ 2147483647 w 212"/>
                  <a:gd name="T7" fmla="*/ 0 h 215"/>
                  <a:gd name="T8" fmla="*/ 2147483647 w 212"/>
                  <a:gd name="T9" fmla="*/ 2147483647 h 215"/>
                  <a:gd name="T10" fmla="*/ 2147483647 w 212"/>
                  <a:gd name="T11" fmla="*/ 2147483647 h 215"/>
                  <a:gd name="T12" fmla="*/ 2147483647 w 212"/>
                  <a:gd name="T13" fmla="*/ 2147483647 h 215"/>
                  <a:gd name="T14" fmla="*/ 2147483647 w 212"/>
                  <a:gd name="T15" fmla="*/ 2147483647 h 215"/>
                  <a:gd name="T16" fmla="*/ 2147483647 w 212"/>
                  <a:gd name="T17" fmla="*/ 2147483647 h 215"/>
                  <a:gd name="T18" fmla="*/ 2147483647 w 212"/>
                  <a:gd name="T19" fmla="*/ 2147483647 h 215"/>
                  <a:gd name="T20" fmla="*/ 0 w 212"/>
                  <a:gd name="T21" fmla="*/ 2147483647 h 215"/>
                  <a:gd name="T22" fmla="*/ 0 w 212"/>
                  <a:gd name="T23" fmla="*/ 2147483647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
                  <a:gd name="T37" fmla="*/ 0 h 215"/>
                  <a:gd name="T38" fmla="*/ 212 w 212"/>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 h="215">
                    <a:moveTo>
                      <a:pt x="0" y="108"/>
                    </a:moveTo>
                    <a:cubicBezTo>
                      <a:pt x="0" y="48"/>
                      <a:pt x="48" y="0"/>
                      <a:pt x="106" y="0"/>
                    </a:cubicBezTo>
                    <a:cubicBezTo>
                      <a:pt x="106" y="0"/>
                      <a:pt x="106" y="0"/>
                      <a:pt x="106" y="0"/>
                    </a:cubicBezTo>
                    <a:cubicBezTo>
                      <a:pt x="106" y="0"/>
                      <a:pt x="106" y="0"/>
                      <a:pt x="106" y="0"/>
                    </a:cubicBezTo>
                    <a:cubicBezTo>
                      <a:pt x="165" y="0"/>
                      <a:pt x="212" y="48"/>
                      <a:pt x="212" y="108"/>
                    </a:cubicBezTo>
                    <a:cubicBezTo>
                      <a:pt x="212" y="108"/>
                      <a:pt x="212" y="108"/>
                      <a:pt x="212" y="108"/>
                    </a:cubicBezTo>
                    <a:cubicBezTo>
                      <a:pt x="212" y="108"/>
                      <a:pt x="212" y="108"/>
                      <a:pt x="212" y="108"/>
                    </a:cubicBezTo>
                    <a:cubicBezTo>
                      <a:pt x="212" y="167"/>
                      <a:pt x="165" y="215"/>
                      <a:pt x="106" y="215"/>
                    </a:cubicBezTo>
                    <a:cubicBezTo>
                      <a:pt x="106" y="215"/>
                      <a:pt x="106" y="215"/>
                      <a:pt x="106" y="215"/>
                    </a:cubicBezTo>
                    <a:cubicBezTo>
                      <a:pt x="106" y="215"/>
                      <a:pt x="106" y="215"/>
                      <a:pt x="106" y="215"/>
                    </a:cubicBezTo>
                    <a:cubicBezTo>
                      <a:pt x="48" y="215"/>
                      <a:pt x="0" y="167"/>
                      <a:pt x="0" y="108"/>
                    </a:cubicBezTo>
                    <a:cubicBezTo>
                      <a:pt x="0" y="108"/>
                      <a:pt x="0" y="108"/>
                      <a:pt x="0" y="108"/>
                    </a:cubicBez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1" name="Freeform 310"/>
              <p:cNvSpPr>
                <a:spLocks/>
              </p:cNvSpPr>
              <p:nvPr/>
            </p:nvSpPr>
            <p:spPr bwMode="auto">
              <a:xfrm>
                <a:off x="1949450" y="3933826"/>
                <a:ext cx="487363" cy="476250"/>
              </a:xfrm>
              <a:custGeom>
                <a:avLst/>
                <a:gdLst>
                  <a:gd name="T0" fmla="*/ 0 w 172"/>
                  <a:gd name="T1" fmla="*/ 2147483647 h 168"/>
                  <a:gd name="T2" fmla="*/ 2147483647 w 172"/>
                  <a:gd name="T3" fmla="*/ 0 h 168"/>
                  <a:gd name="T4" fmla="*/ 2147483647 w 172"/>
                  <a:gd name="T5" fmla="*/ 0 h 168"/>
                  <a:gd name="T6" fmla="*/ 2147483647 w 172"/>
                  <a:gd name="T7" fmla="*/ 0 h 168"/>
                  <a:gd name="T8" fmla="*/ 2147483647 w 172"/>
                  <a:gd name="T9" fmla="*/ 2147483647 h 168"/>
                  <a:gd name="T10" fmla="*/ 2147483647 w 172"/>
                  <a:gd name="T11" fmla="*/ 2147483647 h 168"/>
                  <a:gd name="T12" fmla="*/ 2147483647 w 172"/>
                  <a:gd name="T13" fmla="*/ 2147483647 h 168"/>
                  <a:gd name="T14" fmla="*/ 2147483647 w 172"/>
                  <a:gd name="T15" fmla="*/ 2147483647 h 168"/>
                  <a:gd name="T16" fmla="*/ 2147483647 w 172"/>
                  <a:gd name="T17" fmla="*/ 2147483647 h 168"/>
                  <a:gd name="T18" fmla="*/ 2147483647 w 172"/>
                  <a:gd name="T19" fmla="*/ 2147483647 h 168"/>
                  <a:gd name="T20" fmla="*/ 0 w 172"/>
                  <a:gd name="T21" fmla="*/ 2147483647 h 168"/>
                  <a:gd name="T22" fmla="*/ 0 w 172"/>
                  <a:gd name="T23" fmla="*/ 2147483647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168"/>
                  <a:gd name="T38" fmla="*/ 172 w 172"/>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168">
                    <a:moveTo>
                      <a:pt x="0" y="84"/>
                    </a:moveTo>
                    <a:cubicBezTo>
                      <a:pt x="0" y="37"/>
                      <a:pt x="39" y="0"/>
                      <a:pt x="86" y="0"/>
                    </a:cubicBezTo>
                    <a:cubicBezTo>
                      <a:pt x="86" y="0"/>
                      <a:pt x="86" y="0"/>
                      <a:pt x="86" y="0"/>
                    </a:cubicBezTo>
                    <a:cubicBezTo>
                      <a:pt x="86" y="0"/>
                      <a:pt x="86" y="0"/>
                      <a:pt x="86" y="0"/>
                    </a:cubicBezTo>
                    <a:cubicBezTo>
                      <a:pt x="134" y="0"/>
                      <a:pt x="172" y="37"/>
                      <a:pt x="172" y="84"/>
                    </a:cubicBezTo>
                    <a:cubicBezTo>
                      <a:pt x="172" y="84"/>
                      <a:pt x="172" y="84"/>
                      <a:pt x="172" y="84"/>
                    </a:cubicBezTo>
                    <a:cubicBezTo>
                      <a:pt x="172" y="84"/>
                      <a:pt x="172" y="84"/>
                      <a:pt x="172" y="84"/>
                    </a:cubicBezTo>
                    <a:cubicBezTo>
                      <a:pt x="172" y="130"/>
                      <a:pt x="134" y="168"/>
                      <a:pt x="86" y="168"/>
                    </a:cubicBezTo>
                    <a:cubicBezTo>
                      <a:pt x="86" y="168"/>
                      <a:pt x="86" y="168"/>
                      <a:pt x="86" y="168"/>
                    </a:cubicBezTo>
                    <a:cubicBezTo>
                      <a:pt x="86" y="168"/>
                      <a:pt x="86" y="168"/>
                      <a:pt x="86" y="168"/>
                    </a:cubicBezTo>
                    <a:cubicBezTo>
                      <a:pt x="39" y="168"/>
                      <a:pt x="0" y="130"/>
                      <a:pt x="0" y="84"/>
                    </a:cubicBezTo>
                    <a:cubicBezTo>
                      <a:pt x="0" y="84"/>
                      <a:pt x="0" y="84"/>
                      <a:pt x="0"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2" name="Freeform 311"/>
              <p:cNvSpPr>
                <a:spLocks/>
              </p:cNvSpPr>
              <p:nvPr/>
            </p:nvSpPr>
            <p:spPr bwMode="auto">
              <a:xfrm>
                <a:off x="2074863" y="4048126"/>
                <a:ext cx="236538" cy="249238"/>
              </a:xfrm>
              <a:custGeom>
                <a:avLst/>
                <a:gdLst>
                  <a:gd name="T0" fmla="*/ 0 w 84"/>
                  <a:gd name="T1" fmla="*/ 2147483647 h 88"/>
                  <a:gd name="T2" fmla="*/ 2147483647 w 84"/>
                  <a:gd name="T3" fmla="*/ 0 h 88"/>
                  <a:gd name="T4" fmla="*/ 2147483647 w 84"/>
                  <a:gd name="T5" fmla="*/ 0 h 88"/>
                  <a:gd name="T6" fmla="*/ 2147483647 w 84"/>
                  <a:gd name="T7" fmla="*/ 0 h 88"/>
                  <a:gd name="T8" fmla="*/ 2147483647 w 84"/>
                  <a:gd name="T9" fmla="*/ 2147483647 h 88"/>
                  <a:gd name="T10" fmla="*/ 2147483647 w 84"/>
                  <a:gd name="T11" fmla="*/ 2147483647 h 88"/>
                  <a:gd name="T12" fmla="*/ 2147483647 w 84"/>
                  <a:gd name="T13" fmla="*/ 2147483647 h 88"/>
                  <a:gd name="T14" fmla="*/ 2147483647 w 84"/>
                  <a:gd name="T15" fmla="*/ 2147483647 h 88"/>
                  <a:gd name="T16" fmla="*/ 2147483647 w 84"/>
                  <a:gd name="T17" fmla="*/ 2147483647 h 88"/>
                  <a:gd name="T18" fmla="*/ 2147483647 w 84"/>
                  <a:gd name="T19" fmla="*/ 2147483647 h 88"/>
                  <a:gd name="T20" fmla="*/ 0 w 84"/>
                  <a:gd name="T21" fmla="*/ 2147483647 h 88"/>
                  <a:gd name="T22" fmla="*/ 0 w 8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88"/>
                  <a:gd name="T38" fmla="*/ 84 w 8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88">
                    <a:moveTo>
                      <a:pt x="0" y="44"/>
                    </a:moveTo>
                    <a:cubicBezTo>
                      <a:pt x="0" y="20"/>
                      <a:pt x="19" y="0"/>
                      <a:pt x="42" y="0"/>
                    </a:cubicBezTo>
                    <a:cubicBezTo>
                      <a:pt x="42" y="0"/>
                      <a:pt x="42" y="0"/>
                      <a:pt x="42" y="0"/>
                    </a:cubicBezTo>
                    <a:cubicBezTo>
                      <a:pt x="42" y="0"/>
                      <a:pt x="42" y="0"/>
                      <a:pt x="42" y="0"/>
                    </a:cubicBezTo>
                    <a:cubicBezTo>
                      <a:pt x="65" y="0"/>
                      <a:pt x="84" y="20"/>
                      <a:pt x="84" y="44"/>
                    </a:cubicBezTo>
                    <a:cubicBezTo>
                      <a:pt x="84" y="44"/>
                      <a:pt x="84" y="44"/>
                      <a:pt x="84" y="44"/>
                    </a:cubicBezTo>
                    <a:cubicBezTo>
                      <a:pt x="84" y="44"/>
                      <a:pt x="84" y="44"/>
                      <a:pt x="84" y="44"/>
                    </a:cubicBezTo>
                    <a:cubicBezTo>
                      <a:pt x="84" y="68"/>
                      <a:pt x="65" y="88"/>
                      <a:pt x="42" y="88"/>
                    </a:cubicBezTo>
                    <a:cubicBezTo>
                      <a:pt x="42" y="88"/>
                      <a:pt x="42" y="88"/>
                      <a:pt x="42" y="88"/>
                    </a:cubicBezTo>
                    <a:cubicBezTo>
                      <a:pt x="42" y="88"/>
                      <a:pt x="42" y="88"/>
                      <a:pt x="42" y="88"/>
                    </a:cubicBezTo>
                    <a:cubicBezTo>
                      <a:pt x="19" y="88"/>
                      <a:pt x="0" y="68"/>
                      <a:pt x="0" y="44"/>
                    </a:cubicBezTo>
                    <a:cubicBezTo>
                      <a:pt x="0" y="44"/>
                      <a:pt x="0" y="44"/>
                      <a:pt x="0" y="44"/>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3" name="Freeform 312"/>
              <p:cNvSpPr>
                <a:spLocks/>
              </p:cNvSpPr>
              <p:nvPr/>
            </p:nvSpPr>
            <p:spPr bwMode="auto">
              <a:xfrm>
                <a:off x="2093913" y="3752851"/>
                <a:ext cx="198438" cy="161925"/>
              </a:xfrm>
              <a:custGeom>
                <a:avLst/>
                <a:gdLst>
                  <a:gd name="T0" fmla="*/ 0 w 125"/>
                  <a:gd name="T1" fmla="*/ 2147483647 h 102"/>
                  <a:gd name="T2" fmla="*/ 2147483647 w 125"/>
                  <a:gd name="T3" fmla="*/ 0 h 102"/>
                  <a:gd name="T4" fmla="*/ 2147483647 w 125"/>
                  <a:gd name="T5" fmla="*/ 0 h 102"/>
                  <a:gd name="T6" fmla="*/ 2147483647 w 125"/>
                  <a:gd name="T7" fmla="*/ 2147483647 h 102"/>
                  <a:gd name="T8" fmla="*/ 0 w 125"/>
                  <a:gd name="T9" fmla="*/ 2147483647 h 102"/>
                  <a:gd name="T10" fmla="*/ 0 60000 65536"/>
                  <a:gd name="T11" fmla="*/ 0 60000 65536"/>
                  <a:gd name="T12" fmla="*/ 0 60000 65536"/>
                  <a:gd name="T13" fmla="*/ 0 60000 65536"/>
                  <a:gd name="T14" fmla="*/ 0 60000 65536"/>
                  <a:gd name="T15" fmla="*/ 0 w 125"/>
                  <a:gd name="T16" fmla="*/ 0 h 102"/>
                  <a:gd name="T17" fmla="*/ 125 w 125"/>
                  <a:gd name="T18" fmla="*/ 102 h 102"/>
                </a:gdLst>
                <a:ahLst/>
                <a:cxnLst>
                  <a:cxn ang="T10">
                    <a:pos x="T0" y="T1"/>
                  </a:cxn>
                  <a:cxn ang="T11">
                    <a:pos x="T2" y="T3"/>
                  </a:cxn>
                  <a:cxn ang="T12">
                    <a:pos x="T4" y="T5"/>
                  </a:cxn>
                  <a:cxn ang="T13">
                    <a:pos x="T6" y="T7"/>
                  </a:cxn>
                  <a:cxn ang="T14">
                    <a:pos x="T8" y="T9"/>
                  </a:cxn>
                </a:cxnLst>
                <a:rect l="T15" t="T16" r="T17" b="T18"/>
                <a:pathLst>
                  <a:path w="125" h="102">
                    <a:moveTo>
                      <a:pt x="0" y="102"/>
                    </a:moveTo>
                    <a:lnTo>
                      <a:pt x="25" y="0"/>
                    </a:lnTo>
                    <a:lnTo>
                      <a:pt x="100" y="0"/>
                    </a:lnTo>
                    <a:lnTo>
                      <a:pt x="125" y="102"/>
                    </a:lnTo>
                    <a:lnTo>
                      <a:pt x="0" y="10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4" name="Freeform 313"/>
              <p:cNvSpPr>
                <a:spLocks/>
              </p:cNvSpPr>
              <p:nvPr/>
            </p:nvSpPr>
            <p:spPr bwMode="auto">
              <a:xfrm>
                <a:off x="2093913" y="4429126"/>
                <a:ext cx="198438" cy="161925"/>
              </a:xfrm>
              <a:custGeom>
                <a:avLst/>
                <a:gdLst>
                  <a:gd name="T0" fmla="*/ 2147483647 w 125"/>
                  <a:gd name="T1" fmla="*/ 0 h 102"/>
                  <a:gd name="T2" fmla="*/ 2147483647 w 125"/>
                  <a:gd name="T3" fmla="*/ 2147483647 h 102"/>
                  <a:gd name="T4" fmla="*/ 2147483647 w 125"/>
                  <a:gd name="T5" fmla="*/ 2147483647 h 102"/>
                  <a:gd name="T6" fmla="*/ 0 w 125"/>
                  <a:gd name="T7" fmla="*/ 0 h 102"/>
                  <a:gd name="T8" fmla="*/ 2147483647 w 125"/>
                  <a:gd name="T9" fmla="*/ 0 h 102"/>
                  <a:gd name="T10" fmla="*/ 0 60000 65536"/>
                  <a:gd name="T11" fmla="*/ 0 60000 65536"/>
                  <a:gd name="T12" fmla="*/ 0 60000 65536"/>
                  <a:gd name="T13" fmla="*/ 0 60000 65536"/>
                  <a:gd name="T14" fmla="*/ 0 60000 65536"/>
                  <a:gd name="T15" fmla="*/ 0 w 125"/>
                  <a:gd name="T16" fmla="*/ 0 h 102"/>
                  <a:gd name="T17" fmla="*/ 125 w 125"/>
                  <a:gd name="T18" fmla="*/ 102 h 102"/>
                </a:gdLst>
                <a:ahLst/>
                <a:cxnLst>
                  <a:cxn ang="T10">
                    <a:pos x="T0" y="T1"/>
                  </a:cxn>
                  <a:cxn ang="T11">
                    <a:pos x="T2" y="T3"/>
                  </a:cxn>
                  <a:cxn ang="T12">
                    <a:pos x="T4" y="T5"/>
                  </a:cxn>
                  <a:cxn ang="T13">
                    <a:pos x="T6" y="T7"/>
                  </a:cxn>
                  <a:cxn ang="T14">
                    <a:pos x="T8" y="T9"/>
                  </a:cxn>
                </a:cxnLst>
                <a:rect l="T15" t="T16" r="T17" b="T18"/>
                <a:pathLst>
                  <a:path w="125" h="102">
                    <a:moveTo>
                      <a:pt x="125" y="0"/>
                    </a:moveTo>
                    <a:lnTo>
                      <a:pt x="100" y="102"/>
                    </a:lnTo>
                    <a:lnTo>
                      <a:pt x="25" y="102"/>
                    </a:lnTo>
                    <a:lnTo>
                      <a:pt x="0" y="0"/>
                    </a:lnTo>
                    <a:lnTo>
                      <a:pt x="125"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5" name="Freeform 314"/>
              <p:cNvSpPr>
                <a:spLocks/>
              </p:cNvSpPr>
              <p:nvPr/>
            </p:nvSpPr>
            <p:spPr bwMode="auto">
              <a:xfrm>
                <a:off x="2455863" y="4067176"/>
                <a:ext cx="153988" cy="209550"/>
              </a:xfrm>
              <a:custGeom>
                <a:avLst/>
                <a:gdLst>
                  <a:gd name="T0" fmla="*/ 0 w 97"/>
                  <a:gd name="T1" fmla="*/ 0 h 132"/>
                  <a:gd name="T2" fmla="*/ 2147483647 w 97"/>
                  <a:gd name="T3" fmla="*/ 2147483647 h 132"/>
                  <a:gd name="T4" fmla="*/ 2147483647 w 97"/>
                  <a:gd name="T5" fmla="*/ 2147483647 h 132"/>
                  <a:gd name="T6" fmla="*/ 0 w 97"/>
                  <a:gd name="T7" fmla="*/ 2147483647 h 132"/>
                  <a:gd name="T8" fmla="*/ 0 w 97"/>
                  <a:gd name="T9" fmla="*/ 0 h 132"/>
                  <a:gd name="T10" fmla="*/ 0 60000 65536"/>
                  <a:gd name="T11" fmla="*/ 0 60000 65536"/>
                  <a:gd name="T12" fmla="*/ 0 60000 65536"/>
                  <a:gd name="T13" fmla="*/ 0 60000 65536"/>
                  <a:gd name="T14" fmla="*/ 0 60000 65536"/>
                  <a:gd name="T15" fmla="*/ 0 w 97"/>
                  <a:gd name="T16" fmla="*/ 0 h 132"/>
                  <a:gd name="T17" fmla="*/ 97 w 97"/>
                  <a:gd name="T18" fmla="*/ 132 h 132"/>
                </a:gdLst>
                <a:ahLst/>
                <a:cxnLst>
                  <a:cxn ang="T10">
                    <a:pos x="T0" y="T1"/>
                  </a:cxn>
                  <a:cxn ang="T11">
                    <a:pos x="T2" y="T3"/>
                  </a:cxn>
                  <a:cxn ang="T12">
                    <a:pos x="T4" y="T5"/>
                  </a:cxn>
                  <a:cxn ang="T13">
                    <a:pos x="T6" y="T7"/>
                  </a:cxn>
                  <a:cxn ang="T14">
                    <a:pos x="T8" y="T9"/>
                  </a:cxn>
                </a:cxnLst>
                <a:rect l="T15" t="T16" r="T17" b="T18"/>
                <a:pathLst>
                  <a:path w="97" h="132">
                    <a:moveTo>
                      <a:pt x="0" y="0"/>
                    </a:moveTo>
                    <a:lnTo>
                      <a:pt x="97" y="23"/>
                    </a:lnTo>
                    <a:lnTo>
                      <a:pt x="97" y="107"/>
                    </a:lnTo>
                    <a:lnTo>
                      <a:pt x="0" y="132"/>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6" name="Freeform 315"/>
              <p:cNvSpPr>
                <a:spLocks/>
              </p:cNvSpPr>
              <p:nvPr/>
            </p:nvSpPr>
            <p:spPr bwMode="auto">
              <a:xfrm>
                <a:off x="1779588" y="4067176"/>
                <a:ext cx="153988" cy="209550"/>
              </a:xfrm>
              <a:custGeom>
                <a:avLst/>
                <a:gdLst>
                  <a:gd name="T0" fmla="*/ 2147483647 w 97"/>
                  <a:gd name="T1" fmla="*/ 2147483647 h 132"/>
                  <a:gd name="T2" fmla="*/ 0 w 97"/>
                  <a:gd name="T3" fmla="*/ 2147483647 h 132"/>
                  <a:gd name="T4" fmla="*/ 0 w 97"/>
                  <a:gd name="T5" fmla="*/ 2147483647 h 132"/>
                  <a:gd name="T6" fmla="*/ 2147483647 w 97"/>
                  <a:gd name="T7" fmla="*/ 0 h 132"/>
                  <a:gd name="T8" fmla="*/ 2147483647 w 97"/>
                  <a:gd name="T9" fmla="*/ 2147483647 h 132"/>
                  <a:gd name="T10" fmla="*/ 0 60000 65536"/>
                  <a:gd name="T11" fmla="*/ 0 60000 65536"/>
                  <a:gd name="T12" fmla="*/ 0 60000 65536"/>
                  <a:gd name="T13" fmla="*/ 0 60000 65536"/>
                  <a:gd name="T14" fmla="*/ 0 60000 65536"/>
                  <a:gd name="T15" fmla="*/ 0 w 97"/>
                  <a:gd name="T16" fmla="*/ 0 h 132"/>
                  <a:gd name="T17" fmla="*/ 97 w 97"/>
                  <a:gd name="T18" fmla="*/ 132 h 132"/>
                </a:gdLst>
                <a:ahLst/>
                <a:cxnLst>
                  <a:cxn ang="T10">
                    <a:pos x="T0" y="T1"/>
                  </a:cxn>
                  <a:cxn ang="T11">
                    <a:pos x="T2" y="T3"/>
                  </a:cxn>
                  <a:cxn ang="T12">
                    <a:pos x="T4" y="T5"/>
                  </a:cxn>
                  <a:cxn ang="T13">
                    <a:pos x="T6" y="T7"/>
                  </a:cxn>
                  <a:cxn ang="T14">
                    <a:pos x="T8" y="T9"/>
                  </a:cxn>
                </a:cxnLst>
                <a:rect l="T15" t="T16" r="T17" b="T18"/>
                <a:pathLst>
                  <a:path w="97" h="132">
                    <a:moveTo>
                      <a:pt x="97" y="132"/>
                    </a:moveTo>
                    <a:lnTo>
                      <a:pt x="0" y="107"/>
                    </a:lnTo>
                    <a:lnTo>
                      <a:pt x="0" y="23"/>
                    </a:lnTo>
                    <a:lnTo>
                      <a:pt x="97" y="0"/>
                    </a:lnTo>
                    <a:lnTo>
                      <a:pt x="97" y="13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7" name="Freeform 316"/>
              <p:cNvSpPr>
                <a:spLocks/>
              </p:cNvSpPr>
              <p:nvPr/>
            </p:nvSpPr>
            <p:spPr bwMode="auto">
              <a:xfrm>
                <a:off x="2306638" y="3835401"/>
                <a:ext cx="228600" cy="227013"/>
              </a:xfrm>
              <a:custGeom>
                <a:avLst/>
                <a:gdLst>
                  <a:gd name="T0" fmla="*/ 0 w 144"/>
                  <a:gd name="T1" fmla="*/ 2147483647 h 143"/>
                  <a:gd name="T2" fmla="*/ 2147483647 w 144"/>
                  <a:gd name="T3" fmla="*/ 0 h 143"/>
                  <a:gd name="T4" fmla="*/ 2147483647 w 144"/>
                  <a:gd name="T5" fmla="*/ 2147483647 h 143"/>
                  <a:gd name="T6" fmla="*/ 2147483647 w 144"/>
                  <a:gd name="T7" fmla="*/ 2147483647 h 143"/>
                  <a:gd name="T8" fmla="*/ 0 w 144"/>
                  <a:gd name="T9" fmla="*/ 2147483647 h 143"/>
                  <a:gd name="T10" fmla="*/ 0 60000 65536"/>
                  <a:gd name="T11" fmla="*/ 0 60000 65536"/>
                  <a:gd name="T12" fmla="*/ 0 60000 65536"/>
                  <a:gd name="T13" fmla="*/ 0 60000 65536"/>
                  <a:gd name="T14" fmla="*/ 0 60000 65536"/>
                  <a:gd name="T15" fmla="*/ 0 w 144"/>
                  <a:gd name="T16" fmla="*/ 0 h 143"/>
                  <a:gd name="T17" fmla="*/ 144 w 144"/>
                  <a:gd name="T18" fmla="*/ 143 h 143"/>
                </a:gdLst>
                <a:ahLst/>
                <a:cxnLst>
                  <a:cxn ang="T10">
                    <a:pos x="T0" y="T1"/>
                  </a:cxn>
                  <a:cxn ang="T11">
                    <a:pos x="T2" y="T3"/>
                  </a:cxn>
                  <a:cxn ang="T12">
                    <a:pos x="T4" y="T5"/>
                  </a:cxn>
                  <a:cxn ang="T13">
                    <a:pos x="T6" y="T7"/>
                  </a:cxn>
                  <a:cxn ang="T14">
                    <a:pos x="T8" y="T9"/>
                  </a:cxn>
                </a:cxnLst>
                <a:rect l="T15" t="T16" r="T17" b="T18"/>
                <a:pathLst>
                  <a:path w="144" h="143">
                    <a:moveTo>
                      <a:pt x="0" y="53"/>
                    </a:moveTo>
                    <a:lnTo>
                      <a:pt x="89" y="0"/>
                    </a:lnTo>
                    <a:lnTo>
                      <a:pt x="144" y="55"/>
                    </a:lnTo>
                    <a:lnTo>
                      <a:pt x="91" y="143"/>
                    </a:lnTo>
                    <a:lnTo>
                      <a:pt x="0" y="5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8" name="Freeform 317"/>
              <p:cNvSpPr>
                <a:spLocks/>
              </p:cNvSpPr>
              <p:nvPr/>
            </p:nvSpPr>
            <p:spPr bwMode="auto">
              <a:xfrm>
                <a:off x="2306638" y="4283076"/>
                <a:ext cx="228600" cy="228600"/>
              </a:xfrm>
              <a:custGeom>
                <a:avLst/>
                <a:gdLst>
                  <a:gd name="T0" fmla="*/ 2147483647 w 144"/>
                  <a:gd name="T1" fmla="*/ 0 h 144"/>
                  <a:gd name="T2" fmla="*/ 2147483647 w 144"/>
                  <a:gd name="T3" fmla="*/ 2147483647 h 144"/>
                  <a:gd name="T4" fmla="*/ 2147483647 w 144"/>
                  <a:gd name="T5" fmla="*/ 2147483647 h 144"/>
                  <a:gd name="T6" fmla="*/ 0 w 144"/>
                  <a:gd name="T7" fmla="*/ 2147483647 h 144"/>
                  <a:gd name="T8" fmla="*/ 2147483647 w 144"/>
                  <a:gd name="T9" fmla="*/ 0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91" y="0"/>
                    </a:moveTo>
                    <a:lnTo>
                      <a:pt x="144" y="89"/>
                    </a:lnTo>
                    <a:lnTo>
                      <a:pt x="89" y="144"/>
                    </a:lnTo>
                    <a:lnTo>
                      <a:pt x="0" y="91"/>
                    </a:lnTo>
                    <a:lnTo>
                      <a:pt x="9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19" name="Freeform 318"/>
              <p:cNvSpPr>
                <a:spLocks/>
              </p:cNvSpPr>
              <p:nvPr/>
            </p:nvSpPr>
            <p:spPr bwMode="auto">
              <a:xfrm>
                <a:off x="1851025" y="3838576"/>
                <a:ext cx="228600" cy="228600"/>
              </a:xfrm>
              <a:custGeom>
                <a:avLst/>
                <a:gdLst>
                  <a:gd name="T0" fmla="*/ 2147483647 w 144"/>
                  <a:gd name="T1" fmla="*/ 2147483647 h 144"/>
                  <a:gd name="T2" fmla="*/ 0 w 144"/>
                  <a:gd name="T3" fmla="*/ 2147483647 h 144"/>
                  <a:gd name="T4" fmla="*/ 2147483647 w 144"/>
                  <a:gd name="T5" fmla="*/ 0 h 144"/>
                  <a:gd name="T6" fmla="*/ 2147483647 w 144"/>
                  <a:gd name="T7" fmla="*/ 2147483647 h 144"/>
                  <a:gd name="T8" fmla="*/ 2147483647 w 144"/>
                  <a:gd name="T9" fmla="*/ 2147483647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53" y="144"/>
                    </a:moveTo>
                    <a:lnTo>
                      <a:pt x="0" y="55"/>
                    </a:lnTo>
                    <a:lnTo>
                      <a:pt x="55" y="0"/>
                    </a:lnTo>
                    <a:lnTo>
                      <a:pt x="144" y="53"/>
                    </a:lnTo>
                    <a:lnTo>
                      <a:pt x="53" y="14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0" name="Freeform 319"/>
              <p:cNvSpPr>
                <a:spLocks/>
              </p:cNvSpPr>
              <p:nvPr/>
            </p:nvSpPr>
            <p:spPr bwMode="auto">
              <a:xfrm>
                <a:off x="1847850" y="4271963"/>
                <a:ext cx="227013" cy="228600"/>
              </a:xfrm>
              <a:custGeom>
                <a:avLst/>
                <a:gdLst>
                  <a:gd name="T0" fmla="*/ 2147483647 w 143"/>
                  <a:gd name="T1" fmla="*/ 2147483647 h 144"/>
                  <a:gd name="T2" fmla="*/ 2147483647 w 143"/>
                  <a:gd name="T3" fmla="*/ 2147483647 h 144"/>
                  <a:gd name="T4" fmla="*/ 0 w 143"/>
                  <a:gd name="T5" fmla="*/ 2147483647 h 144"/>
                  <a:gd name="T6" fmla="*/ 2147483647 w 143"/>
                  <a:gd name="T7" fmla="*/ 0 h 144"/>
                  <a:gd name="T8" fmla="*/ 2147483647 w 143"/>
                  <a:gd name="T9" fmla="*/ 2147483647 h 144"/>
                  <a:gd name="T10" fmla="*/ 0 60000 65536"/>
                  <a:gd name="T11" fmla="*/ 0 60000 65536"/>
                  <a:gd name="T12" fmla="*/ 0 60000 65536"/>
                  <a:gd name="T13" fmla="*/ 0 60000 65536"/>
                  <a:gd name="T14" fmla="*/ 0 60000 65536"/>
                  <a:gd name="T15" fmla="*/ 0 w 143"/>
                  <a:gd name="T16" fmla="*/ 0 h 144"/>
                  <a:gd name="T17" fmla="*/ 143 w 143"/>
                  <a:gd name="T18" fmla="*/ 144 h 144"/>
                </a:gdLst>
                <a:ahLst/>
                <a:cxnLst>
                  <a:cxn ang="T10">
                    <a:pos x="T0" y="T1"/>
                  </a:cxn>
                  <a:cxn ang="T11">
                    <a:pos x="T2" y="T3"/>
                  </a:cxn>
                  <a:cxn ang="T12">
                    <a:pos x="T4" y="T5"/>
                  </a:cxn>
                  <a:cxn ang="T13">
                    <a:pos x="T6" y="T7"/>
                  </a:cxn>
                  <a:cxn ang="T14">
                    <a:pos x="T8" y="T9"/>
                  </a:cxn>
                </a:cxnLst>
                <a:rect l="T15" t="T16" r="T17" b="T18"/>
                <a:pathLst>
                  <a:path w="143" h="144">
                    <a:moveTo>
                      <a:pt x="143" y="91"/>
                    </a:moveTo>
                    <a:lnTo>
                      <a:pt x="54" y="144"/>
                    </a:lnTo>
                    <a:lnTo>
                      <a:pt x="0" y="89"/>
                    </a:lnTo>
                    <a:lnTo>
                      <a:pt x="54" y="0"/>
                    </a:lnTo>
                    <a:lnTo>
                      <a:pt x="143" y="9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1" name="Freeform 320"/>
              <p:cNvSpPr>
                <a:spLocks/>
              </p:cNvSpPr>
              <p:nvPr/>
            </p:nvSpPr>
            <p:spPr bwMode="auto">
              <a:xfrm>
                <a:off x="2682875" y="3857626"/>
                <a:ext cx="333375" cy="331788"/>
              </a:xfrm>
              <a:custGeom>
                <a:avLst/>
                <a:gdLst>
                  <a:gd name="T0" fmla="*/ 0 w 118"/>
                  <a:gd name="T1" fmla="*/ 2147483647 h 117"/>
                  <a:gd name="T2" fmla="*/ 2147483647 w 118"/>
                  <a:gd name="T3" fmla="*/ 0 h 117"/>
                  <a:gd name="T4" fmla="*/ 2147483647 w 118"/>
                  <a:gd name="T5" fmla="*/ 0 h 117"/>
                  <a:gd name="T6" fmla="*/ 2147483647 w 118"/>
                  <a:gd name="T7" fmla="*/ 0 h 117"/>
                  <a:gd name="T8" fmla="*/ 2147483647 w 118"/>
                  <a:gd name="T9" fmla="*/ 2147483647 h 117"/>
                  <a:gd name="T10" fmla="*/ 2147483647 w 118"/>
                  <a:gd name="T11" fmla="*/ 2147483647 h 117"/>
                  <a:gd name="T12" fmla="*/ 2147483647 w 118"/>
                  <a:gd name="T13" fmla="*/ 2147483647 h 117"/>
                  <a:gd name="T14" fmla="*/ 2147483647 w 118"/>
                  <a:gd name="T15" fmla="*/ 2147483647 h 117"/>
                  <a:gd name="T16" fmla="*/ 2147483647 w 118"/>
                  <a:gd name="T17" fmla="*/ 2147483647 h 117"/>
                  <a:gd name="T18" fmla="*/ 2147483647 w 118"/>
                  <a:gd name="T19" fmla="*/ 2147483647 h 117"/>
                  <a:gd name="T20" fmla="*/ 0 w 118"/>
                  <a:gd name="T21" fmla="*/ 2147483647 h 117"/>
                  <a:gd name="T22" fmla="*/ 0 w 118"/>
                  <a:gd name="T23" fmla="*/ 2147483647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8"/>
                  <a:gd name="T37" fmla="*/ 0 h 117"/>
                  <a:gd name="T38" fmla="*/ 118 w 118"/>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8" h="117">
                    <a:moveTo>
                      <a:pt x="0" y="59"/>
                    </a:moveTo>
                    <a:cubicBezTo>
                      <a:pt x="0" y="26"/>
                      <a:pt x="27" y="0"/>
                      <a:pt x="59" y="0"/>
                    </a:cubicBezTo>
                    <a:cubicBezTo>
                      <a:pt x="59" y="0"/>
                      <a:pt x="59" y="0"/>
                      <a:pt x="59" y="0"/>
                    </a:cubicBezTo>
                    <a:cubicBezTo>
                      <a:pt x="59" y="0"/>
                      <a:pt x="59" y="0"/>
                      <a:pt x="59" y="0"/>
                    </a:cubicBezTo>
                    <a:cubicBezTo>
                      <a:pt x="92" y="0"/>
                      <a:pt x="118" y="26"/>
                      <a:pt x="118" y="59"/>
                    </a:cubicBezTo>
                    <a:cubicBezTo>
                      <a:pt x="118" y="59"/>
                      <a:pt x="118" y="59"/>
                      <a:pt x="118" y="59"/>
                    </a:cubicBezTo>
                    <a:cubicBezTo>
                      <a:pt x="118" y="59"/>
                      <a:pt x="118" y="59"/>
                      <a:pt x="118" y="59"/>
                    </a:cubicBezTo>
                    <a:cubicBezTo>
                      <a:pt x="118" y="91"/>
                      <a:pt x="92" y="117"/>
                      <a:pt x="59" y="117"/>
                    </a:cubicBezTo>
                    <a:cubicBezTo>
                      <a:pt x="59" y="117"/>
                      <a:pt x="59" y="117"/>
                      <a:pt x="59" y="117"/>
                    </a:cubicBezTo>
                    <a:cubicBezTo>
                      <a:pt x="59" y="117"/>
                      <a:pt x="59" y="117"/>
                      <a:pt x="59" y="117"/>
                    </a:cubicBezTo>
                    <a:cubicBezTo>
                      <a:pt x="27" y="117"/>
                      <a:pt x="0" y="91"/>
                      <a:pt x="0" y="59"/>
                    </a:cubicBezTo>
                    <a:cubicBezTo>
                      <a:pt x="0" y="59"/>
                      <a:pt x="0" y="59"/>
                      <a:pt x="0" y="59"/>
                    </a:cubicBez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2" name="Freeform 321"/>
              <p:cNvSpPr>
                <a:spLocks/>
              </p:cNvSpPr>
              <p:nvPr/>
            </p:nvSpPr>
            <p:spPr bwMode="auto">
              <a:xfrm>
                <a:off x="2722563" y="3894138"/>
                <a:ext cx="257175" cy="258763"/>
              </a:xfrm>
              <a:custGeom>
                <a:avLst/>
                <a:gdLst>
                  <a:gd name="T0" fmla="*/ 0 w 91"/>
                  <a:gd name="T1" fmla="*/ 2147483647 h 91"/>
                  <a:gd name="T2" fmla="*/ 2147483647 w 91"/>
                  <a:gd name="T3" fmla="*/ 0 h 91"/>
                  <a:gd name="T4" fmla="*/ 2147483647 w 91"/>
                  <a:gd name="T5" fmla="*/ 0 h 91"/>
                  <a:gd name="T6" fmla="*/ 2147483647 w 91"/>
                  <a:gd name="T7" fmla="*/ 0 h 91"/>
                  <a:gd name="T8" fmla="*/ 2147483647 w 91"/>
                  <a:gd name="T9" fmla="*/ 2147483647 h 91"/>
                  <a:gd name="T10" fmla="*/ 2147483647 w 91"/>
                  <a:gd name="T11" fmla="*/ 2147483647 h 91"/>
                  <a:gd name="T12" fmla="*/ 2147483647 w 91"/>
                  <a:gd name="T13" fmla="*/ 2147483647 h 91"/>
                  <a:gd name="T14" fmla="*/ 2147483647 w 91"/>
                  <a:gd name="T15" fmla="*/ 2147483647 h 91"/>
                  <a:gd name="T16" fmla="*/ 2147483647 w 91"/>
                  <a:gd name="T17" fmla="*/ 2147483647 h 91"/>
                  <a:gd name="T18" fmla="*/ 2147483647 w 91"/>
                  <a:gd name="T19" fmla="*/ 2147483647 h 91"/>
                  <a:gd name="T20" fmla="*/ 0 w 91"/>
                  <a:gd name="T21" fmla="*/ 2147483647 h 91"/>
                  <a:gd name="T22" fmla="*/ 0 w 91"/>
                  <a:gd name="T23" fmla="*/ 2147483647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91"/>
                  <a:gd name="T38" fmla="*/ 91 w 91"/>
                  <a:gd name="T39" fmla="*/ 91 h 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91">
                    <a:moveTo>
                      <a:pt x="0" y="46"/>
                    </a:moveTo>
                    <a:cubicBezTo>
                      <a:pt x="0" y="21"/>
                      <a:pt x="20" y="0"/>
                      <a:pt x="45" y="0"/>
                    </a:cubicBezTo>
                    <a:cubicBezTo>
                      <a:pt x="45" y="0"/>
                      <a:pt x="45" y="0"/>
                      <a:pt x="45" y="0"/>
                    </a:cubicBezTo>
                    <a:cubicBezTo>
                      <a:pt x="45" y="0"/>
                      <a:pt x="45" y="0"/>
                      <a:pt x="45" y="0"/>
                    </a:cubicBezTo>
                    <a:cubicBezTo>
                      <a:pt x="71" y="0"/>
                      <a:pt x="91" y="21"/>
                      <a:pt x="91" y="46"/>
                    </a:cubicBezTo>
                    <a:cubicBezTo>
                      <a:pt x="91" y="46"/>
                      <a:pt x="91" y="46"/>
                      <a:pt x="91" y="46"/>
                    </a:cubicBezTo>
                    <a:cubicBezTo>
                      <a:pt x="91" y="46"/>
                      <a:pt x="91" y="46"/>
                      <a:pt x="91" y="46"/>
                    </a:cubicBezTo>
                    <a:cubicBezTo>
                      <a:pt x="91" y="71"/>
                      <a:pt x="71" y="91"/>
                      <a:pt x="45" y="91"/>
                    </a:cubicBezTo>
                    <a:cubicBezTo>
                      <a:pt x="45" y="91"/>
                      <a:pt x="45" y="91"/>
                      <a:pt x="45" y="91"/>
                    </a:cubicBezTo>
                    <a:cubicBezTo>
                      <a:pt x="45" y="91"/>
                      <a:pt x="45" y="91"/>
                      <a:pt x="45" y="91"/>
                    </a:cubicBezTo>
                    <a:cubicBezTo>
                      <a:pt x="20" y="91"/>
                      <a:pt x="0" y="71"/>
                      <a:pt x="0" y="46"/>
                    </a:cubicBezTo>
                    <a:cubicBezTo>
                      <a:pt x="0" y="46"/>
                      <a:pt x="0" y="46"/>
                      <a:pt x="0" y="46"/>
                    </a:cubicBez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3" name="Freeform 322"/>
              <p:cNvSpPr>
                <a:spLocks/>
              </p:cNvSpPr>
              <p:nvPr/>
            </p:nvSpPr>
            <p:spPr bwMode="auto">
              <a:xfrm>
                <a:off x="2770188" y="3951288"/>
                <a:ext cx="161925" cy="152400"/>
              </a:xfrm>
              <a:custGeom>
                <a:avLst/>
                <a:gdLst>
                  <a:gd name="T0" fmla="*/ 0 w 57"/>
                  <a:gd name="T1" fmla="*/ 2147483647 h 54"/>
                  <a:gd name="T2" fmla="*/ 2147483647 w 57"/>
                  <a:gd name="T3" fmla="*/ 0 h 54"/>
                  <a:gd name="T4" fmla="*/ 2147483647 w 57"/>
                  <a:gd name="T5" fmla="*/ 0 h 54"/>
                  <a:gd name="T6" fmla="*/ 2147483647 w 57"/>
                  <a:gd name="T7" fmla="*/ 0 h 54"/>
                  <a:gd name="T8" fmla="*/ 2147483647 w 57"/>
                  <a:gd name="T9" fmla="*/ 2147483647 h 54"/>
                  <a:gd name="T10" fmla="*/ 2147483647 w 57"/>
                  <a:gd name="T11" fmla="*/ 2147483647 h 54"/>
                  <a:gd name="T12" fmla="*/ 2147483647 w 57"/>
                  <a:gd name="T13" fmla="*/ 2147483647 h 54"/>
                  <a:gd name="T14" fmla="*/ 2147483647 w 57"/>
                  <a:gd name="T15" fmla="*/ 2147483647 h 54"/>
                  <a:gd name="T16" fmla="*/ 2147483647 w 57"/>
                  <a:gd name="T17" fmla="*/ 2147483647 h 54"/>
                  <a:gd name="T18" fmla="*/ 2147483647 w 57"/>
                  <a:gd name="T19" fmla="*/ 2147483647 h 54"/>
                  <a:gd name="T20" fmla="*/ 0 w 57"/>
                  <a:gd name="T21" fmla="*/ 2147483647 h 54"/>
                  <a:gd name="T22" fmla="*/ 0 w 57"/>
                  <a:gd name="T23" fmla="*/ 2147483647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
                  <a:gd name="T37" fmla="*/ 0 h 54"/>
                  <a:gd name="T38" fmla="*/ 57 w 57"/>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 h="54">
                    <a:moveTo>
                      <a:pt x="0" y="27"/>
                    </a:moveTo>
                    <a:cubicBezTo>
                      <a:pt x="0" y="13"/>
                      <a:pt x="13" y="0"/>
                      <a:pt x="28" y="0"/>
                    </a:cubicBezTo>
                    <a:cubicBezTo>
                      <a:pt x="28" y="0"/>
                      <a:pt x="28" y="0"/>
                      <a:pt x="28" y="0"/>
                    </a:cubicBezTo>
                    <a:cubicBezTo>
                      <a:pt x="28" y="0"/>
                      <a:pt x="28" y="0"/>
                      <a:pt x="28" y="0"/>
                    </a:cubicBezTo>
                    <a:cubicBezTo>
                      <a:pt x="44" y="0"/>
                      <a:pt x="57" y="13"/>
                      <a:pt x="57" y="27"/>
                    </a:cubicBezTo>
                    <a:cubicBezTo>
                      <a:pt x="57" y="27"/>
                      <a:pt x="57" y="27"/>
                      <a:pt x="57" y="27"/>
                    </a:cubicBezTo>
                    <a:cubicBezTo>
                      <a:pt x="57" y="27"/>
                      <a:pt x="57" y="27"/>
                      <a:pt x="57" y="27"/>
                    </a:cubicBezTo>
                    <a:cubicBezTo>
                      <a:pt x="57" y="42"/>
                      <a:pt x="44" y="54"/>
                      <a:pt x="28" y="54"/>
                    </a:cubicBezTo>
                    <a:cubicBezTo>
                      <a:pt x="28" y="54"/>
                      <a:pt x="28" y="54"/>
                      <a:pt x="28" y="54"/>
                    </a:cubicBezTo>
                    <a:cubicBezTo>
                      <a:pt x="28" y="54"/>
                      <a:pt x="28" y="54"/>
                      <a:pt x="28" y="54"/>
                    </a:cubicBezTo>
                    <a:cubicBezTo>
                      <a:pt x="13" y="54"/>
                      <a:pt x="0" y="42"/>
                      <a:pt x="0" y="27"/>
                    </a:cubicBezTo>
                    <a:cubicBezTo>
                      <a:pt x="0" y="27"/>
                      <a:pt x="0" y="27"/>
                      <a:pt x="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4" name="Freeform 323"/>
              <p:cNvSpPr>
                <a:spLocks/>
              </p:cNvSpPr>
              <p:nvPr/>
            </p:nvSpPr>
            <p:spPr bwMode="auto">
              <a:xfrm>
                <a:off x="2798763" y="3798888"/>
                <a:ext cx="104775" cy="87313"/>
              </a:xfrm>
              <a:custGeom>
                <a:avLst/>
                <a:gdLst>
                  <a:gd name="T0" fmla="*/ 0 w 66"/>
                  <a:gd name="T1" fmla="*/ 2147483647 h 55"/>
                  <a:gd name="T2" fmla="*/ 2147483647 w 66"/>
                  <a:gd name="T3" fmla="*/ 0 h 55"/>
                  <a:gd name="T4" fmla="*/ 2147483647 w 66"/>
                  <a:gd name="T5" fmla="*/ 0 h 55"/>
                  <a:gd name="T6" fmla="*/ 2147483647 w 66"/>
                  <a:gd name="T7" fmla="*/ 2147483647 h 55"/>
                  <a:gd name="T8" fmla="*/ 0 w 66"/>
                  <a:gd name="T9" fmla="*/ 2147483647 h 55"/>
                  <a:gd name="T10" fmla="*/ 0 60000 65536"/>
                  <a:gd name="T11" fmla="*/ 0 60000 65536"/>
                  <a:gd name="T12" fmla="*/ 0 60000 65536"/>
                  <a:gd name="T13" fmla="*/ 0 60000 65536"/>
                  <a:gd name="T14" fmla="*/ 0 60000 65536"/>
                  <a:gd name="T15" fmla="*/ 0 w 66"/>
                  <a:gd name="T16" fmla="*/ 0 h 55"/>
                  <a:gd name="T17" fmla="*/ 66 w 66"/>
                  <a:gd name="T18" fmla="*/ 55 h 55"/>
                </a:gdLst>
                <a:ahLst/>
                <a:cxnLst>
                  <a:cxn ang="T10">
                    <a:pos x="T0" y="T1"/>
                  </a:cxn>
                  <a:cxn ang="T11">
                    <a:pos x="T2" y="T3"/>
                  </a:cxn>
                  <a:cxn ang="T12">
                    <a:pos x="T4" y="T5"/>
                  </a:cxn>
                  <a:cxn ang="T13">
                    <a:pos x="T6" y="T7"/>
                  </a:cxn>
                  <a:cxn ang="T14">
                    <a:pos x="T8" y="T9"/>
                  </a:cxn>
                </a:cxnLst>
                <a:rect l="T15" t="T16" r="T17" b="T18"/>
                <a:pathLst>
                  <a:path w="66" h="55">
                    <a:moveTo>
                      <a:pt x="0" y="55"/>
                    </a:moveTo>
                    <a:lnTo>
                      <a:pt x="13" y="0"/>
                    </a:lnTo>
                    <a:lnTo>
                      <a:pt x="52" y="0"/>
                    </a:lnTo>
                    <a:lnTo>
                      <a:pt x="66" y="55"/>
                    </a:lnTo>
                    <a:lnTo>
                      <a:pt x="0" y="55"/>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5" name="Freeform 324"/>
              <p:cNvSpPr>
                <a:spLocks/>
              </p:cNvSpPr>
              <p:nvPr/>
            </p:nvSpPr>
            <p:spPr bwMode="auto">
              <a:xfrm>
                <a:off x="2798763" y="4171951"/>
                <a:ext cx="104775" cy="85725"/>
              </a:xfrm>
              <a:custGeom>
                <a:avLst/>
                <a:gdLst>
                  <a:gd name="T0" fmla="*/ 2147483647 w 66"/>
                  <a:gd name="T1" fmla="*/ 0 h 54"/>
                  <a:gd name="T2" fmla="*/ 2147483647 w 66"/>
                  <a:gd name="T3" fmla="*/ 2147483647 h 54"/>
                  <a:gd name="T4" fmla="*/ 2147483647 w 66"/>
                  <a:gd name="T5" fmla="*/ 2147483647 h 54"/>
                  <a:gd name="T6" fmla="*/ 0 w 66"/>
                  <a:gd name="T7" fmla="*/ 0 h 54"/>
                  <a:gd name="T8" fmla="*/ 2147483647 w 66"/>
                  <a:gd name="T9" fmla="*/ 0 h 54"/>
                  <a:gd name="T10" fmla="*/ 0 60000 65536"/>
                  <a:gd name="T11" fmla="*/ 0 60000 65536"/>
                  <a:gd name="T12" fmla="*/ 0 60000 65536"/>
                  <a:gd name="T13" fmla="*/ 0 60000 65536"/>
                  <a:gd name="T14" fmla="*/ 0 60000 65536"/>
                  <a:gd name="T15" fmla="*/ 0 w 66"/>
                  <a:gd name="T16" fmla="*/ 0 h 54"/>
                  <a:gd name="T17" fmla="*/ 66 w 66"/>
                  <a:gd name="T18" fmla="*/ 54 h 54"/>
                </a:gdLst>
                <a:ahLst/>
                <a:cxnLst>
                  <a:cxn ang="T10">
                    <a:pos x="T0" y="T1"/>
                  </a:cxn>
                  <a:cxn ang="T11">
                    <a:pos x="T2" y="T3"/>
                  </a:cxn>
                  <a:cxn ang="T12">
                    <a:pos x="T4" y="T5"/>
                  </a:cxn>
                  <a:cxn ang="T13">
                    <a:pos x="T6" y="T7"/>
                  </a:cxn>
                  <a:cxn ang="T14">
                    <a:pos x="T8" y="T9"/>
                  </a:cxn>
                </a:cxnLst>
                <a:rect l="T15" t="T16" r="T17" b="T18"/>
                <a:pathLst>
                  <a:path w="66" h="54">
                    <a:moveTo>
                      <a:pt x="66" y="0"/>
                    </a:moveTo>
                    <a:lnTo>
                      <a:pt x="52" y="54"/>
                    </a:lnTo>
                    <a:lnTo>
                      <a:pt x="13" y="54"/>
                    </a:lnTo>
                    <a:lnTo>
                      <a:pt x="0" y="0"/>
                    </a:lnTo>
                    <a:lnTo>
                      <a:pt x="66" y="0"/>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6" name="Freeform 325"/>
              <p:cNvSpPr>
                <a:spLocks/>
              </p:cNvSpPr>
              <p:nvPr/>
            </p:nvSpPr>
            <p:spPr bwMode="auto">
              <a:xfrm>
                <a:off x="2989263" y="3970338"/>
                <a:ext cx="84138" cy="114300"/>
              </a:xfrm>
              <a:custGeom>
                <a:avLst/>
                <a:gdLst>
                  <a:gd name="T0" fmla="*/ 0 w 53"/>
                  <a:gd name="T1" fmla="*/ 0 h 72"/>
                  <a:gd name="T2" fmla="*/ 2147483647 w 53"/>
                  <a:gd name="T3" fmla="*/ 2147483647 h 72"/>
                  <a:gd name="T4" fmla="*/ 2147483647 w 53"/>
                  <a:gd name="T5" fmla="*/ 2147483647 h 72"/>
                  <a:gd name="T6" fmla="*/ 0 w 53"/>
                  <a:gd name="T7" fmla="*/ 2147483647 h 72"/>
                  <a:gd name="T8" fmla="*/ 0 w 53"/>
                  <a:gd name="T9" fmla="*/ 0 h 72"/>
                  <a:gd name="T10" fmla="*/ 0 60000 65536"/>
                  <a:gd name="T11" fmla="*/ 0 60000 65536"/>
                  <a:gd name="T12" fmla="*/ 0 60000 65536"/>
                  <a:gd name="T13" fmla="*/ 0 60000 65536"/>
                  <a:gd name="T14" fmla="*/ 0 60000 65536"/>
                  <a:gd name="T15" fmla="*/ 0 w 53"/>
                  <a:gd name="T16" fmla="*/ 0 h 72"/>
                  <a:gd name="T17" fmla="*/ 53 w 53"/>
                  <a:gd name="T18" fmla="*/ 72 h 72"/>
                </a:gdLst>
                <a:ahLst/>
                <a:cxnLst>
                  <a:cxn ang="T10">
                    <a:pos x="T0" y="T1"/>
                  </a:cxn>
                  <a:cxn ang="T11">
                    <a:pos x="T2" y="T3"/>
                  </a:cxn>
                  <a:cxn ang="T12">
                    <a:pos x="T4" y="T5"/>
                  </a:cxn>
                  <a:cxn ang="T13">
                    <a:pos x="T6" y="T7"/>
                  </a:cxn>
                  <a:cxn ang="T14">
                    <a:pos x="T8" y="T9"/>
                  </a:cxn>
                </a:cxnLst>
                <a:rect l="T15" t="T16" r="T17" b="T18"/>
                <a:pathLst>
                  <a:path w="53" h="72">
                    <a:moveTo>
                      <a:pt x="0" y="0"/>
                    </a:moveTo>
                    <a:lnTo>
                      <a:pt x="53" y="15"/>
                    </a:lnTo>
                    <a:lnTo>
                      <a:pt x="53" y="59"/>
                    </a:lnTo>
                    <a:lnTo>
                      <a:pt x="0" y="72"/>
                    </a:lnTo>
                    <a:lnTo>
                      <a:pt x="0" y="0"/>
                    </a:ln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7" name="Freeform 326"/>
              <p:cNvSpPr>
                <a:spLocks/>
              </p:cNvSpPr>
              <p:nvPr/>
            </p:nvSpPr>
            <p:spPr bwMode="auto">
              <a:xfrm>
                <a:off x="2617788" y="3970338"/>
                <a:ext cx="96838" cy="114300"/>
              </a:xfrm>
              <a:custGeom>
                <a:avLst/>
                <a:gdLst>
                  <a:gd name="T0" fmla="*/ 2147483647 w 61"/>
                  <a:gd name="T1" fmla="*/ 2147483647 h 72"/>
                  <a:gd name="T2" fmla="*/ 0 w 61"/>
                  <a:gd name="T3" fmla="*/ 2147483647 h 72"/>
                  <a:gd name="T4" fmla="*/ 0 w 61"/>
                  <a:gd name="T5" fmla="*/ 2147483647 h 72"/>
                  <a:gd name="T6" fmla="*/ 2147483647 w 61"/>
                  <a:gd name="T7" fmla="*/ 0 h 72"/>
                  <a:gd name="T8" fmla="*/ 2147483647 w 61"/>
                  <a:gd name="T9" fmla="*/ 2147483647 h 72"/>
                  <a:gd name="T10" fmla="*/ 0 60000 65536"/>
                  <a:gd name="T11" fmla="*/ 0 60000 65536"/>
                  <a:gd name="T12" fmla="*/ 0 60000 65536"/>
                  <a:gd name="T13" fmla="*/ 0 60000 65536"/>
                  <a:gd name="T14" fmla="*/ 0 60000 65536"/>
                  <a:gd name="T15" fmla="*/ 0 w 61"/>
                  <a:gd name="T16" fmla="*/ 0 h 72"/>
                  <a:gd name="T17" fmla="*/ 61 w 61"/>
                  <a:gd name="T18" fmla="*/ 72 h 72"/>
                </a:gdLst>
                <a:ahLst/>
                <a:cxnLst>
                  <a:cxn ang="T10">
                    <a:pos x="T0" y="T1"/>
                  </a:cxn>
                  <a:cxn ang="T11">
                    <a:pos x="T2" y="T3"/>
                  </a:cxn>
                  <a:cxn ang="T12">
                    <a:pos x="T4" y="T5"/>
                  </a:cxn>
                  <a:cxn ang="T13">
                    <a:pos x="T6" y="T7"/>
                  </a:cxn>
                  <a:cxn ang="T14">
                    <a:pos x="T8" y="T9"/>
                  </a:cxn>
                </a:cxnLst>
                <a:rect l="T15" t="T16" r="T17" b="T18"/>
                <a:pathLst>
                  <a:path w="61" h="72">
                    <a:moveTo>
                      <a:pt x="61" y="72"/>
                    </a:moveTo>
                    <a:lnTo>
                      <a:pt x="0" y="58"/>
                    </a:lnTo>
                    <a:lnTo>
                      <a:pt x="0" y="15"/>
                    </a:lnTo>
                    <a:lnTo>
                      <a:pt x="61" y="0"/>
                    </a:lnTo>
                    <a:lnTo>
                      <a:pt x="61" y="7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8" name="Freeform 327"/>
              <p:cNvSpPr>
                <a:spLocks/>
              </p:cNvSpPr>
              <p:nvPr/>
            </p:nvSpPr>
            <p:spPr bwMode="auto">
              <a:xfrm>
                <a:off x="2909888" y="3843338"/>
                <a:ext cx="127000" cy="125413"/>
              </a:xfrm>
              <a:custGeom>
                <a:avLst/>
                <a:gdLst>
                  <a:gd name="T0" fmla="*/ 0 w 80"/>
                  <a:gd name="T1" fmla="*/ 2147483647 h 79"/>
                  <a:gd name="T2" fmla="*/ 2147483647 w 80"/>
                  <a:gd name="T3" fmla="*/ 0 h 79"/>
                  <a:gd name="T4" fmla="*/ 2147483647 w 80"/>
                  <a:gd name="T5" fmla="*/ 2147483647 h 79"/>
                  <a:gd name="T6" fmla="*/ 2147483647 w 80"/>
                  <a:gd name="T7" fmla="*/ 2147483647 h 79"/>
                  <a:gd name="T8" fmla="*/ 0 w 80"/>
                  <a:gd name="T9" fmla="*/ 2147483647 h 79"/>
                  <a:gd name="T10" fmla="*/ 0 60000 65536"/>
                  <a:gd name="T11" fmla="*/ 0 60000 65536"/>
                  <a:gd name="T12" fmla="*/ 0 60000 65536"/>
                  <a:gd name="T13" fmla="*/ 0 60000 65536"/>
                  <a:gd name="T14" fmla="*/ 0 60000 65536"/>
                  <a:gd name="T15" fmla="*/ 0 w 80"/>
                  <a:gd name="T16" fmla="*/ 0 h 79"/>
                  <a:gd name="T17" fmla="*/ 80 w 80"/>
                  <a:gd name="T18" fmla="*/ 79 h 79"/>
                </a:gdLst>
                <a:ahLst/>
                <a:cxnLst>
                  <a:cxn ang="T10">
                    <a:pos x="T0" y="T1"/>
                  </a:cxn>
                  <a:cxn ang="T11">
                    <a:pos x="T2" y="T3"/>
                  </a:cxn>
                  <a:cxn ang="T12">
                    <a:pos x="T4" y="T5"/>
                  </a:cxn>
                  <a:cxn ang="T13">
                    <a:pos x="T6" y="T7"/>
                  </a:cxn>
                  <a:cxn ang="T14">
                    <a:pos x="T8" y="T9"/>
                  </a:cxn>
                </a:cxnLst>
                <a:rect l="T15" t="T16" r="T17" b="T18"/>
                <a:pathLst>
                  <a:path w="80" h="79">
                    <a:moveTo>
                      <a:pt x="0" y="29"/>
                    </a:moveTo>
                    <a:lnTo>
                      <a:pt x="50" y="0"/>
                    </a:lnTo>
                    <a:lnTo>
                      <a:pt x="80" y="30"/>
                    </a:lnTo>
                    <a:lnTo>
                      <a:pt x="50" y="79"/>
                    </a:lnTo>
                    <a:lnTo>
                      <a:pt x="0" y="2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29" name="Freeform 328"/>
              <p:cNvSpPr>
                <a:spLocks/>
              </p:cNvSpPr>
              <p:nvPr/>
            </p:nvSpPr>
            <p:spPr bwMode="auto">
              <a:xfrm>
                <a:off x="2911475" y="4087813"/>
                <a:ext cx="125413" cy="123825"/>
              </a:xfrm>
              <a:custGeom>
                <a:avLst/>
                <a:gdLst>
                  <a:gd name="T0" fmla="*/ 2147483647 w 79"/>
                  <a:gd name="T1" fmla="*/ 0 h 78"/>
                  <a:gd name="T2" fmla="*/ 2147483647 w 79"/>
                  <a:gd name="T3" fmla="*/ 2147483647 h 78"/>
                  <a:gd name="T4" fmla="*/ 2147483647 w 79"/>
                  <a:gd name="T5" fmla="*/ 2147483647 h 78"/>
                  <a:gd name="T6" fmla="*/ 0 w 79"/>
                  <a:gd name="T7" fmla="*/ 2147483647 h 78"/>
                  <a:gd name="T8" fmla="*/ 2147483647 w 79"/>
                  <a:gd name="T9" fmla="*/ 0 h 78"/>
                  <a:gd name="T10" fmla="*/ 0 60000 65536"/>
                  <a:gd name="T11" fmla="*/ 0 60000 65536"/>
                  <a:gd name="T12" fmla="*/ 0 60000 65536"/>
                  <a:gd name="T13" fmla="*/ 0 60000 65536"/>
                  <a:gd name="T14" fmla="*/ 0 60000 65536"/>
                  <a:gd name="T15" fmla="*/ 0 w 79"/>
                  <a:gd name="T16" fmla="*/ 0 h 78"/>
                  <a:gd name="T17" fmla="*/ 79 w 79"/>
                  <a:gd name="T18" fmla="*/ 78 h 78"/>
                </a:gdLst>
                <a:ahLst/>
                <a:cxnLst>
                  <a:cxn ang="T10">
                    <a:pos x="T0" y="T1"/>
                  </a:cxn>
                  <a:cxn ang="T11">
                    <a:pos x="T2" y="T3"/>
                  </a:cxn>
                  <a:cxn ang="T12">
                    <a:pos x="T4" y="T5"/>
                  </a:cxn>
                  <a:cxn ang="T13">
                    <a:pos x="T6" y="T7"/>
                  </a:cxn>
                  <a:cxn ang="T14">
                    <a:pos x="T8" y="T9"/>
                  </a:cxn>
                </a:cxnLst>
                <a:rect l="T15" t="T16" r="T17" b="T18"/>
                <a:pathLst>
                  <a:path w="79" h="78">
                    <a:moveTo>
                      <a:pt x="50" y="0"/>
                    </a:moveTo>
                    <a:lnTo>
                      <a:pt x="79" y="50"/>
                    </a:lnTo>
                    <a:lnTo>
                      <a:pt x="49" y="78"/>
                    </a:lnTo>
                    <a:lnTo>
                      <a:pt x="0" y="50"/>
                    </a:lnTo>
                    <a:lnTo>
                      <a:pt x="5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30" name="Freeform 329"/>
              <p:cNvSpPr>
                <a:spLocks/>
              </p:cNvSpPr>
              <p:nvPr/>
            </p:nvSpPr>
            <p:spPr bwMode="auto">
              <a:xfrm>
                <a:off x="2660650" y="3846513"/>
                <a:ext cx="123825" cy="122238"/>
              </a:xfrm>
              <a:custGeom>
                <a:avLst/>
                <a:gdLst>
                  <a:gd name="T0" fmla="*/ 2147483647 w 78"/>
                  <a:gd name="T1" fmla="*/ 2147483647 h 77"/>
                  <a:gd name="T2" fmla="*/ 0 w 78"/>
                  <a:gd name="T3" fmla="*/ 2147483647 h 77"/>
                  <a:gd name="T4" fmla="*/ 2147483647 w 78"/>
                  <a:gd name="T5" fmla="*/ 0 h 77"/>
                  <a:gd name="T6" fmla="*/ 2147483647 w 78"/>
                  <a:gd name="T7" fmla="*/ 2147483647 h 77"/>
                  <a:gd name="T8" fmla="*/ 2147483647 w 78"/>
                  <a:gd name="T9" fmla="*/ 2147483647 h 77"/>
                  <a:gd name="T10" fmla="*/ 0 60000 65536"/>
                  <a:gd name="T11" fmla="*/ 0 60000 65536"/>
                  <a:gd name="T12" fmla="*/ 0 60000 65536"/>
                  <a:gd name="T13" fmla="*/ 0 60000 65536"/>
                  <a:gd name="T14" fmla="*/ 0 60000 65536"/>
                  <a:gd name="T15" fmla="*/ 0 w 78"/>
                  <a:gd name="T16" fmla="*/ 0 h 77"/>
                  <a:gd name="T17" fmla="*/ 78 w 78"/>
                  <a:gd name="T18" fmla="*/ 77 h 77"/>
                </a:gdLst>
                <a:ahLst/>
                <a:cxnLst>
                  <a:cxn ang="T10">
                    <a:pos x="T0" y="T1"/>
                  </a:cxn>
                  <a:cxn ang="T11">
                    <a:pos x="T2" y="T3"/>
                  </a:cxn>
                  <a:cxn ang="T12">
                    <a:pos x="T4" y="T5"/>
                  </a:cxn>
                  <a:cxn ang="T13">
                    <a:pos x="T6" y="T7"/>
                  </a:cxn>
                  <a:cxn ang="T14">
                    <a:pos x="T8" y="T9"/>
                  </a:cxn>
                </a:cxnLst>
                <a:rect l="T15" t="T16" r="T17" b="T18"/>
                <a:pathLst>
                  <a:path w="78" h="77">
                    <a:moveTo>
                      <a:pt x="30" y="77"/>
                    </a:moveTo>
                    <a:lnTo>
                      <a:pt x="0" y="30"/>
                    </a:lnTo>
                    <a:lnTo>
                      <a:pt x="32" y="0"/>
                    </a:lnTo>
                    <a:lnTo>
                      <a:pt x="78" y="28"/>
                    </a:lnTo>
                    <a:lnTo>
                      <a:pt x="30" y="7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31" name="Freeform 330"/>
              <p:cNvSpPr>
                <a:spLocks/>
              </p:cNvSpPr>
              <p:nvPr/>
            </p:nvSpPr>
            <p:spPr bwMode="auto">
              <a:xfrm>
                <a:off x="2660650" y="4084638"/>
                <a:ext cx="123825" cy="122238"/>
              </a:xfrm>
              <a:custGeom>
                <a:avLst/>
                <a:gdLst>
                  <a:gd name="T0" fmla="*/ 2147483647 w 78"/>
                  <a:gd name="T1" fmla="*/ 2147483647 h 77"/>
                  <a:gd name="T2" fmla="*/ 2147483647 w 78"/>
                  <a:gd name="T3" fmla="*/ 2147483647 h 77"/>
                  <a:gd name="T4" fmla="*/ 0 w 78"/>
                  <a:gd name="T5" fmla="*/ 2147483647 h 77"/>
                  <a:gd name="T6" fmla="*/ 2147483647 w 78"/>
                  <a:gd name="T7" fmla="*/ 0 h 77"/>
                  <a:gd name="T8" fmla="*/ 2147483647 w 78"/>
                  <a:gd name="T9" fmla="*/ 2147483647 h 77"/>
                  <a:gd name="T10" fmla="*/ 0 60000 65536"/>
                  <a:gd name="T11" fmla="*/ 0 60000 65536"/>
                  <a:gd name="T12" fmla="*/ 0 60000 65536"/>
                  <a:gd name="T13" fmla="*/ 0 60000 65536"/>
                  <a:gd name="T14" fmla="*/ 0 60000 65536"/>
                  <a:gd name="T15" fmla="*/ 0 w 78"/>
                  <a:gd name="T16" fmla="*/ 0 h 77"/>
                  <a:gd name="T17" fmla="*/ 78 w 78"/>
                  <a:gd name="T18" fmla="*/ 77 h 77"/>
                </a:gdLst>
                <a:ahLst/>
                <a:cxnLst>
                  <a:cxn ang="T10">
                    <a:pos x="T0" y="T1"/>
                  </a:cxn>
                  <a:cxn ang="T11">
                    <a:pos x="T2" y="T3"/>
                  </a:cxn>
                  <a:cxn ang="T12">
                    <a:pos x="T4" y="T5"/>
                  </a:cxn>
                  <a:cxn ang="T13">
                    <a:pos x="T6" y="T7"/>
                  </a:cxn>
                  <a:cxn ang="T14">
                    <a:pos x="T8" y="T9"/>
                  </a:cxn>
                </a:cxnLst>
                <a:rect l="T15" t="T16" r="T17" b="T18"/>
                <a:pathLst>
                  <a:path w="78" h="77">
                    <a:moveTo>
                      <a:pt x="78" y="48"/>
                    </a:moveTo>
                    <a:lnTo>
                      <a:pt x="30" y="77"/>
                    </a:lnTo>
                    <a:lnTo>
                      <a:pt x="0" y="46"/>
                    </a:lnTo>
                    <a:lnTo>
                      <a:pt x="28" y="0"/>
                    </a:lnTo>
                    <a:lnTo>
                      <a:pt x="78" y="48"/>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grpSp>
        <p:grpSp>
          <p:nvGrpSpPr>
            <p:cNvPr id="302" name="Group 165"/>
            <p:cNvGrpSpPr>
              <a:grpSpLocks noChangeAspect="1"/>
            </p:cNvGrpSpPr>
            <p:nvPr/>
          </p:nvGrpSpPr>
          <p:grpSpPr bwMode="auto">
            <a:xfrm>
              <a:off x="7293949" y="5007578"/>
              <a:ext cx="549410" cy="593834"/>
              <a:chOff x="4906963" y="3924300"/>
              <a:chExt cx="962025" cy="1039813"/>
            </a:xfrm>
          </p:grpSpPr>
          <p:sp>
            <p:nvSpPr>
              <p:cNvPr id="303" name="Freeform 98"/>
              <p:cNvSpPr>
                <a:spLocks/>
              </p:cNvSpPr>
              <p:nvPr/>
            </p:nvSpPr>
            <p:spPr bwMode="auto">
              <a:xfrm>
                <a:off x="5040313" y="3981450"/>
                <a:ext cx="684213" cy="752475"/>
              </a:xfrm>
              <a:custGeom>
                <a:avLst/>
                <a:gdLst>
                  <a:gd name="T0" fmla="*/ 0 w 242"/>
                  <a:gd name="T1" fmla="*/ 2147483647 h 266"/>
                  <a:gd name="T2" fmla="*/ 2147483647 w 242"/>
                  <a:gd name="T3" fmla="*/ 0 h 266"/>
                  <a:gd name="T4" fmla="*/ 2147483647 w 242"/>
                  <a:gd name="T5" fmla="*/ 2147483647 h 266"/>
                  <a:gd name="T6" fmla="*/ 2147483647 w 242"/>
                  <a:gd name="T7" fmla="*/ 2147483647 h 266"/>
                  <a:gd name="T8" fmla="*/ 2147483647 w 242"/>
                  <a:gd name="T9" fmla="*/ 2147483647 h 266"/>
                  <a:gd name="T10" fmla="*/ 2147483647 w 242"/>
                  <a:gd name="T11" fmla="*/ 2147483647 h 266"/>
                  <a:gd name="T12" fmla="*/ 2147483647 w 242"/>
                  <a:gd name="T13" fmla="*/ 2147483647 h 266"/>
                  <a:gd name="T14" fmla="*/ 2147483647 w 242"/>
                  <a:gd name="T15" fmla="*/ 2147483647 h 266"/>
                  <a:gd name="T16" fmla="*/ 0 w 242"/>
                  <a:gd name="T17" fmla="*/ 2147483647 h 266"/>
                  <a:gd name="T18" fmla="*/ 0 w 242"/>
                  <a:gd name="T19" fmla="*/ 2147483647 h 266"/>
                  <a:gd name="T20" fmla="*/ 0 w 24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2"/>
                  <a:gd name="T34" fmla="*/ 0 h 266"/>
                  <a:gd name="T35" fmla="*/ 242 w 24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2" h="266">
                    <a:moveTo>
                      <a:pt x="0" y="44"/>
                    </a:moveTo>
                    <a:cubicBezTo>
                      <a:pt x="0" y="20"/>
                      <a:pt x="54" y="0"/>
                      <a:pt x="121" y="0"/>
                    </a:cubicBezTo>
                    <a:cubicBezTo>
                      <a:pt x="188" y="0"/>
                      <a:pt x="242" y="20"/>
                      <a:pt x="242" y="44"/>
                    </a:cubicBezTo>
                    <a:cubicBezTo>
                      <a:pt x="242" y="44"/>
                      <a:pt x="242" y="44"/>
                      <a:pt x="242" y="44"/>
                    </a:cubicBezTo>
                    <a:cubicBezTo>
                      <a:pt x="242" y="44"/>
                      <a:pt x="242" y="44"/>
                      <a:pt x="242" y="44"/>
                    </a:cubicBezTo>
                    <a:cubicBezTo>
                      <a:pt x="242" y="222"/>
                      <a:pt x="242" y="222"/>
                      <a:pt x="242" y="222"/>
                    </a:cubicBezTo>
                    <a:cubicBezTo>
                      <a:pt x="242" y="222"/>
                      <a:pt x="242" y="222"/>
                      <a:pt x="242" y="222"/>
                    </a:cubicBezTo>
                    <a:cubicBezTo>
                      <a:pt x="242" y="246"/>
                      <a:pt x="188" y="266"/>
                      <a:pt x="121" y="266"/>
                    </a:cubicBezTo>
                    <a:cubicBezTo>
                      <a:pt x="54" y="266"/>
                      <a:pt x="0" y="246"/>
                      <a:pt x="0" y="222"/>
                    </a:cubicBezTo>
                    <a:cubicBezTo>
                      <a:pt x="0" y="222"/>
                      <a:pt x="0" y="222"/>
                      <a:pt x="0" y="222"/>
                    </a:cubicBezTo>
                    <a:lnTo>
                      <a:pt x="0" y="4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04" name="Freeform 99"/>
              <p:cNvSpPr>
                <a:spLocks/>
              </p:cNvSpPr>
              <p:nvPr/>
            </p:nvSpPr>
            <p:spPr bwMode="auto">
              <a:xfrm>
                <a:off x="5021263" y="3924300"/>
                <a:ext cx="731838" cy="285750"/>
              </a:xfrm>
              <a:custGeom>
                <a:avLst/>
                <a:gdLst>
                  <a:gd name="T0" fmla="*/ 0 w 259"/>
                  <a:gd name="T1" fmla="*/ 2147483647 h 101"/>
                  <a:gd name="T2" fmla="*/ 2147483647 w 259"/>
                  <a:gd name="T3" fmla="*/ 0 h 101"/>
                  <a:gd name="T4" fmla="*/ 2147483647 w 259"/>
                  <a:gd name="T5" fmla="*/ 0 h 101"/>
                  <a:gd name="T6" fmla="*/ 2147483647 w 259"/>
                  <a:gd name="T7" fmla="*/ 2147483647 h 101"/>
                  <a:gd name="T8" fmla="*/ 2147483647 w 259"/>
                  <a:gd name="T9" fmla="*/ 2147483647 h 101"/>
                  <a:gd name="T10" fmla="*/ 2147483647 w 259"/>
                  <a:gd name="T11" fmla="*/ 2147483647 h 101"/>
                  <a:gd name="T12" fmla="*/ 2147483647 w 259"/>
                  <a:gd name="T13" fmla="*/ 2147483647 h 101"/>
                  <a:gd name="T14" fmla="*/ 2147483647 w 259"/>
                  <a:gd name="T15" fmla="*/ 2147483647 h 101"/>
                  <a:gd name="T16" fmla="*/ 2147483647 w 259"/>
                  <a:gd name="T17" fmla="*/ 2147483647 h 101"/>
                  <a:gd name="T18" fmla="*/ 0 w 259"/>
                  <a:gd name="T19" fmla="*/ 2147483647 h 101"/>
                  <a:gd name="T20" fmla="*/ 0 w 259"/>
                  <a:gd name="T21" fmla="*/ 2147483647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
                  <a:gd name="T34" fmla="*/ 0 h 101"/>
                  <a:gd name="T35" fmla="*/ 259 w 259"/>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 h="101">
                    <a:moveTo>
                      <a:pt x="0" y="50"/>
                    </a:moveTo>
                    <a:cubicBezTo>
                      <a:pt x="0" y="23"/>
                      <a:pt x="58" y="0"/>
                      <a:pt x="130" y="0"/>
                    </a:cubicBezTo>
                    <a:cubicBezTo>
                      <a:pt x="130" y="0"/>
                      <a:pt x="130" y="0"/>
                      <a:pt x="130" y="0"/>
                    </a:cubicBezTo>
                    <a:cubicBezTo>
                      <a:pt x="202" y="0"/>
                      <a:pt x="259" y="23"/>
                      <a:pt x="259" y="50"/>
                    </a:cubicBezTo>
                    <a:cubicBezTo>
                      <a:pt x="259" y="50"/>
                      <a:pt x="259" y="50"/>
                      <a:pt x="259" y="50"/>
                    </a:cubicBezTo>
                    <a:cubicBezTo>
                      <a:pt x="259" y="50"/>
                      <a:pt x="259" y="50"/>
                      <a:pt x="259" y="50"/>
                    </a:cubicBezTo>
                    <a:cubicBezTo>
                      <a:pt x="259" y="78"/>
                      <a:pt x="202" y="101"/>
                      <a:pt x="130" y="101"/>
                    </a:cubicBezTo>
                    <a:cubicBezTo>
                      <a:pt x="130" y="101"/>
                      <a:pt x="130" y="101"/>
                      <a:pt x="130" y="101"/>
                    </a:cubicBezTo>
                    <a:cubicBezTo>
                      <a:pt x="130" y="101"/>
                      <a:pt x="130" y="101"/>
                      <a:pt x="130" y="101"/>
                    </a:cubicBezTo>
                    <a:cubicBezTo>
                      <a:pt x="58" y="101"/>
                      <a:pt x="0" y="78"/>
                      <a:pt x="0" y="50"/>
                    </a:cubicBezTo>
                    <a:cubicBezTo>
                      <a:pt x="0" y="50"/>
                      <a:pt x="0" y="50"/>
                      <a:pt x="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05" name="Freeform 100"/>
              <p:cNvSpPr>
                <a:spLocks/>
              </p:cNvSpPr>
              <p:nvPr/>
            </p:nvSpPr>
            <p:spPr bwMode="auto">
              <a:xfrm>
                <a:off x="5060950" y="3943350"/>
                <a:ext cx="655638" cy="238125"/>
              </a:xfrm>
              <a:custGeom>
                <a:avLst/>
                <a:gdLst>
                  <a:gd name="T0" fmla="*/ 0 w 232"/>
                  <a:gd name="T1" fmla="*/ 2147483647 h 84"/>
                  <a:gd name="T2" fmla="*/ 2147483647 w 232"/>
                  <a:gd name="T3" fmla="*/ 0 h 84"/>
                  <a:gd name="T4" fmla="*/ 2147483647 w 232"/>
                  <a:gd name="T5" fmla="*/ 0 h 84"/>
                  <a:gd name="T6" fmla="*/ 2147483647 w 232"/>
                  <a:gd name="T7" fmla="*/ 2147483647 h 84"/>
                  <a:gd name="T8" fmla="*/ 2147483647 w 232"/>
                  <a:gd name="T9" fmla="*/ 2147483647 h 84"/>
                  <a:gd name="T10" fmla="*/ 2147483647 w 232"/>
                  <a:gd name="T11" fmla="*/ 2147483647 h 84"/>
                  <a:gd name="T12" fmla="*/ 2147483647 w 232"/>
                  <a:gd name="T13" fmla="*/ 2147483647 h 84"/>
                  <a:gd name="T14" fmla="*/ 2147483647 w 232"/>
                  <a:gd name="T15" fmla="*/ 2147483647 h 84"/>
                  <a:gd name="T16" fmla="*/ 2147483647 w 232"/>
                  <a:gd name="T17" fmla="*/ 2147483647 h 84"/>
                  <a:gd name="T18" fmla="*/ 0 w 232"/>
                  <a:gd name="T19" fmla="*/ 2147483647 h 84"/>
                  <a:gd name="T20" fmla="*/ 0 w 232"/>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2"/>
                  <a:gd name="T34" fmla="*/ 0 h 84"/>
                  <a:gd name="T35" fmla="*/ 232 w 232"/>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2" h="84">
                    <a:moveTo>
                      <a:pt x="0" y="42"/>
                    </a:moveTo>
                    <a:cubicBezTo>
                      <a:pt x="0" y="19"/>
                      <a:pt x="52" y="0"/>
                      <a:pt x="116" y="0"/>
                    </a:cubicBezTo>
                    <a:cubicBezTo>
                      <a:pt x="116" y="0"/>
                      <a:pt x="116" y="0"/>
                      <a:pt x="116" y="0"/>
                    </a:cubicBezTo>
                    <a:cubicBezTo>
                      <a:pt x="180" y="0"/>
                      <a:pt x="232" y="19"/>
                      <a:pt x="232" y="42"/>
                    </a:cubicBezTo>
                    <a:cubicBezTo>
                      <a:pt x="232" y="42"/>
                      <a:pt x="232" y="42"/>
                      <a:pt x="232" y="42"/>
                    </a:cubicBezTo>
                    <a:cubicBezTo>
                      <a:pt x="232" y="42"/>
                      <a:pt x="232" y="42"/>
                      <a:pt x="232" y="42"/>
                    </a:cubicBezTo>
                    <a:cubicBezTo>
                      <a:pt x="232" y="65"/>
                      <a:pt x="180" y="84"/>
                      <a:pt x="116" y="84"/>
                    </a:cubicBezTo>
                    <a:cubicBezTo>
                      <a:pt x="116" y="84"/>
                      <a:pt x="116" y="84"/>
                      <a:pt x="116" y="84"/>
                    </a:cubicBezTo>
                    <a:cubicBezTo>
                      <a:pt x="116" y="84"/>
                      <a:pt x="116" y="84"/>
                      <a:pt x="116" y="84"/>
                    </a:cubicBezTo>
                    <a:cubicBezTo>
                      <a:pt x="52" y="84"/>
                      <a:pt x="0" y="65"/>
                      <a:pt x="0" y="42"/>
                    </a:cubicBezTo>
                    <a:cubicBezTo>
                      <a:pt x="0" y="42"/>
                      <a:pt x="0" y="42"/>
                      <a:pt x="0" y="4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06" name="Freeform 101"/>
              <p:cNvSpPr>
                <a:spLocks/>
              </p:cNvSpPr>
              <p:nvPr/>
            </p:nvSpPr>
            <p:spPr bwMode="auto">
              <a:xfrm>
                <a:off x="4906963" y="4830763"/>
                <a:ext cx="962025" cy="76200"/>
              </a:xfrm>
              <a:custGeom>
                <a:avLst/>
                <a:gdLst>
                  <a:gd name="T0" fmla="*/ 0 w 340"/>
                  <a:gd name="T1" fmla="*/ 2147483647 h 27"/>
                  <a:gd name="T2" fmla="*/ 2147483647 w 340"/>
                  <a:gd name="T3" fmla="*/ 0 h 27"/>
                  <a:gd name="T4" fmla="*/ 2147483647 w 340"/>
                  <a:gd name="T5" fmla="*/ 0 h 27"/>
                  <a:gd name="T6" fmla="*/ 2147483647 w 340"/>
                  <a:gd name="T7" fmla="*/ 0 h 27"/>
                  <a:gd name="T8" fmla="*/ 2147483647 w 340"/>
                  <a:gd name="T9" fmla="*/ 0 h 27"/>
                  <a:gd name="T10" fmla="*/ 2147483647 w 340"/>
                  <a:gd name="T11" fmla="*/ 0 h 27"/>
                  <a:gd name="T12" fmla="*/ 2147483647 w 340"/>
                  <a:gd name="T13" fmla="*/ 2147483647 h 27"/>
                  <a:gd name="T14" fmla="*/ 2147483647 w 340"/>
                  <a:gd name="T15" fmla="*/ 2147483647 h 27"/>
                  <a:gd name="T16" fmla="*/ 2147483647 w 340"/>
                  <a:gd name="T17" fmla="*/ 2147483647 h 27"/>
                  <a:gd name="T18" fmla="*/ 2147483647 w 340"/>
                  <a:gd name="T19" fmla="*/ 2147483647 h 27"/>
                  <a:gd name="T20" fmla="*/ 2147483647 w 340"/>
                  <a:gd name="T21" fmla="*/ 2147483647 h 27"/>
                  <a:gd name="T22" fmla="*/ 2147483647 w 340"/>
                  <a:gd name="T23" fmla="*/ 2147483647 h 27"/>
                  <a:gd name="T24" fmla="*/ 2147483647 w 340"/>
                  <a:gd name="T25" fmla="*/ 2147483647 h 27"/>
                  <a:gd name="T26" fmla="*/ 2147483647 w 340"/>
                  <a:gd name="T27" fmla="*/ 2147483647 h 27"/>
                  <a:gd name="T28" fmla="*/ 2147483647 w 340"/>
                  <a:gd name="T29" fmla="*/ 2147483647 h 27"/>
                  <a:gd name="T30" fmla="*/ 2147483647 w 340"/>
                  <a:gd name="T31" fmla="*/ 2147483647 h 27"/>
                  <a:gd name="T32" fmla="*/ 0 w 340"/>
                  <a:gd name="T33" fmla="*/ 2147483647 h 27"/>
                  <a:gd name="T34" fmla="*/ 0 w 340"/>
                  <a:gd name="T35" fmla="*/ 2147483647 h 27"/>
                  <a:gd name="T36" fmla="*/ 0 w 340"/>
                  <a:gd name="T37" fmla="*/ 2147483647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0"/>
                  <a:gd name="T58" fmla="*/ 0 h 27"/>
                  <a:gd name="T59" fmla="*/ 340 w 340"/>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0" h="27">
                    <a:moveTo>
                      <a:pt x="0" y="10"/>
                    </a:moveTo>
                    <a:cubicBezTo>
                      <a:pt x="0" y="4"/>
                      <a:pt x="4" y="0"/>
                      <a:pt x="10" y="0"/>
                    </a:cubicBezTo>
                    <a:cubicBezTo>
                      <a:pt x="10" y="0"/>
                      <a:pt x="10" y="0"/>
                      <a:pt x="10" y="0"/>
                    </a:cubicBezTo>
                    <a:cubicBezTo>
                      <a:pt x="10" y="0"/>
                      <a:pt x="10" y="0"/>
                      <a:pt x="10" y="0"/>
                    </a:cubicBezTo>
                    <a:cubicBezTo>
                      <a:pt x="330" y="0"/>
                      <a:pt x="330" y="0"/>
                      <a:pt x="330" y="0"/>
                    </a:cubicBezTo>
                    <a:cubicBezTo>
                      <a:pt x="330" y="0"/>
                      <a:pt x="330" y="0"/>
                      <a:pt x="330" y="0"/>
                    </a:cubicBezTo>
                    <a:cubicBezTo>
                      <a:pt x="335" y="0"/>
                      <a:pt x="340" y="4"/>
                      <a:pt x="340" y="10"/>
                    </a:cubicBezTo>
                    <a:cubicBezTo>
                      <a:pt x="340" y="10"/>
                      <a:pt x="340" y="10"/>
                      <a:pt x="340" y="10"/>
                    </a:cubicBezTo>
                    <a:cubicBezTo>
                      <a:pt x="340" y="10"/>
                      <a:pt x="340" y="10"/>
                      <a:pt x="340" y="10"/>
                    </a:cubicBezTo>
                    <a:cubicBezTo>
                      <a:pt x="340" y="17"/>
                      <a:pt x="340" y="17"/>
                      <a:pt x="340" y="17"/>
                    </a:cubicBezTo>
                    <a:cubicBezTo>
                      <a:pt x="340" y="17"/>
                      <a:pt x="340" y="17"/>
                      <a:pt x="340" y="17"/>
                    </a:cubicBezTo>
                    <a:cubicBezTo>
                      <a:pt x="340" y="22"/>
                      <a:pt x="335" y="27"/>
                      <a:pt x="330" y="27"/>
                    </a:cubicBezTo>
                    <a:cubicBezTo>
                      <a:pt x="330" y="27"/>
                      <a:pt x="330" y="27"/>
                      <a:pt x="330" y="27"/>
                    </a:cubicBezTo>
                    <a:cubicBezTo>
                      <a:pt x="330" y="27"/>
                      <a:pt x="330" y="27"/>
                      <a:pt x="330" y="27"/>
                    </a:cubicBezTo>
                    <a:cubicBezTo>
                      <a:pt x="10" y="27"/>
                      <a:pt x="10" y="27"/>
                      <a:pt x="10" y="27"/>
                    </a:cubicBezTo>
                    <a:cubicBezTo>
                      <a:pt x="10" y="27"/>
                      <a:pt x="10" y="27"/>
                      <a:pt x="10" y="27"/>
                    </a:cubicBezTo>
                    <a:cubicBezTo>
                      <a:pt x="4" y="27"/>
                      <a:pt x="0" y="22"/>
                      <a:pt x="0" y="17"/>
                    </a:cubicBezTo>
                    <a:cubicBezTo>
                      <a:pt x="0" y="17"/>
                      <a:pt x="0" y="17"/>
                      <a:pt x="0" y="17"/>
                    </a:cubicBezTo>
                    <a:lnTo>
                      <a:pt x="0" y="1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07" name="Freeform 102"/>
              <p:cNvSpPr>
                <a:spLocks/>
              </p:cNvSpPr>
              <p:nvPr/>
            </p:nvSpPr>
            <p:spPr bwMode="auto">
              <a:xfrm>
                <a:off x="5297488" y="4781550"/>
                <a:ext cx="180975" cy="182563"/>
              </a:xfrm>
              <a:custGeom>
                <a:avLst/>
                <a:gdLst>
                  <a:gd name="T0" fmla="*/ 0 w 64"/>
                  <a:gd name="T1" fmla="*/ 2147483647 h 64"/>
                  <a:gd name="T2" fmla="*/ 2147483647 w 64"/>
                  <a:gd name="T3" fmla="*/ 0 h 64"/>
                  <a:gd name="T4" fmla="*/ 2147483647 w 64"/>
                  <a:gd name="T5" fmla="*/ 0 h 64"/>
                  <a:gd name="T6" fmla="*/ 2147483647 w 64"/>
                  <a:gd name="T7" fmla="*/ 0 h 64"/>
                  <a:gd name="T8" fmla="*/ 2147483647 w 64"/>
                  <a:gd name="T9" fmla="*/ 2147483647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0 w 64"/>
                  <a:gd name="T21" fmla="*/ 2147483647 h 64"/>
                  <a:gd name="T22" fmla="*/ 0 w 64"/>
                  <a:gd name="T23" fmla="*/ 2147483647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64"/>
                  <a:gd name="T38" fmla="*/ 64 w 64"/>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64">
                    <a:moveTo>
                      <a:pt x="0" y="32"/>
                    </a:moveTo>
                    <a:cubicBezTo>
                      <a:pt x="0" y="14"/>
                      <a:pt x="14" y="0"/>
                      <a:pt x="32" y="0"/>
                    </a:cubicBezTo>
                    <a:cubicBezTo>
                      <a:pt x="32" y="0"/>
                      <a:pt x="32" y="0"/>
                      <a:pt x="32" y="0"/>
                    </a:cubicBezTo>
                    <a:cubicBezTo>
                      <a:pt x="32" y="0"/>
                      <a:pt x="32" y="0"/>
                      <a:pt x="32" y="0"/>
                    </a:cubicBezTo>
                    <a:cubicBezTo>
                      <a:pt x="49" y="0"/>
                      <a:pt x="64" y="14"/>
                      <a:pt x="64" y="32"/>
                    </a:cubicBezTo>
                    <a:cubicBezTo>
                      <a:pt x="64" y="32"/>
                      <a:pt x="64" y="32"/>
                      <a:pt x="64" y="32"/>
                    </a:cubicBezTo>
                    <a:cubicBezTo>
                      <a:pt x="64" y="32"/>
                      <a:pt x="64" y="32"/>
                      <a:pt x="64" y="32"/>
                    </a:cubicBezTo>
                    <a:cubicBezTo>
                      <a:pt x="64" y="49"/>
                      <a:pt x="49" y="64"/>
                      <a:pt x="32" y="64"/>
                    </a:cubicBezTo>
                    <a:cubicBezTo>
                      <a:pt x="32" y="64"/>
                      <a:pt x="32" y="64"/>
                      <a:pt x="32" y="64"/>
                    </a:cubicBezTo>
                    <a:cubicBezTo>
                      <a:pt x="32" y="64"/>
                      <a:pt x="32" y="64"/>
                      <a:pt x="32" y="64"/>
                    </a:cubicBezTo>
                    <a:cubicBezTo>
                      <a:pt x="14" y="64"/>
                      <a:pt x="0" y="49"/>
                      <a:pt x="0" y="32"/>
                    </a:cubicBezTo>
                    <a:cubicBezTo>
                      <a:pt x="0" y="32"/>
                      <a:pt x="0" y="32"/>
                      <a:pt x="0"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08" name="Freeform 103"/>
              <p:cNvSpPr>
                <a:spLocks/>
              </p:cNvSpPr>
              <p:nvPr/>
            </p:nvSpPr>
            <p:spPr bwMode="auto">
              <a:xfrm>
                <a:off x="5362575" y="4733925"/>
                <a:ext cx="49213" cy="96838"/>
              </a:xfrm>
              <a:custGeom>
                <a:avLst/>
                <a:gdLst>
                  <a:gd name="T0" fmla="*/ 0 w 31"/>
                  <a:gd name="T1" fmla="*/ 0 h 61"/>
                  <a:gd name="T2" fmla="*/ 0 w 31"/>
                  <a:gd name="T3" fmla="*/ 2147483647 h 61"/>
                  <a:gd name="T4" fmla="*/ 2147483647 w 31"/>
                  <a:gd name="T5" fmla="*/ 2147483647 h 61"/>
                  <a:gd name="T6" fmla="*/ 2147483647 w 31"/>
                  <a:gd name="T7" fmla="*/ 0 h 61"/>
                  <a:gd name="T8" fmla="*/ 0 w 31"/>
                  <a:gd name="T9" fmla="*/ 0 h 61"/>
                  <a:gd name="T10" fmla="*/ 0 w 31"/>
                  <a:gd name="T11" fmla="*/ 0 h 61"/>
                  <a:gd name="T12" fmla="*/ 0 60000 65536"/>
                  <a:gd name="T13" fmla="*/ 0 60000 65536"/>
                  <a:gd name="T14" fmla="*/ 0 60000 65536"/>
                  <a:gd name="T15" fmla="*/ 0 60000 65536"/>
                  <a:gd name="T16" fmla="*/ 0 60000 65536"/>
                  <a:gd name="T17" fmla="*/ 0 60000 65536"/>
                  <a:gd name="T18" fmla="*/ 0 w 31"/>
                  <a:gd name="T19" fmla="*/ 0 h 61"/>
                  <a:gd name="T20" fmla="*/ 31 w 3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31" h="61">
                    <a:moveTo>
                      <a:pt x="0" y="0"/>
                    </a:moveTo>
                    <a:lnTo>
                      <a:pt x="0" y="61"/>
                    </a:lnTo>
                    <a:lnTo>
                      <a:pt x="31" y="61"/>
                    </a:lnTo>
                    <a:lnTo>
                      <a:pt x="31"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09" name="Freeform 104"/>
              <p:cNvSpPr>
                <a:spLocks/>
              </p:cNvSpPr>
              <p:nvPr/>
            </p:nvSpPr>
            <p:spPr bwMode="auto">
              <a:xfrm>
                <a:off x="5318125" y="4810125"/>
                <a:ext cx="133350" cy="125413"/>
              </a:xfrm>
              <a:custGeom>
                <a:avLst/>
                <a:gdLst>
                  <a:gd name="T0" fmla="*/ 0 w 47"/>
                  <a:gd name="T1" fmla="*/ 2147483647 h 44"/>
                  <a:gd name="T2" fmla="*/ 2147483647 w 47"/>
                  <a:gd name="T3" fmla="*/ 0 h 44"/>
                  <a:gd name="T4" fmla="*/ 2147483647 w 47"/>
                  <a:gd name="T5" fmla="*/ 0 h 44"/>
                  <a:gd name="T6" fmla="*/ 2147483647 w 47"/>
                  <a:gd name="T7" fmla="*/ 0 h 44"/>
                  <a:gd name="T8" fmla="*/ 2147483647 w 47"/>
                  <a:gd name="T9" fmla="*/ 2147483647 h 44"/>
                  <a:gd name="T10" fmla="*/ 2147483647 w 47"/>
                  <a:gd name="T11" fmla="*/ 2147483647 h 44"/>
                  <a:gd name="T12" fmla="*/ 2147483647 w 47"/>
                  <a:gd name="T13" fmla="*/ 2147483647 h 44"/>
                  <a:gd name="T14" fmla="*/ 2147483647 w 47"/>
                  <a:gd name="T15" fmla="*/ 2147483647 h 44"/>
                  <a:gd name="T16" fmla="*/ 2147483647 w 47"/>
                  <a:gd name="T17" fmla="*/ 2147483647 h 44"/>
                  <a:gd name="T18" fmla="*/ 2147483647 w 47"/>
                  <a:gd name="T19" fmla="*/ 2147483647 h 44"/>
                  <a:gd name="T20" fmla="*/ 0 w 47"/>
                  <a:gd name="T21" fmla="*/ 2147483647 h 44"/>
                  <a:gd name="T22" fmla="*/ 0 w 47"/>
                  <a:gd name="T23" fmla="*/ 2147483647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44"/>
                  <a:gd name="T38" fmla="*/ 47 w 47"/>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44">
                    <a:moveTo>
                      <a:pt x="0" y="22"/>
                    </a:moveTo>
                    <a:cubicBezTo>
                      <a:pt x="0" y="10"/>
                      <a:pt x="10" y="0"/>
                      <a:pt x="23" y="0"/>
                    </a:cubicBezTo>
                    <a:cubicBezTo>
                      <a:pt x="23" y="0"/>
                      <a:pt x="23" y="0"/>
                      <a:pt x="23" y="0"/>
                    </a:cubicBezTo>
                    <a:cubicBezTo>
                      <a:pt x="23" y="0"/>
                      <a:pt x="23" y="0"/>
                      <a:pt x="23" y="0"/>
                    </a:cubicBezTo>
                    <a:cubicBezTo>
                      <a:pt x="36" y="0"/>
                      <a:pt x="47" y="10"/>
                      <a:pt x="47" y="22"/>
                    </a:cubicBezTo>
                    <a:cubicBezTo>
                      <a:pt x="47" y="22"/>
                      <a:pt x="47" y="22"/>
                      <a:pt x="47" y="22"/>
                    </a:cubicBezTo>
                    <a:cubicBezTo>
                      <a:pt x="47" y="22"/>
                      <a:pt x="47" y="22"/>
                      <a:pt x="47" y="22"/>
                    </a:cubicBezTo>
                    <a:cubicBezTo>
                      <a:pt x="47" y="34"/>
                      <a:pt x="36" y="44"/>
                      <a:pt x="23" y="44"/>
                    </a:cubicBezTo>
                    <a:cubicBezTo>
                      <a:pt x="23" y="44"/>
                      <a:pt x="23" y="44"/>
                      <a:pt x="23" y="44"/>
                    </a:cubicBezTo>
                    <a:cubicBezTo>
                      <a:pt x="23" y="44"/>
                      <a:pt x="23" y="44"/>
                      <a:pt x="23" y="44"/>
                    </a:cubicBezTo>
                    <a:cubicBezTo>
                      <a:pt x="10" y="44"/>
                      <a:pt x="0" y="34"/>
                      <a:pt x="0" y="22"/>
                    </a:cubicBezTo>
                    <a:cubicBezTo>
                      <a:pt x="0" y="22"/>
                      <a:pt x="0" y="22"/>
                      <a:pt x="0" y="2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grpSp>
      </p:grpSp>
      <p:sp>
        <p:nvSpPr>
          <p:cNvPr id="337" name="TextBox 336"/>
          <p:cNvSpPr txBox="1"/>
          <p:nvPr/>
        </p:nvSpPr>
        <p:spPr>
          <a:xfrm>
            <a:off x="181741" y="3131678"/>
            <a:ext cx="776606" cy="369332"/>
          </a:xfrm>
          <a:prstGeom prst="rect">
            <a:avLst/>
          </a:prstGeom>
          <a:noFill/>
        </p:spPr>
        <p:txBody>
          <a:bodyPr wrap="square" rtlCol="0">
            <a:spAutoFit/>
          </a:bodyPr>
          <a:lstStyle/>
          <a:p>
            <a:pPr algn="ctr" defTabSz="914378" fontAlgn="auto">
              <a:spcBef>
                <a:spcPts val="0"/>
              </a:spcBef>
              <a:spcAft>
                <a:spcPts val="0"/>
              </a:spcAft>
              <a:defRPr/>
            </a:pPr>
            <a:r>
              <a:rPr lang="en-US" sz="900" b="1" dirty="0">
                <a:solidFill>
                  <a:prstClr val="black"/>
                </a:solidFill>
                <a:latin typeface="Calibri"/>
                <a:cs typeface="+mn-cs"/>
              </a:rPr>
              <a:t>Application Developers</a:t>
            </a:r>
          </a:p>
        </p:txBody>
      </p:sp>
      <p:grpSp>
        <p:nvGrpSpPr>
          <p:cNvPr id="338" name="Group 337"/>
          <p:cNvGrpSpPr/>
          <p:nvPr/>
        </p:nvGrpSpPr>
        <p:grpSpPr>
          <a:xfrm>
            <a:off x="1109760" y="2547185"/>
            <a:ext cx="748933" cy="776272"/>
            <a:chOff x="3646291" y="1728209"/>
            <a:chExt cx="1193094" cy="1132790"/>
          </a:xfrm>
        </p:grpSpPr>
        <p:sp>
          <p:nvSpPr>
            <p:cNvPr id="339" name="TextBox 338"/>
            <p:cNvSpPr txBox="1"/>
            <p:nvPr/>
          </p:nvSpPr>
          <p:spPr>
            <a:xfrm>
              <a:off x="3646291" y="1728209"/>
              <a:ext cx="1193094" cy="336846"/>
            </a:xfrm>
            <a:prstGeom prst="rect">
              <a:avLst/>
            </a:prstGeom>
            <a:noFill/>
          </p:spPr>
          <p:txBody>
            <a:bodyPr wrap="square" rtlCol="0">
              <a:spAutoFit/>
            </a:bodyPr>
            <a:lstStyle/>
            <a:p>
              <a:pPr algn="ctr" defTabSz="914378" fontAlgn="auto">
                <a:spcBef>
                  <a:spcPts val="0"/>
                </a:spcBef>
                <a:spcAft>
                  <a:spcPts val="0"/>
                </a:spcAft>
                <a:defRPr/>
              </a:pPr>
              <a:r>
                <a:rPr lang="en-US" sz="900" b="1" dirty="0">
                  <a:solidFill>
                    <a:prstClr val="black"/>
                  </a:solidFill>
                  <a:latin typeface="Calibri"/>
                  <a:cs typeface="+mn-cs"/>
                </a:rPr>
                <a:t>API Portal</a:t>
              </a:r>
            </a:p>
          </p:txBody>
        </p:sp>
        <p:grpSp>
          <p:nvGrpSpPr>
            <p:cNvPr id="340" name="Group 158"/>
            <p:cNvGrpSpPr>
              <a:grpSpLocks noChangeAspect="1"/>
            </p:cNvGrpSpPr>
            <p:nvPr/>
          </p:nvGrpSpPr>
          <p:grpSpPr bwMode="auto">
            <a:xfrm>
              <a:off x="3735298" y="2021649"/>
              <a:ext cx="1015080" cy="839350"/>
              <a:chOff x="5903917" y="5086337"/>
              <a:chExt cx="1544639" cy="1277941"/>
            </a:xfrm>
          </p:grpSpPr>
          <p:sp>
            <p:nvSpPr>
              <p:cNvPr id="341" name="Freeform 89"/>
              <p:cNvSpPr>
                <a:spLocks/>
              </p:cNvSpPr>
              <p:nvPr/>
            </p:nvSpPr>
            <p:spPr bwMode="auto">
              <a:xfrm>
                <a:off x="6486527" y="6057884"/>
                <a:ext cx="379413" cy="173038"/>
              </a:xfrm>
              <a:custGeom>
                <a:avLst/>
                <a:gdLst>
                  <a:gd name="T0" fmla="*/ 0 w 239"/>
                  <a:gd name="T1" fmla="*/ 0 h 109"/>
                  <a:gd name="T2" fmla="*/ 0 w 239"/>
                  <a:gd name="T3" fmla="*/ 2147483647 h 109"/>
                  <a:gd name="T4" fmla="*/ 2147483647 w 239"/>
                  <a:gd name="T5" fmla="*/ 2147483647 h 109"/>
                  <a:gd name="T6" fmla="*/ 2147483647 w 239"/>
                  <a:gd name="T7" fmla="*/ 0 h 109"/>
                  <a:gd name="T8" fmla="*/ 0 w 239"/>
                  <a:gd name="T9" fmla="*/ 0 h 109"/>
                  <a:gd name="T10" fmla="*/ 0 w 239"/>
                  <a:gd name="T11" fmla="*/ 0 h 109"/>
                  <a:gd name="T12" fmla="*/ 0 60000 65536"/>
                  <a:gd name="T13" fmla="*/ 0 60000 65536"/>
                  <a:gd name="T14" fmla="*/ 0 60000 65536"/>
                  <a:gd name="T15" fmla="*/ 0 60000 65536"/>
                  <a:gd name="T16" fmla="*/ 0 60000 65536"/>
                  <a:gd name="T17" fmla="*/ 0 60000 65536"/>
                  <a:gd name="T18" fmla="*/ 0 w 239"/>
                  <a:gd name="T19" fmla="*/ 0 h 109"/>
                  <a:gd name="T20" fmla="*/ 239 w 239"/>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239" h="109">
                    <a:moveTo>
                      <a:pt x="0" y="0"/>
                    </a:moveTo>
                    <a:lnTo>
                      <a:pt x="0" y="109"/>
                    </a:lnTo>
                    <a:lnTo>
                      <a:pt x="239" y="109"/>
                    </a:lnTo>
                    <a:lnTo>
                      <a:pt x="239"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42" name="Freeform 90"/>
              <p:cNvSpPr>
                <a:spLocks/>
              </p:cNvSpPr>
              <p:nvPr/>
            </p:nvSpPr>
            <p:spPr bwMode="auto">
              <a:xfrm>
                <a:off x="5903917" y="5086337"/>
                <a:ext cx="1544639" cy="1028697"/>
              </a:xfrm>
              <a:custGeom>
                <a:avLst/>
                <a:gdLst>
                  <a:gd name="T0" fmla="*/ 0 w 546"/>
                  <a:gd name="T1" fmla="*/ 2147483647 h 363"/>
                  <a:gd name="T2" fmla="*/ 2147483647 w 546"/>
                  <a:gd name="T3" fmla="*/ 0 h 363"/>
                  <a:gd name="T4" fmla="*/ 2147483647 w 546"/>
                  <a:gd name="T5" fmla="*/ 0 h 363"/>
                  <a:gd name="T6" fmla="*/ 2147483647 w 546"/>
                  <a:gd name="T7" fmla="*/ 0 h 363"/>
                  <a:gd name="T8" fmla="*/ 2147483647 w 546"/>
                  <a:gd name="T9" fmla="*/ 0 h 363"/>
                  <a:gd name="T10" fmla="*/ 2147483647 w 546"/>
                  <a:gd name="T11" fmla="*/ 0 h 363"/>
                  <a:gd name="T12" fmla="*/ 2147483647 w 546"/>
                  <a:gd name="T13" fmla="*/ 2147483647 h 363"/>
                  <a:gd name="T14" fmla="*/ 2147483647 w 546"/>
                  <a:gd name="T15" fmla="*/ 2147483647 h 363"/>
                  <a:gd name="T16" fmla="*/ 2147483647 w 546"/>
                  <a:gd name="T17" fmla="*/ 2147483647 h 363"/>
                  <a:gd name="T18" fmla="*/ 2147483647 w 546"/>
                  <a:gd name="T19" fmla="*/ 2147483647 h 363"/>
                  <a:gd name="T20" fmla="*/ 2147483647 w 546"/>
                  <a:gd name="T21" fmla="*/ 2147483647 h 363"/>
                  <a:gd name="T22" fmla="*/ 2147483647 w 546"/>
                  <a:gd name="T23" fmla="*/ 2147483647 h 363"/>
                  <a:gd name="T24" fmla="*/ 2147483647 w 546"/>
                  <a:gd name="T25" fmla="*/ 2147483647 h 363"/>
                  <a:gd name="T26" fmla="*/ 2147483647 w 546"/>
                  <a:gd name="T27" fmla="*/ 2147483647 h 363"/>
                  <a:gd name="T28" fmla="*/ 2147483647 w 546"/>
                  <a:gd name="T29" fmla="*/ 2147483647 h 363"/>
                  <a:gd name="T30" fmla="*/ 2147483647 w 546"/>
                  <a:gd name="T31" fmla="*/ 2147483647 h 363"/>
                  <a:gd name="T32" fmla="*/ 0 w 546"/>
                  <a:gd name="T33" fmla="*/ 2147483647 h 363"/>
                  <a:gd name="T34" fmla="*/ 0 w 546"/>
                  <a:gd name="T35" fmla="*/ 2147483647 h 363"/>
                  <a:gd name="T36" fmla="*/ 0 w 546"/>
                  <a:gd name="T37" fmla="*/ 2147483647 h 3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6"/>
                  <a:gd name="T58" fmla="*/ 0 h 363"/>
                  <a:gd name="T59" fmla="*/ 546 w 546"/>
                  <a:gd name="T60" fmla="*/ 363 h 3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6" h="363">
                    <a:moveTo>
                      <a:pt x="0" y="39"/>
                    </a:moveTo>
                    <a:cubicBezTo>
                      <a:pt x="0" y="17"/>
                      <a:pt x="17" y="0"/>
                      <a:pt x="39" y="0"/>
                    </a:cubicBezTo>
                    <a:cubicBezTo>
                      <a:pt x="39" y="0"/>
                      <a:pt x="39" y="0"/>
                      <a:pt x="39" y="0"/>
                    </a:cubicBezTo>
                    <a:cubicBezTo>
                      <a:pt x="39" y="0"/>
                      <a:pt x="39" y="0"/>
                      <a:pt x="39" y="0"/>
                    </a:cubicBezTo>
                    <a:cubicBezTo>
                      <a:pt x="507" y="0"/>
                      <a:pt x="507" y="0"/>
                      <a:pt x="507" y="0"/>
                    </a:cubicBezTo>
                    <a:cubicBezTo>
                      <a:pt x="507" y="0"/>
                      <a:pt x="507" y="0"/>
                      <a:pt x="507" y="0"/>
                    </a:cubicBezTo>
                    <a:cubicBezTo>
                      <a:pt x="528" y="0"/>
                      <a:pt x="546" y="17"/>
                      <a:pt x="546" y="39"/>
                    </a:cubicBezTo>
                    <a:cubicBezTo>
                      <a:pt x="546" y="39"/>
                      <a:pt x="546" y="39"/>
                      <a:pt x="546" y="39"/>
                    </a:cubicBezTo>
                    <a:cubicBezTo>
                      <a:pt x="546" y="39"/>
                      <a:pt x="546" y="39"/>
                      <a:pt x="546" y="39"/>
                    </a:cubicBezTo>
                    <a:cubicBezTo>
                      <a:pt x="546" y="325"/>
                      <a:pt x="546" y="325"/>
                      <a:pt x="546" y="325"/>
                    </a:cubicBezTo>
                    <a:cubicBezTo>
                      <a:pt x="546" y="325"/>
                      <a:pt x="546" y="325"/>
                      <a:pt x="546" y="325"/>
                    </a:cubicBezTo>
                    <a:cubicBezTo>
                      <a:pt x="546" y="346"/>
                      <a:pt x="528" y="363"/>
                      <a:pt x="507" y="363"/>
                    </a:cubicBezTo>
                    <a:cubicBezTo>
                      <a:pt x="507" y="363"/>
                      <a:pt x="507" y="363"/>
                      <a:pt x="507" y="363"/>
                    </a:cubicBezTo>
                    <a:cubicBezTo>
                      <a:pt x="507" y="363"/>
                      <a:pt x="507" y="363"/>
                      <a:pt x="507" y="363"/>
                    </a:cubicBezTo>
                    <a:cubicBezTo>
                      <a:pt x="39" y="363"/>
                      <a:pt x="39" y="363"/>
                      <a:pt x="39" y="363"/>
                    </a:cubicBezTo>
                    <a:cubicBezTo>
                      <a:pt x="39" y="363"/>
                      <a:pt x="39" y="363"/>
                      <a:pt x="39" y="363"/>
                    </a:cubicBezTo>
                    <a:cubicBezTo>
                      <a:pt x="17" y="363"/>
                      <a:pt x="0" y="346"/>
                      <a:pt x="0" y="325"/>
                    </a:cubicBezTo>
                    <a:cubicBezTo>
                      <a:pt x="0" y="325"/>
                      <a:pt x="0" y="325"/>
                      <a:pt x="0" y="325"/>
                    </a:cubicBezTo>
                    <a:lnTo>
                      <a:pt x="0" y="3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43" name="Freeform 91"/>
              <p:cNvSpPr>
                <a:spLocks/>
              </p:cNvSpPr>
              <p:nvPr/>
            </p:nvSpPr>
            <p:spPr bwMode="auto">
              <a:xfrm>
                <a:off x="5973767" y="5149837"/>
                <a:ext cx="1412876" cy="906460"/>
              </a:xfrm>
              <a:custGeom>
                <a:avLst/>
                <a:gdLst>
                  <a:gd name="T0" fmla="*/ 0 w 499"/>
                  <a:gd name="T1" fmla="*/ 2147483647 h 320"/>
                  <a:gd name="T2" fmla="*/ 2147483647 w 499"/>
                  <a:gd name="T3" fmla="*/ 0 h 320"/>
                  <a:gd name="T4" fmla="*/ 2147483647 w 499"/>
                  <a:gd name="T5" fmla="*/ 0 h 320"/>
                  <a:gd name="T6" fmla="*/ 2147483647 w 499"/>
                  <a:gd name="T7" fmla="*/ 0 h 320"/>
                  <a:gd name="T8" fmla="*/ 2147483647 w 499"/>
                  <a:gd name="T9" fmla="*/ 0 h 320"/>
                  <a:gd name="T10" fmla="*/ 2147483647 w 499"/>
                  <a:gd name="T11" fmla="*/ 0 h 320"/>
                  <a:gd name="T12" fmla="*/ 2147483647 w 499"/>
                  <a:gd name="T13" fmla="*/ 2147483647 h 320"/>
                  <a:gd name="T14" fmla="*/ 2147483647 w 499"/>
                  <a:gd name="T15" fmla="*/ 2147483647 h 320"/>
                  <a:gd name="T16" fmla="*/ 2147483647 w 499"/>
                  <a:gd name="T17" fmla="*/ 2147483647 h 320"/>
                  <a:gd name="T18" fmla="*/ 2147483647 w 499"/>
                  <a:gd name="T19" fmla="*/ 2147483647 h 320"/>
                  <a:gd name="T20" fmla="*/ 2147483647 w 499"/>
                  <a:gd name="T21" fmla="*/ 2147483647 h 320"/>
                  <a:gd name="T22" fmla="*/ 2147483647 w 499"/>
                  <a:gd name="T23" fmla="*/ 2147483647 h 320"/>
                  <a:gd name="T24" fmla="*/ 2147483647 w 499"/>
                  <a:gd name="T25" fmla="*/ 2147483647 h 320"/>
                  <a:gd name="T26" fmla="*/ 2147483647 w 499"/>
                  <a:gd name="T27" fmla="*/ 2147483647 h 320"/>
                  <a:gd name="T28" fmla="*/ 2147483647 w 499"/>
                  <a:gd name="T29" fmla="*/ 2147483647 h 320"/>
                  <a:gd name="T30" fmla="*/ 2147483647 w 499"/>
                  <a:gd name="T31" fmla="*/ 2147483647 h 320"/>
                  <a:gd name="T32" fmla="*/ 0 w 499"/>
                  <a:gd name="T33" fmla="*/ 2147483647 h 320"/>
                  <a:gd name="T34" fmla="*/ 0 w 499"/>
                  <a:gd name="T35" fmla="*/ 2147483647 h 320"/>
                  <a:gd name="T36" fmla="*/ 0 w 499"/>
                  <a:gd name="T37" fmla="*/ 2147483647 h 3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9"/>
                  <a:gd name="T58" fmla="*/ 0 h 320"/>
                  <a:gd name="T59" fmla="*/ 499 w 499"/>
                  <a:gd name="T60" fmla="*/ 320 h 3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9" h="320">
                    <a:moveTo>
                      <a:pt x="0" y="30"/>
                    </a:moveTo>
                    <a:cubicBezTo>
                      <a:pt x="0" y="13"/>
                      <a:pt x="14" y="0"/>
                      <a:pt x="31" y="0"/>
                    </a:cubicBezTo>
                    <a:cubicBezTo>
                      <a:pt x="31" y="0"/>
                      <a:pt x="31" y="0"/>
                      <a:pt x="31" y="0"/>
                    </a:cubicBezTo>
                    <a:cubicBezTo>
                      <a:pt x="31" y="0"/>
                      <a:pt x="31" y="0"/>
                      <a:pt x="31" y="0"/>
                    </a:cubicBezTo>
                    <a:cubicBezTo>
                      <a:pt x="469" y="0"/>
                      <a:pt x="469" y="0"/>
                      <a:pt x="469" y="0"/>
                    </a:cubicBezTo>
                    <a:cubicBezTo>
                      <a:pt x="469" y="0"/>
                      <a:pt x="469" y="0"/>
                      <a:pt x="469" y="0"/>
                    </a:cubicBezTo>
                    <a:cubicBezTo>
                      <a:pt x="485" y="0"/>
                      <a:pt x="499" y="13"/>
                      <a:pt x="499" y="30"/>
                    </a:cubicBezTo>
                    <a:cubicBezTo>
                      <a:pt x="499" y="30"/>
                      <a:pt x="499" y="30"/>
                      <a:pt x="499" y="30"/>
                    </a:cubicBezTo>
                    <a:cubicBezTo>
                      <a:pt x="499" y="30"/>
                      <a:pt x="499" y="30"/>
                      <a:pt x="499" y="30"/>
                    </a:cubicBezTo>
                    <a:cubicBezTo>
                      <a:pt x="499" y="289"/>
                      <a:pt x="499" y="289"/>
                      <a:pt x="499" y="289"/>
                    </a:cubicBezTo>
                    <a:cubicBezTo>
                      <a:pt x="499" y="289"/>
                      <a:pt x="499" y="289"/>
                      <a:pt x="499" y="289"/>
                    </a:cubicBezTo>
                    <a:cubicBezTo>
                      <a:pt x="499" y="306"/>
                      <a:pt x="485" y="320"/>
                      <a:pt x="469" y="320"/>
                    </a:cubicBezTo>
                    <a:cubicBezTo>
                      <a:pt x="469" y="320"/>
                      <a:pt x="469" y="320"/>
                      <a:pt x="469" y="320"/>
                    </a:cubicBezTo>
                    <a:cubicBezTo>
                      <a:pt x="469" y="320"/>
                      <a:pt x="469" y="320"/>
                      <a:pt x="469" y="320"/>
                    </a:cubicBezTo>
                    <a:cubicBezTo>
                      <a:pt x="31" y="320"/>
                      <a:pt x="31" y="320"/>
                      <a:pt x="31" y="320"/>
                    </a:cubicBezTo>
                    <a:cubicBezTo>
                      <a:pt x="31" y="320"/>
                      <a:pt x="31" y="320"/>
                      <a:pt x="31" y="320"/>
                    </a:cubicBezTo>
                    <a:cubicBezTo>
                      <a:pt x="14" y="320"/>
                      <a:pt x="0" y="306"/>
                      <a:pt x="0" y="289"/>
                    </a:cubicBezTo>
                    <a:cubicBezTo>
                      <a:pt x="0" y="289"/>
                      <a:pt x="0" y="289"/>
                      <a:pt x="0" y="289"/>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44" name="Freeform 92"/>
              <p:cNvSpPr>
                <a:spLocks noEditPoints="1"/>
              </p:cNvSpPr>
              <p:nvPr/>
            </p:nvSpPr>
            <p:spPr bwMode="auto">
              <a:xfrm>
                <a:off x="5972180" y="5143490"/>
                <a:ext cx="1417639" cy="914398"/>
              </a:xfrm>
              <a:custGeom>
                <a:avLst/>
                <a:gdLst>
                  <a:gd name="T0" fmla="*/ 0 w 501"/>
                  <a:gd name="T1" fmla="*/ 2147483647 h 323"/>
                  <a:gd name="T2" fmla="*/ 2147483647 w 501"/>
                  <a:gd name="T3" fmla="*/ 2147483647 h 323"/>
                  <a:gd name="T4" fmla="*/ 2147483647 w 501"/>
                  <a:gd name="T5" fmla="*/ 2147483647 h 323"/>
                  <a:gd name="T6" fmla="*/ 2147483647 w 501"/>
                  <a:gd name="T7" fmla="*/ 2147483647 h 323"/>
                  <a:gd name="T8" fmla="*/ 2147483647 w 501"/>
                  <a:gd name="T9" fmla="*/ 2147483647 h 323"/>
                  <a:gd name="T10" fmla="*/ 2147483647 w 501"/>
                  <a:gd name="T11" fmla="*/ 0 h 323"/>
                  <a:gd name="T12" fmla="*/ 2147483647 w 501"/>
                  <a:gd name="T13" fmla="*/ 2147483647 h 323"/>
                  <a:gd name="T14" fmla="*/ 2147483647 w 501"/>
                  <a:gd name="T15" fmla="*/ 2147483647 h 323"/>
                  <a:gd name="T16" fmla="*/ 2147483647 w 501"/>
                  <a:gd name="T17" fmla="*/ 2147483647 h 323"/>
                  <a:gd name="T18" fmla="*/ 2147483647 w 501"/>
                  <a:gd name="T19" fmla="*/ 2147483647 h 323"/>
                  <a:gd name="T20" fmla="*/ 2147483647 w 501"/>
                  <a:gd name="T21" fmla="*/ 2147483647 h 323"/>
                  <a:gd name="T22" fmla="*/ 2147483647 w 501"/>
                  <a:gd name="T23" fmla="*/ 2147483647 h 323"/>
                  <a:gd name="T24" fmla="*/ 2147483647 w 501"/>
                  <a:gd name="T25" fmla="*/ 2147483647 h 323"/>
                  <a:gd name="T26" fmla="*/ 2147483647 w 501"/>
                  <a:gd name="T27" fmla="*/ 2147483647 h 323"/>
                  <a:gd name="T28" fmla="*/ 2147483647 w 501"/>
                  <a:gd name="T29" fmla="*/ 2147483647 h 323"/>
                  <a:gd name="T30" fmla="*/ 2147483647 w 501"/>
                  <a:gd name="T31" fmla="*/ 2147483647 h 323"/>
                  <a:gd name="T32" fmla="*/ 2147483647 w 501"/>
                  <a:gd name="T33" fmla="*/ 2147483647 h 323"/>
                  <a:gd name="T34" fmla="*/ 2147483647 w 501"/>
                  <a:gd name="T35" fmla="*/ 2147483647 h 323"/>
                  <a:gd name="T36" fmla="*/ 2147483647 w 501"/>
                  <a:gd name="T37" fmla="*/ 2147483647 h 323"/>
                  <a:gd name="T38" fmla="*/ 2147483647 w 501"/>
                  <a:gd name="T39" fmla="*/ 2147483647 h 323"/>
                  <a:gd name="T40" fmla="*/ 2147483647 w 501"/>
                  <a:gd name="T41" fmla="*/ 2147483647 h 323"/>
                  <a:gd name="T42" fmla="*/ 0 w 501"/>
                  <a:gd name="T43" fmla="*/ 2147483647 h 323"/>
                  <a:gd name="T44" fmla="*/ 2147483647 w 501"/>
                  <a:gd name="T45" fmla="*/ 2147483647 h 323"/>
                  <a:gd name="T46" fmla="*/ 2147483647 w 501"/>
                  <a:gd name="T47" fmla="*/ 2147483647 h 323"/>
                  <a:gd name="T48" fmla="*/ 2147483647 w 501"/>
                  <a:gd name="T49" fmla="*/ 2147483647 h 323"/>
                  <a:gd name="T50" fmla="*/ 2147483647 w 501"/>
                  <a:gd name="T51" fmla="*/ 2147483647 h 323"/>
                  <a:gd name="T52" fmla="*/ 2147483647 w 501"/>
                  <a:gd name="T53" fmla="*/ 2147483647 h 323"/>
                  <a:gd name="T54" fmla="*/ 2147483647 w 501"/>
                  <a:gd name="T55" fmla="*/ 2147483647 h 323"/>
                  <a:gd name="T56" fmla="*/ 2147483647 w 501"/>
                  <a:gd name="T57" fmla="*/ 2147483647 h 323"/>
                  <a:gd name="T58" fmla="*/ 2147483647 w 501"/>
                  <a:gd name="T59" fmla="*/ 2147483647 h 323"/>
                  <a:gd name="T60" fmla="*/ 2147483647 w 501"/>
                  <a:gd name="T61" fmla="*/ 2147483647 h 323"/>
                  <a:gd name="T62" fmla="*/ 2147483647 w 501"/>
                  <a:gd name="T63" fmla="*/ 2147483647 h 323"/>
                  <a:gd name="T64" fmla="*/ 2147483647 w 501"/>
                  <a:gd name="T65" fmla="*/ 2147483647 h 323"/>
                  <a:gd name="T66" fmla="*/ 2147483647 w 501"/>
                  <a:gd name="T67" fmla="*/ 2147483647 h 323"/>
                  <a:gd name="T68" fmla="*/ 2147483647 w 501"/>
                  <a:gd name="T69" fmla="*/ 2147483647 h 323"/>
                  <a:gd name="T70" fmla="*/ 2147483647 w 501"/>
                  <a:gd name="T71" fmla="*/ 2147483647 h 323"/>
                  <a:gd name="T72" fmla="*/ 2147483647 w 501"/>
                  <a:gd name="T73" fmla="*/ 2147483647 h 323"/>
                  <a:gd name="T74" fmla="*/ 2147483647 w 501"/>
                  <a:gd name="T75" fmla="*/ 2147483647 h 323"/>
                  <a:gd name="T76" fmla="*/ 2147483647 w 501"/>
                  <a:gd name="T77" fmla="*/ 2147483647 h 323"/>
                  <a:gd name="T78" fmla="*/ 2147483647 w 501"/>
                  <a:gd name="T79" fmla="*/ 2147483647 h 323"/>
                  <a:gd name="T80" fmla="*/ 2147483647 w 501"/>
                  <a:gd name="T81" fmla="*/ 2147483647 h 323"/>
                  <a:gd name="T82" fmla="*/ 2147483647 w 501"/>
                  <a:gd name="T83" fmla="*/ 2147483647 h 323"/>
                  <a:gd name="T84" fmla="*/ 2147483647 w 501"/>
                  <a:gd name="T85" fmla="*/ 2147483647 h 323"/>
                  <a:gd name="T86" fmla="*/ 2147483647 w 501"/>
                  <a:gd name="T87" fmla="*/ 2147483647 h 323"/>
                  <a:gd name="T88" fmla="*/ 2147483647 w 501"/>
                  <a:gd name="T89" fmla="*/ 2147483647 h 3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1"/>
                  <a:gd name="T136" fmla="*/ 0 h 323"/>
                  <a:gd name="T137" fmla="*/ 501 w 501"/>
                  <a:gd name="T138" fmla="*/ 323 h 3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1" h="323">
                    <a:moveTo>
                      <a:pt x="0" y="32"/>
                    </a:moveTo>
                    <a:cubicBezTo>
                      <a:pt x="0" y="26"/>
                      <a:pt x="0" y="26"/>
                      <a:pt x="0" y="26"/>
                    </a:cubicBezTo>
                    <a:cubicBezTo>
                      <a:pt x="1" y="26"/>
                      <a:pt x="1" y="26"/>
                      <a:pt x="1" y="26"/>
                    </a:cubicBezTo>
                    <a:cubicBezTo>
                      <a:pt x="2" y="20"/>
                      <a:pt x="2" y="20"/>
                      <a:pt x="2" y="20"/>
                    </a:cubicBezTo>
                    <a:cubicBezTo>
                      <a:pt x="2" y="20"/>
                      <a:pt x="2" y="20"/>
                      <a:pt x="3" y="19"/>
                    </a:cubicBezTo>
                    <a:cubicBezTo>
                      <a:pt x="9" y="10"/>
                      <a:pt x="9" y="10"/>
                      <a:pt x="9" y="10"/>
                    </a:cubicBezTo>
                    <a:cubicBezTo>
                      <a:pt x="9" y="10"/>
                      <a:pt x="9" y="9"/>
                      <a:pt x="9" y="9"/>
                    </a:cubicBezTo>
                    <a:cubicBezTo>
                      <a:pt x="19" y="3"/>
                      <a:pt x="19" y="3"/>
                      <a:pt x="19" y="3"/>
                    </a:cubicBezTo>
                    <a:cubicBezTo>
                      <a:pt x="19" y="3"/>
                      <a:pt x="19" y="3"/>
                      <a:pt x="20" y="3"/>
                    </a:cubicBezTo>
                    <a:cubicBezTo>
                      <a:pt x="25" y="1"/>
                      <a:pt x="25" y="1"/>
                      <a:pt x="25" y="1"/>
                    </a:cubicBezTo>
                    <a:cubicBezTo>
                      <a:pt x="25" y="1"/>
                      <a:pt x="25" y="1"/>
                      <a:pt x="26" y="1"/>
                    </a:cubicBezTo>
                    <a:cubicBezTo>
                      <a:pt x="32" y="0"/>
                      <a:pt x="32" y="0"/>
                      <a:pt x="32" y="0"/>
                    </a:cubicBezTo>
                    <a:cubicBezTo>
                      <a:pt x="470" y="0"/>
                      <a:pt x="470" y="0"/>
                      <a:pt x="470" y="0"/>
                    </a:cubicBezTo>
                    <a:cubicBezTo>
                      <a:pt x="476" y="1"/>
                      <a:pt x="476" y="1"/>
                      <a:pt x="476" y="1"/>
                    </a:cubicBezTo>
                    <a:cubicBezTo>
                      <a:pt x="476" y="1"/>
                      <a:pt x="476" y="1"/>
                      <a:pt x="476" y="1"/>
                    </a:cubicBezTo>
                    <a:cubicBezTo>
                      <a:pt x="482" y="3"/>
                      <a:pt x="482" y="3"/>
                      <a:pt x="482" y="3"/>
                    </a:cubicBezTo>
                    <a:cubicBezTo>
                      <a:pt x="482" y="3"/>
                      <a:pt x="482" y="3"/>
                      <a:pt x="482" y="3"/>
                    </a:cubicBezTo>
                    <a:cubicBezTo>
                      <a:pt x="492" y="9"/>
                      <a:pt x="492" y="9"/>
                      <a:pt x="492" y="9"/>
                    </a:cubicBezTo>
                    <a:cubicBezTo>
                      <a:pt x="492" y="9"/>
                      <a:pt x="492" y="10"/>
                      <a:pt x="492" y="10"/>
                    </a:cubicBezTo>
                    <a:cubicBezTo>
                      <a:pt x="499" y="19"/>
                      <a:pt x="499" y="19"/>
                      <a:pt x="499" y="19"/>
                    </a:cubicBezTo>
                    <a:cubicBezTo>
                      <a:pt x="499" y="20"/>
                      <a:pt x="499" y="20"/>
                      <a:pt x="499" y="20"/>
                    </a:cubicBezTo>
                    <a:cubicBezTo>
                      <a:pt x="501" y="32"/>
                      <a:pt x="501" y="32"/>
                      <a:pt x="501" y="32"/>
                    </a:cubicBezTo>
                    <a:cubicBezTo>
                      <a:pt x="501" y="32"/>
                      <a:pt x="501" y="32"/>
                      <a:pt x="501" y="32"/>
                    </a:cubicBezTo>
                    <a:cubicBezTo>
                      <a:pt x="501" y="291"/>
                      <a:pt x="501" y="291"/>
                      <a:pt x="501" y="291"/>
                    </a:cubicBezTo>
                    <a:cubicBezTo>
                      <a:pt x="501" y="292"/>
                      <a:pt x="501" y="292"/>
                      <a:pt x="501" y="292"/>
                    </a:cubicBezTo>
                    <a:cubicBezTo>
                      <a:pt x="499" y="304"/>
                      <a:pt x="499" y="304"/>
                      <a:pt x="499" y="304"/>
                    </a:cubicBezTo>
                    <a:cubicBezTo>
                      <a:pt x="499" y="304"/>
                      <a:pt x="499" y="304"/>
                      <a:pt x="499" y="304"/>
                    </a:cubicBezTo>
                    <a:cubicBezTo>
                      <a:pt x="492" y="314"/>
                      <a:pt x="492" y="314"/>
                      <a:pt x="492" y="314"/>
                    </a:cubicBezTo>
                    <a:cubicBezTo>
                      <a:pt x="492" y="314"/>
                      <a:pt x="492" y="314"/>
                      <a:pt x="492" y="314"/>
                    </a:cubicBezTo>
                    <a:cubicBezTo>
                      <a:pt x="482" y="321"/>
                      <a:pt x="482" y="321"/>
                      <a:pt x="482" y="321"/>
                    </a:cubicBezTo>
                    <a:cubicBezTo>
                      <a:pt x="482" y="321"/>
                      <a:pt x="482" y="321"/>
                      <a:pt x="482" y="321"/>
                    </a:cubicBezTo>
                    <a:cubicBezTo>
                      <a:pt x="470" y="323"/>
                      <a:pt x="470" y="323"/>
                      <a:pt x="470" y="323"/>
                    </a:cubicBezTo>
                    <a:cubicBezTo>
                      <a:pt x="470" y="323"/>
                      <a:pt x="470" y="323"/>
                      <a:pt x="470" y="323"/>
                    </a:cubicBezTo>
                    <a:cubicBezTo>
                      <a:pt x="32" y="323"/>
                      <a:pt x="32" y="323"/>
                      <a:pt x="32" y="323"/>
                    </a:cubicBezTo>
                    <a:cubicBezTo>
                      <a:pt x="32" y="323"/>
                      <a:pt x="32" y="323"/>
                      <a:pt x="32" y="323"/>
                    </a:cubicBezTo>
                    <a:cubicBezTo>
                      <a:pt x="20" y="321"/>
                      <a:pt x="20" y="321"/>
                      <a:pt x="20" y="321"/>
                    </a:cubicBezTo>
                    <a:cubicBezTo>
                      <a:pt x="20" y="321"/>
                      <a:pt x="19" y="321"/>
                      <a:pt x="19" y="321"/>
                    </a:cubicBezTo>
                    <a:cubicBezTo>
                      <a:pt x="9" y="314"/>
                      <a:pt x="9" y="314"/>
                      <a:pt x="9" y="314"/>
                    </a:cubicBezTo>
                    <a:cubicBezTo>
                      <a:pt x="9" y="314"/>
                      <a:pt x="9" y="314"/>
                      <a:pt x="9" y="314"/>
                    </a:cubicBezTo>
                    <a:cubicBezTo>
                      <a:pt x="3" y="304"/>
                      <a:pt x="3" y="304"/>
                      <a:pt x="3" y="304"/>
                    </a:cubicBezTo>
                    <a:cubicBezTo>
                      <a:pt x="2" y="304"/>
                      <a:pt x="2" y="304"/>
                      <a:pt x="2" y="304"/>
                    </a:cubicBezTo>
                    <a:cubicBezTo>
                      <a:pt x="1" y="298"/>
                      <a:pt x="1" y="298"/>
                      <a:pt x="1" y="298"/>
                    </a:cubicBezTo>
                    <a:cubicBezTo>
                      <a:pt x="1" y="298"/>
                      <a:pt x="1" y="298"/>
                      <a:pt x="0" y="298"/>
                    </a:cubicBezTo>
                    <a:cubicBezTo>
                      <a:pt x="0" y="292"/>
                      <a:pt x="0" y="292"/>
                      <a:pt x="0" y="292"/>
                    </a:cubicBezTo>
                    <a:lnTo>
                      <a:pt x="0" y="32"/>
                    </a:lnTo>
                    <a:close/>
                    <a:moveTo>
                      <a:pt x="3" y="291"/>
                    </a:moveTo>
                    <a:cubicBezTo>
                      <a:pt x="4" y="298"/>
                      <a:pt x="4" y="298"/>
                      <a:pt x="4" y="298"/>
                    </a:cubicBezTo>
                    <a:cubicBezTo>
                      <a:pt x="4" y="297"/>
                      <a:pt x="4" y="297"/>
                      <a:pt x="4" y="297"/>
                    </a:cubicBezTo>
                    <a:cubicBezTo>
                      <a:pt x="5" y="303"/>
                      <a:pt x="5" y="303"/>
                      <a:pt x="5" y="303"/>
                    </a:cubicBezTo>
                    <a:cubicBezTo>
                      <a:pt x="5" y="302"/>
                      <a:pt x="5" y="302"/>
                      <a:pt x="5" y="302"/>
                    </a:cubicBezTo>
                    <a:cubicBezTo>
                      <a:pt x="12" y="312"/>
                      <a:pt x="12" y="312"/>
                      <a:pt x="12" y="312"/>
                    </a:cubicBezTo>
                    <a:cubicBezTo>
                      <a:pt x="11" y="311"/>
                      <a:pt x="11" y="311"/>
                      <a:pt x="11" y="311"/>
                    </a:cubicBezTo>
                    <a:cubicBezTo>
                      <a:pt x="21" y="318"/>
                      <a:pt x="21" y="318"/>
                      <a:pt x="21" y="318"/>
                    </a:cubicBezTo>
                    <a:cubicBezTo>
                      <a:pt x="20" y="318"/>
                      <a:pt x="20" y="318"/>
                      <a:pt x="20" y="318"/>
                    </a:cubicBezTo>
                    <a:cubicBezTo>
                      <a:pt x="32" y="320"/>
                      <a:pt x="32" y="320"/>
                      <a:pt x="32" y="320"/>
                    </a:cubicBezTo>
                    <a:cubicBezTo>
                      <a:pt x="32" y="320"/>
                      <a:pt x="32" y="320"/>
                      <a:pt x="32" y="320"/>
                    </a:cubicBezTo>
                    <a:cubicBezTo>
                      <a:pt x="470" y="320"/>
                      <a:pt x="470" y="320"/>
                      <a:pt x="470" y="320"/>
                    </a:cubicBezTo>
                    <a:cubicBezTo>
                      <a:pt x="469" y="320"/>
                      <a:pt x="469" y="320"/>
                      <a:pt x="469" y="320"/>
                    </a:cubicBezTo>
                    <a:cubicBezTo>
                      <a:pt x="481" y="318"/>
                      <a:pt x="481" y="318"/>
                      <a:pt x="481" y="318"/>
                    </a:cubicBezTo>
                    <a:cubicBezTo>
                      <a:pt x="481" y="318"/>
                      <a:pt x="481" y="318"/>
                      <a:pt x="481" y="318"/>
                    </a:cubicBezTo>
                    <a:cubicBezTo>
                      <a:pt x="490" y="311"/>
                      <a:pt x="490" y="311"/>
                      <a:pt x="490" y="311"/>
                    </a:cubicBezTo>
                    <a:cubicBezTo>
                      <a:pt x="490" y="312"/>
                      <a:pt x="490" y="312"/>
                      <a:pt x="490" y="312"/>
                    </a:cubicBezTo>
                    <a:cubicBezTo>
                      <a:pt x="496" y="302"/>
                      <a:pt x="496" y="302"/>
                      <a:pt x="496" y="302"/>
                    </a:cubicBezTo>
                    <a:cubicBezTo>
                      <a:pt x="496" y="303"/>
                      <a:pt x="496" y="303"/>
                      <a:pt x="496" y="303"/>
                    </a:cubicBezTo>
                    <a:cubicBezTo>
                      <a:pt x="498" y="291"/>
                      <a:pt x="498" y="291"/>
                      <a:pt x="498" y="291"/>
                    </a:cubicBezTo>
                    <a:cubicBezTo>
                      <a:pt x="498" y="291"/>
                      <a:pt x="498" y="291"/>
                      <a:pt x="498" y="291"/>
                    </a:cubicBezTo>
                    <a:cubicBezTo>
                      <a:pt x="498" y="32"/>
                      <a:pt x="498" y="32"/>
                      <a:pt x="498" y="32"/>
                    </a:cubicBezTo>
                    <a:cubicBezTo>
                      <a:pt x="498" y="32"/>
                      <a:pt x="498" y="32"/>
                      <a:pt x="498" y="32"/>
                    </a:cubicBezTo>
                    <a:cubicBezTo>
                      <a:pt x="496" y="21"/>
                      <a:pt x="496" y="21"/>
                      <a:pt x="496" y="21"/>
                    </a:cubicBezTo>
                    <a:cubicBezTo>
                      <a:pt x="496" y="21"/>
                      <a:pt x="496" y="21"/>
                      <a:pt x="496" y="21"/>
                    </a:cubicBezTo>
                    <a:cubicBezTo>
                      <a:pt x="490" y="12"/>
                      <a:pt x="490" y="12"/>
                      <a:pt x="490" y="12"/>
                    </a:cubicBezTo>
                    <a:cubicBezTo>
                      <a:pt x="490" y="12"/>
                      <a:pt x="490" y="12"/>
                      <a:pt x="490" y="12"/>
                    </a:cubicBezTo>
                    <a:cubicBezTo>
                      <a:pt x="481" y="6"/>
                      <a:pt x="481" y="6"/>
                      <a:pt x="481" y="6"/>
                    </a:cubicBezTo>
                    <a:cubicBezTo>
                      <a:pt x="481" y="6"/>
                      <a:pt x="481" y="6"/>
                      <a:pt x="481" y="6"/>
                    </a:cubicBezTo>
                    <a:cubicBezTo>
                      <a:pt x="475" y="4"/>
                      <a:pt x="475" y="4"/>
                      <a:pt x="475" y="4"/>
                    </a:cubicBezTo>
                    <a:cubicBezTo>
                      <a:pt x="476" y="4"/>
                      <a:pt x="476" y="4"/>
                      <a:pt x="476" y="4"/>
                    </a:cubicBezTo>
                    <a:cubicBezTo>
                      <a:pt x="470" y="3"/>
                      <a:pt x="470" y="3"/>
                      <a:pt x="470" y="3"/>
                    </a:cubicBezTo>
                    <a:cubicBezTo>
                      <a:pt x="32" y="3"/>
                      <a:pt x="32" y="3"/>
                      <a:pt x="32" y="3"/>
                    </a:cubicBezTo>
                    <a:cubicBezTo>
                      <a:pt x="26" y="4"/>
                      <a:pt x="26" y="4"/>
                      <a:pt x="26" y="4"/>
                    </a:cubicBezTo>
                    <a:cubicBezTo>
                      <a:pt x="26" y="4"/>
                      <a:pt x="26" y="4"/>
                      <a:pt x="26" y="4"/>
                    </a:cubicBezTo>
                    <a:cubicBezTo>
                      <a:pt x="21" y="6"/>
                      <a:pt x="21" y="6"/>
                      <a:pt x="21" y="6"/>
                    </a:cubicBezTo>
                    <a:cubicBezTo>
                      <a:pt x="21" y="6"/>
                      <a:pt x="21" y="6"/>
                      <a:pt x="21" y="6"/>
                    </a:cubicBezTo>
                    <a:cubicBezTo>
                      <a:pt x="11" y="12"/>
                      <a:pt x="11" y="12"/>
                      <a:pt x="11" y="12"/>
                    </a:cubicBezTo>
                    <a:cubicBezTo>
                      <a:pt x="12" y="12"/>
                      <a:pt x="12" y="12"/>
                      <a:pt x="12" y="12"/>
                    </a:cubicBezTo>
                    <a:cubicBezTo>
                      <a:pt x="5" y="21"/>
                      <a:pt x="5" y="21"/>
                      <a:pt x="5" y="21"/>
                    </a:cubicBezTo>
                    <a:cubicBezTo>
                      <a:pt x="5" y="21"/>
                      <a:pt x="5" y="21"/>
                      <a:pt x="5" y="21"/>
                    </a:cubicBezTo>
                    <a:cubicBezTo>
                      <a:pt x="4" y="27"/>
                      <a:pt x="4" y="27"/>
                      <a:pt x="4" y="27"/>
                    </a:cubicBezTo>
                    <a:cubicBezTo>
                      <a:pt x="4" y="26"/>
                      <a:pt x="4" y="26"/>
                      <a:pt x="4" y="26"/>
                    </a:cubicBezTo>
                    <a:cubicBezTo>
                      <a:pt x="3" y="32"/>
                      <a:pt x="3" y="32"/>
                      <a:pt x="3" y="32"/>
                    </a:cubicBezTo>
                    <a:lnTo>
                      <a:pt x="3" y="291"/>
                    </a:lnTo>
                    <a:close/>
                  </a:path>
                </a:pathLst>
              </a:custGeom>
              <a:solidFill>
                <a:srgbClr val="FFFFFF"/>
              </a:solidFill>
              <a:ln w="0">
                <a:solidFill>
                  <a:srgbClr val="FFFFFF"/>
                </a:solidFill>
                <a:round/>
                <a:headEnd/>
                <a:tailEnd/>
              </a:ln>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45" name="Freeform 93"/>
              <p:cNvSpPr>
                <a:spLocks/>
              </p:cNvSpPr>
              <p:nvPr/>
            </p:nvSpPr>
            <p:spPr bwMode="auto">
              <a:xfrm>
                <a:off x="6022980" y="5205402"/>
                <a:ext cx="1316039" cy="790573"/>
              </a:xfrm>
              <a:custGeom>
                <a:avLst/>
                <a:gdLst>
                  <a:gd name="T0" fmla="*/ 0 w 465"/>
                  <a:gd name="T1" fmla="*/ 2147483647 h 279"/>
                  <a:gd name="T2" fmla="*/ 2147483647 w 465"/>
                  <a:gd name="T3" fmla="*/ 0 h 279"/>
                  <a:gd name="T4" fmla="*/ 2147483647 w 465"/>
                  <a:gd name="T5" fmla="*/ 0 h 279"/>
                  <a:gd name="T6" fmla="*/ 2147483647 w 465"/>
                  <a:gd name="T7" fmla="*/ 0 h 279"/>
                  <a:gd name="T8" fmla="*/ 2147483647 w 465"/>
                  <a:gd name="T9" fmla="*/ 0 h 279"/>
                  <a:gd name="T10" fmla="*/ 2147483647 w 465"/>
                  <a:gd name="T11" fmla="*/ 0 h 279"/>
                  <a:gd name="T12" fmla="*/ 2147483647 w 465"/>
                  <a:gd name="T13" fmla="*/ 2147483647 h 279"/>
                  <a:gd name="T14" fmla="*/ 2147483647 w 465"/>
                  <a:gd name="T15" fmla="*/ 2147483647 h 279"/>
                  <a:gd name="T16" fmla="*/ 2147483647 w 465"/>
                  <a:gd name="T17" fmla="*/ 2147483647 h 279"/>
                  <a:gd name="T18" fmla="*/ 2147483647 w 465"/>
                  <a:gd name="T19" fmla="*/ 2147483647 h 279"/>
                  <a:gd name="T20" fmla="*/ 2147483647 w 465"/>
                  <a:gd name="T21" fmla="*/ 2147483647 h 279"/>
                  <a:gd name="T22" fmla="*/ 2147483647 w 465"/>
                  <a:gd name="T23" fmla="*/ 2147483647 h 279"/>
                  <a:gd name="T24" fmla="*/ 2147483647 w 465"/>
                  <a:gd name="T25" fmla="*/ 2147483647 h 279"/>
                  <a:gd name="T26" fmla="*/ 2147483647 w 465"/>
                  <a:gd name="T27" fmla="*/ 2147483647 h 279"/>
                  <a:gd name="T28" fmla="*/ 2147483647 w 465"/>
                  <a:gd name="T29" fmla="*/ 2147483647 h 279"/>
                  <a:gd name="T30" fmla="*/ 2147483647 w 465"/>
                  <a:gd name="T31" fmla="*/ 2147483647 h 279"/>
                  <a:gd name="T32" fmla="*/ 0 w 465"/>
                  <a:gd name="T33" fmla="*/ 2147483647 h 279"/>
                  <a:gd name="T34" fmla="*/ 0 w 465"/>
                  <a:gd name="T35" fmla="*/ 2147483647 h 279"/>
                  <a:gd name="T36" fmla="*/ 0 w 465"/>
                  <a:gd name="T37" fmla="*/ 2147483647 h 2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5"/>
                  <a:gd name="T58" fmla="*/ 0 h 279"/>
                  <a:gd name="T59" fmla="*/ 465 w 465"/>
                  <a:gd name="T60" fmla="*/ 279 h 2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5" h="279">
                    <a:moveTo>
                      <a:pt x="0" y="26"/>
                    </a:moveTo>
                    <a:cubicBezTo>
                      <a:pt x="0" y="12"/>
                      <a:pt x="12" y="0"/>
                      <a:pt x="27" y="0"/>
                    </a:cubicBezTo>
                    <a:cubicBezTo>
                      <a:pt x="27" y="0"/>
                      <a:pt x="27" y="0"/>
                      <a:pt x="27" y="0"/>
                    </a:cubicBezTo>
                    <a:cubicBezTo>
                      <a:pt x="27" y="0"/>
                      <a:pt x="27" y="0"/>
                      <a:pt x="27" y="0"/>
                    </a:cubicBezTo>
                    <a:cubicBezTo>
                      <a:pt x="439" y="0"/>
                      <a:pt x="439" y="0"/>
                      <a:pt x="439" y="0"/>
                    </a:cubicBezTo>
                    <a:cubicBezTo>
                      <a:pt x="439" y="0"/>
                      <a:pt x="439" y="0"/>
                      <a:pt x="439" y="0"/>
                    </a:cubicBezTo>
                    <a:cubicBezTo>
                      <a:pt x="453" y="0"/>
                      <a:pt x="465" y="12"/>
                      <a:pt x="465" y="26"/>
                    </a:cubicBezTo>
                    <a:cubicBezTo>
                      <a:pt x="465" y="26"/>
                      <a:pt x="465" y="26"/>
                      <a:pt x="465" y="26"/>
                    </a:cubicBezTo>
                    <a:cubicBezTo>
                      <a:pt x="465" y="26"/>
                      <a:pt x="465" y="26"/>
                      <a:pt x="465" y="26"/>
                    </a:cubicBezTo>
                    <a:cubicBezTo>
                      <a:pt x="465" y="253"/>
                      <a:pt x="465" y="253"/>
                      <a:pt x="465" y="253"/>
                    </a:cubicBezTo>
                    <a:cubicBezTo>
                      <a:pt x="465" y="253"/>
                      <a:pt x="465" y="253"/>
                      <a:pt x="465" y="253"/>
                    </a:cubicBezTo>
                    <a:cubicBezTo>
                      <a:pt x="465" y="268"/>
                      <a:pt x="453" y="279"/>
                      <a:pt x="439" y="279"/>
                    </a:cubicBezTo>
                    <a:cubicBezTo>
                      <a:pt x="439" y="279"/>
                      <a:pt x="439" y="279"/>
                      <a:pt x="439" y="279"/>
                    </a:cubicBezTo>
                    <a:cubicBezTo>
                      <a:pt x="439" y="279"/>
                      <a:pt x="439" y="279"/>
                      <a:pt x="439" y="279"/>
                    </a:cubicBezTo>
                    <a:cubicBezTo>
                      <a:pt x="27" y="279"/>
                      <a:pt x="27" y="279"/>
                      <a:pt x="27" y="279"/>
                    </a:cubicBezTo>
                    <a:cubicBezTo>
                      <a:pt x="27" y="279"/>
                      <a:pt x="27" y="279"/>
                      <a:pt x="27" y="279"/>
                    </a:cubicBezTo>
                    <a:cubicBezTo>
                      <a:pt x="12" y="279"/>
                      <a:pt x="0" y="268"/>
                      <a:pt x="0" y="253"/>
                    </a:cubicBezTo>
                    <a:cubicBezTo>
                      <a:pt x="0" y="253"/>
                      <a:pt x="0" y="253"/>
                      <a:pt x="0" y="253"/>
                    </a:cubicBezTo>
                    <a:lnTo>
                      <a:pt x="0" y="26"/>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46" name="Freeform 94"/>
              <p:cNvSpPr>
                <a:spLocks noEditPoints="1"/>
              </p:cNvSpPr>
              <p:nvPr/>
            </p:nvSpPr>
            <p:spPr bwMode="auto">
              <a:xfrm>
                <a:off x="6019806" y="5200641"/>
                <a:ext cx="1323976" cy="801686"/>
              </a:xfrm>
              <a:custGeom>
                <a:avLst/>
                <a:gdLst>
                  <a:gd name="T0" fmla="*/ 0 w 468"/>
                  <a:gd name="T1" fmla="*/ 2147483647 h 283"/>
                  <a:gd name="T2" fmla="*/ 2147483647 w 468"/>
                  <a:gd name="T3" fmla="*/ 2147483647 h 283"/>
                  <a:gd name="T4" fmla="*/ 2147483647 w 468"/>
                  <a:gd name="T5" fmla="*/ 2147483647 h 283"/>
                  <a:gd name="T6" fmla="*/ 2147483647 w 468"/>
                  <a:gd name="T7" fmla="*/ 2147483647 h 283"/>
                  <a:gd name="T8" fmla="*/ 2147483647 w 468"/>
                  <a:gd name="T9" fmla="*/ 0 h 283"/>
                  <a:gd name="T10" fmla="*/ 2147483647 w 468"/>
                  <a:gd name="T11" fmla="*/ 2147483647 h 283"/>
                  <a:gd name="T12" fmla="*/ 2147483647 w 468"/>
                  <a:gd name="T13" fmla="*/ 2147483647 h 283"/>
                  <a:gd name="T14" fmla="*/ 2147483647 w 468"/>
                  <a:gd name="T15" fmla="*/ 2147483647 h 283"/>
                  <a:gd name="T16" fmla="*/ 2147483647 w 468"/>
                  <a:gd name="T17" fmla="*/ 2147483647 h 283"/>
                  <a:gd name="T18" fmla="*/ 2147483647 w 468"/>
                  <a:gd name="T19" fmla="*/ 2147483647 h 283"/>
                  <a:gd name="T20" fmla="*/ 2147483647 w 468"/>
                  <a:gd name="T21" fmla="*/ 2147483647 h 283"/>
                  <a:gd name="T22" fmla="*/ 2147483647 w 468"/>
                  <a:gd name="T23" fmla="*/ 2147483647 h 283"/>
                  <a:gd name="T24" fmla="*/ 2147483647 w 468"/>
                  <a:gd name="T25" fmla="*/ 2147483647 h 283"/>
                  <a:gd name="T26" fmla="*/ 2147483647 w 468"/>
                  <a:gd name="T27" fmla="*/ 2147483647 h 283"/>
                  <a:gd name="T28" fmla="*/ 2147483647 w 468"/>
                  <a:gd name="T29" fmla="*/ 2147483647 h 283"/>
                  <a:gd name="T30" fmla="*/ 2147483647 w 468"/>
                  <a:gd name="T31" fmla="*/ 2147483647 h 283"/>
                  <a:gd name="T32" fmla="*/ 2147483647 w 468"/>
                  <a:gd name="T33" fmla="*/ 2147483647 h 283"/>
                  <a:gd name="T34" fmla="*/ 2147483647 w 468"/>
                  <a:gd name="T35" fmla="*/ 2147483647 h 283"/>
                  <a:gd name="T36" fmla="*/ 2147483647 w 468"/>
                  <a:gd name="T37" fmla="*/ 2147483647 h 283"/>
                  <a:gd name="T38" fmla="*/ 0 w 468"/>
                  <a:gd name="T39" fmla="*/ 2147483647 h 283"/>
                  <a:gd name="T40" fmla="*/ 2147483647 w 468"/>
                  <a:gd name="T41" fmla="*/ 2147483647 h 283"/>
                  <a:gd name="T42" fmla="*/ 2147483647 w 468"/>
                  <a:gd name="T43" fmla="*/ 2147483647 h 283"/>
                  <a:gd name="T44" fmla="*/ 2147483647 w 468"/>
                  <a:gd name="T45" fmla="*/ 2147483647 h 283"/>
                  <a:gd name="T46" fmla="*/ 2147483647 w 468"/>
                  <a:gd name="T47" fmla="*/ 2147483647 h 283"/>
                  <a:gd name="T48" fmla="*/ 2147483647 w 468"/>
                  <a:gd name="T49" fmla="*/ 2147483647 h 283"/>
                  <a:gd name="T50" fmla="*/ 2147483647 w 468"/>
                  <a:gd name="T51" fmla="*/ 2147483647 h 283"/>
                  <a:gd name="T52" fmla="*/ 2147483647 w 468"/>
                  <a:gd name="T53" fmla="*/ 2147483647 h 283"/>
                  <a:gd name="T54" fmla="*/ 2147483647 w 468"/>
                  <a:gd name="T55" fmla="*/ 2147483647 h 283"/>
                  <a:gd name="T56" fmla="*/ 2147483647 w 468"/>
                  <a:gd name="T57" fmla="*/ 2147483647 h 283"/>
                  <a:gd name="T58" fmla="*/ 2147483647 w 468"/>
                  <a:gd name="T59" fmla="*/ 2147483647 h 283"/>
                  <a:gd name="T60" fmla="*/ 2147483647 w 468"/>
                  <a:gd name="T61" fmla="*/ 2147483647 h 283"/>
                  <a:gd name="T62" fmla="*/ 2147483647 w 468"/>
                  <a:gd name="T63" fmla="*/ 2147483647 h 283"/>
                  <a:gd name="T64" fmla="*/ 2147483647 w 468"/>
                  <a:gd name="T65" fmla="*/ 2147483647 h 283"/>
                  <a:gd name="T66" fmla="*/ 2147483647 w 468"/>
                  <a:gd name="T67" fmla="*/ 2147483647 h 283"/>
                  <a:gd name="T68" fmla="*/ 2147483647 w 468"/>
                  <a:gd name="T69" fmla="*/ 2147483647 h 283"/>
                  <a:gd name="T70" fmla="*/ 2147483647 w 468"/>
                  <a:gd name="T71" fmla="*/ 2147483647 h 283"/>
                  <a:gd name="T72" fmla="*/ 2147483647 w 468"/>
                  <a:gd name="T73" fmla="*/ 2147483647 h 283"/>
                  <a:gd name="T74" fmla="*/ 2147483647 w 468"/>
                  <a:gd name="T75" fmla="*/ 2147483647 h 283"/>
                  <a:gd name="T76" fmla="*/ 2147483647 w 468"/>
                  <a:gd name="T77" fmla="*/ 2147483647 h 283"/>
                  <a:gd name="T78" fmla="*/ 2147483647 w 468"/>
                  <a:gd name="T79" fmla="*/ 2147483647 h 283"/>
                  <a:gd name="T80" fmla="*/ 2147483647 w 468"/>
                  <a:gd name="T81" fmla="*/ 2147483647 h 2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8"/>
                  <a:gd name="T124" fmla="*/ 0 h 283"/>
                  <a:gd name="T125" fmla="*/ 468 w 468"/>
                  <a:gd name="T126" fmla="*/ 283 h 2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8" h="283">
                    <a:moveTo>
                      <a:pt x="0" y="28"/>
                    </a:moveTo>
                    <a:cubicBezTo>
                      <a:pt x="0" y="28"/>
                      <a:pt x="0" y="28"/>
                      <a:pt x="0" y="28"/>
                    </a:cubicBezTo>
                    <a:cubicBezTo>
                      <a:pt x="2" y="18"/>
                      <a:pt x="2" y="18"/>
                      <a:pt x="2" y="18"/>
                    </a:cubicBezTo>
                    <a:cubicBezTo>
                      <a:pt x="2" y="18"/>
                      <a:pt x="2" y="18"/>
                      <a:pt x="2" y="17"/>
                    </a:cubicBezTo>
                    <a:cubicBezTo>
                      <a:pt x="8" y="9"/>
                      <a:pt x="8" y="9"/>
                      <a:pt x="8" y="9"/>
                    </a:cubicBezTo>
                    <a:cubicBezTo>
                      <a:pt x="8" y="9"/>
                      <a:pt x="8" y="9"/>
                      <a:pt x="8" y="9"/>
                    </a:cubicBezTo>
                    <a:cubicBezTo>
                      <a:pt x="17" y="3"/>
                      <a:pt x="17" y="3"/>
                      <a:pt x="17" y="3"/>
                    </a:cubicBezTo>
                    <a:cubicBezTo>
                      <a:pt x="17" y="3"/>
                      <a:pt x="17" y="3"/>
                      <a:pt x="17" y="3"/>
                    </a:cubicBezTo>
                    <a:cubicBezTo>
                      <a:pt x="28" y="1"/>
                      <a:pt x="28" y="1"/>
                      <a:pt x="28" y="1"/>
                    </a:cubicBezTo>
                    <a:cubicBezTo>
                      <a:pt x="28" y="0"/>
                      <a:pt x="28" y="0"/>
                      <a:pt x="28" y="0"/>
                    </a:cubicBezTo>
                    <a:cubicBezTo>
                      <a:pt x="440" y="0"/>
                      <a:pt x="440" y="0"/>
                      <a:pt x="440" y="0"/>
                    </a:cubicBezTo>
                    <a:cubicBezTo>
                      <a:pt x="440" y="0"/>
                      <a:pt x="440" y="1"/>
                      <a:pt x="440" y="1"/>
                    </a:cubicBezTo>
                    <a:cubicBezTo>
                      <a:pt x="450" y="3"/>
                      <a:pt x="450" y="3"/>
                      <a:pt x="450" y="3"/>
                    </a:cubicBezTo>
                    <a:cubicBezTo>
                      <a:pt x="450" y="3"/>
                      <a:pt x="451" y="3"/>
                      <a:pt x="451" y="3"/>
                    </a:cubicBezTo>
                    <a:cubicBezTo>
                      <a:pt x="459" y="9"/>
                      <a:pt x="459" y="9"/>
                      <a:pt x="459" y="9"/>
                    </a:cubicBezTo>
                    <a:cubicBezTo>
                      <a:pt x="459" y="9"/>
                      <a:pt x="460" y="9"/>
                      <a:pt x="460" y="9"/>
                    </a:cubicBezTo>
                    <a:cubicBezTo>
                      <a:pt x="465" y="17"/>
                      <a:pt x="465" y="17"/>
                      <a:pt x="465" y="17"/>
                    </a:cubicBezTo>
                    <a:cubicBezTo>
                      <a:pt x="465" y="18"/>
                      <a:pt x="465" y="18"/>
                      <a:pt x="465" y="18"/>
                    </a:cubicBezTo>
                    <a:cubicBezTo>
                      <a:pt x="468" y="28"/>
                      <a:pt x="468" y="28"/>
                      <a:pt x="468" y="28"/>
                    </a:cubicBezTo>
                    <a:cubicBezTo>
                      <a:pt x="468" y="28"/>
                      <a:pt x="468" y="28"/>
                      <a:pt x="468" y="28"/>
                    </a:cubicBezTo>
                    <a:cubicBezTo>
                      <a:pt x="468" y="255"/>
                      <a:pt x="468" y="255"/>
                      <a:pt x="468" y="255"/>
                    </a:cubicBezTo>
                    <a:cubicBezTo>
                      <a:pt x="468" y="255"/>
                      <a:pt x="468" y="255"/>
                      <a:pt x="468" y="255"/>
                    </a:cubicBezTo>
                    <a:cubicBezTo>
                      <a:pt x="465" y="266"/>
                      <a:pt x="465" y="266"/>
                      <a:pt x="465" y="266"/>
                    </a:cubicBezTo>
                    <a:cubicBezTo>
                      <a:pt x="465" y="266"/>
                      <a:pt x="465" y="266"/>
                      <a:pt x="465" y="266"/>
                    </a:cubicBezTo>
                    <a:cubicBezTo>
                      <a:pt x="460" y="275"/>
                      <a:pt x="460" y="275"/>
                      <a:pt x="460" y="275"/>
                    </a:cubicBezTo>
                    <a:cubicBezTo>
                      <a:pt x="459" y="275"/>
                      <a:pt x="459" y="275"/>
                      <a:pt x="459" y="275"/>
                    </a:cubicBezTo>
                    <a:cubicBezTo>
                      <a:pt x="451" y="281"/>
                      <a:pt x="451" y="281"/>
                      <a:pt x="451" y="281"/>
                    </a:cubicBezTo>
                    <a:cubicBezTo>
                      <a:pt x="451" y="281"/>
                      <a:pt x="450" y="281"/>
                      <a:pt x="450" y="281"/>
                    </a:cubicBezTo>
                    <a:cubicBezTo>
                      <a:pt x="440" y="283"/>
                      <a:pt x="440" y="283"/>
                      <a:pt x="440" y="283"/>
                    </a:cubicBezTo>
                    <a:cubicBezTo>
                      <a:pt x="440" y="283"/>
                      <a:pt x="440" y="283"/>
                      <a:pt x="440" y="283"/>
                    </a:cubicBezTo>
                    <a:cubicBezTo>
                      <a:pt x="28" y="283"/>
                      <a:pt x="28" y="283"/>
                      <a:pt x="28" y="283"/>
                    </a:cubicBezTo>
                    <a:cubicBezTo>
                      <a:pt x="28" y="283"/>
                      <a:pt x="28" y="283"/>
                      <a:pt x="28" y="283"/>
                    </a:cubicBezTo>
                    <a:cubicBezTo>
                      <a:pt x="17" y="281"/>
                      <a:pt x="17" y="281"/>
                      <a:pt x="17" y="281"/>
                    </a:cubicBezTo>
                    <a:cubicBezTo>
                      <a:pt x="17" y="281"/>
                      <a:pt x="17" y="281"/>
                      <a:pt x="17" y="281"/>
                    </a:cubicBezTo>
                    <a:cubicBezTo>
                      <a:pt x="8" y="275"/>
                      <a:pt x="8" y="275"/>
                      <a:pt x="8" y="275"/>
                    </a:cubicBezTo>
                    <a:cubicBezTo>
                      <a:pt x="8" y="275"/>
                      <a:pt x="8" y="275"/>
                      <a:pt x="8" y="275"/>
                    </a:cubicBezTo>
                    <a:cubicBezTo>
                      <a:pt x="2" y="266"/>
                      <a:pt x="2" y="266"/>
                      <a:pt x="2" y="266"/>
                    </a:cubicBezTo>
                    <a:cubicBezTo>
                      <a:pt x="2" y="266"/>
                      <a:pt x="2" y="266"/>
                      <a:pt x="2" y="266"/>
                    </a:cubicBezTo>
                    <a:cubicBezTo>
                      <a:pt x="0" y="255"/>
                      <a:pt x="0" y="255"/>
                      <a:pt x="0" y="255"/>
                    </a:cubicBezTo>
                    <a:cubicBezTo>
                      <a:pt x="0" y="255"/>
                      <a:pt x="0" y="255"/>
                      <a:pt x="0" y="255"/>
                    </a:cubicBezTo>
                    <a:lnTo>
                      <a:pt x="0" y="28"/>
                    </a:lnTo>
                    <a:close/>
                    <a:moveTo>
                      <a:pt x="3" y="255"/>
                    </a:moveTo>
                    <a:cubicBezTo>
                      <a:pt x="3" y="255"/>
                      <a:pt x="3" y="255"/>
                      <a:pt x="3" y="255"/>
                    </a:cubicBezTo>
                    <a:cubicBezTo>
                      <a:pt x="5" y="265"/>
                      <a:pt x="5" y="265"/>
                      <a:pt x="5" y="265"/>
                    </a:cubicBezTo>
                    <a:cubicBezTo>
                      <a:pt x="5" y="265"/>
                      <a:pt x="5" y="265"/>
                      <a:pt x="5" y="265"/>
                    </a:cubicBezTo>
                    <a:cubicBezTo>
                      <a:pt x="11" y="273"/>
                      <a:pt x="11" y="273"/>
                      <a:pt x="11" y="273"/>
                    </a:cubicBezTo>
                    <a:cubicBezTo>
                      <a:pt x="10" y="272"/>
                      <a:pt x="10" y="272"/>
                      <a:pt x="10" y="272"/>
                    </a:cubicBezTo>
                    <a:cubicBezTo>
                      <a:pt x="19" y="278"/>
                      <a:pt x="19" y="278"/>
                      <a:pt x="19" y="278"/>
                    </a:cubicBezTo>
                    <a:cubicBezTo>
                      <a:pt x="18" y="278"/>
                      <a:pt x="18" y="278"/>
                      <a:pt x="18" y="278"/>
                    </a:cubicBezTo>
                    <a:cubicBezTo>
                      <a:pt x="28" y="280"/>
                      <a:pt x="28" y="280"/>
                      <a:pt x="28" y="280"/>
                    </a:cubicBezTo>
                    <a:cubicBezTo>
                      <a:pt x="28" y="280"/>
                      <a:pt x="28" y="280"/>
                      <a:pt x="28" y="280"/>
                    </a:cubicBezTo>
                    <a:cubicBezTo>
                      <a:pt x="440" y="280"/>
                      <a:pt x="440" y="280"/>
                      <a:pt x="440" y="280"/>
                    </a:cubicBezTo>
                    <a:cubicBezTo>
                      <a:pt x="439" y="280"/>
                      <a:pt x="439" y="280"/>
                      <a:pt x="439" y="280"/>
                    </a:cubicBezTo>
                    <a:cubicBezTo>
                      <a:pt x="450" y="278"/>
                      <a:pt x="450" y="278"/>
                      <a:pt x="450" y="278"/>
                    </a:cubicBezTo>
                    <a:cubicBezTo>
                      <a:pt x="449" y="278"/>
                      <a:pt x="449" y="278"/>
                      <a:pt x="449" y="278"/>
                    </a:cubicBezTo>
                    <a:cubicBezTo>
                      <a:pt x="457" y="272"/>
                      <a:pt x="457" y="272"/>
                      <a:pt x="457" y="272"/>
                    </a:cubicBezTo>
                    <a:cubicBezTo>
                      <a:pt x="457" y="273"/>
                      <a:pt x="457" y="273"/>
                      <a:pt x="457" y="273"/>
                    </a:cubicBezTo>
                    <a:cubicBezTo>
                      <a:pt x="462" y="265"/>
                      <a:pt x="462" y="265"/>
                      <a:pt x="462" y="265"/>
                    </a:cubicBezTo>
                    <a:cubicBezTo>
                      <a:pt x="462" y="265"/>
                      <a:pt x="462" y="265"/>
                      <a:pt x="462" y="265"/>
                    </a:cubicBezTo>
                    <a:cubicBezTo>
                      <a:pt x="464" y="255"/>
                      <a:pt x="464" y="255"/>
                      <a:pt x="464" y="255"/>
                    </a:cubicBezTo>
                    <a:cubicBezTo>
                      <a:pt x="464" y="255"/>
                      <a:pt x="464" y="255"/>
                      <a:pt x="464" y="255"/>
                    </a:cubicBezTo>
                    <a:cubicBezTo>
                      <a:pt x="464" y="28"/>
                      <a:pt x="464" y="28"/>
                      <a:pt x="464" y="28"/>
                    </a:cubicBezTo>
                    <a:cubicBezTo>
                      <a:pt x="464" y="29"/>
                      <a:pt x="464" y="29"/>
                      <a:pt x="464" y="29"/>
                    </a:cubicBezTo>
                    <a:cubicBezTo>
                      <a:pt x="462" y="19"/>
                      <a:pt x="462" y="19"/>
                      <a:pt x="462" y="19"/>
                    </a:cubicBezTo>
                    <a:cubicBezTo>
                      <a:pt x="462" y="19"/>
                      <a:pt x="462" y="19"/>
                      <a:pt x="462" y="19"/>
                    </a:cubicBezTo>
                    <a:cubicBezTo>
                      <a:pt x="457" y="11"/>
                      <a:pt x="457" y="11"/>
                      <a:pt x="457" y="11"/>
                    </a:cubicBezTo>
                    <a:cubicBezTo>
                      <a:pt x="457" y="11"/>
                      <a:pt x="457" y="11"/>
                      <a:pt x="457" y="11"/>
                    </a:cubicBezTo>
                    <a:cubicBezTo>
                      <a:pt x="449" y="6"/>
                      <a:pt x="449" y="6"/>
                      <a:pt x="449" y="6"/>
                    </a:cubicBezTo>
                    <a:cubicBezTo>
                      <a:pt x="450" y="6"/>
                      <a:pt x="450" y="6"/>
                      <a:pt x="450" y="6"/>
                    </a:cubicBezTo>
                    <a:cubicBezTo>
                      <a:pt x="439" y="4"/>
                      <a:pt x="439" y="4"/>
                      <a:pt x="439" y="4"/>
                    </a:cubicBezTo>
                    <a:cubicBezTo>
                      <a:pt x="440" y="4"/>
                      <a:pt x="440" y="4"/>
                      <a:pt x="440" y="4"/>
                    </a:cubicBezTo>
                    <a:cubicBezTo>
                      <a:pt x="28" y="4"/>
                      <a:pt x="28" y="4"/>
                      <a:pt x="28" y="4"/>
                    </a:cubicBezTo>
                    <a:cubicBezTo>
                      <a:pt x="28" y="4"/>
                      <a:pt x="28" y="4"/>
                      <a:pt x="28" y="4"/>
                    </a:cubicBezTo>
                    <a:cubicBezTo>
                      <a:pt x="18" y="6"/>
                      <a:pt x="18" y="6"/>
                      <a:pt x="18" y="6"/>
                    </a:cubicBezTo>
                    <a:cubicBezTo>
                      <a:pt x="19" y="6"/>
                      <a:pt x="19" y="6"/>
                      <a:pt x="19" y="6"/>
                    </a:cubicBezTo>
                    <a:cubicBezTo>
                      <a:pt x="10" y="11"/>
                      <a:pt x="10" y="11"/>
                      <a:pt x="10" y="11"/>
                    </a:cubicBezTo>
                    <a:cubicBezTo>
                      <a:pt x="11" y="11"/>
                      <a:pt x="11" y="11"/>
                      <a:pt x="11" y="11"/>
                    </a:cubicBezTo>
                    <a:cubicBezTo>
                      <a:pt x="5" y="19"/>
                      <a:pt x="5" y="19"/>
                      <a:pt x="5" y="19"/>
                    </a:cubicBezTo>
                    <a:cubicBezTo>
                      <a:pt x="5" y="19"/>
                      <a:pt x="5" y="19"/>
                      <a:pt x="5" y="19"/>
                    </a:cubicBezTo>
                    <a:cubicBezTo>
                      <a:pt x="3" y="29"/>
                      <a:pt x="3" y="29"/>
                      <a:pt x="3" y="29"/>
                    </a:cubicBezTo>
                    <a:cubicBezTo>
                      <a:pt x="3" y="28"/>
                      <a:pt x="3" y="28"/>
                      <a:pt x="3" y="28"/>
                    </a:cubicBezTo>
                    <a:lnTo>
                      <a:pt x="3" y="255"/>
                    </a:lnTo>
                    <a:close/>
                  </a:path>
                </a:pathLst>
              </a:custGeom>
              <a:solidFill>
                <a:srgbClr val="FFFFFF"/>
              </a:solidFill>
              <a:ln w="0">
                <a:solidFill>
                  <a:srgbClr val="FFFFFF"/>
                </a:solidFill>
                <a:round/>
                <a:headEnd/>
                <a:tailEnd/>
              </a:ln>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47" name="Freeform 95"/>
              <p:cNvSpPr>
                <a:spLocks/>
              </p:cNvSpPr>
              <p:nvPr/>
            </p:nvSpPr>
            <p:spPr bwMode="auto">
              <a:xfrm>
                <a:off x="6323019" y="6259503"/>
                <a:ext cx="704851" cy="104775"/>
              </a:xfrm>
              <a:custGeom>
                <a:avLst/>
                <a:gdLst>
                  <a:gd name="T0" fmla="*/ 0 w 249"/>
                  <a:gd name="T1" fmla="*/ 2147483647 h 37"/>
                  <a:gd name="T2" fmla="*/ 2147483647 w 249"/>
                  <a:gd name="T3" fmla="*/ 0 h 37"/>
                  <a:gd name="T4" fmla="*/ 2147483647 w 249"/>
                  <a:gd name="T5" fmla="*/ 0 h 37"/>
                  <a:gd name="T6" fmla="*/ 2147483647 w 249"/>
                  <a:gd name="T7" fmla="*/ 0 h 37"/>
                  <a:gd name="T8" fmla="*/ 2147483647 w 249"/>
                  <a:gd name="T9" fmla="*/ 0 h 37"/>
                  <a:gd name="T10" fmla="*/ 2147483647 w 249"/>
                  <a:gd name="T11" fmla="*/ 0 h 37"/>
                  <a:gd name="T12" fmla="*/ 2147483647 w 249"/>
                  <a:gd name="T13" fmla="*/ 2147483647 h 37"/>
                  <a:gd name="T14" fmla="*/ 2147483647 w 249"/>
                  <a:gd name="T15" fmla="*/ 2147483647 h 37"/>
                  <a:gd name="T16" fmla="*/ 2147483647 w 249"/>
                  <a:gd name="T17" fmla="*/ 2147483647 h 37"/>
                  <a:gd name="T18" fmla="*/ 2147483647 w 249"/>
                  <a:gd name="T19" fmla="*/ 2147483647 h 37"/>
                  <a:gd name="T20" fmla="*/ 2147483647 w 249"/>
                  <a:gd name="T21" fmla="*/ 2147483647 h 37"/>
                  <a:gd name="T22" fmla="*/ 2147483647 w 249"/>
                  <a:gd name="T23" fmla="*/ 2147483647 h 37"/>
                  <a:gd name="T24" fmla="*/ 2147483647 w 249"/>
                  <a:gd name="T25" fmla="*/ 2147483647 h 37"/>
                  <a:gd name="T26" fmla="*/ 2147483647 w 249"/>
                  <a:gd name="T27" fmla="*/ 2147483647 h 37"/>
                  <a:gd name="T28" fmla="*/ 2147483647 w 249"/>
                  <a:gd name="T29" fmla="*/ 2147483647 h 37"/>
                  <a:gd name="T30" fmla="*/ 2147483647 w 249"/>
                  <a:gd name="T31" fmla="*/ 2147483647 h 37"/>
                  <a:gd name="T32" fmla="*/ 0 w 249"/>
                  <a:gd name="T33" fmla="*/ 2147483647 h 37"/>
                  <a:gd name="T34" fmla="*/ 0 w 249"/>
                  <a:gd name="T35" fmla="*/ 2147483647 h 37"/>
                  <a:gd name="T36" fmla="*/ 0 w 249"/>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9"/>
                  <a:gd name="T58" fmla="*/ 0 h 37"/>
                  <a:gd name="T59" fmla="*/ 249 w 249"/>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9" h="37">
                    <a:moveTo>
                      <a:pt x="0" y="14"/>
                    </a:moveTo>
                    <a:cubicBezTo>
                      <a:pt x="0" y="6"/>
                      <a:pt x="7" y="0"/>
                      <a:pt x="14" y="0"/>
                    </a:cubicBezTo>
                    <a:cubicBezTo>
                      <a:pt x="14" y="0"/>
                      <a:pt x="14" y="0"/>
                      <a:pt x="14" y="0"/>
                    </a:cubicBezTo>
                    <a:cubicBezTo>
                      <a:pt x="14" y="0"/>
                      <a:pt x="14" y="0"/>
                      <a:pt x="14" y="0"/>
                    </a:cubicBezTo>
                    <a:cubicBezTo>
                      <a:pt x="236" y="0"/>
                      <a:pt x="236" y="0"/>
                      <a:pt x="236" y="0"/>
                    </a:cubicBezTo>
                    <a:cubicBezTo>
                      <a:pt x="236" y="0"/>
                      <a:pt x="236" y="0"/>
                      <a:pt x="236" y="0"/>
                    </a:cubicBezTo>
                    <a:cubicBezTo>
                      <a:pt x="243" y="0"/>
                      <a:pt x="249" y="6"/>
                      <a:pt x="249" y="14"/>
                    </a:cubicBezTo>
                    <a:cubicBezTo>
                      <a:pt x="249" y="14"/>
                      <a:pt x="249" y="14"/>
                      <a:pt x="249" y="14"/>
                    </a:cubicBezTo>
                    <a:cubicBezTo>
                      <a:pt x="249" y="14"/>
                      <a:pt x="249" y="14"/>
                      <a:pt x="249" y="14"/>
                    </a:cubicBezTo>
                    <a:cubicBezTo>
                      <a:pt x="249" y="23"/>
                      <a:pt x="249" y="23"/>
                      <a:pt x="249" y="23"/>
                    </a:cubicBezTo>
                    <a:cubicBezTo>
                      <a:pt x="249" y="23"/>
                      <a:pt x="249" y="23"/>
                      <a:pt x="249" y="23"/>
                    </a:cubicBezTo>
                    <a:cubicBezTo>
                      <a:pt x="249" y="31"/>
                      <a:pt x="243" y="37"/>
                      <a:pt x="236" y="37"/>
                    </a:cubicBezTo>
                    <a:cubicBezTo>
                      <a:pt x="236" y="37"/>
                      <a:pt x="236" y="37"/>
                      <a:pt x="236" y="37"/>
                    </a:cubicBezTo>
                    <a:cubicBezTo>
                      <a:pt x="236" y="37"/>
                      <a:pt x="236" y="37"/>
                      <a:pt x="236" y="37"/>
                    </a:cubicBezTo>
                    <a:cubicBezTo>
                      <a:pt x="14" y="37"/>
                      <a:pt x="14" y="37"/>
                      <a:pt x="14" y="37"/>
                    </a:cubicBezTo>
                    <a:cubicBezTo>
                      <a:pt x="14" y="37"/>
                      <a:pt x="14" y="37"/>
                      <a:pt x="14" y="37"/>
                    </a:cubicBezTo>
                    <a:cubicBezTo>
                      <a:pt x="7" y="37"/>
                      <a:pt x="0" y="31"/>
                      <a:pt x="0" y="23"/>
                    </a:cubicBezTo>
                    <a:cubicBezTo>
                      <a:pt x="0" y="23"/>
                      <a:pt x="0" y="23"/>
                      <a:pt x="0" y="23"/>
                    </a:cubicBezTo>
                    <a:lnTo>
                      <a:pt x="0" y="14"/>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48" name="Freeform 96"/>
              <p:cNvSpPr>
                <a:spLocks/>
              </p:cNvSpPr>
              <p:nvPr/>
            </p:nvSpPr>
            <p:spPr bwMode="auto">
              <a:xfrm>
                <a:off x="6754820" y="5378438"/>
                <a:ext cx="454026" cy="454024"/>
              </a:xfrm>
              <a:custGeom>
                <a:avLst/>
                <a:gdLst>
                  <a:gd name="T0" fmla="*/ 2147483647 w 160"/>
                  <a:gd name="T1" fmla="*/ 2147483647 h 160"/>
                  <a:gd name="T2" fmla="*/ 2147483647 w 160"/>
                  <a:gd name="T3" fmla="*/ 2147483647 h 160"/>
                  <a:gd name="T4" fmla="*/ 2147483647 w 160"/>
                  <a:gd name="T5" fmla="*/ 2147483647 h 160"/>
                  <a:gd name="T6" fmla="*/ 2147483647 w 160"/>
                  <a:gd name="T7" fmla="*/ 2147483647 h 160"/>
                  <a:gd name="T8" fmla="*/ 2147483647 w 160"/>
                  <a:gd name="T9" fmla="*/ 2147483647 h 160"/>
                  <a:gd name="T10" fmla="*/ 2147483647 w 160"/>
                  <a:gd name="T11" fmla="*/ 2147483647 h 160"/>
                  <a:gd name="T12" fmla="*/ 2147483647 w 160"/>
                  <a:gd name="T13" fmla="*/ 2147483647 h 160"/>
                  <a:gd name="T14" fmla="*/ 2147483647 w 160"/>
                  <a:gd name="T15" fmla="*/ 2147483647 h 160"/>
                  <a:gd name="T16" fmla="*/ 2147483647 w 160"/>
                  <a:gd name="T17" fmla="*/ 2147483647 h 160"/>
                  <a:gd name="T18" fmla="*/ 2147483647 w 160"/>
                  <a:gd name="T19" fmla="*/ 2147483647 h 160"/>
                  <a:gd name="T20" fmla="*/ 2147483647 w 160"/>
                  <a:gd name="T21" fmla="*/ 2147483647 h 160"/>
                  <a:gd name="T22" fmla="*/ 2147483647 w 160"/>
                  <a:gd name="T23" fmla="*/ 2147483647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160"/>
                  <a:gd name="T38" fmla="*/ 160 w 160"/>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160">
                    <a:moveTo>
                      <a:pt x="11" y="61"/>
                    </a:moveTo>
                    <a:cubicBezTo>
                      <a:pt x="21" y="23"/>
                      <a:pt x="61" y="0"/>
                      <a:pt x="99" y="11"/>
                    </a:cubicBezTo>
                    <a:cubicBezTo>
                      <a:pt x="99" y="11"/>
                      <a:pt x="99" y="11"/>
                      <a:pt x="99" y="11"/>
                    </a:cubicBezTo>
                    <a:cubicBezTo>
                      <a:pt x="99" y="11"/>
                      <a:pt x="99" y="11"/>
                      <a:pt x="99" y="11"/>
                    </a:cubicBezTo>
                    <a:cubicBezTo>
                      <a:pt x="137" y="22"/>
                      <a:pt x="160" y="61"/>
                      <a:pt x="149" y="99"/>
                    </a:cubicBezTo>
                    <a:cubicBezTo>
                      <a:pt x="149" y="99"/>
                      <a:pt x="149" y="99"/>
                      <a:pt x="149" y="99"/>
                    </a:cubicBezTo>
                    <a:cubicBezTo>
                      <a:pt x="149" y="99"/>
                      <a:pt x="149" y="99"/>
                      <a:pt x="149" y="99"/>
                    </a:cubicBezTo>
                    <a:cubicBezTo>
                      <a:pt x="139" y="138"/>
                      <a:pt x="99" y="160"/>
                      <a:pt x="61" y="149"/>
                    </a:cubicBezTo>
                    <a:cubicBezTo>
                      <a:pt x="61" y="149"/>
                      <a:pt x="61" y="149"/>
                      <a:pt x="61" y="149"/>
                    </a:cubicBezTo>
                    <a:cubicBezTo>
                      <a:pt x="61" y="149"/>
                      <a:pt x="61" y="149"/>
                      <a:pt x="61" y="149"/>
                    </a:cubicBezTo>
                    <a:cubicBezTo>
                      <a:pt x="23" y="139"/>
                      <a:pt x="0" y="99"/>
                      <a:pt x="11" y="61"/>
                    </a:cubicBezTo>
                    <a:cubicBezTo>
                      <a:pt x="11" y="61"/>
                      <a:pt x="11" y="61"/>
                      <a:pt x="11" y="61"/>
                    </a:cubicBezTo>
                    <a:close/>
                  </a:path>
                </a:pathLst>
              </a:custGeom>
              <a:solidFill>
                <a:srgbClr val="BF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49" name="Freeform 97"/>
              <p:cNvSpPr>
                <a:spLocks/>
              </p:cNvSpPr>
              <p:nvPr/>
            </p:nvSpPr>
            <p:spPr bwMode="auto">
              <a:xfrm>
                <a:off x="6689730" y="5392729"/>
                <a:ext cx="585789" cy="519112"/>
              </a:xfrm>
              <a:custGeom>
                <a:avLst/>
                <a:gdLst>
                  <a:gd name="T0" fmla="*/ 2147483647 w 369"/>
                  <a:gd name="T1" fmla="*/ 0 h 327"/>
                  <a:gd name="T2" fmla="*/ 2147483647 w 369"/>
                  <a:gd name="T3" fmla="*/ 2147483647 h 327"/>
                  <a:gd name="T4" fmla="*/ 2147483647 w 369"/>
                  <a:gd name="T5" fmla="*/ 2147483647 h 327"/>
                  <a:gd name="T6" fmla="*/ 0 w 369"/>
                  <a:gd name="T7" fmla="*/ 2147483647 h 327"/>
                  <a:gd name="T8" fmla="*/ 2147483647 w 369"/>
                  <a:gd name="T9" fmla="*/ 0 h 327"/>
                  <a:gd name="T10" fmla="*/ 0 60000 65536"/>
                  <a:gd name="T11" fmla="*/ 0 60000 65536"/>
                  <a:gd name="T12" fmla="*/ 0 60000 65536"/>
                  <a:gd name="T13" fmla="*/ 0 60000 65536"/>
                  <a:gd name="T14" fmla="*/ 0 60000 65536"/>
                  <a:gd name="T15" fmla="*/ 0 w 369"/>
                  <a:gd name="T16" fmla="*/ 0 h 327"/>
                  <a:gd name="T17" fmla="*/ 369 w 369"/>
                  <a:gd name="T18" fmla="*/ 327 h 327"/>
                </a:gdLst>
                <a:ahLst/>
                <a:cxnLst>
                  <a:cxn ang="T10">
                    <a:pos x="T0" y="T1"/>
                  </a:cxn>
                  <a:cxn ang="T11">
                    <a:pos x="T2" y="T3"/>
                  </a:cxn>
                  <a:cxn ang="T12">
                    <a:pos x="T4" y="T5"/>
                  </a:cxn>
                  <a:cxn ang="T13">
                    <a:pos x="T6" y="T7"/>
                  </a:cxn>
                  <a:cxn ang="T14">
                    <a:pos x="T8" y="T9"/>
                  </a:cxn>
                </a:cxnLst>
                <a:rect l="T15" t="T16" r="T17" b="T18"/>
                <a:pathLst>
                  <a:path w="369" h="327">
                    <a:moveTo>
                      <a:pt x="68" y="0"/>
                    </a:moveTo>
                    <a:lnTo>
                      <a:pt x="369" y="84"/>
                    </a:lnTo>
                    <a:lnTo>
                      <a:pt x="303" y="327"/>
                    </a:lnTo>
                    <a:lnTo>
                      <a:pt x="0" y="243"/>
                    </a:lnTo>
                    <a:lnTo>
                      <a:pt x="68" y="0"/>
                    </a:lnTo>
                    <a:close/>
                  </a:path>
                </a:pathLst>
              </a:custGeom>
              <a:solidFill>
                <a:srgbClr val="E0E0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50" name="Freeform 98"/>
              <p:cNvSpPr>
                <a:spLocks/>
              </p:cNvSpPr>
              <p:nvPr/>
            </p:nvSpPr>
            <p:spPr bwMode="auto">
              <a:xfrm>
                <a:off x="6897693" y="5418123"/>
                <a:ext cx="250825" cy="158750"/>
              </a:xfrm>
              <a:custGeom>
                <a:avLst/>
                <a:gdLst>
                  <a:gd name="T0" fmla="*/ 2147483647 w 158"/>
                  <a:gd name="T1" fmla="*/ 2147483647 h 100"/>
                  <a:gd name="T2" fmla="*/ 0 w 158"/>
                  <a:gd name="T3" fmla="*/ 0 h 100"/>
                  <a:gd name="T4" fmla="*/ 2147483647 w 158"/>
                  <a:gd name="T5" fmla="*/ 2147483647 h 100"/>
                  <a:gd name="T6" fmla="*/ 2147483647 w 158"/>
                  <a:gd name="T7" fmla="*/ 2147483647 h 100"/>
                  <a:gd name="T8" fmla="*/ 0 60000 65536"/>
                  <a:gd name="T9" fmla="*/ 0 60000 65536"/>
                  <a:gd name="T10" fmla="*/ 0 60000 65536"/>
                  <a:gd name="T11" fmla="*/ 0 60000 65536"/>
                  <a:gd name="T12" fmla="*/ 0 w 158"/>
                  <a:gd name="T13" fmla="*/ 0 h 100"/>
                  <a:gd name="T14" fmla="*/ 158 w 158"/>
                  <a:gd name="T15" fmla="*/ 100 h 100"/>
                </a:gdLst>
                <a:ahLst/>
                <a:cxnLst>
                  <a:cxn ang="T8">
                    <a:pos x="T0" y="T1"/>
                  </a:cxn>
                  <a:cxn ang="T9">
                    <a:pos x="T2" y="T3"/>
                  </a:cxn>
                  <a:cxn ang="T10">
                    <a:pos x="T4" y="T5"/>
                  </a:cxn>
                  <a:cxn ang="T11">
                    <a:pos x="T6" y="T7"/>
                  </a:cxn>
                </a:cxnLst>
                <a:rect l="T12" t="T13" r="T14" b="T15"/>
                <a:pathLst>
                  <a:path w="158" h="100">
                    <a:moveTo>
                      <a:pt x="57" y="100"/>
                    </a:moveTo>
                    <a:lnTo>
                      <a:pt x="0" y="0"/>
                    </a:lnTo>
                    <a:lnTo>
                      <a:pt x="158" y="43"/>
                    </a:lnTo>
                    <a:lnTo>
                      <a:pt x="57" y="10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51" name="Freeform 99"/>
              <p:cNvSpPr>
                <a:spLocks/>
              </p:cNvSpPr>
              <p:nvPr/>
            </p:nvSpPr>
            <p:spPr bwMode="auto">
              <a:xfrm>
                <a:off x="6735767" y="5457811"/>
                <a:ext cx="463550" cy="414337"/>
              </a:xfrm>
              <a:custGeom>
                <a:avLst/>
                <a:gdLst>
                  <a:gd name="T0" fmla="*/ 2147483647 w 164"/>
                  <a:gd name="T1" fmla="*/ 2147483647 h 146"/>
                  <a:gd name="T2" fmla="*/ 2147483647 w 164"/>
                  <a:gd name="T3" fmla="*/ 2147483647 h 146"/>
                  <a:gd name="T4" fmla="*/ 2147483647 w 164"/>
                  <a:gd name="T5" fmla="*/ 2147483647 h 146"/>
                  <a:gd name="T6" fmla="*/ 2147483647 w 164"/>
                  <a:gd name="T7" fmla="*/ 0 h 146"/>
                  <a:gd name="T8" fmla="*/ 2147483647 w 164"/>
                  <a:gd name="T9" fmla="*/ 0 h 146"/>
                  <a:gd name="T10" fmla="*/ 2147483647 w 164"/>
                  <a:gd name="T11" fmla="*/ 0 h 146"/>
                  <a:gd name="T12" fmla="*/ 2147483647 w 164"/>
                  <a:gd name="T13" fmla="*/ 2147483647 h 146"/>
                  <a:gd name="T14" fmla="*/ 2147483647 w 164"/>
                  <a:gd name="T15" fmla="*/ 2147483647 h 146"/>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146"/>
                  <a:gd name="T26" fmla="*/ 164 w 164"/>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146">
                    <a:moveTo>
                      <a:pt x="144" y="27"/>
                    </a:moveTo>
                    <a:cubicBezTo>
                      <a:pt x="164" y="62"/>
                      <a:pt x="153" y="106"/>
                      <a:pt x="118" y="126"/>
                    </a:cubicBezTo>
                    <a:cubicBezTo>
                      <a:pt x="84" y="146"/>
                      <a:pt x="39" y="134"/>
                      <a:pt x="20" y="99"/>
                    </a:cubicBezTo>
                    <a:cubicBezTo>
                      <a:pt x="0" y="65"/>
                      <a:pt x="11" y="20"/>
                      <a:pt x="46" y="0"/>
                    </a:cubicBezTo>
                    <a:cubicBezTo>
                      <a:pt x="46" y="0"/>
                      <a:pt x="46" y="0"/>
                      <a:pt x="46" y="0"/>
                    </a:cubicBezTo>
                    <a:cubicBezTo>
                      <a:pt x="46" y="0"/>
                      <a:pt x="46" y="0"/>
                      <a:pt x="46" y="0"/>
                    </a:cubicBezTo>
                    <a:cubicBezTo>
                      <a:pt x="82" y="63"/>
                      <a:pt x="82" y="63"/>
                      <a:pt x="82" y="63"/>
                    </a:cubicBezTo>
                    <a:lnTo>
                      <a:pt x="144" y="2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52" name="Freeform 100"/>
              <p:cNvSpPr>
                <a:spLocks/>
              </p:cNvSpPr>
              <p:nvPr/>
            </p:nvSpPr>
            <p:spPr bwMode="auto">
              <a:xfrm>
                <a:off x="6200778" y="5438766"/>
                <a:ext cx="455613" cy="76200"/>
              </a:xfrm>
              <a:custGeom>
                <a:avLst/>
                <a:gdLst>
                  <a:gd name="T0" fmla="*/ 0 w 287"/>
                  <a:gd name="T1" fmla="*/ 0 h 48"/>
                  <a:gd name="T2" fmla="*/ 0 w 287"/>
                  <a:gd name="T3" fmla="*/ 2147483647 h 48"/>
                  <a:gd name="T4" fmla="*/ 2147483647 w 287"/>
                  <a:gd name="T5" fmla="*/ 2147483647 h 48"/>
                  <a:gd name="T6" fmla="*/ 2147483647 w 287"/>
                  <a:gd name="T7" fmla="*/ 0 h 48"/>
                  <a:gd name="T8" fmla="*/ 0 w 287"/>
                  <a:gd name="T9" fmla="*/ 0 h 48"/>
                  <a:gd name="T10" fmla="*/ 0 w 287"/>
                  <a:gd name="T11" fmla="*/ 0 h 48"/>
                  <a:gd name="T12" fmla="*/ 0 60000 65536"/>
                  <a:gd name="T13" fmla="*/ 0 60000 65536"/>
                  <a:gd name="T14" fmla="*/ 0 60000 65536"/>
                  <a:gd name="T15" fmla="*/ 0 60000 65536"/>
                  <a:gd name="T16" fmla="*/ 0 60000 65536"/>
                  <a:gd name="T17" fmla="*/ 0 60000 65536"/>
                  <a:gd name="T18" fmla="*/ 0 w 287"/>
                  <a:gd name="T19" fmla="*/ 0 h 48"/>
                  <a:gd name="T20" fmla="*/ 287 w 28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87" h="48">
                    <a:moveTo>
                      <a:pt x="0" y="0"/>
                    </a:moveTo>
                    <a:lnTo>
                      <a:pt x="0" y="48"/>
                    </a:lnTo>
                    <a:lnTo>
                      <a:pt x="287" y="48"/>
                    </a:lnTo>
                    <a:lnTo>
                      <a:pt x="287"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53" name="Freeform 101"/>
              <p:cNvSpPr>
                <a:spLocks/>
              </p:cNvSpPr>
              <p:nvPr/>
            </p:nvSpPr>
            <p:spPr bwMode="auto">
              <a:xfrm>
                <a:off x="6200778" y="5562589"/>
                <a:ext cx="455613" cy="76200"/>
              </a:xfrm>
              <a:custGeom>
                <a:avLst/>
                <a:gdLst>
                  <a:gd name="T0" fmla="*/ 0 w 287"/>
                  <a:gd name="T1" fmla="*/ 0 h 48"/>
                  <a:gd name="T2" fmla="*/ 0 w 287"/>
                  <a:gd name="T3" fmla="*/ 2147483647 h 48"/>
                  <a:gd name="T4" fmla="*/ 2147483647 w 287"/>
                  <a:gd name="T5" fmla="*/ 2147483647 h 48"/>
                  <a:gd name="T6" fmla="*/ 2147483647 w 287"/>
                  <a:gd name="T7" fmla="*/ 0 h 48"/>
                  <a:gd name="T8" fmla="*/ 0 w 287"/>
                  <a:gd name="T9" fmla="*/ 0 h 48"/>
                  <a:gd name="T10" fmla="*/ 0 w 287"/>
                  <a:gd name="T11" fmla="*/ 0 h 48"/>
                  <a:gd name="T12" fmla="*/ 0 60000 65536"/>
                  <a:gd name="T13" fmla="*/ 0 60000 65536"/>
                  <a:gd name="T14" fmla="*/ 0 60000 65536"/>
                  <a:gd name="T15" fmla="*/ 0 60000 65536"/>
                  <a:gd name="T16" fmla="*/ 0 60000 65536"/>
                  <a:gd name="T17" fmla="*/ 0 60000 65536"/>
                  <a:gd name="T18" fmla="*/ 0 w 287"/>
                  <a:gd name="T19" fmla="*/ 0 h 48"/>
                  <a:gd name="T20" fmla="*/ 287 w 287"/>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87" h="48">
                    <a:moveTo>
                      <a:pt x="0" y="0"/>
                    </a:moveTo>
                    <a:lnTo>
                      <a:pt x="0" y="48"/>
                    </a:lnTo>
                    <a:lnTo>
                      <a:pt x="287" y="48"/>
                    </a:lnTo>
                    <a:lnTo>
                      <a:pt x="287"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54" name="Freeform 102"/>
              <p:cNvSpPr>
                <a:spLocks/>
              </p:cNvSpPr>
              <p:nvPr/>
            </p:nvSpPr>
            <p:spPr bwMode="auto">
              <a:xfrm>
                <a:off x="6200789" y="5695942"/>
                <a:ext cx="455614" cy="68263"/>
              </a:xfrm>
              <a:custGeom>
                <a:avLst/>
                <a:gdLst>
                  <a:gd name="T0" fmla="*/ 0 w 287"/>
                  <a:gd name="T1" fmla="*/ 0 h 43"/>
                  <a:gd name="T2" fmla="*/ 0 w 287"/>
                  <a:gd name="T3" fmla="*/ 2147483647 h 43"/>
                  <a:gd name="T4" fmla="*/ 2147483647 w 287"/>
                  <a:gd name="T5" fmla="*/ 2147483647 h 43"/>
                  <a:gd name="T6" fmla="*/ 2147483647 w 287"/>
                  <a:gd name="T7" fmla="*/ 0 h 43"/>
                  <a:gd name="T8" fmla="*/ 0 w 287"/>
                  <a:gd name="T9" fmla="*/ 0 h 43"/>
                  <a:gd name="T10" fmla="*/ 0 w 287"/>
                  <a:gd name="T11" fmla="*/ 0 h 43"/>
                  <a:gd name="T12" fmla="*/ 0 60000 65536"/>
                  <a:gd name="T13" fmla="*/ 0 60000 65536"/>
                  <a:gd name="T14" fmla="*/ 0 60000 65536"/>
                  <a:gd name="T15" fmla="*/ 0 60000 65536"/>
                  <a:gd name="T16" fmla="*/ 0 60000 65536"/>
                  <a:gd name="T17" fmla="*/ 0 60000 65536"/>
                  <a:gd name="T18" fmla="*/ 0 w 287"/>
                  <a:gd name="T19" fmla="*/ 0 h 43"/>
                  <a:gd name="T20" fmla="*/ 287 w 28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87" h="43">
                    <a:moveTo>
                      <a:pt x="0" y="0"/>
                    </a:moveTo>
                    <a:lnTo>
                      <a:pt x="0" y="43"/>
                    </a:lnTo>
                    <a:lnTo>
                      <a:pt x="287" y="43"/>
                    </a:lnTo>
                    <a:lnTo>
                      <a:pt x="287"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sp>
            <p:nvSpPr>
              <p:cNvPr id="355" name="Freeform 103"/>
              <p:cNvSpPr>
                <a:spLocks/>
              </p:cNvSpPr>
              <p:nvPr/>
            </p:nvSpPr>
            <p:spPr bwMode="auto">
              <a:xfrm>
                <a:off x="6200775" y="5821364"/>
                <a:ext cx="209551" cy="76200"/>
              </a:xfrm>
              <a:custGeom>
                <a:avLst/>
                <a:gdLst>
                  <a:gd name="T0" fmla="*/ 0 w 132"/>
                  <a:gd name="T1" fmla="*/ 0 h 48"/>
                  <a:gd name="T2" fmla="*/ 0 w 132"/>
                  <a:gd name="T3" fmla="*/ 2147483647 h 48"/>
                  <a:gd name="T4" fmla="*/ 2147483647 w 132"/>
                  <a:gd name="T5" fmla="*/ 2147483647 h 48"/>
                  <a:gd name="T6" fmla="*/ 2147483647 w 132"/>
                  <a:gd name="T7" fmla="*/ 0 h 48"/>
                  <a:gd name="T8" fmla="*/ 0 w 132"/>
                  <a:gd name="T9" fmla="*/ 0 h 48"/>
                  <a:gd name="T10" fmla="*/ 0 w 132"/>
                  <a:gd name="T11" fmla="*/ 0 h 48"/>
                  <a:gd name="T12" fmla="*/ 0 60000 65536"/>
                  <a:gd name="T13" fmla="*/ 0 60000 65536"/>
                  <a:gd name="T14" fmla="*/ 0 60000 65536"/>
                  <a:gd name="T15" fmla="*/ 0 60000 65536"/>
                  <a:gd name="T16" fmla="*/ 0 60000 65536"/>
                  <a:gd name="T17" fmla="*/ 0 60000 65536"/>
                  <a:gd name="T18" fmla="*/ 0 w 132"/>
                  <a:gd name="T19" fmla="*/ 0 h 48"/>
                  <a:gd name="T20" fmla="*/ 132 w 13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32" h="48">
                    <a:moveTo>
                      <a:pt x="0" y="0"/>
                    </a:moveTo>
                    <a:lnTo>
                      <a:pt x="0" y="48"/>
                    </a:lnTo>
                    <a:lnTo>
                      <a:pt x="132" y="48"/>
                    </a:lnTo>
                    <a:lnTo>
                      <a:pt x="132"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8" fontAlgn="auto">
                  <a:spcBef>
                    <a:spcPts val="0"/>
                  </a:spcBef>
                  <a:spcAft>
                    <a:spcPts val="0"/>
                  </a:spcAft>
                  <a:defRPr/>
                </a:pPr>
                <a:endParaRPr lang="en-US" sz="1500">
                  <a:solidFill>
                    <a:prstClr val="black"/>
                  </a:solidFill>
                  <a:latin typeface="Calibri"/>
                  <a:cs typeface="+mn-cs"/>
                </a:endParaRPr>
              </a:p>
            </p:txBody>
          </p:sp>
        </p:grpSp>
      </p:grpSp>
      <p:cxnSp>
        <p:nvCxnSpPr>
          <p:cNvPr id="356" name="Straight Arrow Connector 355"/>
          <p:cNvCxnSpPr/>
          <p:nvPr/>
        </p:nvCxnSpPr>
        <p:spPr bwMode="auto">
          <a:xfrm flipH="1">
            <a:off x="827162" y="2976660"/>
            <a:ext cx="286766" cy="1"/>
          </a:xfrm>
          <a:prstGeom prst="straightConnector1">
            <a:avLst/>
          </a:prstGeom>
          <a:solidFill>
            <a:schemeClr val="accent1"/>
          </a:solidFill>
          <a:ln w="38100" cap="flat" cmpd="sng" algn="ctr">
            <a:solidFill>
              <a:schemeClr val="tx1"/>
            </a:solidFill>
            <a:prstDash val="sysDot"/>
            <a:round/>
            <a:headEnd type="none" w="med" len="med"/>
            <a:tailEnd type="none" w="med" len="med"/>
          </a:ln>
          <a:effectLst/>
        </p:spPr>
      </p:cxnSp>
      <p:cxnSp>
        <p:nvCxnSpPr>
          <p:cNvPr id="357" name="Straight Arrow Connector 356"/>
          <p:cNvCxnSpPr/>
          <p:nvPr/>
        </p:nvCxnSpPr>
        <p:spPr bwMode="auto">
          <a:xfrm>
            <a:off x="1839110" y="2976660"/>
            <a:ext cx="401793" cy="0"/>
          </a:xfrm>
          <a:prstGeom prst="straightConnector1">
            <a:avLst/>
          </a:prstGeom>
          <a:solidFill>
            <a:schemeClr val="accent1"/>
          </a:solidFill>
          <a:ln w="38100" cap="flat" cmpd="sng" algn="ctr">
            <a:solidFill>
              <a:schemeClr val="tx1"/>
            </a:solidFill>
            <a:prstDash val="solid"/>
            <a:round/>
            <a:headEnd type="arrow" w="med" len="med"/>
            <a:tailEnd type="arrow" w="med" len="med"/>
          </a:ln>
          <a:effectLst>
            <a:outerShdw blurRad="50800" dist="38100" algn="l" rotWithShape="0">
              <a:prstClr val="black">
                <a:alpha val="40000"/>
              </a:prstClr>
            </a:outerShdw>
          </a:effectLst>
        </p:spPr>
      </p:cxnSp>
      <p:sp>
        <p:nvSpPr>
          <p:cNvPr id="358" name="TextBox 357"/>
          <p:cNvSpPr txBox="1"/>
          <p:nvPr/>
        </p:nvSpPr>
        <p:spPr>
          <a:xfrm>
            <a:off x="1869723" y="2797664"/>
            <a:ext cx="383137" cy="196208"/>
          </a:xfrm>
          <a:prstGeom prst="rect">
            <a:avLst/>
          </a:prstGeom>
          <a:noFill/>
          <a:ln>
            <a:noFill/>
          </a:ln>
        </p:spPr>
        <p:txBody>
          <a:bodyPr wrap="square" rtlCol="0">
            <a:spAutoFit/>
          </a:bodyPr>
          <a:lstStyle/>
          <a:p>
            <a:pPr algn="ctr" defTabSz="914378" fontAlgn="auto">
              <a:spcBef>
                <a:spcPts val="0"/>
              </a:spcBef>
              <a:spcAft>
                <a:spcPts val="0"/>
              </a:spcAft>
              <a:defRPr/>
            </a:pPr>
            <a:r>
              <a:rPr lang="en-US" sz="675" b="1" dirty="0">
                <a:solidFill>
                  <a:prstClr val="black"/>
                </a:solidFill>
                <a:latin typeface="Calibri"/>
                <a:cs typeface="+mn-cs"/>
              </a:rPr>
              <a:t>API</a:t>
            </a:r>
          </a:p>
        </p:txBody>
      </p:sp>
      <p:sp>
        <p:nvSpPr>
          <p:cNvPr id="359" name="TextBox 358"/>
          <p:cNvSpPr txBox="1"/>
          <p:nvPr/>
        </p:nvSpPr>
        <p:spPr>
          <a:xfrm>
            <a:off x="2325221" y="2927336"/>
            <a:ext cx="799655" cy="438582"/>
          </a:xfrm>
          <a:prstGeom prst="rect">
            <a:avLst/>
          </a:prstGeom>
          <a:noFill/>
        </p:spPr>
        <p:txBody>
          <a:bodyPr wrap="square" rtlCol="0">
            <a:spAutoFit/>
          </a:bodyPr>
          <a:lstStyle/>
          <a:p>
            <a:pPr algn="ctr" defTabSz="914378" fontAlgn="auto">
              <a:spcBef>
                <a:spcPts val="0"/>
              </a:spcBef>
              <a:spcAft>
                <a:spcPts val="0"/>
              </a:spcAft>
              <a:defRPr/>
            </a:pPr>
            <a:r>
              <a:rPr lang="en-US" sz="750" b="1" dirty="0">
                <a:solidFill>
                  <a:srgbClr val="255384"/>
                </a:solidFill>
                <a:latin typeface="Calibri"/>
                <a:cs typeface="+mn-cs"/>
              </a:rPr>
              <a:t>API Registration  &amp; Lifecycle</a:t>
            </a:r>
          </a:p>
        </p:txBody>
      </p:sp>
      <p:sp>
        <p:nvSpPr>
          <p:cNvPr id="360" name="TextBox 359"/>
          <p:cNvSpPr txBox="1"/>
          <p:nvPr/>
        </p:nvSpPr>
        <p:spPr>
          <a:xfrm>
            <a:off x="2327464" y="3242694"/>
            <a:ext cx="799655" cy="207749"/>
          </a:xfrm>
          <a:prstGeom prst="rect">
            <a:avLst/>
          </a:prstGeom>
          <a:noFill/>
        </p:spPr>
        <p:txBody>
          <a:bodyPr wrap="square" rtlCol="0">
            <a:spAutoFit/>
          </a:bodyPr>
          <a:lstStyle/>
          <a:p>
            <a:pPr algn="ctr" defTabSz="914378" fontAlgn="auto">
              <a:spcBef>
                <a:spcPts val="0"/>
              </a:spcBef>
              <a:spcAft>
                <a:spcPts val="0"/>
              </a:spcAft>
              <a:defRPr/>
            </a:pPr>
            <a:r>
              <a:rPr lang="en-US" sz="750" b="1" dirty="0">
                <a:solidFill>
                  <a:srgbClr val="255384"/>
                </a:solidFill>
                <a:latin typeface="Calibri"/>
                <a:cs typeface="+mn-cs"/>
              </a:rPr>
              <a:t>API Catalog</a:t>
            </a:r>
          </a:p>
        </p:txBody>
      </p:sp>
      <p:sp>
        <p:nvSpPr>
          <p:cNvPr id="361" name="TextBox 360"/>
          <p:cNvSpPr txBox="1"/>
          <p:nvPr/>
        </p:nvSpPr>
        <p:spPr>
          <a:xfrm>
            <a:off x="2326276" y="3434882"/>
            <a:ext cx="799655" cy="438582"/>
          </a:xfrm>
          <a:prstGeom prst="rect">
            <a:avLst/>
          </a:prstGeom>
          <a:noFill/>
        </p:spPr>
        <p:txBody>
          <a:bodyPr wrap="square" rtlCol="0">
            <a:spAutoFit/>
          </a:bodyPr>
          <a:lstStyle/>
          <a:p>
            <a:pPr algn="ctr" defTabSz="914378" fontAlgn="auto">
              <a:spcBef>
                <a:spcPts val="0"/>
              </a:spcBef>
              <a:spcAft>
                <a:spcPts val="0"/>
              </a:spcAft>
              <a:defRPr/>
            </a:pPr>
            <a:r>
              <a:rPr lang="en-US" sz="750" b="1" dirty="0">
                <a:solidFill>
                  <a:srgbClr val="255384"/>
                </a:solidFill>
                <a:latin typeface="Calibri"/>
                <a:cs typeface="+mn-cs"/>
              </a:rPr>
              <a:t>Partner &amp; Policy Administration</a:t>
            </a:r>
          </a:p>
        </p:txBody>
      </p:sp>
      <p:cxnSp>
        <p:nvCxnSpPr>
          <p:cNvPr id="362" name="Straight Connector 361"/>
          <p:cNvCxnSpPr/>
          <p:nvPr/>
        </p:nvCxnSpPr>
        <p:spPr>
          <a:xfrm>
            <a:off x="2539576" y="3232421"/>
            <a:ext cx="395207" cy="0"/>
          </a:xfrm>
          <a:prstGeom prst="line">
            <a:avLst/>
          </a:prstGeom>
          <a:ln w="12700">
            <a:solidFill>
              <a:schemeClr val="tx2"/>
            </a:solidFill>
            <a:prstDash val="sysDot"/>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2539576" y="3434444"/>
            <a:ext cx="395207" cy="0"/>
          </a:xfrm>
          <a:prstGeom prst="line">
            <a:avLst/>
          </a:prstGeom>
          <a:ln w="12700">
            <a:solidFill>
              <a:schemeClr val="tx2"/>
            </a:solidFill>
            <a:prstDash val="sysDot"/>
          </a:ln>
        </p:spPr>
        <p:style>
          <a:lnRef idx="2">
            <a:schemeClr val="accent1"/>
          </a:lnRef>
          <a:fillRef idx="0">
            <a:schemeClr val="accent1"/>
          </a:fillRef>
          <a:effectRef idx="1">
            <a:schemeClr val="accent1"/>
          </a:effectRef>
          <a:fontRef idx="minor">
            <a:schemeClr val="tx1"/>
          </a:fontRef>
        </p:style>
      </p:cxnSp>
      <p:sp>
        <p:nvSpPr>
          <p:cNvPr id="364" name="Rounded Rectangle 363"/>
          <p:cNvSpPr/>
          <p:nvPr/>
        </p:nvSpPr>
        <p:spPr>
          <a:xfrm>
            <a:off x="3848121" y="3819211"/>
            <a:ext cx="94912" cy="630844"/>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auto">
              <a:spcBef>
                <a:spcPts val="0"/>
              </a:spcBef>
              <a:spcAft>
                <a:spcPts val="0"/>
              </a:spcAft>
              <a:defRPr/>
            </a:pPr>
            <a:r>
              <a:rPr lang="en-US" sz="900" dirty="0">
                <a:solidFill>
                  <a:prstClr val="white"/>
                </a:solidFill>
                <a:latin typeface="Calibri"/>
              </a:rPr>
              <a:t>REST</a:t>
            </a:r>
          </a:p>
        </p:txBody>
      </p:sp>
      <p:cxnSp>
        <p:nvCxnSpPr>
          <p:cNvPr id="365" name="Straight Arrow Connector 364"/>
          <p:cNvCxnSpPr/>
          <p:nvPr/>
        </p:nvCxnSpPr>
        <p:spPr bwMode="auto">
          <a:xfrm>
            <a:off x="3104578" y="4646284"/>
            <a:ext cx="667304" cy="0"/>
          </a:xfrm>
          <a:prstGeom prst="straightConnector1">
            <a:avLst/>
          </a:prstGeom>
          <a:solidFill>
            <a:schemeClr val="accent1"/>
          </a:solidFill>
          <a:ln w="38100" cap="flat" cmpd="sng" algn="ctr">
            <a:solidFill>
              <a:schemeClr val="tx1"/>
            </a:solidFill>
            <a:prstDash val="solid"/>
            <a:round/>
            <a:headEnd type="arrow" w="med" len="med"/>
            <a:tailEnd type="arrow" w="med" len="med"/>
          </a:ln>
          <a:effectLst>
            <a:outerShdw blurRad="50800" dist="38100" algn="l" rotWithShape="0">
              <a:prstClr val="black">
                <a:alpha val="40000"/>
              </a:prstClr>
            </a:outerShdw>
          </a:effectLst>
        </p:spPr>
      </p:cxnSp>
      <p:pic>
        <p:nvPicPr>
          <p:cNvPr id="366" name="Picture 3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246" y="2723429"/>
            <a:ext cx="556576" cy="434003"/>
          </a:xfrm>
          <a:prstGeom prst="rect">
            <a:avLst/>
          </a:prstGeom>
        </p:spPr>
      </p:pic>
      <p:sp>
        <p:nvSpPr>
          <p:cNvPr id="367" name="Freeform 151"/>
          <p:cNvSpPr>
            <a:spLocks noChangeAspect="1" noEditPoints="1"/>
          </p:cNvSpPr>
          <p:nvPr/>
        </p:nvSpPr>
        <p:spPr bwMode="auto">
          <a:xfrm>
            <a:off x="559227" y="3786125"/>
            <a:ext cx="216386" cy="396836"/>
          </a:xfrm>
          <a:custGeom>
            <a:avLst/>
            <a:gdLst>
              <a:gd name="T0" fmla="*/ 215930061 w 498"/>
              <a:gd name="T1" fmla="*/ 27828414 h 838"/>
              <a:gd name="T2" fmla="*/ 37229223 w 498"/>
              <a:gd name="T3" fmla="*/ 144707469 h 838"/>
              <a:gd name="T4" fmla="*/ 0 w 498"/>
              <a:gd name="T5" fmla="*/ 1302371263 h 838"/>
              <a:gd name="T6" fmla="*/ 29783926 w 498"/>
              <a:gd name="T7" fmla="*/ 1422960558 h 838"/>
              <a:gd name="T8" fmla="*/ 135887281 w 498"/>
              <a:gd name="T9" fmla="*/ 1524998832 h 838"/>
              <a:gd name="T10" fmla="*/ 670130081 w 498"/>
              <a:gd name="T11" fmla="*/ 1554682372 h 838"/>
              <a:gd name="T12" fmla="*/ 791125532 w 498"/>
              <a:gd name="T13" fmla="*/ 1524998832 h 838"/>
              <a:gd name="T14" fmla="*/ 893506888 w 498"/>
              <a:gd name="T15" fmla="*/ 1422960558 h 838"/>
              <a:gd name="T16" fmla="*/ 927012769 w 498"/>
              <a:gd name="T17" fmla="*/ 300547116 h 838"/>
              <a:gd name="T18" fmla="*/ 886060227 w 498"/>
              <a:gd name="T19" fmla="*/ 144707469 h 838"/>
              <a:gd name="T20" fmla="*/ 707359293 w 498"/>
              <a:gd name="T21" fmla="*/ 27828414 h 838"/>
              <a:gd name="T22" fmla="*/ 364848359 w 498"/>
              <a:gd name="T23" fmla="*/ 144707469 h 838"/>
              <a:gd name="T24" fmla="*/ 584501665 w 498"/>
              <a:gd name="T25" fmla="*/ 168825600 h 838"/>
              <a:gd name="T26" fmla="*/ 364848359 w 498"/>
              <a:gd name="T27" fmla="*/ 196654046 h 838"/>
              <a:gd name="T28" fmla="*/ 340648672 w 498"/>
              <a:gd name="T29" fmla="*/ 168825600 h 838"/>
              <a:gd name="T30" fmla="*/ 243852993 w 498"/>
              <a:gd name="T31" fmla="*/ 1359883206 h 838"/>
              <a:gd name="T32" fmla="*/ 145194925 w 498"/>
              <a:gd name="T33" fmla="*/ 1311646944 h 838"/>
              <a:gd name="T34" fmla="*/ 243852993 w 498"/>
              <a:gd name="T35" fmla="*/ 1261555545 h 838"/>
              <a:gd name="T36" fmla="*/ 290389849 w 498"/>
              <a:gd name="T37" fmla="*/ 1311646944 h 838"/>
              <a:gd name="T38" fmla="*/ 243852993 w 498"/>
              <a:gd name="T39" fmla="*/ 1163229245 h 838"/>
              <a:gd name="T40" fmla="*/ 145194925 w 498"/>
              <a:gd name="T41" fmla="*/ 1116848118 h 838"/>
              <a:gd name="T42" fmla="*/ 243852993 w 498"/>
              <a:gd name="T43" fmla="*/ 1068611856 h 838"/>
              <a:gd name="T44" fmla="*/ 290389849 w 498"/>
              <a:gd name="T45" fmla="*/ 1116848118 h 838"/>
              <a:gd name="T46" fmla="*/ 243852993 w 498"/>
              <a:gd name="T47" fmla="*/ 972140692 h 838"/>
              <a:gd name="T48" fmla="*/ 145194925 w 498"/>
              <a:gd name="T49" fmla="*/ 920194157 h 838"/>
              <a:gd name="T50" fmla="*/ 243852993 w 498"/>
              <a:gd name="T51" fmla="*/ 873813031 h 838"/>
              <a:gd name="T52" fmla="*/ 290389849 w 498"/>
              <a:gd name="T53" fmla="*/ 920194157 h 838"/>
              <a:gd name="T54" fmla="*/ 487705987 w 498"/>
              <a:gd name="T55" fmla="*/ 1359883206 h 838"/>
              <a:gd name="T56" fmla="*/ 389047961 w 498"/>
              <a:gd name="T57" fmla="*/ 1311646944 h 838"/>
              <a:gd name="T58" fmla="*/ 487705987 w 498"/>
              <a:gd name="T59" fmla="*/ 1261555545 h 838"/>
              <a:gd name="T60" fmla="*/ 534242843 w 498"/>
              <a:gd name="T61" fmla="*/ 1311646944 h 838"/>
              <a:gd name="T62" fmla="*/ 487705987 w 498"/>
              <a:gd name="T63" fmla="*/ 1163229245 h 838"/>
              <a:gd name="T64" fmla="*/ 389047961 w 498"/>
              <a:gd name="T65" fmla="*/ 1116848118 h 838"/>
              <a:gd name="T66" fmla="*/ 487705987 w 498"/>
              <a:gd name="T67" fmla="*/ 1068611856 h 838"/>
              <a:gd name="T68" fmla="*/ 534242843 w 498"/>
              <a:gd name="T69" fmla="*/ 1116848118 h 838"/>
              <a:gd name="T70" fmla="*/ 487705987 w 498"/>
              <a:gd name="T71" fmla="*/ 972140692 h 838"/>
              <a:gd name="T72" fmla="*/ 389047961 w 498"/>
              <a:gd name="T73" fmla="*/ 920194157 h 838"/>
              <a:gd name="T74" fmla="*/ 487705987 w 498"/>
              <a:gd name="T75" fmla="*/ 873813031 h 838"/>
              <a:gd name="T76" fmla="*/ 534242843 w 498"/>
              <a:gd name="T77" fmla="*/ 920194157 h 838"/>
              <a:gd name="T78" fmla="*/ 731559065 w 498"/>
              <a:gd name="T79" fmla="*/ 1359883206 h 838"/>
              <a:gd name="T80" fmla="*/ 632900869 w 498"/>
              <a:gd name="T81" fmla="*/ 1311646944 h 838"/>
              <a:gd name="T82" fmla="*/ 731559065 w 498"/>
              <a:gd name="T83" fmla="*/ 1261555545 h 838"/>
              <a:gd name="T84" fmla="*/ 778094557 w 498"/>
              <a:gd name="T85" fmla="*/ 1311646944 h 838"/>
              <a:gd name="T86" fmla="*/ 731559065 w 498"/>
              <a:gd name="T87" fmla="*/ 1163229245 h 838"/>
              <a:gd name="T88" fmla="*/ 632900869 w 498"/>
              <a:gd name="T89" fmla="*/ 1116848118 h 838"/>
              <a:gd name="T90" fmla="*/ 731559065 w 498"/>
              <a:gd name="T91" fmla="*/ 1068611856 h 838"/>
              <a:gd name="T92" fmla="*/ 778094557 w 498"/>
              <a:gd name="T93" fmla="*/ 1116848118 h 838"/>
              <a:gd name="T94" fmla="*/ 731559065 w 498"/>
              <a:gd name="T95" fmla="*/ 972140692 h 838"/>
              <a:gd name="T96" fmla="*/ 632900869 w 498"/>
              <a:gd name="T97" fmla="*/ 920194157 h 838"/>
              <a:gd name="T98" fmla="*/ 731559065 w 498"/>
              <a:gd name="T99" fmla="*/ 873813031 h 838"/>
              <a:gd name="T100" fmla="*/ 778094557 w 498"/>
              <a:gd name="T101" fmla="*/ 920194157 h 838"/>
              <a:gd name="T102" fmla="*/ 778094557 w 498"/>
              <a:gd name="T103" fmla="*/ 729105604 h 838"/>
              <a:gd name="T104" fmla="*/ 195455154 w 498"/>
              <a:gd name="T105" fmla="*/ 775485369 h 838"/>
              <a:gd name="T106" fmla="*/ 145194925 w 498"/>
              <a:gd name="T107" fmla="*/ 341362835 h 838"/>
              <a:gd name="T108" fmla="*/ 731559065 w 498"/>
              <a:gd name="T109" fmla="*/ 289416300 h 838"/>
              <a:gd name="T110" fmla="*/ 778094557 w 498"/>
              <a:gd name="T111" fmla="*/ 729105604 h 8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8"/>
              <a:gd name="T169" fmla="*/ 0 h 838"/>
              <a:gd name="T170" fmla="*/ 498 w 498"/>
              <a:gd name="T171" fmla="*/ 838 h 8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8" h="838">
                <a:moveTo>
                  <a:pt x="249" y="0"/>
                </a:moveTo>
                <a:lnTo>
                  <a:pt x="249" y="0"/>
                </a:lnTo>
                <a:lnTo>
                  <a:pt x="209" y="2"/>
                </a:lnTo>
                <a:lnTo>
                  <a:pt x="174" y="4"/>
                </a:lnTo>
                <a:lnTo>
                  <a:pt x="143" y="9"/>
                </a:lnTo>
                <a:lnTo>
                  <a:pt x="116" y="15"/>
                </a:lnTo>
                <a:lnTo>
                  <a:pt x="93" y="22"/>
                </a:lnTo>
                <a:lnTo>
                  <a:pt x="73" y="31"/>
                </a:lnTo>
                <a:lnTo>
                  <a:pt x="56" y="42"/>
                </a:lnTo>
                <a:lnTo>
                  <a:pt x="42" y="53"/>
                </a:lnTo>
                <a:lnTo>
                  <a:pt x="29" y="66"/>
                </a:lnTo>
                <a:lnTo>
                  <a:pt x="20" y="78"/>
                </a:lnTo>
                <a:lnTo>
                  <a:pt x="13" y="91"/>
                </a:lnTo>
                <a:lnTo>
                  <a:pt x="7" y="106"/>
                </a:lnTo>
                <a:lnTo>
                  <a:pt x="3" y="120"/>
                </a:lnTo>
                <a:lnTo>
                  <a:pt x="2" y="135"/>
                </a:lnTo>
                <a:lnTo>
                  <a:pt x="0" y="162"/>
                </a:lnTo>
                <a:lnTo>
                  <a:pt x="0" y="702"/>
                </a:lnTo>
                <a:lnTo>
                  <a:pt x="2" y="716"/>
                </a:lnTo>
                <a:lnTo>
                  <a:pt x="3" y="729"/>
                </a:lnTo>
                <a:lnTo>
                  <a:pt x="7" y="742"/>
                </a:lnTo>
                <a:lnTo>
                  <a:pt x="11" y="755"/>
                </a:lnTo>
                <a:lnTo>
                  <a:pt x="16" y="767"/>
                </a:lnTo>
                <a:lnTo>
                  <a:pt x="23" y="778"/>
                </a:lnTo>
                <a:lnTo>
                  <a:pt x="31" y="789"/>
                </a:lnTo>
                <a:lnTo>
                  <a:pt x="40" y="798"/>
                </a:lnTo>
                <a:lnTo>
                  <a:pt x="51" y="807"/>
                </a:lnTo>
                <a:lnTo>
                  <a:pt x="62" y="815"/>
                </a:lnTo>
                <a:lnTo>
                  <a:pt x="73" y="822"/>
                </a:lnTo>
                <a:lnTo>
                  <a:pt x="85" y="827"/>
                </a:lnTo>
                <a:lnTo>
                  <a:pt x="98" y="831"/>
                </a:lnTo>
                <a:lnTo>
                  <a:pt x="111" y="835"/>
                </a:lnTo>
                <a:lnTo>
                  <a:pt x="123" y="836"/>
                </a:lnTo>
                <a:lnTo>
                  <a:pt x="138" y="838"/>
                </a:lnTo>
                <a:lnTo>
                  <a:pt x="360" y="838"/>
                </a:lnTo>
                <a:lnTo>
                  <a:pt x="373" y="836"/>
                </a:lnTo>
                <a:lnTo>
                  <a:pt x="387" y="835"/>
                </a:lnTo>
                <a:lnTo>
                  <a:pt x="400" y="831"/>
                </a:lnTo>
                <a:lnTo>
                  <a:pt x="413" y="827"/>
                </a:lnTo>
                <a:lnTo>
                  <a:pt x="425" y="822"/>
                </a:lnTo>
                <a:lnTo>
                  <a:pt x="436" y="815"/>
                </a:lnTo>
                <a:lnTo>
                  <a:pt x="447" y="807"/>
                </a:lnTo>
                <a:lnTo>
                  <a:pt x="456" y="798"/>
                </a:lnTo>
                <a:lnTo>
                  <a:pt x="465" y="789"/>
                </a:lnTo>
                <a:lnTo>
                  <a:pt x="474" y="778"/>
                </a:lnTo>
                <a:lnTo>
                  <a:pt x="480" y="767"/>
                </a:lnTo>
                <a:lnTo>
                  <a:pt x="487" y="755"/>
                </a:lnTo>
                <a:lnTo>
                  <a:pt x="491" y="742"/>
                </a:lnTo>
                <a:lnTo>
                  <a:pt x="494" y="729"/>
                </a:lnTo>
                <a:lnTo>
                  <a:pt x="496" y="716"/>
                </a:lnTo>
                <a:lnTo>
                  <a:pt x="498" y="702"/>
                </a:lnTo>
                <a:lnTo>
                  <a:pt x="498" y="162"/>
                </a:lnTo>
                <a:lnTo>
                  <a:pt x="496" y="135"/>
                </a:lnTo>
                <a:lnTo>
                  <a:pt x="493" y="120"/>
                </a:lnTo>
                <a:lnTo>
                  <a:pt x="489" y="106"/>
                </a:lnTo>
                <a:lnTo>
                  <a:pt x="483" y="91"/>
                </a:lnTo>
                <a:lnTo>
                  <a:pt x="476" y="78"/>
                </a:lnTo>
                <a:lnTo>
                  <a:pt x="467" y="66"/>
                </a:lnTo>
                <a:lnTo>
                  <a:pt x="456" y="53"/>
                </a:lnTo>
                <a:lnTo>
                  <a:pt x="442" y="42"/>
                </a:lnTo>
                <a:lnTo>
                  <a:pt x="425" y="31"/>
                </a:lnTo>
                <a:lnTo>
                  <a:pt x="403" y="22"/>
                </a:lnTo>
                <a:lnTo>
                  <a:pt x="380" y="15"/>
                </a:lnTo>
                <a:lnTo>
                  <a:pt x="354" y="9"/>
                </a:lnTo>
                <a:lnTo>
                  <a:pt x="323" y="4"/>
                </a:lnTo>
                <a:lnTo>
                  <a:pt x="287" y="2"/>
                </a:lnTo>
                <a:lnTo>
                  <a:pt x="249" y="0"/>
                </a:lnTo>
                <a:close/>
                <a:moveTo>
                  <a:pt x="196" y="78"/>
                </a:moveTo>
                <a:lnTo>
                  <a:pt x="302" y="78"/>
                </a:lnTo>
                <a:lnTo>
                  <a:pt x="305" y="80"/>
                </a:lnTo>
                <a:lnTo>
                  <a:pt x="311" y="82"/>
                </a:lnTo>
                <a:lnTo>
                  <a:pt x="313" y="87"/>
                </a:lnTo>
                <a:lnTo>
                  <a:pt x="314" y="91"/>
                </a:lnTo>
                <a:lnTo>
                  <a:pt x="313" y="96"/>
                </a:lnTo>
                <a:lnTo>
                  <a:pt x="311" y="102"/>
                </a:lnTo>
                <a:lnTo>
                  <a:pt x="305" y="104"/>
                </a:lnTo>
                <a:lnTo>
                  <a:pt x="302" y="106"/>
                </a:lnTo>
                <a:lnTo>
                  <a:pt x="196" y="106"/>
                </a:lnTo>
                <a:lnTo>
                  <a:pt x="191" y="104"/>
                </a:lnTo>
                <a:lnTo>
                  <a:pt x="187" y="102"/>
                </a:lnTo>
                <a:lnTo>
                  <a:pt x="183" y="96"/>
                </a:lnTo>
                <a:lnTo>
                  <a:pt x="183" y="91"/>
                </a:lnTo>
                <a:lnTo>
                  <a:pt x="183" y="87"/>
                </a:lnTo>
                <a:lnTo>
                  <a:pt x="187" y="82"/>
                </a:lnTo>
                <a:lnTo>
                  <a:pt x="191" y="80"/>
                </a:lnTo>
                <a:lnTo>
                  <a:pt x="196" y="78"/>
                </a:lnTo>
                <a:close/>
                <a:moveTo>
                  <a:pt x="131" y="733"/>
                </a:moveTo>
                <a:lnTo>
                  <a:pt x="105" y="733"/>
                </a:lnTo>
                <a:lnTo>
                  <a:pt x="94" y="731"/>
                </a:lnTo>
                <a:lnTo>
                  <a:pt x="87" y="726"/>
                </a:lnTo>
                <a:lnTo>
                  <a:pt x="80" y="716"/>
                </a:lnTo>
                <a:lnTo>
                  <a:pt x="78" y="707"/>
                </a:lnTo>
                <a:lnTo>
                  <a:pt x="80" y="696"/>
                </a:lnTo>
                <a:lnTo>
                  <a:pt x="87" y="687"/>
                </a:lnTo>
                <a:lnTo>
                  <a:pt x="94" y="682"/>
                </a:lnTo>
                <a:lnTo>
                  <a:pt x="105" y="680"/>
                </a:lnTo>
                <a:lnTo>
                  <a:pt x="131" y="680"/>
                </a:lnTo>
                <a:lnTo>
                  <a:pt x="142" y="682"/>
                </a:lnTo>
                <a:lnTo>
                  <a:pt x="149" y="687"/>
                </a:lnTo>
                <a:lnTo>
                  <a:pt x="154" y="696"/>
                </a:lnTo>
                <a:lnTo>
                  <a:pt x="156" y="707"/>
                </a:lnTo>
                <a:lnTo>
                  <a:pt x="154" y="716"/>
                </a:lnTo>
                <a:lnTo>
                  <a:pt x="149" y="726"/>
                </a:lnTo>
                <a:lnTo>
                  <a:pt x="142" y="731"/>
                </a:lnTo>
                <a:lnTo>
                  <a:pt x="131" y="733"/>
                </a:lnTo>
                <a:close/>
                <a:moveTo>
                  <a:pt x="131" y="627"/>
                </a:moveTo>
                <a:lnTo>
                  <a:pt x="105" y="627"/>
                </a:lnTo>
                <a:lnTo>
                  <a:pt x="94" y="626"/>
                </a:lnTo>
                <a:lnTo>
                  <a:pt x="87" y="620"/>
                </a:lnTo>
                <a:lnTo>
                  <a:pt x="80" y="613"/>
                </a:lnTo>
                <a:lnTo>
                  <a:pt x="78" y="602"/>
                </a:lnTo>
                <a:lnTo>
                  <a:pt x="80" y="591"/>
                </a:lnTo>
                <a:lnTo>
                  <a:pt x="87" y="584"/>
                </a:lnTo>
                <a:lnTo>
                  <a:pt x="94" y="578"/>
                </a:lnTo>
                <a:lnTo>
                  <a:pt x="105" y="576"/>
                </a:lnTo>
                <a:lnTo>
                  <a:pt x="131" y="576"/>
                </a:lnTo>
                <a:lnTo>
                  <a:pt x="142" y="578"/>
                </a:lnTo>
                <a:lnTo>
                  <a:pt x="149" y="584"/>
                </a:lnTo>
                <a:lnTo>
                  <a:pt x="154" y="591"/>
                </a:lnTo>
                <a:lnTo>
                  <a:pt x="156" y="602"/>
                </a:lnTo>
                <a:lnTo>
                  <a:pt x="154" y="613"/>
                </a:lnTo>
                <a:lnTo>
                  <a:pt x="149" y="620"/>
                </a:lnTo>
                <a:lnTo>
                  <a:pt x="142" y="626"/>
                </a:lnTo>
                <a:lnTo>
                  <a:pt x="131" y="627"/>
                </a:lnTo>
                <a:close/>
                <a:moveTo>
                  <a:pt x="131" y="524"/>
                </a:moveTo>
                <a:lnTo>
                  <a:pt x="105" y="524"/>
                </a:lnTo>
                <a:lnTo>
                  <a:pt x="94" y="522"/>
                </a:lnTo>
                <a:lnTo>
                  <a:pt x="87" y="516"/>
                </a:lnTo>
                <a:lnTo>
                  <a:pt x="80" y="507"/>
                </a:lnTo>
                <a:lnTo>
                  <a:pt x="78" y="496"/>
                </a:lnTo>
                <a:lnTo>
                  <a:pt x="80" y="487"/>
                </a:lnTo>
                <a:lnTo>
                  <a:pt x="87" y="478"/>
                </a:lnTo>
                <a:lnTo>
                  <a:pt x="94" y="473"/>
                </a:lnTo>
                <a:lnTo>
                  <a:pt x="105" y="471"/>
                </a:lnTo>
                <a:lnTo>
                  <a:pt x="131" y="471"/>
                </a:lnTo>
                <a:lnTo>
                  <a:pt x="142" y="473"/>
                </a:lnTo>
                <a:lnTo>
                  <a:pt x="149" y="478"/>
                </a:lnTo>
                <a:lnTo>
                  <a:pt x="154" y="487"/>
                </a:lnTo>
                <a:lnTo>
                  <a:pt x="156" y="496"/>
                </a:lnTo>
                <a:lnTo>
                  <a:pt x="154" y="507"/>
                </a:lnTo>
                <a:lnTo>
                  <a:pt x="149" y="516"/>
                </a:lnTo>
                <a:lnTo>
                  <a:pt x="142" y="522"/>
                </a:lnTo>
                <a:lnTo>
                  <a:pt x="131" y="524"/>
                </a:lnTo>
                <a:close/>
                <a:moveTo>
                  <a:pt x="262" y="733"/>
                </a:moveTo>
                <a:lnTo>
                  <a:pt x="236" y="733"/>
                </a:lnTo>
                <a:lnTo>
                  <a:pt x="225" y="731"/>
                </a:lnTo>
                <a:lnTo>
                  <a:pt x="216" y="726"/>
                </a:lnTo>
                <a:lnTo>
                  <a:pt x="211" y="716"/>
                </a:lnTo>
                <a:lnTo>
                  <a:pt x="209" y="707"/>
                </a:lnTo>
                <a:lnTo>
                  <a:pt x="211" y="696"/>
                </a:lnTo>
                <a:lnTo>
                  <a:pt x="216" y="687"/>
                </a:lnTo>
                <a:lnTo>
                  <a:pt x="225" y="682"/>
                </a:lnTo>
                <a:lnTo>
                  <a:pt x="236" y="680"/>
                </a:lnTo>
                <a:lnTo>
                  <a:pt x="262" y="680"/>
                </a:lnTo>
                <a:lnTo>
                  <a:pt x="273" y="682"/>
                </a:lnTo>
                <a:lnTo>
                  <a:pt x="280" y="687"/>
                </a:lnTo>
                <a:lnTo>
                  <a:pt x="285" y="696"/>
                </a:lnTo>
                <a:lnTo>
                  <a:pt x="287" y="707"/>
                </a:lnTo>
                <a:lnTo>
                  <a:pt x="285" y="716"/>
                </a:lnTo>
                <a:lnTo>
                  <a:pt x="280" y="726"/>
                </a:lnTo>
                <a:lnTo>
                  <a:pt x="273" y="731"/>
                </a:lnTo>
                <a:lnTo>
                  <a:pt x="262" y="733"/>
                </a:lnTo>
                <a:close/>
                <a:moveTo>
                  <a:pt x="262" y="627"/>
                </a:moveTo>
                <a:lnTo>
                  <a:pt x="236" y="627"/>
                </a:lnTo>
                <a:lnTo>
                  <a:pt x="225" y="626"/>
                </a:lnTo>
                <a:lnTo>
                  <a:pt x="216" y="620"/>
                </a:lnTo>
                <a:lnTo>
                  <a:pt x="211" y="613"/>
                </a:lnTo>
                <a:lnTo>
                  <a:pt x="209" y="602"/>
                </a:lnTo>
                <a:lnTo>
                  <a:pt x="211" y="591"/>
                </a:lnTo>
                <a:lnTo>
                  <a:pt x="216" y="584"/>
                </a:lnTo>
                <a:lnTo>
                  <a:pt x="225" y="578"/>
                </a:lnTo>
                <a:lnTo>
                  <a:pt x="236" y="576"/>
                </a:lnTo>
                <a:lnTo>
                  <a:pt x="262" y="576"/>
                </a:lnTo>
                <a:lnTo>
                  <a:pt x="273" y="578"/>
                </a:lnTo>
                <a:lnTo>
                  <a:pt x="280" y="584"/>
                </a:lnTo>
                <a:lnTo>
                  <a:pt x="285" y="591"/>
                </a:lnTo>
                <a:lnTo>
                  <a:pt x="287" y="602"/>
                </a:lnTo>
                <a:lnTo>
                  <a:pt x="285" y="613"/>
                </a:lnTo>
                <a:lnTo>
                  <a:pt x="280" y="620"/>
                </a:lnTo>
                <a:lnTo>
                  <a:pt x="273" y="626"/>
                </a:lnTo>
                <a:lnTo>
                  <a:pt x="262" y="627"/>
                </a:lnTo>
                <a:close/>
                <a:moveTo>
                  <a:pt x="262" y="524"/>
                </a:moveTo>
                <a:lnTo>
                  <a:pt x="236" y="524"/>
                </a:lnTo>
                <a:lnTo>
                  <a:pt x="225" y="522"/>
                </a:lnTo>
                <a:lnTo>
                  <a:pt x="216" y="516"/>
                </a:lnTo>
                <a:lnTo>
                  <a:pt x="211" y="507"/>
                </a:lnTo>
                <a:lnTo>
                  <a:pt x="209" y="496"/>
                </a:lnTo>
                <a:lnTo>
                  <a:pt x="211" y="487"/>
                </a:lnTo>
                <a:lnTo>
                  <a:pt x="216" y="478"/>
                </a:lnTo>
                <a:lnTo>
                  <a:pt x="225" y="473"/>
                </a:lnTo>
                <a:lnTo>
                  <a:pt x="236" y="471"/>
                </a:lnTo>
                <a:lnTo>
                  <a:pt x="262" y="471"/>
                </a:lnTo>
                <a:lnTo>
                  <a:pt x="273" y="473"/>
                </a:lnTo>
                <a:lnTo>
                  <a:pt x="280" y="478"/>
                </a:lnTo>
                <a:lnTo>
                  <a:pt x="285" y="487"/>
                </a:lnTo>
                <a:lnTo>
                  <a:pt x="287" y="496"/>
                </a:lnTo>
                <a:lnTo>
                  <a:pt x="285" y="507"/>
                </a:lnTo>
                <a:lnTo>
                  <a:pt x="280" y="516"/>
                </a:lnTo>
                <a:lnTo>
                  <a:pt x="273" y="522"/>
                </a:lnTo>
                <a:lnTo>
                  <a:pt x="262" y="524"/>
                </a:lnTo>
                <a:close/>
                <a:moveTo>
                  <a:pt x="393" y="733"/>
                </a:moveTo>
                <a:lnTo>
                  <a:pt x="367" y="733"/>
                </a:lnTo>
                <a:lnTo>
                  <a:pt x="356" y="731"/>
                </a:lnTo>
                <a:lnTo>
                  <a:pt x="347" y="726"/>
                </a:lnTo>
                <a:lnTo>
                  <a:pt x="342" y="716"/>
                </a:lnTo>
                <a:lnTo>
                  <a:pt x="340" y="707"/>
                </a:lnTo>
                <a:lnTo>
                  <a:pt x="342" y="696"/>
                </a:lnTo>
                <a:lnTo>
                  <a:pt x="347" y="687"/>
                </a:lnTo>
                <a:lnTo>
                  <a:pt x="356" y="682"/>
                </a:lnTo>
                <a:lnTo>
                  <a:pt x="367" y="680"/>
                </a:lnTo>
                <a:lnTo>
                  <a:pt x="393" y="680"/>
                </a:lnTo>
                <a:lnTo>
                  <a:pt x="403" y="682"/>
                </a:lnTo>
                <a:lnTo>
                  <a:pt x="411" y="687"/>
                </a:lnTo>
                <a:lnTo>
                  <a:pt x="416" y="696"/>
                </a:lnTo>
                <a:lnTo>
                  <a:pt x="418" y="707"/>
                </a:lnTo>
                <a:lnTo>
                  <a:pt x="416" y="716"/>
                </a:lnTo>
                <a:lnTo>
                  <a:pt x="411" y="726"/>
                </a:lnTo>
                <a:lnTo>
                  <a:pt x="403" y="731"/>
                </a:lnTo>
                <a:lnTo>
                  <a:pt x="393" y="733"/>
                </a:lnTo>
                <a:close/>
                <a:moveTo>
                  <a:pt x="393" y="627"/>
                </a:moveTo>
                <a:lnTo>
                  <a:pt x="367" y="627"/>
                </a:lnTo>
                <a:lnTo>
                  <a:pt x="356" y="626"/>
                </a:lnTo>
                <a:lnTo>
                  <a:pt x="347" y="620"/>
                </a:lnTo>
                <a:lnTo>
                  <a:pt x="342" y="613"/>
                </a:lnTo>
                <a:lnTo>
                  <a:pt x="340" y="602"/>
                </a:lnTo>
                <a:lnTo>
                  <a:pt x="342" y="591"/>
                </a:lnTo>
                <a:lnTo>
                  <a:pt x="347" y="584"/>
                </a:lnTo>
                <a:lnTo>
                  <a:pt x="356" y="578"/>
                </a:lnTo>
                <a:lnTo>
                  <a:pt x="367" y="576"/>
                </a:lnTo>
                <a:lnTo>
                  <a:pt x="393" y="576"/>
                </a:lnTo>
                <a:lnTo>
                  <a:pt x="403" y="578"/>
                </a:lnTo>
                <a:lnTo>
                  <a:pt x="411" y="584"/>
                </a:lnTo>
                <a:lnTo>
                  <a:pt x="416" y="591"/>
                </a:lnTo>
                <a:lnTo>
                  <a:pt x="418" y="602"/>
                </a:lnTo>
                <a:lnTo>
                  <a:pt x="416" y="613"/>
                </a:lnTo>
                <a:lnTo>
                  <a:pt x="411" y="620"/>
                </a:lnTo>
                <a:lnTo>
                  <a:pt x="403" y="626"/>
                </a:lnTo>
                <a:lnTo>
                  <a:pt x="393" y="627"/>
                </a:lnTo>
                <a:close/>
                <a:moveTo>
                  <a:pt x="393" y="524"/>
                </a:moveTo>
                <a:lnTo>
                  <a:pt x="367" y="524"/>
                </a:lnTo>
                <a:lnTo>
                  <a:pt x="356" y="522"/>
                </a:lnTo>
                <a:lnTo>
                  <a:pt x="347" y="516"/>
                </a:lnTo>
                <a:lnTo>
                  <a:pt x="342" y="507"/>
                </a:lnTo>
                <a:lnTo>
                  <a:pt x="340" y="496"/>
                </a:lnTo>
                <a:lnTo>
                  <a:pt x="342" y="487"/>
                </a:lnTo>
                <a:lnTo>
                  <a:pt x="347" y="478"/>
                </a:lnTo>
                <a:lnTo>
                  <a:pt x="356" y="473"/>
                </a:lnTo>
                <a:lnTo>
                  <a:pt x="367" y="471"/>
                </a:lnTo>
                <a:lnTo>
                  <a:pt x="393" y="471"/>
                </a:lnTo>
                <a:lnTo>
                  <a:pt x="403" y="473"/>
                </a:lnTo>
                <a:lnTo>
                  <a:pt x="411" y="478"/>
                </a:lnTo>
                <a:lnTo>
                  <a:pt x="416" y="487"/>
                </a:lnTo>
                <a:lnTo>
                  <a:pt x="418" y="496"/>
                </a:lnTo>
                <a:lnTo>
                  <a:pt x="416" y="507"/>
                </a:lnTo>
                <a:lnTo>
                  <a:pt x="411" y="516"/>
                </a:lnTo>
                <a:lnTo>
                  <a:pt x="403" y="522"/>
                </a:lnTo>
                <a:lnTo>
                  <a:pt x="393" y="524"/>
                </a:lnTo>
                <a:close/>
                <a:moveTo>
                  <a:pt x="418" y="393"/>
                </a:moveTo>
                <a:lnTo>
                  <a:pt x="418" y="393"/>
                </a:lnTo>
                <a:lnTo>
                  <a:pt x="416" y="404"/>
                </a:lnTo>
                <a:lnTo>
                  <a:pt x="411" y="411"/>
                </a:lnTo>
                <a:lnTo>
                  <a:pt x="403" y="416"/>
                </a:lnTo>
                <a:lnTo>
                  <a:pt x="393" y="418"/>
                </a:lnTo>
                <a:lnTo>
                  <a:pt x="105" y="418"/>
                </a:lnTo>
                <a:lnTo>
                  <a:pt x="94" y="416"/>
                </a:lnTo>
                <a:lnTo>
                  <a:pt x="87" y="411"/>
                </a:lnTo>
                <a:lnTo>
                  <a:pt x="80" y="404"/>
                </a:lnTo>
                <a:lnTo>
                  <a:pt x="78" y="393"/>
                </a:lnTo>
                <a:lnTo>
                  <a:pt x="78" y="184"/>
                </a:lnTo>
                <a:lnTo>
                  <a:pt x="80" y="173"/>
                </a:lnTo>
                <a:lnTo>
                  <a:pt x="87" y="166"/>
                </a:lnTo>
                <a:lnTo>
                  <a:pt x="94" y="160"/>
                </a:lnTo>
                <a:lnTo>
                  <a:pt x="105" y="156"/>
                </a:lnTo>
                <a:lnTo>
                  <a:pt x="393" y="156"/>
                </a:lnTo>
                <a:lnTo>
                  <a:pt x="403" y="160"/>
                </a:lnTo>
                <a:lnTo>
                  <a:pt x="411" y="166"/>
                </a:lnTo>
                <a:lnTo>
                  <a:pt x="416" y="173"/>
                </a:lnTo>
                <a:lnTo>
                  <a:pt x="418" y="184"/>
                </a:lnTo>
                <a:lnTo>
                  <a:pt x="418" y="393"/>
                </a:lnTo>
                <a:close/>
              </a:path>
            </a:pathLst>
          </a:custGeom>
          <a:solidFill>
            <a:srgbClr val="336699"/>
          </a:solidFill>
          <a:ln>
            <a:noFill/>
          </a:ln>
        </p:spPr>
        <p:txBody>
          <a:bodyPr/>
          <a:lstStyle/>
          <a:p>
            <a:pPr defTabSz="914378" fontAlgn="auto">
              <a:spcBef>
                <a:spcPts val="0"/>
              </a:spcBef>
              <a:spcAft>
                <a:spcPts val="0"/>
              </a:spcAft>
              <a:defRPr/>
            </a:pPr>
            <a:endParaRPr lang="en-US" sz="1500">
              <a:solidFill>
                <a:srgbClr val="255384"/>
              </a:solidFill>
              <a:latin typeface="Calibri"/>
              <a:cs typeface="+mn-cs"/>
            </a:endParaRPr>
          </a:p>
        </p:txBody>
      </p:sp>
      <p:pic>
        <p:nvPicPr>
          <p:cNvPr id="368"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903" y="4076052"/>
            <a:ext cx="612465" cy="670194"/>
          </a:xfrm>
          <a:prstGeom prst="rect">
            <a:avLst/>
          </a:prstGeom>
        </p:spPr>
      </p:pic>
      <p:pic>
        <p:nvPicPr>
          <p:cNvPr id="369"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437" y="4611680"/>
            <a:ext cx="635841" cy="676212"/>
          </a:xfrm>
          <a:prstGeom prst="rect">
            <a:avLst/>
          </a:prstGeom>
        </p:spPr>
      </p:pic>
      <p:cxnSp>
        <p:nvCxnSpPr>
          <p:cNvPr id="370" name="Straight Arrow Connector 62"/>
          <p:cNvCxnSpPr/>
          <p:nvPr/>
        </p:nvCxnSpPr>
        <p:spPr bwMode="auto">
          <a:xfrm flipV="1">
            <a:off x="955490" y="4799834"/>
            <a:ext cx="1147655" cy="153008"/>
          </a:xfrm>
          <a:prstGeom prst="straightConnector1">
            <a:avLst/>
          </a:prstGeom>
          <a:solidFill>
            <a:schemeClr val="accent1"/>
          </a:solidFill>
          <a:ln w="38100" cap="flat" cmpd="sng" algn="ctr">
            <a:solidFill>
              <a:schemeClr val="tx1"/>
            </a:solidFill>
            <a:prstDash val="solid"/>
            <a:round/>
            <a:headEnd type="arrow" w="med" len="med"/>
            <a:tailEnd type="arrow" w="med" len="med"/>
          </a:ln>
          <a:effectLst>
            <a:outerShdw blurRad="50800" dist="38100" algn="l" rotWithShape="0">
              <a:prstClr val="black">
                <a:alpha val="40000"/>
              </a:prstClr>
            </a:outerShdw>
          </a:effectLst>
        </p:spPr>
      </p:cxnSp>
      <p:sp>
        <p:nvSpPr>
          <p:cNvPr id="371" name="Rounded Rectangle 370"/>
          <p:cNvSpPr/>
          <p:nvPr/>
        </p:nvSpPr>
        <p:spPr>
          <a:xfrm>
            <a:off x="3848121" y="4484413"/>
            <a:ext cx="94912" cy="630844"/>
          </a:xfrm>
          <a:prstGeom prst="round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auto">
              <a:spcBef>
                <a:spcPts val="0"/>
              </a:spcBef>
              <a:spcAft>
                <a:spcPts val="0"/>
              </a:spcAft>
              <a:defRPr/>
            </a:pPr>
            <a:r>
              <a:rPr lang="en-US" sz="900" dirty="0">
                <a:solidFill>
                  <a:prstClr val="white"/>
                </a:solidFill>
                <a:latin typeface="Calibri"/>
              </a:rPr>
              <a:t>SOAP</a:t>
            </a:r>
          </a:p>
        </p:txBody>
      </p:sp>
      <p:pic>
        <p:nvPicPr>
          <p:cNvPr id="4098" name="Picture 2" descr="Image result for axw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1387" y="5087199"/>
            <a:ext cx="871472" cy="40467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66</a:t>
            </a:fld>
            <a:endParaRPr lang="en-GB" dirty="0"/>
          </a:p>
        </p:txBody>
      </p:sp>
    </p:spTree>
    <p:extLst>
      <p:ext uri="{BB962C8B-B14F-4D97-AF65-F5344CB8AC3E}">
        <p14:creationId xmlns:p14="http://schemas.microsoft.com/office/powerpoint/2010/main" val="26056779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Reuse</a:t>
            </a:r>
            <a:endParaRPr lang="en-US" dirty="0"/>
          </a:p>
        </p:txBody>
      </p:sp>
      <p:sp>
        <p:nvSpPr>
          <p:cNvPr id="10" name="Content Placeholder 9"/>
          <p:cNvSpPr>
            <a:spLocks noGrp="1"/>
          </p:cNvSpPr>
          <p:nvPr>
            <p:ph sz="quarter" idx="1"/>
          </p:nvPr>
        </p:nvSpPr>
        <p:spPr/>
        <p:txBody>
          <a:bodyPr>
            <a:normAutofit/>
          </a:bodyPr>
          <a:lstStyle/>
          <a:p>
            <a:r>
              <a:rPr lang="fr-BE" dirty="0" smtClean="0"/>
              <a:t>initiative des IPSS &amp; Smals</a:t>
            </a:r>
          </a:p>
          <a:p>
            <a:r>
              <a:rPr lang="en-US" dirty="0" err="1" smtClean="0"/>
              <a:t>objectif</a:t>
            </a:r>
            <a:endParaRPr lang="en-US" dirty="0" smtClean="0"/>
          </a:p>
          <a:p>
            <a:pPr lvl="1"/>
            <a:r>
              <a:rPr lang="fr-BE" dirty="0" smtClean="0"/>
              <a:t>synergie en matière de composants métier (techniques)</a:t>
            </a:r>
          </a:p>
          <a:p>
            <a:pPr lvl="1"/>
            <a:r>
              <a:rPr lang="fr-BE" dirty="0" smtClean="0"/>
              <a:t>permet de réduire les coûts en évitant des développements multiples de composants</a:t>
            </a:r>
          </a:p>
          <a:p>
            <a:r>
              <a:rPr lang="fr-BE" dirty="0" smtClean="0"/>
              <a:t>indépendamment du fait que le développement soit réalisé par</a:t>
            </a:r>
          </a:p>
          <a:p>
            <a:pPr lvl="1"/>
            <a:r>
              <a:rPr lang="en-US" dirty="0" smtClean="0"/>
              <a:t>le service ICT de </a:t>
            </a:r>
            <a:r>
              <a:rPr lang="en-US" dirty="0" err="1" smtClean="0"/>
              <a:t>l’institution</a:t>
            </a:r>
            <a:endParaRPr lang="en-US" dirty="0" smtClean="0"/>
          </a:p>
          <a:p>
            <a:pPr lvl="1"/>
            <a:r>
              <a:rPr lang="en-US" dirty="0" err="1" smtClean="0"/>
              <a:t>Smals</a:t>
            </a:r>
            <a:endParaRPr lang="en-US" dirty="0" smtClean="0"/>
          </a:p>
          <a:p>
            <a:pPr lvl="1"/>
            <a:r>
              <a:rPr lang="en-US" dirty="0" smtClean="0"/>
              <a:t>des sous-</a:t>
            </a:r>
            <a:r>
              <a:rPr lang="en-US" dirty="0" err="1" smtClean="0"/>
              <a:t>traitants</a:t>
            </a:r>
            <a:endParaRPr lang="en-US" dirty="0" smtClean="0"/>
          </a:p>
          <a:p>
            <a:r>
              <a:rPr lang="fr-BE" dirty="0"/>
              <a:t>création d'un centre </a:t>
            </a:r>
            <a:r>
              <a:rPr lang="fr-BE" dirty="0" smtClean="0"/>
              <a:t>d’expertise auprès </a:t>
            </a:r>
            <a:r>
              <a:rPr lang="fr-BE" dirty="0"/>
              <a:t>de Smals afin d'intégrer et de soutenir au maximum la réutilisation </a:t>
            </a:r>
            <a:r>
              <a:rPr lang="fr-BE" dirty="0" smtClean="0"/>
              <a:t>de </a:t>
            </a:r>
            <a:r>
              <a:rPr lang="fr-BE" dirty="0"/>
              <a:t>composants </a:t>
            </a:r>
            <a:r>
              <a:rPr lang="fr-BE" dirty="0" smtClean="0"/>
              <a:t>métier au </a:t>
            </a:r>
            <a:r>
              <a:rPr lang="fr-BE" dirty="0"/>
              <a:t>sein de Smals, </a:t>
            </a:r>
            <a:r>
              <a:rPr lang="fr-BE" dirty="0" smtClean="0"/>
              <a:t>auprès de </a:t>
            </a:r>
            <a:r>
              <a:rPr lang="fr-BE" dirty="0"/>
              <a:t>ses membres, de ses partenaires et </a:t>
            </a:r>
            <a:r>
              <a:rPr lang="fr-BE" dirty="0" smtClean="0"/>
              <a:t>dans les </a:t>
            </a:r>
            <a:r>
              <a:rPr lang="fr-BE" dirty="0"/>
              <a:t>domaines </a:t>
            </a:r>
            <a:r>
              <a:rPr lang="fr-BE" dirty="0" smtClean="0"/>
              <a:t>où </a:t>
            </a:r>
            <a:r>
              <a:rPr lang="fr-BE" dirty="0"/>
              <a:t>Smals est </a:t>
            </a:r>
            <a:r>
              <a:rPr lang="fr-BE" dirty="0" smtClean="0"/>
              <a:t>actif</a:t>
            </a:r>
            <a:endParaRPr lang="en-US" dirty="0" smtClean="0"/>
          </a:p>
          <a:p>
            <a:endParaRPr lang="nl-BE" dirty="0"/>
          </a:p>
        </p:txBody>
      </p:sp>
      <p:sp>
        <p:nvSpPr>
          <p:cNvPr id="4" name="Slide Number Placeholder 4"/>
          <p:cNvSpPr txBox="1">
            <a:spLocks/>
          </p:cNvSpPr>
          <p:nvPr/>
        </p:nvSpPr>
        <p:spPr>
          <a:xfrm>
            <a:off x="8515350" y="5559955"/>
            <a:ext cx="506498" cy="350027"/>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A20BCE-BB7B-46B6-B74F-5C461C2FC4DE}" type="slidenum">
              <a:rPr lang="en-US" sz="1350">
                <a:solidFill>
                  <a:schemeClr val="bg1"/>
                </a:solidFill>
              </a:rPr>
              <a:pPr/>
              <a:t>67</a:t>
            </a:fld>
            <a:endParaRPr lang="en-US" sz="1350" dirty="0">
              <a:solidFill>
                <a:schemeClr val="bg1"/>
              </a:solidFill>
            </a:endParaRPr>
          </a:p>
        </p:txBody>
      </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67</a:t>
            </a:fld>
            <a:endParaRPr lang="en-GB" dirty="0"/>
          </a:p>
        </p:txBody>
      </p:sp>
    </p:spTree>
    <p:extLst>
      <p:ext uri="{BB962C8B-B14F-4D97-AF65-F5344CB8AC3E}">
        <p14:creationId xmlns:p14="http://schemas.microsoft.com/office/powerpoint/2010/main" val="4146631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071" y="1939430"/>
            <a:ext cx="3786194" cy="3786194"/>
          </a:xfrm>
          <a:prstGeom prst="rect">
            <a:avLst/>
          </a:prstGeom>
        </p:spPr>
      </p:pic>
      <p:sp>
        <p:nvSpPr>
          <p:cNvPr id="3" name="Title 2"/>
          <p:cNvSpPr>
            <a:spLocks noGrp="1"/>
          </p:cNvSpPr>
          <p:nvPr>
            <p:ph type="title"/>
          </p:nvPr>
        </p:nvSpPr>
        <p:spPr/>
        <p:txBody>
          <a:bodyPr/>
          <a:lstStyle/>
          <a:p>
            <a:r>
              <a:rPr lang="en-GB" dirty="0" smtClean="0"/>
              <a:t>Reuse </a:t>
            </a:r>
            <a:endParaRPr lang="en-US" dirty="0"/>
          </a:p>
        </p:txBody>
      </p:sp>
      <p:sp>
        <p:nvSpPr>
          <p:cNvPr id="9" name="Rectangle 8"/>
          <p:cNvSpPr/>
          <p:nvPr/>
        </p:nvSpPr>
        <p:spPr>
          <a:xfrm>
            <a:off x="819385" y="2241752"/>
            <a:ext cx="1620000" cy="1015663"/>
          </a:xfrm>
          <a:prstGeom prst="rect">
            <a:avLst/>
          </a:prstGeom>
        </p:spPr>
        <p:txBody>
          <a:bodyPr wrap="square" anchor="ctr">
            <a:spAutoFit/>
          </a:bodyPr>
          <a:lstStyle/>
          <a:p>
            <a:pPr algn="r" defTabSz="685800" fontAlgn="auto">
              <a:spcBef>
                <a:spcPts val="0"/>
              </a:spcBef>
              <a:spcAft>
                <a:spcPts val="0"/>
              </a:spcAft>
              <a:defRPr/>
            </a:pPr>
            <a:r>
              <a:rPr lang="en-US" sz="1200" dirty="0">
                <a:solidFill>
                  <a:srgbClr val="3B3938"/>
                </a:solidFill>
                <a:latin typeface="Calibri" panose="020F0502020204030204"/>
                <a:cs typeface="+mn-cs"/>
              </a:rPr>
              <a:t>Every </a:t>
            </a:r>
            <a:r>
              <a:rPr lang="en-US" sz="1200" b="1" dirty="0">
                <a:solidFill>
                  <a:srgbClr val="3B3938"/>
                </a:solidFill>
                <a:latin typeface="Calibri" panose="020F0502020204030204"/>
                <a:cs typeface="+mn-cs"/>
              </a:rPr>
              <a:t>stakeholder</a:t>
            </a:r>
            <a:r>
              <a:rPr lang="en-US" sz="1200" dirty="0">
                <a:solidFill>
                  <a:srgbClr val="3B3938"/>
                </a:solidFill>
                <a:latin typeface="Calibri" panose="020F0502020204030204"/>
                <a:cs typeface="+mn-cs"/>
              </a:rPr>
              <a:t> </a:t>
            </a:r>
          </a:p>
          <a:p>
            <a:pPr algn="r" defTabSz="685800" fontAlgn="auto">
              <a:spcBef>
                <a:spcPts val="0"/>
              </a:spcBef>
              <a:spcAft>
                <a:spcPts val="0"/>
              </a:spcAft>
              <a:defRPr/>
            </a:pPr>
            <a:r>
              <a:rPr lang="en-US" sz="1200" dirty="0">
                <a:solidFill>
                  <a:srgbClr val="3B3938"/>
                </a:solidFill>
                <a:latin typeface="Calibri" panose="020F0502020204030204"/>
                <a:cs typeface="+mn-cs"/>
              </a:rPr>
              <a:t>can easily find the most common </a:t>
            </a:r>
            <a:r>
              <a:rPr lang="en-US" sz="1200" b="1" dirty="0">
                <a:solidFill>
                  <a:srgbClr val="3B3938"/>
                </a:solidFill>
                <a:latin typeface="Calibri" panose="020F0502020204030204"/>
                <a:cs typeface="+mn-cs"/>
              </a:rPr>
              <a:t>reusable elements </a:t>
            </a:r>
            <a:r>
              <a:rPr lang="en-US" sz="1200" dirty="0">
                <a:solidFill>
                  <a:srgbClr val="3B3938"/>
                </a:solidFill>
                <a:latin typeface="Calibri" panose="020F0502020204030204"/>
                <a:cs typeface="+mn-cs"/>
              </a:rPr>
              <a:t>in a </a:t>
            </a:r>
            <a:r>
              <a:rPr lang="en-US" sz="1200" b="1" dirty="0">
                <a:solidFill>
                  <a:srgbClr val="3B3938"/>
                </a:solidFill>
                <a:latin typeface="Calibri" panose="020F0502020204030204"/>
                <a:cs typeface="+mn-cs"/>
              </a:rPr>
              <a:t>centralized catalogue</a:t>
            </a:r>
          </a:p>
        </p:txBody>
      </p:sp>
      <p:sp>
        <p:nvSpPr>
          <p:cNvPr id="11" name="Rectangle 10"/>
          <p:cNvSpPr/>
          <p:nvPr/>
        </p:nvSpPr>
        <p:spPr>
          <a:xfrm>
            <a:off x="785321" y="4161571"/>
            <a:ext cx="1620000" cy="1200329"/>
          </a:xfrm>
          <a:prstGeom prst="rect">
            <a:avLst/>
          </a:prstGeom>
        </p:spPr>
        <p:txBody>
          <a:bodyPr anchor="ctr">
            <a:spAutoFit/>
          </a:bodyPr>
          <a:lstStyle/>
          <a:p>
            <a:pPr algn="r" defTabSz="685800" fontAlgn="auto">
              <a:spcBef>
                <a:spcPts val="0"/>
              </a:spcBef>
              <a:spcAft>
                <a:spcPts val="0"/>
              </a:spcAft>
              <a:defRPr/>
            </a:pPr>
            <a:r>
              <a:rPr lang="en-US" sz="1200" dirty="0">
                <a:solidFill>
                  <a:srgbClr val="3B3938"/>
                </a:solidFill>
                <a:latin typeface="Calibri" panose="020F0502020204030204"/>
                <a:cs typeface="+mn-cs"/>
              </a:rPr>
              <a:t>A </a:t>
            </a:r>
            <a:r>
              <a:rPr lang="en-US" sz="1200" b="1" dirty="0">
                <a:solidFill>
                  <a:srgbClr val="3B3938"/>
                </a:solidFill>
                <a:latin typeface="Calibri" panose="020F0502020204030204"/>
                <a:cs typeface="+mn-cs"/>
              </a:rPr>
              <a:t>culture</a:t>
            </a:r>
            <a:r>
              <a:rPr lang="en-US" sz="1200" dirty="0">
                <a:solidFill>
                  <a:srgbClr val="3B3938"/>
                </a:solidFill>
                <a:latin typeface="Calibri" panose="020F0502020204030204"/>
                <a:cs typeface="+mn-cs"/>
              </a:rPr>
              <a:t> </a:t>
            </a:r>
          </a:p>
          <a:p>
            <a:pPr algn="r" defTabSz="685800" fontAlgn="auto">
              <a:spcBef>
                <a:spcPts val="0"/>
              </a:spcBef>
              <a:spcAft>
                <a:spcPts val="0"/>
              </a:spcAft>
              <a:defRPr/>
            </a:pPr>
            <a:r>
              <a:rPr lang="en-US" sz="1200" dirty="0">
                <a:solidFill>
                  <a:srgbClr val="3B3938"/>
                </a:solidFill>
                <a:latin typeface="Calibri" panose="020F0502020204030204"/>
                <a:cs typeface="+mn-cs"/>
              </a:rPr>
              <a:t>develops where </a:t>
            </a:r>
          </a:p>
          <a:p>
            <a:pPr algn="r" defTabSz="685800" fontAlgn="auto">
              <a:spcBef>
                <a:spcPts val="0"/>
              </a:spcBef>
              <a:spcAft>
                <a:spcPts val="0"/>
              </a:spcAft>
              <a:defRPr/>
            </a:pPr>
            <a:r>
              <a:rPr lang="en-US" sz="1200" b="1" dirty="0">
                <a:solidFill>
                  <a:srgbClr val="3B3938"/>
                </a:solidFill>
                <a:latin typeface="Calibri" panose="020F0502020204030204"/>
                <a:cs typeface="+mn-cs"/>
              </a:rPr>
              <a:t>reuse is adopted </a:t>
            </a:r>
            <a:r>
              <a:rPr lang="en-US" sz="1200" dirty="0">
                <a:solidFill>
                  <a:srgbClr val="3B3938"/>
                </a:solidFill>
                <a:latin typeface="Calibri" panose="020F0502020204030204"/>
                <a:cs typeface="+mn-cs"/>
              </a:rPr>
              <a:t>and the creation of </a:t>
            </a:r>
            <a:r>
              <a:rPr lang="en-US" sz="1200" b="1" dirty="0">
                <a:solidFill>
                  <a:srgbClr val="3B3938"/>
                </a:solidFill>
                <a:latin typeface="Calibri" panose="020F0502020204030204"/>
                <a:cs typeface="+mn-cs"/>
              </a:rPr>
              <a:t>reusable products</a:t>
            </a:r>
            <a:r>
              <a:rPr lang="en-US" sz="1200" dirty="0">
                <a:solidFill>
                  <a:srgbClr val="3B3938"/>
                </a:solidFill>
                <a:latin typeface="Calibri" panose="020F0502020204030204"/>
                <a:cs typeface="+mn-cs"/>
              </a:rPr>
              <a:t> is promoted, </a:t>
            </a:r>
          </a:p>
        </p:txBody>
      </p:sp>
      <p:sp>
        <p:nvSpPr>
          <p:cNvPr id="10" name="Rectangle 9"/>
          <p:cNvSpPr/>
          <p:nvPr/>
        </p:nvSpPr>
        <p:spPr>
          <a:xfrm>
            <a:off x="6360368" y="2175742"/>
            <a:ext cx="1620000" cy="1384995"/>
          </a:xfrm>
          <a:prstGeom prst="rect">
            <a:avLst/>
          </a:prstGeom>
        </p:spPr>
        <p:txBody>
          <a:bodyPr anchor="ctr">
            <a:spAutoFit/>
          </a:bodyPr>
          <a:lstStyle/>
          <a:p>
            <a:pPr defTabSz="685800" fontAlgn="auto">
              <a:spcBef>
                <a:spcPts val="0"/>
              </a:spcBef>
              <a:spcAft>
                <a:spcPts val="0"/>
              </a:spcAft>
              <a:defRPr/>
            </a:pPr>
            <a:r>
              <a:rPr lang="en-US" sz="1200" b="1" dirty="0">
                <a:solidFill>
                  <a:srgbClr val="3B3938"/>
                </a:solidFill>
                <a:latin typeface="Calibri" panose="020F0502020204030204"/>
                <a:cs typeface="+mn-cs"/>
              </a:rPr>
              <a:t>Processes </a:t>
            </a:r>
          </a:p>
          <a:p>
            <a:pPr defTabSz="685800" fontAlgn="auto">
              <a:spcBef>
                <a:spcPts val="0"/>
              </a:spcBef>
              <a:spcAft>
                <a:spcPts val="0"/>
              </a:spcAft>
              <a:defRPr/>
            </a:pPr>
            <a:r>
              <a:rPr lang="en-US" sz="1200" b="1" dirty="0">
                <a:solidFill>
                  <a:srgbClr val="3B3938"/>
                </a:solidFill>
                <a:latin typeface="Calibri" panose="020F0502020204030204"/>
                <a:cs typeface="+mn-cs"/>
              </a:rPr>
              <a:t>and tools </a:t>
            </a:r>
            <a:r>
              <a:rPr lang="en-US" sz="1200" dirty="0">
                <a:solidFill>
                  <a:srgbClr val="3B3938"/>
                </a:solidFill>
                <a:latin typeface="Calibri" panose="020F0502020204030204"/>
                <a:cs typeface="+mn-cs"/>
              </a:rPr>
              <a:t>are put in place to identify, register, implement, monitor and measure reuse throughout the </a:t>
            </a:r>
            <a:r>
              <a:rPr lang="en-US" sz="1200" b="1" dirty="0">
                <a:solidFill>
                  <a:srgbClr val="3B3938"/>
                </a:solidFill>
                <a:latin typeface="Calibri" panose="020F0502020204030204"/>
                <a:cs typeface="+mn-cs"/>
              </a:rPr>
              <a:t>project lifecycle</a:t>
            </a:r>
          </a:p>
        </p:txBody>
      </p:sp>
      <p:sp>
        <p:nvSpPr>
          <p:cNvPr id="12" name="Rectangle 11"/>
          <p:cNvSpPr/>
          <p:nvPr/>
        </p:nvSpPr>
        <p:spPr>
          <a:xfrm>
            <a:off x="6360368" y="3809170"/>
            <a:ext cx="1620000" cy="1938992"/>
          </a:xfrm>
          <a:prstGeom prst="rect">
            <a:avLst/>
          </a:prstGeom>
        </p:spPr>
        <p:txBody>
          <a:bodyPr wrap="square" anchor="ctr">
            <a:spAutoFit/>
          </a:bodyPr>
          <a:lstStyle/>
          <a:p>
            <a:pPr defTabSz="685800" fontAlgn="auto">
              <a:spcBef>
                <a:spcPts val="0"/>
              </a:spcBef>
              <a:spcAft>
                <a:spcPts val="0"/>
              </a:spcAft>
              <a:defRPr/>
            </a:pPr>
            <a:r>
              <a:rPr lang="en-US" sz="1200" dirty="0">
                <a:solidFill>
                  <a:srgbClr val="3B3938"/>
                </a:solidFill>
                <a:latin typeface="Calibri" panose="020F0502020204030204"/>
                <a:cs typeface="+mn-cs"/>
              </a:rPr>
              <a:t>Human </a:t>
            </a:r>
          </a:p>
          <a:p>
            <a:pPr defTabSz="685800" fontAlgn="auto">
              <a:spcBef>
                <a:spcPts val="0"/>
              </a:spcBef>
              <a:spcAft>
                <a:spcPts val="0"/>
              </a:spcAft>
              <a:defRPr/>
            </a:pPr>
            <a:r>
              <a:rPr lang="en-US" sz="1200" b="1" dirty="0">
                <a:solidFill>
                  <a:srgbClr val="3B3938"/>
                </a:solidFill>
                <a:latin typeface="Calibri" panose="020F0502020204030204"/>
                <a:cs typeface="+mn-cs"/>
              </a:rPr>
              <a:t>networks</a:t>
            </a:r>
            <a:r>
              <a:rPr lang="en-US" sz="1200" dirty="0">
                <a:solidFill>
                  <a:srgbClr val="3B3938"/>
                </a:solidFill>
                <a:latin typeface="Calibri" panose="020F0502020204030204"/>
                <a:cs typeface="+mn-cs"/>
              </a:rPr>
              <a:t> are maintained and developed on all levels (CEO’s, CIO’s, business owners, business analysts, architects) in order to keep maximum </a:t>
            </a:r>
            <a:r>
              <a:rPr lang="en-US" sz="1200" b="1" dirty="0">
                <a:solidFill>
                  <a:srgbClr val="3B3938"/>
                </a:solidFill>
                <a:latin typeface="Calibri" panose="020F0502020204030204"/>
                <a:cs typeface="+mn-cs"/>
              </a:rPr>
              <a:t>visibility </a:t>
            </a:r>
            <a:r>
              <a:rPr lang="en-US" sz="1200" dirty="0">
                <a:solidFill>
                  <a:srgbClr val="3B3938"/>
                </a:solidFill>
                <a:latin typeface="Calibri" panose="020F0502020204030204"/>
                <a:cs typeface="+mn-cs"/>
              </a:rPr>
              <a:t>on reuse potential</a:t>
            </a:r>
            <a:endParaRPr lang="en-US" sz="1200" b="1" dirty="0">
              <a:solidFill>
                <a:srgbClr val="3B3938"/>
              </a:solidFill>
              <a:latin typeface="Calibri" panose="020F0502020204030204"/>
              <a:cs typeface="+mn-cs"/>
            </a:endParaRPr>
          </a:p>
        </p:txBody>
      </p:sp>
      <p:sp>
        <p:nvSpPr>
          <p:cNvPr id="21" name="Snip Single Corner Rectangle 20"/>
          <p:cNvSpPr/>
          <p:nvPr/>
        </p:nvSpPr>
        <p:spPr>
          <a:xfrm>
            <a:off x="6360368" y="1812576"/>
            <a:ext cx="1620000" cy="1890000"/>
          </a:xfrm>
          <a:prstGeom prst="snip1Rect">
            <a:avLst>
              <a:gd name="adj" fmla="val 41703"/>
            </a:avLst>
          </a:prstGeom>
          <a:noFill/>
          <a:ln w="38100">
            <a:solidFill>
              <a:srgbClr val="D2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2" name="Snip Single Corner Rectangle 21"/>
          <p:cNvSpPr/>
          <p:nvPr/>
        </p:nvSpPr>
        <p:spPr>
          <a:xfrm>
            <a:off x="6360368" y="3820711"/>
            <a:ext cx="1620000" cy="1890000"/>
          </a:xfrm>
          <a:prstGeom prst="snip1Rect">
            <a:avLst>
              <a:gd name="adj" fmla="val 41703"/>
            </a:avLst>
          </a:prstGeom>
          <a:noFill/>
          <a:ln w="38100">
            <a:solidFill>
              <a:srgbClr val="2795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3" name="Snip Single Corner Rectangle 22"/>
          <p:cNvSpPr/>
          <p:nvPr/>
        </p:nvSpPr>
        <p:spPr>
          <a:xfrm flipH="1">
            <a:off x="785321" y="1812576"/>
            <a:ext cx="1620000" cy="1890000"/>
          </a:xfrm>
          <a:prstGeom prst="snip1Rect">
            <a:avLst>
              <a:gd name="adj" fmla="val 41703"/>
            </a:avLst>
          </a:prstGeom>
          <a:noFill/>
          <a:ln w="38100">
            <a:solidFill>
              <a:srgbClr val="3B3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4" name="Snip Single Corner Rectangle 23"/>
          <p:cNvSpPr/>
          <p:nvPr/>
        </p:nvSpPr>
        <p:spPr>
          <a:xfrm flipH="1">
            <a:off x="785321" y="3820711"/>
            <a:ext cx="1620000" cy="1890000"/>
          </a:xfrm>
          <a:prstGeom prst="snip1Rect">
            <a:avLst>
              <a:gd name="adj" fmla="val 41703"/>
            </a:avLst>
          </a:prstGeom>
          <a:noFill/>
          <a:ln w="38100">
            <a:solidFill>
              <a:srgbClr val="E1D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cxnSp>
        <p:nvCxnSpPr>
          <p:cNvPr id="26" name="Straight Connector 25"/>
          <p:cNvCxnSpPr>
            <a:stCxn id="23" idx="2"/>
          </p:cNvCxnSpPr>
          <p:nvPr/>
        </p:nvCxnSpPr>
        <p:spPr>
          <a:xfrm>
            <a:off x="2405321" y="2757576"/>
            <a:ext cx="1514999" cy="791619"/>
          </a:xfrm>
          <a:prstGeom prst="line">
            <a:avLst/>
          </a:prstGeom>
          <a:ln w="38100">
            <a:solidFill>
              <a:srgbClr val="3B393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2"/>
          </p:cNvCxnSpPr>
          <p:nvPr/>
        </p:nvCxnSpPr>
        <p:spPr>
          <a:xfrm flipV="1">
            <a:off x="2405321" y="4761736"/>
            <a:ext cx="481181" cy="3975"/>
          </a:xfrm>
          <a:prstGeom prst="line">
            <a:avLst/>
          </a:prstGeom>
          <a:ln w="38100">
            <a:solidFill>
              <a:srgbClr val="E1DDD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2"/>
          </p:cNvCxnSpPr>
          <p:nvPr/>
        </p:nvCxnSpPr>
        <p:spPr>
          <a:xfrm flipV="1">
            <a:off x="5189135" y="2757576"/>
            <a:ext cx="1171234" cy="791619"/>
          </a:xfrm>
          <a:prstGeom prst="line">
            <a:avLst/>
          </a:prstGeom>
          <a:ln w="38100">
            <a:solidFill>
              <a:srgbClr val="D23D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2" idx="2"/>
          </p:cNvCxnSpPr>
          <p:nvPr/>
        </p:nvCxnSpPr>
        <p:spPr>
          <a:xfrm>
            <a:off x="5189135" y="4761736"/>
            <a:ext cx="1171234" cy="3975"/>
          </a:xfrm>
          <a:prstGeom prst="line">
            <a:avLst/>
          </a:prstGeom>
          <a:ln w="38100">
            <a:solidFill>
              <a:srgbClr val="2795CB"/>
            </a:solidFill>
          </a:ln>
        </p:spPr>
        <p:style>
          <a:lnRef idx="1">
            <a:schemeClr val="accent1"/>
          </a:lnRef>
          <a:fillRef idx="0">
            <a:schemeClr val="accent1"/>
          </a:fillRef>
          <a:effectRef idx="0">
            <a:schemeClr val="accent1"/>
          </a:effectRef>
          <a:fontRef idx="minor">
            <a:schemeClr val="tx1"/>
          </a:fontRef>
        </p:style>
      </p:cxnSp>
      <p:sp>
        <p:nvSpPr>
          <p:cNvPr id="16" name="Slide Number Placeholder 4"/>
          <p:cNvSpPr txBox="1">
            <a:spLocks/>
          </p:cNvSpPr>
          <p:nvPr/>
        </p:nvSpPr>
        <p:spPr>
          <a:xfrm>
            <a:off x="8515350" y="5559955"/>
            <a:ext cx="506498" cy="350027"/>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A20BCE-BB7B-46B6-B74F-5C461C2FC4DE}" type="slidenum">
              <a:rPr lang="en-US" sz="1350">
                <a:solidFill>
                  <a:schemeClr val="bg1"/>
                </a:solidFill>
              </a:rPr>
              <a:pPr/>
              <a:t>68</a:t>
            </a:fld>
            <a:endParaRPr lang="en-US" sz="1350" dirty="0">
              <a:solidFill>
                <a:schemeClr val="bg1"/>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68</a:t>
            </a:fld>
            <a:endParaRPr lang="en-GB" dirty="0"/>
          </a:p>
        </p:txBody>
      </p:sp>
    </p:spTree>
    <p:extLst>
      <p:ext uri="{BB962C8B-B14F-4D97-AF65-F5344CB8AC3E}">
        <p14:creationId xmlns:p14="http://schemas.microsoft.com/office/powerpoint/2010/main" val="28398690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Reuse</a:t>
            </a:r>
            <a:endParaRPr lang="en-US" dirty="0"/>
          </a:p>
        </p:txBody>
      </p:sp>
      <p:cxnSp>
        <p:nvCxnSpPr>
          <p:cNvPr id="5" name="Straight Arrow Connector 4"/>
          <p:cNvCxnSpPr/>
          <p:nvPr/>
        </p:nvCxnSpPr>
        <p:spPr>
          <a:xfrm>
            <a:off x="1871700" y="4245378"/>
            <a:ext cx="5508612" cy="0"/>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flipH="1" flipV="1">
            <a:off x="1880675" y="2240868"/>
            <a:ext cx="6288" cy="2544570"/>
          </a:xfrm>
          <a:prstGeom prst="straightConnector1">
            <a:avLst/>
          </a:prstGeom>
          <a:ln w="44450">
            <a:tailEnd type="triangle"/>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862883" y="2986696"/>
            <a:ext cx="876074" cy="461665"/>
          </a:xfrm>
          <a:prstGeom prst="rect">
            <a:avLst/>
          </a:prstGeom>
          <a:noFill/>
        </p:spPr>
        <p:txBody>
          <a:bodyPr wrap="none" rtlCol="0">
            <a:spAutoFit/>
          </a:bodyPr>
          <a:lstStyle/>
          <a:p>
            <a:r>
              <a:rPr lang="en-US" sz="2400" dirty="0"/>
              <a:t>Value</a:t>
            </a:r>
          </a:p>
        </p:txBody>
      </p:sp>
      <p:sp>
        <p:nvSpPr>
          <p:cNvPr id="8" name="TextBox 7"/>
          <p:cNvSpPr txBox="1"/>
          <p:nvPr/>
        </p:nvSpPr>
        <p:spPr>
          <a:xfrm>
            <a:off x="2660730" y="5042211"/>
            <a:ext cx="4068421" cy="461665"/>
          </a:xfrm>
          <a:prstGeom prst="rect">
            <a:avLst/>
          </a:prstGeom>
          <a:noFill/>
        </p:spPr>
        <p:txBody>
          <a:bodyPr wrap="none" rtlCol="0">
            <a:spAutoFit/>
          </a:bodyPr>
          <a:lstStyle/>
          <a:p>
            <a:r>
              <a:rPr lang="en-US" sz="2400" dirty="0"/>
              <a:t>Offered </a:t>
            </a:r>
            <a:r>
              <a:rPr lang="en-US" sz="2400" dirty="0" smtClean="0"/>
              <a:t>‘business’ </a:t>
            </a:r>
            <a:r>
              <a:rPr lang="en-US" sz="2400" dirty="0"/>
              <a:t>functionality</a:t>
            </a:r>
          </a:p>
        </p:txBody>
      </p:sp>
      <p:sp>
        <p:nvSpPr>
          <p:cNvPr id="9" name="TextBox 8"/>
          <p:cNvSpPr txBox="1"/>
          <p:nvPr/>
        </p:nvSpPr>
        <p:spPr>
          <a:xfrm>
            <a:off x="1903964" y="4373471"/>
            <a:ext cx="788614" cy="369332"/>
          </a:xfrm>
          <a:prstGeom prst="rect">
            <a:avLst/>
          </a:prstGeom>
          <a:noFill/>
        </p:spPr>
        <p:txBody>
          <a:bodyPr wrap="none" rtlCol="0">
            <a:spAutoFit/>
          </a:bodyPr>
          <a:lstStyle/>
          <a:p>
            <a:r>
              <a:rPr lang="en-US" i="1" dirty="0">
                <a:solidFill>
                  <a:schemeClr val="accent5"/>
                </a:solidFill>
              </a:rPr>
              <a:t>library</a:t>
            </a:r>
          </a:p>
        </p:txBody>
      </p:sp>
      <p:sp>
        <p:nvSpPr>
          <p:cNvPr id="10" name="TextBox 9"/>
          <p:cNvSpPr txBox="1"/>
          <p:nvPr/>
        </p:nvSpPr>
        <p:spPr>
          <a:xfrm>
            <a:off x="2959306" y="4373471"/>
            <a:ext cx="1210844" cy="369332"/>
          </a:xfrm>
          <a:prstGeom prst="rect">
            <a:avLst/>
          </a:prstGeom>
          <a:noFill/>
        </p:spPr>
        <p:txBody>
          <a:bodyPr wrap="none" rtlCol="0">
            <a:spAutoFit/>
          </a:bodyPr>
          <a:lstStyle/>
          <a:p>
            <a:r>
              <a:rPr lang="en-US" i="1" dirty="0">
                <a:solidFill>
                  <a:schemeClr val="accent5"/>
                </a:solidFill>
              </a:rPr>
              <a:t>framework</a:t>
            </a:r>
          </a:p>
        </p:txBody>
      </p:sp>
      <p:sp>
        <p:nvSpPr>
          <p:cNvPr id="11" name="TextBox 10"/>
          <p:cNvSpPr txBox="1"/>
          <p:nvPr/>
        </p:nvSpPr>
        <p:spPr>
          <a:xfrm>
            <a:off x="4333529" y="4373471"/>
            <a:ext cx="910827" cy="369332"/>
          </a:xfrm>
          <a:prstGeom prst="rect">
            <a:avLst/>
          </a:prstGeom>
          <a:noFill/>
        </p:spPr>
        <p:txBody>
          <a:bodyPr wrap="none" rtlCol="0">
            <a:spAutoFit/>
          </a:bodyPr>
          <a:lstStyle/>
          <a:p>
            <a:r>
              <a:rPr lang="en-US" i="1" dirty="0">
                <a:solidFill>
                  <a:schemeClr val="accent5"/>
                </a:solidFill>
              </a:rPr>
              <a:t>product</a:t>
            </a:r>
          </a:p>
        </p:txBody>
      </p:sp>
      <p:sp>
        <p:nvSpPr>
          <p:cNvPr id="13" name="TextBox 12"/>
          <p:cNvSpPr txBox="1"/>
          <p:nvPr/>
        </p:nvSpPr>
        <p:spPr>
          <a:xfrm>
            <a:off x="6592663" y="4373471"/>
            <a:ext cx="827855" cy="369332"/>
          </a:xfrm>
          <a:prstGeom prst="rect">
            <a:avLst/>
          </a:prstGeom>
          <a:noFill/>
        </p:spPr>
        <p:txBody>
          <a:bodyPr wrap="none" rtlCol="0">
            <a:spAutoFit/>
          </a:bodyPr>
          <a:lstStyle/>
          <a:p>
            <a:r>
              <a:rPr lang="en-US" i="1" dirty="0">
                <a:solidFill>
                  <a:schemeClr val="accent5"/>
                </a:solidFill>
              </a:rPr>
              <a:t>system</a:t>
            </a:r>
          </a:p>
        </p:txBody>
      </p:sp>
      <p:sp>
        <p:nvSpPr>
          <p:cNvPr id="14" name="Freeform 13"/>
          <p:cNvSpPr/>
          <p:nvPr/>
        </p:nvSpPr>
        <p:spPr>
          <a:xfrm>
            <a:off x="2006376" y="2365817"/>
            <a:ext cx="5063899" cy="1757363"/>
          </a:xfrm>
          <a:custGeom>
            <a:avLst/>
            <a:gdLst>
              <a:gd name="connsiteX0" fmla="*/ 0 w 6751865"/>
              <a:gd name="connsiteY0" fmla="*/ 2343150 h 2343150"/>
              <a:gd name="connsiteX1" fmla="*/ 1926772 w 6751865"/>
              <a:gd name="connsiteY1" fmla="*/ 2269671 h 2343150"/>
              <a:gd name="connsiteX2" fmla="*/ 3453493 w 6751865"/>
              <a:gd name="connsiteY2" fmla="*/ 1967593 h 2343150"/>
              <a:gd name="connsiteX3" fmla="*/ 5012872 w 6751865"/>
              <a:gd name="connsiteY3" fmla="*/ 1240971 h 2343150"/>
              <a:gd name="connsiteX4" fmla="*/ 6751865 w 6751865"/>
              <a:gd name="connsiteY4" fmla="*/ 0 h 234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865" h="2343150">
                <a:moveTo>
                  <a:pt x="0" y="2343150"/>
                </a:moveTo>
                <a:cubicBezTo>
                  <a:pt x="675595" y="2337707"/>
                  <a:pt x="1351190" y="2332264"/>
                  <a:pt x="1926772" y="2269671"/>
                </a:cubicBezTo>
                <a:cubicBezTo>
                  <a:pt x="2502354" y="2207078"/>
                  <a:pt x="2939143" y="2139043"/>
                  <a:pt x="3453493" y="1967593"/>
                </a:cubicBezTo>
                <a:cubicBezTo>
                  <a:pt x="3967843" y="1796143"/>
                  <a:pt x="4463143" y="1568903"/>
                  <a:pt x="5012872" y="1240971"/>
                </a:cubicBezTo>
                <a:cubicBezTo>
                  <a:pt x="5562601" y="913039"/>
                  <a:pt x="6157233" y="456519"/>
                  <a:pt x="6751865" y="0"/>
                </a:cubicBezTo>
              </a:path>
            </a:pathLst>
          </a:custGeom>
          <a:ln w="44450">
            <a:headEnd type="none" w="lg" len="lg"/>
            <a:tailEnd type="triangl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4915" y="4309771"/>
            <a:ext cx="663426" cy="732440"/>
          </a:xfrm>
          <a:prstGeom prst="rect">
            <a:avLst/>
          </a:prstGeom>
        </p:spPr>
      </p:pic>
      <p:sp>
        <p:nvSpPr>
          <p:cNvPr id="16" name="Slide Number Placeholder 4"/>
          <p:cNvSpPr txBox="1">
            <a:spLocks/>
          </p:cNvSpPr>
          <p:nvPr/>
        </p:nvSpPr>
        <p:spPr>
          <a:xfrm>
            <a:off x="8515350" y="5559955"/>
            <a:ext cx="506498" cy="350027"/>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A20BCE-BB7B-46B6-B74F-5C461C2FC4DE}" type="slidenum">
              <a:rPr lang="en-US" sz="1350">
                <a:solidFill>
                  <a:schemeClr val="bg1"/>
                </a:solidFill>
              </a:rPr>
              <a:pPr/>
              <a:t>69</a:t>
            </a:fld>
            <a:endParaRPr lang="en-US" sz="1350" dirty="0">
              <a:solidFill>
                <a:schemeClr val="bg1"/>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69</a:t>
            </a:fld>
            <a:endParaRPr lang="en-GB" dirty="0"/>
          </a:p>
        </p:txBody>
      </p:sp>
    </p:spTree>
    <p:extLst>
      <p:ext uri="{BB962C8B-B14F-4D97-AF65-F5344CB8AC3E}">
        <p14:creationId xmlns:p14="http://schemas.microsoft.com/office/powerpoint/2010/main" val="86794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BE" altLang="en-US" dirty="0" err="1" smtClean="0"/>
              <a:t>Facts</a:t>
            </a:r>
            <a:r>
              <a:rPr lang="fr-BE" altLang="en-US" dirty="0" smtClean="0"/>
              <a:t> &amp; Figures </a:t>
            </a:r>
            <a:r>
              <a:rPr lang="fr-BE" altLang="en-US" dirty="0"/>
              <a:t>2019</a:t>
            </a:r>
            <a:endParaRPr lang="en-US" altLang="en-US" dirty="0"/>
          </a:p>
        </p:txBody>
      </p:sp>
      <p:sp>
        <p:nvSpPr>
          <p:cNvPr id="22531" name="Content Placeholder 2"/>
          <p:cNvSpPr>
            <a:spLocks noGrp="1"/>
          </p:cNvSpPr>
          <p:nvPr>
            <p:ph idx="1"/>
          </p:nvPr>
        </p:nvSpPr>
        <p:spPr/>
        <p:txBody>
          <a:bodyPr>
            <a:normAutofit/>
          </a:bodyPr>
          <a:lstStyle/>
          <a:p>
            <a:r>
              <a:rPr lang="nl-NL" dirty="0" smtClean="0"/>
              <a:t>project </a:t>
            </a:r>
            <a:r>
              <a:rPr lang="nl-NL" dirty="0" err="1"/>
              <a:t>DebtRecovery</a:t>
            </a:r>
            <a:endParaRPr lang="nl-NL" dirty="0"/>
          </a:p>
          <a:p>
            <a:pPr lvl="1"/>
            <a:r>
              <a:rPr lang="nl-NL" dirty="0"/>
              <a:t>overmaken door </a:t>
            </a:r>
            <a:r>
              <a:rPr lang="nl-NL" dirty="0" smtClean="0"/>
              <a:t>OISZ van </a:t>
            </a:r>
            <a:r>
              <a:rPr lang="nl-NL" dirty="0"/>
              <a:t>aanvragen tot inning en invordering van </a:t>
            </a:r>
            <a:r>
              <a:rPr lang="nl-NL" dirty="0" smtClean="0"/>
              <a:t>niet-fiscale </a:t>
            </a:r>
            <a:r>
              <a:rPr lang="nl-NL" dirty="0"/>
              <a:t>schulden door de Algemene Administratie van de Inning en de Invordering (AAII) bij </a:t>
            </a:r>
            <a:r>
              <a:rPr lang="nl-NL" dirty="0" smtClean="0"/>
              <a:t>FOD </a:t>
            </a:r>
            <a:r>
              <a:rPr lang="nl-NL" dirty="0"/>
              <a:t>Financiën en consultatie van de stand van zaken in een dossier</a:t>
            </a:r>
          </a:p>
          <a:p>
            <a:pPr lvl="1"/>
            <a:r>
              <a:rPr lang="nl-NL" dirty="0" smtClean="0"/>
              <a:t>verzoeken </a:t>
            </a:r>
            <a:r>
              <a:rPr lang="nl-NL" dirty="0"/>
              <a:t>tot invordering werden overgemaakt door middel van papieren documenten met de bewijsstukken van de vordering als bijlage </a:t>
            </a:r>
          </a:p>
          <a:p>
            <a:pPr lvl="1"/>
            <a:r>
              <a:rPr lang="nl-NL" dirty="0"/>
              <a:t>voortaan zullen de </a:t>
            </a:r>
            <a:r>
              <a:rPr lang="nl-NL" dirty="0" smtClean="0"/>
              <a:t>OISZ op </a:t>
            </a:r>
            <a:r>
              <a:rPr lang="nl-NL" dirty="0"/>
              <a:t>elektronische wijze aanvragen aan </a:t>
            </a:r>
            <a:r>
              <a:rPr lang="nl-NL" dirty="0" smtClean="0"/>
              <a:t>FOD </a:t>
            </a:r>
            <a:r>
              <a:rPr lang="nl-NL" dirty="0"/>
              <a:t>Financiën overmaken</a:t>
            </a:r>
          </a:p>
          <a:p>
            <a:pPr lvl="1"/>
            <a:r>
              <a:rPr lang="nl-NL" dirty="0"/>
              <a:t>gebruikende </a:t>
            </a:r>
            <a:r>
              <a:rPr lang="nl-NL" dirty="0" smtClean="0"/>
              <a:t>instellingen</a:t>
            </a:r>
            <a:endParaRPr lang="nl-NL" dirty="0"/>
          </a:p>
          <a:p>
            <a:pPr lvl="2"/>
            <a:r>
              <a:rPr lang="nl-NL" dirty="0"/>
              <a:t>FOD WASO voor de inning en invordering van administratieve geldboeten</a:t>
            </a:r>
          </a:p>
          <a:p>
            <a:pPr lvl="2"/>
            <a:r>
              <a:rPr lang="nl-NL" dirty="0" smtClean="0"/>
              <a:t>binnenkort RVA </a:t>
            </a:r>
            <a:r>
              <a:rPr lang="nl-NL" dirty="0"/>
              <a:t>en uitbetalingsinstellingen </a:t>
            </a:r>
            <a:r>
              <a:rPr lang="nl-NL" dirty="0" smtClean="0"/>
              <a:t>(invordering </a:t>
            </a:r>
            <a:r>
              <a:rPr lang="nl-NL" dirty="0"/>
              <a:t>van onterecht toegekende </a:t>
            </a:r>
            <a:r>
              <a:rPr lang="nl-NL" dirty="0" smtClean="0"/>
              <a:t>werkloosheidsuitkeringen), sector </a:t>
            </a:r>
            <a:r>
              <a:rPr lang="nl-NL" dirty="0"/>
              <a:t>jaarlijkse vakantie </a:t>
            </a:r>
            <a:r>
              <a:rPr lang="nl-NL" dirty="0" smtClean="0"/>
              <a:t>(onterecht uitbetaald vakantiegeld), RIZIV (schuldvorderingen </a:t>
            </a:r>
            <a:r>
              <a:rPr lang="nl-NL" dirty="0"/>
              <a:t>ten aanzien van zorgverstrekkers en sociaal </a:t>
            </a:r>
            <a:r>
              <a:rPr lang="nl-NL" dirty="0" smtClean="0"/>
              <a:t>verzekerden)</a:t>
            </a:r>
            <a:endParaRPr lang="nl-NL"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7</a:t>
            </a:fld>
            <a:endParaRPr lang="en-GB" dirty="0"/>
          </a:p>
        </p:txBody>
      </p:sp>
    </p:spTree>
    <p:extLst>
      <p:ext uri="{BB962C8B-B14F-4D97-AF65-F5344CB8AC3E}">
        <p14:creationId xmlns:p14="http://schemas.microsoft.com/office/powerpoint/2010/main" val="19897178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741" y="3655523"/>
            <a:ext cx="189000" cy="189000"/>
          </a:xfrm>
          <a:prstGeom prst="rect">
            <a:avLst/>
          </a:prstGeom>
        </p:spPr>
      </p:pic>
      <p:pic>
        <p:nvPicPr>
          <p:cNvPr id="105" name="Picture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742" y="3648989"/>
            <a:ext cx="189000" cy="189000"/>
          </a:xfrm>
          <a:prstGeom prst="rect">
            <a:avLst/>
          </a:prstGeom>
        </p:spPr>
      </p:pic>
      <p:pic>
        <p:nvPicPr>
          <p:cNvPr id="106" name="Picture 1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210" y="3648989"/>
            <a:ext cx="189000" cy="189000"/>
          </a:xfrm>
          <a:prstGeom prst="rect">
            <a:avLst/>
          </a:prstGeom>
        </p:spPr>
      </p:pic>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513" y="3644120"/>
            <a:ext cx="189000" cy="189000"/>
          </a:xfrm>
          <a:prstGeom prst="rect">
            <a:avLst/>
          </a:prstGeom>
        </p:spPr>
      </p:pic>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839" y="3640866"/>
            <a:ext cx="189000" cy="189000"/>
          </a:xfrm>
          <a:prstGeom prst="rect">
            <a:avLst/>
          </a:prstGeom>
        </p:spPr>
      </p:pic>
      <p:pic>
        <p:nvPicPr>
          <p:cNvPr id="109" name="Pictur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8398" y="3642082"/>
            <a:ext cx="189000" cy="189000"/>
          </a:xfrm>
          <a:prstGeom prst="rect">
            <a:avLst/>
          </a:prstGeom>
        </p:spPr>
      </p:pic>
      <p:pic>
        <p:nvPicPr>
          <p:cNvPr id="110" name="Picture 1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8397" y="3642081"/>
            <a:ext cx="189000" cy="189000"/>
          </a:xfrm>
          <a:prstGeom prst="rect">
            <a:avLst/>
          </a:prstGeom>
        </p:spPr>
      </p:pic>
      <p:pic>
        <p:nvPicPr>
          <p:cNvPr id="111" name="Picture 1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5527" y="3628994"/>
            <a:ext cx="189000" cy="189000"/>
          </a:xfrm>
          <a:prstGeom prst="rect">
            <a:avLst/>
          </a:prstGeom>
        </p:spPr>
      </p:pic>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364" y="3642057"/>
            <a:ext cx="189000" cy="189000"/>
          </a:xfrm>
          <a:prstGeom prst="rect">
            <a:avLst/>
          </a:prstGeom>
        </p:spPr>
      </p:pic>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1022" y="3635527"/>
            <a:ext cx="189000" cy="189000"/>
          </a:xfrm>
          <a:prstGeom prst="rect">
            <a:avLst/>
          </a:prstGeom>
        </p:spPr>
      </p:pic>
      <p:pic>
        <p:nvPicPr>
          <p:cNvPr id="114" name="Picture 1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9191" y="3646431"/>
            <a:ext cx="189000" cy="189000"/>
          </a:xfrm>
          <a:prstGeom prst="rect">
            <a:avLst/>
          </a:prstGeom>
        </p:spPr>
      </p:pic>
      <p:pic>
        <p:nvPicPr>
          <p:cNvPr id="115" name="Picture 1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1108" y="3642673"/>
            <a:ext cx="189000" cy="189000"/>
          </a:xfrm>
          <a:prstGeom prst="rect">
            <a:avLst/>
          </a:prstGeom>
        </p:spPr>
      </p:pic>
      <p:pic>
        <p:nvPicPr>
          <p:cNvPr id="116" name="Picture 1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9232" y="3644013"/>
            <a:ext cx="189000" cy="189000"/>
          </a:xfrm>
          <a:prstGeom prst="rect">
            <a:avLst/>
          </a:prstGeom>
        </p:spPr>
      </p:pic>
      <p:pic>
        <p:nvPicPr>
          <p:cNvPr id="117" name="Picture 1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659" y="3621843"/>
            <a:ext cx="189000" cy="189000"/>
          </a:xfrm>
          <a:prstGeom prst="rect">
            <a:avLst/>
          </a:prstGeom>
        </p:spPr>
      </p:pic>
      <p:pic>
        <p:nvPicPr>
          <p:cNvPr id="118" name="Picture 1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5946" y="1843049"/>
            <a:ext cx="189000" cy="189000"/>
          </a:xfrm>
          <a:prstGeom prst="rect">
            <a:avLst/>
          </a:prstGeom>
        </p:spPr>
      </p:pic>
      <p:pic>
        <p:nvPicPr>
          <p:cNvPr id="119" name="Picture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515" y="3631064"/>
            <a:ext cx="189000" cy="189000"/>
          </a:xfrm>
          <a:prstGeom prst="rect">
            <a:avLst/>
          </a:prstGeom>
        </p:spPr>
      </p:pic>
      <p:pic>
        <p:nvPicPr>
          <p:cNvPr id="120" name="Picture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911" y="3638818"/>
            <a:ext cx="189000" cy="189000"/>
          </a:xfrm>
          <a:prstGeom prst="rect">
            <a:avLst/>
          </a:prstGeom>
        </p:spPr>
      </p:pic>
      <p:pic>
        <p:nvPicPr>
          <p:cNvPr id="121" name="Pictur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666" y="3638818"/>
            <a:ext cx="189000" cy="189000"/>
          </a:xfrm>
          <a:prstGeom prst="rect">
            <a:avLst/>
          </a:prstGeom>
        </p:spPr>
      </p:pic>
      <p:pic>
        <p:nvPicPr>
          <p:cNvPr id="122" name="Picture 1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1806" y="2230070"/>
            <a:ext cx="189000" cy="189000"/>
          </a:xfrm>
          <a:prstGeom prst="rect">
            <a:avLst/>
          </a:prstGeom>
        </p:spPr>
      </p:pic>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2387" y="3646629"/>
            <a:ext cx="189000" cy="189000"/>
          </a:xfrm>
          <a:prstGeom prst="rect">
            <a:avLst/>
          </a:prstGeom>
        </p:spPr>
      </p:pic>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8842" y="4244778"/>
            <a:ext cx="189000" cy="189000"/>
          </a:xfrm>
          <a:prstGeom prst="rect">
            <a:avLst/>
          </a:prstGeom>
        </p:spPr>
      </p:pic>
      <p:pic>
        <p:nvPicPr>
          <p:cNvPr id="125" name="Picture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227" y="3632263"/>
            <a:ext cx="189000" cy="189000"/>
          </a:xfrm>
          <a:prstGeom prst="rect">
            <a:avLst/>
          </a:prstGeom>
        </p:spPr>
      </p:pic>
      <p:sp>
        <p:nvSpPr>
          <p:cNvPr id="126" name="Rectangle 125"/>
          <p:cNvSpPr/>
          <p:nvPr/>
        </p:nvSpPr>
        <p:spPr>
          <a:xfrm>
            <a:off x="2906177" y="4751218"/>
            <a:ext cx="411072" cy="296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27" name="Picture 1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5744" y="1846325"/>
            <a:ext cx="189000" cy="189000"/>
          </a:xfrm>
          <a:prstGeom prst="rect">
            <a:avLst/>
          </a:prstGeom>
        </p:spPr>
      </p:pic>
      <p:grpSp>
        <p:nvGrpSpPr>
          <p:cNvPr id="128" name="Group 127"/>
          <p:cNvGrpSpPr/>
          <p:nvPr/>
        </p:nvGrpSpPr>
        <p:grpSpPr>
          <a:xfrm>
            <a:off x="3554742" y="3470584"/>
            <a:ext cx="2227327" cy="432000"/>
            <a:chOff x="2910855" y="3703725"/>
            <a:chExt cx="2969769" cy="576000"/>
          </a:xfrm>
        </p:grpSpPr>
        <p:sp>
          <p:nvSpPr>
            <p:cNvPr id="129" name="Rectangle 128"/>
            <p:cNvSpPr/>
            <p:nvPr/>
          </p:nvSpPr>
          <p:spPr>
            <a:xfrm>
              <a:off x="3036438" y="3703725"/>
              <a:ext cx="2723147" cy="49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3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0855" y="3703725"/>
              <a:ext cx="2969769"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1" name="Group 130"/>
          <p:cNvGrpSpPr/>
          <p:nvPr/>
        </p:nvGrpSpPr>
        <p:grpSpPr>
          <a:xfrm>
            <a:off x="4198457" y="1805826"/>
            <a:ext cx="966062" cy="296924"/>
            <a:chOff x="3769143" y="1423078"/>
            <a:chExt cx="1288082" cy="395899"/>
          </a:xfrm>
        </p:grpSpPr>
        <p:sp>
          <p:nvSpPr>
            <p:cNvPr id="132" name="Rectangle 131"/>
            <p:cNvSpPr/>
            <p:nvPr/>
          </p:nvSpPr>
          <p:spPr>
            <a:xfrm>
              <a:off x="3769143" y="1423078"/>
              <a:ext cx="1288082"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33" name="Picture 1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7631" y="1423078"/>
              <a:ext cx="1216216" cy="360000"/>
            </a:xfrm>
            <a:prstGeom prst="rect">
              <a:avLst/>
            </a:prstGeom>
          </p:spPr>
        </p:pic>
      </p:grpSp>
      <p:grpSp>
        <p:nvGrpSpPr>
          <p:cNvPr id="134" name="Group 133"/>
          <p:cNvGrpSpPr/>
          <p:nvPr/>
        </p:nvGrpSpPr>
        <p:grpSpPr>
          <a:xfrm>
            <a:off x="4462310" y="5520265"/>
            <a:ext cx="364974" cy="296924"/>
            <a:chOff x="4120946" y="6375663"/>
            <a:chExt cx="486632" cy="395899"/>
          </a:xfrm>
        </p:grpSpPr>
        <p:sp>
          <p:nvSpPr>
            <p:cNvPr id="135" name="Rectangle 134"/>
            <p:cNvSpPr/>
            <p:nvPr/>
          </p:nvSpPr>
          <p:spPr>
            <a:xfrm>
              <a:off x="4120946" y="6375663"/>
              <a:ext cx="428830"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36" name="Picture 7" descr="Homepagina"/>
            <p:cNvPicPr>
              <a:picLocks noChangeAspect="1" noChangeArrowheads="1"/>
            </p:cNvPicPr>
            <p:nvPr/>
          </p:nvPicPr>
          <p:blipFill rotWithShape="1">
            <a:blip r:embed="rId9">
              <a:extLst>
                <a:ext uri="{28A0092B-C50C-407E-A947-70E740481C1C}">
                  <a14:useLocalDpi xmlns:a14="http://schemas.microsoft.com/office/drawing/2010/main" val="0"/>
                </a:ext>
              </a:extLst>
            </a:blip>
            <a:srcRect r="64765" b="868"/>
            <a:stretch/>
          </p:blipFill>
          <p:spPr bwMode="auto">
            <a:xfrm>
              <a:off x="4183900" y="6411298"/>
              <a:ext cx="423678"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 name="Group 136"/>
          <p:cNvGrpSpPr/>
          <p:nvPr/>
        </p:nvGrpSpPr>
        <p:grpSpPr>
          <a:xfrm>
            <a:off x="5782068" y="2612561"/>
            <a:ext cx="1075183" cy="296924"/>
            <a:chOff x="5880624" y="2498725"/>
            <a:chExt cx="1433577" cy="395899"/>
          </a:xfrm>
        </p:grpSpPr>
        <p:sp>
          <p:nvSpPr>
            <p:cNvPr id="138" name="Rectangle 137"/>
            <p:cNvSpPr/>
            <p:nvPr/>
          </p:nvSpPr>
          <p:spPr>
            <a:xfrm>
              <a:off x="5880624" y="2498725"/>
              <a:ext cx="1394672"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39" name="Picture 9" descr="Beliris"/>
            <p:cNvPicPr>
              <a:picLocks noChangeAspect="1" noChangeArrowheads="1"/>
            </p:cNvPicPr>
            <p:nvPr/>
          </p:nvPicPr>
          <p:blipFill rotWithShape="1">
            <a:blip r:embed="rId10">
              <a:extLst>
                <a:ext uri="{28A0092B-C50C-407E-A947-70E740481C1C}">
                  <a14:useLocalDpi xmlns:a14="http://schemas.microsoft.com/office/drawing/2010/main" val="0"/>
                </a:ext>
              </a:extLst>
            </a:blip>
            <a:srcRect l="32706" t="32794" r="26969" b="34183"/>
            <a:stretch/>
          </p:blipFill>
          <p:spPr bwMode="auto">
            <a:xfrm>
              <a:off x="5932275" y="2534624"/>
              <a:ext cx="1381926"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Group 139"/>
          <p:cNvGrpSpPr/>
          <p:nvPr/>
        </p:nvGrpSpPr>
        <p:grpSpPr>
          <a:xfrm>
            <a:off x="2648902" y="4154793"/>
            <a:ext cx="508814" cy="300198"/>
            <a:chOff x="1703070" y="4555035"/>
            <a:chExt cx="678418" cy="400264"/>
          </a:xfrm>
        </p:grpSpPr>
        <p:sp>
          <p:nvSpPr>
            <p:cNvPr id="141" name="Rectangle 140"/>
            <p:cNvSpPr/>
            <p:nvPr/>
          </p:nvSpPr>
          <p:spPr>
            <a:xfrm>
              <a:off x="1703070" y="4555035"/>
              <a:ext cx="678418"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42" name="Picture 1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49286" y="4595299"/>
              <a:ext cx="437247" cy="360000"/>
            </a:xfrm>
            <a:prstGeom prst="rect">
              <a:avLst/>
            </a:prstGeom>
          </p:spPr>
        </p:pic>
      </p:grpSp>
      <p:grpSp>
        <p:nvGrpSpPr>
          <p:cNvPr id="143" name="Group 142"/>
          <p:cNvGrpSpPr/>
          <p:nvPr/>
        </p:nvGrpSpPr>
        <p:grpSpPr>
          <a:xfrm>
            <a:off x="3171550" y="2177852"/>
            <a:ext cx="966062" cy="327026"/>
            <a:chOff x="2399934" y="1878170"/>
            <a:chExt cx="1288082" cy="395899"/>
          </a:xfrm>
        </p:grpSpPr>
        <p:sp>
          <p:nvSpPr>
            <p:cNvPr id="144" name="Rectangle 143"/>
            <p:cNvSpPr/>
            <p:nvPr/>
          </p:nvSpPr>
          <p:spPr>
            <a:xfrm>
              <a:off x="2399934" y="1878170"/>
              <a:ext cx="1288082"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45" name="Picture 15" descr="sigedis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3581" y="1898841"/>
              <a:ext cx="92571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6" name="Group 145"/>
          <p:cNvGrpSpPr/>
          <p:nvPr/>
        </p:nvGrpSpPr>
        <p:grpSpPr>
          <a:xfrm>
            <a:off x="5242717" y="2131734"/>
            <a:ext cx="966062" cy="300914"/>
            <a:chOff x="5161490" y="1857623"/>
            <a:chExt cx="1288082" cy="401218"/>
          </a:xfrm>
        </p:grpSpPr>
        <p:sp>
          <p:nvSpPr>
            <p:cNvPr id="147" name="Rectangle 146"/>
            <p:cNvSpPr/>
            <p:nvPr/>
          </p:nvSpPr>
          <p:spPr>
            <a:xfrm>
              <a:off x="5161490" y="1857623"/>
              <a:ext cx="1288082"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48" name="Picture 19" descr="Ho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7323" y="1898841"/>
              <a:ext cx="964525"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 name="Group 148"/>
          <p:cNvGrpSpPr/>
          <p:nvPr/>
        </p:nvGrpSpPr>
        <p:grpSpPr>
          <a:xfrm>
            <a:off x="6386778" y="3604951"/>
            <a:ext cx="470473" cy="296924"/>
            <a:chOff x="6686904" y="3821911"/>
            <a:chExt cx="627297" cy="395899"/>
          </a:xfrm>
        </p:grpSpPr>
        <p:sp>
          <p:nvSpPr>
            <p:cNvPr id="150" name="Rectangle 149"/>
            <p:cNvSpPr/>
            <p:nvPr/>
          </p:nvSpPr>
          <p:spPr>
            <a:xfrm>
              <a:off x="6686904" y="3821911"/>
              <a:ext cx="627297"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51" name="Picture 2" descr="Rijksinstituut voor Ziekte- en Invaliditeitsverzekering (RIZIV)">
              <a:hlinkClick r:id="rId14"/>
            </p:cNvPr>
            <p:cNvPicPr>
              <a:picLocks noChangeAspect="1" noChangeArrowheads="1"/>
            </p:cNvPicPr>
            <p:nvPr/>
          </p:nvPicPr>
          <p:blipFill>
            <a:blip r:embed="rId1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21963" y="3839861"/>
              <a:ext cx="453333"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2" name="Group 151"/>
          <p:cNvGrpSpPr/>
          <p:nvPr/>
        </p:nvGrpSpPr>
        <p:grpSpPr>
          <a:xfrm>
            <a:off x="2906176" y="2639485"/>
            <a:ext cx="473321" cy="309764"/>
            <a:chOff x="2046102" y="2534624"/>
            <a:chExt cx="631094" cy="413019"/>
          </a:xfrm>
        </p:grpSpPr>
        <p:sp>
          <p:nvSpPr>
            <p:cNvPr id="153" name="Rectangle 152"/>
            <p:cNvSpPr/>
            <p:nvPr/>
          </p:nvSpPr>
          <p:spPr>
            <a:xfrm>
              <a:off x="2046102" y="2551744"/>
              <a:ext cx="631094"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54" name="Picture 1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34198" y="2534624"/>
              <a:ext cx="360000" cy="360000"/>
            </a:xfrm>
            <a:prstGeom prst="rect">
              <a:avLst/>
            </a:prstGeom>
          </p:spPr>
        </p:pic>
      </p:grpSp>
      <p:grpSp>
        <p:nvGrpSpPr>
          <p:cNvPr id="155" name="Group 154"/>
          <p:cNvGrpSpPr/>
          <p:nvPr/>
        </p:nvGrpSpPr>
        <p:grpSpPr>
          <a:xfrm>
            <a:off x="6066373" y="4763323"/>
            <a:ext cx="421700" cy="296924"/>
            <a:chOff x="6259697" y="5366408"/>
            <a:chExt cx="562266" cy="395899"/>
          </a:xfrm>
        </p:grpSpPr>
        <p:sp>
          <p:nvSpPr>
            <p:cNvPr id="156" name="Rectangle 155"/>
            <p:cNvSpPr/>
            <p:nvPr/>
          </p:nvSpPr>
          <p:spPr>
            <a:xfrm>
              <a:off x="6259697" y="5366408"/>
              <a:ext cx="562266" cy="3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57" name="Picture 1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55361" y="5402307"/>
              <a:ext cx="375460" cy="360000"/>
            </a:xfrm>
            <a:prstGeom prst="rect">
              <a:avLst/>
            </a:prstGeom>
          </p:spPr>
        </p:pic>
      </p:grpSp>
      <p:grpSp>
        <p:nvGrpSpPr>
          <p:cNvPr id="158" name="Group 157"/>
          <p:cNvGrpSpPr/>
          <p:nvPr/>
        </p:nvGrpSpPr>
        <p:grpSpPr>
          <a:xfrm>
            <a:off x="5385868" y="3850051"/>
            <a:ext cx="524503" cy="431431"/>
            <a:chOff x="5352358" y="4148714"/>
            <a:chExt cx="699338" cy="575242"/>
          </a:xfrm>
        </p:grpSpPr>
        <p:pic>
          <p:nvPicPr>
            <p:cNvPr id="159" name="Picture 1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531" y="4148714"/>
              <a:ext cx="252000" cy="252000"/>
            </a:xfrm>
            <a:prstGeom prst="rect">
              <a:avLst/>
            </a:prstGeom>
          </p:spPr>
        </p:pic>
        <p:sp>
          <p:nvSpPr>
            <p:cNvPr id="160" name="TextBox 159"/>
            <p:cNvSpPr txBox="1"/>
            <p:nvPr/>
          </p:nvSpPr>
          <p:spPr>
            <a:xfrm>
              <a:off x="5352358" y="4439176"/>
              <a:ext cx="699338" cy="284780"/>
            </a:xfrm>
            <a:prstGeom prst="rect">
              <a:avLst/>
            </a:prstGeom>
            <a:noFill/>
          </p:spPr>
          <p:txBody>
            <a:bodyPr wrap="none" rtlCol="0">
              <a:spAutoFit/>
            </a:bodyPr>
            <a:lstStyle/>
            <a:p>
              <a:pPr defTabSz="685800" fontAlgn="auto">
                <a:spcBef>
                  <a:spcPts val="0"/>
                </a:spcBef>
                <a:spcAft>
                  <a:spcPts val="0"/>
                </a:spcAft>
                <a:defRPr/>
              </a:pPr>
              <a:r>
                <a:rPr lang="en-US" sz="788" dirty="0">
                  <a:solidFill>
                    <a:prstClr val="black"/>
                  </a:solidFill>
                  <a:latin typeface="Arial" panose="020B0604020202020204" pitchFamily="34" charset="0"/>
                  <a:cs typeface="Arial" panose="020B0604020202020204" pitchFamily="34" charset="0"/>
                </a:rPr>
                <a:t>System</a:t>
              </a:r>
            </a:p>
          </p:txBody>
        </p:sp>
      </p:grpSp>
      <p:grpSp>
        <p:nvGrpSpPr>
          <p:cNvPr id="161" name="Group 160"/>
          <p:cNvGrpSpPr/>
          <p:nvPr/>
        </p:nvGrpSpPr>
        <p:grpSpPr>
          <a:xfrm>
            <a:off x="4525743" y="3850051"/>
            <a:ext cx="534121" cy="431431"/>
            <a:chOff x="4386959" y="4148714"/>
            <a:chExt cx="712161" cy="575242"/>
          </a:xfrm>
        </p:grpSpPr>
        <p:pic>
          <p:nvPicPr>
            <p:cNvPr id="162" name="Picture 1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6147" y="4148714"/>
              <a:ext cx="252000" cy="252000"/>
            </a:xfrm>
            <a:prstGeom prst="rect">
              <a:avLst/>
            </a:prstGeom>
          </p:spPr>
        </p:pic>
        <p:sp>
          <p:nvSpPr>
            <p:cNvPr id="163" name="TextBox 162"/>
            <p:cNvSpPr txBox="1"/>
            <p:nvPr/>
          </p:nvSpPr>
          <p:spPr>
            <a:xfrm>
              <a:off x="4386959" y="4439176"/>
              <a:ext cx="712161" cy="284780"/>
            </a:xfrm>
            <a:prstGeom prst="rect">
              <a:avLst/>
            </a:prstGeom>
            <a:noFill/>
          </p:spPr>
          <p:txBody>
            <a:bodyPr wrap="none" rtlCol="0">
              <a:spAutoFit/>
            </a:bodyPr>
            <a:lstStyle/>
            <a:p>
              <a:pPr defTabSz="685800" fontAlgn="auto">
                <a:spcBef>
                  <a:spcPts val="0"/>
                </a:spcBef>
                <a:spcAft>
                  <a:spcPts val="0"/>
                </a:spcAft>
                <a:defRPr/>
              </a:pPr>
              <a:r>
                <a:rPr lang="en-US" sz="788" dirty="0">
                  <a:solidFill>
                    <a:prstClr val="black"/>
                  </a:solidFill>
                  <a:latin typeface="Arial" panose="020B0604020202020204" pitchFamily="34" charset="0"/>
                  <a:cs typeface="Arial" panose="020B0604020202020204" pitchFamily="34" charset="0"/>
                </a:rPr>
                <a:t>Product</a:t>
              </a:r>
            </a:p>
          </p:txBody>
        </p:sp>
      </p:grpSp>
      <p:grpSp>
        <p:nvGrpSpPr>
          <p:cNvPr id="164" name="Group 163"/>
          <p:cNvGrpSpPr/>
          <p:nvPr/>
        </p:nvGrpSpPr>
        <p:grpSpPr>
          <a:xfrm>
            <a:off x="3530968" y="3850051"/>
            <a:ext cx="692818" cy="431431"/>
            <a:chOff x="2879156" y="4148714"/>
            <a:chExt cx="923756" cy="575242"/>
          </a:xfrm>
        </p:grpSpPr>
        <p:pic>
          <p:nvPicPr>
            <p:cNvPr id="165" name="Picture 1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8149" y="4148714"/>
              <a:ext cx="252000" cy="252000"/>
            </a:xfrm>
            <a:prstGeom prst="rect">
              <a:avLst/>
            </a:prstGeom>
          </p:spPr>
        </p:pic>
        <p:sp>
          <p:nvSpPr>
            <p:cNvPr id="166" name="TextBox 165"/>
            <p:cNvSpPr txBox="1"/>
            <p:nvPr/>
          </p:nvSpPr>
          <p:spPr>
            <a:xfrm>
              <a:off x="2879156" y="4439176"/>
              <a:ext cx="923756" cy="284780"/>
            </a:xfrm>
            <a:prstGeom prst="rect">
              <a:avLst/>
            </a:prstGeom>
            <a:noFill/>
          </p:spPr>
          <p:txBody>
            <a:bodyPr wrap="none" rtlCol="0">
              <a:spAutoFit/>
            </a:bodyPr>
            <a:lstStyle/>
            <a:p>
              <a:pPr defTabSz="685800" fontAlgn="auto">
                <a:spcBef>
                  <a:spcPts val="0"/>
                </a:spcBef>
                <a:spcAft>
                  <a:spcPts val="0"/>
                </a:spcAft>
                <a:defRPr/>
              </a:pPr>
              <a:r>
                <a:rPr lang="en-US" sz="788" dirty="0">
                  <a:solidFill>
                    <a:prstClr val="black"/>
                  </a:solidFill>
                  <a:latin typeface="Arial" panose="020B0604020202020204" pitchFamily="34" charset="0"/>
                  <a:cs typeface="Arial" panose="020B0604020202020204" pitchFamily="34" charset="0"/>
                </a:rPr>
                <a:t>Framework</a:t>
              </a:r>
            </a:p>
          </p:txBody>
        </p:sp>
      </p:grpSp>
      <p:grpSp>
        <p:nvGrpSpPr>
          <p:cNvPr id="167" name="Group 166"/>
          <p:cNvGrpSpPr/>
          <p:nvPr/>
        </p:nvGrpSpPr>
        <p:grpSpPr>
          <a:xfrm>
            <a:off x="4961216" y="3850051"/>
            <a:ext cx="522900" cy="431431"/>
            <a:chOff x="5027353" y="4148714"/>
            <a:chExt cx="697200" cy="575242"/>
          </a:xfrm>
        </p:grpSpPr>
        <p:pic>
          <p:nvPicPr>
            <p:cNvPr id="168" name="Picture 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9327" y="4148714"/>
              <a:ext cx="252000" cy="252000"/>
            </a:xfrm>
            <a:prstGeom prst="rect">
              <a:avLst/>
            </a:prstGeom>
          </p:spPr>
        </p:pic>
        <p:sp>
          <p:nvSpPr>
            <p:cNvPr id="169" name="TextBox 168"/>
            <p:cNvSpPr txBox="1"/>
            <p:nvPr/>
          </p:nvSpPr>
          <p:spPr>
            <a:xfrm>
              <a:off x="5027353" y="4439176"/>
              <a:ext cx="697200" cy="284780"/>
            </a:xfrm>
            <a:prstGeom prst="rect">
              <a:avLst/>
            </a:prstGeom>
            <a:noFill/>
          </p:spPr>
          <p:txBody>
            <a:bodyPr wrap="none" rtlCol="0">
              <a:spAutoFit/>
            </a:bodyPr>
            <a:lstStyle/>
            <a:p>
              <a:pPr defTabSz="685800" fontAlgn="auto">
                <a:spcBef>
                  <a:spcPts val="0"/>
                </a:spcBef>
                <a:spcAft>
                  <a:spcPts val="0"/>
                </a:spcAft>
                <a:defRPr/>
              </a:pPr>
              <a:r>
                <a:rPr lang="en-US" sz="788" dirty="0">
                  <a:solidFill>
                    <a:prstClr val="black"/>
                  </a:solidFill>
                  <a:latin typeface="Arial" panose="020B0604020202020204" pitchFamily="34" charset="0"/>
                  <a:cs typeface="Arial" panose="020B0604020202020204" pitchFamily="34" charset="0"/>
                </a:rPr>
                <a:t>Service</a:t>
              </a:r>
            </a:p>
          </p:txBody>
        </p:sp>
      </p:grpSp>
      <p:grpSp>
        <p:nvGrpSpPr>
          <p:cNvPr id="170" name="Group 169"/>
          <p:cNvGrpSpPr/>
          <p:nvPr/>
        </p:nvGrpSpPr>
        <p:grpSpPr>
          <a:xfrm>
            <a:off x="4131148" y="3850051"/>
            <a:ext cx="494046" cy="431431"/>
            <a:chOff x="3783978" y="4148714"/>
            <a:chExt cx="658727" cy="575242"/>
          </a:xfrm>
        </p:grpSpPr>
        <p:pic>
          <p:nvPicPr>
            <p:cNvPr id="171" name="Picture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915" y="4148714"/>
              <a:ext cx="252000" cy="252000"/>
            </a:xfrm>
            <a:prstGeom prst="rect">
              <a:avLst/>
            </a:prstGeom>
          </p:spPr>
        </p:pic>
        <p:sp>
          <p:nvSpPr>
            <p:cNvPr id="172" name="TextBox 171"/>
            <p:cNvSpPr txBox="1"/>
            <p:nvPr/>
          </p:nvSpPr>
          <p:spPr>
            <a:xfrm>
              <a:off x="3783978" y="4439176"/>
              <a:ext cx="658727" cy="284780"/>
            </a:xfrm>
            <a:prstGeom prst="rect">
              <a:avLst/>
            </a:prstGeom>
            <a:noFill/>
          </p:spPr>
          <p:txBody>
            <a:bodyPr wrap="none" rtlCol="0">
              <a:spAutoFit/>
            </a:bodyPr>
            <a:lstStyle/>
            <a:p>
              <a:pPr defTabSz="685800" fontAlgn="auto">
                <a:spcBef>
                  <a:spcPts val="0"/>
                </a:spcBef>
                <a:spcAft>
                  <a:spcPts val="0"/>
                </a:spcAft>
                <a:defRPr/>
              </a:pPr>
              <a:r>
                <a:rPr lang="en-US" sz="788" dirty="0">
                  <a:solidFill>
                    <a:prstClr val="black"/>
                  </a:solidFill>
                  <a:latin typeface="Arial" panose="020B0604020202020204" pitchFamily="34" charset="0"/>
                  <a:cs typeface="Arial" panose="020B0604020202020204" pitchFamily="34" charset="0"/>
                </a:rPr>
                <a:t>Library</a:t>
              </a:r>
            </a:p>
          </p:txBody>
        </p:sp>
      </p:grpSp>
      <p:grpSp>
        <p:nvGrpSpPr>
          <p:cNvPr id="173" name="Group 172"/>
          <p:cNvGrpSpPr/>
          <p:nvPr/>
        </p:nvGrpSpPr>
        <p:grpSpPr>
          <a:xfrm>
            <a:off x="2392904" y="3082032"/>
            <a:ext cx="928241" cy="284065"/>
            <a:chOff x="1361739" y="3124687"/>
            <a:chExt cx="1237654" cy="378753"/>
          </a:xfrm>
        </p:grpSpPr>
        <p:sp>
          <p:nvSpPr>
            <p:cNvPr id="174" name="Rectangle 173"/>
            <p:cNvSpPr/>
            <p:nvPr/>
          </p:nvSpPr>
          <p:spPr>
            <a:xfrm>
              <a:off x="1361739" y="3128212"/>
              <a:ext cx="1237654" cy="37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75" name="Picture 13" descr="Federaal agentschap voor beroepsrisico's | FEDRIS"/>
            <p:cNvPicPr>
              <a:picLocks noChangeAspect="1" noChangeArrowheads="1"/>
            </p:cNvPicPr>
            <p:nvPr/>
          </p:nvPicPr>
          <p:blipFill rotWithShape="1">
            <a:blip r:embed="rId18">
              <a:extLst>
                <a:ext uri="{28A0092B-C50C-407E-A947-70E740481C1C}">
                  <a14:useLocalDpi xmlns:a14="http://schemas.microsoft.com/office/drawing/2010/main" val="0"/>
                </a:ext>
              </a:extLst>
            </a:blip>
            <a:srcRect b="36758"/>
            <a:stretch/>
          </p:blipFill>
          <p:spPr bwMode="auto">
            <a:xfrm>
              <a:off x="1440119" y="3124687"/>
              <a:ext cx="1149989"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p:cNvGrpSpPr/>
          <p:nvPr/>
        </p:nvGrpSpPr>
        <p:grpSpPr>
          <a:xfrm>
            <a:off x="6313969" y="4365078"/>
            <a:ext cx="445661" cy="330715"/>
            <a:chOff x="6589825" y="4835414"/>
            <a:chExt cx="594215" cy="440953"/>
          </a:xfrm>
        </p:grpSpPr>
        <p:sp>
          <p:nvSpPr>
            <p:cNvPr id="177" name="Rectangle 176"/>
            <p:cNvSpPr/>
            <p:nvPr/>
          </p:nvSpPr>
          <p:spPr>
            <a:xfrm>
              <a:off x="6589825" y="4835414"/>
              <a:ext cx="594215"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78" name="Picture 11" descr="Return to the FOD Beleid en Ondersteuning homepage"/>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68556"/>
            <a:stretch/>
          </p:blipFill>
          <p:spPr bwMode="auto">
            <a:xfrm>
              <a:off x="6612940" y="4897811"/>
              <a:ext cx="377332"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9" name="Group 178"/>
          <p:cNvGrpSpPr/>
          <p:nvPr/>
        </p:nvGrpSpPr>
        <p:grpSpPr>
          <a:xfrm>
            <a:off x="6253651" y="3062437"/>
            <a:ext cx="616356" cy="330715"/>
            <a:chOff x="6509401" y="3098560"/>
            <a:chExt cx="821808" cy="440953"/>
          </a:xfrm>
        </p:grpSpPr>
        <p:sp>
          <p:nvSpPr>
            <p:cNvPr id="180" name="Rectangle 179"/>
            <p:cNvSpPr/>
            <p:nvPr/>
          </p:nvSpPr>
          <p:spPr>
            <a:xfrm>
              <a:off x="6509401" y="3098560"/>
              <a:ext cx="821808"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81" name="Picture 18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528867" y="3124687"/>
              <a:ext cx="774878" cy="360000"/>
            </a:xfrm>
            <a:prstGeom prst="rect">
              <a:avLst/>
            </a:prstGeom>
          </p:spPr>
        </p:pic>
      </p:grpSp>
      <p:grpSp>
        <p:nvGrpSpPr>
          <p:cNvPr id="182" name="Group 181"/>
          <p:cNvGrpSpPr/>
          <p:nvPr/>
        </p:nvGrpSpPr>
        <p:grpSpPr>
          <a:xfrm>
            <a:off x="6423467" y="4013838"/>
            <a:ext cx="446540" cy="330715"/>
            <a:chOff x="6735823" y="4367095"/>
            <a:chExt cx="595386" cy="440953"/>
          </a:xfrm>
        </p:grpSpPr>
        <p:sp>
          <p:nvSpPr>
            <p:cNvPr id="183" name="Rectangle 182"/>
            <p:cNvSpPr/>
            <p:nvPr/>
          </p:nvSpPr>
          <p:spPr>
            <a:xfrm>
              <a:off x="6735823" y="4367095"/>
              <a:ext cx="595386"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84" name="Picture 183"/>
            <p:cNvPicPr>
              <a:picLocks noChangeAspect="1"/>
            </p:cNvPicPr>
            <p:nvPr/>
          </p:nvPicPr>
          <p:blipFill rotWithShape="1">
            <a:blip r:embed="rId21" cstate="print">
              <a:extLst>
                <a:ext uri="{28A0092B-C50C-407E-A947-70E740481C1C}">
                  <a14:useLocalDpi xmlns:a14="http://schemas.microsoft.com/office/drawing/2010/main" val="0"/>
                </a:ext>
              </a:extLst>
            </a:blip>
            <a:srcRect l="68012"/>
            <a:stretch/>
          </p:blipFill>
          <p:spPr>
            <a:xfrm>
              <a:off x="6743733" y="4393315"/>
              <a:ext cx="506696" cy="360000"/>
            </a:xfrm>
            <a:prstGeom prst="rect">
              <a:avLst/>
            </a:prstGeom>
          </p:spPr>
        </p:pic>
      </p:grpSp>
      <p:grpSp>
        <p:nvGrpSpPr>
          <p:cNvPr id="185" name="Group 184"/>
          <p:cNvGrpSpPr/>
          <p:nvPr/>
        </p:nvGrpSpPr>
        <p:grpSpPr>
          <a:xfrm>
            <a:off x="5672006" y="5155556"/>
            <a:ext cx="616356" cy="330715"/>
            <a:chOff x="5733874" y="5889385"/>
            <a:chExt cx="821808" cy="440953"/>
          </a:xfrm>
        </p:grpSpPr>
        <p:sp>
          <p:nvSpPr>
            <p:cNvPr id="186" name="Rectangle 185"/>
            <p:cNvSpPr/>
            <p:nvPr/>
          </p:nvSpPr>
          <p:spPr>
            <a:xfrm>
              <a:off x="5733874" y="5889385"/>
              <a:ext cx="821808"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87" name="Picture 186"/>
            <p:cNvPicPr>
              <a:picLocks noChangeAspect="1"/>
            </p:cNvPicPr>
            <p:nvPr/>
          </p:nvPicPr>
          <p:blipFill rotWithShape="1">
            <a:blip r:embed="rId22" cstate="print">
              <a:extLst>
                <a:ext uri="{28A0092B-C50C-407E-A947-70E740481C1C}">
                  <a14:useLocalDpi xmlns:a14="http://schemas.microsoft.com/office/drawing/2010/main" val="0"/>
                </a:ext>
              </a:extLst>
            </a:blip>
            <a:srcRect r="66518"/>
            <a:stretch/>
          </p:blipFill>
          <p:spPr>
            <a:xfrm>
              <a:off x="5788977" y="5906803"/>
              <a:ext cx="470721" cy="360000"/>
            </a:xfrm>
            <a:prstGeom prst="rect">
              <a:avLst/>
            </a:prstGeom>
          </p:spPr>
        </p:pic>
      </p:grpSp>
      <p:sp>
        <p:nvSpPr>
          <p:cNvPr id="188" name="Rectangle 187"/>
          <p:cNvSpPr/>
          <p:nvPr/>
        </p:nvSpPr>
        <p:spPr>
          <a:xfrm>
            <a:off x="5112697" y="5406558"/>
            <a:ext cx="616356" cy="47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89" name="Picture 188"/>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118" r="56941" b="9472"/>
          <a:stretch/>
        </p:blipFill>
        <p:spPr>
          <a:xfrm>
            <a:off x="5164519" y="5438619"/>
            <a:ext cx="450565" cy="270000"/>
          </a:xfrm>
          <a:prstGeom prst="rect">
            <a:avLst/>
          </a:prstGeom>
        </p:spPr>
      </p:pic>
      <p:sp>
        <p:nvSpPr>
          <p:cNvPr id="190" name="Rectangle 189"/>
          <p:cNvSpPr/>
          <p:nvPr/>
        </p:nvSpPr>
        <p:spPr>
          <a:xfrm>
            <a:off x="3770212" y="5380431"/>
            <a:ext cx="616356" cy="45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91" name="Picture 190"/>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6447" y="5386273"/>
            <a:ext cx="448576" cy="351000"/>
          </a:xfrm>
          <a:prstGeom prst="rect">
            <a:avLst/>
          </a:prstGeom>
        </p:spPr>
      </p:pic>
      <p:grpSp>
        <p:nvGrpSpPr>
          <p:cNvPr id="192" name="Group 191"/>
          <p:cNvGrpSpPr/>
          <p:nvPr/>
        </p:nvGrpSpPr>
        <p:grpSpPr>
          <a:xfrm>
            <a:off x="3249692" y="5146351"/>
            <a:ext cx="616356" cy="330715"/>
            <a:chOff x="2504122" y="5877112"/>
            <a:chExt cx="821808" cy="440953"/>
          </a:xfrm>
        </p:grpSpPr>
        <p:sp>
          <p:nvSpPr>
            <p:cNvPr id="193" name="Rectangle 192"/>
            <p:cNvSpPr/>
            <p:nvPr/>
          </p:nvSpPr>
          <p:spPr>
            <a:xfrm>
              <a:off x="2504122" y="5877112"/>
              <a:ext cx="821808"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94" name="Picture 2" descr="Home">
              <a:hlinkClick r:id="rId25" tooltip="Home"/>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r="76210"/>
            <a:stretch/>
          </p:blipFill>
          <p:spPr bwMode="auto">
            <a:xfrm>
              <a:off x="2680146" y="5913361"/>
              <a:ext cx="52704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5" name="Group 194"/>
          <p:cNvGrpSpPr/>
          <p:nvPr/>
        </p:nvGrpSpPr>
        <p:grpSpPr>
          <a:xfrm>
            <a:off x="2808445" y="4715388"/>
            <a:ext cx="616356" cy="330715"/>
            <a:chOff x="1915793" y="5302494"/>
            <a:chExt cx="821808" cy="440953"/>
          </a:xfrm>
        </p:grpSpPr>
        <p:sp>
          <p:nvSpPr>
            <p:cNvPr id="196" name="Rectangle 195"/>
            <p:cNvSpPr/>
            <p:nvPr/>
          </p:nvSpPr>
          <p:spPr>
            <a:xfrm>
              <a:off x="1915793" y="5302494"/>
              <a:ext cx="821808"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97" name="Picture 196"/>
            <p:cNvPicPr>
              <a:picLocks noChangeAspect="1"/>
            </p:cNvPicPr>
            <p:nvPr/>
          </p:nvPicPr>
          <p:blipFill>
            <a:blip r:embed="rId27">
              <a:clrChange>
                <a:clrFrom>
                  <a:srgbClr val="FFFFFF"/>
                </a:clrFrom>
                <a:clrTo>
                  <a:srgbClr val="FFFFFF">
                    <a:alpha val="0"/>
                  </a:srgbClr>
                </a:clrTo>
              </a:clrChange>
            </a:blip>
            <a:stretch>
              <a:fillRect/>
            </a:stretch>
          </p:blipFill>
          <p:spPr>
            <a:xfrm>
              <a:off x="2153489" y="5350267"/>
              <a:ext cx="456000" cy="360000"/>
            </a:xfrm>
            <a:prstGeom prst="rect">
              <a:avLst/>
            </a:prstGeom>
          </p:spPr>
        </p:pic>
      </p:grpSp>
      <p:grpSp>
        <p:nvGrpSpPr>
          <p:cNvPr id="198" name="Group 197"/>
          <p:cNvGrpSpPr/>
          <p:nvPr/>
        </p:nvGrpSpPr>
        <p:grpSpPr>
          <a:xfrm>
            <a:off x="2289820" y="3576478"/>
            <a:ext cx="1021832" cy="330715"/>
            <a:chOff x="1224294" y="3783948"/>
            <a:chExt cx="1362442" cy="440953"/>
          </a:xfrm>
        </p:grpSpPr>
        <p:sp>
          <p:nvSpPr>
            <p:cNvPr id="199" name="Rectangle 198"/>
            <p:cNvSpPr/>
            <p:nvPr/>
          </p:nvSpPr>
          <p:spPr>
            <a:xfrm>
              <a:off x="1224294" y="3783948"/>
              <a:ext cx="1348310" cy="4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200" name="Picture 17" descr="Return to the FPS Finances homepage"/>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413136" y="3839861"/>
              <a:ext cx="1173600" cy="36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29"/>
          <a:stretch>
            <a:fillRect/>
          </a:stretch>
        </p:blipFill>
        <p:spPr>
          <a:xfrm>
            <a:off x="3525104" y="3345138"/>
            <a:ext cx="463053" cy="485920"/>
          </a:xfrm>
          <a:prstGeom prst="rect">
            <a:avLst/>
          </a:prstGeom>
        </p:spPr>
      </p:pic>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70</a:t>
            </a:fld>
            <a:endParaRPr lang="en-GB" dirty="0"/>
          </a:p>
        </p:txBody>
      </p:sp>
      <p:sp>
        <p:nvSpPr>
          <p:cNvPr id="201" name="Title 2"/>
          <p:cNvSpPr>
            <a:spLocks noGrp="1"/>
          </p:cNvSpPr>
          <p:nvPr>
            <p:ph type="title"/>
          </p:nvPr>
        </p:nvSpPr>
        <p:spPr/>
        <p:txBody>
          <a:bodyPr/>
          <a:lstStyle/>
          <a:p>
            <a:r>
              <a:rPr lang="en-US" dirty="0" smtClean="0"/>
              <a:t>Reuse</a:t>
            </a:r>
            <a:endParaRPr lang="en-US" dirty="0"/>
          </a:p>
        </p:txBody>
      </p:sp>
    </p:spTree>
    <p:extLst>
      <p:ext uri="{BB962C8B-B14F-4D97-AF65-F5344CB8AC3E}">
        <p14:creationId xmlns:p14="http://schemas.microsoft.com/office/powerpoint/2010/main" val="277217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22222E-6 L 1.66667E-6 0.34259 " pathEditMode="relative" rAng="0" ptsTypes="AA">
                                      <p:cBhvr>
                                        <p:cTn id="6" dur="2000" fill="hold"/>
                                        <p:tgtEl>
                                          <p:spTgt spid="127"/>
                                        </p:tgtEl>
                                        <p:attrNameLst>
                                          <p:attrName>ppt_x</p:attrName>
                                          <p:attrName>ppt_y</p:attrName>
                                        </p:attrNameLst>
                                      </p:cBhvr>
                                      <p:rCtr x="0" y="17130"/>
                                    </p:animMotion>
                                  </p:childTnLst>
                                </p:cTn>
                              </p:par>
                              <p:par>
                                <p:cTn id="7" presetID="1" presetClass="entr" presetSubtype="0" fill="hold" nodeType="withEffect">
                                  <p:stCondLst>
                                    <p:cond delay="2000"/>
                                  </p:stCondLst>
                                  <p:childTnLst>
                                    <p:set>
                                      <p:cBhvr>
                                        <p:cTn id="8" dur="1" fill="hold">
                                          <p:stCondLst>
                                            <p:cond delay="0"/>
                                          </p:stCondLst>
                                        </p:cTn>
                                        <p:tgtEl>
                                          <p:spTgt spid="164"/>
                                        </p:tgtEl>
                                        <p:attrNameLst>
                                          <p:attrName>style.visibility</p:attrName>
                                        </p:attrNameLst>
                                      </p:cBhvr>
                                      <p:to>
                                        <p:strVal val="visible"/>
                                      </p:to>
                                    </p:set>
                                  </p:childTnLst>
                                </p:cTn>
                              </p:par>
                              <p:par>
                                <p:cTn id="9" presetID="50" presetClass="path" presetSubtype="0" accel="50000" decel="50000" fill="hold" nodeType="withEffect">
                                  <p:stCondLst>
                                    <p:cond delay="2500"/>
                                  </p:stCondLst>
                                  <p:childTnLst>
                                    <p:animMotion origin="layout" path="M 1.25E-6 1.48148E-6 L 1.25E-6 0.11296 C 1.25E-6 0.16342 -0.03984 0.22616 -0.07266 0.22616 L -0.14623 0.22616 " pathEditMode="relative" rAng="5400000" ptsTypes="AAAA">
                                      <p:cBhvr>
                                        <p:cTn id="10" dur="2000" fill="hold"/>
                                        <p:tgtEl>
                                          <p:spTgt spid="125"/>
                                        </p:tgtEl>
                                        <p:attrNameLst>
                                          <p:attrName>ppt_x</p:attrName>
                                          <p:attrName>ppt_y</p:attrName>
                                        </p:attrNameLst>
                                      </p:cBhvr>
                                      <p:rCtr x="-7305" y="11296"/>
                                    </p:animMotion>
                                  </p:childTnLst>
                                </p:cTn>
                              </p:par>
                              <p:par>
                                <p:cTn id="11" presetID="50" presetClass="path" presetSubtype="0" accel="50000" decel="50000" fill="hold" nodeType="withEffect">
                                  <p:stCondLst>
                                    <p:cond delay="2500"/>
                                  </p:stCondLst>
                                  <p:childTnLst>
                                    <p:animMotion origin="layout" path="M -4.375E-6 2.22222E-6 L -4.375E-6 0.11736 C -4.375E-6 0.16991 0.05665 0.23541 0.10287 0.23541 L 0.20638 0.23541 " pathEditMode="relative" rAng="5400000" ptsTypes="AAAA">
                                      <p:cBhvr>
                                        <p:cTn id="12" dur="2000" fill="hold"/>
                                        <p:tgtEl>
                                          <p:spTgt spid="113"/>
                                        </p:tgtEl>
                                        <p:attrNameLst>
                                          <p:attrName>ppt_x</p:attrName>
                                          <p:attrName>ppt_y</p:attrName>
                                        </p:attrNameLst>
                                      </p:cBhvr>
                                      <p:rCtr x="10326" y="11759"/>
                                    </p:animMotion>
                                  </p:childTnLst>
                                </p:cTn>
                              </p:par>
                              <p:par>
                                <p:cTn id="13" presetID="42" presetClass="path" presetSubtype="0" accel="50000" decel="50000" fill="hold" nodeType="withEffect">
                                  <p:stCondLst>
                                    <p:cond delay="2500"/>
                                  </p:stCondLst>
                                  <p:childTnLst>
                                    <p:animMotion origin="layout" path="M -2.08333E-6 -1.85185E-6 L -0.19909 -0.09491 " pathEditMode="relative" rAng="0" ptsTypes="AA">
                                      <p:cBhvr>
                                        <p:cTn id="14" dur="2000" fill="hold"/>
                                        <p:tgtEl>
                                          <p:spTgt spid="112"/>
                                        </p:tgtEl>
                                        <p:attrNameLst>
                                          <p:attrName>ppt_x</p:attrName>
                                          <p:attrName>ppt_y</p:attrName>
                                        </p:attrNameLst>
                                      </p:cBhvr>
                                      <p:rCtr x="-9961" y="-4745"/>
                                    </p:animMotion>
                                  </p:childTnLst>
                                </p:cTn>
                              </p:par>
                              <p:par>
                                <p:cTn id="15" presetID="42" presetClass="path" presetSubtype="0" accel="50000" decel="50000" fill="hold" nodeType="withEffect">
                                  <p:stCondLst>
                                    <p:cond delay="2500"/>
                                  </p:stCondLst>
                                  <p:childTnLst>
                                    <p:animMotion origin="layout" path="M 0.01028 -0.02686 L 0.22552 0.10023 " pathEditMode="relative" rAng="0" ptsTypes="AA">
                                      <p:cBhvr>
                                        <p:cTn id="16" dur="2000" fill="hold"/>
                                        <p:tgtEl>
                                          <p:spTgt spid="111"/>
                                        </p:tgtEl>
                                        <p:attrNameLst>
                                          <p:attrName>ppt_x</p:attrName>
                                          <p:attrName>ppt_y</p:attrName>
                                        </p:attrNameLst>
                                      </p:cBhvr>
                                      <p:rCtr x="10755" y="6343"/>
                                    </p:animMotion>
                                  </p:childTnLst>
                                </p:cTn>
                              </p:par>
                              <p:par>
                                <p:cTn id="17" presetID="50" presetClass="path" presetSubtype="0" accel="50000" decel="50000" fill="hold" nodeType="withEffect">
                                  <p:stCondLst>
                                    <p:cond delay="5000"/>
                                  </p:stCondLst>
                                  <p:childTnLst>
                                    <p:animMotion origin="layout" path="M -0.00117 -0.00116 L 0.12435 -0.00116 C 0.1806 -0.00116 0.25013 -0.03495 0.25013 -0.06204 L 0.25013 -0.12245 " pathEditMode="relative" rAng="0" ptsTypes="AAAA">
                                      <p:cBhvr>
                                        <p:cTn id="18" dur="2000" fill="hold"/>
                                        <p:tgtEl>
                                          <p:spTgt spid="124"/>
                                        </p:tgtEl>
                                        <p:attrNameLst>
                                          <p:attrName>ppt_x</p:attrName>
                                          <p:attrName>ppt_y</p:attrName>
                                        </p:attrNameLst>
                                      </p:cBhvr>
                                      <p:rCtr x="12565" y="-6065"/>
                                    </p:animMotion>
                                  </p:childTnLst>
                                </p:cTn>
                              </p:par>
                              <p:par>
                                <p:cTn id="19" presetID="1" presetClass="entr" presetSubtype="0" fill="hold" nodeType="withEffect">
                                  <p:stCondLst>
                                    <p:cond delay="7000"/>
                                  </p:stCondLst>
                                  <p:childTnLst>
                                    <p:set>
                                      <p:cBhvr>
                                        <p:cTn id="20" dur="1" fill="hold">
                                          <p:stCondLst>
                                            <p:cond delay="0"/>
                                          </p:stCondLst>
                                        </p:cTn>
                                        <p:tgtEl>
                                          <p:spTgt spid="161"/>
                                        </p:tgtEl>
                                        <p:attrNameLst>
                                          <p:attrName>style.visibility</p:attrName>
                                        </p:attrNameLst>
                                      </p:cBhvr>
                                      <p:to>
                                        <p:strVal val="visible"/>
                                      </p:to>
                                    </p:set>
                                  </p:childTnLst>
                                </p:cTn>
                              </p:par>
                              <p:par>
                                <p:cTn id="21" presetID="42" presetClass="path" presetSubtype="0" accel="50000" decel="50000" fill="hold" nodeType="withEffect">
                                  <p:stCondLst>
                                    <p:cond delay="7500"/>
                                  </p:stCondLst>
                                  <p:childTnLst>
                                    <p:animMotion origin="layout" path="M 2.08333E-7 2.22222E-6 L 0.18008 0.15926 " pathEditMode="relative" rAng="0" ptsTypes="AA">
                                      <p:cBhvr>
                                        <p:cTn id="22" dur="2000" fill="hold"/>
                                        <p:tgtEl>
                                          <p:spTgt spid="123"/>
                                        </p:tgtEl>
                                        <p:attrNameLst>
                                          <p:attrName>ppt_x</p:attrName>
                                          <p:attrName>ppt_y</p:attrName>
                                        </p:attrNameLst>
                                      </p:cBhvr>
                                      <p:rCtr x="8997" y="7963"/>
                                    </p:animMotion>
                                  </p:childTnLst>
                                </p:cTn>
                              </p:par>
                              <p:par>
                                <p:cTn id="23" presetID="42" presetClass="path" presetSubtype="0" accel="50000" decel="50000" fill="hold" nodeType="withEffect">
                                  <p:stCondLst>
                                    <p:cond delay="7500"/>
                                  </p:stCondLst>
                                  <p:childTnLst>
                                    <p:animMotion origin="layout" path="M -1.25E-6 -1.85185E-6 L 0.07513 0.35209 " pathEditMode="relative" rAng="0" ptsTypes="AA">
                                      <p:cBhvr>
                                        <p:cTn id="24" dur="2000" fill="hold"/>
                                        <p:tgtEl>
                                          <p:spTgt spid="115"/>
                                        </p:tgtEl>
                                        <p:attrNameLst>
                                          <p:attrName>ppt_x</p:attrName>
                                          <p:attrName>ppt_y</p:attrName>
                                        </p:attrNameLst>
                                      </p:cBhvr>
                                      <p:rCtr x="3750" y="17593"/>
                                    </p:animMotion>
                                  </p:childTnLst>
                                </p:cTn>
                              </p:par>
                              <p:par>
                                <p:cTn id="25" presetID="42" presetClass="path" presetSubtype="0" accel="50000" decel="50000" fill="hold" nodeType="withEffect">
                                  <p:stCondLst>
                                    <p:cond delay="7500"/>
                                  </p:stCondLst>
                                  <p:childTnLst>
                                    <p:animMotion origin="layout" path="M 8.33333E-7 -3.33333E-6 L -0.14336 0.30116 " pathEditMode="relative" rAng="0" ptsTypes="AA">
                                      <p:cBhvr>
                                        <p:cTn id="26" dur="2000" fill="hold"/>
                                        <p:tgtEl>
                                          <p:spTgt spid="116"/>
                                        </p:tgtEl>
                                        <p:attrNameLst>
                                          <p:attrName>ppt_x</p:attrName>
                                          <p:attrName>ppt_y</p:attrName>
                                        </p:attrNameLst>
                                      </p:cBhvr>
                                      <p:rCtr x="-7174" y="15046"/>
                                    </p:animMotion>
                                  </p:childTnLst>
                                </p:cTn>
                              </p:par>
                              <p:par>
                                <p:cTn id="27" presetID="42" presetClass="path" presetSubtype="0" accel="50000" decel="50000" fill="hold" nodeType="withEffect">
                                  <p:stCondLst>
                                    <p:cond delay="7500"/>
                                  </p:stCondLst>
                                  <p:childTnLst>
                                    <p:animMotion origin="layout" path="M 0.01172 -0.01875 L -0.12917 -0.26806 " pathEditMode="relative" rAng="0" ptsTypes="AA">
                                      <p:cBhvr>
                                        <p:cTn id="28" dur="2000" fill="hold"/>
                                        <p:tgtEl>
                                          <p:spTgt spid="114"/>
                                        </p:tgtEl>
                                        <p:attrNameLst>
                                          <p:attrName>ppt_x</p:attrName>
                                          <p:attrName>ppt_y</p:attrName>
                                        </p:attrNameLst>
                                      </p:cBhvr>
                                      <p:rCtr x="-7044" y="-12477"/>
                                    </p:animMotion>
                                  </p:childTnLst>
                                </p:cTn>
                              </p:par>
                              <p:par>
                                <p:cTn id="29" presetID="42" presetClass="path" presetSubtype="0" accel="50000" decel="50000" fill="hold" nodeType="withEffect">
                                  <p:stCondLst>
                                    <p:cond delay="10000"/>
                                  </p:stCondLst>
                                  <p:childTnLst>
                                    <p:animMotion origin="layout" path="M -1.875E-6 -4.81481E-6 L -0.16146 0.2676 " pathEditMode="relative" rAng="0" ptsTypes="AA">
                                      <p:cBhvr>
                                        <p:cTn id="30" dur="2000" fill="hold"/>
                                        <p:tgtEl>
                                          <p:spTgt spid="122"/>
                                        </p:tgtEl>
                                        <p:attrNameLst>
                                          <p:attrName>ppt_x</p:attrName>
                                          <p:attrName>ppt_y</p:attrName>
                                        </p:attrNameLst>
                                      </p:cBhvr>
                                      <p:rCtr x="-8073" y="13380"/>
                                    </p:animMotion>
                                  </p:childTnLst>
                                </p:cTn>
                              </p:par>
                              <p:par>
                                <p:cTn id="31" presetID="1" presetClass="entr" presetSubtype="0" fill="hold" nodeType="withEffect">
                                  <p:stCondLst>
                                    <p:cond delay="12000"/>
                                  </p:stCondLst>
                                  <p:childTnLst>
                                    <p:set>
                                      <p:cBhvr>
                                        <p:cTn id="32" dur="1" fill="hold">
                                          <p:stCondLst>
                                            <p:cond delay="0"/>
                                          </p:stCondLst>
                                        </p:cTn>
                                        <p:tgtEl>
                                          <p:spTgt spid="167"/>
                                        </p:tgtEl>
                                        <p:attrNameLst>
                                          <p:attrName>style.visibility</p:attrName>
                                        </p:attrNameLst>
                                      </p:cBhvr>
                                      <p:to>
                                        <p:strVal val="visible"/>
                                      </p:to>
                                    </p:set>
                                  </p:childTnLst>
                                </p:cTn>
                              </p:par>
                              <p:par>
                                <p:cTn id="33" presetID="42" presetClass="path" presetSubtype="0" accel="50000" decel="50000" fill="hold" nodeType="withEffect">
                                  <p:stCondLst>
                                    <p:cond delay="12500"/>
                                  </p:stCondLst>
                                  <p:childTnLst>
                                    <p:animMotion origin="layout" path="M 4.16667E-6 2.59259E-6 L 0.00208 -0.34861 " pathEditMode="relative" rAng="0" ptsTypes="AA">
                                      <p:cBhvr>
                                        <p:cTn id="34" dur="2000" fill="hold"/>
                                        <p:tgtEl>
                                          <p:spTgt spid="121"/>
                                        </p:tgtEl>
                                        <p:attrNameLst>
                                          <p:attrName>ppt_x</p:attrName>
                                          <p:attrName>ppt_y</p:attrName>
                                        </p:attrNameLst>
                                      </p:cBhvr>
                                      <p:rCtr x="104" y="-17431"/>
                                    </p:animMotion>
                                  </p:childTnLst>
                                </p:cTn>
                              </p:par>
                              <p:par>
                                <p:cTn id="35" presetID="42" presetClass="path" presetSubtype="0" accel="50000" decel="50000" fill="hold" nodeType="withEffect">
                                  <p:stCondLst>
                                    <p:cond delay="12500"/>
                                  </p:stCondLst>
                                  <p:childTnLst>
                                    <p:animMotion origin="layout" path="M 4.58333E-6 -1.85185E-6 L 0.22291 -0.0993 " pathEditMode="relative" rAng="0" ptsTypes="AA">
                                      <p:cBhvr>
                                        <p:cTn id="36" dur="2000" fill="hold"/>
                                        <p:tgtEl>
                                          <p:spTgt spid="110"/>
                                        </p:tgtEl>
                                        <p:attrNameLst>
                                          <p:attrName>ppt_x</p:attrName>
                                          <p:attrName>ppt_y</p:attrName>
                                        </p:attrNameLst>
                                      </p:cBhvr>
                                      <p:rCtr x="11146" y="-4977"/>
                                    </p:animMotion>
                                  </p:childTnLst>
                                </p:cTn>
                              </p:par>
                              <p:par>
                                <p:cTn id="37" presetID="42" presetClass="path" presetSubtype="0" accel="50000" decel="50000" fill="hold" nodeType="withEffect">
                                  <p:stCondLst>
                                    <p:cond delay="12500"/>
                                  </p:stCondLst>
                                  <p:childTnLst>
                                    <p:animMotion origin="layout" path="M 4.58333E-6 -1.85185E-6 L -0.21368 0.00023 " pathEditMode="relative" rAng="0" ptsTypes="AA">
                                      <p:cBhvr>
                                        <p:cTn id="38" dur="2000" fill="hold"/>
                                        <p:tgtEl>
                                          <p:spTgt spid="109"/>
                                        </p:tgtEl>
                                        <p:attrNameLst>
                                          <p:attrName>ppt_x</p:attrName>
                                          <p:attrName>ppt_y</p:attrName>
                                        </p:attrNameLst>
                                      </p:cBhvr>
                                      <p:rCtr x="-10690" y="0"/>
                                    </p:animMotion>
                                  </p:childTnLst>
                                </p:cTn>
                              </p:par>
                              <p:par>
                                <p:cTn id="39" presetID="42" presetClass="path" presetSubtype="0" accel="50000" decel="50000" fill="hold" nodeType="withEffect">
                                  <p:stCondLst>
                                    <p:cond delay="15000"/>
                                  </p:stCondLst>
                                  <p:childTnLst>
                                    <p:animMotion origin="layout" path="M 1.875E-6 2.59259E-6 L -0.29167 -0.00625 " pathEditMode="relative" rAng="0" ptsTypes="AA">
                                      <p:cBhvr>
                                        <p:cTn id="40" dur="2000" fill="hold"/>
                                        <p:tgtEl>
                                          <p:spTgt spid="120"/>
                                        </p:tgtEl>
                                        <p:attrNameLst>
                                          <p:attrName>ppt_x</p:attrName>
                                          <p:attrName>ppt_y</p:attrName>
                                        </p:attrNameLst>
                                      </p:cBhvr>
                                      <p:rCtr x="-14583" y="-324"/>
                                    </p:animMotion>
                                  </p:childTnLst>
                                </p:cTn>
                              </p:par>
                              <p:par>
                                <p:cTn id="41" presetID="1" presetClass="entr" presetSubtype="0" fill="hold" nodeType="withEffect">
                                  <p:stCondLst>
                                    <p:cond delay="17000"/>
                                  </p:stCondLst>
                                  <p:childTnLst>
                                    <p:set>
                                      <p:cBhvr>
                                        <p:cTn id="42" dur="1" fill="hold">
                                          <p:stCondLst>
                                            <p:cond delay="0"/>
                                          </p:stCondLst>
                                        </p:cTn>
                                        <p:tgtEl>
                                          <p:spTgt spid="170"/>
                                        </p:tgtEl>
                                        <p:attrNameLst>
                                          <p:attrName>style.visibility</p:attrName>
                                        </p:attrNameLst>
                                      </p:cBhvr>
                                      <p:to>
                                        <p:strVal val="visible"/>
                                      </p:to>
                                    </p:set>
                                  </p:childTnLst>
                                </p:cTn>
                              </p:par>
                              <p:par>
                                <p:cTn id="43" presetID="50" presetClass="path" presetSubtype="0" accel="50000" decel="50000" fill="hold" nodeType="withEffect">
                                  <p:stCondLst>
                                    <p:cond delay="17500"/>
                                  </p:stCondLst>
                                  <p:childTnLst>
                                    <p:animMotion origin="layout" path="M -0.16731 -0.18843 L -0.08372 -0.18843 C -0.04635 -0.18843 -2.70833E-6 -0.13681 -2.70833E-6 -0.09421 L -2.70833E-6 -3.78387E-17 " pathEditMode="relative" rAng="0" ptsTypes="AAAA">
                                      <p:cBhvr>
                                        <p:cTn id="44" dur="2000" spd="-100000" fill="hold"/>
                                        <p:tgtEl>
                                          <p:spTgt spid="119"/>
                                        </p:tgtEl>
                                        <p:attrNameLst>
                                          <p:attrName>ppt_x</p:attrName>
                                          <p:attrName>ppt_y</p:attrName>
                                        </p:attrNameLst>
                                      </p:cBhvr>
                                      <p:rCtr x="8359" y="9421"/>
                                    </p:animMotion>
                                  </p:childTnLst>
                                </p:cTn>
                              </p:par>
                              <p:par>
                                <p:cTn id="45" presetID="42" presetClass="path" presetSubtype="0" accel="50000" decel="50000" fill="hold" nodeType="withEffect">
                                  <p:stCondLst>
                                    <p:cond delay="17500"/>
                                  </p:stCondLst>
                                  <p:childTnLst>
                                    <p:animMotion origin="layout" path="M -6.25E-7 -3.7037E-7 L -0.08138 0.36667 " pathEditMode="relative" rAng="0" ptsTypes="AA">
                                      <p:cBhvr>
                                        <p:cTn id="46" dur="2000" fill="hold"/>
                                        <p:tgtEl>
                                          <p:spTgt spid="108"/>
                                        </p:tgtEl>
                                        <p:attrNameLst>
                                          <p:attrName>ppt_x</p:attrName>
                                          <p:attrName>ppt_y</p:attrName>
                                        </p:attrNameLst>
                                      </p:cBhvr>
                                      <p:rCtr x="-4076" y="18333"/>
                                    </p:animMotion>
                                  </p:childTnLst>
                                </p:cTn>
                              </p:par>
                              <p:par>
                                <p:cTn id="47" presetID="50" presetClass="path" presetSubtype="0" accel="50000" decel="50000" fill="hold" nodeType="withEffect">
                                  <p:stCondLst>
                                    <p:cond delay="17500"/>
                                  </p:stCondLst>
                                  <p:childTnLst>
                                    <p:animMotion origin="layout" path="M 0.13815 0.31157 L 0.06875 0.31157 C 0.03789 0.31157 -3.54167E-6 0.22546 -3.54167E-6 0.15579 L -3.54167E-6 1.48148E-6 " pathEditMode="relative" rAng="0" ptsTypes="AAAA">
                                      <p:cBhvr>
                                        <p:cTn id="48" dur="2000" spd="-100000" fill="hold"/>
                                        <p:tgtEl>
                                          <p:spTgt spid="107"/>
                                        </p:tgtEl>
                                        <p:attrNameLst>
                                          <p:attrName>ppt_x</p:attrName>
                                          <p:attrName>ppt_y</p:attrName>
                                        </p:attrNameLst>
                                      </p:cBhvr>
                                      <p:rCtr x="-6914" y="-15579"/>
                                    </p:animMotion>
                                  </p:childTnLst>
                                </p:cTn>
                              </p:par>
                              <p:par>
                                <p:cTn id="49" presetID="42" presetClass="path" presetSubtype="0" accel="50000" decel="50000" fill="hold" nodeType="withEffect">
                                  <p:stCondLst>
                                    <p:cond delay="20000"/>
                                  </p:stCondLst>
                                  <p:childTnLst>
                                    <p:animMotion origin="layout" path="M 1.66667E-6 -3.33333E-6 L -0.00013 0.34283 " pathEditMode="relative" rAng="0" ptsTypes="AA">
                                      <p:cBhvr>
                                        <p:cTn id="50" dur="2000" fill="hold"/>
                                        <p:tgtEl>
                                          <p:spTgt spid="118"/>
                                        </p:tgtEl>
                                        <p:attrNameLst>
                                          <p:attrName>ppt_x</p:attrName>
                                          <p:attrName>ppt_y</p:attrName>
                                        </p:attrNameLst>
                                      </p:cBhvr>
                                      <p:rCtr x="-13" y="17130"/>
                                    </p:animMotion>
                                  </p:childTnLst>
                                </p:cTn>
                              </p:par>
                              <p:par>
                                <p:cTn id="51" presetID="1" presetClass="entr" presetSubtype="0" fill="hold" nodeType="withEffect">
                                  <p:stCondLst>
                                    <p:cond delay="22000"/>
                                  </p:stCondLst>
                                  <p:childTnLst>
                                    <p:set>
                                      <p:cBhvr>
                                        <p:cTn id="52" dur="1" fill="hold">
                                          <p:stCondLst>
                                            <p:cond delay="0"/>
                                          </p:stCondLst>
                                        </p:cTn>
                                        <p:tgtEl>
                                          <p:spTgt spid="158"/>
                                        </p:tgtEl>
                                        <p:attrNameLst>
                                          <p:attrName>style.visibility</p:attrName>
                                        </p:attrNameLst>
                                      </p:cBhvr>
                                      <p:to>
                                        <p:strVal val="visible"/>
                                      </p:to>
                                    </p:set>
                                  </p:childTnLst>
                                </p:cTn>
                              </p:par>
                              <p:par>
                                <p:cTn id="53" presetID="50" presetClass="path" presetSubtype="0" accel="50000" decel="50000" fill="hold" nodeType="withEffect">
                                  <p:stCondLst>
                                    <p:cond delay="22500"/>
                                  </p:stCondLst>
                                  <p:childTnLst>
                                    <p:animMotion origin="layout" path="M 4.16667E-6 3.33333E-6 L 0.11054 3.33333E-6 C 0.16028 3.33333E-6 0.22135 -0.05 0.22135 -0.09051 L 0.22135 -0.18102 " pathEditMode="relative" rAng="0" ptsTypes="AAAA">
                                      <p:cBhvr>
                                        <p:cTn id="54" dur="2000" fill="hold"/>
                                        <p:tgtEl>
                                          <p:spTgt spid="117"/>
                                        </p:tgtEl>
                                        <p:attrNameLst>
                                          <p:attrName>ppt_x</p:attrName>
                                          <p:attrName>ppt_y</p:attrName>
                                        </p:attrNameLst>
                                      </p:cBhvr>
                                      <p:rCtr x="11068" y="-9051"/>
                                    </p:animMotion>
                                  </p:childTnLst>
                                </p:cTn>
                              </p:par>
                              <p:par>
                                <p:cTn id="55" presetID="42" presetClass="path" presetSubtype="0" accel="50000" decel="50000" fill="hold" nodeType="withEffect">
                                  <p:stCondLst>
                                    <p:cond delay="22500"/>
                                  </p:stCondLst>
                                  <p:childTnLst>
                                    <p:animMotion origin="layout" path="M -2.08333E-7 1.85185E-6 L -2.08333E-7 0.38079 " pathEditMode="relative" rAng="0" ptsTypes="AA">
                                      <p:cBhvr>
                                        <p:cTn id="56" dur="2000" fill="hold"/>
                                        <p:tgtEl>
                                          <p:spTgt spid="104"/>
                                        </p:tgtEl>
                                        <p:attrNameLst>
                                          <p:attrName>ppt_x</p:attrName>
                                          <p:attrName>ppt_y</p:attrName>
                                        </p:attrNameLst>
                                      </p:cBhvr>
                                      <p:rCtr x="0" y="19028"/>
                                    </p:animMotion>
                                  </p:childTnLst>
                                </p:cTn>
                              </p:par>
                              <p:par>
                                <p:cTn id="57" presetID="42" presetClass="path" presetSubtype="0" accel="50000" decel="50000" fill="hold" nodeType="withEffect">
                                  <p:stCondLst>
                                    <p:cond delay="22500"/>
                                  </p:stCondLst>
                                  <p:childTnLst>
                                    <p:animMotion origin="layout" path="M 1.04167E-6 -7.40741E-7 L 0.2207 0.08588 " pathEditMode="relative" rAng="0" ptsTypes="AA">
                                      <p:cBhvr>
                                        <p:cTn id="58" dur="2000" fill="hold"/>
                                        <p:tgtEl>
                                          <p:spTgt spid="106"/>
                                        </p:tgtEl>
                                        <p:attrNameLst>
                                          <p:attrName>ppt_x</p:attrName>
                                          <p:attrName>ppt_y</p:attrName>
                                        </p:attrNameLst>
                                      </p:cBhvr>
                                      <p:rCtr x="11029" y="4282"/>
                                    </p:animMotion>
                                  </p:childTnLst>
                                </p:cTn>
                              </p:par>
                              <p:par>
                                <p:cTn id="59" presetID="50" presetClass="path" presetSubtype="0" accel="50000" decel="50000" fill="hold" nodeType="withEffect">
                                  <p:stCondLst>
                                    <p:cond delay="22500"/>
                                  </p:stCondLst>
                                  <p:childTnLst>
                                    <p:animMotion origin="layout" path="M -0.11055 -0.27083 L -0.05391 -0.27083 C -0.02825 -0.27083 0.00352 -0.17639 0.00352 -0.0993 L 0.00352 0.07292 " pathEditMode="relative" rAng="0" ptsTypes="AAAA">
                                      <p:cBhvr>
                                        <p:cTn id="60" dur="2000" spd="-100000" fill="hold"/>
                                        <p:tgtEl>
                                          <p:spTgt spid="105"/>
                                        </p:tgtEl>
                                        <p:attrNameLst>
                                          <p:attrName>ppt_x</p:attrName>
                                          <p:attrName>ppt_y</p:attrName>
                                        </p:attrNameLst>
                                      </p:cBhvr>
                                      <p:rCtr x="5703" y="1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r>
              <a:rPr lang="en-US" sz="4000" dirty="0">
                <a:solidFill>
                  <a:srgbClr val="0087BE"/>
                </a:solidFill>
              </a:rPr>
              <a:t>New software reuse platform</a:t>
            </a:r>
          </a:p>
        </p:txBody>
      </p:sp>
      <p:sp>
        <p:nvSpPr>
          <p:cNvPr id="3" name="Content Placeholder 2"/>
          <p:cNvSpPr>
            <a:spLocks noGrp="1"/>
          </p:cNvSpPr>
          <p:nvPr>
            <p:ph idx="1"/>
          </p:nvPr>
        </p:nvSpPr>
        <p:spPr>
          <a:xfrm>
            <a:off x="502742" y="1412330"/>
            <a:ext cx="8229600" cy="4525963"/>
          </a:xfrm>
        </p:spPr>
        <p:txBody>
          <a:bodyPr/>
          <a:lstStyle/>
          <a:p>
            <a:pPr marL="0" indent="0" algn="ctr">
              <a:buNone/>
            </a:pPr>
            <a:r>
              <a:rPr lang="en-US" sz="2800" dirty="0">
                <a:hlinkClick r:id="rId2"/>
              </a:rPr>
              <a:t>https://www.ict-reuse.be</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r>
              <a:rPr lang="en-GB" dirty="0" smtClean="0"/>
              <a:t>81</a:t>
            </a:r>
            <a:endParaRPr lang="en-GB" dirty="0"/>
          </a:p>
        </p:txBody>
      </p:sp>
      <p:grpSp>
        <p:nvGrpSpPr>
          <p:cNvPr id="7" name="Group 6"/>
          <p:cNvGrpSpPr/>
          <p:nvPr/>
        </p:nvGrpSpPr>
        <p:grpSpPr>
          <a:xfrm>
            <a:off x="1214702" y="1988840"/>
            <a:ext cx="6525650" cy="4409592"/>
            <a:chOff x="755576" y="2020355"/>
            <a:chExt cx="6525650" cy="4409592"/>
          </a:xfrm>
        </p:grpSpPr>
        <p:pic>
          <p:nvPicPr>
            <p:cNvPr id="5" name="Content Placeholder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813605" y="962326"/>
              <a:ext cx="4409592" cy="6525650"/>
            </a:xfrm>
            <a:prstGeom prst="rect">
              <a:avLst/>
            </a:prstGeom>
          </p:spPr>
        </p:pic>
        <p:pic>
          <p:nvPicPr>
            <p:cNvPr id="6" name="Picture 5"/>
            <p:cNvPicPr>
              <a:picLocks noChangeAspect="1"/>
            </p:cNvPicPr>
            <p:nvPr/>
          </p:nvPicPr>
          <p:blipFill rotWithShape="1">
            <a:blip r:embed="rId4"/>
            <a:srcRect l="1" r="-7730"/>
            <a:stretch/>
          </p:blipFill>
          <p:spPr>
            <a:xfrm>
              <a:off x="1178341" y="2260821"/>
              <a:ext cx="5905641" cy="3958492"/>
            </a:xfrm>
            <a:prstGeom prst="rect">
              <a:avLst/>
            </a:prstGeom>
          </p:spPr>
        </p:pic>
      </p:grpSp>
    </p:spTree>
    <p:extLst>
      <p:ext uri="{BB962C8B-B14F-4D97-AF65-F5344CB8AC3E}">
        <p14:creationId xmlns:p14="http://schemas.microsoft.com/office/powerpoint/2010/main" val="3265590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814" r="7828"/>
          <a:stretch/>
        </p:blipFill>
        <p:spPr>
          <a:xfrm>
            <a:off x="0" y="764704"/>
            <a:ext cx="9144000" cy="5294779"/>
          </a:xfrm>
          <a:prstGeom prst="rect">
            <a:avLst/>
          </a:prstGeom>
        </p:spPr>
      </p:pic>
      <p:sp>
        <p:nvSpPr>
          <p:cNvPr id="5" name="Title 2"/>
          <p:cNvSpPr txBox="1">
            <a:spLocks/>
          </p:cNvSpPr>
          <p:nvPr/>
        </p:nvSpPr>
        <p:spPr>
          <a:xfrm>
            <a:off x="162359" y="2212095"/>
            <a:ext cx="2953997" cy="994172"/>
          </a:xfrm>
          <a:prstGeom prst="rect">
            <a:avLst/>
          </a:prstGeom>
        </p:spPr>
        <p:txBody>
          <a:bodyPr vert="horz" lIns="68580" tIns="34290" rIns="68580" bIns="34290" rtlCol="0" anchor="t">
            <a:normAutofit fontScale="62500" lnSpcReduction="20000"/>
          </a:bodyPr>
          <a:lstStyle>
            <a:lvl1pPr algn="l" defTabSz="914400" rtl="0" eaLnBrk="1" latinLnBrk="0" hangingPunct="1">
              <a:lnSpc>
                <a:spcPct val="90000"/>
              </a:lnSpc>
              <a:spcBef>
                <a:spcPct val="0"/>
              </a:spcBef>
              <a:buNone/>
              <a:defRPr sz="4000" b="1" kern="1200">
                <a:solidFill>
                  <a:srgbClr val="3B3938"/>
                </a:solidFill>
                <a:latin typeface="+mj-lt"/>
                <a:ea typeface="+mj-ea"/>
                <a:cs typeface="+mj-cs"/>
              </a:defRPr>
            </a:lvl1pPr>
          </a:lstStyle>
          <a:p>
            <a:r>
              <a:rPr lang="en-US" sz="4275" dirty="0"/>
              <a:t>New project? </a:t>
            </a:r>
          </a:p>
          <a:p>
            <a:r>
              <a:rPr lang="en-US" sz="3000" dirty="0"/>
              <a:t>consult the </a:t>
            </a:r>
          </a:p>
          <a:p>
            <a:r>
              <a:rPr lang="en-US" sz="3000" dirty="0"/>
              <a:t>s</a:t>
            </a:r>
            <a:r>
              <a:rPr lang="en-US" sz="3000" dirty="0" smtClean="0"/>
              <a:t>oftware </a:t>
            </a:r>
            <a:r>
              <a:rPr lang="en-US" sz="3000" dirty="0"/>
              <a:t>r</a:t>
            </a:r>
            <a:r>
              <a:rPr lang="en-US" sz="3000" dirty="0" smtClean="0"/>
              <a:t>euse </a:t>
            </a:r>
            <a:endParaRPr lang="en-US" sz="3000" dirty="0"/>
          </a:p>
          <a:p>
            <a:r>
              <a:rPr lang="en-US" sz="3000" dirty="0"/>
              <a:t>c</a:t>
            </a:r>
            <a:r>
              <a:rPr lang="en-US" sz="3000" dirty="0" smtClean="0"/>
              <a:t>atalogue</a:t>
            </a:r>
            <a:endParaRPr lang="nl-NL" sz="2025" dirty="0"/>
          </a:p>
        </p:txBody>
      </p:sp>
      <p:sp>
        <p:nvSpPr>
          <p:cNvPr id="10" name="Slide Number Placeholder 9"/>
          <p:cNvSpPr>
            <a:spLocks noGrp="1"/>
          </p:cNvSpPr>
          <p:nvPr>
            <p:ph type="sldNum" sz="quarter" idx="10"/>
          </p:nvPr>
        </p:nvSpPr>
        <p:spPr/>
        <p:txBody>
          <a:bodyPr/>
          <a:lstStyle/>
          <a:p>
            <a:pPr>
              <a:defRPr/>
            </a:pPr>
            <a:fld id="{7A7F1E79-8225-48A0-95BD-5254C3720E2D}" type="slidenum">
              <a:rPr lang="en-GB" smtClean="0"/>
              <a:pPr>
                <a:defRPr/>
              </a:pPr>
              <a:t>72</a:t>
            </a:fld>
            <a:endParaRPr lang="en-GB" dirty="0"/>
          </a:p>
        </p:txBody>
      </p:sp>
    </p:spTree>
    <p:extLst>
      <p:ext uri="{BB962C8B-B14F-4D97-AF65-F5344CB8AC3E}">
        <p14:creationId xmlns:p14="http://schemas.microsoft.com/office/powerpoint/2010/main" val="10037707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59714" y="2607467"/>
            <a:ext cx="8645259" cy="2781978"/>
          </a:xfrm>
          <a:prstGeom prst="rect">
            <a:avLst/>
          </a:prstGeom>
        </p:spPr>
      </p:pic>
      <p:sp>
        <p:nvSpPr>
          <p:cNvPr id="4" name="Slide Number Placeholder 4"/>
          <p:cNvSpPr txBox="1">
            <a:spLocks/>
          </p:cNvSpPr>
          <p:nvPr/>
        </p:nvSpPr>
        <p:spPr>
          <a:xfrm>
            <a:off x="8515350" y="5559955"/>
            <a:ext cx="506498" cy="350027"/>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A20BCE-BB7B-46B6-B74F-5C461C2FC4DE}" type="slidenum">
              <a:rPr lang="en-US" sz="1350">
                <a:solidFill>
                  <a:schemeClr val="bg1"/>
                </a:solidFill>
              </a:rPr>
              <a:pPr/>
              <a:t>73</a:t>
            </a:fld>
            <a:endParaRPr lang="en-US" sz="1350" dirty="0">
              <a:solidFill>
                <a:schemeClr val="bg1"/>
              </a:solidFill>
            </a:endParaRPr>
          </a:p>
        </p:txBody>
      </p:sp>
      <p:sp>
        <p:nvSpPr>
          <p:cNvPr id="6" name="Rectangle 5"/>
          <p:cNvSpPr/>
          <p:nvPr/>
        </p:nvSpPr>
        <p:spPr>
          <a:xfrm>
            <a:off x="677735" y="1628800"/>
            <a:ext cx="7325799" cy="830997"/>
          </a:xfrm>
          <a:prstGeom prst="rect">
            <a:avLst/>
          </a:prstGeom>
        </p:spPr>
        <p:txBody>
          <a:bodyPr wrap="square">
            <a:spAutoFit/>
          </a:bodyPr>
          <a:lstStyle/>
          <a:p>
            <a:pPr algn="ctr"/>
            <a:r>
              <a:rPr lang="en-US" sz="2400" dirty="0" err="1" smtClean="0">
                <a:solidFill>
                  <a:srgbClr val="002060"/>
                </a:solidFill>
              </a:rPr>
              <a:t>partagez</a:t>
            </a:r>
            <a:r>
              <a:rPr lang="en-US" sz="2400" dirty="0" smtClean="0">
                <a:solidFill>
                  <a:srgbClr val="002060"/>
                </a:solidFill>
              </a:rPr>
              <a:t> </a:t>
            </a:r>
            <a:r>
              <a:rPr lang="en-US" sz="2400" dirty="0" err="1" smtClean="0">
                <a:solidFill>
                  <a:srgbClr val="002060"/>
                </a:solidFill>
              </a:rPr>
              <a:t>vos</a:t>
            </a:r>
            <a:r>
              <a:rPr lang="en-US" sz="2400" dirty="0" smtClean="0">
                <a:solidFill>
                  <a:srgbClr val="002060"/>
                </a:solidFill>
              </a:rPr>
              <a:t> </a:t>
            </a:r>
            <a:r>
              <a:rPr lang="en-US" sz="2400" dirty="0" err="1" smtClean="0">
                <a:solidFill>
                  <a:srgbClr val="002060"/>
                </a:solidFill>
              </a:rPr>
              <a:t>succès</a:t>
            </a:r>
            <a:r>
              <a:rPr lang="en-US" sz="2400" dirty="0" smtClean="0">
                <a:solidFill>
                  <a:srgbClr val="002060"/>
                </a:solidFill>
              </a:rPr>
              <a:t> ... </a:t>
            </a:r>
            <a:br>
              <a:rPr lang="en-US" sz="2400" dirty="0" smtClean="0">
                <a:solidFill>
                  <a:srgbClr val="002060"/>
                </a:solidFill>
              </a:rPr>
            </a:br>
            <a:r>
              <a:rPr lang="en-US" sz="2400" dirty="0" smtClean="0">
                <a:solidFill>
                  <a:srgbClr val="002060"/>
                </a:solidFill>
              </a:rPr>
              <a:t>et </a:t>
            </a:r>
            <a:r>
              <a:rPr lang="en-US" sz="2400" dirty="0" err="1" smtClean="0">
                <a:solidFill>
                  <a:srgbClr val="002060"/>
                </a:solidFill>
              </a:rPr>
              <a:t>devenez</a:t>
            </a:r>
            <a:r>
              <a:rPr lang="en-US" sz="2400" dirty="0" smtClean="0">
                <a:solidFill>
                  <a:srgbClr val="002060"/>
                </a:solidFill>
              </a:rPr>
              <a:t> un </a:t>
            </a:r>
            <a:r>
              <a:rPr lang="en-US" sz="2400" dirty="0" err="1" smtClean="0">
                <a:solidFill>
                  <a:srgbClr val="002060"/>
                </a:solidFill>
              </a:rPr>
              <a:t>ambasseur</a:t>
            </a:r>
            <a:r>
              <a:rPr lang="en-US" sz="2400" dirty="0" smtClean="0">
                <a:solidFill>
                  <a:srgbClr val="002060"/>
                </a:solidFill>
              </a:rPr>
              <a:t> du </a:t>
            </a:r>
            <a:r>
              <a:rPr lang="en-US" sz="2400" dirty="0">
                <a:solidFill>
                  <a:srgbClr val="002060"/>
                </a:solidFill>
              </a:rPr>
              <a:t>reuse!</a:t>
            </a:r>
            <a:endParaRPr lang="nl-BE" sz="2100" dirty="0">
              <a:solidFill>
                <a:srgbClr val="002060"/>
              </a:solidFill>
            </a:endParaRPr>
          </a:p>
        </p:txBody>
      </p:sp>
      <p:sp>
        <p:nvSpPr>
          <p:cNvPr id="5" name="Slide Number Placeholder 4"/>
          <p:cNvSpPr>
            <a:spLocks noGrp="1"/>
          </p:cNvSpPr>
          <p:nvPr>
            <p:ph type="sldNum" sz="quarter" idx="10"/>
          </p:nvPr>
        </p:nvSpPr>
        <p:spPr/>
        <p:txBody>
          <a:bodyPr/>
          <a:lstStyle/>
          <a:p>
            <a:pPr>
              <a:defRPr/>
            </a:pPr>
            <a:fld id="{7A7F1E79-8225-48A0-95BD-5254C3720E2D}" type="slidenum">
              <a:rPr lang="en-GB" smtClean="0"/>
              <a:pPr>
                <a:defRPr/>
              </a:pPr>
              <a:t>73</a:t>
            </a:fld>
            <a:endParaRPr lang="en-GB" dirty="0"/>
          </a:p>
        </p:txBody>
      </p:sp>
      <p:sp>
        <p:nvSpPr>
          <p:cNvPr id="2" name="Title 1"/>
          <p:cNvSpPr>
            <a:spLocks noGrp="1"/>
          </p:cNvSpPr>
          <p:nvPr>
            <p:ph type="title"/>
          </p:nvPr>
        </p:nvSpPr>
        <p:spPr>
          <a:noFill/>
        </p:spPr>
        <p:txBody>
          <a:bodyPr/>
          <a:lstStyle/>
          <a:p>
            <a:r>
              <a:rPr lang="fr-BE" dirty="0" err="1" smtClean="0"/>
              <a:t>Reuse</a:t>
            </a:r>
            <a:endParaRPr lang="en-US" dirty="0"/>
          </a:p>
        </p:txBody>
      </p:sp>
    </p:spTree>
    <p:extLst>
      <p:ext uri="{BB962C8B-B14F-4D97-AF65-F5344CB8AC3E}">
        <p14:creationId xmlns:p14="http://schemas.microsoft.com/office/powerpoint/2010/main" val="34396354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Reuse - ROI</a:t>
            </a:r>
            <a:endParaRPr lang="en-US" dirty="0"/>
          </a:p>
        </p:txBody>
      </p:sp>
      <p:sp>
        <p:nvSpPr>
          <p:cNvPr id="6" name="Content Placeholder 5"/>
          <p:cNvSpPr>
            <a:spLocks noGrp="1"/>
          </p:cNvSpPr>
          <p:nvPr>
            <p:ph sz="quarter" idx="1"/>
          </p:nvPr>
        </p:nvSpPr>
        <p:spPr/>
        <p:txBody>
          <a:bodyPr/>
          <a:lstStyle/>
          <a:p>
            <a:endParaRPr lang="nl-NL" dirty="0" smtClean="0"/>
          </a:p>
          <a:p>
            <a:r>
              <a:rPr lang="nl-NL" dirty="0" smtClean="0"/>
              <a:t>je </a:t>
            </a:r>
            <a:r>
              <a:rPr lang="nl-NL" dirty="0"/>
              <a:t>kunt alleen maar verbeteren wat je </a:t>
            </a:r>
            <a:r>
              <a:rPr lang="nl-NL" dirty="0" smtClean="0"/>
              <a:t>meet</a:t>
            </a:r>
          </a:p>
          <a:p>
            <a:r>
              <a:rPr lang="nl-NL" dirty="0" smtClean="0"/>
              <a:t>hergebruik </a:t>
            </a:r>
            <a:r>
              <a:rPr lang="nl-NL" dirty="0"/>
              <a:t>is ingebed in de </a:t>
            </a:r>
            <a:r>
              <a:rPr lang="nl-NL" dirty="0" smtClean="0"/>
              <a:t>‘levenscyclus’ </a:t>
            </a:r>
            <a:r>
              <a:rPr lang="nl-NL" dirty="0"/>
              <a:t>van projecten die door Smals worden </a:t>
            </a:r>
            <a:r>
              <a:rPr lang="nl-NL" dirty="0" smtClean="0"/>
              <a:t>uitgevoerd</a:t>
            </a:r>
          </a:p>
          <a:p>
            <a:r>
              <a:rPr lang="nl-NL" dirty="0" smtClean="0"/>
              <a:t>dit </a:t>
            </a:r>
            <a:r>
              <a:rPr lang="nl-NL" dirty="0"/>
              <a:t>maakt het mogelijk om </a:t>
            </a:r>
            <a:r>
              <a:rPr lang="nl-NL" dirty="0" smtClean="0"/>
              <a:t>een vergelijking te maken van de projectkosten mét en zonder </a:t>
            </a:r>
            <a:r>
              <a:rPr lang="nl-NL" dirty="0"/>
              <a:t>hergebruik </a:t>
            </a:r>
            <a:r>
              <a:rPr lang="nl-NL" dirty="0" smtClean="0"/>
              <a:t>en </a:t>
            </a:r>
            <a:r>
              <a:rPr lang="nl-NL" dirty="0"/>
              <a:t>om de ROI te berekenen</a:t>
            </a:r>
            <a:endParaRPr lang="en-US" dirty="0" smtClean="0"/>
          </a:p>
          <a:p>
            <a:endParaRPr lang="nl-BE" dirty="0"/>
          </a:p>
        </p:txBody>
      </p:sp>
      <p:sp>
        <p:nvSpPr>
          <p:cNvPr id="4" name="Slide Number Placeholder 4"/>
          <p:cNvSpPr txBox="1">
            <a:spLocks/>
          </p:cNvSpPr>
          <p:nvPr/>
        </p:nvSpPr>
        <p:spPr>
          <a:xfrm>
            <a:off x="8515350" y="5559955"/>
            <a:ext cx="506498" cy="350027"/>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A20BCE-BB7B-46B6-B74F-5C461C2FC4DE}" type="slidenum">
              <a:rPr lang="en-US" sz="1350">
                <a:solidFill>
                  <a:schemeClr val="bg1"/>
                </a:solidFill>
              </a:rPr>
              <a:pPr/>
              <a:t>74</a:t>
            </a:fld>
            <a:endParaRPr lang="en-US" sz="1350" dirty="0">
              <a:solidFill>
                <a:schemeClr val="bg1"/>
              </a:solidFill>
            </a:endParaRPr>
          </a:p>
        </p:txBody>
      </p:sp>
      <p:sp>
        <p:nvSpPr>
          <p:cNvPr id="10" name="Slide Number Placeholder 9"/>
          <p:cNvSpPr>
            <a:spLocks noGrp="1"/>
          </p:cNvSpPr>
          <p:nvPr>
            <p:ph type="sldNum" sz="quarter" idx="10"/>
          </p:nvPr>
        </p:nvSpPr>
        <p:spPr/>
        <p:txBody>
          <a:bodyPr/>
          <a:lstStyle/>
          <a:p>
            <a:pPr>
              <a:defRPr/>
            </a:pPr>
            <a:fld id="{7A7F1E79-8225-48A0-95BD-5254C3720E2D}" type="slidenum">
              <a:rPr lang="en-GB" smtClean="0"/>
              <a:pPr>
                <a:defRPr/>
              </a:pPr>
              <a:t>74</a:t>
            </a:fld>
            <a:endParaRPr lang="en-GB" dirty="0"/>
          </a:p>
        </p:txBody>
      </p:sp>
    </p:spTree>
    <p:extLst>
      <p:ext uri="{BB962C8B-B14F-4D97-AF65-F5344CB8AC3E}">
        <p14:creationId xmlns:p14="http://schemas.microsoft.com/office/powerpoint/2010/main" val="10725040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Reuse - ROI</a:t>
            </a:r>
            <a:endParaRPr lang="en-US" dirty="0"/>
          </a:p>
        </p:txBody>
      </p:sp>
      <p:sp>
        <p:nvSpPr>
          <p:cNvPr id="6" name="Content Placeholder 5"/>
          <p:cNvSpPr>
            <a:spLocks noGrp="1"/>
          </p:cNvSpPr>
          <p:nvPr>
            <p:ph sz="quarter" idx="1"/>
          </p:nvPr>
        </p:nvSpPr>
        <p:spPr/>
        <p:txBody>
          <a:bodyPr/>
          <a:lstStyle/>
          <a:p>
            <a:r>
              <a:rPr lang="en-GB" dirty="0"/>
              <a:t>ROI 2019 </a:t>
            </a:r>
            <a:r>
              <a:rPr lang="en-GB" dirty="0" smtClean="0"/>
              <a:t>voor </a:t>
            </a:r>
            <a:r>
              <a:rPr lang="en-GB" dirty="0" err="1" smtClean="0"/>
              <a:t>projecten</a:t>
            </a:r>
            <a:r>
              <a:rPr lang="en-GB" dirty="0" smtClean="0"/>
              <a:t> </a:t>
            </a:r>
            <a:r>
              <a:rPr lang="en-GB" dirty="0" err="1" smtClean="0"/>
              <a:t>uitgevoerd</a:t>
            </a:r>
            <a:r>
              <a:rPr lang="en-GB" dirty="0" smtClean="0"/>
              <a:t> door Smals</a:t>
            </a:r>
          </a:p>
          <a:p>
            <a:endParaRPr lang="nl-BE" dirty="0"/>
          </a:p>
        </p:txBody>
      </p:sp>
      <p:sp>
        <p:nvSpPr>
          <p:cNvPr id="4" name="Slide Number Placeholder 4"/>
          <p:cNvSpPr txBox="1">
            <a:spLocks/>
          </p:cNvSpPr>
          <p:nvPr/>
        </p:nvSpPr>
        <p:spPr>
          <a:xfrm>
            <a:off x="8515350" y="5559955"/>
            <a:ext cx="506498" cy="350027"/>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A20BCE-BB7B-46B6-B74F-5C461C2FC4DE}" type="slidenum">
              <a:rPr lang="en-US" sz="1350">
                <a:solidFill>
                  <a:schemeClr val="bg1"/>
                </a:solidFill>
              </a:rPr>
              <a:pPr/>
              <a:t>75</a:t>
            </a:fld>
            <a:endParaRPr lang="en-US" sz="1350" dirty="0">
              <a:solidFill>
                <a:schemeClr val="bg1"/>
              </a:solidFill>
            </a:endParaRPr>
          </a:p>
        </p:txBody>
      </p:sp>
      <p:sp>
        <p:nvSpPr>
          <p:cNvPr id="10" name="Slide Number Placeholder 9"/>
          <p:cNvSpPr>
            <a:spLocks noGrp="1"/>
          </p:cNvSpPr>
          <p:nvPr>
            <p:ph type="sldNum" sz="quarter" idx="10"/>
          </p:nvPr>
        </p:nvSpPr>
        <p:spPr/>
        <p:txBody>
          <a:bodyPr/>
          <a:lstStyle/>
          <a:p>
            <a:pPr>
              <a:defRPr/>
            </a:pPr>
            <a:fld id="{7A7F1E79-8225-48A0-95BD-5254C3720E2D}" type="slidenum">
              <a:rPr lang="en-GB" smtClean="0"/>
              <a:pPr>
                <a:defRPr/>
              </a:pPr>
              <a:t>75</a:t>
            </a:fld>
            <a:endParaRPr lang="en-GB" dirty="0"/>
          </a:p>
        </p:txBody>
      </p:sp>
      <p:grpSp>
        <p:nvGrpSpPr>
          <p:cNvPr id="7" name="Group 6"/>
          <p:cNvGrpSpPr/>
          <p:nvPr/>
        </p:nvGrpSpPr>
        <p:grpSpPr>
          <a:xfrm>
            <a:off x="457200" y="2303892"/>
            <a:ext cx="8045965" cy="3895949"/>
            <a:chOff x="975883" y="2014033"/>
            <a:chExt cx="8045965" cy="3895949"/>
          </a:xfrm>
        </p:grpSpPr>
        <p:grpSp>
          <p:nvGrpSpPr>
            <p:cNvPr id="8" name="Group 7"/>
            <p:cNvGrpSpPr>
              <a:grpSpLocks noChangeAspect="1"/>
            </p:cNvGrpSpPr>
            <p:nvPr/>
          </p:nvGrpSpPr>
          <p:grpSpPr>
            <a:xfrm>
              <a:off x="975883" y="2014033"/>
              <a:ext cx="7261730" cy="2854145"/>
              <a:chOff x="2518837" y="3517106"/>
              <a:chExt cx="20073990" cy="7889866"/>
            </a:xfrm>
          </p:grpSpPr>
          <p:cxnSp>
            <p:nvCxnSpPr>
              <p:cNvPr id="12" name="Straight Connector 11"/>
              <p:cNvCxnSpPr/>
              <p:nvPr/>
            </p:nvCxnSpPr>
            <p:spPr>
              <a:xfrm flipH="1" flipV="1">
                <a:off x="14680351" y="7942488"/>
                <a:ext cx="2957578" cy="1446561"/>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8007254" y="7942488"/>
                <a:ext cx="2462083" cy="177284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0035761" y="4238910"/>
                <a:ext cx="4954898" cy="4956189"/>
              </a:xfrm>
              <a:prstGeom prst="ellipse">
                <a:avLst/>
              </a:prstGeom>
              <a:solidFill>
                <a:schemeClr val="bg2"/>
              </a:solidFill>
              <a:ln w="76200" cmpd="sng">
                <a:solidFill>
                  <a:srgbClr val="EC5062"/>
                </a:solidFill>
              </a:ln>
              <a:effectLst/>
            </p:spPr>
            <p:style>
              <a:lnRef idx="1">
                <a:schemeClr val="accent1"/>
              </a:lnRef>
              <a:fillRef idx="3">
                <a:schemeClr val="accent1"/>
              </a:fillRef>
              <a:effectRef idx="2">
                <a:schemeClr val="accent1"/>
              </a:effectRef>
              <a:fontRef idx="minor">
                <a:schemeClr val="lt1"/>
              </a:fontRef>
            </p:style>
            <p:txBody>
              <a:bodyPr lIns="182848" tIns="91424" rIns="182848" bIns="91424" rtlCol="0" anchor="ctr"/>
              <a:lstStyle/>
              <a:p>
                <a:pPr algn="ctr" defTabSz="685800" fontAlgn="auto">
                  <a:spcBef>
                    <a:spcPts val="0"/>
                  </a:spcBef>
                  <a:spcAft>
                    <a:spcPts val="0"/>
                  </a:spcAft>
                  <a:defRPr/>
                </a:pPr>
                <a:endParaRPr lang="en-US" sz="525">
                  <a:solidFill>
                    <a:srgbClr val="000000"/>
                  </a:solidFill>
                  <a:latin typeface="Roboto" charset="0"/>
                  <a:ea typeface="Roboto" charset="0"/>
                  <a:cs typeface="Roboto" charset="0"/>
                </a:endParaRPr>
              </a:p>
            </p:txBody>
          </p:sp>
          <p:sp>
            <p:nvSpPr>
              <p:cNvPr id="15" name="Oval 14"/>
              <p:cNvSpPr/>
              <p:nvPr/>
            </p:nvSpPr>
            <p:spPr>
              <a:xfrm>
                <a:off x="3290047" y="6326896"/>
                <a:ext cx="4954898" cy="4956189"/>
              </a:xfrm>
              <a:prstGeom prst="ellipse">
                <a:avLst/>
              </a:prstGeom>
              <a:solidFill>
                <a:schemeClr val="bg2"/>
              </a:solidFill>
              <a:ln w="76200" cmpd="sng">
                <a:solidFill>
                  <a:srgbClr val="22A4DD"/>
                </a:solidFill>
              </a:ln>
              <a:effectLst/>
            </p:spPr>
            <p:style>
              <a:lnRef idx="1">
                <a:schemeClr val="accent1"/>
              </a:lnRef>
              <a:fillRef idx="3">
                <a:schemeClr val="accent1"/>
              </a:fillRef>
              <a:effectRef idx="2">
                <a:schemeClr val="accent1"/>
              </a:effectRef>
              <a:fontRef idx="minor">
                <a:schemeClr val="lt1"/>
              </a:fontRef>
            </p:style>
            <p:txBody>
              <a:bodyPr lIns="182848" tIns="91424" rIns="182848" bIns="91424" rtlCol="0" anchor="ctr"/>
              <a:lstStyle/>
              <a:p>
                <a:pPr algn="ctr" defTabSz="685800" fontAlgn="auto">
                  <a:spcBef>
                    <a:spcPts val="0"/>
                  </a:spcBef>
                  <a:spcAft>
                    <a:spcPts val="0"/>
                  </a:spcAft>
                  <a:defRPr/>
                </a:pPr>
                <a:endParaRPr lang="en-US" sz="525">
                  <a:solidFill>
                    <a:srgbClr val="000000"/>
                  </a:solidFill>
                  <a:latin typeface="Roboto" charset="0"/>
                  <a:ea typeface="Roboto" charset="0"/>
                  <a:cs typeface="Roboto" charset="0"/>
                </a:endParaRPr>
              </a:p>
            </p:txBody>
          </p:sp>
          <p:sp>
            <p:nvSpPr>
              <p:cNvPr id="16" name="Oval 15"/>
              <p:cNvSpPr/>
              <p:nvPr/>
            </p:nvSpPr>
            <p:spPr>
              <a:xfrm>
                <a:off x="17637929" y="6450783"/>
                <a:ext cx="4954898" cy="4956189"/>
              </a:xfrm>
              <a:prstGeom prst="ellipse">
                <a:avLst/>
              </a:prstGeom>
              <a:solidFill>
                <a:schemeClr val="bg2"/>
              </a:solidFill>
              <a:ln w="762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182848" tIns="91424" rIns="182848" bIns="91424" rtlCol="0" anchor="ctr"/>
              <a:lstStyle/>
              <a:p>
                <a:pPr algn="ctr" defTabSz="685800" fontAlgn="auto">
                  <a:spcBef>
                    <a:spcPts val="0"/>
                  </a:spcBef>
                  <a:spcAft>
                    <a:spcPts val="0"/>
                  </a:spcAft>
                  <a:defRPr/>
                </a:pPr>
                <a:endParaRPr lang="en-US" sz="525">
                  <a:solidFill>
                    <a:srgbClr val="000000"/>
                  </a:solidFill>
                  <a:latin typeface="Roboto" charset="0"/>
                  <a:ea typeface="Roboto" charset="0"/>
                  <a:cs typeface="Roboto" charset="0"/>
                </a:endParaRPr>
              </a:p>
            </p:txBody>
          </p:sp>
          <p:sp>
            <p:nvSpPr>
              <p:cNvPr id="17" name="Oval 1"/>
              <p:cNvSpPr>
                <a:spLocks noChangeArrowheads="1"/>
              </p:cNvSpPr>
              <p:nvPr/>
            </p:nvSpPr>
            <p:spPr bwMode="auto">
              <a:xfrm>
                <a:off x="2518837" y="5861568"/>
                <a:ext cx="2080377" cy="2080920"/>
              </a:xfrm>
              <a:prstGeom prst="ellipse">
                <a:avLst/>
              </a:prstGeom>
              <a:solidFill>
                <a:srgbClr val="22A4DD"/>
              </a:solidFill>
              <a:ln>
                <a:noFill/>
              </a:ln>
            </p:spPr>
            <p:txBody>
              <a:bodyPr/>
              <a:lstStyle/>
              <a:p>
                <a:pPr defTabSz="685800" fontAlgn="auto">
                  <a:spcBef>
                    <a:spcPts val="0"/>
                  </a:spcBef>
                  <a:spcAft>
                    <a:spcPts val="0"/>
                  </a:spcAft>
                  <a:defRPr/>
                </a:pPr>
                <a:endParaRPr lang="en-US" sz="525" dirty="0">
                  <a:solidFill>
                    <a:srgbClr val="000000"/>
                  </a:solidFill>
                  <a:latin typeface="Roboto" charset="0"/>
                  <a:ea typeface="Roboto" charset="0"/>
                  <a:cs typeface="Roboto" charset="0"/>
                </a:endParaRPr>
              </a:p>
            </p:txBody>
          </p:sp>
          <p:sp>
            <p:nvSpPr>
              <p:cNvPr id="18" name="Oval 1"/>
              <p:cNvSpPr>
                <a:spLocks noChangeArrowheads="1"/>
              </p:cNvSpPr>
              <p:nvPr/>
            </p:nvSpPr>
            <p:spPr bwMode="auto">
              <a:xfrm>
                <a:off x="9549486" y="3517106"/>
                <a:ext cx="2080377" cy="2080920"/>
              </a:xfrm>
              <a:prstGeom prst="ellipse">
                <a:avLst/>
              </a:prstGeom>
              <a:solidFill>
                <a:srgbClr val="EC5062"/>
              </a:solidFill>
              <a:ln>
                <a:noFill/>
              </a:ln>
            </p:spPr>
            <p:txBody>
              <a:bodyPr/>
              <a:lstStyle/>
              <a:p>
                <a:pPr defTabSz="685800" fontAlgn="auto">
                  <a:spcBef>
                    <a:spcPts val="0"/>
                  </a:spcBef>
                  <a:spcAft>
                    <a:spcPts val="0"/>
                  </a:spcAft>
                  <a:defRPr/>
                </a:pPr>
                <a:endParaRPr lang="en-US" sz="525" dirty="0">
                  <a:solidFill>
                    <a:srgbClr val="000000"/>
                  </a:solidFill>
                  <a:latin typeface="Roboto" charset="0"/>
                  <a:ea typeface="Roboto" charset="0"/>
                  <a:cs typeface="Roboto" charset="0"/>
                </a:endParaRPr>
              </a:p>
            </p:txBody>
          </p:sp>
          <p:sp>
            <p:nvSpPr>
              <p:cNvPr id="19" name="Oval 1"/>
              <p:cNvSpPr>
                <a:spLocks noChangeArrowheads="1"/>
              </p:cNvSpPr>
              <p:nvPr/>
            </p:nvSpPr>
            <p:spPr bwMode="auto">
              <a:xfrm>
                <a:off x="16984359" y="5861568"/>
                <a:ext cx="2080377" cy="2080920"/>
              </a:xfrm>
              <a:prstGeom prst="ellipse">
                <a:avLst/>
              </a:prstGeom>
              <a:solidFill>
                <a:schemeClr val="accent6">
                  <a:lumMod val="75000"/>
                </a:schemeClr>
              </a:solidFill>
              <a:ln>
                <a:solidFill>
                  <a:schemeClr val="accent6">
                    <a:lumMod val="75000"/>
                  </a:schemeClr>
                </a:solidFill>
              </a:ln>
            </p:spPr>
            <p:txBody>
              <a:bodyPr/>
              <a:lstStyle/>
              <a:p>
                <a:pPr defTabSz="685800" fontAlgn="auto">
                  <a:spcBef>
                    <a:spcPts val="0"/>
                  </a:spcBef>
                  <a:spcAft>
                    <a:spcPts val="0"/>
                  </a:spcAft>
                  <a:defRPr/>
                </a:pPr>
                <a:endParaRPr lang="en-US" sz="525" dirty="0">
                  <a:solidFill>
                    <a:srgbClr val="000000"/>
                  </a:solidFill>
                  <a:latin typeface="Roboto" charset="0"/>
                  <a:ea typeface="Roboto" charset="0"/>
                  <a:cs typeface="Roboto" charset="0"/>
                </a:endParaRPr>
              </a:p>
            </p:txBody>
          </p:sp>
          <p:sp>
            <p:nvSpPr>
              <p:cNvPr id="20" name="Freeform 70"/>
              <p:cNvSpPr>
                <a:spLocks noChangeArrowheads="1"/>
              </p:cNvSpPr>
              <p:nvPr/>
            </p:nvSpPr>
            <p:spPr bwMode="auto">
              <a:xfrm>
                <a:off x="17441515" y="6361663"/>
                <a:ext cx="1234583" cy="1103536"/>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lIns="68568" tIns="34284" rIns="68568" bIns="34284" anchor="ctr"/>
              <a:lstStyle/>
              <a:p>
                <a:pPr defTabSz="685800" fontAlgn="auto">
                  <a:spcBef>
                    <a:spcPts val="0"/>
                  </a:spcBef>
                  <a:spcAft>
                    <a:spcPts val="0"/>
                  </a:spcAft>
                  <a:defRPr/>
                </a:pPr>
                <a:endParaRPr lang="en-US" sz="525" dirty="0">
                  <a:solidFill>
                    <a:srgbClr val="000000"/>
                  </a:solidFill>
                  <a:latin typeface="Roboto" charset="0"/>
                  <a:ea typeface="Roboto" charset="0"/>
                  <a:cs typeface="Roboto" charset="0"/>
                </a:endParaRPr>
              </a:p>
            </p:txBody>
          </p:sp>
          <p:sp>
            <p:nvSpPr>
              <p:cNvPr id="21" name="Freeform 102"/>
              <p:cNvSpPr>
                <a:spLocks noChangeArrowheads="1"/>
              </p:cNvSpPr>
              <p:nvPr/>
            </p:nvSpPr>
            <p:spPr bwMode="auto">
              <a:xfrm>
                <a:off x="2963928" y="6340760"/>
                <a:ext cx="1225829" cy="110353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68568" tIns="34284" rIns="68568" bIns="34284" anchor="ctr"/>
              <a:lstStyle/>
              <a:p>
                <a:pPr defTabSz="685800" fontAlgn="auto">
                  <a:spcBef>
                    <a:spcPts val="0"/>
                  </a:spcBef>
                  <a:spcAft>
                    <a:spcPts val="0"/>
                  </a:spcAft>
                  <a:defRPr/>
                </a:pPr>
                <a:endParaRPr lang="en-US" sz="525" dirty="0">
                  <a:solidFill>
                    <a:srgbClr val="000000"/>
                  </a:solidFill>
                  <a:latin typeface="Roboto" charset="0"/>
                  <a:ea typeface="Roboto" charset="0"/>
                  <a:cs typeface="Roboto" charset="0"/>
                </a:endParaRPr>
              </a:p>
            </p:txBody>
          </p:sp>
          <p:sp>
            <p:nvSpPr>
              <p:cNvPr id="22" name="Freeform 116"/>
              <p:cNvSpPr>
                <a:spLocks noChangeArrowheads="1"/>
              </p:cNvSpPr>
              <p:nvPr/>
            </p:nvSpPr>
            <p:spPr bwMode="auto">
              <a:xfrm>
                <a:off x="10035761" y="3975754"/>
                <a:ext cx="1103247" cy="1138567"/>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lIns="68568" tIns="34284" rIns="68568" bIns="34284" anchor="ctr"/>
              <a:lstStyle/>
              <a:p>
                <a:pPr defTabSz="685800" fontAlgn="auto">
                  <a:spcBef>
                    <a:spcPts val="0"/>
                  </a:spcBef>
                  <a:spcAft>
                    <a:spcPts val="0"/>
                  </a:spcAft>
                  <a:defRPr/>
                </a:pPr>
                <a:endParaRPr lang="en-US" sz="525" dirty="0">
                  <a:solidFill>
                    <a:srgbClr val="000000"/>
                  </a:solidFill>
                  <a:latin typeface="Roboto" charset="0"/>
                  <a:ea typeface="Roboto" charset="0"/>
                  <a:cs typeface="Roboto" charset="0"/>
                </a:endParaRPr>
              </a:p>
            </p:txBody>
          </p:sp>
          <p:sp>
            <p:nvSpPr>
              <p:cNvPr id="23" name="TextBox 22"/>
              <p:cNvSpPr txBox="1"/>
              <p:nvPr/>
            </p:nvSpPr>
            <p:spPr>
              <a:xfrm>
                <a:off x="4559511" y="7249904"/>
                <a:ext cx="2663192" cy="1722878"/>
              </a:xfrm>
              <a:prstGeom prst="rect">
                <a:avLst/>
              </a:prstGeom>
              <a:noFill/>
            </p:spPr>
            <p:txBody>
              <a:bodyPr wrap="none" lIns="0" tIns="0" rIns="0" bIns="0" rtlCol="0">
                <a:spAutoFit/>
              </a:bodyPr>
              <a:lstStyle/>
              <a:p>
                <a:pPr algn="ctr" defTabSz="685800" fontAlgn="auto">
                  <a:spcBef>
                    <a:spcPts val="0"/>
                  </a:spcBef>
                  <a:spcAft>
                    <a:spcPts val="0"/>
                  </a:spcAft>
                  <a:defRPr/>
                </a:pPr>
                <a:r>
                  <a:rPr lang="en-US" sz="4050" dirty="0">
                    <a:solidFill>
                      <a:srgbClr val="000000"/>
                    </a:solidFill>
                    <a:latin typeface="Roboto" charset="0"/>
                    <a:ea typeface="Roboto" charset="0"/>
                    <a:cs typeface="Roboto" charset="0"/>
                  </a:rPr>
                  <a:t>54%</a:t>
                </a:r>
              </a:p>
            </p:txBody>
          </p:sp>
          <p:sp>
            <p:nvSpPr>
              <p:cNvPr id="24" name="TextBox 23"/>
              <p:cNvSpPr txBox="1"/>
              <p:nvPr/>
            </p:nvSpPr>
            <p:spPr>
              <a:xfrm>
                <a:off x="4668125" y="9635270"/>
                <a:ext cx="2371616" cy="765723"/>
              </a:xfrm>
              <a:prstGeom prst="rect">
                <a:avLst/>
              </a:prstGeom>
              <a:noFill/>
            </p:spPr>
            <p:txBody>
              <a:bodyPr wrap="none" lIns="0" tIns="0" rIns="0" bIns="0" rtlCol="0">
                <a:spAutoFit/>
              </a:bodyPr>
              <a:lstStyle/>
              <a:p>
                <a:pPr algn="ctr" defTabSz="685800" fontAlgn="auto">
                  <a:spcBef>
                    <a:spcPts val="0"/>
                  </a:spcBef>
                  <a:spcAft>
                    <a:spcPts val="0"/>
                  </a:spcAft>
                  <a:defRPr/>
                </a:pPr>
                <a:r>
                  <a:rPr lang="en-US" b="1" cap="all" spc="40" dirty="0">
                    <a:solidFill>
                      <a:srgbClr val="000000"/>
                    </a:solidFill>
                    <a:latin typeface="Roboto" charset="0"/>
                    <a:ea typeface="Roboto" charset="0"/>
                    <a:cs typeface="Roboto" charset="0"/>
                  </a:rPr>
                  <a:t>Reused</a:t>
                </a:r>
              </a:p>
            </p:txBody>
          </p:sp>
          <p:sp>
            <p:nvSpPr>
              <p:cNvPr id="25" name="TextBox 24"/>
              <p:cNvSpPr txBox="1"/>
              <p:nvPr/>
            </p:nvSpPr>
            <p:spPr>
              <a:xfrm>
                <a:off x="11178742" y="5165142"/>
                <a:ext cx="2663192" cy="1722878"/>
              </a:xfrm>
              <a:prstGeom prst="rect">
                <a:avLst/>
              </a:prstGeom>
              <a:noFill/>
            </p:spPr>
            <p:txBody>
              <a:bodyPr wrap="none" lIns="0" tIns="0" rIns="0" bIns="0" rtlCol="0">
                <a:spAutoFit/>
              </a:bodyPr>
              <a:lstStyle/>
              <a:p>
                <a:pPr algn="ctr" defTabSz="685800" fontAlgn="auto">
                  <a:spcBef>
                    <a:spcPts val="0"/>
                  </a:spcBef>
                  <a:spcAft>
                    <a:spcPts val="0"/>
                  </a:spcAft>
                  <a:defRPr/>
                </a:pPr>
                <a:r>
                  <a:rPr lang="en-US" sz="4050" dirty="0">
                    <a:solidFill>
                      <a:srgbClr val="000000"/>
                    </a:solidFill>
                    <a:latin typeface="Roboto" charset="0"/>
                    <a:ea typeface="Roboto" charset="0"/>
                    <a:cs typeface="Roboto" charset="0"/>
                  </a:rPr>
                  <a:t>23%</a:t>
                </a:r>
              </a:p>
            </p:txBody>
          </p:sp>
          <p:sp>
            <p:nvSpPr>
              <p:cNvPr id="26" name="TextBox 25"/>
              <p:cNvSpPr txBox="1"/>
              <p:nvPr/>
            </p:nvSpPr>
            <p:spPr>
              <a:xfrm>
                <a:off x="10912028" y="7550508"/>
                <a:ext cx="3122271" cy="765723"/>
              </a:xfrm>
              <a:prstGeom prst="rect">
                <a:avLst/>
              </a:prstGeom>
              <a:noFill/>
            </p:spPr>
            <p:txBody>
              <a:bodyPr wrap="none" lIns="0" tIns="0" rIns="0" bIns="0" rtlCol="0">
                <a:spAutoFit/>
              </a:bodyPr>
              <a:lstStyle/>
              <a:p>
                <a:pPr algn="ctr" defTabSz="685800" fontAlgn="auto">
                  <a:spcBef>
                    <a:spcPts val="0"/>
                  </a:spcBef>
                  <a:spcAft>
                    <a:spcPts val="0"/>
                  </a:spcAft>
                  <a:defRPr/>
                </a:pPr>
                <a:r>
                  <a:rPr lang="en-US" b="1" cap="all" spc="40" dirty="0">
                    <a:solidFill>
                      <a:srgbClr val="000000"/>
                    </a:solidFill>
                    <a:latin typeface="Roboto" charset="0"/>
                    <a:ea typeface="Roboto" charset="0"/>
                    <a:cs typeface="Roboto" charset="0"/>
                  </a:rPr>
                  <a:t>reusable</a:t>
                </a:r>
              </a:p>
            </p:txBody>
          </p:sp>
          <p:sp>
            <p:nvSpPr>
              <p:cNvPr id="27" name="TextBox 26"/>
              <p:cNvSpPr txBox="1"/>
              <p:nvPr/>
            </p:nvSpPr>
            <p:spPr>
              <a:xfrm>
                <a:off x="18843233" y="7465197"/>
                <a:ext cx="2663192" cy="1722878"/>
              </a:xfrm>
              <a:prstGeom prst="rect">
                <a:avLst/>
              </a:prstGeom>
              <a:noFill/>
            </p:spPr>
            <p:txBody>
              <a:bodyPr wrap="none" lIns="0" tIns="0" rIns="0" bIns="0" rtlCol="0">
                <a:spAutoFit/>
              </a:bodyPr>
              <a:lstStyle/>
              <a:p>
                <a:pPr algn="ctr" defTabSz="685800" fontAlgn="auto">
                  <a:spcBef>
                    <a:spcPts val="0"/>
                  </a:spcBef>
                  <a:spcAft>
                    <a:spcPts val="0"/>
                  </a:spcAft>
                  <a:defRPr/>
                </a:pPr>
                <a:r>
                  <a:rPr lang="en-US" sz="4050" dirty="0">
                    <a:solidFill>
                      <a:srgbClr val="000000"/>
                    </a:solidFill>
                    <a:latin typeface="Roboto" charset="0"/>
                    <a:ea typeface="Roboto" charset="0"/>
                    <a:cs typeface="Roboto" charset="0"/>
                  </a:rPr>
                  <a:t>35%</a:t>
                </a:r>
              </a:p>
            </p:txBody>
          </p:sp>
          <p:sp>
            <p:nvSpPr>
              <p:cNvPr id="28" name="TextBox 27"/>
              <p:cNvSpPr txBox="1"/>
              <p:nvPr/>
            </p:nvSpPr>
            <p:spPr>
              <a:xfrm>
                <a:off x="19624517" y="9850564"/>
                <a:ext cx="1026283" cy="765723"/>
              </a:xfrm>
              <a:prstGeom prst="rect">
                <a:avLst/>
              </a:prstGeom>
              <a:noFill/>
            </p:spPr>
            <p:txBody>
              <a:bodyPr wrap="none" lIns="0" tIns="0" rIns="0" bIns="0" rtlCol="0">
                <a:spAutoFit/>
              </a:bodyPr>
              <a:lstStyle/>
              <a:p>
                <a:pPr algn="ctr" defTabSz="685800" fontAlgn="auto">
                  <a:spcBef>
                    <a:spcPts val="0"/>
                  </a:spcBef>
                  <a:spcAft>
                    <a:spcPts val="0"/>
                  </a:spcAft>
                  <a:defRPr/>
                </a:pPr>
                <a:r>
                  <a:rPr lang="en-US" b="1" cap="all" spc="40" dirty="0">
                    <a:solidFill>
                      <a:srgbClr val="000000"/>
                    </a:solidFill>
                    <a:latin typeface="Roboto" charset="0"/>
                    <a:ea typeface="Roboto" charset="0"/>
                    <a:cs typeface="Roboto" charset="0"/>
                  </a:rPr>
                  <a:t>ROI</a:t>
                </a:r>
              </a:p>
            </p:txBody>
          </p:sp>
        </p:grpSp>
        <p:sp>
          <p:nvSpPr>
            <p:cNvPr id="9" name="TextBox 8"/>
            <p:cNvSpPr txBox="1"/>
            <p:nvPr/>
          </p:nvSpPr>
          <p:spPr>
            <a:xfrm>
              <a:off x="4990066" y="4829904"/>
              <a:ext cx="3549370" cy="854080"/>
            </a:xfrm>
            <a:prstGeom prst="rect">
              <a:avLst/>
            </a:prstGeom>
            <a:noFill/>
          </p:spPr>
          <p:txBody>
            <a:bodyPr wrap="none" rtlCol="0">
              <a:spAutoFit/>
            </a:bodyPr>
            <a:lstStyle/>
            <a:p>
              <a:pPr algn="ctr" defTabSz="685800" fontAlgn="auto">
                <a:spcBef>
                  <a:spcPts val="0"/>
                </a:spcBef>
                <a:spcAft>
                  <a:spcPts val="0"/>
                </a:spcAft>
                <a:defRPr/>
              </a:pPr>
              <a:r>
                <a:rPr lang="fr-BE" sz="4950" dirty="0">
                  <a:solidFill>
                    <a:srgbClr val="70AD47">
                      <a:lumMod val="75000"/>
                    </a:srgbClr>
                  </a:solidFill>
                  <a:latin typeface="Calibri" panose="020F0502020204030204"/>
                  <a:cs typeface="+mn-cs"/>
                </a:rPr>
                <a:t>10.000.000 €</a:t>
              </a:r>
            </a:p>
          </p:txBody>
        </p:sp>
        <p:sp>
          <p:nvSpPr>
            <p:cNvPr id="11" name="Slide Number Placeholder 4"/>
            <p:cNvSpPr txBox="1">
              <a:spLocks/>
            </p:cNvSpPr>
            <p:nvPr/>
          </p:nvSpPr>
          <p:spPr>
            <a:xfrm>
              <a:off x="8515350" y="5559955"/>
              <a:ext cx="506498" cy="350027"/>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A20BCE-BB7B-46B6-B74F-5C461C2FC4DE}" type="slidenum">
                <a:rPr lang="en-US" sz="1350">
                  <a:solidFill>
                    <a:schemeClr val="bg1"/>
                  </a:solidFill>
                </a:rPr>
                <a:pPr/>
                <a:t>75</a:t>
              </a:fld>
              <a:endParaRPr lang="en-US" sz="1350" dirty="0">
                <a:solidFill>
                  <a:schemeClr val="bg1"/>
                </a:solidFill>
              </a:endParaRPr>
            </a:p>
          </p:txBody>
        </p:sp>
      </p:grpSp>
    </p:spTree>
    <p:extLst>
      <p:ext uri="{BB962C8B-B14F-4D97-AF65-F5344CB8AC3E}">
        <p14:creationId xmlns:p14="http://schemas.microsoft.com/office/powerpoint/2010/main" val="35220741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dirty="0" err="1" smtClean="0"/>
              <a:t>Veiligheid</a:t>
            </a:r>
            <a:r>
              <a:rPr lang="fr-BE" altLang="en-US" dirty="0" smtClean="0"/>
              <a:t> </a:t>
            </a:r>
            <a:r>
              <a:rPr lang="fr-BE" altLang="en-US" dirty="0"/>
              <a:t>&amp; </a:t>
            </a:r>
            <a:r>
              <a:rPr lang="fr-BE" altLang="en-US" dirty="0" smtClean="0"/>
              <a:t>Audit</a:t>
            </a:r>
            <a:endParaRPr lang="fr-BE" altLang="en-US" dirty="0"/>
          </a:p>
        </p:txBody>
      </p:sp>
      <p:sp>
        <p:nvSpPr>
          <p:cNvPr id="3" name="Content Placeholder 2"/>
          <p:cNvSpPr>
            <a:spLocks noGrp="1"/>
          </p:cNvSpPr>
          <p:nvPr>
            <p:ph idx="1"/>
          </p:nvPr>
        </p:nvSpPr>
        <p:spPr/>
        <p:txBody>
          <a:bodyPr>
            <a:normAutofit fontScale="92500"/>
          </a:bodyPr>
          <a:lstStyle/>
          <a:p>
            <a:r>
              <a:rPr lang="nl-NL" dirty="0" smtClean="0"/>
              <a:t>2019</a:t>
            </a:r>
          </a:p>
          <a:p>
            <a:pPr lvl="1"/>
            <a:r>
              <a:rPr lang="nl-NL" dirty="0" smtClean="0"/>
              <a:t>verder onderhoud van GDPR processen (zie volgende)</a:t>
            </a:r>
          </a:p>
          <a:p>
            <a:pPr lvl="1"/>
            <a:r>
              <a:rPr lang="nl-NL" dirty="0" smtClean="0"/>
              <a:t>audit uitgevoerd (</a:t>
            </a:r>
            <a:r>
              <a:rPr lang="nl-NL" dirty="0" err="1" smtClean="0"/>
              <a:t>logging</a:t>
            </a:r>
            <a:r>
              <a:rPr lang="nl-NL" dirty="0" smtClean="0"/>
              <a:t>) </a:t>
            </a:r>
          </a:p>
          <a:p>
            <a:pPr lvl="1"/>
            <a:r>
              <a:rPr lang="nl-NL" dirty="0" smtClean="0"/>
              <a:t>sensibilisering acties ‘security &amp; privacy’ voor de medewerkers aangepast aan de noden van de afdeling</a:t>
            </a:r>
          </a:p>
          <a:p>
            <a:pPr lvl="2"/>
            <a:r>
              <a:rPr lang="nl-NL" dirty="0" smtClean="0"/>
              <a:t>geen algemene sessies</a:t>
            </a:r>
          </a:p>
          <a:p>
            <a:pPr lvl="2"/>
            <a:r>
              <a:rPr lang="nl-NL" dirty="0" smtClean="0"/>
              <a:t>onderwerpen toegespitst op wat elk team doet (van </a:t>
            </a:r>
            <a:r>
              <a:rPr lang="nl-NL" dirty="0" err="1" smtClean="0"/>
              <a:t>phishing</a:t>
            </a:r>
            <a:r>
              <a:rPr lang="nl-NL" dirty="0" smtClean="0"/>
              <a:t> tot data </a:t>
            </a:r>
            <a:r>
              <a:rPr lang="nl-NL" dirty="0" err="1"/>
              <a:t>p</a:t>
            </a:r>
            <a:r>
              <a:rPr lang="nl-NL" dirty="0" err="1" smtClean="0"/>
              <a:t>rotection</a:t>
            </a:r>
            <a:r>
              <a:rPr lang="nl-NL" dirty="0" smtClean="0"/>
              <a:t> </a:t>
            </a:r>
            <a:r>
              <a:rPr lang="nl-NL" dirty="0" err="1" smtClean="0"/>
              <a:t>by</a:t>
            </a:r>
            <a:r>
              <a:rPr lang="nl-NL" dirty="0" smtClean="0"/>
              <a:t> design)</a:t>
            </a:r>
          </a:p>
          <a:p>
            <a:r>
              <a:rPr lang="nl-NL" dirty="0" smtClean="0"/>
              <a:t>2020  </a:t>
            </a:r>
          </a:p>
          <a:p>
            <a:pPr lvl="1"/>
            <a:r>
              <a:rPr lang="nl-NL" dirty="0" smtClean="0"/>
              <a:t>review en beschikbaar stellen van ISMS</a:t>
            </a:r>
          </a:p>
          <a:p>
            <a:pPr lvl="2"/>
            <a:r>
              <a:rPr lang="nl-NL" dirty="0" smtClean="0"/>
              <a:t>set van maatregelen en richtlijnen </a:t>
            </a:r>
            <a:r>
              <a:rPr lang="nl-NL" dirty="0" err="1" smtClean="0"/>
              <a:t>ivm</a:t>
            </a:r>
            <a:r>
              <a:rPr lang="nl-NL" dirty="0" smtClean="0"/>
              <a:t> informatieveiligheid en privacy ter beschikking stellen van de medewerkers</a:t>
            </a:r>
          </a:p>
          <a:p>
            <a:pPr lvl="2"/>
            <a:r>
              <a:rPr lang="nl-NL" dirty="0" smtClean="0"/>
              <a:t>verderzetting van awareness sessies met de teams</a:t>
            </a:r>
          </a:p>
          <a:p>
            <a:pPr lvl="1"/>
            <a:r>
              <a:rPr lang="nl-NL" dirty="0" smtClean="0"/>
              <a:t>teams helpen met plannen en uitvoeren van de </a:t>
            </a:r>
            <a:r>
              <a:rPr lang="nl-NL" dirty="0" err="1" smtClean="0"/>
              <a:t>DPIA’s</a:t>
            </a:r>
            <a:r>
              <a:rPr lang="nl-NL" dirty="0" smtClean="0"/>
              <a:t> (Data </a:t>
            </a:r>
            <a:r>
              <a:rPr lang="nl-NL" dirty="0" err="1" smtClean="0"/>
              <a:t>Protection</a:t>
            </a:r>
            <a:r>
              <a:rPr lang="nl-NL" dirty="0" smtClean="0"/>
              <a:t> Impact Assessment) </a:t>
            </a:r>
          </a:p>
          <a:p>
            <a:pPr lvl="2"/>
            <a:r>
              <a:rPr lang="nl-NL" dirty="0" smtClean="0"/>
              <a:t>review van de DPIA tool staat op de agenda</a:t>
            </a:r>
          </a:p>
          <a:p>
            <a:pPr lvl="1"/>
            <a:r>
              <a:rPr lang="nl-NL" dirty="0" smtClean="0"/>
              <a:t>audit van de processen Datawarehouse</a:t>
            </a:r>
            <a:endParaRPr lang="nl-NL"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76</a:t>
            </a:fld>
            <a:endParaRPr lang="en-GB" dirty="0"/>
          </a:p>
        </p:txBody>
      </p:sp>
    </p:spTree>
    <p:extLst>
      <p:ext uri="{BB962C8B-B14F-4D97-AF65-F5344CB8AC3E}">
        <p14:creationId xmlns:p14="http://schemas.microsoft.com/office/powerpoint/2010/main" val="19220332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GDPR</a:t>
            </a:r>
          </a:p>
        </p:txBody>
      </p:sp>
      <p:sp>
        <p:nvSpPr>
          <p:cNvPr id="3" name="Content Placeholder 2"/>
          <p:cNvSpPr>
            <a:spLocks noGrp="1"/>
          </p:cNvSpPr>
          <p:nvPr>
            <p:ph idx="1"/>
          </p:nvPr>
        </p:nvSpPr>
        <p:spPr/>
        <p:txBody>
          <a:bodyPr/>
          <a:lstStyle/>
          <a:p>
            <a:r>
              <a:rPr lang="nl-NL" dirty="0" smtClean="0"/>
              <a:t>risk </a:t>
            </a:r>
            <a:r>
              <a:rPr lang="nl-NL" dirty="0" err="1" smtClean="0"/>
              <a:t>based</a:t>
            </a:r>
            <a:r>
              <a:rPr lang="nl-NL" dirty="0" smtClean="0"/>
              <a:t> approach voor de bestaande en de nieuwe verwerkingen</a:t>
            </a:r>
          </a:p>
          <a:p>
            <a:pPr lvl="1"/>
            <a:r>
              <a:rPr lang="nl-NL" dirty="0" err="1" smtClean="0"/>
              <a:t>DPIA’s</a:t>
            </a:r>
            <a:r>
              <a:rPr lang="nl-NL" dirty="0" smtClean="0"/>
              <a:t> voor bestaande verwerkingen</a:t>
            </a:r>
          </a:p>
          <a:p>
            <a:pPr lvl="2"/>
            <a:r>
              <a:rPr lang="nl-NL" dirty="0" smtClean="0"/>
              <a:t>elke verwerking moet om de 3 jaar geëvalueerd worden</a:t>
            </a:r>
          </a:p>
          <a:p>
            <a:pPr lvl="3"/>
            <a:r>
              <a:rPr lang="nl-NL" dirty="0" smtClean="0"/>
              <a:t>planning wordt bijgehouden door security team</a:t>
            </a:r>
          </a:p>
          <a:p>
            <a:pPr lvl="3"/>
            <a:r>
              <a:rPr lang="nl-NL" dirty="0" smtClean="0"/>
              <a:t>beschikbaarheid van proceseigenaren voor uitvoeren DPIA is niet altijd gegarandeerd -planning moet dus kort opgevolgd worden</a:t>
            </a:r>
          </a:p>
          <a:p>
            <a:pPr lvl="2"/>
            <a:r>
              <a:rPr lang="nl-NL" dirty="0" smtClean="0"/>
              <a:t>verbeterplannen indien risico’s boven ‘</a:t>
            </a:r>
            <a:r>
              <a:rPr lang="nl-NL" dirty="0" err="1" smtClean="0"/>
              <a:t>acceptable</a:t>
            </a:r>
            <a:r>
              <a:rPr lang="nl-NL" dirty="0" smtClean="0"/>
              <a:t> level’ worden opgenomen</a:t>
            </a:r>
          </a:p>
          <a:p>
            <a:pPr lvl="1"/>
            <a:r>
              <a:rPr lang="nl-NL" dirty="0" smtClean="0"/>
              <a:t>DPIA voor nieuwe verwerkingen</a:t>
            </a:r>
          </a:p>
          <a:p>
            <a:pPr lvl="2"/>
            <a:r>
              <a:rPr lang="nl-NL" dirty="0" smtClean="0"/>
              <a:t>security team is betrokken bij de initiatie van een nieuwe verwerking</a:t>
            </a:r>
          </a:p>
          <a:p>
            <a:pPr lvl="2"/>
            <a:r>
              <a:rPr lang="nl-NL" dirty="0" smtClean="0"/>
              <a:t>werkzaam evenwicht tussen veiligheid en efficiëntie &gt; zo nodig escalatie naar directiecomité</a:t>
            </a:r>
          </a:p>
          <a:p>
            <a:pPr lvl="1"/>
            <a:r>
              <a:rPr lang="nl-NL" dirty="0" smtClean="0"/>
              <a:t>template DPIA dient herzien te worden zowel voor rapportering als voor de lijst van vragen</a:t>
            </a:r>
          </a:p>
          <a:p>
            <a:pPr lvl="2"/>
            <a:r>
              <a:rPr lang="nl-NL" dirty="0" smtClean="0"/>
              <a:t>verhogen van efficiëntie bij het invullen</a:t>
            </a:r>
          </a:p>
          <a:p>
            <a:pPr lvl="2"/>
            <a:r>
              <a:rPr lang="nl-NL" dirty="0" smtClean="0"/>
              <a:t>verduidelijken van de vragen</a:t>
            </a:r>
            <a:endParaRPr lang="nl-NL"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77</a:t>
            </a:fld>
            <a:endParaRPr lang="en-GB" dirty="0"/>
          </a:p>
        </p:txBody>
      </p:sp>
    </p:spTree>
    <p:extLst>
      <p:ext uri="{BB962C8B-B14F-4D97-AF65-F5344CB8AC3E}">
        <p14:creationId xmlns:p14="http://schemas.microsoft.com/office/powerpoint/2010/main" val="22789112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4217"/>
            <a:ext cx="9154344" cy="2110608"/>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257899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8068"/>
            <a:ext cx="9146268" cy="2127076"/>
          </a:xfrm>
          <a:prstGeom prst="rect">
            <a:avLst/>
          </a:prstGeom>
        </p:spPr>
      </p:pic>
      <p:sp>
        <p:nvSpPr>
          <p:cNvPr id="8" name="Rectangle 7"/>
          <p:cNvSpPr/>
          <p:nvPr/>
        </p:nvSpPr>
        <p:spPr>
          <a:xfrm>
            <a:off x="107504" y="3133417"/>
            <a:ext cx="4896544" cy="1015663"/>
          </a:xfrm>
          <a:prstGeom prst="rect">
            <a:avLst/>
          </a:prstGeom>
        </p:spPr>
        <p:txBody>
          <a:bodyPr wrap="square">
            <a:spAutoFit/>
          </a:bodyPr>
          <a:lstStyle/>
          <a:p>
            <a:pPr>
              <a:defRPr/>
            </a:pPr>
            <a:r>
              <a:rPr lang="fr-BE" sz="3000" dirty="0" err="1" smtClean="0">
                <a:solidFill>
                  <a:schemeClr val="bg1"/>
                </a:solidFill>
              </a:rPr>
              <a:t>Enkele</a:t>
            </a:r>
            <a:r>
              <a:rPr lang="fr-BE" sz="3000" dirty="0" smtClean="0">
                <a:solidFill>
                  <a:schemeClr val="bg1"/>
                </a:solidFill>
              </a:rPr>
              <a:t> </a:t>
            </a:r>
            <a:r>
              <a:rPr lang="fr-BE" sz="3000" dirty="0" err="1" smtClean="0">
                <a:solidFill>
                  <a:schemeClr val="bg1"/>
                </a:solidFill>
              </a:rPr>
              <a:t>strategische</a:t>
            </a:r>
            <a:r>
              <a:rPr lang="fr-BE" sz="3000" dirty="0" smtClean="0">
                <a:solidFill>
                  <a:schemeClr val="bg1"/>
                </a:solidFill>
              </a:rPr>
              <a:t> </a:t>
            </a:r>
            <a:r>
              <a:rPr lang="fr-BE" sz="3000" dirty="0" err="1">
                <a:solidFill>
                  <a:schemeClr val="bg1"/>
                </a:solidFill>
              </a:rPr>
              <a:t>k</a:t>
            </a:r>
            <a:r>
              <a:rPr lang="fr-BE" sz="3000" dirty="0" err="1" smtClean="0">
                <a:solidFill>
                  <a:schemeClr val="bg1"/>
                </a:solidFill>
              </a:rPr>
              <a:t>rachtlijnen</a:t>
            </a:r>
            <a:r>
              <a:rPr lang="fr-BE" sz="3000" dirty="0" smtClean="0">
                <a:solidFill>
                  <a:schemeClr val="bg1"/>
                </a:solidFill>
              </a:rPr>
              <a:t> 2020</a:t>
            </a:r>
            <a:endParaRPr lang="en-US" sz="3000" dirty="0">
              <a:solidFill>
                <a:schemeClr val="bg1"/>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78</a:t>
            </a:fld>
            <a:endParaRPr lang="en-GB" dirty="0"/>
          </a:p>
        </p:txBody>
      </p:sp>
    </p:spTree>
    <p:extLst>
      <p:ext uri="{BB962C8B-B14F-4D97-AF65-F5344CB8AC3E}">
        <p14:creationId xmlns:p14="http://schemas.microsoft.com/office/powerpoint/2010/main" val="29511212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Staatshervorming</a:t>
            </a:r>
            <a:endParaRPr lang="fr-BE" dirty="0"/>
          </a:p>
        </p:txBody>
      </p:sp>
      <p:sp>
        <p:nvSpPr>
          <p:cNvPr id="3" name="Content Placeholder 2"/>
          <p:cNvSpPr>
            <a:spLocks noGrp="1"/>
          </p:cNvSpPr>
          <p:nvPr>
            <p:ph idx="1"/>
          </p:nvPr>
        </p:nvSpPr>
        <p:spPr/>
        <p:txBody>
          <a:bodyPr/>
          <a:lstStyle/>
          <a:p>
            <a:r>
              <a:rPr lang="nl-NL" dirty="0"/>
              <a:t>v</a:t>
            </a:r>
            <a:r>
              <a:rPr lang="nl-NL" dirty="0" smtClean="0"/>
              <a:t>erdere uitvoering - aandachtspunten</a:t>
            </a:r>
          </a:p>
          <a:p>
            <a:pPr lvl="1"/>
            <a:r>
              <a:rPr lang="nl-NL" dirty="0" smtClean="0"/>
              <a:t>geen bijkomende administratieve belasting</a:t>
            </a:r>
          </a:p>
          <a:p>
            <a:pPr lvl="1"/>
            <a:r>
              <a:rPr lang="nl-NL" dirty="0" smtClean="0"/>
              <a:t>geen versnippering van de dienstverlening</a:t>
            </a:r>
          </a:p>
          <a:p>
            <a:pPr lvl="1"/>
            <a:r>
              <a:rPr lang="nl-NL" dirty="0" smtClean="0"/>
              <a:t>geen verhoging van de globale uitvoeringskost voor de overheid in zijn geheel</a:t>
            </a:r>
          </a:p>
          <a:p>
            <a:pPr lvl="1"/>
            <a:r>
              <a:rPr lang="nl-NL" dirty="0" smtClean="0"/>
              <a:t>waarborgen continuïteit van rechten en meeneembaarheid van opgebouwde rechten bij wijziging van woon- of vestigingsplaats tussen </a:t>
            </a:r>
            <a:r>
              <a:rPr lang="nl-NL" dirty="0"/>
              <a:t>Gewesten/Gemeenschappen – uitbouwen door </a:t>
            </a:r>
            <a:r>
              <a:rPr lang="nl-NL" dirty="0" smtClean="0"/>
              <a:t>KSZ </a:t>
            </a:r>
            <a:r>
              <a:rPr lang="nl-NL" dirty="0"/>
              <a:t>van een signaalfunctie aan de regio’s tot overdracht van dossiers op basis van mutaties Rijksregister</a:t>
            </a:r>
          </a:p>
          <a:p>
            <a:pPr lvl="1"/>
            <a:endParaRPr lang="nl-NL" dirty="0">
              <a:solidFill>
                <a:srgbClr val="FF0000"/>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79</a:t>
            </a:fld>
            <a:endParaRPr lang="en-GB" dirty="0"/>
          </a:p>
        </p:txBody>
      </p:sp>
    </p:spTree>
    <p:extLst>
      <p:ext uri="{BB962C8B-B14F-4D97-AF65-F5344CB8AC3E}">
        <p14:creationId xmlns:p14="http://schemas.microsoft.com/office/powerpoint/2010/main" val="3508146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Facts</a:t>
            </a:r>
            <a:r>
              <a:rPr lang="fr-BE" altLang="en-US" dirty="0" smtClean="0"/>
              <a:t> &amp; Figures </a:t>
            </a:r>
            <a:r>
              <a:rPr lang="fr-BE" altLang="en-US" dirty="0"/>
              <a:t>2019</a:t>
            </a:r>
            <a:r>
              <a:rPr lang="fr-BE" altLang="en-US" dirty="0" smtClean="0"/>
              <a:t> </a:t>
            </a:r>
            <a:endParaRPr lang="en-US" altLang="en-US" dirty="0" smtClean="0"/>
          </a:p>
        </p:txBody>
      </p:sp>
      <p:sp>
        <p:nvSpPr>
          <p:cNvPr id="22531" name="Content Placeholder 2"/>
          <p:cNvSpPr>
            <a:spLocks noGrp="1"/>
          </p:cNvSpPr>
          <p:nvPr>
            <p:ph idx="1"/>
          </p:nvPr>
        </p:nvSpPr>
        <p:spPr/>
        <p:txBody>
          <a:bodyPr>
            <a:normAutofit/>
          </a:bodyPr>
          <a:lstStyle/>
          <a:p>
            <a:r>
              <a:rPr lang="nl-NL" altLang="en-US" dirty="0" smtClean="0"/>
              <a:t>regionalisering</a:t>
            </a:r>
          </a:p>
          <a:p>
            <a:pPr lvl="1"/>
            <a:r>
              <a:rPr lang="nl-NL" dirty="0"/>
              <a:t>consolidatie </a:t>
            </a:r>
            <a:r>
              <a:rPr lang="nl-NL" dirty="0" smtClean="0"/>
              <a:t>gegevensuitwisselingen </a:t>
            </a:r>
            <a:r>
              <a:rPr lang="nl-NL" dirty="0"/>
              <a:t>m.b.t. gezinsbijslag</a:t>
            </a:r>
          </a:p>
          <a:p>
            <a:pPr lvl="1"/>
            <a:r>
              <a:rPr lang="nl-NL" dirty="0"/>
              <a:t>verdere activering van gegevensstromen bij regionale instanties </a:t>
            </a:r>
            <a:r>
              <a:rPr lang="nl-NL" dirty="0" smtClean="0"/>
              <a:t>o.a</a:t>
            </a:r>
            <a:r>
              <a:rPr lang="nl-NL" dirty="0"/>
              <a:t>. in de domeinen van de handicap </a:t>
            </a:r>
            <a:endParaRPr lang="nl-NL" dirty="0" smtClean="0"/>
          </a:p>
          <a:p>
            <a:pPr lvl="2"/>
            <a:r>
              <a:rPr lang="nl-NL" sz="2000" dirty="0" smtClean="0"/>
              <a:t>bv. </a:t>
            </a:r>
            <a:r>
              <a:rPr lang="nl-NL" sz="2000" dirty="0"/>
              <a:t>tegemoetkoming hulp aan </a:t>
            </a:r>
            <a:r>
              <a:rPr lang="nl-NL" sz="2000" dirty="0" smtClean="0"/>
              <a:t>bejaarden in Vlaanderen en vanaf 01/01/2019 </a:t>
            </a:r>
            <a:r>
              <a:rPr lang="nl-NL" sz="2000" dirty="0"/>
              <a:t>erkenning van kinderen met handicap </a:t>
            </a:r>
            <a:r>
              <a:rPr lang="nl-NL" sz="2000" dirty="0" smtClean="0"/>
              <a:t>in Vlaanderen en overname </a:t>
            </a:r>
            <a:r>
              <a:rPr lang="nl-NL" sz="2000" dirty="0"/>
              <a:t>van financiering van de rust- en verzorgingstehuizen </a:t>
            </a:r>
            <a:r>
              <a:rPr lang="nl-NL" sz="2000" dirty="0" smtClean="0"/>
              <a:t>door </a:t>
            </a:r>
            <a:r>
              <a:rPr lang="nl-NL" sz="2000" dirty="0"/>
              <a:t>alle </a:t>
            </a:r>
            <a:r>
              <a:rPr lang="nl-NL" sz="2000" dirty="0" smtClean="0"/>
              <a:t>deelentiteiten</a:t>
            </a:r>
            <a:endParaRPr lang="nl-NL" sz="2000" dirty="0"/>
          </a:p>
          <a:p>
            <a:pPr lvl="1"/>
            <a:r>
              <a:rPr lang="nl-NL" dirty="0"/>
              <a:t>geleidelijke integratie in het netwerk van regionale instellingen als leverancier van gegevens (wederkerigheid) </a:t>
            </a:r>
            <a:endParaRPr lang="nl-NL" dirty="0" smtClean="0"/>
          </a:p>
          <a:p>
            <a:pPr lvl="2"/>
            <a:r>
              <a:rPr lang="nl-NL" sz="2000" dirty="0" smtClean="0"/>
              <a:t>bv. </a:t>
            </a:r>
            <a:r>
              <a:rPr lang="nl-NL" sz="2000" dirty="0"/>
              <a:t>in het domein van de toelagen in het gezinsbeleid (regionale dossiers) en </a:t>
            </a:r>
            <a:r>
              <a:rPr lang="nl-NL" sz="2000" dirty="0" smtClean="0"/>
              <a:t>in het domein van </a:t>
            </a:r>
            <a:r>
              <a:rPr lang="nl-NL" sz="2000" dirty="0"/>
              <a:t>de handicap (Kind &amp; Gezin als leverancier via </a:t>
            </a:r>
            <a:r>
              <a:rPr lang="nl-NL" sz="2000" dirty="0" err="1"/>
              <a:t>Handiservice</a:t>
            </a:r>
            <a:r>
              <a:rPr lang="nl-NL" sz="2000" dirty="0"/>
              <a:t>, A651,M, A652,M, A800,M en </a:t>
            </a:r>
            <a:r>
              <a:rPr lang="nl-NL" sz="2000" dirty="0" smtClean="0"/>
              <a:t>GSS)</a:t>
            </a:r>
          </a:p>
          <a:p>
            <a:pPr marL="271463" lvl="1" indent="0">
              <a:buNone/>
            </a:pPr>
            <a:endParaRPr lang="nl-NL" sz="1000" dirty="0"/>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8</a:t>
            </a:fld>
            <a:endParaRPr lang="en-GB" dirty="0"/>
          </a:p>
        </p:txBody>
      </p:sp>
    </p:spTree>
    <p:extLst>
      <p:ext uri="{BB962C8B-B14F-4D97-AF65-F5344CB8AC3E}">
        <p14:creationId xmlns:p14="http://schemas.microsoft.com/office/powerpoint/2010/main" val="36628452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API-</a:t>
            </a:r>
            <a:r>
              <a:rPr lang="nl-NL" dirty="0" err="1"/>
              <a:t>economy</a:t>
            </a:r>
            <a:r>
              <a:rPr lang="nl-NL" dirty="0"/>
              <a:t> &amp; </a:t>
            </a:r>
            <a:r>
              <a:rPr lang="nl-NL" dirty="0" err="1"/>
              <a:t>reuse</a:t>
            </a:r>
            <a:endParaRPr lang="nl-NL" dirty="0"/>
          </a:p>
        </p:txBody>
      </p:sp>
      <p:sp>
        <p:nvSpPr>
          <p:cNvPr id="3" name="Content Placeholder 2"/>
          <p:cNvSpPr>
            <a:spLocks noGrp="1"/>
          </p:cNvSpPr>
          <p:nvPr>
            <p:ph idx="1"/>
          </p:nvPr>
        </p:nvSpPr>
        <p:spPr/>
        <p:txBody>
          <a:bodyPr/>
          <a:lstStyle/>
          <a:p>
            <a:r>
              <a:rPr lang="nl-NL" dirty="0" smtClean="0"/>
              <a:t>herbruikbaar </a:t>
            </a:r>
            <a:r>
              <a:rPr lang="nl-NL" dirty="0"/>
              <a:t>en </a:t>
            </a:r>
            <a:r>
              <a:rPr lang="nl-NL" dirty="0" err="1"/>
              <a:t>integreerbaar</a:t>
            </a:r>
            <a:r>
              <a:rPr lang="nl-NL" dirty="0"/>
              <a:t> in toepassingen van verschillende afnemers voor verschillende </a:t>
            </a:r>
            <a:r>
              <a:rPr lang="nl-NL" dirty="0" err="1"/>
              <a:t>finaliteiten</a:t>
            </a:r>
            <a:r>
              <a:rPr lang="nl-NL" dirty="0"/>
              <a:t>, steeds af te dekken door een beraadslaging van het </a:t>
            </a:r>
            <a:r>
              <a:rPr lang="nl-NL" dirty="0" smtClean="0"/>
              <a:t>IVC</a:t>
            </a:r>
          </a:p>
          <a:p>
            <a:endParaRPr lang="nl-NL" sz="400" dirty="0"/>
          </a:p>
          <a:p>
            <a:r>
              <a:rPr lang="nl-NL" dirty="0"/>
              <a:t>mogelijke toepassingen: DOLSIS, </a:t>
            </a:r>
            <a:r>
              <a:rPr lang="nl-NL" dirty="0" err="1"/>
              <a:t>webinterfaces</a:t>
            </a:r>
            <a:r>
              <a:rPr lang="nl-NL" dirty="0"/>
              <a:t> aangeboden door dienstenintegratoren, </a:t>
            </a:r>
            <a:r>
              <a:rPr lang="nl-NL" dirty="0" smtClean="0"/>
              <a:t>…</a:t>
            </a:r>
          </a:p>
          <a:p>
            <a:endParaRPr lang="nl-NL" sz="400" dirty="0"/>
          </a:p>
          <a:p>
            <a:r>
              <a:rPr lang="nl-NL" dirty="0" err="1"/>
              <a:t>k</a:t>
            </a:r>
            <a:r>
              <a:rPr lang="nl-NL" dirty="0" err="1" smtClean="0"/>
              <a:t>ostenreducerend</a:t>
            </a:r>
            <a:endParaRPr lang="nl-NL" dirty="0" smtClean="0"/>
          </a:p>
          <a:p>
            <a:endParaRPr lang="nl-NL" sz="400" dirty="0"/>
          </a:p>
          <a:p>
            <a:r>
              <a:rPr lang="nl-NL" dirty="0"/>
              <a:t>snellere </a:t>
            </a:r>
            <a:r>
              <a:rPr lang="nl-NL" dirty="0" smtClean="0"/>
              <a:t>‘time </a:t>
            </a:r>
            <a:r>
              <a:rPr lang="nl-NL" dirty="0" err="1"/>
              <a:t>to</a:t>
            </a:r>
            <a:r>
              <a:rPr lang="nl-NL" dirty="0"/>
              <a:t> </a:t>
            </a:r>
            <a:r>
              <a:rPr lang="nl-NL" dirty="0" smtClean="0"/>
              <a:t>market’</a:t>
            </a:r>
            <a:endParaRPr lang="nl-NL" dirty="0"/>
          </a:p>
          <a:p>
            <a:pPr lvl="1"/>
            <a:endParaRPr lang="nl-NL" dirty="0">
              <a:solidFill>
                <a:srgbClr val="FF0000"/>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80</a:t>
            </a:fld>
            <a:endParaRPr lang="en-GB" dirty="0"/>
          </a:p>
        </p:txBody>
      </p:sp>
    </p:spTree>
    <p:extLst>
      <p:ext uri="{BB962C8B-B14F-4D97-AF65-F5344CB8AC3E}">
        <p14:creationId xmlns:p14="http://schemas.microsoft.com/office/powerpoint/2010/main" val="37989385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Inkomensbegrip</a:t>
            </a:r>
            <a:endParaRPr lang="nl-NL" dirty="0"/>
          </a:p>
        </p:txBody>
      </p:sp>
      <p:sp>
        <p:nvSpPr>
          <p:cNvPr id="3" name="Content Placeholder 2"/>
          <p:cNvSpPr>
            <a:spLocks noGrp="1"/>
          </p:cNvSpPr>
          <p:nvPr>
            <p:ph idx="1"/>
          </p:nvPr>
        </p:nvSpPr>
        <p:spPr/>
        <p:txBody>
          <a:bodyPr/>
          <a:lstStyle/>
          <a:p>
            <a:r>
              <a:rPr lang="nl-NL" dirty="0" smtClean="0"/>
              <a:t>actualisering </a:t>
            </a:r>
            <a:r>
              <a:rPr lang="nl-NL" dirty="0"/>
              <a:t>van het inkomensbegrip</a:t>
            </a:r>
          </a:p>
          <a:p>
            <a:pPr lvl="1"/>
            <a:r>
              <a:rPr lang="nl-NL" dirty="0"/>
              <a:t>rechten worden vaak toegekend op basis van het inkomen</a:t>
            </a:r>
          </a:p>
          <a:p>
            <a:pPr lvl="1"/>
            <a:r>
              <a:rPr lang="nl-NL" dirty="0"/>
              <a:t>het fiscaal inkomen is beschikbaar bij de FOD Financiën middels raadpleging van het aanslagbiljet maar betreft gegevens van J – 2, waardoor rechten niet of onterecht worden opgenomen</a:t>
            </a:r>
          </a:p>
          <a:p>
            <a:pPr lvl="1"/>
            <a:r>
              <a:rPr lang="nl-NL" dirty="0"/>
              <a:t>i</a:t>
            </a:r>
            <a:r>
              <a:rPr lang="nl-NL" dirty="0" smtClean="0"/>
              <a:t>n </a:t>
            </a:r>
            <a:r>
              <a:rPr lang="nl-NL" dirty="0"/>
              <a:t>de eerste plaats een beroep doen op de BELCOTAX-databank bij de FOD Financiën die o.a. wordt gebruikt </a:t>
            </a:r>
            <a:r>
              <a:rPr lang="nl-NL" dirty="0" err="1"/>
              <a:t>i.h.k.v</a:t>
            </a:r>
            <a:r>
              <a:rPr lang="nl-NL" dirty="0"/>
              <a:t>. de </a:t>
            </a:r>
            <a:r>
              <a:rPr lang="nl-NL" dirty="0" err="1"/>
              <a:t>vooringevulde</a:t>
            </a:r>
            <a:r>
              <a:rPr lang="nl-NL" dirty="0"/>
              <a:t> belastingaangifte, waardoor actuelere maar nog niet gevalideerde gegevens beschikbaar worden gesteld</a:t>
            </a:r>
          </a:p>
          <a:p>
            <a:pPr lvl="1"/>
            <a:r>
              <a:rPr lang="nl-NL" dirty="0"/>
              <a:t>moet verder gaan dan enkel het fiscale inkomen en uit te breiden met andere componenten die de beschikbare middelen bepalen (uitkeringen, patrimonium, ...)</a:t>
            </a:r>
          </a:p>
          <a:p>
            <a:pPr lvl="1"/>
            <a:r>
              <a:rPr lang="nl-NL" dirty="0"/>
              <a:t>technische </a:t>
            </a:r>
            <a:r>
              <a:rPr lang="nl-NL" dirty="0" err="1"/>
              <a:t>orchestratie</a:t>
            </a:r>
            <a:r>
              <a:rPr lang="nl-NL" dirty="0"/>
              <a:t> en ontsluiting van verschillende authentieke bronnen</a:t>
            </a:r>
          </a:p>
          <a:p>
            <a:pPr lvl="1"/>
            <a:endParaRPr lang="nl-NL" dirty="0">
              <a:solidFill>
                <a:srgbClr val="FF0000"/>
              </a:solidFill>
            </a:endParaRPr>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81</a:t>
            </a:fld>
            <a:endParaRPr lang="en-GB" dirty="0"/>
          </a:p>
        </p:txBody>
      </p:sp>
    </p:spTree>
    <p:extLst>
      <p:ext uri="{BB962C8B-B14F-4D97-AF65-F5344CB8AC3E}">
        <p14:creationId xmlns:p14="http://schemas.microsoft.com/office/powerpoint/2010/main" val="40430083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3288"/>
            <a:ext cx="9144000" cy="2110608"/>
          </a:xfrm>
          <a:prstGeom prst="rect">
            <a:avLst/>
          </a:prstGeom>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25789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98067"/>
            <a:ext cx="9146268" cy="2146149"/>
          </a:xfrm>
          <a:prstGeom prst="rect">
            <a:avLst/>
          </a:prstGeom>
        </p:spPr>
      </p:pic>
      <p:sp>
        <p:nvSpPr>
          <p:cNvPr id="2" name="Title 1"/>
          <p:cNvSpPr txBox="1">
            <a:spLocks/>
          </p:cNvSpPr>
          <p:nvPr/>
        </p:nvSpPr>
        <p:spPr bwMode="auto">
          <a:xfrm>
            <a:off x="179512" y="620688"/>
            <a:ext cx="4259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000" b="0" kern="120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pPr eaLnBrk="1" hangingPunct="1">
              <a:lnSpc>
                <a:spcPct val="150000"/>
              </a:lnSpc>
            </a:pPr>
            <a:r>
              <a:rPr lang="fr-BE" altLang="en-US" sz="2800" b="1" dirty="0">
                <a:solidFill>
                  <a:schemeClr val="bg1"/>
                </a:solidFill>
                <a:latin typeface="Calibri Light" panose="020F0302020204030204" pitchFamily="34" charset="0"/>
              </a:rPr>
              <a:t>Merci à tous</a:t>
            </a:r>
            <a:br>
              <a:rPr lang="fr-BE" altLang="en-US" sz="2800" b="1" dirty="0">
                <a:solidFill>
                  <a:schemeClr val="bg1"/>
                </a:solidFill>
                <a:latin typeface="Calibri Light" panose="020F0302020204030204" pitchFamily="34" charset="0"/>
              </a:rPr>
            </a:br>
            <a:r>
              <a:rPr lang="fr-BE" altLang="en-US" sz="2800" b="1" dirty="0">
                <a:solidFill>
                  <a:schemeClr val="bg1"/>
                </a:solidFill>
                <a:latin typeface="Calibri Light" panose="020F0302020204030204" pitchFamily="34" charset="0"/>
              </a:rPr>
              <a:t>Meilleurs vœux pour </a:t>
            </a:r>
            <a:r>
              <a:rPr lang="fr-BE" altLang="en-US" sz="2800" b="1" dirty="0" smtClean="0">
                <a:solidFill>
                  <a:schemeClr val="bg1"/>
                </a:solidFill>
                <a:latin typeface="Calibri Light" panose="020F0302020204030204" pitchFamily="34" charset="0"/>
              </a:rPr>
              <a:t>2020</a:t>
            </a:r>
            <a:endParaRPr lang="en-US" altLang="en-US" sz="2800" b="1" dirty="0" smtClean="0">
              <a:solidFill>
                <a:schemeClr val="bg1"/>
              </a:solidFill>
              <a:latin typeface="Calibri Light" panose="020F0302020204030204" pitchFamily="34" charset="0"/>
            </a:endParaRPr>
          </a:p>
        </p:txBody>
      </p:sp>
      <p:sp>
        <p:nvSpPr>
          <p:cNvPr id="3" name="Title 1"/>
          <p:cNvSpPr txBox="1">
            <a:spLocks/>
          </p:cNvSpPr>
          <p:nvPr/>
        </p:nvSpPr>
        <p:spPr bwMode="auto">
          <a:xfrm>
            <a:off x="312737" y="3225506"/>
            <a:ext cx="4259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nl-BE" altLang="fr-FR" sz="2800" b="1" dirty="0">
                <a:solidFill>
                  <a:schemeClr val="bg1"/>
                </a:solidFill>
                <a:latin typeface="Calibri Light" pitchFamily="34" charset="0"/>
              </a:rPr>
              <a:t>Dank u wel aan iedereen</a:t>
            </a:r>
          </a:p>
          <a:p>
            <a:pPr algn="ctr" eaLnBrk="1" hangingPunct="1">
              <a:lnSpc>
                <a:spcPct val="150000"/>
              </a:lnSpc>
              <a:spcBef>
                <a:spcPct val="0"/>
              </a:spcBef>
              <a:buFontTx/>
              <a:buNone/>
            </a:pPr>
            <a:r>
              <a:rPr lang="nl-BE" altLang="fr-FR" sz="2800" b="1" dirty="0">
                <a:solidFill>
                  <a:schemeClr val="bg1"/>
                </a:solidFill>
                <a:latin typeface="Calibri Light" pitchFamily="34" charset="0"/>
              </a:rPr>
              <a:t>Beste wensen voor </a:t>
            </a:r>
            <a:r>
              <a:rPr lang="nl-BE" altLang="fr-FR" sz="2800" b="1" dirty="0" smtClean="0">
                <a:solidFill>
                  <a:schemeClr val="bg1"/>
                </a:solidFill>
                <a:latin typeface="Calibri Light" pitchFamily="34" charset="0"/>
              </a:rPr>
              <a:t>2020 </a:t>
            </a:r>
            <a:r>
              <a:rPr lang="fr-BE" altLang="en-US" sz="2800" b="1" dirty="0">
                <a:solidFill>
                  <a:schemeClr val="accent1">
                    <a:lumMod val="20000"/>
                    <a:lumOff val="80000"/>
                  </a:schemeClr>
                </a:solidFill>
                <a:latin typeface="Calibri Light" pitchFamily="34" charset="0"/>
              </a:rPr>
              <a:t/>
            </a:r>
            <a:br>
              <a:rPr lang="fr-BE" altLang="en-US" sz="2800" b="1" dirty="0">
                <a:solidFill>
                  <a:schemeClr val="accent1">
                    <a:lumMod val="20000"/>
                    <a:lumOff val="80000"/>
                  </a:schemeClr>
                </a:solidFill>
                <a:latin typeface="Calibri Light" pitchFamily="34" charset="0"/>
              </a:rPr>
            </a:br>
            <a:endParaRPr lang="en-US" altLang="en-US" sz="2800" b="1" dirty="0">
              <a:solidFill>
                <a:schemeClr val="accent1">
                  <a:lumMod val="20000"/>
                  <a:lumOff val="80000"/>
                </a:schemeClr>
              </a:solidFill>
              <a:latin typeface="Calibri Light" pitchFamily="34" charset="0"/>
            </a:endParaRPr>
          </a:p>
        </p:txBody>
      </p:sp>
      <p:sp>
        <p:nvSpPr>
          <p:cNvPr id="9" name="Title 1"/>
          <p:cNvSpPr txBox="1">
            <a:spLocks/>
          </p:cNvSpPr>
          <p:nvPr/>
        </p:nvSpPr>
        <p:spPr bwMode="auto">
          <a:xfrm>
            <a:off x="331912" y="5454352"/>
            <a:ext cx="4259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000" b="0" kern="120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pPr algn="l" eaLnBrk="1" hangingPunct="1">
              <a:lnSpc>
                <a:spcPct val="150000"/>
              </a:lnSpc>
            </a:pPr>
            <a:r>
              <a:rPr lang="fr-BE" altLang="en-US" sz="1600" b="1" dirty="0" err="1" smtClean="0">
                <a:solidFill>
                  <a:schemeClr val="bg1"/>
                </a:solidFill>
                <a:latin typeface="Calibri Light" panose="020F0302020204030204" pitchFamily="34" charset="0"/>
              </a:rPr>
              <a:t>Beschikbaar</a:t>
            </a:r>
            <a:r>
              <a:rPr lang="fr-BE" altLang="en-US" sz="1600" b="1" dirty="0" smtClean="0">
                <a:solidFill>
                  <a:schemeClr val="bg1"/>
                </a:solidFill>
                <a:latin typeface="Calibri Light" panose="020F0302020204030204" pitchFamily="34" charset="0"/>
              </a:rPr>
              <a:t> op Intranet</a:t>
            </a:r>
            <a:r>
              <a:rPr lang="fr-BE" altLang="en-US" sz="1600" b="1" dirty="0">
                <a:solidFill>
                  <a:schemeClr val="bg1"/>
                </a:solidFill>
                <a:latin typeface="Calibri Light" panose="020F0302020204030204" pitchFamily="34" charset="0"/>
              </a:rPr>
              <a:t/>
            </a:r>
            <a:br>
              <a:rPr lang="fr-BE" altLang="en-US" sz="1600" b="1" dirty="0">
                <a:solidFill>
                  <a:schemeClr val="bg1"/>
                </a:solidFill>
                <a:latin typeface="Calibri Light" panose="020F0302020204030204" pitchFamily="34" charset="0"/>
              </a:rPr>
            </a:br>
            <a:r>
              <a:rPr lang="fr-BE" altLang="en-US" sz="1600" b="1" dirty="0" smtClean="0">
                <a:solidFill>
                  <a:schemeClr val="bg1"/>
                </a:solidFill>
                <a:latin typeface="Calibri Light" panose="020F0302020204030204" pitchFamily="34" charset="0"/>
              </a:rPr>
              <a:t>Disponible sur l’Intranet</a:t>
            </a:r>
            <a:endParaRPr lang="en-US" altLang="en-US" sz="1600" b="1" dirty="0" smtClean="0">
              <a:solidFill>
                <a:schemeClr val="bg1"/>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2FC2FE2F-7D45-439B-A76C-7ED3EBF3ADED}" type="slidenum">
              <a:rPr lang="en-GB" smtClean="0"/>
              <a:pPr>
                <a:defRPr/>
              </a:pPr>
              <a:t>82</a:t>
            </a:fld>
            <a:endParaRPr lang="en-GB"/>
          </a:p>
        </p:txBody>
      </p:sp>
    </p:spTree>
    <p:extLst>
      <p:ext uri="{BB962C8B-B14F-4D97-AF65-F5344CB8AC3E}">
        <p14:creationId xmlns:p14="http://schemas.microsoft.com/office/powerpoint/2010/main" val="1058326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smtClean="0"/>
              <a:t>Facts</a:t>
            </a:r>
            <a:r>
              <a:rPr lang="fr-BE" altLang="en-US" dirty="0" smtClean="0"/>
              <a:t> &amp; Figures </a:t>
            </a:r>
            <a:r>
              <a:rPr lang="fr-BE" altLang="en-US" dirty="0"/>
              <a:t>2019</a:t>
            </a:r>
            <a:r>
              <a:rPr lang="fr-BE" altLang="en-US" dirty="0" smtClean="0"/>
              <a:t> </a:t>
            </a:r>
            <a:endParaRPr lang="en-US" altLang="en-US" dirty="0" smtClean="0"/>
          </a:p>
        </p:txBody>
      </p:sp>
      <p:sp>
        <p:nvSpPr>
          <p:cNvPr id="22531" name="Content Placeholder 2"/>
          <p:cNvSpPr>
            <a:spLocks noGrp="1"/>
          </p:cNvSpPr>
          <p:nvPr>
            <p:ph idx="1"/>
          </p:nvPr>
        </p:nvSpPr>
        <p:spPr/>
        <p:txBody>
          <a:bodyPr>
            <a:normAutofit lnSpcReduction="10000"/>
          </a:bodyPr>
          <a:lstStyle/>
          <a:p>
            <a:r>
              <a:rPr lang="nl-NL" dirty="0" err="1" smtClean="0"/>
              <a:t>inproductiestelling</a:t>
            </a:r>
            <a:r>
              <a:rPr lang="nl-NL" dirty="0" smtClean="0"/>
              <a:t> ‘Wave 8’ </a:t>
            </a:r>
            <a:r>
              <a:rPr lang="nl-NL" dirty="0"/>
              <a:t>van </a:t>
            </a:r>
            <a:r>
              <a:rPr lang="nl-NL" dirty="0" smtClean="0"/>
              <a:t>DOLSIS</a:t>
            </a:r>
          </a:p>
          <a:p>
            <a:pPr lvl="1"/>
            <a:r>
              <a:rPr lang="nl-NL" dirty="0" smtClean="0"/>
              <a:t>webapplicatie</a:t>
            </a:r>
            <a:r>
              <a:rPr lang="nl-NL" sz="1800" dirty="0" smtClean="0"/>
              <a:t> </a:t>
            </a:r>
          </a:p>
          <a:p>
            <a:pPr lvl="2"/>
            <a:r>
              <a:rPr lang="nl-NL" sz="1800" dirty="0" smtClean="0"/>
              <a:t>aanvankelijk ontwikkeld voor klassieke inspectiediensten </a:t>
            </a:r>
          </a:p>
          <a:p>
            <a:pPr lvl="2"/>
            <a:r>
              <a:rPr lang="nl-NL" sz="1800" dirty="0" smtClean="0"/>
              <a:t>maar intussen reeds 90 gebruikende instellingen</a:t>
            </a:r>
          </a:p>
          <a:p>
            <a:pPr lvl="1"/>
            <a:r>
              <a:rPr lang="nl-NL" dirty="0" smtClean="0"/>
              <a:t>ontsluiting </a:t>
            </a:r>
            <a:r>
              <a:rPr lang="nl-NL" dirty="0"/>
              <a:t>van meerdere gegevensbronnen via unieke </a:t>
            </a:r>
            <a:r>
              <a:rPr lang="nl-NL" dirty="0" err="1" smtClean="0"/>
              <a:t>webinterface</a:t>
            </a:r>
            <a:endParaRPr lang="nl-NL" dirty="0" smtClean="0"/>
          </a:p>
          <a:p>
            <a:pPr lvl="2"/>
            <a:r>
              <a:rPr lang="nl-NL" sz="1800" dirty="0" smtClean="0"/>
              <a:t>Rijksregister </a:t>
            </a:r>
            <a:r>
              <a:rPr lang="nl-NL" sz="1800" dirty="0"/>
              <a:t>en </a:t>
            </a:r>
            <a:r>
              <a:rPr lang="nl-NL" sz="1800" dirty="0" smtClean="0"/>
              <a:t>KSZ-registers</a:t>
            </a:r>
          </a:p>
          <a:p>
            <a:pPr lvl="2"/>
            <a:r>
              <a:rPr lang="nl-NL" sz="1800" dirty="0" smtClean="0"/>
              <a:t>DIMONA</a:t>
            </a:r>
          </a:p>
          <a:p>
            <a:pPr lvl="2"/>
            <a:r>
              <a:rPr lang="nl-NL" sz="1800" dirty="0" err="1" smtClean="0"/>
              <a:t>DmfA</a:t>
            </a:r>
            <a:endParaRPr lang="nl-NL" sz="1800" dirty="0" smtClean="0"/>
          </a:p>
          <a:p>
            <a:pPr lvl="2"/>
            <a:r>
              <a:rPr lang="nl-NL" sz="1800" dirty="0" smtClean="0"/>
              <a:t>Werkgeversrepertorium </a:t>
            </a:r>
          </a:p>
          <a:p>
            <a:pPr lvl="2"/>
            <a:r>
              <a:rPr lang="nl-NL" sz="1800" dirty="0" smtClean="0"/>
              <a:t>LIMOSA </a:t>
            </a:r>
          </a:p>
          <a:p>
            <a:pPr lvl="2"/>
            <a:r>
              <a:rPr lang="nl-NL" sz="1800" dirty="0" smtClean="0"/>
              <a:t>GOTOT</a:t>
            </a:r>
          </a:p>
          <a:p>
            <a:pPr lvl="2"/>
            <a:r>
              <a:rPr lang="nl-NL" sz="1800" dirty="0" smtClean="0"/>
              <a:t>gegevensbank </a:t>
            </a:r>
            <a:r>
              <a:rPr lang="nl-NL" sz="1800" dirty="0"/>
              <a:t>der </a:t>
            </a:r>
            <a:r>
              <a:rPr lang="nl-NL" sz="1800" dirty="0" smtClean="0"/>
              <a:t>zelfstandigen </a:t>
            </a:r>
          </a:p>
          <a:p>
            <a:pPr lvl="2"/>
            <a:r>
              <a:rPr lang="nl-NL" sz="1800" dirty="0" smtClean="0"/>
              <a:t>gegevensbank </a:t>
            </a:r>
            <a:r>
              <a:rPr lang="nl-NL" sz="1800" dirty="0"/>
              <a:t>met multifunctionele attesten bij de POD </a:t>
            </a:r>
            <a:r>
              <a:rPr lang="nl-NL" sz="1800" dirty="0" smtClean="0"/>
              <a:t>MI </a:t>
            </a:r>
          </a:p>
          <a:p>
            <a:pPr lvl="2"/>
            <a:r>
              <a:rPr lang="nl-NL" sz="1800" dirty="0" smtClean="0"/>
              <a:t>gegevensbank </a:t>
            </a:r>
            <a:r>
              <a:rPr lang="nl-NL" sz="1800" dirty="0"/>
              <a:t>met nummerplaten bij </a:t>
            </a:r>
            <a:r>
              <a:rPr lang="nl-NL" sz="1800" dirty="0" smtClean="0"/>
              <a:t>FOD Mobiliteit </a:t>
            </a:r>
          </a:p>
          <a:p>
            <a:pPr lvl="2"/>
            <a:r>
              <a:rPr lang="nl-NL" sz="1800" dirty="0" smtClean="0"/>
              <a:t>gegevens </a:t>
            </a:r>
            <a:r>
              <a:rPr lang="nl-NL" sz="1800" dirty="0"/>
              <a:t>permanente werkloosheid</a:t>
            </a:r>
          </a:p>
        </p:txBody>
      </p:sp>
      <p:sp>
        <p:nvSpPr>
          <p:cNvPr id="3" name="Slide Number Placeholder 2"/>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3659398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18338</TotalTime>
  <Words>4867</Words>
  <Application>Microsoft Office PowerPoint</Application>
  <PresentationFormat>On-screen Show (4:3)</PresentationFormat>
  <Paragraphs>910</Paragraphs>
  <Slides>82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Arial</vt:lpstr>
      <vt:lpstr>Calibri</vt:lpstr>
      <vt:lpstr>Calibri Light</vt:lpstr>
      <vt:lpstr>Roboto</vt:lpstr>
      <vt:lpstr>Trebuchet MS</vt:lpstr>
      <vt:lpstr>Verdana</vt:lpstr>
      <vt:lpstr>Wingdings</vt:lpstr>
      <vt:lpstr>Office Theme</vt:lpstr>
      <vt:lpstr>1_Office Theme</vt:lpstr>
      <vt:lpstr>PowerPoint Presentation</vt:lpstr>
      <vt:lpstr>Nos valeurs</vt:lpstr>
      <vt:lpstr>Facts &amp; Figures 2019</vt:lpstr>
      <vt:lpstr>Facts &amp; Figures 2019</vt:lpstr>
      <vt:lpstr>Facts &amp; Figures 2019</vt:lpstr>
      <vt:lpstr>Facts &amp; Figures 2019</vt:lpstr>
      <vt:lpstr>Facts &amp; Figures 2019</vt:lpstr>
      <vt:lpstr>Facts &amp; Figures 2019 </vt:lpstr>
      <vt:lpstr>Facts &amp; Figures 2019 </vt:lpstr>
      <vt:lpstr>Facts &amp; Figures 2019</vt:lpstr>
      <vt:lpstr>Facts &amp; Figures 2019</vt:lpstr>
      <vt:lpstr>Facts &amp; Figures 2019</vt:lpstr>
      <vt:lpstr>Facts &amp; Figures 2019</vt:lpstr>
      <vt:lpstr>Status G-Cloud service portfolio (22/11/2019) </vt:lpstr>
      <vt:lpstr>G-Cloud ROI</vt:lpstr>
      <vt:lpstr>PowerPoint Presentation</vt:lpstr>
      <vt:lpstr>PowerPoint Presentation</vt:lpstr>
      <vt:lpstr>Facts &amp; Figures 2019 </vt:lpstr>
      <vt:lpstr>PowerPoint Presentation</vt:lpstr>
      <vt:lpstr>Budget </vt:lpstr>
      <vt:lpstr>Budget </vt:lpstr>
      <vt:lpstr>PPKB</vt:lpstr>
      <vt:lpstr>Only once - matrix </vt:lpstr>
      <vt:lpstr>Only once - matrix </vt:lpstr>
      <vt:lpstr>Only once - matrix</vt:lpstr>
      <vt:lpstr>Only once - matrix</vt:lpstr>
      <vt:lpstr>Priorités 2020</vt:lpstr>
      <vt:lpstr>Prioriteiten 2020</vt:lpstr>
      <vt:lpstr>Priorités</vt:lpstr>
      <vt:lpstr>eDossier</vt:lpstr>
      <vt:lpstr>PowerPoint Presentation</vt:lpstr>
      <vt:lpstr>Régionalisation</vt:lpstr>
      <vt:lpstr>PowerPoint Presentation</vt:lpstr>
      <vt:lpstr>Registers</vt:lpstr>
      <vt:lpstr>Portaal sociale zekerheid</vt:lpstr>
      <vt:lpstr>Single permit</vt:lpstr>
      <vt:lpstr>Starterjobs</vt:lpstr>
      <vt:lpstr>Carte isi+</vt:lpstr>
      <vt:lpstr>SSH - objectifs</vt:lpstr>
      <vt:lpstr>SSH - approche</vt:lpstr>
      <vt:lpstr>PowerPoint Presentation</vt:lpstr>
      <vt:lpstr>MyBEnefits </vt:lpstr>
      <vt:lpstr>MyBEnefits</vt:lpstr>
      <vt:lpstr>MyBEnefits - phase 2</vt:lpstr>
      <vt:lpstr>MyBEnefits - phase 2</vt:lpstr>
      <vt:lpstr>eBox burger </vt:lpstr>
      <vt:lpstr>eBox burger </vt:lpstr>
      <vt:lpstr>eBox burger </vt:lpstr>
      <vt:lpstr>eBox burger </vt:lpstr>
      <vt:lpstr>eBox burger </vt:lpstr>
      <vt:lpstr>Europese ziekteverzekeringskaart</vt:lpstr>
      <vt:lpstr>Resources management</vt:lpstr>
      <vt:lpstr>Informatique</vt:lpstr>
      <vt:lpstr>Informatique</vt:lpstr>
      <vt:lpstr>API &amp; Reuse</vt:lpstr>
      <vt:lpstr>PowerPoint Presentation</vt:lpstr>
      <vt:lpstr>API</vt:lpstr>
      <vt:lpstr>API</vt:lpstr>
      <vt:lpstr>API</vt:lpstr>
      <vt:lpstr>API - voordelen</vt:lpstr>
      <vt:lpstr>Shifting to an API economy - value chain</vt:lpstr>
      <vt:lpstr>API economy is a becoming a reality</vt:lpstr>
      <vt:lpstr>API</vt:lpstr>
      <vt:lpstr>API </vt:lpstr>
      <vt:lpstr>API standards </vt:lpstr>
      <vt:lpstr>API management</vt:lpstr>
      <vt:lpstr>Reuse</vt:lpstr>
      <vt:lpstr>Reuse </vt:lpstr>
      <vt:lpstr>Reuse</vt:lpstr>
      <vt:lpstr>Reuse</vt:lpstr>
      <vt:lpstr>New software reuse platform</vt:lpstr>
      <vt:lpstr>PowerPoint Presentation</vt:lpstr>
      <vt:lpstr>Reuse</vt:lpstr>
      <vt:lpstr>Reuse - ROI</vt:lpstr>
      <vt:lpstr>Reuse - ROI</vt:lpstr>
      <vt:lpstr>Veiligheid &amp; Audit</vt:lpstr>
      <vt:lpstr>GDPR</vt:lpstr>
      <vt:lpstr>PowerPoint Presentation</vt:lpstr>
      <vt:lpstr>Staatshervorming</vt:lpstr>
      <vt:lpstr>API-economy &amp; reuse</vt:lpstr>
      <vt:lpstr>Inkomensbegrip</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FRRO</cp:lastModifiedBy>
  <cp:revision>1013</cp:revision>
  <cp:lastPrinted>2020-01-17T14:23:53Z</cp:lastPrinted>
  <dcterms:created xsi:type="dcterms:W3CDTF">2013-03-05T07:37:33Z</dcterms:created>
  <dcterms:modified xsi:type="dcterms:W3CDTF">2020-01-25T01:13:17Z</dcterms:modified>
</cp:coreProperties>
</file>