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70" r:id="rId2"/>
  </p:sldMasterIdLst>
  <p:notesMasterIdLst>
    <p:notesMasterId r:id="rId86"/>
  </p:notesMasterIdLst>
  <p:sldIdLst>
    <p:sldId id="348" r:id="rId3"/>
    <p:sldId id="592" r:id="rId4"/>
    <p:sldId id="507" r:id="rId5"/>
    <p:sldId id="508" r:id="rId6"/>
    <p:sldId id="593" r:id="rId7"/>
    <p:sldId id="594" r:id="rId8"/>
    <p:sldId id="595" r:id="rId9"/>
    <p:sldId id="596" r:id="rId10"/>
    <p:sldId id="597" r:id="rId11"/>
    <p:sldId id="598" r:id="rId12"/>
    <p:sldId id="515" r:id="rId13"/>
    <p:sldId id="516" r:id="rId14"/>
    <p:sldId id="599" r:id="rId15"/>
    <p:sldId id="600" r:id="rId16"/>
    <p:sldId id="601" r:id="rId17"/>
    <p:sldId id="602" r:id="rId18"/>
    <p:sldId id="603" r:id="rId19"/>
    <p:sldId id="604" r:id="rId20"/>
    <p:sldId id="523" r:id="rId21"/>
    <p:sldId id="524" r:id="rId22"/>
    <p:sldId id="525" r:id="rId23"/>
    <p:sldId id="526" r:id="rId24"/>
    <p:sldId id="527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605" r:id="rId37"/>
    <p:sldId id="606" r:id="rId38"/>
    <p:sldId id="607" r:id="rId39"/>
    <p:sldId id="542" r:id="rId40"/>
    <p:sldId id="543" r:id="rId41"/>
    <p:sldId id="544" r:id="rId42"/>
    <p:sldId id="545" r:id="rId43"/>
    <p:sldId id="546" r:id="rId44"/>
    <p:sldId id="547" r:id="rId45"/>
    <p:sldId id="548" r:id="rId46"/>
    <p:sldId id="549" r:id="rId47"/>
    <p:sldId id="550" r:id="rId48"/>
    <p:sldId id="551" r:id="rId49"/>
    <p:sldId id="587" r:id="rId50"/>
    <p:sldId id="588" r:id="rId51"/>
    <p:sldId id="589" r:id="rId52"/>
    <p:sldId id="552" r:id="rId53"/>
    <p:sldId id="553" r:id="rId54"/>
    <p:sldId id="554" r:id="rId55"/>
    <p:sldId id="555" r:id="rId56"/>
    <p:sldId id="584" r:id="rId57"/>
    <p:sldId id="556" r:id="rId58"/>
    <p:sldId id="557" r:id="rId59"/>
    <p:sldId id="558" r:id="rId60"/>
    <p:sldId id="559" r:id="rId61"/>
    <p:sldId id="610" r:id="rId62"/>
    <p:sldId id="611" r:id="rId63"/>
    <p:sldId id="562" r:id="rId64"/>
    <p:sldId id="563" r:id="rId65"/>
    <p:sldId id="564" r:id="rId66"/>
    <p:sldId id="565" r:id="rId67"/>
    <p:sldId id="566" r:id="rId68"/>
    <p:sldId id="567" r:id="rId69"/>
    <p:sldId id="612" r:id="rId70"/>
    <p:sldId id="613" r:id="rId71"/>
    <p:sldId id="614" r:id="rId72"/>
    <p:sldId id="571" r:id="rId73"/>
    <p:sldId id="572" r:id="rId74"/>
    <p:sldId id="573" r:id="rId75"/>
    <p:sldId id="574" r:id="rId76"/>
    <p:sldId id="575" r:id="rId77"/>
    <p:sldId id="576" r:id="rId78"/>
    <p:sldId id="577" r:id="rId79"/>
    <p:sldId id="578" r:id="rId80"/>
    <p:sldId id="579" r:id="rId81"/>
    <p:sldId id="580" r:id="rId82"/>
    <p:sldId id="585" r:id="rId83"/>
    <p:sldId id="586" r:id="rId84"/>
    <p:sldId id="583" r:id="rId8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670"/>
    <a:srgbClr val="525252"/>
    <a:srgbClr val="0C9CE4"/>
    <a:srgbClr val="77C9F2"/>
    <a:srgbClr val="000000"/>
    <a:srgbClr val="90C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279" autoAdjust="0"/>
  </p:normalViewPr>
  <p:slideViewPr>
    <p:cSldViewPr>
      <p:cViewPr varScale="1">
        <p:scale>
          <a:sx n="101" d="100"/>
          <a:sy n="101" d="100"/>
        </p:scale>
        <p:origin x="2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11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0CDFC-4227-4C65-BFFE-606B768D4FEF}" type="datetimeFigureOut">
              <a:rPr lang="fr-BE" smtClean="0"/>
              <a:t>23/01/2020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DF498-6B22-4C23-B9DE-FBD91F7FCCAE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39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A2C57-6F2A-4A75-B143-BC40857E40EC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2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98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17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8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97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47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21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51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44301-3FF7-6B40-A3C4-9CEE3D6B2BC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127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44301-3FF7-6B40-A3C4-9CEE3D6B2BC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42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52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21076-4BFF-411B-B7F4-15E703EEE8EA}" type="slidenum">
              <a:rPr kumimoji="0" lang="nl-NL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nl-NL" altLang="en-US" sz="13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0937" cy="37211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</p:spPr>
        <p:txBody>
          <a:bodyPr/>
          <a:lstStyle/>
          <a:p>
            <a:pPr eaLnBrk="1" hangingPunct="1"/>
            <a:endParaRPr lang="fr-BE" altLang="en-US" smtClean="0"/>
          </a:p>
        </p:txBody>
      </p:sp>
    </p:spTree>
    <p:extLst>
      <p:ext uri="{BB962C8B-B14F-4D97-AF65-F5344CB8AC3E}">
        <p14:creationId xmlns:p14="http://schemas.microsoft.com/office/powerpoint/2010/main" val="1095836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68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900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587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50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4504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5623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579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193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3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4988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674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/>
              <a:t>NL</a:t>
            </a:r>
          </a:p>
        </p:txBody>
      </p:sp>
    </p:spTree>
    <p:extLst>
      <p:ext uri="{BB962C8B-B14F-4D97-AF65-F5344CB8AC3E}">
        <p14:creationId xmlns:p14="http://schemas.microsoft.com/office/powerpoint/2010/main" val="30184535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/>
              <a:t>NL</a:t>
            </a:r>
          </a:p>
        </p:txBody>
      </p:sp>
    </p:spTree>
    <p:extLst>
      <p:ext uri="{BB962C8B-B14F-4D97-AF65-F5344CB8AC3E}">
        <p14:creationId xmlns:p14="http://schemas.microsoft.com/office/powerpoint/2010/main" val="2417074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163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3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6878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00746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1315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5329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96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227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67642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119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55604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61653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7863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3750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29508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17788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05712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080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065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1554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81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028834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DAB8C-1B49-4728-8012-01A213B6DF72}" type="slidenum">
              <a:rPr lang="en-US" smtClean="0"/>
              <a:t>82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1355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6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3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1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EEBCB-88CC-4CF9-A0E1-FBB91F262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27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3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165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BE" sz="3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8508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7530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25658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0912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64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4334"/>
            <a:ext cx="4040188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164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4334"/>
            <a:ext cx="4041775" cy="447498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661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159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8751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8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cs typeface="Arial" pitchFamily="34" charset="0"/>
                  <a:sym typeface="Arial" pitchFamily="34" charset="0"/>
                </a:rPr>
                <a:t>http://www.frankrobben.be</a:t>
              </a:r>
              <a:endParaRPr lang="fr-BE" altLang="en-US" sz="1600" dirty="0" smtClean="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47161507-E980-4A7F-B183-41CB67DCE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9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064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1778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328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03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793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6908"/>
            <a:ext cx="4040188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95793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46908"/>
            <a:ext cx="4041775" cy="4662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176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2530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5064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2277889" cy="90872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6632"/>
            <a:ext cx="5111750" cy="60095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471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51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" r="83862" b="91999"/>
          <a:stretch/>
        </p:blipFill>
        <p:spPr>
          <a:xfrm>
            <a:off x="7524328" y="6281936"/>
            <a:ext cx="1475656" cy="576064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7760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3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52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1852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- </a:t>
            </a:r>
            <a:fld id="{30A9230E-FFBB-4CCB-ABD7-198084EDE768}" type="slidenum">
              <a:rPr lang="fr-BE" smtClean="0"/>
              <a:pPr/>
              <a:t>‹#›</a:t>
            </a:fld>
            <a:r>
              <a:rPr lang="fr-BE" dirty="0" smtClean="0"/>
              <a:t> -</a:t>
            </a:r>
            <a:endParaRPr lang="fr-BE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77C9F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50" b="92280"/>
          <a:stretch/>
        </p:blipFill>
        <p:spPr>
          <a:xfrm>
            <a:off x="6804248" y="6326659"/>
            <a:ext cx="2016224" cy="5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81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ealth.fgov.be/ehealthplatform/nl/reglement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26" Type="http://schemas.openxmlformats.org/officeDocument/2006/relationships/image" Target="../media/image40.png"/><Relationship Id="rId3" Type="http://schemas.openxmlformats.org/officeDocument/2006/relationships/image" Target="../media/image19.png"/><Relationship Id="rId21" Type="http://schemas.openxmlformats.org/officeDocument/2006/relationships/image" Target="../media/image36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2.png"/><Relationship Id="rId25" Type="http://schemas.openxmlformats.org/officeDocument/2006/relationships/hyperlink" Target="https://www.rjv.fgov.be/nl" TargetMode="External"/><Relationship Id="rId2" Type="http://schemas.openxmlformats.org/officeDocument/2006/relationships/image" Target="../media/image18.png"/><Relationship Id="rId16" Type="http://schemas.openxmlformats.org/officeDocument/2006/relationships/image" Target="../media/image31.gif"/><Relationship Id="rId20" Type="http://schemas.openxmlformats.org/officeDocument/2006/relationships/image" Target="../media/image35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39.jpe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2.png"/><Relationship Id="rId10" Type="http://schemas.openxmlformats.org/officeDocument/2006/relationships/image" Target="../media/image26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hyperlink" Target="http://www.riziv.fgov.be/nl/Paginas/default.aspx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ict-reuse.be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us.ehealth.fgov.b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71" y="134076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nl-NL" sz="6000" b="1" dirty="0">
                <a:solidFill>
                  <a:srgbClr val="087670"/>
                </a:solidFill>
                <a:ea typeface="+mn-ea"/>
                <a:cs typeface="+mn-cs"/>
              </a:rPr>
              <a:t>eHealth</a:t>
            </a:r>
            <a:r>
              <a:rPr lang="nl-NL" sz="6000" b="1" dirty="0">
                <a:solidFill>
                  <a:srgbClr val="C00000"/>
                </a:solidFill>
                <a:ea typeface="+mn-ea"/>
                <a:cs typeface="+mn-cs"/>
              </a:rPr>
              <a:t>-platform</a:t>
            </a:r>
            <a:r>
              <a:rPr lang="nl-NL" sz="4800" b="1" dirty="0">
                <a:solidFill>
                  <a:srgbClr val="77C9F2"/>
                </a:solidFill>
              </a:rPr>
              <a:t/>
            </a:r>
            <a:br>
              <a:rPr lang="nl-NL" sz="4800" b="1" dirty="0">
                <a:solidFill>
                  <a:srgbClr val="77C9F2"/>
                </a:solidFill>
              </a:rPr>
            </a:br>
            <a:r>
              <a:rPr lang="nl-NL" sz="4800" b="1" dirty="0">
                <a:solidFill>
                  <a:srgbClr val="525252"/>
                </a:solidFill>
              </a:rPr>
              <a:t>Balans voor 2019 &amp; </a:t>
            </a:r>
            <a:br>
              <a:rPr lang="nl-NL" sz="4800" b="1" dirty="0">
                <a:solidFill>
                  <a:srgbClr val="525252"/>
                </a:solidFill>
              </a:rPr>
            </a:br>
            <a:r>
              <a:rPr lang="nl-NL" sz="4800" b="1" dirty="0">
                <a:solidFill>
                  <a:srgbClr val="525252"/>
                </a:solidFill>
              </a:rPr>
              <a:t>Perspectieven voor 2020</a:t>
            </a:r>
            <a:endParaRPr lang="nl-BE" sz="4800" b="1" dirty="0">
              <a:solidFill>
                <a:srgbClr val="525252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4279900" y="3429000"/>
            <a:ext cx="4268788" cy="2800350"/>
            <a:chOff x="4406900" y="2676525"/>
            <a:chExt cx="4268788" cy="28016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endParaRPr lang="fr-BE" altLang="en-US" sz="1600" dirty="0" smtClean="0">
                <a:solidFill>
                  <a:srgbClr val="0D0D0D"/>
                </a:solidFill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dirty="0" smtClean="0">
                <a:latin typeface="+mj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600" dirty="0" smtClean="0">
                  <a:latin typeface="+mj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600" dirty="0" smtClean="0">
                <a:latin typeface="+mj-lt"/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6752"/>
            <a:ext cx="1927017" cy="5703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171" y="3411300"/>
            <a:ext cx="146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24/01/2020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0 - 8 </a:t>
            </a:r>
            <a:r>
              <a:rPr lang="nl-NL" dirty="0" err="1" smtClean="0"/>
              <a:t>priorités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Réflexion sur la possibilité pour le patient d’élargir lui-même les droits d’accès en termes de types de documents ou types de prestataires</a:t>
            </a:r>
          </a:p>
          <a:p>
            <a:r>
              <a:rPr lang="fr-BE" dirty="0" smtClean="0"/>
              <a:t>Nécessité de fixer des délais communs pour les règles de publication des documents accessibles aux patients via les portails régionaux et le PHV</a:t>
            </a:r>
          </a:p>
          <a:p>
            <a:pPr lvl="1"/>
            <a:r>
              <a:rPr lang="fr-BE" dirty="0" smtClean="0"/>
              <a:t>délais actuellement variables</a:t>
            </a:r>
          </a:p>
          <a:p>
            <a:pPr lvl="1"/>
            <a:r>
              <a:rPr lang="fr-BE" dirty="0" smtClean="0"/>
              <a:t>complexification de la compréhension et la communication pour le patient</a:t>
            </a:r>
          </a:p>
          <a:p>
            <a:r>
              <a:rPr lang="fr-BE" dirty="0" smtClean="0"/>
              <a:t>Pilote: Hubs/Vlaams Patiëntenplatform/LUSS</a:t>
            </a:r>
          </a:p>
          <a:p>
            <a:pPr lvl="1"/>
            <a:r>
              <a:rPr lang="fr-BE" dirty="0" smtClean="0"/>
              <a:t>cf. délais ouverture docs hospitaliers au patient</a:t>
            </a:r>
          </a:p>
          <a:p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10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0 </a:t>
            </a:r>
            <a:r>
              <a:rPr lang="nl-NL" dirty="0"/>
              <a:t>– </a:t>
            </a:r>
            <a:r>
              <a:rPr lang="nl-NL" dirty="0" smtClean="0"/>
              <a:t>Data </a:t>
            </a:r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consents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20/01/2020: </a:t>
            </a:r>
            <a:r>
              <a:rPr lang="fr-BE" dirty="0" smtClean="0"/>
              <a:t>8.848.677 </a:t>
            </a:r>
            <a:r>
              <a:rPr lang="fr-BE" dirty="0" err="1"/>
              <a:t>consents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844824"/>
            <a:ext cx="6858103" cy="447013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10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Cluster 0 - Carelinks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2019</a:t>
            </a:r>
          </a:p>
          <a:p>
            <a:pPr lvl="1"/>
            <a:r>
              <a:rPr lang="fr-BE" dirty="0" smtClean="0"/>
              <a:t>décision de gestion de la DB </a:t>
            </a:r>
            <a:r>
              <a:rPr lang="fr-BE" dirty="0" err="1" smtClean="0"/>
              <a:t>Carelinks</a:t>
            </a:r>
            <a:r>
              <a:rPr lang="fr-BE" dirty="0" smtClean="0"/>
              <a:t> par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pour toutes les relations de soins venant des institutions ou d’individus qui n’ont pas de source authentique pour y faire appel</a:t>
            </a:r>
          </a:p>
          <a:p>
            <a:pPr lvl="1"/>
            <a:r>
              <a:rPr lang="fr-BE" dirty="0" err="1" smtClean="0"/>
              <a:t>re-use</a:t>
            </a:r>
            <a:r>
              <a:rPr lang="fr-BE" dirty="0" smtClean="0"/>
              <a:t> de toutes les sources authentiques existantes dans le cadre des relations de soins</a:t>
            </a:r>
          </a:p>
          <a:p>
            <a:pPr lvl="1"/>
            <a:r>
              <a:rPr lang="nl-BE" dirty="0" smtClean="0"/>
              <a:t>démarrage du </a:t>
            </a:r>
            <a:r>
              <a:rPr lang="nl-BE" dirty="0" err="1" smtClean="0"/>
              <a:t>projet</a:t>
            </a:r>
            <a:r>
              <a:rPr lang="nl-BE" dirty="0" smtClean="0"/>
              <a:t> </a:t>
            </a:r>
            <a:r>
              <a:rPr lang="nl-BE" dirty="0" err="1" smtClean="0"/>
              <a:t>BelRAI</a:t>
            </a:r>
            <a:r>
              <a:rPr lang="nl-BE" dirty="0" smtClean="0"/>
              <a:t> </a:t>
            </a:r>
            <a:r>
              <a:rPr lang="nl-BE" dirty="0" err="1" smtClean="0"/>
              <a:t>Flandres</a:t>
            </a:r>
            <a:r>
              <a:rPr lang="nl-BE" dirty="0" smtClean="0"/>
              <a:t> (relations de </a:t>
            </a:r>
            <a:r>
              <a:rPr lang="nl-BE" dirty="0" err="1" smtClean="0"/>
              <a:t>soins</a:t>
            </a:r>
            <a:r>
              <a:rPr lang="nl-BE" dirty="0" smtClean="0"/>
              <a:t> </a:t>
            </a:r>
            <a:r>
              <a:rPr lang="nl-BE" dirty="0" err="1" smtClean="0"/>
              <a:t>uniquement</a:t>
            </a:r>
            <a:r>
              <a:rPr lang="nl-BE" dirty="0" smtClean="0"/>
              <a:t> </a:t>
            </a:r>
            <a:r>
              <a:rPr lang="nl-BE" dirty="0" err="1" smtClean="0"/>
              <a:t>avec</a:t>
            </a:r>
            <a:r>
              <a:rPr lang="nl-BE" dirty="0" smtClean="0"/>
              <a:t> des </a:t>
            </a:r>
            <a:r>
              <a:rPr lang="nl-BE" dirty="0" err="1" smtClean="0"/>
              <a:t>institutions</a:t>
            </a:r>
            <a:r>
              <a:rPr lang="nl-BE" dirty="0" smtClean="0"/>
              <a:t>)</a:t>
            </a:r>
            <a:endParaRPr lang="fr-BE" dirty="0" smtClean="0"/>
          </a:p>
          <a:p>
            <a:r>
              <a:rPr lang="fr-BE" dirty="0" smtClean="0"/>
              <a:t>2020</a:t>
            </a:r>
          </a:p>
          <a:p>
            <a:pPr lvl="1"/>
            <a:r>
              <a:rPr lang="nl-BE" dirty="0" err="1" smtClean="0"/>
              <a:t>développement</a:t>
            </a:r>
            <a:r>
              <a:rPr lang="nl-BE" dirty="0" smtClean="0"/>
              <a:t> de </a:t>
            </a:r>
            <a:r>
              <a:rPr lang="nl-BE" dirty="0" err="1" smtClean="0"/>
              <a:t>tous</a:t>
            </a:r>
            <a:r>
              <a:rPr lang="nl-BE" dirty="0" smtClean="0"/>
              <a:t> les services </a:t>
            </a:r>
            <a:r>
              <a:rPr lang="nl-BE" dirty="0" err="1" smtClean="0"/>
              <a:t>Carelinks</a:t>
            </a:r>
            <a:r>
              <a:rPr lang="nl-BE" dirty="0" smtClean="0"/>
              <a:t> </a:t>
            </a:r>
            <a:r>
              <a:rPr lang="nl-BE" dirty="0" err="1" smtClean="0"/>
              <a:t>utiles</a:t>
            </a:r>
            <a:r>
              <a:rPr lang="nl-BE" dirty="0" smtClean="0"/>
              <a:t> au </a:t>
            </a:r>
            <a:r>
              <a:rPr lang="nl-BE" dirty="0" err="1" smtClean="0"/>
              <a:t>projet</a:t>
            </a:r>
            <a:r>
              <a:rPr lang="nl-BE" dirty="0" smtClean="0"/>
              <a:t> </a:t>
            </a:r>
            <a:r>
              <a:rPr lang="nl-BE" dirty="0" err="1" smtClean="0"/>
              <a:t>BelRAI</a:t>
            </a:r>
            <a:r>
              <a:rPr lang="nl-BE" dirty="0" smtClean="0"/>
              <a:t> </a:t>
            </a:r>
            <a:r>
              <a:rPr lang="nl-BE" dirty="0" err="1" smtClean="0"/>
              <a:t>Flandres</a:t>
            </a:r>
            <a:r>
              <a:rPr lang="nl-BE" dirty="0" smtClean="0"/>
              <a:t> et </a:t>
            </a:r>
            <a:r>
              <a:rPr lang="nl-BE" dirty="0" err="1" smtClean="0"/>
              <a:t>autres</a:t>
            </a:r>
            <a:endParaRPr lang="nl-BE" dirty="0" smtClean="0"/>
          </a:p>
          <a:p>
            <a:pPr lvl="1"/>
            <a:r>
              <a:rPr lang="nl-BE" dirty="0" smtClean="0"/>
              <a:t>mise en </a:t>
            </a:r>
            <a:r>
              <a:rPr lang="nl-BE" dirty="0" err="1" smtClean="0"/>
              <a:t>place</a:t>
            </a:r>
            <a:r>
              <a:rPr lang="nl-BE" dirty="0" smtClean="0"/>
              <a:t> </a:t>
            </a:r>
            <a:r>
              <a:rPr lang="nl-BE" dirty="0" err="1" smtClean="0"/>
              <a:t>d’un</a:t>
            </a:r>
            <a:r>
              <a:rPr lang="nl-BE" dirty="0" smtClean="0"/>
              <a:t> DB </a:t>
            </a:r>
            <a:r>
              <a:rPr lang="nl-BE" dirty="0" err="1" smtClean="0"/>
              <a:t>Carelinks</a:t>
            </a:r>
            <a:r>
              <a:rPr lang="nl-BE" dirty="0" smtClean="0"/>
              <a:t> (+ </a:t>
            </a:r>
            <a:r>
              <a:rPr lang="nl-BE" dirty="0" err="1" smtClean="0"/>
              <a:t>système</a:t>
            </a:r>
            <a:r>
              <a:rPr lang="nl-BE" dirty="0" smtClean="0"/>
              <a:t> </a:t>
            </a:r>
            <a:r>
              <a:rPr lang="nl-BE" dirty="0" err="1" smtClean="0"/>
              <a:t>d’encryption</a:t>
            </a:r>
            <a:r>
              <a:rPr lang="nl-BE" dirty="0" smtClean="0"/>
              <a:t> pour les relations </a:t>
            </a:r>
            <a:r>
              <a:rPr lang="nl-BE" dirty="0" err="1" smtClean="0"/>
              <a:t>avec</a:t>
            </a:r>
            <a:r>
              <a:rPr lang="nl-BE" dirty="0" smtClean="0"/>
              <a:t> pathologie)</a:t>
            </a:r>
          </a:p>
          <a:p>
            <a:pPr lvl="1"/>
            <a:r>
              <a:rPr lang="nl-BE" dirty="0" err="1" smtClean="0"/>
              <a:t>suivi</a:t>
            </a:r>
            <a:r>
              <a:rPr lang="nl-BE" dirty="0" smtClean="0"/>
              <a:t> des </a:t>
            </a:r>
            <a:r>
              <a:rPr lang="nl-BE" dirty="0" err="1" smtClean="0"/>
              <a:t>aspects</a:t>
            </a:r>
            <a:r>
              <a:rPr lang="nl-BE" dirty="0" smtClean="0"/>
              <a:t> </a:t>
            </a:r>
            <a:r>
              <a:rPr lang="nl-BE" dirty="0" err="1" smtClean="0"/>
              <a:t>Carelinks</a:t>
            </a:r>
            <a:r>
              <a:rPr lang="nl-BE" dirty="0" smtClean="0"/>
              <a:t> dans </a:t>
            </a:r>
            <a:r>
              <a:rPr lang="nl-BE" dirty="0" err="1" smtClean="0"/>
              <a:t>le</a:t>
            </a:r>
            <a:r>
              <a:rPr lang="nl-BE" dirty="0" smtClean="0"/>
              <a:t> </a:t>
            </a:r>
            <a:r>
              <a:rPr lang="nl-BE" dirty="0" err="1" smtClean="0"/>
              <a:t>cadre</a:t>
            </a:r>
            <a:r>
              <a:rPr lang="nl-BE" dirty="0" smtClean="0"/>
              <a:t> du </a:t>
            </a:r>
            <a:r>
              <a:rPr lang="nl-BE" dirty="0" err="1" smtClean="0"/>
              <a:t>projet</a:t>
            </a:r>
            <a:r>
              <a:rPr lang="nl-BE" dirty="0" smtClean="0"/>
              <a:t> Digitaal </a:t>
            </a:r>
            <a:r>
              <a:rPr lang="nl-BE" dirty="0" err="1" smtClean="0"/>
              <a:t>ZOrgPlatform</a:t>
            </a:r>
            <a:r>
              <a:rPr lang="nl-BE" dirty="0" smtClean="0"/>
              <a:t> pour la </a:t>
            </a:r>
            <a:r>
              <a:rPr lang="nl-BE" dirty="0" err="1" smtClean="0"/>
              <a:t>Flandre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2" y="228600"/>
            <a:ext cx="563641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493658" y="5298672"/>
            <a:ext cx="6172200" cy="14041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016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Cluster 0 -</a:t>
            </a:r>
            <a:r>
              <a:rPr lang="nl-BE" dirty="0" smtClean="0"/>
              <a:t> </a:t>
            </a:r>
            <a:r>
              <a:rPr lang="nl-BE" dirty="0" err="1" smtClean="0"/>
              <a:t>Circle</a:t>
            </a:r>
            <a:r>
              <a:rPr lang="nl-BE" dirty="0"/>
              <a:t> </a:t>
            </a:r>
            <a:r>
              <a:rPr lang="nl-BE" dirty="0" smtClean="0"/>
              <a:t>of trust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Circle</a:t>
            </a:r>
            <a:r>
              <a:rPr lang="nl-BE" dirty="0"/>
              <a:t> </a:t>
            </a:r>
            <a:r>
              <a:rPr lang="nl-BE" dirty="0" smtClean="0"/>
              <a:t>of trust </a:t>
            </a:r>
            <a:r>
              <a:rPr lang="nl-BE" dirty="0"/>
              <a:t>(</a:t>
            </a:r>
            <a:r>
              <a:rPr lang="nl-BE" dirty="0" err="1"/>
              <a:t>CoT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definieert op objectieve wijze </a:t>
            </a:r>
          </a:p>
          <a:p>
            <a:pPr lvl="2"/>
            <a:r>
              <a:rPr lang="nl-BE" dirty="0" smtClean="0"/>
              <a:t>wie welke controles uitvoert</a:t>
            </a:r>
            <a:endParaRPr lang="nl-BE" dirty="0"/>
          </a:p>
          <a:p>
            <a:pPr lvl="2"/>
            <a:r>
              <a:rPr lang="nl-BE" dirty="0"/>
              <a:t>hoe de fundamentele principes van informatieveiligheid en bescherming van de privacy geïmplementeerd moeten worden</a:t>
            </a:r>
          </a:p>
          <a:p>
            <a:pPr lvl="2"/>
            <a:r>
              <a:rPr lang="nl-BE" dirty="0"/>
              <a:t>welke controlemechanismen geïmplementeerd moeten worden</a:t>
            </a:r>
          </a:p>
          <a:p>
            <a:pPr lvl="1"/>
            <a:r>
              <a:rPr lang="nl-BE" dirty="0"/>
              <a:t>r</a:t>
            </a:r>
            <a:r>
              <a:rPr lang="nl-BE" dirty="0" smtClean="0"/>
              <a:t>eglement </a:t>
            </a:r>
            <a:r>
              <a:rPr lang="nl-BE" dirty="0"/>
              <a:t>goedgekeurd </a:t>
            </a:r>
          </a:p>
          <a:p>
            <a:pPr lvl="2"/>
            <a:r>
              <a:rPr lang="nl-BE" dirty="0"/>
              <a:t>door het Beheerscomité van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op 10 september 2019 </a:t>
            </a:r>
          </a:p>
          <a:p>
            <a:pPr lvl="2"/>
            <a:r>
              <a:rPr lang="nl-BE" dirty="0"/>
              <a:t>door het </a:t>
            </a:r>
            <a:r>
              <a:rPr lang="nl-BE" dirty="0" err="1"/>
              <a:t>Informatieveiligheidcomité</a:t>
            </a:r>
            <a:r>
              <a:rPr lang="nl-BE" dirty="0"/>
              <a:t> op 1 oktober 2019</a:t>
            </a:r>
          </a:p>
          <a:p>
            <a:pPr lvl="1"/>
            <a:r>
              <a:rPr lang="nl-BE" dirty="0" smtClean="0"/>
              <a:t>publicatie </a:t>
            </a:r>
            <a:r>
              <a:rPr lang="nl-BE" dirty="0"/>
              <a:t>op het portaal </a:t>
            </a:r>
            <a:r>
              <a:rPr lang="nl-BE" dirty="0">
                <a:hlinkClick r:id="rId3"/>
              </a:rPr>
              <a:t>https://</a:t>
            </a:r>
            <a:r>
              <a:rPr lang="nl-BE" dirty="0" smtClean="0">
                <a:hlinkClick r:id="rId3"/>
              </a:rPr>
              <a:t>www.ehealth.fgov.be/ehealthplatform/nl/reglementen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13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2" y="228600"/>
            <a:ext cx="563641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493658" y="5298672"/>
            <a:ext cx="6172200" cy="14041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1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nl-NL" smtClean="0"/>
              <a:t>0 - Technische standaarden 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Realisaties 2019</a:t>
            </a:r>
          </a:p>
          <a:p>
            <a:pPr lvl="1"/>
            <a:r>
              <a:rPr lang="nl-NL" dirty="0" smtClean="0"/>
              <a:t>promotie en ondersteuning van de codes van het terminologiecentrum van de FOD</a:t>
            </a:r>
          </a:p>
          <a:p>
            <a:pPr lvl="2"/>
            <a:r>
              <a:rPr lang="nl-NL" dirty="0" smtClean="0"/>
              <a:t>eerste concrete opname van verschillende SNOMED-CT </a:t>
            </a:r>
            <a:r>
              <a:rPr lang="nl-NL" dirty="0" err="1" smtClean="0"/>
              <a:t>valuesets</a:t>
            </a:r>
            <a:r>
              <a:rPr lang="nl-NL" dirty="0" smtClean="0"/>
              <a:t> van het terminologiecentrum in Belgische FHIR profielen is gerealiseerd</a:t>
            </a:r>
          </a:p>
          <a:p>
            <a:pPr lvl="1"/>
            <a:r>
              <a:rPr lang="nl-NL" dirty="0" smtClean="0"/>
              <a:t>verdere ondersteuning evolutie PMF en discharge letter</a:t>
            </a:r>
          </a:p>
          <a:p>
            <a:pPr lvl="2"/>
            <a:r>
              <a:rPr lang="nl-NL" dirty="0" smtClean="0"/>
              <a:t>ondersteuning en advies werd gegeven rond deze twee formaten</a:t>
            </a:r>
          </a:p>
          <a:p>
            <a:pPr lvl="2"/>
            <a:r>
              <a:rPr lang="nl-NL" dirty="0" smtClean="0"/>
              <a:t>mogelijkheden in FHIR voor discharge letter werden geëvalueerd</a:t>
            </a:r>
          </a:p>
          <a:p>
            <a:pPr lvl="1"/>
            <a:r>
              <a:rPr lang="nl-NL" dirty="0" smtClean="0"/>
              <a:t>ondersteuning en opvolging van verschillende initiatieven in berichtenuitwisseling (externe initiatieven, PPKB, RIZIV)</a:t>
            </a:r>
          </a:p>
          <a:p>
            <a:pPr lvl="2"/>
            <a:r>
              <a:rPr lang="nl-NL" dirty="0" err="1" smtClean="0"/>
              <a:t>Recip</a:t>
            </a:r>
            <a:r>
              <a:rPr lang="nl-NL" dirty="0" smtClean="0"/>
              <a:t>-e bericht evolutie</a:t>
            </a:r>
          </a:p>
          <a:p>
            <a:pPr lvl="2"/>
            <a:r>
              <a:rPr lang="nl-NL" dirty="0" err="1" smtClean="0"/>
              <a:t>diary</a:t>
            </a:r>
            <a:r>
              <a:rPr lang="nl-NL" dirty="0" smtClean="0"/>
              <a:t> </a:t>
            </a:r>
            <a:r>
              <a:rPr lang="nl-NL" dirty="0" err="1" smtClean="0"/>
              <a:t>note</a:t>
            </a:r>
            <a:r>
              <a:rPr lang="nl-NL" dirty="0" smtClean="0"/>
              <a:t> bericht evolutie</a:t>
            </a:r>
          </a:p>
          <a:p>
            <a:pPr lvl="2"/>
            <a:r>
              <a:rPr lang="nl-NL" dirty="0" smtClean="0"/>
              <a:t>VIDIS strategie</a:t>
            </a:r>
          </a:p>
          <a:p>
            <a:pPr lvl="2"/>
            <a:r>
              <a:rPr lang="nl-NL" dirty="0" smtClean="0"/>
              <a:t>Farmaflux</a:t>
            </a:r>
          </a:p>
          <a:p>
            <a:pPr lvl="2"/>
            <a:r>
              <a:rPr lang="nl-NL" dirty="0" smtClean="0"/>
              <a:t>DZOP project Vlaanderen ondersteuning</a:t>
            </a:r>
          </a:p>
          <a:p>
            <a:pPr lvl="2"/>
            <a:r>
              <a:rPr lang="nl-NL" dirty="0" smtClean="0"/>
              <a:t>ondersteuning evaluatie proces softwarepakketten	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1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nl-NL" smtClean="0"/>
              <a:t>0 - Technische standaarden 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Realisaties 2019</a:t>
            </a:r>
          </a:p>
          <a:p>
            <a:pPr lvl="1"/>
            <a:r>
              <a:rPr lang="nl-NL" dirty="0" smtClean="0"/>
              <a:t>internationale HL7 FHIR formaten promoten en ondersteunen</a:t>
            </a:r>
          </a:p>
          <a:p>
            <a:pPr lvl="2"/>
            <a:r>
              <a:rPr lang="nl-NL" dirty="0" smtClean="0"/>
              <a:t>overlegrondes rond de strategie naar FHIR werden georganiseerd</a:t>
            </a:r>
          </a:p>
          <a:p>
            <a:pPr lvl="2"/>
            <a:r>
              <a:rPr lang="nl-NL" dirty="0" smtClean="0"/>
              <a:t>voor FHIR werd een eerste visienota uitgewerkt, ondersteund door de stakeholders </a:t>
            </a:r>
          </a:p>
          <a:p>
            <a:pPr lvl="2"/>
            <a:r>
              <a:rPr lang="nl-NL" dirty="0" smtClean="0"/>
              <a:t>voor de FHIR </a:t>
            </a:r>
            <a:r>
              <a:rPr lang="nl-NL" dirty="0" err="1" smtClean="0"/>
              <a:t>governance</a:t>
            </a:r>
            <a:r>
              <a:rPr lang="nl-NL" dirty="0" smtClean="0"/>
              <a:t> werd een voorstel geformuleerd voor uitwerking door de program board</a:t>
            </a:r>
          </a:p>
          <a:p>
            <a:pPr lvl="2"/>
            <a:r>
              <a:rPr lang="nl-NL" dirty="0" smtClean="0"/>
              <a:t>een prototype HL7 werkgroep werd gerealiseerd en als test werkgroep gehouden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9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nl-NL" smtClean="0"/>
              <a:t>0 - Technische standaarden 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 smtClean="0"/>
              <a:t>Realisaties</a:t>
            </a:r>
            <a:r>
              <a:rPr lang="fr-BE" dirty="0" smtClean="0"/>
              <a:t> 2019</a:t>
            </a:r>
          </a:p>
          <a:p>
            <a:pPr lvl="1"/>
            <a:r>
              <a:rPr lang="fr-BE" dirty="0" err="1" smtClean="0"/>
              <a:t>domeinen</a:t>
            </a:r>
            <a:r>
              <a:rPr lang="fr-BE" dirty="0" smtClean="0"/>
              <a:t> HL7 FHIR</a:t>
            </a:r>
          </a:p>
          <a:p>
            <a:pPr lvl="2"/>
            <a:r>
              <a:rPr lang="fr-BE" dirty="0" smtClean="0"/>
              <a:t>AP6 </a:t>
            </a:r>
            <a:r>
              <a:rPr lang="fr-BE" dirty="0" err="1"/>
              <a:t>caresets</a:t>
            </a:r>
            <a:endParaRPr lang="fr-BE" dirty="0"/>
          </a:p>
          <a:p>
            <a:pPr lvl="3"/>
            <a:r>
              <a:rPr lang="fr-BE" dirty="0" err="1"/>
              <a:t>brede</a:t>
            </a:r>
            <a:r>
              <a:rPr lang="fr-BE" dirty="0"/>
              <a:t> </a:t>
            </a:r>
            <a:r>
              <a:rPr lang="fr-BE" dirty="0" err="1"/>
              <a:t>communicatie</a:t>
            </a:r>
            <a:r>
              <a:rPr lang="fr-BE" dirty="0"/>
              <a:t> en </a:t>
            </a:r>
            <a:r>
              <a:rPr lang="fr-BE" dirty="0" err="1"/>
              <a:t>bespreking</a:t>
            </a:r>
            <a:r>
              <a:rPr lang="fr-BE" dirty="0"/>
              <a:t> van de </a:t>
            </a:r>
            <a:r>
              <a:rPr lang="fr-BE" dirty="0" err="1"/>
              <a:t>federale</a:t>
            </a:r>
            <a:r>
              <a:rPr lang="fr-BE" dirty="0"/>
              <a:t> </a:t>
            </a:r>
            <a:r>
              <a:rPr lang="fr-BE" dirty="0" err="1"/>
              <a:t>profileringsaanpak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eerste</a:t>
            </a:r>
            <a:r>
              <a:rPr lang="fr-BE" dirty="0"/>
              <a:t> </a:t>
            </a:r>
            <a:r>
              <a:rPr lang="fr-BE" dirty="0" err="1"/>
              <a:t>basisset</a:t>
            </a:r>
            <a:r>
              <a:rPr lang="fr-BE" dirty="0"/>
              <a:t> van FHIR artefact</a:t>
            </a:r>
          </a:p>
          <a:p>
            <a:pPr lvl="3"/>
            <a:r>
              <a:rPr lang="fr-BE" dirty="0"/>
              <a:t>FHIR </a:t>
            </a:r>
            <a:r>
              <a:rPr lang="fr-BE" dirty="0" err="1"/>
              <a:t>ondersteuning</a:t>
            </a:r>
            <a:r>
              <a:rPr lang="fr-BE" dirty="0"/>
              <a:t> </a:t>
            </a:r>
            <a:r>
              <a:rPr lang="fr-BE" dirty="0" err="1"/>
              <a:t>uitgewerkt</a:t>
            </a:r>
            <a:r>
              <a:rPr lang="fr-BE" dirty="0"/>
              <a:t> in de finale </a:t>
            </a:r>
            <a:r>
              <a:rPr lang="fr-BE" dirty="0" err="1"/>
              <a:t>publicatie</a:t>
            </a:r>
            <a:r>
              <a:rPr lang="fr-BE" dirty="0"/>
              <a:t> van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eerste</a:t>
            </a:r>
            <a:r>
              <a:rPr lang="fr-BE" dirty="0"/>
              <a:t> FHIR '</a:t>
            </a:r>
            <a:r>
              <a:rPr lang="fr-BE" dirty="0" err="1"/>
              <a:t>Implementation</a:t>
            </a:r>
            <a:r>
              <a:rPr lang="fr-BE" dirty="0"/>
              <a:t> Guide', dit </a:t>
            </a:r>
            <a:r>
              <a:rPr lang="fr-BE" dirty="0" err="1"/>
              <a:t>zijn</a:t>
            </a:r>
            <a:r>
              <a:rPr lang="fr-BE" dirty="0"/>
              <a:t> de </a:t>
            </a:r>
            <a:r>
              <a:rPr lang="fr-BE" dirty="0" err="1"/>
              <a:t>technische</a:t>
            </a:r>
            <a:r>
              <a:rPr lang="fr-BE" dirty="0"/>
              <a:t> FHIR </a:t>
            </a:r>
            <a:r>
              <a:rPr lang="fr-BE" dirty="0" err="1"/>
              <a:t>artefacten</a:t>
            </a:r>
            <a:r>
              <a:rPr lang="fr-BE" dirty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eerste</a:t>
            </a:r>
            <a:r>
              <a:rPr lang="fr-BE" dirty="0"/>
              <a:t> set Be-profiles</a:t>
            </a:r>
          </a:p>
          <a:p>
            <a:pPr lvl="3"/>
            <a:r>
              <a:rPr lang="fr-BE" dirty="0" err="1"/>
              <a:t>gecommuniceerd</a:t>
            </a:r>
            <a:r>
              <a:rPr lang="fr-BE" dirty="0"/>
              <a:t> en </a:t>
            </a:r>
            <a:r>
              <a:rPr lang="fr-BE" dirty="0" err="1"/>
              <a:t>gepromoot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</a:t>
            </a:r>
            <a:r>
              <a:rPr lang="fr-BE" dirty="0" err="1"/>
              <a:t>o.a</a:t>
            </a:r>
            <a:r>
              <a:rPr lang="fr-BE" dirty="0"/>
              <a:t>. WGSE, WG </a:t>
            </a:r>
            <a:r>
              <a:rPr lang="fr-BE" dirty="0" err="1" smtClean="0"/>
              <a:t>Architectuur</a:t>
            </a:r>
            <a:r>
              <a:rPr lang="fr-BE" dirty="0" smtClean="0"/>
              <a:t> </a:t>
            </a:r>
            <a:r>
              <a:rPr lang="fr-BE" dirty="0"/>
              <a:t>en </a:t>
            </a:r>
            <a:r>
              <a:rPr lang="fr-BE" dirty="0" err="1"/>
              <a:t>Agoria</a:t>
            </a:r>
            <a:endParaRPr lang="fr-BE" dirty="0"/>
          </a:p>
          <a:p>
            <a:pPr lvl="3"/>
            <a:r>
              <a:rPr lang="fr-BE" dirty="0" err="1"/>
              <a:t>ruime</a:t>
            </a:r>
            <a:r>
              <a:rPr lang="fr-BE" dirty="0"/>
              <a:t> </a:t>
            </a:r>
            <a:r>
              <a:rPr lang="fr-BE" dirty="0" err="1"/>
              <a:t>periode</a:t>
            </a:r>
            <a:r>
              <a:rPr lang="fr-BE" dirty="0"/>
              <a:t> 'open for </a:t>
            </a:r>
            <a:r>
              <a:rPr lang="fr-BE" dirty="0" err="1"/>
              <a:t>comments</a:t>
            </a:r>
            <a:r>
              <a:rPr lang="fr-BE" dirty="0"/>
              <a:t>' </a:t>
            </a:r>
            <a:r>
              <a:rPr lang="fr-BE" dirty="0" err="1"/>
              <a:t>werd</a:t>
            </a:r>
            <a:r>
              <a:rPr lang="fr-BE" dirty="0"/>
              <a:t> </a:t>
            </a:r>
            <a:r>
              <a:rPr lang="fr-BE" dirty="0" err="1"/>
              <a:t>voorzien</a:t>
            </a:r>
            <a:r>
              <a:rPr lang="fr-BE" dirty="0"/>
              <a:t> </a:t>
            </a:r>
            <a:r>
              <a:rPr lang="fr-BE" dirty="0" err="1"/>
              <a:t>gedurende</a:t>
            </a:r>
            <a:r>
              <a:rPr lang="fr-BE" dirty="0"/>
              <a:t> het </a:t>
            </a:r>
            <a:r>
              <a:rPr lang="fr-BE" dirty="0" err="1"/>
              <a:t>tweede</a:t>
            </a:r>
            <a:r>
              <a:rPr lang="fr-BE" dirty="0"/>
              <a:t> </a:t>
            </a:r>
            <a:r>
              <a:rPr lang="fr-BE" dirty="0" err="1"/>
              <a:t>semester</a:t>
            </a:r>
            <a:endParaRPr lang="fr-BE" dirty="0"/>
          </a:p>
          <a:p>
            <a:pPr lvl="2"/>
            <a:r>
              <a:rPr lang="nl-NL" dirty="0" smtClean="0"/>
              <a:t>laboratoriumaanvraag</a:t>
            </a:r>
          </a:p>
          <a:p>
            <a:pPr lvl="2"/>
            <a:r>
              <a:rPr lang="nl-NL" dirty="0" smtClean="0"/>
              <a:t>beeldvormingsaanvraag</a:t>
            </a:r>
          </a:p>
          <a:p>
            <a:pPr lvl="3"/>
            <a:r>
              <a:rPr lang="nl-NL" dirty="0" smtClean="0"/>
              <a:t>er werd gewerkt rond een generiek 'aanvraag' formaat in FHIR om deze </a:t>
            </a:r>
            <a:r>
              <a:rPr lang="nl-NL" dirty="0" err="1" smtClean="0"/>
              <a:t>use</a:t>
            </a:r>
            <a:r>
              <a:rPr lang="nl-NL" dirty="0" smtClean="0"/>
              <a:t> cases algemeen te kunnen opvangen</a:t>
            </a:r>
          </a:p>
          <a:p>
            <a:pPr lvl="3"/>
            <a:r>
              <a:rPr lang="nl-NL" dirty="0" smtClean="0"/>
              <a:t>een eerste uitwerking van een FHIR formaat voor beeldvormingsaanvraag werd als draft gerealiseerd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5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nl-NL" smtClean="0"/>
              <a:t>0 - Technische standaarden 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Realisaties</a:t>
            </a:r>
            <a:r>
              <a:rPr lang="fr-BE" dirty="0" smtClean="0"/>
              <a:t> 2019</a:t>
            </a:r>
          </a:p>
          <a:p>
            <a:pPr lvl="1"/>
            <a:r>
              <a:rPr lang="fr-BE" dirty="0" err="1" smtClean="0"/>
              <a:t>evaluatie</a:t>
            </a:r>
            <a:r>
              <a:rPr lang="fr-BE" dirty="0" smtClean="0"/>
              <a:t> van en </a:t>
            </a:r>
            <a:r>
              <a:rPr lang="fr-BE" dirty="0" err="1" smtClean="0"/>
              <a:t>evolutie</a:t>
            </a:r>
            <a:r>
              <a:rPr lang="fr-BE" dirty="0" smtClean="0"/>
              <a:t> </a:t>
            </a:r>
            <a:r>
              <a:rPr lang="fr-BE" dirty="0" err="1" smtClean="0"/>
              <a:t>naar</a:t>
            </a:r>
            <a:r>
              <a:rPr lang="fr-BE" dirty="0" smtClean="0"/>
              <a:t> </a:t>
            </a:r>
            <a:r>
              <a:rPr lang="fr-BE" dirty="0" err="1" smtClean="0"/>
              <a:t>gebruik</a:t>
            </a:r>
            <a:r>
              <a:rPr lang="fr-BE" dirty="0" smtClean="0"/>
              <a:t> van HL7 FHIR </a:t>
            </a:r>
            <a:r>
              <a:rPr lang="fr-BE" dirty="0" err="1" smtClean="0"/>
              <a:t>registersystemen</a:t>
            </a:r>
            <a:endParaRPr lang="fr-BE" dirty="0" smtClean="0"/>
          </a:p>
          <a:p>
            <a:pPr lvl="2"/>
            <a:r>
              <a:rPr lang="fr-BE" dirty="0" err="1" smtClean="0"/>
              <a:t>verschillende</a:t>
            </a:r>
            <a:r>
              <a:rPr lang="fr-BE" dirty="0" smtClean="0"/>
              <a:t> </a:t>
            </a:r>
            <a:r>
              <a:rPr lang="fr-BE" dirty="0" err="1" smtClean="0"/>
              <a:t>registersystemen</a:t>
            </a:r>
            <a:r>
              <a:rPr lang="fr-BE" dirty="0" smtClean="0"/>
              <a:t> </a:t>
            </a:r>
            <a:r>
              <a:rPr lang="fr-BE" dirty="0" err="1" smtClean="0"/>
              <a:t>werden</a:t>
            </a:r>
            <a:r>
              <a:rPr lang="fr-BE" dirty="0" smtClean="0"/>
              <a:t> </a:t>
            </a:r>
            <a:r>
              <a:rPr lang="fr-BE" dirty="0" err="1" smtClean="0"/>
              <a:t>getest</a:t>
            </a:r>
            <a:r>
              <a:rPr lang="fr-BE" dirty="0" smtClean="0"/>
              <a:t> en </a:t>
            </a:r>
            <a:r>
              <a:rPr lang="fr-BE" dirty="0" err="1" smtClean="0"/>
              <a:t>geëvalueerd</a:t>
            </a:r>
            <a:endParaRPr lang="fr-BE" dirty="0" smtClean="0"/>
          </a:p>
          <a:p>
            <a:pPr lvl="2"/>
            <a:r>
              <a:rPr lang="fr-BE" dirty="0" err="1" smtClean="0"/>
              <a:t>publicatie</a:t>
            </a:r>
            <a:r>
              <a:rPr lang="fr-BE" dirty="0" smtClean="0"/>
              <a:t> van </a:t>
            </a:r>
            <a:r>
              <a:rPr lang="fr-BE" dirty="0" err="1" smtClean="0"/>
              <a:t>eerste</a:t>
            </a:r>
            <a:r>
              <a:rPr lang="fr-BE" dirty="0" smtClean="0"/>
              <a:t> set </a:t>
            </a:r>
            <a:r>
              <a:rPr lang="fr-BE" dirty="0" err="1" smtClean="0"/>
              <a:t>federale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-profiles </a:t>
            </a:r>
            <a:r>
              <a:rPr lang="fr-BE" dirty="0" err="1" smtClean="0"/>
              <a:t>werd</a:t>
            </a:r>
            <a:r>
              <a:rPr lang="fr-BE" dirty="0" smtClean="0"/>
              <a:t> </a:t>
            </a:r>
            <a:r>
              <a:rPr lang="fr-BE" dirty="0" err="1" smtClean="0"/>
              <a:t>gedaan</a:t>
            </a:r>
            <a:r>
              <a:rPr lang="fr-BE" dirty="0" smtClean="0"/>
              <a:t> op open </a:t>
            </a:r>
            <a:r>
              <a:rPr lang="fr-BE" dirty="0" err="1" smtClean="0"/>
              <a:t>extern</a:t>
            </a:r>
            <a:r>
              <a:rPr lang="fr-BE" dirty="0" smtClean="0"/>
              <a:t> FHIR </a:t>
            </a:r>
            <a:r>
              <a:rPr lang="fr-BE" dirty="0" err="1" smtClean="0"/>
              <a:t>register</a:t>
            </a:r>
            <a:endParaRPr lang="fr-BE" dirty="0" smtClean="0"/>
          </a:p>
          <a:p>
            <a:endParaRPr lang="fr-BE" dirty="0" smtClean="0"/>
          </a:p>
          <a:p>
            <a:pPr lvl="2"/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17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4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nl-NL" smtClean="0"/>
              <a:t>0 - Technische standaarden 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smtClean="0"/>
              <a:t>Projecten 2020</a:t>
            </a:r>
          </a:p>
          <a:p>
            <a:pPr lvl="1"/>
            <a:r>
              <a:rPr lang="fr-BE" smtClean="0"/>
              <a:t>promotie en ondersteuning van de codes van het terminologiecentrum van de FOD met gebruik van FHIR terminology services</a:t>
            </a:r>
          </a:p>
          <a:p>
            <a:pPr lvl="1"/>
            <a:r>
              <a:rPr lang="fr-BE" smtClean="0"/>
              <a:t>ondersteuning en opvolging van verschillende initiatieven in berichtenuitwisseling (externe initiatieven, PPKB, RIZIV)</a:t>
            </a:r>
          </a:p>
          <a:p>
            <a:pPr lvl="1"/>
            <a:r>
              <a:rPr lang="fr-BE" smtClean="0"/>
              <a:t>internationale HL7 FHIR formaat promoten en ondersteunen (FHIR is in roadmap 3.0 nu preferred standard)</a:t>
            </a:r>
          </a:p>
          <a:p>
            <a:pPr lvl="2"/>
            <a:r>
              <a:rPr lang="fr-BE" smtClean="0"/>
              <a:t>AP6 caresets</a:t>
            </a:r>
          </a:p>
          <a:p>
            <a:pPr lvl="3"/>
            <a:r>
              <a:rPr lang="fr-BE" smtClean="0"/>
              <a:t>eerste POC met FHIR resources</a:t>
            </a:r>
          </a:p>
          <a:p>
            <a:pPr lvl="3"/>
            <a:r>
              <a:rPr lang="fr-BE" smtClean="0"/>
              <a:t>verder profileren van FHIR resources (en ondersteunende artefacten) met focus op patient assesment en history</a:t>
            </a:r>
          </a:p>
          <a:p>
            <a:pPr lvl="2"/>
            <a:r>
              <a:rPr lang="fr-BE" smtClean="0"/>
              <a:t>aanvraag formaat (labo &amp; imaging)</a:t>
            </a:r>
          </a:p>
          <a:p>
            <a:pPr lvl="2"/>
            <a:r>
              <a:rPr lang="fr-BE" smtClean="0"/>
              <a:t>workshop be-profiles op IHE event</a:t>
            </a:r>
          </a:p>
          <a:p>
            <a:pPr lvl="1"/>
            <a:r>
              <a:rPr lang="fr-BE" smtClean="0"/>
              <a:t>op gang trekken van een FHIR governance gebruik makend van de ondersteunende structuren (HL7 Belgium, Program Board)</a:t>
            </a:r>
          </a:p>
          <a:p>
            <a:pPr lvl="1"/>
            <a:r>
              <a:rPr lang="fr-BE" smtClean="0"/>
              <a:t>HL7 FHIR efforts verder integreren in de internationale FHIR ecosystemen</a:t>
            </a:r>
          </a:p>
          <a:p>
            <a:endParaRPr lang="fr-BE" smtClean="0"/>
          </a:p>
          <a:p>
            <a:pPr lvl="2"/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18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78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Cluster 3 - </a:t>
            </a:r>
            <a:r>
              <a:rPr lang="en-GB" smtClean="0"/>
              <a:t>Application Programming Interface (API)</a:t>
            </a:r>
            <a:endParaRPr lang="fr-BE" dirty="0"/>
          </a:p>
        </p:txBody>
      </p:sp>
      <p:sp>
        <p:nvSpPr>
          <p:cNvPr id="6" name="Tit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Programmeringsinterface voor data of een reeks functionaliteiten</a:t>
            </a:r>
          </a:p>
          <a:p>
            <a:r>
              <a:rPr lang="nl-BE" dirty="0" smtClean="0"/>
              <a:t>Dankzij API is het mogelijk om de data of functionaliteit erachter te gebruiken en erop verder te bouwen</a:t>
            </a:r>
          </a:p>
          <a:p>
            <a:r>
              <a:rPr lang="nl-BE" dirty="0" smtClean="0"/>
              <a:t>Providers vs. gebruikers</a:t>
            </a:r>
          </a:p>
          <a:p>
            <a:pPr lvl="1"/>
            <a:r>
              <a:rPr lang="nl-BE" dirty="0" smtClean="0"/>
              <a:t>wanneer een API wordt aangeboden via een netwerk, wordt de dienst die de API aanbiedt de "provider" genoemd</a:t>
            </a:r>
          </a:p>
          <a:p>
            <a:pPr lvl="1"/>
            <a:r>
              <a:rPr lang="nl-BE" dirty="0" smtClean="0"/>
              <a:t>de “gebruiker” van de API is vaak een softwaretoepassing</a:t>
            </a:r>
          </a:p>
          <a:p>
            <a:r>
              <a:rPr lang="nl-BE" dirty="0" smtClean="0"/>
              <a:t>De gebruiker kan de behoefte aan gegevens of functionaliteiten uitbesteden door </a:t>
            </a:r>
            <a:r>
              <a:rPr lang="nl-BE" dirty="0" err="1" smtClean="0"/>
              <a:t>API's</a:t>
            </a:r>
            <a:r>
              <a:rPr lang="nl-BE" dirty="0" smtClean="0"/>
              <a:t> “op te roepen"</a:t>
            </a:r>
          </a:p>
          <a:p>
            <a:pPr lvl="1"/>
            <a:r>
              <a:rPr lang="nl-BE" dirty="0" smtClean="0"/>
              <a:t>facturatie</a:t>
            </a:r>
          </a:p>
          <a:p>
            <a:pPr lvl="1"/>
            <a:r>
              <a:rPr lang="nl-BE" dirty="0" smtClean="0"/>
              <a:t>identiteit</a:t>
            </a:r>
          </a:p>
          <a:p>
            <a:pPr lvl="1"/>
            <a:r>
              <a:rPr lang="nl-BE" dirty="0" smtClean="0"/>
              <a:t>opslag</a:t>
            </a:r>
          </a:p>
          <a:p>
            <a:pPr lvl="1"/>
            <a:r>
              <a:rPr lang="nl-BE" dirty="0" smtClean="0"/>
              <a:t>beeldverwerking</a:t>
            </a:r>
          </a:p>
          <a:p>
            <a:pPr lvl="1"/>
            <a:r>
              <a:rPr lang="nl-BE" dirty="0" smtClean="0"/>
              <a:t>allerlei (authentieke) gegevensbronnen</a:t>
            </a:r>
          </a:p>
          <a:p>
            <a:pPr lvl="1"/>
            <a:r>
              <a:rPr lang="nl-BE" dirty="0" smtClean="0"/>
              <a:t>…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19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8691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Nos</a:t>
            </a:r>
            <a:r>
              <a:rPr lang="nl-NL" dirty="0" smtClean="0"/>
              <a:t> </a:t>
            </a:r>
            <a:r>
              <a:rPr lang="nl-NL" dirty="0" err="1" smtClean="0"/>
              <a:t>valeurs</a:t>
            </a:r>
            <a:endParaRPr lang="nl-NL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7597" y="1190187"/>
            <a:ext cx="5608806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Cluster 3 - </a:t>
            </a:r>
            <a:r>
              <a:rPr lang="en-GB" smtClean="0"/>
              <a:t>Application Programming Interface (API)</a:t>
            </a:r>
            <a:endParaRPr lang="fr-BE" dirty="0"/>
          </a:p>
        </p:txBody>
      </p:sp>
      <p:sp>
        <p:nvSpPr>
          <p:cNvPr id="6" name="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Gebruikers kunnen connecteren op een API van een provider en de data of functionaliteiten ervan gebruiken zolang het “technische contract” nageleefd wordt</a:t>
            </a:r>
          </a:p>
          <a:p>
            <a:r>
              <a:rPr lang="nl-BE" dirty="0" smtClean="0"/>
              <a:t>Gebruikers moeten de technische details achter de functionaliteit niet kennen</a:t>
            </a:r>
          </a:p>
          <a:p>
            <a:r>
              <a:rPr lang="nl-BE" dirty="0" err="1" smtClean="0"/>
              <a:t>API’s</a:t>
            </a:r>
            <a:r>
              <a:rPr lang="nl-BE" dirty="0" smtClean="0"/>
              <a:t> kunnen worden geschreven in elke mogelijke programmeertaal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152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Cluster 3 - </a:t>
            </a:r>
            <a:r>
              <a:rPr lang="en-GB" smtClean="0"/>
              <a:t>Application Programming Interface (API)</a:t>
            </a:r>
            <a:endParaRPr lang="fr-BE" dirty="0"/>
          </a:p>
        </p:txBody>
      </p:sp>
      <p:sp>
        <p:nvSpPr>
          <p:cNvPr id="6" name="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Voordelen</a:t>
            </a:r>
          </a:p>
          <a:p>
            <a:pPr lvl="1"/>
            <a:r>
              <a:rPr lang="nl-BE" dirty="0" smtClean="0"/>
              <a:t>kostenverlaging door herbruikbaarheid: gebruikers moeten niet opnieuw ontwikkelen wat reeds bestaat!</a:t>
            </a:r>
          </a:p>
          <a:p>
            <a:pPr lvl="1"/>
            <a:r>
              <a:rPr lang="nl-BE" dirty="0" smtClean="0"/>
              <a:t>minder complex: geen grote, monolithische systemen</a:t>
            </a:r>
          </a:p>
          <a:p>
            <a:pPr lvl="1"/>
            <a:r>
              <a:rPr lang="nl-BE" dirty="0" smtClean="0"/>
              <a:t>ontkoppeling: gebruikers en providers kunnen verder blijven connecteren zolang het technische contract nageleefd wordt bv. minder impact bij migratie</a:t>
            </a:r>
          </a:p>
          <a:p>
            <a:pPr lvl="1"/>
            <a:r>
              <a:rPr lang="nl-BE" dirty="0" smtClean="0"/>
              <a:t>motor voor innovatie: nieuwe producten ontstaan gebaseerd op bestaande API-capaciteit</a:t>
            </a:r>
          </a:p>
          <a:p>
            <a:pPr lvl="1"/>
            <a:r>
              <a:rPr lang="nl-BE" dirty="0" smtClean="0"/>
              <a:t>bevordering van partnerschappen</a:t>
            </a:r>
          </a:p>
          <a:p>
            <a:pPr lvl="1"/>
            <a:r>
              <a:rPr lang="nl-BE" dirty="0" smtClean="0"/>
              <a:t>bevordering van standaardisering</a:t>
            </a:r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166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Cluster 3 - </a:t>
            </a:r>
            <a:r>
              <a:rPr lang="en-GB" smtClean="0"/>
              <a:t>Application Programming Interface (API)</a:t>
            </a:r>
            <a:endParaRPr lang="fr-BE" dirty="0"/>
          </a:p>
        </p:txBody>
      </p:sp>
      <p:sp>
        <p:nvSpPr>
          <p:cNvPr id="6" name="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API's</a:t>
            </a:r>
            <a:r>
              <a:rPr lang="nl-NL" dirty="0"/>
              <a:t> </a:t>
            </a:r>
            <a:r>
              <a:rPr lang="nl-NL" dirty="0" smtClean="0"/>
              <a:t>sturen </a:t>
            </a:r>
            <a:r>
              <a:rPr lang="nl-NL" dirty="0"/>
              <a:t>de huidige bedrijfsprocessen in </a:t>
            </a:r>
            <a:r>
              <a:rPr lang="nl-NL" dirty="0" smtClean="0"/>
              <a:t>het </a:t>
            </a:r>
            <a:r>
              <a:rPr lang="nl-NL" dirty="0"/>
              <a:t>Belgische </a:t>
            </a:r>
            <a:r>
              <a:rPr lang="fr-BE" dirty="0" err="1" smtClean="0"/>
              <a:t>eGovernment</a:t>
            </a:r>
            <a:endParaRPr lang="en-GB" dirty="0" smtClean="0"/>
          </a:p>
          <a:p>
            <a:r>
              <a:rPr lang="nl-NL" dirty="0" err="1"/>
              <a:t>API's</a:t>
            </a:r>
            <a:r>
              <a:rPr lang="nl-NL" dirty="0"/>
              <a:t> zijn </a:t>
            </a:r>
            <a:r>
              <a:rPr lang="nl-NL" dirty="0" smtClean="0"/>
              <a:t>de sleutel </a:t>
            </a:r>
            <a:r>
              <a:rPr lang="nl-NL" dirty="0"/>
              <a:t>voor het in real time delen van informatie tussen partners</a:t>
            </a:r>
            <a:endParaRPr lang="en-GB" dirty="0" smtClean="0"/>
          </a:p>
          <a:p>
            <a:pPr lvl="1"/>
            <a:r>
              <a:rPr lang="en-GB" dirty="0" err="1" smtClean="0"/>
              <a:t>overheidsinstellingen</a:t>
            </a:r>
            <a:endParaRPr lang="en-GB" dirty="0" smtClean="0"/>
          </a:p>
          <a:p>
            <a:pPr lvl="1"/>
            <a:r>
              <a:rPr lang="en-GB" dirty="0" err="1" smtClean="0"/>
              <a:t>bedrijven</a:t>
            </a:r>
            <a:endParaRPr lang="en-GB" dirty="0" smtClean="0"/>
          </a:p>
          <a:p>
            <a:pPr lvl="1"/>
            <a:r>
              <a:rPr lang="en-GB" dirty="0" smtClean="0"/>
              <a:t>burgers</a:t>
            </a:r>
          </a:p>
          <a:p>
            <a:r>
              <a:rPr lang="en-GB" dirty="0" smtClean="0"/>
              <a:t>Met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sterke</a:t>
            </a:r>
            <a:r>
              <a:rPr lang="en-GB" dirty="0" smtClean="0"/>
              <a:t> </a:t>
            </a:r>
            <a:r>
              <a:rPr lang="en-GB" dirty="0" err="1" smtClean="0"/>
              <a:t>nadruk</a:t>
            </a:r>
            <a:r>
              <a:rPr lang="en-GB" dirty="0" smtClean="0"/>
              <a:t> op</a:t>
            </a:r>
          </a:p>
          <a:p>
            <a:pPr lvl="1"/>
            <a:r>
              <a:rPr lang="en-GB" dirty="0" smtClean="0"/>
              <a:t>API management</a:t>
            </a:r>
          </a:p>
          <a:p>
            <a:pPr lvl="1"/>
            <a:r>
              <a:rPr lang="en-GB" dirty="0" err="1" smtClean="0"/>
              <a:t>standaardisering</a:t>
            </a:r>
            <a:endParaRPr lang="en-GB" dirty="0" smtClean="0"/>
          </a:p>
          <a:p>
            <a:pPr lvl="1"/>
            <a:r>
              <a:rPr lang="en-GB" dirty="0" err="1" smtClean="0"/>
              <a:t>veiligheid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3717032"/>
            <a:ext cx="2483737" cy="19755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252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API management basics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416824" cy="48339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64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85673"/>
            <a:ext cx="2656508" cy="1086984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4088111"/>
            <a:ext cx="6968889" cy="1793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24000"/>
            <a:ext cx="3951746" cy="1808254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1641101"/>
            <a:ext cx="2580317" cy="132063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4563035" y="3302914"/>
            <a:ext cx="8965" cy="115571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01767" y="2428127"/>
            <a:ext cx="7381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55576" y="3933056"/>
            <a:ext cx="7416824" cy="20882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API </a:t>
            </a:r>
            <a:r>
              <a:rPr lang="fr-BE" dirty="0" err="1" smtClean="0"/>
              <a:t>gateway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4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API </a:t>
            </a:r>
            <a:r>
              <a:rPr lang="fr-BE" dirty="0" err="1" smtClean="0"/>
              <a:t>gateway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err="1" smtClean="0"/>
              <a:t>Authentication</a:t>
            </a:r>
            <a:endParaRPr lang="nl-BE" dirty="0" smtClean="0"/>
          </a:p>
          <a:p>
            <a:r>
              <a:rPr lang="nl-BE" dirty="0" err="1" smtClean="0"/>
              <a:t>Authorisation</a:t>
            </a:r>
            <a:endParaRPr lang="nl-BE" dirty="0" smtClean="0"/>
          </a:p>
          <a:p>
            <a:r>
              <a:rPr lang="nl-BE" dirty="0" smtClean="0"/>
              <a:t>WS-I compliance</a:t>
            </a:r>
          </a:p>
          <a:p>
            <a:r>
              <a:rPr lang="nl-BE" dirty="0" smtClean="0"/>
              <a:t>Message </a:t>
            </a:r>
            <a:r>
              <a:rPr lang="nl-BE" dirty="0" err="1" smtClean="0"/>
              <a:t>validation</a:t>
            </a:r>
            <a:r>
              <a:rPr lang="nl-BE" dirty="0" smtClean="0"/>
              <a:t> (</a:t>
            </a:r>
            <a:r>
              <a:rPr lang="nl-BE" dirty="0" err="1" smtClean="0"/>
              <a:t>request</a:t>
            </a:r>
            <a:r>
              <a:rPr lang="nl-BE" dirty="0" smtClean="0"/>
              <a:t> + response)</a:t>
            </a:r>
          </a:p>
          <a:p>
            <a:r>
              <a:rPr lang="nl-BE" dirty="0" smtClean="0"/>
              <a:t>Quota management</a:t>
            </a:r>
          </a:p>
          <a:p>
            <a:r>
              <a:rPr lang="nl-BE" dirty="0" smtClean="0"/>
              <a:t>Error handling</a:t>
            </a:r>
          </a:p>
          <a:p>
            <a:r>
              <a:rPr lang="nl-BE" dirty="0" smtClean="0"/>
              <a:t>Routing</a:t>
            </a:r>
          </a:p>
          <a:p>
            <a:r>
              <a:rPr lang="nl-BE" dirty="0" err="1" smtClean="0"/>
              <a:t>Supported</a:t>
            </a:r>
            <a:r>
              <a:rPr lang="nl-BE" dirty="0" smtClean="0"/>
              <a:t> </a:t>
            </a:r>
            <a:r>
              <a:rPr lang="nl-BE" dirty="0" err="1" smtClean="0"/>
              <a:t>policies</a:t>
            </a:r>
            <a:endParaRPr lang="nl-BE" dirty="0" smtClean="0"/>
          </a:p>
          <a:p>
            <a:pPr lvl="1"/>
            <a:r>
              <a:rPr lang="nl-BE" dirty="0" smtClean="0"/>
              <a:t>X509</a:t>
            </a:r>
          </a:p>
          <a:p>
            <a:pPr lvl="1"/>
            <a:r>
              <a:rPr lang="nl-BE" dirty="0" smtClean="0"/>
              <a:t>SAML </a:t>
            </a:r>
            <a:r>
              <a:rPr lang="nl-BE" dirty="0" err="1" smtClean="0"/>
              <a:t>HoK</a:t>
            </a:r>
            <a:endParaRPr lang="nl-BE" dirty="0" smtClean="0"/>
          </a:p>
          <a:p>
            <a:pPr lvl="1"/>
            <a:r>
              <a:rPr lang="nl-BE" dirty="0" smtClean="0"/>
              <a:t>SAML SV</a:t>
            </a:r>
          </a:p>
          <a:p>
            <a:pPr lvl="1"/>
            <a:r>
              <a:rPr lang="nl-BE" dirty="0" smtClean="0"/>
              <a:t>SAML </a:t>
            </a:r>
            <a:r>
              <a:rPr lang="nl-BE" dirty="0" err="1" smtClean="0"/>
              <a:t>Bearer</a:t>
            </a:r>
            <a:endParaRPr lang="nl-BE" dirty="0" smtClean="0"/>
          </a:p>
          <a:p>
            <a:pPr lvl="1"/>
            <a:r>
              <a:rPr lang="nl-BE" dirty="0" err="1" smtClean="0"/>
              <a:t>Unsecured</a:t>
            </a:r>
            <a:endParaRPr lang="nl-BE" dirty="0" smtClean="0"/>
          </a:p>
          <a:p>
            <a:r>
              <a:rPr lang="nl-BE" dirty="0" smtClean="0"/>
              <a:t>CA </a:t>
            </a:r>
            <a:r>
              <a:rPr lang="nl-BE" dirty="0" err="1" smtClean="0"/>
              <a:t>groups</a:t>
            </a:r>
            <a:endParaRPr lang="nl-B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89" y="941570"/>
            <a:ext cx="3141511" cy="808275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 rot="1951223">
            <a:off x="5871419" y="2098217"/>
            <a:ext cx="3250704" cy="17639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GENERIC !</a:t>
            </a:r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89" y="4311450"/>
            <a:ext cx="5712942" cy="19978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62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85673"/>
            <a:ext cx="2656508" cy="1086984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4088111"/>
            <a:ext cx="6968889" cy="1793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24000"/>
            <a:ext cx="3951746" cy="1808254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1641101"/>
            <a:ext cx="2580317" cy="132063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4563035" y="3302914"/>
            <a:ext cx="8965" cy="115571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01767" y="2428127"/>
            <a:ext cx="7381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851920" y="1366891"/>
            <a:ext cx="4320480" cy="20882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API Manager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87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85673"/>
            <a:ext cx="2656508" cy="1086984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4088111"/>
            <a:ext cx="6968889" cy="1793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24000"/>
            <a:ext cx="3951746" cy="1808254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1641101"/>
            <a:ext cx="2580317" cy="132063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4563035" y="3302914"/>
            <a:ext cx="8965" cy="115571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01767" y="2428127"/>
            <a:ext cx="7381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1560" y="1384011"/>
            <a:ext cx="3168352" cy="20882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API Portal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678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85673"/>
            <a:ext cx="2656508" cy="1086984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4088111"/>
            <a:ext cx="6968889" cy="1793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24000"/>
            <a:ext cx="3951746" cy="1808254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02" y="1641101"/>
            <a:ext cx="2580317" cy="1320635"/>
          </a:xfrm>
          <a:prstGeom prst="rect">
            <a:avLst/>
          </a:prstGeom>
          <a:noFill/>
        </p:spPr>
      </p:pic>
      <p:cxnSp>
        <p:nvCxnSpPr>
          <p:cNvPr id="24" name="Straight Arrow Connector 23"/>
          <p:cNvCxnSpPr/>
          <p:nvPr/>
        </p:nvCxnSpPr>
        <p:spPr>
          <a:xfrm>
            <a:off x="4563035" y="3302914"/>
            <a:ext cx="8965" cy="115571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01767" y="2428127"/>
            <a:ext cx="738185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75736" y="3140968"/>
            <a:ext cx="3168352" cy="133168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API </a:t>
            </a:r>
            <a:r>
              <a:rPr lang="fr-BE" dirty="0" err="1" smtClean="0"/>
              <a:t>Analytics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549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+mj-lt"/>
              </a:rPr>
              <a:t>Cluster 3 - </a:t>
            </a:r>
            <a:r>
              <a:rPr lang="en-US" dirty="0">
                <a:latin typeface="+mj-lt"/>
              </a:rPr>
              <a:t>Reuse of business components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85" y="2241752"/>
            <a:ext cx="162000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 defTabSz="685800">
              <a:defRPr/>
            </a:pP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Every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stakeholder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 </a:t>
            </a:r>
          </a:p>
          <a:p>
            <a:pPr algn="r" defTabSz="685800">
              <a:defRPr/>
            </a:pP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can easily find the most common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reusable elements 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in a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centralized catalogue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321" y="4161571"/>
            <a:ext cx="1620000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defTabSz="685800">
              <a:defRPr/>
            </a:pP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A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culture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 </a:t>
            </a:r>
          </a:p>
          <a:p>
            <a:pPr algn="r" defTabSz="685800">
              <a:defRPr/>
            </a:pP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develops where </a:t>
            </a:r>
          </a:p>
          <a:p>
            <a:pPr algn="r" defTabSz="685800">
              <a:defRPr/>
            </a:pP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reuse is adopted 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and the creation of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reusable products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 is promoted,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75" y="1947098"/>
            <a:ext cx="3798996" cy="3807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60368" y="2175742"/>
            <a:ext cx="1620000" cy="1384995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defTabSz="685800">
              <a:defRPr/>
            </a:pP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Processes </a:t>
            </a:r>
          </a:p>
          <a:p>
            <a:pPr defTabSz="685800">
              <a:defRPr/>
            </a:pP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and tools 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are put in place to identify, register, implement, monitor and measure reuse throughout the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project lifecycle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0368" y="3809170"/>
            <a:ext cx="1620000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685800">
              <a:defRPr/>
            </a:pP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Human </a:t>
            </a:r>
          </a:p>
          <a:p>
            <a:pPr defTabSz="685800">
              <a:defRPr/>
            </a:pP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networks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 are maintained and developed on all levels (CEO’s, CIO’s, business owners, business analysts, architects) in order to keep maximum </a:t>
            </a:r>
            <a:r>
              <a:rPr lang="en-US" sz="1200" b="1" dirty="0">
                <a:solidFill>
                  <a:srgbClr val="3B3938"/>
                </a:solidFill>
                <a:latin typeface="Calibri" panose="020F0502020204030204"/>
              </a:rPr>
              <a:t>visibility </a:t>
            </a:r>
            <a:r>
              <a:rPr lang="en-US" sz="1200" dirty="0">
                <a:solidFill>
                  <a:srgbClr val="3B3938"/>
                </a:solidFill>
                <a:latin typeface="Calibri" panose="020F0502020204030204"/>
              </a:rPr>
              <a:t>on reuse potential</a:t>
            </a:r>
            <a:endParaRPr lang="en-US" sz="1200" b="1" dirty="0">
              <a:solidFill>
                <a:srgbClr val="3B3938"/>
              </a:solidFill>
              <a:latin typeface="Calibri" panose="020F0502020204030204"/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6360368" y="1812576"/>
            <a:ext cx="1620000" cy="189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D23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6360368" y="3820711"/>
            <a:ext cx="1620000" cy="189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279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Snip Single Corner Rectangle 22"/>
          <p:cNvSpPr/>
          <p:nvPr/>
        </p:nvSpPr>
        <p:spPr>
          <a:xfrm flipH="1">
            <a:off x="785321" y="1812576"/>
            <a:ext cx="1620000" cy="189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3B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 flipH="1">
            <a:off x="785321" y="3820711"/>
            <a:ext cx="1620000" cy="189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E1D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>
            <a:off x="2405321" y="2757576"/>
            <a:ext cx="1514999" cy="791619"/>
          </a:xfrm>
          <a:prstGeom prst="line">
            <a:avLst/>
          </a:prstGeom>
          <a:ln w="38100">
            <a:solidFill>
              <a:srgbClr val="3B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</p:cNvCxnSpPr>
          <p:nvPr/>
        </p:nvCxnSpPr>
        <p:spPr>
          <a:xfrm flipV="1">
            <a:off x="2405321" y="4761736"/>
            <a:ext cx="481181" cy="3975"/>
          </a:xfrm>
          <a:prstGeom prst="line">
            <a:avLst/>
          </a:prstGeom>
          <a:ln w="38100">
            <a:solidFill>
              <a:srgbClr val="E1D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2"/>
          </p:cNvCxnSpPr>
          <p:nvPr/>
        </p:nvCxnSpPr>
        <p:spPr>
          <a:xfrm flipV="1">
            <a:off x="5189135" y="2757576"/>
            <a:ext cx="1171234" cy="791619"/>
          </a:xfrm>
          <a:prstGeom prst="line">
            <a:avLst/>
          </a:prstGeom>
          <a:ln w="38100">
            <a:solidFill>
              <a:srgbClr val="D23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>
            <a:off x="5189135" y="4761736"/>
            <a:ext cx="1171234" cy="3975"/>
          </a:xfrm>
          <a:prstGeom prst="line">
            <a:avLst/>
          </a:prstGeom>
          <a:ln w="38100">
            <a:solidFill>
              <a:srgbClr val="279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29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84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38629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fr-BE" sz="4800" b="1" dirty="0" smtClean="0"/>
              <a:t>ROADMAP 3.0 </a:t>
            </a:r>
            <a:br>
              <a:rPr lang="fr-BE" sz="4800" b="1" dirty="0" smtClean="0"/>
            </a:br>
            <a:r>
              <a:rPr lang="fr-BE" sz="4800" b="1" dirty="0" smtClean="0"/>
              <a:t>(2019-2021)</a:t>
            </a:r>
            <a:endParaRPr lang="fr-BE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endParaRPr lang="fr-BE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01643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Cluster 3 - Reuse of business components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30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1" y="3518358"/>
            <a:ext cx="189000" cy="189000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2" y="3511825"/>
            <a:ext cx="189000" cy="1890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10" y="3511825"/>
            <a:ext cx="189000" cy="1890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13" y="3506956"/>
            <a:ext cx="189000" cy="189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39" y="3503702"/>
            <a:ext cx="189000" cy="189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98" y="3504917"/>
            <a:ext cx="189000" cy="189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97" y="3504917"/>
            <a:ext cx="189000" cy="189000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27" y="3491830"/>
            <a:ext cx="189000" cy="189000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64" y="3504893"/>
            <a:ext cx="189000" cy="189000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22" y="3498362"/>
            <a:ext cx="189000" cy="1890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91" y="3509267"/>
            <a:ext cx="189000" cy="189000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08" y="3505508"/>
            <a:ext cx="189000" cy="1890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32" y="3506849"/>
            <a:ext cx="189000" cy="1890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59" y="3484679"/>
            <a:ext cx="189000" cy="1890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946" y="1705885"/>
            <a:ext cx="189000" cy="1890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515" y="3493899"/>
            <a:ext cx="189000" cy="1890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11" y="3501653"/>
            <a:ext cx="189000" cy="189000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66" y="3501653"/>
            <a:ext cx="189000" cy="189000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06" y="2092906"/>
            <a:ext cx="189000" cy="189000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387" y="3509465"/>
            <a:ext cx="189000" cy="189000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42" y="4107614"/>
            <a:ext cx="189000" cy="189000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27" y="3495098"/>
            <a:ext cx="189000" cy="189000"/>
          </a:xfrm>
          <a:prstGeom prst="rect">
            <a:avLst/>
          </a:prstGeom>
        </p:spPr>
      </p:pic>
      <p:sp>
        <p:nvSpPr>
          <p:cNvPr id="126" name="Rectangle 125"/>
          <p:cNvSpPr/>
          <p:nvPr/>
        </p:nvSpPr>
        <p:spPr>
          <a:xfrm>
            <a:off x="2906177" y="4614053"/>
            <a:ext cx="411072" cy="296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44" y="1709161"/>
            <a:ext cx="189000" cy="189000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3554742" y="3333419"/>
            <a:ext cx="2227327" cy="432000"/>
            <a:chOff x="2910855" y="3703725"/>
            <a:chExt cx="2969769" cy="576000"/>
          </a:xfrm>
        </p:grpSpPr>
        <p:sp>
          <p:nvSpPr>
            <p:cNvPr id="129" name="Rectangle 128"/>
            <p:cNvSpPr/>
            <p:nvPr/>
          </p:nvSpPr>
          <p:spPr>
            <a:xfrm>
              <a:off x="3036438" y="3703725"/>
              <a:ext cx="2723147" cy="496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855" y="3703725"/>
              <a:ext cx="2969769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1" name="Group 130"/>
          <p:cNvGrpSpPr/>
          <p:nvPr/>
        </p:nvGrpSpPr>
        <p:grpSpPr>
          <a:xfrm>
            <a:off x="4198457" y="1668661"/>
            <a:ext cx="966062" cy="296924"/>
            <a:chOff x="3769143" y="1423078"/>
            <a:chExt cx="1288082" cy="395899"/>
          </a:xfrm>
        </p:grpSpPr>
        <p:sp>
          <p:nvSpPr>
            <p:cNvPr id="132" name="Rectangle 131"/>
            <p:cNvSpPr/>
            <p:nvPr/>
          </p:nvSpPr>
          <p:spPr>
            <a:xfrm>
              <a:off x="3769143" y="1423078"/>
              <a:ext cx="1288082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7631" y="1423078"/>
              <a:ext cx="1216216" cy="360000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4462310" y="5383100"/>
            <a:ext cx="364974" cy="296924"/>
            <a:chOff x="4120946" y="6375663"/>
            <a:chExt cx="486632" cy="395899"/>
          </a:xfrm>
        </p:grpSpPr>
        <p:sp>
          <p:nvSpPr>
            <p:cNvPr id="135" name="Rectangle 134"/>
            <p:cNvSpPr/>
            <p:nvPr/>
          </p:nvSpPr>
          <p:spPr>
            <a:xfrm>
              <a:off x="4120946" y="6375663"/>
              <a:ext cx="428830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6" name="Picture 7" descr="Homepagina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65" b="868"/>
            <a:stretch/>
          </p:blipFill>
          <p:spPr bwMode="auto">
            <a:xfrm>
              <a:off x="4183900" y="6411298"/>
              <a:ext cx="423678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5782068" y="2475397"/>
            <a:ext cx="1075183" cy="296924"/>
            <a:chOff x="5880624" y="2498725"/>
            <a:chExt cx="1433577" cy="395899"/>
          </a:xfrm>
        </p:grpSpPr>
        <p:sp>
          <p:nvSpPr>
            <p:cNvPr id="138" name="Rectangle 137"/>
            <p:cNvSpPr/>
            <p:nvPr/>
          </p:nvSpPr>
          <p:spPr>
            <a:xfrm>
              <a:off x="5880624" y="2498725"/>
              <a:ext cx="1394672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39" name="Picture 9" descr="Beliris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06" t="32794" r="26969" b="34183"/>
            <a:stretch/>
          </p:blipFill>
          <p:spPr bwMode="auto">
            <a:xfrm>
              <a:off x="5932275" y="2534624"/>
              <a:ext cx="1381926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139"/>
          <p:cNvGrpSpPr/>
          <p:nvPr/>
        </p:nvGrpSpPr>
        <p:grpSpPr>
          <a:xfrm>
            <a:off x="2648902" y="4017629"/>
            <a:ext cx="508814" cy="300198"/>
            <a:chOff x="1703070" y="4555035"/>
            <a:chExt cx="678418" cy="400264"/>
          </a:xfrm>
        </p:grpSpPr>
        <p:sp>
          <p:nvSpPr>
            <p:cNvPr id="141" name="Rectangle 140"/>
            <p:cNvSpPr/>
            <p:nvPr/>
          </p:nvSpPr>
          <p:spPr>
            <a:xfrm>
              <a:off x="1703070" y="4555035"/>
              <a:ext cx="678418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86" y="4595299"/>
              <a:ext cx="437247" cy="360000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3171550" y="2040688"/>
            <a:ext cx="966062" cy="327026"/>
            <a:chOff x="2399934" y="1878170"/>
            <a:chExt cx="1288082" cy="395899"/>
          </a:xfrm>
        </p:grpSpPr>
        <p:sp>
          <p:nvSpPr>
            <p:cNvPr id="144" name="Rectangle 143"/>
            <p:cNvSpPr/>
            <p:nvPr/>
          </p:nvSpPr>
          <p:spPr>
            <a:xfrm>
              <a:off x="2399934" y="1878170"/>
              <a:ext cx="1288082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5" name="Picture 15" descr="sigedis logo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3581" y="1898841"/>
              <a:ext cx="925714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6" name="Group 145"/>
          <p:cNvGrpSpPr/>
          <p:nvPr/>
        </p:nvGrpSpPr>
        <p:grpSpPr>
          <a:xfrm>
            <a:off x="5242717" y="1994569"/>
            <a:ext cx="966062" cy="300914"/>
            <a:chOff x="5161490" y="1857623"/>
            <a:chExt cx="1288082" cy="401218"/>
          </a:xfrm>
        </p:grpSpPr>
        <p:sp>
          <p:nvSpPr>
            <p:cNvPr id="147" name="Rectangle 146"/>
            <p:cNvSpPr/>
            <p:nvPr/>
          </p:nvSpPr>
          <p:spPr>
            <a:xfrm>
              <a:off x="5161490" y="1857623"/>
              <a:ext cx="1288082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8" name="Picture 19" descr="Hom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323" y="1898841"/>
              <a:ext cx="964525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9" name="Group 148"/>
          <p:cNvGrpSpPr/>
          <p:nvPr/>
        </p:nvGrpSpPr>
        <p:grpSpPr>
          <a:xfrm>
            <a:off x="6386778" y="3467786"/>
            <a:ext cx="470473" cy="296924"/>
            <a:chOff x="6686904" y="3821911"/>
            <a:chExt cx="627297" cy="395899"/>
          </a:xfrm>
        </p:grpSpPr>
        <p:sp>
          <p:nvSpPr>
            <p:cNvPr id="150" name="Rectangle 149"/>
            <p:cNvSpPr/>
            <p:nvPr/>
          </p:nvSpPr>
          <p:spPr>
            <a:xfrm>
              <a:off x="6686904" y="3821911"/>
              <a:ext cx="627297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51" name="Picture 2" descr="Rijksinstituut voor Ziekte- en Invaliditeitsverzekering (RIZIV)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63" y="3839861"/>
              <a:ext cx="4533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2" name="Group 151"/>
          <p:cNvGrpSpPr/>
          <p:nvPr/>
        </p:nvGrpSpPr>
        <p:grpSpPr>
          <a:xfrm>
            <a:off x="2906176" y="2502321"/>
            <a:ext cx="473321" cy="309764"/>
            <a:chOff x="2046102" y="2534624"/>
            <a:chExt cx="631094" cy="413019"/>
          </a:xfrm>
        </p:grpSpPr>
        <p:sp>
          <p:nvSpPr>
            <p:cNvPr id="153" name="Rectangle 152"/>
            <p:cNvSpPr/>
            <p:nvPr/>
          </p:nvSpPr>
          <p:spPr>
            <a:xfrm>
              <a:off x="2046102" y="2551744"/>
              <a:ext cx="631094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198" y="2534624"/>
              <a:ext cx="360000" cy="360000"/>
            </a:xfrm>
            <a:prstGeom prst="rect">
              <a:avLst/>
            </a:prstGeom>
          </p:spPr>
        </p:pic>
      </p:grpSp>
      <p:grpSp>
        <p:nvGrpSpPr>
          <p:cNvPr id="155" name="Group 154"/>
          <p:cNvGrpSpPr/>
          <p:nvPr/>
        </p:nvGrpSpPr>
        <p:grpSpPr>
          <a:xfrm>
            <a:off x="6066373" y="4626159"/>
            <a:ext cx="421700" cy="296924"/>
            <a:chOff x="6259697" y="5366408"/>
            <a:chExt cx="562266" cy="395899"/>
          </a:xfrm>
        </p:grpSpPr>
        <p:sp>
          <p:nvSpPr>
            <p:cNvPr id="156" name="Rectangle 155"/>
            <p:cNvSpPr/>
            <p:nvPr/>
          </p:nvSpPr>
          <p:spPr>
            <a:xfrm>
              <a:off x="6259697" y="5366408"/>
              <a:ext cx="562266" cy="395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61" y="5402307"/>
              <a:ext cx="375460" cy="360000"/>
            </a:xfrm>
            <a:prstGeom prst="rect">
              <a:avLst/>
            </a:prstGeom>
          </p:spPr>
        </p:pic>
      </p:grpSp>
      <p:grpSp>
        <p:nvGrpSpPr>
          <p:cNvPr id="158" name="Group 157"/>
          <p:cNvGrpSpPr/>
          <p:nvPr/>
        </p:nvGrpSpPr>
        <p:grpSpPr>
          <a:xfrm>
            <a:off x="5385868" y="3712886"/>
            <a:ext cx="524503" cy="431431"/>
            <a:chOff x="5352358" y="4148714"/>
            <a:chExt cx="699338" cy="575242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31" y="4148714"/>
              <a:ext cx="252000" cy="252000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5352358" y="4439176"/>
              <a:ext cx="699338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78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4525743" y="3712886"/>
            <a:ext cx="534121" cy="431431"/>
            <a:chOff x="4386959" y="4148714"/>
            <a:chExt cx="712161" cy="575242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147" y="4148714"/>
              <a:ext cx="252000" cy="252000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>
            <a:xfrm>
              <a:off x="4386959" y="4439176"/>
              <a:ext cx="712161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78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</a:t>
              </a: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3530968" y="3712886"/>
            <a:ext cx="692818" cy="431431"/>
            <a:chOff x="2879156" y="4148714"/>
            <a:chExt cx="923756" cy="575242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149" y="4148714"/>
              <a:ext cx="252000" cy="25200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2879156" y="4439176"/>
              <a:ext cx="923756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78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Framework</a:t>
              </a: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961216" y="3712886"/>
            <a:ext cx="522900" cy="431431"/>
            <a:chOff x="5027353" y="4148714"/>
            <a:chExt cx="697200" cy="575242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327" y="4148714"/>
              <a:ext cx="252000" cy="252000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5027353" y="4439176"/>
              <a:ext cx="697200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78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</a:t>
              </a: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4131148" y="3712886"/>
            <a:ext cx="494046" cy="431431"/>
            <a:chOff x="3783978" y="4148714"/>
            <a:chExt cx="658727" cy="575242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915" y="4148714"/>
              <a:ext cx="252000" cy="252000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3783978" y="4439176"/>
              <a:ext cx="658727" cy="284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788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392904" y="2944868"/>
            <a:ext cx="928241" cy="284065"/>
            <a:chOff x="1361739" y="3124687"/>
            <a:chExt cx="1237654" cy="378753"/>
          </a:xfrm>
        </p:grpSpPr>
        <p:sp>
          <p:nvSpPr>
            <p:cNvPr id="174" name="Rectangle 173"/>
            <p:cNvSpPr/>
            <p:nvPr/>
          </p:nvSpPr>
          <p:spPr>
            <a:xfrm>
              <a:off x="1361739" y="3128212"/>
              <a:ext cx="1237654" cy="37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5" name="Picture 13" descr="Federaal agentschap voor beroepsrisico's | FEDRIS"/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758"/>
            <a:stretch/>
          </p:blipFill>
          <p:spPr bwMode="auto">
            <a:xfrm>
              <a:off x="1440119" y="3124687"/>
              <a:ext cx="1149989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6" name="Group 175"/>
          <p:cNvGrpSpPr/>
          <p:nvPr/>
        </p:nvGrpSpPr>
        <p:grpSpPr>
          <a:xfrm>
            <a:off x="6313969" y="4227913"/>
            <a:ext cx="445661" cy="330715"/>
            <a:chOff x="6589825" y="4835414"/>
            <a:chExt cx="594215" cy="440953"/>
          </a:xfrm>
        </p:grpSpPr>
        <p:sp>
          <p:nvSpPr>
            <p:cNvPr id="177" name="Rectangle 176"/>
            <p:cNvSpPr/>
            <p:nvPr/>
          </p:nvSpPr>
          <p:spPr>
            <a:xfrm>
              <a:off x="6589825" y="4835414"/>
              <a:ext cx="594215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8" name="Picture 11" descr="Return to the FOD Beleid en Ondersteuning homepage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556"/>
            <a:stretch/>
          </p:blipFill>
          <p:spPr bwMode="auto">
            <a:xfrm>
              <a:off x="6612940" y="4897811"/>
              <a:ext cx="377332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9" name="Group 178"/>
          <p:cNvGrpSpPr/>
          <p:nvPr/>
        </p:nvGrpSpPr>
        <p:grpSpPr>
          <a:xfrm>
            <a:off x="6253651" y="2925273"/>
            <a:ext cx="616356" cy="330715"/>
            <a:chOff x="6509401" y="3098560"/>
            <a:chExt cx="821808" cy="440953"/>
          </a:xfrm>
        </p:grpSpPr>
        <p:sp>
          <p:nvSpPr>
            <p:cNvPr id="180" name="Rectangle 179"/>
            <p:cNvSpPr/>
            <p:nvPr/>
          </p:nvSpPr>
          <p:spPr>
            <a:xfrm>
              <a:off x="6509401" y="3098560"/>
              <a:ext cx="821808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67" y="3124687"/>
              <a:ext cx="774878" cy="360000"/>
            </a:xfrm>
            <a:prstGeom prst="rect">
              <a:avLst/>
            </a:prstGeom>
          </p:spPr>
        </p:pic>
      </p:grpSp>
      <p:grpSp>
        <p:nvGrpSpPr>
          <p:cNvPr id="182" name="Group 181"/>
          <p:cNvGrpSpPr/>
          <p:nvPr/>
        </p:nvGrpSpPr>
        <p:grpSpPr>
          <a:xfrm>
            <a:off x="6423467" y="3876674"/>
            <a:ext cx="446540" cy="330715"/>
            <a:chOff x="6735823" y="4367095"/>
            <a:chExt cx="595386" cy="440953"/>
          </a:xfrm>
        </p:grpSpPr>
        <p:sp>
          <p:nvSpPr>
            <p:cNvPr id="183" name="Rectangle 182"/>
            <p:cNvSpPr/>
            <p:nvPr/>
          </p:nvSpPr>
          <p:spPr>
            <a:xfrm>
              <a:off x="6735823" y="4367095"/>
              <a:ext cx="595386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4" name="Picture 183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12"/>
            <a:stretch/>
          </p:blipFill>
          <p:spPr>
            <a:xfrm>
              <a:off x="6743733" y="4393315"/>
              <a:ext cx="506696" cy="360000"/>
            </a:xfrm>
            <a:prstGeom prst="rect">
              <a:avLst/>
            </a:prstGeom>
          </p:spPr>
        </p:pic>
      </p:grpSp>
      <p:grpSp>
        <p:nvGrpSpPr>
          <p:cNvPr id="185" name="Group 184"/>
          <p:cNvGrpSpPr/>
          <p:nvPr/>
        </p:nvGrpSpPr>
        <p:grpSpPr>
          <a:xfrm>
            <a:off x="5672006" y="5018391"/>
            <a:ext cx="616356" cy="330715"/>
            <a:chOff x="5733874" y="5889385"/>
            <a:chExt cx="821808" cy="440953"/>
          </a:xfrm>
        </p:grpSpPr>
        <p:sp>
          <p:nvSpPr>
            <p:cNvPr id="186" name="Rectangle 185"/>
            <p:cNvSpPr/>
            <p:nvPr/>
          </p:nvSpPr>
          <p:spPr>
            <a:xfrm>
              <a:off x="5733874" y="5889385"/>
              <a:ext cx="821808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7" name="Picture 186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18"/>
            <a:stretch/>
          </p:blipFill>
          <p:spPr>
            <a:xfrm>
              <a:off x="5788977" y="5906803"/>
              <a:ext cx="470721" cy="360000"/>
            </a:xfrm>
            <a:prstGeom prst="rect">
              <a:avLst/>
            </a:prstGeom>
          </p:spPr>
        </p:pic>
      </p:grpSp>
      <p:sp>
        <p:nvSpPr>
          <p:cNvPr id="188" name="Rectangle 187"/>
          <p:cNvSpPr/>
          <p:nvPr/>
        </p:nvSpPr>
        <p:spPr>
          <a:xfrm>
            <a:off x="5112697" y="5269394"/>
            <a:ext cx="616356" cy="47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 r="56941" b="9472"/>
          <a:stretch/>
        </p:blipFill>
        <p:spPr>
          <a:xfrm>
            <a:off x="5164519" y="5301455"/>
            <a:ext cx="450565" cy="270000"/>
          </a:xfrm>
          <a:prstGeom prst="rect">
            <a:avLst/>
          </a:prstGeom>
        </p:spPr>
      </p:pic>
      <p:sp>
        <p:nvSpPr>
          <p:cNvPr id="190" name="Rectangle 189"/>
          <p:cNvSpPr/>
          <p:nvPr/>
        </p:nvSpPr>
        <p:spPr>
          <a:xfrm>
            <a:off x="3770212" y="5243267"/>
            <a:ext cx="616356" cy="45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1" name="Picture 190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47" y="5249108"/>
            <a:ext cx="448576" cy="351000"/>
          </a:xfrm>
          <a:prstGeom prst="rect">
            <a:avLst/>
          </a:prstGeom>
        </p:spPr>
      </p:pic>
      <p:grpSp>
        <p:nvGrpSpPr>
          <p:cNvPr id="192" name="Group 191"/>
          <p:cNvGrpSpPr/>
          <p:nvPr/>
        </p:nvGrpSpPr>
        <p:grpSpPr>
          <a:xfrm>
            <a:off x="3249692" y="5009187"/>
            <a:ext cx="616356" cy="330715"/>
            <a:chOff x="2504122" y="5877112"/>
            <a:chExt cx="821808" cy="440953"/>
          </a:xfrm>
        </p:grpSpPr>
        <p:sp>
          <p:nvSpPr>
            <p:cNvPr id="193" name="Rectangle 192"/>
            <p:cNvSpPr/>
            <p:nvPr/>
          </p:nvSpPr>
          <p:spPr>
            <a:xfrm>
              <a:off x="2504122" y="5877112"/>
              <a:ext cx="821808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4" name="Picture 2" descr="Home">
              <a:hlinkClick r:id="rId25" tooltip="Home"/>
            </p:cNvPr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210"/>
            <a:stretch/>
          </p:blipFill>
          <p:spPr bwMode="auto">
            <a:xfrm>
              <a:off x="2680146" y="5913361"/>
              <a:ext cx="527044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5" name="Group 194"/>
          <p:cNvGrpSpPr/>
          <p:nvPr/>
        </p:nvGrpSpPr>
        <p:grpSpPr>
          <a:xfrm>
            <a:off x="2808445" y="4578223"/>
            <a:ext cx="616356" cy="330715"/>
            <a:chOff x="1915793" y="5302494"/>
            <a:chExt cx="821808" cy="440953"/>
          </a:xfrm>
        </p:grpSpPr>
        <p:sp>
          <p:nvSpPr>
            <p:cNvPr id="196" name="Rectangle 195"/>
            <p:cNvSpPr/>
            <p:nvPr/>
          </p:nvSpPr>
          <p:spPr>
            <a:xfrm>
              <a:off x="1915793" y="5302494"/>
              <a:ext cx="821808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53489" y="5350267"/>
              <a:ext cx="456000" cy="360000"/>
            </a:xfrm>
            <a:prstGeom prst="rect">
              <a:avLst/>
            </a:prstGeom>
          </p:spPr>
        </p:pic>
      </p:grpSp>
      <p:grpSp>
        <p:nvGrpSpPr>
          <p:cNvPr id="198" name="Group 197"/>
          <p:cNvGrpSpPr/>
          <p:nvPr/>
        </p:nvGrpSpPr>
        <p:grpSpPr>
          <a:xfrm>
            <a:off x="2289820" y="3439314"/>
            <a:ext cx="1021832" cy="330715"/>
            <a:chOff x="1224294" y="3783948"/>
            <a:chExt cx="1362442" cy="440953"/>
          </a:xfrm>
        </p:grpSpPr>
        <p:sp>
          <p:nvSpPr>
            <p:cNvPr id="199" name="Rectangle 198"/>
            <p:cNvSpPr/>
            <p:nvPr/>
          </p:nvSpPr>
          <p:spPr>
            <a:xfrm>
              <a:off x="1224294" y="3783948"/>
              <a:ext cx="1348310" cy="440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00" name="Picture 17" descr="Return to the FPS Finances homepage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136" y="3839861"/>
              <a:ext cx="11736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525104" y="3207973"/>
            <a:ext cx="463053" cy="48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0.34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25E-6 1.48148E-6 L 1.25E-6 0.11296 C 1.25E-6 0.16342 -0.03984 0.22616 -0.07266 0.22616 L -0.14623 0.22616 " pathEditMode="relative" rAng="5400000" ptsTypes="AAAA">
                                      <p:cBhvr>
                                        <p:cTn id="1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5" y="112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375E-6 2.22222E-6 L -4.375E-6 0.11736 C -4.375E-6 0.16991 0.05665 0.23541 0.10287 0.23541 L 0.20638 0.23541 " pathEditMode="relative" rAng="5400000" ptsTypes="AAAA">
                                      <p:cBhvr>
                                        <p:cTn id="1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175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08333E-6 -1.85185E-6 L -0.19909 -0.094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474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028 -0.02686 L 0.22552 0.1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63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17 -0.00116 L 0.12435 -0.00116 C 0.1806 -0.00116 0.25013 -0.03495 0.25013 -0.06204 L 0.25013 -0.1224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-60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2.08333E-7 2.22222E-6 L 0.18008 0.15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79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-1.25E-6 -1.85185E-6 L 0.07513 0.3520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759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8.33333E-7 -3.33333E-6 L -0.14336 0.3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50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01172 -0.01875 L -0.12917 -0.268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-1247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1.875E-6 -4.81481E-6 L -0.16146 0.2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133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4.16667E-6 2.59259E-6 L 0.00208 -0.3486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74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4.58333E-6 -1.85185E-6 L 0.22291 -0.09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497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Motion origin="layout" path="M 4.58333E-6 -1.85185E-6 L -0.21368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1.875E-6 2.59259E-6 L -0.29167 -0.006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-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0" presetClass="path" presetSubtype="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0.16731 -0.18843 L -0.08372 -0.18843 C -0.04635 -0.18843 -2.70833E-6 -0.13681 -2.70833E-6 -0.09421 L -2.70833E-6 -3.78387E-17 " pathEditMode="relative" rAng="0" ptsTypes="AAAA">
                                      <p:cBhvr>
                                        <p:cTn id="44" dur="2000" spd="-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94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-6.25E-7 -3.7037E-7 L -0.08138 0.3666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18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0" presetClass="path" presetSubtype="0" accel="50000" decel="5000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Motion origin="layout" path="M 0.13815 0.31157 L 0.06875 0.31157 C 0.03789 0.31157 -3.54167E-6 0.22546 -3.54167E-6 0.15579 L -3.54167E-6 1.48148E-6 " pathEditMode="relative" rAng="0" ptsTypes="AAAA">
                                      <p:cBhvr>
                                        <p:cTn id="48" dur="2000" spd="-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1557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1.66667E-6 -3.33333E-6 L -0.00013 0.3428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13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0" presetClass="path" presetSubtype="0" accel="50000" decel="5000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Motion origin="layout" path="M 4.16667E-6 3.33333E-6 L 0.11054 3.33333E-6 C 0.16028 3.33333E-6 0.22135 -0.05 0.22135 -0.09051 L 0.22135 -0.18102 " pathEditMode="relative" rAng="0" ptsTypes="AAAA">
                                      <p:cBhvr>
                                        <p:cTn id="5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905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Motion origin="layout" path="M -2.08333E-7 1.85185E-6 L -2.08333E-7 0.3807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2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Motion origin="layout" path="M 1.04167E-6 -7.40741E-7 L 0.2207 0.0858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428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0" presetClass="path" presetSubtype="0" accel="50000" decel="5000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animMotion origin="layout" path="M -0.11055 -0.27083 L -0.05391 -0.27083 C -0.02825 -0.27083 0.00352 -0.17639 0.00352 -0.0993 L 0.00352 0.07292 " pathEditMode="relative" rAng="0" ptsTypes="AAAA">
                                      <p:cBhvr>
                                        <p:cTn id="60" dur="2000" spd="-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81" y="2375831"/>
            <a:ext cx="4921368" cy="3298743"/>
          </a:xfrm>
          <a:prstGeom prst="rect">
            <a:avLst/>
          </a:prstGeom>
        </p:spPr>
      </p:pic>
      <p:pic>
        <p:nvPicPr>
          <p:cNvPr id="6" name="Content Placeholder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8486" y="1380470"/>
            <a:ext cx="3501223" cy="5438042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Cluster 3 - Reuse of business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4"/>
              </a:rPr>
              <a:t>https://www.ict-reuse.be</a:t>
            </a:r>
            <a:endParaRPr lang="en-US" smtClean="0"/>
          </a:p>
          <a:p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918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Cluster 3 - Reuse of business components</a:t>
            </a:r>
            <a:endParaRPr lang="en-US" dirty="0">
              <a:latin typeface="+mj-lt"/>
            </a:endParaRPr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959747" y="1844600"/>
            <a:ext cx="7261730" cy="2854145"/>
            <a:chOff x="2518837" y="3517106"/>
            <a:chExt cx="20073990" cy="7889866"/>
          </a:xfrm>
        </p:grpSpPr>
        <p:cxnSp>
          <p:nvCxnSpPr>
            <p:cNvPr id="43" name="Straight Connector 42"/>
            <p:cNvCxnSpPr/>
            <p:nvPr/>
          </p:nvCxnSpPr>
          <p:spPr>
            <a:xfrm flipH="1" flipV="1">
              <a:off x="14680351" y="7942488"/>
              <a:ext cx="2957578" cy="1446561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8007254" y="7942488"/>
              <a:ext cx="2462083" cy="1772842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10035761" y="4238910"/>
              <a:ext cx="4954898" cy="4956189"/>
            </a:xfrm>
            <a:prstGeom prst="ellipse">
              <a:avLst/>
            </a:prstGeom>
            <a:solidFill>
              <a:schemeClr val="bg2"/>
            </a:solidFill>
            <a:ln w="76200" cmpd="sng">
              <a:solidFill>
                <a:srgbClr val="EC506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8" tIns="91424" rIns="182848" bIns="91424" rtlCol="0" anchor="ctr"/>
            <a:lstStyle/>
            <a:p>
              <a:pPr algn="ctr" defTabSz="685800">
                <a:defRPr/>
              </a:pPr>
              <a:endParaRPr lang="en-US" sz="525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290047" y="6326896"/>
              <a:ext cx="4954898" cy="4956189"/>
            </a:xfrm>
            <a:prstGeom prst="ellipse">
              <a:avLst/>
            </a:prstGeom>
            <a:solidFill>
              <a:schemeClr val="bg2"/>
            </a:solidFill>
            <a:ln w="76200" cmpd="sng">
              <a:solidFill>
                <a:srgbClr val="22A4D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8" tIns="91424" rIns="182848" bIns="91424" rtlCol="0" anchor="ctr"/>
            <a:lstStyle/>
            <a:p>
              <a:pPr algn="ctr" defTabSz="685800">
                <a:defRPr/>
              </a:pPr>
              <a:endParaRPr lang="en-US" sz="525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7637929" y="6450783"/>
              <a:ext cx="4954898" cy="4956189"/>
            </a:xfrm>
            <a:prstGeom prst="ellipse">
              <a:avLst/>
            </a:prstGeom>
            <a:solidFill>
              <a:schemeClr val="bg2"/>
            </a:solidFill>
            <a:ln w="762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48" tIns="91424" rIns="182848" bIns="91424" rtlCol="0" anchor="ctr"/>
            <a:lstStyle/>
            <a:p>
              <a:pPr algn="ctr" defTabSz="685800">
                <a:defRPr/>
              </a:pPr>
              <a:endParaRPr lang="en-US" sz="525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8" name="Oval 1"/>
            <p:cNvSpPr>
              <a:spLocks noChangeArrowheads="1"/>
            </p:cNvSpPr>
            <p:nvPr/>
          </p:nvSpPr>
          <p:spPr bwMode="auto">
            <a:xfrm>
              <a:off x="2518837" y="5861568"/>
              <a:ext cx="2080377" cy="2080920"/>
            </a:xfrm>
            <a:prstGeom prst="ellipse">
              <a:avLst/>
            </a:prstGeom>
            <a:solidFill>
              <a:srgbClr val="22A4DD"/>
            </a:solidFill>
            <a:ln>
              <a:noFill/>
            </a:ln>
            <a:extLst/>
          </p:spPr>
          <p:txBody>
            <a:bodyPr/>
            <a:lstStyle/>
            <a:p>
              <a:pPr defTabSz="685800">
                <a:defRPr/>
              </a:pPr>
              <a:endParaRPr lang="en-US" sz="525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49" name="Oval 1"/>
            <p:cNvSpPr>
              <a:spLocks noChangeArrowheads="1"/>
            </p:cNvSpPr>
            <p:nvPr/>
          </p:nvSpPr>
          <p:spPr bwMode="auto">
            <a:xfrm>
              <a:off x="9549486" y="3517106"/>
              <a:ext cx="2080377" cy="2080920"/>
            </a:xfrm>
            <a:prstGeom prst="ellipse">
              <a:avLst/>
            </a:prstGeom>
            <a:solidFill>
              <a:srgbClr val="EC5062"/>
            </a:solidFill>
            <a:ln>
              <a:noFill/>
            </a:ln>
            <a:extLst/>
          </p:spPr>
          <p:txBody>
            <a:bodyPr/>
            <a:lstStyle/>
            <a:p>
              <a:pPr defTabSz="685800">
                <a:defRPr/>
              </a:pPr>
              <a:endParaRPr lang="en-US" sz="525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0" name="Oval 1"/>
            <p:cNvSpPr>
              <a:spLocks noChangeArrowheads="1"/>
            </p:cNvSpPr>
            <p:nvPr/>
          </p:nvSpPr>
          <p:spPr bwMode="auto">
            <a:xfrm>
              <a:off x="16984359" y="5861568"/>
              <a:ext cx="2080377" cy="20809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xtLst/>
          </p:spPr>
          <p:txBody>
            <a:bodyPr/>
            <a:lstStyle/>
            <a:p>
              <a:pPr defTabSz="685800">
                <a:defRPr/>
              </a:pPr>
              <a:endParaRPr lang="en-US" sz="525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1" name="Freeform 70"/>
            <p:cNvSpPr>
              <a:spLocks noChangeArrowheads="1"/>
            </p:cNvSpPr>
            <p:nvPr/>
          </p:nvSpPr>
          <p:spPr bwMode="auto">
            <a:xfrm>
              <a:off x="17441515" y="6361663"/>
              <a:ext cx="1234583" cy="1103536"/>
            </a:xfrm>
            <a:custGeom>
              <a:avLst/>
              <a:gdLst>
                <a:gd name="T0" fmla="*/ 142 w 497"/>
                <a:gd name="T1" fmla="*/ 275 h 445"/>
                <a:gd name="T2" fmla="*/ 142 w 497"/>
                <a:gd name="T3" fmla="*/ 275 h 445"/>
                <a:gd name="T4" fmla="*/ 142 w 497"/>
                <a:gd name="T5" fmla="*/ 125 h 445"/>
                <a:gd name="T6" fmla="*/ 53 w 497"/>
                <a:gd name="T7" fmla="*/ 125 h 445"/>
                <a:gd name="T8" fmla="*/ 0 w 497"/>
                <a:gd name="T9" fmla="*/ 178 h 445"/>
                <a:gd name="T10" fmla="*/ 0 w 497"/>
                <a:gd name="T11" fmla="*/ 319 h 445"/>
                <a:gd name="T12" fmla="*/ 53 w 497"/>
                <a:gd name="T13" fmla="*/ 373 h 445"/>
                <a:gd name="T14" fmla="*/ 71 w 497"/>
                <a:gd name="T15" fmla="*/ 373 h 445"/>
                <a:gd name="T16" fmla="*/ 71 w 497"/>
                <a:gd name="T17" fmla="*/ 444 h 445"/>
                <a:gd name="T18" fmla="*/ 151 w 497"/>
                <a:gd name="T19" fmla="*/ 373 h 445"/>
                <a:gd name="T20" fmla="*/ 274 w 497"/>
                <a:gd name="T21" fmla="*/ 373 h 445"/>
                <a:gd name="T22" fmla="*/ 319 w 497"/>
                <a:gd name="T23" fmla="*/ 319 h 445"/>
                <a:gd name="T24" fmla="*/ 319 w 497"/>
                <a:gd name="T25" fmla="*/ 275 h 445"/>
                <a:gd name="T26" fmla="*/ 319 w 497"/>
                <a:gd name="T27" fmla="*/ 275 h 445"/>
                <a:gd name="T28" fmla="*/ 142 w 497"/>
                <a:gd name="T29" fmla="*/ 275 h 445"/>
                <a:gd name="T30" fmla="*/ 443 w 497"/>
                <a:gd name="T31" fmla="*/ 0 h 445"/>
                <a:gd name="T32" fmla="*/ 443 w 497"/>
                <a:gd name="T33" fmla="*/ 0 h 445"/>
                <a:gd name="T34" fmla="*/ 221 w 497"/>
                <a:gd name="T35" fmla="*/ 0 h 445"/>
                <a:gd name="T36" fmla="*/ 177 w 497"/>
                <a:gd name="T37" fmla="*/ 54 h 445"/>
                <a:gd name="T38" fmla="*/ 177 w 497"/>
                <a:gd name="T39" fmla="*/ 248 h 445"/>
                <a:gd name="T40" fmla="*/ 346 w 497"/>
                <a:gd name="T41" fmla="*/ 248 h 445"/>
                <a:gd name="T42" fmla="*/ 425 w 497"/>
                <a:gd name="T43" fmla="*/ 319 h 445"/>
                <a:gd name="T44" fmla="*/ 425 w 497"/>
                <a:gd name="T45" fmla="*/ 248 h 445"/>
                <a:gd name="T46" fmla="*/ 443 w 497"/>
                <a:gd name="T47" fmla="*/ 248 h 445"/>
                <a:gd name="T48" fmla="*/ 496 w 497"/>
                <a:gd name="T49" fmla="*/ 195 h 445"/>
                <a:gd name="T50" fmla="*/ 496 w 497"/>
                <a:gd name="T51" fmla="*/ 54 h 445"/>
                <a:gd name="T52" fmla="*/ 443 w 497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319" y="275"/>
                  </a:ln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68568" tIns="34284" rIns="68568" bIns="34284" anchor="ctr"/>
            <a:lstStyle/>
            <a:p>
              <a:pPr defTabSz="685800">
                <a:defRPr/>
              </a:pPr>
              <a:endParaRPr lang="en-US" sz="525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2" name="Freeform 102"/>
            <p:cNvSpPr>
              <a:spLocks noChangeArrowheads="1"/>
            </p:cNvSpPr>
            <p:nvPr/>
          </p:nvSpPr>
          <p:spPr bwMode="auto">
            <a:xfrm>
              <a:off x="2963928" y="6340760"/>
              <a:ext cx="1225829" cy="1103536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68568" tIns="34284" rIns="68568" bIns="34284" anchor="ctr"/>
            <a:lstStyle/>
            <a:p>
              <a:pPr defTabSz="685800">
                <a:defRPr/>
              </a:pPr>
              <a:endParaRPr lang="en-US" sz="525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3" name="Freeform 116"/>
            <p:cNvSpPr>
              <a:spLocks noChangeArrowheads="1"/>
            </p:cNvSpPr>
            <p:nvPr/>
          </p:nvSpPr>
          <p:spPr bwMode="auto">
            <a:xfrm>
              <a:off x="10035761" y="3975754"/>
              <a:ext cx="1103247" cy="1138567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68568" tIns="34284" rIns="68568" bIns="34284" anchor="ctr"/>
            <a:lstStyle/>
            <a:p>
              <a:pPr defTabSz="685800">
                <a:defRPr/>
              </a:pPr>
              <a:endParaRPr lang="en-US" sz="525" dirty="0">
                <a:solidFill>
                  <a:srgbClr val="000000"/>
                </a:solidFill>
                <a:latin typeface="Roboto" charset="0"/>
                <a:ea typeface="Roboto" charset="0"/>
                <a:cs typeface="Roboto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59511" y="7249904"/>
              <a:ext cx="2663192" cy="17228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US" sz="4050" dirty="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</a:rPr>
                <a:t>54%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68125" y="9635270"/>
              <a:ext cx="2371616" cy="7657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US" b="1" cap="all" spc="40" dirty="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</a:rPr>
                <a:t>Reused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1178742" y="5165142"/>
              <a:ext cx="2663192" cy="17228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US" sz="4050" dirty="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</a:rPr>
                <a:t>23%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912028" y="7550508"/>
              <a:ext cx="3122271" cy="7657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US" b="1" cap="all" spc="40" dirty="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</a:rPr>
                <a:t>reusable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843233" y="7465197"/>
              <a:ext cx="2663192" cy="172287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US" sz="4050" dirty="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</a:rPr>
                <a:t>35%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9624517" y="9850564"/>
              <a:ext cx="1026283" cy="76572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85800">
                <a:defRPr/>
              </a:pPr>
              <a:r>
                <a:rPr lang="en-US" b="1" cap="all" spc="40" dirty="0">
                  <a:solidFill>
                    <a:srgbClr val="000000"/>
                  </a:solidFill>
                  <a:latin typeface="Roboto" charset="0"/>
                  <a:ea typeface="Roboto" charset="0"/>
                  <a:cs typeface="Roboto" charset="0"/>
                </a:rPr>
                <a:t>ROI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572000" y="4869160"/>
            <a:ext cx="354937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fr-BE" sz="495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10.000.000 €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90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Business continuity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Janvier 2019</a:t>
            </a:r>
          </a:p>
          <a:p>
            <a:pPr lvl="1"/>
            <a:r>
              <a:rPr lang="fr-BE" dirty="0" smtClean="0"/>
              <a:t>2 procédures disponibles</a:t>
            </a:r>
          </a:p>
          <a:p>
            <a:r>
              <a:rPr lang="fr-BE" dirty="0" smtClean="0"/>
              <a:t>Janvier 2020</a:t>
            </a:r>
          </a:p>
          <a:p>
            <a:pPr lvl="1"/>
            <a:r>
              <a:rPr lang="fr-BE" dirty="0" smtClean="0"/>
              <a:t>25 procédures disponibles</a:t>
            </a:r>
          </a:p>
          <a:p>
            <a:pPr lvl="1"/>
            <a:r>
              <a:rPr lang="fr-BE" dirty="0" smtClean="0"/>
              <a:t>3ème data center opérationnel</a:t>
            </a:r>
          </a:p>
          <a:p>
            <a:pPr lvl="1"/>
            <a:r>
              <a:rPr lang="fr-BE" dirty="0" smtClean="0"/>
              <a:t>pour chaque procédure, des tests d’intégration ont été assurés en live avec chaque fournisseur de logiciels</a:t>
            </a:r>
          </a:p>
          <a:p>
            <a:pPr lvl="1"/>
            <a:r>
              <a:rPr lang="fr-BE" dirty="0" smtClean="0"/>
              <a:t>publication des procédures et des fournisseurs de logiciels ayant réussi les tests sur le site web </a:t>
            </a:r>
            <a:r>
              <a:rPr lang="fr-BE" dirty="0" err="1" smtClean="0"/>
              <a:t>status</a:t>
            </a:r>
            <a:endParaRPr lang="fr-BE" dirty="0" smtClean="0"/>
          </a:p>
          <a:p>
            <a:pPr lvl="2"/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747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Cluster </a:t>
            </a:r>
            <a:r>
              <a:rPr lang="fr-BE" dirty="0" smtClean="0"/>
              <a:t>3 - Business </a:t>
            </a:r>
            <a:r>
              <a:rPr lang="fr-BE" dirty="0" err="1" smtClean="0"/>
              <a:t>continuity</a:t>
            </a:r>
            <a:endParaRPr lang="nl-BE" dirty="0"/>
          </a:p>
        </p:txBody>
      </p:sp>
      <p:sp>
        <p:nvSpPr>
          <p:cNvPr id="2312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hlinkClick r:id="rId3"/>
              </a:rPr>
              <a:t>www.status.ehealth.fgov.be</a:t>
            </a:r>
          </a:p>
          <a:p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636912"/>
            <a:ext cx="6041976" cy="35985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49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Business continuity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 smtClean="0"/>
              <a:t>Pharmaciens</a:t>
            </a:r>
          </a:p>
          <a:p>
            <a:pPr lvl="1"/>
            <a:r>
              <a:rPr lang="fr-BE" dirty="0" smtClean="0"/>
              <a:t>procédure de secours assurabilité</a:t>
            </a:r>
          </a:p>
          <a:p>
            <a:pPr lvl="2"/>
            <a:r>
              <a:rPr lang="fr-BE" dirty="0" smtClean="0"/>
              <a:t>8 fournisseurs de logiciels ont réussi les tests/intégré la procédure</a:t>
            </a:r>
          </a:p>
          <a:p>
            <a:pPr lvl="1"/>
            <a:r>
              <a:rPr lang="fr-BE" dirty="0" smtClean="0"/>
              <a:t>procédure de secours </a:t>
            </a:r>
            <a:r>
              <a:rPr lang="fr-BE" dirty="0" err="1" smtClean="0"/>
              <a:t>Recip</a:t>
            </a:r>
            <a:r>
              <a:rPr lang="fr-BE" dirty="0" smtClean="0"/>
              <a:t>-e</a:t>
            </a:r>
          </a:p>
          <a:p>
            <a:pPr lvl="2"/>
            <a:r>
              <a:rPr lang="fr-BE" dirty="0" smtClean="0"/>
              <a:t>6 fournisseurs de logiciels </a:t>
            </a:r>
            <a:r>
              <a:rPr lang="fr-BE" dirty="0"/>
              <a:t>ont réussi les tests/intégré la </a:t>
            </a:r>
            <a:r>
              <a:rPr lang="fr-BE" dirty="0" smtClean="0"/>
              <a:t>procédure</a:t>
            </a:r>
          </a:p>
          <a:p>
            <a:pPr lvl="1"/>
            <a:r>
              <a:rPr lang="fr-BE" dirty="0" smtClean="0"/>
              <a:t>procédure de secours KGSS</a:t>
            </a:r>
          </a:p>
          <a:p>
            <a:pPr lvl="2"/>
            <a:r>
              <a:rPr lang="fr-BE" dirty="0" smtClean="0"/>
              <a:t>6 fournisseurs de logiciels </a:t>
            </a:r>
            <a:r>
              <a:rPr lang="fr-BE" dirty="0"/>
              <a:t>ont réussi les tests/intégré la </a:t>
            </a:r>
            <a:r>
              <a:rPr lang="fr-BE" dirty="0" smtClean="0"/>
              <a:t>procédure</a:t>
            </a:r>
          </a:p>
          <a:p>
            <a:pPr lvl="1"/>
            <a:r>
              <a:rPr lang="fr-BE" dirty="0" smtClean="0"/>
              <a:t>procédure de secours ETEE</a:t>
            </a:r>
          </a:p>
          <a:p>
            <a:pPr lvl="2"/>
            <a:r>
              <a:rPr lang="fr-BE" dirty="0" smtClean="0"/>
              <a:t>6 fournisseurs de logiciels </a:t>
            </a:r>
            <a:r>
              <a:rPr lang="fr-BE" dirty="0"/>
              <a:t>ont réussi les tests/intégré la </a:t>
            </a:r>
            <a:r>
              <a:rPr lang="fr-BE" dirty="0" smtClean="0"/>
              <a:t>procédure</a:t>
            </a:r>
          </a:p>
          <a:p>
            <a:pPr lvl="1"/>
            <a:r>
              <a:rPr lang="fr-BE" dirty="0" smtClean="0"/>
              <a:t>procédure de secours Session Management</a:t>
            </a:r>
          </a:p>
          <a:p>
            <a:pPr lvl="2"/>
            <a:r>
              <a:rPr lang="fr-BE" dirty="0" smtClean="0"/>
              <a:t>6 fournisseurs de logiciels </a:t>
            </a:r>
            <a:r>
              <a:rPr lang="fr-BE" dirty="0"/>
              <a:t>ont réussi les tests/intégré la procédure</a:t>
            </a:r>
          </a:p>
          <a:p>
            <a:pPr lvl="1"/>
            <a:r>
              <a:rPr lang="fr-BE" dirty="0" smtClean="0"/>
              <a:t>procédure de secours données du membre</a:t>
            </a:r>
          </a:p>
          <a:p>
            <a:pPr lvl="2"/>
            <a:r>
              <a:rPr lang="fr-BE" dirty="0" smtClean="0"/>
              <a:t>tests prévus en 2020</a:t>
            </a:r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43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Business continuity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smtClean="0"/>
              <a:t>Médecins généralistes</a:t>
            </a:r>
          </a:p>
          <a:p>
            <a:pPr lvl="1"/>
            <a:r>
              <a:rPr lang="fr-BE" smtClean="0"/>
              <a:t>procédure de secours assurabilité générique</a:t>
            </a:r>
          </a:p>
          <a:p>
            <a:pPr lvl="2"/>
            <a:r>
              <a:rPr lang="fr-BE" smtClean="0"/>
              <a:t>9 fournisseurs de logiciels ont réussi les tests/intégré la procédure</a:t>
            </a:r>
          </a:p>
          <a:p>
            <a:pPr lvl="1"/>
            <a:r>
              <a:rPr lang="fr-BE" smtClean="0"/>
              <a:t>procédure de secours tarification</a:t>
            </a:r>
          </a:p>
          <a:p>
            <a:pPr lvl="2"/>
            <a:r>
              <a:rPr lang="fr-BE" smtClean="0"/>
              <a:t>9 fournisseurs de logiciels ont réussi les tests/intégré la procédure</a:t>
            </a:r>
          </a:p>
          <a:p>
            <a:pPr lvl="1"/>
            <a:r>
              <a:rPr lang="fr-BE" smtClean="0"/>
              <a:t>procédure de secours ETEE</a:t>
            </a:r>
          </a:p>
          <a:p>
            <a:pPr lvl="2"/>
            <a:r>
              <a:rPr lang="fr-BE" smtClean="0"/>
              <a:t>9 fournisseurs de logiciels ont réussi les tests/intégré la procédure</a:t>
            </a:r>
          </a:p>
          <a:p>
            <a:pPr lvl="1"/>
            <a:r>
              <a:rPr lang="fr-BE" smtClean="0"/>
              <a:t>procédure de secours Session Management</a:t>
            </a:r>
          </a:p>
          <a:p>
            <a:pPr lvl="2"/>
            <a:r>
              <a:rPr lang="fr-BE" smtClean="0"/>
              <a:t>9 fournisseurs de logiciels ont réussi les tests/intégré la procédure</a:t>
            </a:r>
          </a:p>
          <a:p>
            <a:pPr lvl="1"/>
            <a:r>
              <a:rPr lang="fr-BE" smtClean="0"/>
              <a:t>procédure de secours eAttest</a:t>
            </a:r>
          </a:p>
          <a:p>
            <a:pPr lvl="2"/>
            <a:r>
              <a:rPr lang="fr-BE" smtClean="0"/>
              <a:t>9 fournisseurs de logiciels ont réussi les tests/intégré la procédure</a:t>
            </a:r>
          </a:p>
          <a:p>
            <a:pPr lvl="1"/>
            <a:r>
              <a:rPr lang="fr-BE" smtClean="0"/>
              <a:t>procédure de secours données du membre</a:t>
            </a:r>
          </a:p>
          <a:p>
            <a:pPr lvl="2"/>
            <a:r>
              <a:rPr lang="fr-BE" smtClean="0"/>
              <a:t>tests prévus en 2020</a:t>
            </a:r>
          </a:p>
          <a:p>
            <a:pPr lvl="2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168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Business continuity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 smtClean="0"/>
              <a:t>Postes de garde</a:t>
            </a:r>
          </a:p>
          <a:p>
            <a:pPr lvl="1"/>
            <a:r>
              <a:rPr lang="fr-BE" dirty="0" smtClean="0"/>
              <a:t>procédure de secours assurabilité générique</a:t>
            </a:r>
          </a:p>
          <a:p>
            <a:pPr lvl="2"/>
            <a:r>
              <a:rPr lang="fr-BE" dirty="0" smtClean="0"/>
              <a:t>1 fournisseur de logiciels a réussi les tests/intégré la procédure</a:t>
            </a:r>
          </a:p>
          <a:p>
            <a:pPr lvl="1"/>
            <a:r>
              <a:rPr lang="fr-BE" dirty="0" smtClean="0"/>
              <a:t>procédure de secours tarification</a:t>
            </a:r>
          </a:p>
          <a:p>
            <a:pPr lvl="2"/>
            <a:r>
              <a:rPr lang="fr-BE" dirty="0" smtClean="0"/>
              <a:t>1 fournisseur de logiciels </a:t>
            </a:r>
            <a:r>
              <a:rPr lang="fr-BE" dirty="0"/>
              <a:t>a</a:t>
            </a:r>
            <a:r>
              <a:rPr lang="fr-BE" dirty="0" smtClean="0"/>
              <a:t> </a:t>
            </a:r>
            <a:r>
              <a:rPr lang="fr-BE" dirty="0"/>
              <a:t>réussi les tests/intégré la </a:t>
            </a:r>
            <a:r>
              <a:rPr lang="fr-BE" dirty="0" smtClean="0"/>
              <a:t>procédure</a:t>
            </a:r>
          </a:p>
          <a:p>
            <a:pPr lvl="1"/>
            <a:r>
              <a:rPr lang="fr-BE" dirty="0" smtClean="0"/>
              <a:t>procédure de secours ETEE</a:t>
            </a:r>
          </a:p>
          <a:p>
            <a:pPr lvl="2"/>
            <a:r>
              <a:rPr lang="fr-BE" dirty="0" smtClean="0"/>
              <a:t>1 fournisseur de logiciels </a:t>
            </a:r>
            <a:r>
              <a:rPr lang="fr-BE" dirty="0"/>
              <a:t>a réussi les tests/intégré la procédure</a:t>
            </a:r>
            <a:endParaRPr lang="fr-BE" dirty="0" smtClean="0"/>
          </a:p>
          <a:p>
            <a:pPr lvl="1"/>
            <a:r>
              <a:rPr lang="fr-BE" dirty="0" smtClean="0"/>
              <a:t>procédure de secours Session Management</a:t>
            </a:r>
          </a:p>
          <a:p>
            <a:pPr lvl="2"/>
            <a:r>
              <a:rPr lang="fr-BE" dirty="0" smtClean="0"/>
              <a:t>1 fournisseur de logiciels </a:t>
            </a:r>
            <a:r>
              <a:rPr lang="fr-BE" dirty="0"/>
              <a:t>a réussi les tests/intégré la procédure</a:t>
            </a:r>
            <a:endParaRPr lang="fr-BE" dirty="0" smtClean="0"/>
          </a:p>
          <a:p>
            <a:pPr lvl="1"/>
            <a:r>
              <a:rPr lang="fr-BE" dirty="0" smtClean="0"/>
              <a:t>procédure de secours </a:t>
            </a:r>
            <a:r>
              <a:rPr lang="fr-BE" dirty="0" err="1" smtClean="0"/>
              <a:t>eAttest</a:t>
            </a:r>
            <a:endParaRPr lang="fr-BE" dirty="0" smtClean="0"/>
          </a:p>
          <a:p>
            <a:pPr lvl="2"/>
            <a:r>
              <a:rPr lang="fr-BE" dirty="0" smtClean="0"/>
              <a:t>1 fournisseur de logiciels </a:t>
            </a:r>
            <a:r>
              <a:rPr lang="fr-BE" dirty="0"/>
              <a:t>a réussi les tests/intégré la procédure</a:t>
            </a:r>
            <a:endParaRPr lang="fr-BE" dirty="0" smtClean="0"/>
          </a:p>
          <a:p>
            <a:pPr lvl="1"/>
            <a:r>
              <a:rPr lang="fr-BE" dirty="0" smtClean="0"/>
              <a:t>procédure de secours données du membre</a:t>
            </a:r>
          </a:p>
          <a:p>
            <a:pPr lvl="2"/>
            <a:r>
              <a:rPr lang="fr-BE" dirty="0" smtClean="0"/>
              <a:t>1 fournisseur de logiciels </a:t>
            </a:r>
            <a:r>
              <a:rPr lang="fr-BE" dirty="0"/>
              <a:t>a réussi les tests/intégré la procédure</a:t>
            </a:r>
            <a:endParaRPr lang="fr-BE" dirty="0" smtClean="0"/>
          </a:p>
          <a:p>
            <a:pPr lvl="2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88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Cluster </a:t>
            </a:r>
            <a:r>
              <a:rPr lang="fr-BE" dirty="0" smtClean="0"/>
              <a:t>3 – Dashboard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  <a:endParaRPr lang="nl-BE" dirty="0">
              <a:solidFill>
                <a:srgbClr val="0876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fr-BE" smtClean="0"/>
          </a:p>
          <a:p>
            <a:pPr lvl="1"/>
            <a:endParaRPr lang="fr-BE" smtClean="0"/>
          </a:p>
          <a:p>
            <a:pPr lvl="1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pPr lvl="2"/>
            <a:endParaRPr lang="fr-BE" smtClean="0"/>
          </a:p>
          <a:p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2776"/>
            <a:ext cx="5376182" cy="46586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42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Business continuity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Projets 2020</a:t>
            </a:r>
          </a:p>
          <a:p>
            <a:pPr lvl="1"/>
            <a:r>
              <a:rPr lang="fr-BE" dirty="0" smtClean="0"/>
              <a:t>poursuite des tests pour l’intégration des procédures</a:t>
            </a:r>
          </a:p>
          <a:p>
            <a:pPr lvl="1"/>
            <a:r>
              <a:rPr lang="fr-BE" dirty="0" smtClean="0"/>
              <a:t>BCP Hôpitaux</a:t>
            </a:r>
          </a:p>
          <a:p>
            <a:pPr lvl="1"/>
            <a:r>
              <a:rPr lang="fr-BE" dirty="0" smtClean="0"/>
              <a:t>BCP Soins infirmiers à domicile</a:t>
            </a:r>
          </a:p>
          <a:p>
            <a:pPr lvl="1"/>
            <a:r>
              <a:rPr lang="fr-BE" dirty="0" smtClean="0"/>
              <a:t>SLA end-to-end</a:t>
            </a:r>
          </a:p>
          <a:p>
            <a:pPr lvl="1"/>
            <a:r>
              <a:rPr lang="fr-BE" dirty="0"/>
              <a:t>m</a:t>
            </a:r>
            <a:r>
              <a:rPr lang="fr-BE" dirty="0" smtClean="0"/>
              <a:t>onitoring end-to-end avec </a:t>
            </a:r>
            <a:r>
              <a:rPr lang="fr-BE" dirty="0" err="1" smtClean="0"/>
              <a:t>MyCareNet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39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34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Overview Program management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44  </a:t>
            </a:r>
            <a:r>
              <a:rPr lang="en-GB" dirty="0" err="1" smtClean="0"/>
              <a:t>projecten</a:t>
            </a:r>
            <a:endParaRPr lang="en-GB" dirty="0" smtClean="0"/>
          </a:p>
          <a:p>
            <a:pPr lvl="1"/>
            <a:r>
              <a:rPr lang="en-GB" dirty="0" smtClean="0"/>
              <a:t>31 ‘</a:t>
            </a:r>
            <a:r>
              <a:rPr lang="en-GB" dirty="0" err="1" smtClean="0"/>
              <a:t>actief</a:t>
            </a:r>
            <a:r>
              <a:rPr lang="en-GB" dirty="0" smtClean="0"/>
              <a:t>’</a:t>
            </a:r>
          </a:p>
          <a:p>
            <a:pPr lvl="1"/>
            <a:r>
              <a:rPr lang="en-GB" dirty="0" smtClean="0"/>
              <a:t>6 ‘not started’</a:t>
            </a:r>
          </a:p>
          <a:p>
            <a:pPr lvl="1"/>
            <a:r>
              <a:rPr lang="en-GB" dirty="0" smtClean="0"/>
              <a:t>7 status ‘unknown’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fr-BE" dirty="0" smtClean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140968"/>
            <a:ext cx="5472263" cy="32891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66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Cluster 3 – Testomgevingen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Ontwerp en publicatie op 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-portaal van een nieuwe pagina over de testomgevingen van </a:t>
            </a:r>
          </a:p>
          <a:p>
            <a:pPr lvl="1"/>
            <a:r>
              <a:rPr lang="nl-BE" dirty="0"/>
              <a:t>het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</a:t>
            </a:r>
          </a:p>
          <a:p>
            <a:pPr lvl="1"/>
            <a:r>
              <a:rPr lang="nl-BE" dirty="0" err="1"/>
              <a:t>Recip</a:t>
            </a:r>
            <a:r>
              <a:rPr lang="nl-BE" dirty="0"/>
              <a:t>-e</a:t>
            </a:r>
          </a:p>
          <a:p>
            <a:pPr lvl="1"/>
            <a:r>
              <a:rPr lang="nl-BE" dirty="0"/>
              <a:t>Vitalink</a:t>
            </a:r>
          </a:p>
          <a:p>
            <a:pPr lvl="1"/>
            <a:r>
              <a:rPr lang="nl-BE" dirty="0"/>
              <a:t>het Brussels Gezondheidsnetwerk</a:t>
            </a:r>
          </a:p>
          <a:p>
            <a:pPr lvl="1"/>
            <a:r>
              <a:rPr lang="nl-BE" dirty="0"/>
              <a:t>het </a:t>
            </a:r>
            <a:r>
              <a:rPr lang="nl-BE" dirty="0" err="1"/>
              <a:t>Réseau</a:t>
            </a:r>
            <a:r>
              <a:rPr lang="nl-BE" dirty="0"/>
              <a:t> Santé Wallon</a:t>
            </a:r>
          </a:p>
          <a:p>
            <a:pPr lvl="1"/>
            <a:r>
              <a:rPr lang="nl-BE" dirty="0"/>
              <a:t>de Algemene </a:t>
            </a:r>
            <a:r>
              <a:rPr lang="nl-BE" dirty="0" err="1"/>
              <a:t>Pharmaceutische</a:t>
            </a:r>
            <a:r>
              <a:rPr lang="nl-BE" dirty="0"/>
              <a:t> Bond</a:t>
            </a:r>
          </a:p>
          <a:p>
            <a:pPr lvl="1"/>
            <a:r>
              <a:rPr lang="nl-BE" dirty="0" err="1"/>
              <a:t>MyCareNet</a:t>
            </a:r>
            <a:r>
              <a:rPr lang="nl-BE" dirty="0"/>
              <a:t> </a:t>
            </a:r>
          </a:p>
          <a:p>
            <a:pPr lvl="1"/>
            <a:r>
              <a:rPr lang="nl-BE" dirty="0" err="1"/>
              <a:t>mHealthBelgium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321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Cluster 3 – Testomgevingen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353687" cy="4176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21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Cluster 3 – CoBRHA+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Realisaties 2019</a:t>
            </a:r>
          </a:p>
          <a:p>
            <a:pPr lvl="1"/>
            <a:r>
              <a:rPr lang="nl-BE" dirty="0"/>
              <a:t>business </a:t>
            </a:r>
            <a:r>
              <a:rPr lang="nl-BE" dirty="0" err="1"/>
              <a:t>requirements</a:t>
            </a:r>
            <a:r>
              <a:rPr lang="nl-BE" dirty="0"/>
              <a:t>  gevalideerd door de Business </a:t>
            </a:r>
            <a:r>
              <a:rPr lang="nl-BE" dirty="0" err="1"/>
              <a:t>Decision</a:t>
            </a:r>
            <a:r>
              <a:rPr lang="nl-BE" dirty="0"/>
              <a:t> Maker Group (BDMG - Steering </a:t>
            </a:r>
            <a:r>
              <a:rPr lang="nl-BE" dirty="0" err="1"/>
              <a:t>Committee</a:t>
            </a:r>
            <a:r>
              <a:rPr lang="nl-BE" dirty="0"/>
              <a:t> van het project </a:t>
            </a:r>
            <a:r>
              <a:rPr lang="nl-BE" dirty="0" err="1"/>
              <a:t>CoBRHA</a:t>
            </a:r>
            <a:r>
              <a:rPr lang="nl-BE" dirty="0"/>
              <a:t>+) </a:t>
            </a:r>
          </a:p>
          <a:p>
            <a:pPr lvl="2"/>
            <a:r>
              <a:rPr lang="nl-BE" dirty="0"/>
              <a:t>analyse teneinde een globale schatting te bekomen van de inspanning die vereist is voor de ontwikkeling van de database</a:t>
            </a:r>
          </a:p>
          <a:p>
            <a:pPr lvl="2"/>
            <a:r>
              <a:rPr lang="nl-BE" dirty="0"/>
              <a:t>schatting eind juni 2019 gevalideerd door BDMG</a:t>
            </a:r>
          </a:p>
          <a:p>
            <a:pPr lvl="2"/>
            <a:r>
              <a:rPr lang="nl-BE" dirty="0"/>
              <a:t>noodzaak om een nieuw datamodel voor te stellen met behoud van de huidige architectuur van de DB</a:t>
            </a:r>
          </a:p>
          <a:p>
            <a:pPr lvl="3"/>
            <a:r>
              <a:rPr lang="nl-BE" dirty="0"/>
              <a:t>nieuw datamodel wordt momenteel gevalideerd door technische en business-groepen</a:t>
            </a:r>
          </a:p>
          <a:p>
            <a:pPr lvl="3"/>
            <a:r>
              <a:rPr lang="nl-BE" dirty="0"/>
              <a:t>noodzaak om de huidige DB te migreren naar de nieuwe</a:t>
            </a:r>
          </a:p>
          <a:p>
            <a:r>
              <a:rPr lang="nl-BE" dirty="0"/>
              <a:t>Projecten 2020</a:t>
            </a:r>
          </a:p>
          <a:p>
            <a:pPr lvl="1"/>
            <a:r>
              <a:rPr lang="nl-BE" dirty="0"/>
              <a:t>voorstelling van het nieuwe datamodel aan BDMG begin </a:t>
            </a:r>
            <a:r>
              <a:rPr lang="nl-BE" dirty="0" smtClean="0"/>
              <a:t>2020</a:t>
            </a:r>
          </a:p>
          <a:p>
            <a:pPr lvl="1"/>
            <a:r>
              <a:rPr lang="nl-BE" dirty="0" smtClean="0"/>
              <a:t>oplossingen </a:t>
            </a:r>
            <a:r>
              <a:rPr lang="nl-BE" dirty="0"/>
              <a:t>voor open vragen</a:t>
            </a:r>
            <a:endParaRPr lang="nl-BE" dirty="0" smtClean="0"/>
          </a:p>
          <a:p>
            <a:pPr lvl="1"/>
            <a:r>
              <a:rPr lang="nl-BE" dirty="0" smtClean="0"/>
              <a:t>migratie </a:t>
            </a:r>
            <a:r>
              <a:rPr lang="nl-BE" dirty="0"/>
              <a:t>nieuwe DB</a:t>
            </a:r>
          </a:p>
          <a:p>
            <a:pPr lvl="2"/>
            <a:r>
              <a:rPr lang="nl-BE" dirty="0"/>
              <a:t>gezamenlijk door </a:t>
            </a:r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-platform en FOD Volksgezondheid op iteratieve wijze (</a:t>
            </a:r>
            <a:r>
              <a:rPr lang="nl-BE" dirty="0" err="1"/>
              <a:t>lessons</a:t>
            </a:r>
            <a:r>
              <a:rPr lang="nl-BE" dirty="0"/>
              <a:t> </a:t>
            </a:r>
            <a:r>
              <a:rPr lang="nl-BE" dirty="0" err="1"/>
              <a:t>learned</a:t>
            </a:r>
            <a:r>
              <a:rPr lang="nl-BE" dirty="0"/>
              <a:t> uit migratie SAM-</a:t>
            </a:r>
            <a:r>
              <a:rPr lang="nl-BE" dirty="0" err="1"/>
              <a:t>CoBRHA</a:t>
            </a:r>
            <a:r>
              <a:rPr lang="nl-BE" dirty="0"/>
              <a:t>)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2" y="228600"/>
            <a:ext cx="563641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493658" y="5298672"/>
            <a:ext cx="6172200" cy="14041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477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Cluster </a:t>
            </a:r>
            <a:r>
              <a:rPr lang="fr-BE" dirty="0" smtClean="0"/>
              <a:t>3 – SAM V2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Réalisations 2019</a:t>
            </a:r>
          </a:p>
          <a:p>
            <a:pPr lvl="1"/>
            <a:r>
              <a:rPr lang="fr-BE" dirty="0" smtClean="0"/>
              <a:t>accords conclus </a:t>
            </a:r>
            <a:r>
              <a:rPr lang="fr-BE" dirty="0"/>
              <a:t>avec l’INAMI, l’AFMPS, le CBIP et l’industrie concernant </a:t>
            </a:r>
            <a:endParaRPr lang="fr-BE" dirty="0" smtClean="0"/>
          </a:p>
          <a:p>
            <a:pPr lvl="2"/>
            <a:r>
              <a:rPr lang="fr-BE" dirty="0" smtClean="0"/>
              <a:t>l’identification</a:t>
            </a:r>
          </a:p>
          <a:p>
            <a:pPr lvl="2"/>
            <a:r>
              <a:rPr lang="fr-BE" dirty="0" smtClean="0"/>
              <a:t>l’enregistrement</a:t>
            </a:r>
          </a:p>
          <a:p>
            <a:pPr lvl="2"/>
            <a:r>
              <a:rPr lang="fr-BE" dirty="0" smtClean="0"/>
              <a:t>la composition</a:t>
            </a:r>
          </a:p>
          <a:p>
            <a:pPr lvl="2"/>
            <a:r>
              <a:rPr lang="fr-BE" dirty="0" smtClean="0"/>
              <a:t>les </a:t>
            </a:r>
            <a:r>
              <a:rPr lang="fr-BE" dirty="0"/>
              <a:t>modalités de </a:t>
            </a:r>
            <a:r>
              <a:rPr lang="fr-BE" dirty="0" smtClean="0"/>
              <a:t>remboursement</a:t>
            </a:r>
          </a:p>
          <a:p>
            <a:pPr lvl="2"/>
            <a:r>
              <a:rPr lang="fr-BE" dirty="0" smtClean="0"/>
              <a:t>les </a:t>
            </a:r>
            <a:r>
              <a:rPr lang="fr-BE" dirty="0"/>
              <a:t>notices d’emploi des </a:t>
            </a:r>
            <a:r>
              <a:rPr lang="fr-BE" dirty="0" smtClean="0"/>
              <a:t>médicaments</a:t>
            </a:r>
          </a:p>
          <a:p>
            <a:pPr lvl="1"/>
            <a:r>
              <a:rPr lang="fr-BE" dirty="0" smtClean="0"/>
              <a:t>en </a:t>
            </a:r>
            <a:r>
              <a:rPr lang="fr-BE" dirty="0"/>
              <a:t>ce qui concerne les </a:t>
            </a:r>
            <a:r>
              <a:rPr lang="fr-BE" dirty="0" smtClean="0"/>
              <a:t>médicaments &gt; SAM V2 complète </a:t>
            </a:r>
            <a:r>
              <a:rPr lang="fr-BE" dirty="0"/>
              <a:t>et disponible en </a:t>
            </a:r>
            <a:r>
              <a:rPr lang="fr-BE" dirty="0" smtClean="0"/>
              <a:t>production</a:t>
            </a:r>
            <a:endParaRPr lang="fr-BE" dirty="0"/>
          </a:p>
          <a:p>
            <a:pPr lvl="1"/>
            <a:r>
              <a:rPr lang="fr-BE" dirty="0" smtClean="0"/>
              <a:t>adaptations </a:t>
            </a:r>
            <a:r>
              <a:rPr lang="fr-BE" dirty="0"/>
              <a:t>structurelles au DICS-pipe (Drug Information Consultation System</a:t>
            </a:r>
            <a:r>
              <a:rPr lang="fr-BE" dirty="0" smtClean="0"/>
              <a:t>)</a:t>
            </a:r>
            <a:endParaRPr lang="fr-BE" dirty="0"/>
          </a:p>
          <a:p>
            <a:pPr marL="274320" lvl="1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686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Cluster </a:t>
            </a:r>
            <a:r>
              <a:rPr lang="fr-BE" dirty="0" smtClean="0"/>
              <a:t>3 – SAM V2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Réalisations 2019</a:t>
            </a:r>
          </a:p>
          <a:p>
            <a:pPr lvl="1"/>
            <a:r>
              <a:rPr lang="fr-BE" dirty="0" smtClean="0"/>
              <a:t>concertation </a:t>
            </a:r>
            <a:r>
              <a:rPr lang="fr-BE" dirty="0"/>
              <a:t>sur les besoins pour garantir l’usage correct de la version SAM </a:t>
            </a:r>
            <a:r>
              <a:rPr lang="fr-BE" dirty="0" smtClean="0"/>
              <a:t>V2 </a:t>
            </a:r>
            <a:r>
              <a:rPr lang="fr-BE" dirty="0"/>
              <a:t>dans le cadre de la prescription </a:t>
            </a:r>
            <a:r>
              <a:rPr lang="fr-BE" dirty="0" smtClean="0"/>
              <a:t>électronique</a:t>
            </a:r>
          </a:p>
          <a:p>
            <a:pPr lvl="2"/>
            <a:r>
              <a:rPr lang="fr-FR" dirty="0"/>
              <a:t>l</a:t>
            </a:r>
            <a:r>
              <a:rPr lang="fr-FR" dirty="0" smtClean="0"/>
              <a:t>es logiciels doivent permettre de</a:t>
            </a:r>
          </a:p>
          <a:p>
            <a:pPr lvl="3"/>
            <a:r>
              <a:rPr lang="fr-FR" dirty="0" smtClean="0"/>
              <a:t>créer</a:t>
            </a:r>
            <a:r>
              <a:rPr lang="fr-FR" dirty="0"/>
              <a:t> une prescription électronique en </a:t>
            </a:r>
            <a:r>
              <a:rPr lang="fr-FR" dirty="0" smtClean="0"/>
              <a:t>mentionnant</a:t>
            </a:r>
          </a:p>
          <a:p>
            <a:pPr lvl="4"/>
            <a:r>
              <a:rPr lang="fr-FR" dirty="0" smtClean="0"/>
              <a:t>le </a:t>
            </a:r>
            <a:r>
              <a:rPr lang="fr-FR" dirty="0"/>
              <a:t>numéro de version de la SAM </a:t>
            </a:r>
            <a:r>
              <a:rPr lang="fr-FR" dirty="0" smtClean="0"/>
              <a:t>V2</a:t>
            </a:r>
          </a:p>
          <a:p>
            <a:pPr lvl="4"/>
            <a:r>
              <a:rPr lang="fr-FR" dirty="0" smtClean="0"/>
              <a:t>l’identifiant </a:t>
            </a:r>
            <a:r>
              <a:rPr lang="fr-FR" dirty="0"/>
              <a:t>du produit prescrit issu de la SAM v2 </a:t>
            </a:r>
            <a:endParaRPr lang="fr-FR" dirty="0" smtClean="0"/>
          </a:p>
          <a:p>
            <a:pPr lvl="3"/>
            <a:r>
              <a:rPr lang="fr-FR" dirty="0" smtClean="0"/>
              <a:t>envoyer </a:t>
            </a:r>
            <a:r>
              <a:rPr lang="fr-FR" dirty="0"/>
              <a:t>cette prescription électronique à </a:t>
            </a:r>
            <a:r>
              <a:rPr lang="fr-FR" dirty="0" err="1"/>
              <a:t>Recip</a:t>
            </a:r>
            <a:r>
              <a:rPr lang="fr-FR" dirty="0"/>
              <a:t>-e V4 conformément aux spécifications </a:t>
            </a:r>
            <a:r>
              <a:rPr lang="fr-FR" dirty="0" smtClean="0"/>
              <a:t>approuvées</a:t>
            </a:r>
            <a:endParaRPr lang="fr-BE" dirty="0" smtClean="0"/>
          </a:p>
          <a:p>
            <a:pPr lvl="2"/>
            <a:r>
              <a:rPr lang="fr-FR" dirty="0"/>
              <a:t>o</a:t>
            </a:r>
            <a:r>
              <a:rPr lang="fr-FR" dirty="0" smtClean="0"/>
              <a:t>bligatoire </a:t>
            </a:r>
            <a:r>
              <a:rPr lang="fr-FR" dirty="0"/>
              <a:t>au 31/12/2019 mais dans les faits </a:t>
            </a:r>
            <a:r>
              <a:rPr lang="fr-FR" dirty="0" smtClean="0"/>
              <a:t>ne </a:t>
            </a:r>
            <a:r>
              <a:rPr lang="fr-FR" dirty="0"/>
              <a:t>sera testé qu’en </a:t>
            </a:r>
            <a:r>
              <a:rPr lang="fr-FR" dirty="0" smtClean="0"/>
              <a:t>2020</a:t>
            </a:r>
          </a:p>
          <a:p>
            <a:pPr lvl="3"/>
            <a:r>
              <a:rPr lang="fr-FR" dirty="0" smtClean="0"/>
              <a:t>octobre 2020 pour que tous les softs soient OK</a:t>
            </a:r>
            <a:endParaRPr lang="fr-BE" dirty="0" smtClean="0"/>
          </a:p>
          <a:p>
            <a:pPr lvl="1"/>
            <a:endParaRPr lang="fr-BE" dirty="0" smtClean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52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Enregistrement des logiciels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BE" dirty="0" smtClean="0"/>
              <a:t>Réalisations en 2019</a:t>
            </a:r>
          </a:p>
          <a:p>
            <a:pPr lvl="1"/>
            <a:r>
              <a:rPr lang="fr-BE" dirty="0" smtClean="0"/>
              <a:t>révision des critères pour la médecine générale </a:t>
            </a:r>
          </a:p>
          <a:p>
            <a:pPr lvl="2"/>
            <a:r>
              <a:rPr lang="fr-BE" dirty="0" smtClean="0"/>
              <a:t>enregistrement tant fonctionnel (socle de base) que modulaire</a:t>
            </a:r>
          </a:p>
          <a:p>
            <a:pPr lvl="1"/>
            <a:r>
              <a:rPr lang="fr-BE" dirty="0" smtClean="0"/>
              <a:t>révision des critères pour les soins infirmiers</a:t>
            </a:r>
          </a:p>
          <a:p>
            <a:r>
              <a:rPr lang="fr-BE" dirty="0" smtClean="0"/>
              <a:t>Publication sur le portail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de la documentation technique utile aux fournisseurs pour faire enregistrer leur logiciels</a:t>
            </a:r>
          </a:p>
          <a:p>
            <a:pPr lvl="1"/>
            <a:r>
              <a:rPr lang="fr-BE" dirty="0" smtClean="0"/>
              <a:t>documentation critères fonctionnels</a:t>
            </a:r>
          </a:p>
          <a:p>
            <a:pPr lvl="1"/>
            <a:r>
              <a:rPr lang="fr-BE" dirty="0" smtClean="0"/>
              <a:t>documentation critères modulaires </a:t>
            </a:r>
          </a:p>
          <a:p>
            <a:pPr lvl="1"/>
            <a:r>
              <a:rPr lang="fr-BE" dirty="0" smtClean="0"/>
              <a:t>scénario de tests</a:t>
            </a:r>
          </a:p>
          <a:p>
            <a:r>
              <a:rPr lang="fr-BE" dirty="0" smtClean="0"/>
              <a:t>Création et publication sur le portail </a:t>
            </a:r>
            <a:r>
              <a:rPr lang="fr-BE" dirty="0" err="1" smtClean="0"/>
              <a:t>eSanté</a:t>
            </a:r>
            <a:r>
              <a:rPr lang="fr-BE" dirty="0" smtClean="0"/>
              <a:t> d’un outil de recherche qui offre un aperçu consolidé des logiciels homologués, selon le profil du prestataire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90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– Enregistrement des logiciels</a:t>
            </a:r>
            <a:endParaRPr lang="nl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349129"/>
            <a:ext cx="5918151" cy="41050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290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Enregistrement des logiciels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Fiche récapitulative pour chaque fournisseur de logiciel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27" y="2189995"/>
            <a:ext cx="6699573" cy="42220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94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Enregistrement des logiciels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Dans ce cadre, opportunité d’opérer une distinction entre </a:t>
            </a:r>
            <a:r>
              <a:rPr lang="fr-BE" dirty="0"/>
              <a:t>les services en ligne de type </a:t>
            </a:r>
            <a:r>
              <a:rPr lang="fr-BE" dirty="0" err="1"/>
              <a:t>webapp</a:t>
            </a:r>
            <a:r>
              <a:rPr lang="fr-BE" dirty="0"/>
              <a:t> </a:t>
            </a:r>
            <a:r>
              <a:rPr lang="fr-BE" dirty="0" smtClean="0"/>
              <a:t>et </a:t>
            </a:r>
            <a:r>
              <a:rPr lang="fr-BE" dirty="0"/>
              <a:t>les services en ligne de type </a:t>
            </a:r>
            <a:r>
              <a:rPr lang="fr-BE" dirty="0" err="1" smtClean="0"/>
              <a:t>webservice</a:t>
            </a:r>
            <a:endParaRPr lang="fr-BE" dirty="0"/>
          </a:p>
          <a:p>
            <a:pPr lvl="1"/>
            <a:r>
              <a:rPr lang="fr-BE" dirty="0" smtClean="0"/>
              <a:t>lisibilité </a:t>
            </a:r>
          </a:p>
          <a:p>
            <a:pPr lvl="1"/>
            <a:r>
              <a:rPr lang="fr-BE" dirty="0" smtClean="0"/>
              <a:t>compréhension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45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Enregistrement des logiciels</a:t>
            </a:r>
            <a:endParaRPr lang="nl-B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791" y="1052513"/>
            <a:ext cx="7546418" cy="5256212"/>
          </a:xfrm>
          <a:prstGeom prst="rect">
            <a:avLst/>
          </a:prstGeom>
        </p:spPr>
      </p:pic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49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455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0 - 8 prioriteiten</a:t>
            </a:r>
            <a:endParaRPr lang="nl-BE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Een patiënt kan beschikken over een therapeutische relatie of uitsluiting ten aanzien van een zorgverlener</a:t>
            </a:r>
          </a:p>
          <a:p>
            <a:pPr lvl="1"/>
            <a:r>
              <a:rPr lang="nl-BE" dirty="0" smtClean="0"/>
              <a:t>noodzaak om het systeem te optimaliseren (zonder veralgemeende centralisatie, met inachtneming van de bevoegdheden en veiligheidswaarborgen van elke actor)</a:t>
            </a:r>
          </a:p>
          <a:p>
            <a:pPr lvl="1"/>
            <a:r>
              <a:rPr lang="nl-BE" dirty="0" smtClean="0"/>
              <a:t>noodzaak van respect van principe van authentieke bronnen</a:t>
            </a:r>
          </a:p>
          <a:p>
            <a:pPr lvl="1"/>
            <a:r>
              <a:rPr lang="nl-BE" dirty="0" smtClean="0"/>
              <a:t>noodzaak van coherentie op het vlak van duur, wijze van verlenging (al dan niet automatisch) en eventuele wijze van propagatie</a:t>
            </a:r>
          </a:p>
          <a:p>
            <a:pPr lvl="1"/>
            <a:r>
              <a:rPr lang="nl-BE" dirty="0" smtClean="0"/>
              <a:t>trekker: </a:t>
            </a:r>
            <a:r>
              <a:rPr lang="nl-BE" dirty="0" smtClean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-platform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259682" y="228600"/>
            <a:ext cx="563641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1493658" y="5298672"/>
            <a:ext cx="6172200" cy="14041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buClr>
                <a:srgbClr val="4F81BD"/>
              </a:buClr>
              <a:defRPr/>
            </a:pP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78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Enregistrement des logiciels</a:t>
            </a:r>
            <a:endParaRPr lang="nl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50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052512"/>
            <a:ext cx="6419617" cy="56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Cluster </a:t>
            </a:r>
            <a:r>
              <a:rPr lang="fr-BE" smtClean="0"/>
              <a:t>3 - Enregistrement des logiciels</a:t>
            </a:r>
            <a:endParaRPr lang="nl-B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Projets 2020 </a:t>
            </a:r>
          </a:p>
          <a:p>
            <a:pPr lvl="1"/>
            <a:r>
              <a:rPr lang="fr-BE" dirty="0" smtClean="0"/>
              <a:t>exercice d’enregistrement des logiciels pour les soins infirmiers</a:t>
            </a:r>
          </a:p>
          <a:p>
            <a:pPr lvl="1"/>
            <a:r>
              <a:rPr lang="fr-BE" dirty="0" smtClean="0"/>
              <a:t>tests additionnels pour les médecins généralistes</a:t>
            </a:r>
          </a:p>
          <a:p>
            <a:pPr lvl="2"/>
            <a:r>
              <a:rPr lang="fr-BE" dirty="0" smtClean="0"/>
              <a:t>critères fonctionnels reportés </a:t>
            </a:r>
          </a:p>
          <a:p>
            <a:pPr lvl="3"/>
            <a:r>
              <a:rPr lang="fr-BE" dirty="0" smtClean="0"/>
              <a:t>structuration des dossiers médicaux et critères visant à la qualité des données</a:t>
            </a:r>
          </a:p>
          <a:p>
            <a:pPr lvl="2"/>
            <a:r>
              <a:rPr lang="fr-BE" dirty="0" smtClean="0"/>
              <a:t>critères modulaires reportés</a:t>
            </a:r>
          </a:p>
          <a:p>
            <a:pPr lvl="3"/>
            <a:r>
              <a:rPr lang="fr-BE" dirty="0" smtClean="0"/>
              <a:t>LOINC Labo, </a:t>
            </a:r>
            <a:r>
              <a:rPr lang="fr-BE" dirty="0" err="1" smtClean="0"/>
              <a:t>Mult-eMediatt</a:t>
            </a:r>
            <a:r>
              <a:rPr lang="fr-BE" dirty="0" smtClean="0"/>
              <a:t>, …</a:t>
            </a:r>
          </a:p>
          <a:p>
            <a:pPr lvl="2"/>
            <a:r>
              <a:rPr lang="fr-BE" dirty="0" smtClean="0"/>
              <a:t>critères modulaires additionnels</a:t>
            </a:r>
          </a:p>
          <a:p>
            <a:pPr lvl="3"/>
            <a:r>
              <a:rPr lang="fr-BE" dirty="0" smtClean="0"/>
              <a:t>standardisation schéma de médication, possibilité </a:t>
            </a:r>
            <a:r>
              <a:rPr lang="fr-BE" dirty="0"/>
              <a:t>d’utilisation de la </a:t>
            </a:r>
            <a:r>
              <a:rPr lang="fr-BE" dirty="0" err="1"/>
              <a:t>eBox</a:t>
            </a:r>
            <a:r>
              <a:rPr lang="fr-BE" dirty="0"/>
              <a:t> pour envoyer les </a:t>
            </a:r>
            <a:r>
              <a:rPr lang="fr-BE" dirty="0" smtClean="0"/>
              <a:t>attestations, …</a:t>
            </a:r>
          </a:p>
          <a:p>
            <a:pPr lvl="1"/>
            <a:r>
              <a:rPr lang="fr-BE" dirty="0" smtClean="0"/>
              <a:t>révision critères en kinésithérapie et entame de l’exercice d’enregistrement</a:t>
            </a:r>
          </a:p>
          <a:p>
            <a:pPr lvl="2"/>
            <a:r>
              <a:rPr lang="fr-BE" dirty="0" smtClean="0"/>
              <a:t>fin </a:t>
            </a:r>
            <a:r>
              <a:rPr lang="fr-BE" dirty="0"/>
              <a:t>de l’exercice de définition des critères prévu pour mars </a:t>
            </a:r>
            <a:r>
              <a:rPr lang="fr-BE" dirty="0" smtClean="0"/>
              <a:t>2021</a:t>
            </a:r>
          </a:p>
          <a:p>
            <a:pPr lvl="1"/>
            <a:r>
              <a:rPr lang="fr-BE" dirty="0" smtClean="0"/>
              <a:t>mise en place d’une cadastre des logiciels utilisant les services de la plate-forme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</a:p>
          <a:p>
            <a:pPr lvl="2"/>
            <a:endParaRPr lang="fr-BE" dirty="0" smtClean="0"/>
          </a:p>
          <a:p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599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Cluster 4 - Elektronisch voorschrift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Elektronisch medisch voorschrift voor ambulante patiënten verplicht sinds 1 januari 2020</a:t>
            </a:r>
          </a:p>
          <a:p>
            <a:r>
              <a:rPr lang="nl-BE" dirty="0"/>
              <a:t>B</a:t>
            </a:r>
            <a:r>
              <a:rPr lang="nl-BE" dirty="0" smtClean="0"/>
              <a:t>etreft </a:t>
            </a:r>
            <a:r>
              <a:rPr lang="nl-BE" dirty="0"/>
              <a:t>voorschriften opgesteld door een ambulante voorschrijver (huisarts, specialist, vroedvrouw of tandarts) </a:t>
            </a:r>
          </a:p>
          <a:p>
            <a:pPr lvl="1"/>
            <a:r>
              <a:rPr lang="nl-BE" dirty="0"/>
              <a:t>in de praktijk van de voorschrijver</a:t>
            </a:r>
          </a:p>
          <a:p>
            <a:pPr lvl="1"/>
            <a:r>
              <a:rPr lang="nl-BE" dirty="0"/>
              <a:t>bij een raadpleging in het ziekenhuis (ambulant)</a:t>
            </a:r>
          </a:p>
          <a:p>
            <a:pPr lvl="1"/>
            <a:r>
              <a:rPr lang="nl-BE" dirty="0"/>
              <a:t>in andere sectoren waar een voorschrift aangemaakt wordt, zoals wachtposten, Instituut voor Tropische Geneeskunde, enz.</a:t>
            </a:r>
          </a:p>
          <a:p>
            <a:r>
              <a:rPr lang="nl-BE" dirty="0"/>
              <a:t>E</a:t>
            </a:r>
            <a:r>
              <a:rPr lang="nl-BE" dirty="0" smtClean="0"/>
              <a:t>nkel </a:t>
            </a:r>
            <a:r>
              <a:rPr lang="nl-BE" dirty="0"/>
              <a:t>voor geneesmiddelen</a:t>
            </a:r>
          </a:p>
          <a:p>
            <a:pPr lvl="1"/>
            <a:r>
              <a:rPr lang="nl-BE" dirty="0"/>
              <a:t>voorgeschreven op merknaam</a:t>
            </a:r>
          </a:p>
          <a:p>
            <a:pPr lvl="1"/>
            <a:r>
              <a:rPr lang="nl-BE" dirty="0"/>
              <a:t>op stofnaam of in de vorm van een magistrale bereiding</a:t>
            </a:r>
          </a:p>
          <a:p>
            <a:pPr lvl="1"/>
            <a:r>
              <a:rPr lang="nl-BE" dirty="0"/>
              <a:t>ongeacht of het geneesmiddel al dan niet terugbetaald wordt</a:t>
            </a:r>
          </a:p>
          <a:p>
            <a:endParaRPr lang="fr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34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Cluster 4 - Elektronisch voorschrift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2"/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84784"/>
            <a:ext cx="7624833" cy="43204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258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Cluster 4 - </a:t>
            </a:r>
            <a:r>
              <a:rPr lang="fr-BE" smtClean="0"/>
              <a:t>BelRai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Réalisations en 2019</a:t>
            </a:r>
          </a:p>
          <a:p>
            <a:pPr lvl="1"/>
            <a:r>
              <a:rPr lang="fr-BE" dirty="0" smtClean="0"/>
              <a:t>analyse des besoins et nouvelles fonctionnalités</a:t>
            </a:r>
          </a:p>
          <a:p>
            <a:pPr lvl="2"/>
            <a:r>
              <a:rPr lang="fr-BE" dirty="0" smtClean="0"/>
              <a:t>Hubs/</a:t>
            </a:r>
            <a:r>
              <a:rPr lang="fr-BE" dirty="0" err="1" smtClean="0"/>
              <a:t>Metahub</a:t>
            </a:r>
            <a:r>
              <a:rPr lang="fr-BE" dirty="0" smtClean="0"/>
              <a:t>, </a:t>
            </a:r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/>
              <a:t>B</a:t>
            </a:r>
            <a:r>
              <a:rPr lang="fr-BE" dirty="0" err="1" smtClean="0"/>
              <a:t>ox</a:t>
            </a:r>
            <a:r>
              <a:rPr lang="fr-BE" dirty="0" smtClean="0"/>
              <a:t>,…</a:t>
            </a:r>
          </a:p>
          <a:p>
            <a:pPr lvl="1"/>
            <a:r>
              <a:rPr lang="fr-BE" dirty="0" smtClean="0"/>
              <a:t>adaptation des DU avec de nouveaux groupes-cibles</a:t>
            </a:r>
          </a:p>
          <a:p>
            <a:pPr lvl="1"/>
            <a:r>
              <a:rPr lang="fr-BE" dirty="0" smtClean="0"/>
              <a:t>analyse des besoins des entités fédérées</a:t>
            </a:r>
          </a:p>
          <a:p>
            <a:pPr lvl="1"/>
            <a:r>
              <a:rPr lang="fr-BE" dirty="0" smtClean="0"/>
              <a:t>lancement des projets pour la Flandre, la Wallonie et Bruxelles</a:t>
            </a:r>
          </a:p>
          <a:p>
            <a:r>
              <a:rPr lang="fr-BE" dirty="0" smtClean="0"/>
              <a:t>Projets 2020</a:t>
            </a:r>
          </a:p>
          <a:p>
            <a:pPr lvl="1"/>
            <a:r>
              <a:rPr lang="fr-BE" dirty="0" smtClean="0"/>
              <a:t>poursuite des projets d’interface avec la plate-forme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</a:p>
          <a:p>
            <a:r>
              <a:rPr lang="fr-BE" dirty="0" smtClean="0"/>
              <a:t>Pilote: SPF Santé publique</a:t>
            </a:r>
          </a:p>
          <a:p>
            <a:pPr lvl="1"/>
            <a:r>
              <a:rPr lang="fr-BE" dirty="0" smtClean="0"/>
              <a:t>la plate-forme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assiste le développement des différents flux fédéraux et ceux des entités fédérées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54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Cluster 4 - </a:t>
            </a:r>
            <a:r>
              <a:rPr lang="fr-BE" smtClean="0"/>
              <a:t>Vidis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Schéma de médication</a:t>
            </a:r>
          </a:p>
          <a:p>
            <a:pPr lvl="1"/>
            <a:r>
              <a:rPr lang="fr-BE" dirty="0" smtClean="0"/>
              <a:t>aperçu schématique de tous les médicaments qu'un patient prend ou qui ont été prescrits à ce patient</a:t>
            </a:r>
          </a:p>
          <a:p>
            <a:r>
              <a:rPr lang="fr-BE" dirty="0" smtClean="0"/>
              <a:t>Partage de données et d’informations, via les hubs entre</a:t>
            </a:r>
          </a:p>
          <a:p>
            <a:pPr lvl="1"/>
            <a:r>
              <a:rPr lang="fr-BE" dirty="0" smtClean="0"/>
              <a:t>les acteurs de soins ambulants</a:t>
            </a:r>
          </a:p>
          <a:p>
            <a:pPr lvl="1"/>
            <a:r>
              <a:rPr lang="fr-BE" dirty="0" smtClean="0"/>
              <a:t>le secteur ambulant et le milieu hospitalier</a:t>
            </a:r>
          </a:p>
          <a:p>
            <a:pPr lvl="1"/>
            <a:r>
              <a:rPr lang="fr-BE" dirty="0" smtClean="0"/>
              <a:t>avec et par le patient et son entourage</a:t>
            </a:r>
          </a:p>
          <a:p>
            <a:r>
              <a:rPr lang="fr-BE" dirty="0" smtClean="0"/>
              <a:t>2020</a:t>
            </a:r>
          </a:p>
          <a:p>
            <a:pPr lvl="1"/>
            <a:r>
              <a:rPr lang="fr-BE" dirty="0" smtClean="0"/>
              <a:t>développement du volet patient via intégration dans MaSanté.be</a:t>
            </a:r>
          </a:p>
          <a:p>
            <a:pPr lvl="1"/>
            <a:r>
              <a:rPr lang="fr-BE" dirty="0" smtClean="0"/>
              <a:t>intégration de la prescription électronique dans le schéma</a:t>
            </a:r>
          </a:p>
          <a:p>
            <a:r>
              <a:rPr lang="fr-BE" dirty="0" smtClean="0"/>
              <a:t>Pilote: INAMI</a:t>
            </a:r>
          </a:p>
          <a:p>
            <a:pPr lvl="2"/>
            <a:endParaRPr lang="fr-BE" dirty="0" smtClean="0"/>
          </a:p>
          <a:p>
            <a:pPr lvl="2"/>
            <a:endParaRPr lang="fr-BE" dirty="0" smtClean="0"/>
          </a:p>
          <a:p>
            <a:pPr lvl="1"/>
            <a:endParaRPr lang="fr-BE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lvl="0"/>
            <a:r>
              <a:rPr lang="fr-FR" noProof="0" smtClean="0"/>
              <a:t>24/01/2020</a:t>
            </a:r>
            <a:endParaRPr lang="fr-BE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4C242A18-EC12-4F37-9DE3-9352234277DF}" type="slidenum">
              <a:rPr lang="en-US" noProof="0" smtClean="0"/>
              <a:pPr lvl="0"/>
              <a:t>55</a:t>
            </a:fld>
            <a:endParaRPr lang="en-US" noProof="0" smtClean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7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Cluster 5 – Orgadon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Enregistrement de la déclaration de volonté pour le don d'organes et don de matériel corporel</a:t>
            </a:r>
          </a:p>
          <a:p>
            <a:pPr lvl="1"/>
            <a:r>
              <a:rPr lang="fr-BE" dirty="0" smtClean="0"/>
              <a:t>enregistrement sous 2 conditions</a:t>
            </a:r>
          </a:p>
          <a:p>
            <a:pPr lvl="2"/>
            <a:r>
              <a:rPr lang="fr-BE" dirty="0" smtClean="0"/>
              <a:t>être inscrit(e) dans le registre de la population ou depuis plus de 6 mois dans le registre des étrangers</a:t>
            </a:r>
          </a:p>
          <a:p>
            <a:pPr lvl="2"/>
            <a:r>
              <a:rPr lang="fr-BE" dirty="0" smtClean="0"/>
              <a:t>être capable d’exprimer sa volonté et avoir suffisamment de maturité pour prendre une telle décision</a:t>
            </a:r>
          </a:p>
          <a:p>
            <a:pPr lvl="3"/>
            <a:r>
              <a:rPr lang="fr-BE" dirty="0" smtClean="0"/>
              <a:t>si incapacité &gt; possibilité de faire enregistrer son opposition par son représentant légal, son administrateur ou un parent proche</a:t>
            </a:r>
          </a:p>
          <a:p>
            <a:pPr lvl="1"/>
            <a:r>
              <a:rPr lang="fr-BE" dirty="0" smtClean="0"/>
              <a:t>pour les médecins généralistes, obligation de vérifier si un mineur qui veut enregistrer sa déclaration de volonté de manière indépendante est capable de manifester sa volonté de manière indépendante</a:t>
            </a:r>
          </a:p>
          <a:p>
            <a:pPr lvl="1"/>
            <a:r>
              <a:rPr lang="fr-BE" dirty="0" smtClean="0"/>
              <a:t>possibilité de modifier sa déclaration à tout moment</a:t>
            </a:r>
          </a:p>
          <a:p>
            <a:r>
              <a:rPr lang="fr-BE" dirty="0" smtClean="0"/>
              <a:t>Acceptation en cours, mise en production prévue pour le 01/07/2020 </a:t>
            </a:r>
          </a:p>
          <a:p>
            <a:pPr lvl="1"/>
            <a:r>
              <a:rPr lang="fr-BE" dirty="0" smtClean="0"/>
              <a:t>intégration dans MaSanté.be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83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7772400" cy="1362075"/>
          </a:xfrm>
        </p:spPr>
        <p:txBody>
          <a:bodyPr/>
          <a:lstStyle/>
          <a:p>
            <a:r>
              <a:rPr lang="fr-BE" dirty="0" err="1" smtClean="0"/>
              <a:t>Eveneens</a:t>
            </a:r>
            <a:r>
              <a:rPr lang="fr-BE" dirty="0" smtClean="0"/>
              <a:t> in 2019…</a:t>
            </a:r>
            <a:br>
              <a:rPr lang="fr-BE" dirty="0" smtClean="0"/>
            </a:br>
            <a:r>
              <a:rPr lang="fr-BE" dirty="0" err="1" smtClean="0"/>
              <a:t>Andere</a:t>
            </a:r>
            <a:r>
              <a:rPr lang="fr-BE" dirty="0" smtClean="0"/>
              <a:t> </a:t>
            </a:r>
            <a:r>
              <a:rPr lang="fr-BE" dirty="0" err="1" smtClean="0"/>
              <a:t>projecten</a:t>
            </a:r>
            <a:r>
              <a:rPr lang="fr-BE" dirty="0" smtClean="0"/>
              <a:t> 2020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665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Basisdiensten</a:t>
            </a:r>
            <a:r>
              <a:rPr lang="fr-BE" dirty="0" smtClean="0"/>
              <a:t>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  <a:endParaRPr lang="fr-BE" dirty="0">
              <a:solidFill>
                <a:srgbClr val="08767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Aantal</a:t>
            </a:r>
            <a:r>
              <a:rPr lang="fr-BE" dirty="0" smtClean="0"/>
              <a:t> </a:t>
            </a:r>
            <a:r>
              <a:rPr lang="fr-BE" dirty="0" err="1" smtClean="0"/>
              <a:t>transacties</a:t>
            </a:r>
            <a:r>
              <a:rPr lang="fr-BE" dirty="0" smtClean="0"/>
              <a:t> via de </a:t>
            </a:r>
            <a:r>
              <a:rPr lang="fr-BE" dirty="0" err="1" smtClean="0"/>
              <a:t>basisdiensten</a:t>
            </a:r>
            <a:r>
              <a:rPr lang="fr-BE" dirty="0" smtClean="0"/>
              <a:t>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</a:p>
          <a:p>
            <a:endParaRPr lang="fr-BE" dirty="0" smtClean="0"/>
          </a:p>
          <a:p>
            <a:pPr lvl="1"/>
            <a:r>
              <a:rPr lang="fr-BE" dirty="0" smtClean="0"/>
              <a:t>4.122.144.738 in 2015</a:t>
            </a:r>
          </a:p>
          <a:p>
            <a:pPr lvl="1"/>
            <a:r>
              <a:rPr lang="fr-BE" dirty="0" smtClean="0"/>
              <a:t>7.067.227.936 in 2016</a:t>
            </a:r>
          </a:p>
          <a:p>
            <a:pPr lvl="1"/>
            <a:r>
              <a:rPr lang="fr-BE" dirty="0" smtClean="0"/>
              <a:t>10.055.636.938 in 2017</a:t>
            </a:r>
          </a:p>
          <a:p>
            <a:pPr lvl="1"/>
            <a:r>
              <a:rPr lang="en-GB" dirty="0" smtClean="0"/>
              <a:t>13.332.679.791 in 2018</a:t>
            </a:r>
          </a:p>
          <a:p>
            <a:pPr lvl="1"/>
            <a:r>
              <a:rPr lang="en-GB" b="1" dirty="0" smtClean="0"/>
              <a:t>15.095.149.373 </a:t>
            </a:r>
            <a:r>
              <a:rPr lang="en-GB" b="1" dirty="0"/>
              <a:t>in 2019</a:t>
            </a:r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58</a:t>
            </a:fld>
            <a:r>
              <a:rPr lang="fr-BE" smtClean="0"/>
              <a:t> -</a:t>
            </a:r>
            <a:endParaRPr lang="fr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0968"/>
            <a:ext cx="4027620" cy="268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87670"/>
                </a:solidFill>
              </a:rPr>
              <a:t>eHealth</a:t>
            </a:r>
            <a:r>
              <a:rPr lang="nl-BE" dirty="0"/>
              <a:t>-certificaten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nl-BE" dirty="0"/>
              <a:t>25.753 nieuwe certificaten aangemaakt in 2019</a:t>
            </a:r>
          </a:p>
          <a:p>
            <a:endParaRPr lang="fr-BE" dirty="0" smtClean="0"/>
          </a:p>
          <a:p>
            <a:r>
              <a:rPr lang="nl-BE" dirty="0"/>
              <a:t>37.109 certificaten voor </a:t>
            </a:r>
            <a:r>
              <a:rPr lang="nl-BE" dirty="0" smtClean="0"/>
              <a:t>‘beroepsbeoefenaars’ actief p </a:t>
            </a:r>
            <a:r>
              <a:rPr lang="nl-BE" dirty="0"/>
              <a:t>31/12/2019</a:t>
            </a:r>
          </a:p>
          <a:p>
            <a:endParaRPr lang="fr-BE" dirty="0" smtClean="0"/>
          </a:p>
          <a:p>
            <a:r>
              <a:rPr lang="nl-BE" dirty="0"/>
              <a:t>7.329 certificaten voor </a:t>
            </a:r>
            <a:r>
              <a:rPr lang="nl-BE" dirty="0" smtClean="0"/>
              <a:t>‘instellingen’ </a:t>
            </a:r>
            <a:r>
              <a:rPr lang="nl-BE" dirty="0"/>
              <a:t>actief op 31/12/2019</a:t>
            </a:r>
          </a:p>
          <a:p>
            <a:endParaRPr lang="fr-BE" dirty="0" smtClean="0"/>
          </a:p>
          <a:p>
            <a:endParaRPr lang="nl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59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96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0 - 8 </a:t>
            </a:r>
            <a:r>
              <a:rPr lang="nl-NL" dirty="0" err="1" smtClean="0"/>
              <a:t>priorités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 smtClean="0"/>
              <a:t>Nécessité d’harmoniser la gestion des mandats entre les différents hubs</a:t>
            </a:r>
          </a:p>
          <a:p>
            <a:pPr lvl="1"/>
            <a:r>
              <a:rPr lang="fr-BE" dirty="0" smtClean="0"/>
              <a:t>analyse (en cours) des différents modes de gestion des mandats</a:t>
            </a:r>
          </a:p>
          <a:p>
            <a:pPr lvl="1"/>
            <a:r>
              <a:rPr lang="fr-BE" dirty="0" smtClean="0"/>
              <a:t>réflexion sur l’utilisation générale du système fédéral de mandats (SPF Finances) et du Registre national pour les filiations (parent-enfant)</a:t>
            </a:r>
          </a:p>
          <a:p>
            <a:pPr lvl="1"/>
            <a:r>
              <a:rPr lang="fr-BE" dirty="0" smtClean="0"/>
              <a:t>pilote: VAZG/KUL</a:t>
            </a:r>
          </a:p>
          <a:p>
            <a:r>
              <a:rPr lang="fr-BE" dirty="0" smtClean="0"/>
              <a:t>Nécessité de renforcer l’accès du patient aux informations relatives à la porté de leur consentement</a:t>
            </a:r>
          </a:p>
          <a:p>
            <a:pPr lvl="1"/>
            <a:r>
              <a:rPr lang="fr-BE" dirty="0" smtClean="0"/>
              <a:t>certains changements opérés en la matière (</a:t>
            </a:r>
            <a:r>
              <a:rPr lang="fr-BE" dirty="0" err="1" smtClean="0"/>
              <a:t>pe</a:t>
            </a:r>
            <a:r>
              <a:rPr lang="fr-BE" dirty="0" smtClean="0"/>
              <a:t> consentement éclairé au partage de données de santé introduit par une autre instance que le patient) pourraient être signalés au patient via le système de notification de l’</a:t>
            </a:r>
            <a:r>
              <a:rPr lang="fr-BE" dirty="0" err="1" smtClean="0"/>
              <a:t>eBox</a:t>
            </a:r>
            <a:r>
              <a:rPr lang="fr-BE" dirty="0" smtClean="0"/>
              <a:t> citoyen </a:t>
            </a:r>
          </a:p>
          <a:p>
            <a:pPr lvl="1"/>
            <a:r>
              <a:rPr lang="fr-BE" dirty="0" smtClean="0"/>
              <a:t>business </a:t>
            </a:r>
            <a:r>
              <a:rPr lang="fr-BE" dirty="0" err="1" smtClean="0"/>
              <a:t>requirements</a:t>
            </a:r>
            <a:r>
              <a:rPr lang="fr-BE" dirty="0" smtClean="0"/>
              <a:t> en cours</a:t>
            </a:r>
          </a:p>
          <a:p>
            <a:pPr lvl="1"/>
            <a:r>
              <a:rPr lang="fr-BE" dirty="0" smtClean="0"/>
              <a:t>pilote: plate-forme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</a:p>
          <a:p>
            <a:pPr lvl="1"/>
            <a:endParaRPr lang="fr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0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Connecteurs</a:t>
            </a:r>
            <a:r>
              <a:rPr lang="fr-BE" dirty="0" smtClean="0">
                <a:solidFill>
                  <a:srgbClr val="087670"/>
                </a:solidFill>
              </a:rPr>
              <a:t> eHealth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Nouvelles fonctionnalités/adaptations en 2019</a:t>
            </a:r>
            <a:endParaRPr lang="fr-BE" dirty="0"/>
          </a:p>
          <a:p>
            <a:pPr lvl="1"/>
            <a:r>
              <a:rPr lang="fr-BE" dirty="0" smtClean="0"/>
              <a:t>connecteurs business</a:t>
            </a:r>
            <a:endParaRPr lang="fr-BE" dirty="0"/>
          </a:p>
          <a:p>
            <a:pPr lvl="2"/>
            <a:r>
              <a:rPr lang="fr-BE" dirty="0" smtClean="0"/>
              <a:t>‘</a:t>
            </a:r>
            <a:r>
              <a:rPr lang="fr-BE" dirty="0" err="1" smtClean="0"/>
              <a:t>eAttest</a:t>
            </a:r>
            <a:r>
              <a:rPr lang="fr-BE" dirty="0" smtClean="0"/>
              <a:t> V2’ </a:t>
            </a:r>
            <a:r>
              <a:rPr lang="fr-BE" dirty="0"/>
              <a:t>pour le groupe cible des </a:t>
            </a:r>
            <a:r>
              <a:rPr lang="fr-BE" dirty="0" smtClean="0"/>
              <a:t>dentistes</a:t>
            </a:r>
          </a:p>
          <a:p>
            <a:pPr lvl="3"/>
            <a:r>
              <a:rPr lang="fr-BE" dirty="0" smtClean="0"/>
              <a:t>+ </a:t>
            </a:r>
            <a:r>
              <a:rPr lang="fr-BE" dirty="0"/>
              <a:t>ajout de la fonctionnalité additionnelle « Cancel» pour tous les groupes cibles (médecins et dentistes)</a:t>
            </a:r>
          </a:p>
          <a:p>
            <a:pPr lvl="2"/>
            <a:r>
              <a:rPr lang="fr-BE" dirty="0" smtClean="0"/>
              <a:t>‘</a:t>
            </a:r>
            <a:r>
              <a:rPr lang="fr-BE" dirty="0" err="1" smtClean="0"/>
              <a:t>Consult</a:t>
            </a:r>
            <a:r>
              <a:rPr lang="fr-BE" dirty="0" smtClean="0"/>
              <a:t> </a:t>
            </a:r>
            <a:r>
              <a:rPr lang="fr-BE" dirty="0" err="1"/>
              <a:t>Member</a:t>
            </a:r>
            <a:r>
              <a:rPr lang="fr-BE" dirty="0"/>
              <a:t> </a:t>
            </a:r>
            <a:r>
              <a:rPr lang="fr-BE" dirty="0" smtClean="0"/>
              <a:t>Data’ pour </a:t>
            </a:r>
            <a:r>
              <a:rPr lang="fr-BE" dirty="0"/>
              <a:t>les </a:t>
            </a:r>
            <a:r>
              <a:rPr lang="fr-BE" dirty="0" smtClean="0"/>
              <a:t>médecins</a:t>
            </a:r>
            <a:endParaRPr lang="fr-BE" dirty="0"/>
          </a:p>
          <a:p>
            <a:pPr lvl="2"/>
            <a:r>
              <a:rPr lang="fr-BE" dirty="0" smtClean="0"/>
              <a:t>BCP </a:t>
            </a:r>
            <a:r>
              <a:rPr lang="fr-BE" dirty="0"/>
              <a:t>/</a:t>
            </a:r>
            <a:r>
              <a:rPr lang="fr-BE" dirty="0" err="1"/>
              <a:t>Hubservices</a:t>
            </a:r>
            <a:r>
              <a:rPr lang="fr-BE" dirty="0"/>
              <a:t> </a:t>
            </a:r>
            <a:r>
              <a:rPr lang="fr-BE" dirty="0" smtClean="0"/>
              <a:t>V1</a:t>
            </a:r>
          </a:p>
          <a:p>
            <a:pPr lvl="3"/>
            <a:r>
              <a:rPr lang="fr-BE" dirty="0" smtClean="0"/>
              <a:t>ajout </a:t>
            </a:r>
            <a:r>
              <a:rPr lang="fr-BE" dirty="0"/>
              <a:t>de la possibilité d’utiliser le champ </a:t>
            </a:r>
            <a:r>
              <a:rPr lang="fr-BE" dirty="0" err="1"/>
              <a:t>kmehr</a:t>
            </a:r>
            <a:r>
              <a:rPr lang="fr-BE" dirty="0"/>
              <a:t> ID-ENCRYPTION-KEY pour inclure la clé publique d’</a:t>
            </a:r>
            <a:r>
              <a:rPr lang="fr-BE" dirty="0" err="1"/>
              <a:t>encryption</a:t>
            </a:r>
            <a:r>
              <a:rPr lang="fr-BE" dirty="0"/>
              <a:t> dans la requête</a:t>
            </a:r>
          </a:p>
          <a:p>
            <a:pPr lvl="2"/>
            <a:r>
              <a:rPr lang="fr-BE" dirty="0" smtClean="0"/>
              <a:t>‘</a:t>
            </a:r>
            <a:r>
              <a:rPr lang="fr-BE" dirty="0" err="1" smtClean="0"/>
              <a:t>Genins</a:t>
            </a:r>
            <a:r>
              <a:rPr lang="fr-BE" dirty="0" smtClean="0"/>
              <a:t>’ </a:t>
            </a:r>
            <a:r>
              <a:rPr lang="fr-BE" dirty="0"/>
              <a:t>pour les bandagistes</a:t>
            </a:r>
          </a:p>
          <a:p>
            <a:pPr lvl="2"/>
            <a:r>
              <a:rPr lang="fr-BE" dirty="0" smtClean="0"/>
              <a:t>ajout </a:t>
            </a:r>
            <a:r>
              <a:rPr lang="fr-BE" dirty="0"/>
              <a:t>des certificats émis par </a:t>
            </a:r>
            <a:r>
              <a:rPr lang="fr-BE" dirty="0" err="1"/>
              <a:t>Zetes</a:t>
            </a:r>
            <a:r>
              <a:rPr lang="fr-BE" dirty="0"/>
              <a:t> au </a:t>
            </a:r>
            <a:r>
              <a:rPr lang="fr-BE" dirty="0" smtClean="0"/>
              <a:t>Trust store</a:t>
            </a:r>
            <a:endParaRPr lang="fr-BE" dirty="0"/>
          </a:p>
          <a:p>
            <a:pPr lvl="2"/>
            <a:r>
              <a:rPr lang="fr-BE" dirty="0" smtClean="0"/>
              <a:t>ajout </a:t>
            </a:r>
            <a:r>
              <a:rPr lang="fr-BE" dirty="0"/>
              <a:t>d’un nouveau service </a:t>
            </a:r>
            <a:r>
              <a:rPr lang="fr-BE" dirty="0" err="1"/>
              <a:t>MemberData</a:t>
            </a:r>
            <a:r>
              <a:rPr lang="fr-BE" dirty="0"/>
              <a:t> </a:t>
            </a:r>
            <a:r>
              <a:rPr lang="fr-BE" dirty="0" err="1"/>
              <a:t>Async</a:t>
            </a:r>
            <a:r>
              <a:rPr lang="fr-BE" dirty="0"/>
              <a:t> (asynchrone) </a:t>
            </a:r>
            <a:r>
              <a:rPr lang="fr-BE" dirty="0" smtClean="0"/>
              <a:t>pour les</a:t>
            </a:r>
          </a:p>
          <a:p>
            <a:pPr lvl="3"/>
            <a:r>
              <a:rPr lang="fr-BE" dirty="0"/>
              <a:t>i</a:t>
            </a:r>
            <a:r>
              <a:rPr lang="fr-BE" dirty="0" smtClean="0"/>
              <a:t>nfirmiers</a:t>
            </a:r>
          </a:p>
          <a:p>
            <a:pPr lvl="3"/>
            <a:r>
              <a:rPr lang="fr-BE" dirty="0" smtClean="0"/>
              <a:t>sages-femmes</a:t>
            </a:r>
          </a:p>
          <a:p>
            <a:pPr lvl="3"/>
            <a:r>
              <a:rPr lang="fr-BE" dirty="0" smtClean="0"/>
              <a:t>bandagistes</a:t>
            </a:r>
          </a:p>
          <a:p>
            <a:pPr lvl="3"/>
            <a:r>
              <a:rPr lang="fr-BE" dirty="0" smtClean="0"/>
              <a:t>orthopédistes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312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Connecteurs</a:t>
            </a:r>
            <a:r>
              <a:rPr lang="fr-BE" dirty="0" smtClean="0">
                <a:solidFill>
                  <a:srgbClr val="087670"/>
                </a:solidFill>
              </a:rPr>
              <a:t> eHealth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Nouvelles fonctionnalités/adaptations en 2019</a:t>
            </a:r>
          </a:p>
          <a:p>
            <a:pPr lvl="1"/>
            <a:r>
              <a:rPr lang="fr-BE" dirty="0"/>
              <a:t>connecteurs business</a:t>
            </a:r>
          </a:p>
          <a:p>
            <a:pPr lvl="2"/>
            <a:r>
              <a:rPr lang="fr-BE" dirty="0" smtClean="0"/>
              <a:t>ajout </a:t>
            </a:r>
            <a:r>
              <a:rPr lang="fr-BE" dirty="0"/>
              <a:t>de nouvelles opérations MOHM dans le connecteur business </a:t>
            </a:r>
            <a:r>
              <a:rPr lang="fr-BE" dirty="0" err="1"/>
              <a:t>VSBnet</a:t>
            </a:r>
            <a:r>
              <a:rPr lang="fr-BE" dirty="0"/>
              <a:t> </a:t>
            </a:r>
            <a:r>
              <a:rPr lang="fr-BE" dirty="0" err="1"/>
              <a:t>Async</a:t>
            </a:r>
            <a:r>
              <a:rPr lang="fr-BE" dirty="0"/>
              <a:t> </a:t>
            </a:r>
            <a:endParaRPr lang="fr-BE" dirty="0" smtClean="0"/>
          </a:p>
          <a:p>
            <a:pPr lvl="3"/>
            <a:r>
              <a:rPr lang="fr-BE" dirty="0" err="1" smtClean="0"/>
              <a:t>consultSupportAndRepairList</a:t>
            </a:r>
            <a:endParaRPr lang="fr-BE" dirty="0" smtClean="0"/>
          </a:p>
          <a:p>
            <a:pPr lvl="3"/>
            <a:r>
              <a:rPr lang="fr-BE" dirty="0" err="1" smtClean="0"/>
              <a:t>getConsultSupportAndRepairList</a:t>
            </a:r>
            <a:endParaRPr lang="fr-BE" dirty="0" smtClean="0"/>
          </a:p>
          <a:p>
            <a:pPr lvl="3"/>
            <a:r>
              <a:rPr lang="fr-BE" dirty="0" err="1" smtClean="0"/>
              <a:t>cancelApplication</a:t>
            </a:r>
            <a:endParaRPr lang="fr-BE" dirty="0" smtClean="0"/>
          </a:p>
          <a:p>
            <a:pPr lvl="3"/>
            <a:r>
              <a:rPr lang="fr-BE" dirty="0" err="1" smtClean="0"/>
              <a:t>getCancelApplication</a:t>
            </a:r>
            <a:endParaRPr lang="fr-BE" dirty="0"/>
          </a:p>
          <a:p>
            <a:pPr lvl="2"/>
            <a:r>
              <a:rPr lang="fr-BE" dirty="0" smtClean="0"/>
              <a:t>‘</a:t>
            </a:r>
            <a:r>
              <a:rPr lang="fr-BE" dirty="0" err="1" smtClean="0"/>
              <a:t>Mediprima</a:t>
            </a:r>
            <a:r>
              <a:rPr lang="fr-BE" dirty="0" smtClean="0"/>
              <a:t> </a:t>
            </a:r>
            <a:r>
              <a:rPr lang="fr-BE" dirty="0" err="1"/>
              <a:t>Consult</a:t>
            </a:r>
            <a:r>
              <a:rPr lang="fr-BE" dirty="0"/>
              <a:t> </a:t>
            </a:r>
            <a:r>
              <a:rPr lang="fr-BE" dirty="0" smtClean="0"/>
              <a:t>V2’ </a:t>
            </a:r>
            <a:r>
              <a:rPr lang="fr-BE" dirty="0"/>
              <a:t>pour les médecins et pharmacies</a:t>
            </a:r>
          </a:p>
          <a:p>
            <a:pPr lvl="2"/>
            <a:r>
              <a:rPr lang="fr-BE" dirty="0"/>
              <a:t>modification des XSD </a:t>
            </a:r>
            <a:r>
              <a:rPr lang="fr-BE" dirty="0" err="1"/>
              <a:t>MyCareNet</a:t>
            </a:r>
            <a:r>
              <a:rPr lang="fr-BE" dirty="0"/>
              <a:t> pour le service </a:t>
            </a:r>
            <a:r>
              <a:rPr lang="fr-BE" dirty="0" err="1"/>
              <a:t>MedAdmin</a:t>
            </a:r>
            <a:endParaRPr lang="fr-BE" dirty="0"/>
          </a:p>
          <a:p>
            <a:pPr lvl="1"/>
            <a:r>
              <a:rPr lang="fr-BE" dirty="0" smtClean="0"/>
              <a:t>connecteurs techniques</a:t>
            </a:r>
          </a:p>
          <a:p>
            <a:pPr lvl="2"/>
            <a:r>
              <a:rPr lang="fr-BE" dirty="0"/>
              <a:t>m</a:t>
            </a:r>
            <a:r>
              <a:rPr lang="fr-BE" dirty="0" smtClean="0"/>
              <a:t>ise à jour de la </a:t>
            </a:r>
            <a:r>
              <a:rPr lang="fr-BE" dirty="0"/>
              <a:t>librairie </a:t>
            </a:r>
            <a:r>
              <a:rPr lang="fr-BE" dirty="0" err="1"/>
              <a:t>cryptolib</a:t>
            </a:r>
            <a:r>
              <a:rPr lang="fr-BE" dirty="0"/>
              <a:t> </a:t>
            </a:r>
            <a:r>
              <a:rPr lang="fr-BE" dirty="0" smtClean="0"/>
              <a:t>(</a:t>
            </a:r>
            <a:r>
              <a:rPr lang="fr-BE" dirty="0"/>
              <a:t>V2.1.3</a:t>
            </a:r>
            <a:r>
              <a:rPr lang="fr-BE" dirty="0" smtClean="0"/>
              <a:t>)</a:t>
            </a:r>
          </a:p>
          <a:p>
            <a:pPr lvl="2"/>
            <a:r>
              <a:rPr lang="fr-BE" dirty="0" smtClean="0"/>
              <a:t>corrections </a:t>
            </a:r>
            <a:r>
              <a:rPr lang="fr-BE" dirty="0"/>
              <a:t>sur les </a:t>
            </a:r>
            <a:r>
              <a:rPr lang="fr-BE" dirty="0" err="1"/>
              <a:t>endpoints</a:t>
            </a:r>
            <a:r>
              <a:rPr lang="fr-BE" dirty="0"/>
              <a:t> </a:t>
            </a:r>
            <a:r>
              <a:rPr lang="fr-BE" dirty="0" smtClean="0"/>
              <a:t>‘Single </a:t>
            </a:r>
            <a:r>
              <a:rPr lang="fr-BE" dirty="0" err="1"/>
              <a:t>Sign</a:t>
            </a:r>
            <a:r>
              <a:rPr lang="fr-BE" dirty="0"/>
              <a:t> </a:t>
            </a:r>
            <a:r>
              <a:rPr lang="fr-BE" dirty="0" smtClean="0"/>
              <a:t>On’</a:t>
            </a:r>
          </a:p>
          <a:p>
            <a:pPr lvl="2"/>
            <a:r>
              <a:rPr lang="fr-BE" dirty="0" smtClean="0"/>
              <a:t>ajout </a:t>
            </a:r>
            <a:r>
              <a:rPr lang="fr-BE" dirty="0"/>
              <a:t>de possibilités de configuration </a:t>
            </a:r>
            <a:r>
              <a:rPr lang="fr-BE" dirty="0" smtClean="0"/>
              <a:t>(</a:t>
            </a:r>
            <a:r>
              <a:rPr lang="fr-BE" dirty="0"/>
              <a:t>STS on IDP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843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Portails</a:t>
            </a:r>
            <a:r>
              <a:rPr lang="fr-BE" dirty="0" smtClean="0">
                <a:solidFill>
                  <a:srgbClr val="087670"/>
                </a:solidFill>
              </a:rPr>
              <a:t> eHealth </a:t>
            </a:r>
            <a:r>
              <a:rPr lang="fr-BE" dirty="0" smtClean="0"/>
              <a:t>- </a:t>
            </a:r>
            <a:r>
              <a:rPr lang="fr-BE" dirty="0" err="1" smtClean="0"/>
              <a:t>eSanté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356 publications en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060848"/>
            <a:ext cx="6238568" cy="37497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93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V4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Problemen met de huidige versie van </a:t>
            </a:r>
            <a:r>
              <a:rPr lang="nl-BE" dirty="0" smtClean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Box</a:t>
            </a:r>
          </a:p>
          <a:p>
            <a:pPr lvl="1"/>
            <a:r>
              <a:rPr lang="nl-BE" dirty="0" smtClean="0"/>
              <a:t>oud monolithisch systeem</a:t>
            </a:r>
          </a:p>
          <a:p>
            <a:pPr lvl="1"/>
            <a:r>
              <a:rPr lang="nl-BE" dirty="0" smtClean="0"/>
              <a:t>moeilijk te onderhouden</a:t>
            </a:r>
          </a:p>
          <a:p>
            <a:pPr lvl="1"/>
            <a:r>
              <a:rPr lang="nl-BE" dirty="0" smtClean="0"/>
              <a:t>uitbreidbaarheid beperkt</a:t>
            </a:r>
          </a:p>
          <a:p>
            <a:pPr lvl="1"/>
            <a:r>
              <a:rPr lang="nl-BE" dirty="0" smtClean="0"/>
              <a:t>database heeft moeite om volume bij te houden</a:t>
            </a:r>
          </a:p>
          <a:p>
            <a:pPr lvl="1"/>
            <a:r>
              <a:rPr lang="nl-BE" dirty="0" smtClean="0"/>
              <a:t>relationeel model niet aangepast aan vereisten</a:t>
            </a:r>
          </a:p>
          <a:p>
            <a:pPr lvl="1"/>
            <a:r>
              <a:rPr lang="nl-BE" dirty="0" smtClean="0"/>
              <a:t>huidige “attachment”-beheer veroorzaakt traagheid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47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V4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Voorgestelde oplossing</a:t>
            </a:r>
          </a:p>
          <a:p>
            <a:pPr lvl="1"/>
            <a:r>
              <a:rPr lang="nl-BE" dirty="0"/>
              <a:t>d</a:t>
            </a:r>
            <a:r>
              <a:rPr lang="nl-BE" dirty="0" smtClean="0"/>
              <a:t>ocumentgeoriënteerde database </a:t>
            </a:r>
          </a:p>
          <a:p>
            <a:pPr lvl="2"/>
            <a:r>
              <a:rPr lang="nl-BE" dirty="0" smtClean="0"/>
              <a:t>meer afgestemd op behoeften</a:t>
            </a:r>
          </a:p>
          <a:p>
            <a:pPr lvl="2"/>
            <a:r>
              <a:rPr lang="nl-BE" dirty="0" smtClean="0"/>
              <a:t>onderzoek heeft aangetoond dat oplossing toekomstbestendig is</a:t>
            </a:r>
          </a:p>
          <a:p>
            <a:pPr lvl="1"/>
            <a:r>
              <a:rPr lang="nl-BE" dirty="0" smtClean="0"/>
              <a:t>opslag van bijlagen</a:t>
            </a:r>
          </a:p>
          <a:p>
            <a:pPr lvl="2"/>
            <a:r>
              <a:rPr lang="nl-BE" dirty="0"/>
              <a:t>o</a:t>
            </a:r>
            <a:r>
              <a:rPr lang="nl-BE" dirty="0" smtClean="0"/>
              <a:t>ndersteund in een specifieke architectuur</a:t>
            </a:r>
          </a:p>
          <a:p>
            <a:pPr lvl="1"/>
            <a:r>
              <a:rPr lang="nl-BE" dirty="0" smtClean="0"/>
              <a:t>nieuwe toepassing die de functionaliteiten omvat met betere performantie en uitbreidbaarheid</a:t>
            </a:r>
          </a:p>
          <a:p>
            <a:pPr lvl="2"/>
            <a:r>
              <a:rPr lang="nl-BE" dirty="0"/>
              <a:t>v</a:t>
            </a:r>
            <a:r>
              <a:rPr lang="nl-BE" dirty="0" smtClean="0"/>
              <a:t>oorziene potentiële groei van 80.000 naar 850.000 mailboxen (gebruikers)</a:t>
            </a:r>
          </a:p>
          <a:p>
            <a:pPr lvl="1"/>
            <a:r>
              <a:rPr lang="nl-BE" dirty="0" smtClean="0"/>
              <a:t>nieuwe </a:t>
            </a:r>
            <a:r>
              <a:rPr lang="nl-BE" dirty="0" err="1" smtClean="0"/>
              <a:t>back-end</a:t>
            </a:r>
            <a:r>
              <a:rPr lang="nl-BE" dirty="0" smtClean="0"/>
              <a:t> gebaseerd op een moderne architectuur</a:t>
            </a:r>
          </a:p>
          <a:p>
            <a:pPr lvl="2"/>
            <a:r>
              <a:rPr lang="en-GB" dirty="0"/>
              <a:t>d</a:t>
            </a:r>
            <a:r>
              <a:rPr lang="en-GB" dirty="0" smtClean="0"/>
              <a:t>ev-ops micro-services</a:t>
            </a:r>
          </a:p>
          <a:p>
            <a:pPr lvl="1"/>
            <a:r>
              <a:rPr lang="en-GB" dirty="0" smtClean="0"/>
              <a:t>RESTful web services</a:t>
            </a:r>
          </a:p>
          <a:p>
            <a:pPr lvl="2"/>
            <a:r>
              <a:rPr lang="nl-BE" dirty="0" smtClean="0"/>
              <a:t>connectie via authenticatieserver</a:t>
            </a:r>
          </a:p>
          <a:p>
            <a:pPr lvl="2"/>
            <a:r>
              <a:rPr lang="nl-BE" dirty="0" smtClean="0"/>
              <a:t>elke oproep vereist </a:t>
            </a:r>
            <a:r>
              <a:rPr lang="nl-BE" dirty="0" err="1" smtClean="0"/>
              <a:t>Oauth</a:t>
            </a:r>
            <a:r>
              <a:rPr lang="nl-BE" dirty="0" smtClean="0"/>
              <a:t>-token</a:t>
            </a:r>
          </a:p>
          <a:p>
            <a:pPr lvl="1"/>
            <a:endParaRPr lang="en-GB" dirty="0" smtClean="0"/>
          </a:p>
          <a:p>
            <a:pPr lvl="1"/>
            <a:endParaRPr lang="fr-BE" dirty="0" smtClean="0"/>
          </a:p>
          <a:p>
            <a:endParaRPr lang="nl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364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V4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Scope</a:t>
            </a:r>
          </a:p>
          <a:p>
            <a:pPr lvl="1"/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développé pour être disponible au maximum de ses capacités</a:t>
            </a:r>
          </a:p>
          <a:p>
            <a:pPr lvl="1"/>
            <a:r>
              <a:rPr lang="fr-BE" dirty="0" smtClean="0"/>
              <a:t>aucun changement majeur dans les fonctionnalités</a:t>
            </a:r>
          </a:p>
          <a:p>
            <a:pPr lvl="1"/>
            <a:r>
              <a:rPr lang="fr-BE" dirty="0" smtClean="0"/>
              <a:t>correction de bugs et des fonctionnalités obsolètes</a:t>
            </a:r>
          </a:p>
          <a:p>
            <a:pPr lvl="1"/>
            <a:r>
              <a:rPr lang="fr-BE" dirty="0" smtClean="0"/>
              <a:t>les fonctionnalité V3 ne changent pas</a:t>
            </a:r>
          </a:p>
          <a:p>
            <a:pPr lvl="2"/>
            <a:r>
              <a:rPr lang="fr-BE" dirty="0" smtClean="0"/>
              <a:t>la V3 existera en parallèle de la V4</a:t>
            </a:r>
          </a:p>
          <a:p>
            <a:pPr lvl="1"/>
            <a:r>
              <a:rPr lang="fr-BE" dirty="0" smtClean="0"/>
              <a:t>opportunité d’accorder à la </a:t>
            </a:r>
            <a:r>
              <a:rPr lang="fr-BE" dirty="0" err="1" smtClean="0"/>
              <a:t>webapp</a:t>
            </a:r>
            <a:r>
              <a:rPr lang="fr-BE" dirty="0" smtClean="0"/>
              <a:t> un nouveau look &amp; </a:t>
            </a:r>
            <a:r>
              <a:rPr lang="fr-BE" dirty="0" err="1" smtClean="0"/>
              <a:t>feel</a:t>
            </a:r>
            <a:endParaRPr lang="fr-BE" dirty="0" smtClean="0"/>
          </a:p>
          <a:p>
            <a:r>
              <a:rPr lang="fr-BE" dirty="0" smtClean="0"/>
              <a:t>Mise en production Avril 2020</a:t>
            </a:r>
          </a:p>
          <a:p>
            <a:endParaRPr lang="nl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94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V4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421385" cy="47251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13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V4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1067"/>
            <a:ext cx="8279904" cy="40199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2276872"/>
            <a:ext cx="1944216" cy="297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82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Consult RN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smtClean="0"/>
              <a:t>Réalisations 2019 </a:t>
            </a:r>
          </a:p>
          <a:p>
            <a:pPr lvl="1"/>
            <a:r>
              <a:rPr lang="fr-BE" smtClean="0"/>
              <a:t>réécriture de la partie ‘Consult RN’ sur le portail</a:t>
            </a:r>
          </a:p>
          <a:p>
            <a:pPr lvl="2"/>
            <a:r>
              <a:rPr lang="fr-BE" smtClean="0"/>
              <a:t>adaptation des formulaires (aspects GDPR et lisibilité)</a:t>
            </a:r>
          </a:p>
          <a:p>
            <a:pPr lvl="1"/>
            <a:r>
              <a:rPr lang="fr-BE" smtClean="0"/>
              <a:t>clarification des rôles</a:t>
            </a:r>
          </a:p>
          <a:p>
            <a:pPr lvl="1"/>
            <a:r>
              <a:rPr lang="fr-BE" smtClean="0"/>
              <a:t>amélioration de la procédure de traitement des demandes en interne</a:t>
            </a:r>
          </a:p>
          <a:p>
            <a:pPr lvl="1"/>
            <a:r>
              <a:rPr lang="fr-BE" smtClean="0"/>
              <a:t>mise en place d’un groupe d’utilisateurs business </a:t>
            </a:r>
          </a:p>
          <a:p>
            <a:pPr lvl="2"/>
            <a:r>
              <a:rPr lang="fr-BE" smtClean="0"/>
              <a:t>objectif: capter les besoins et difficultés des utilisateurs + les sensibiliser à une utilisation correcte du service</a:t>
            </a:r>
          </a:p>
          <a:p>
            <a:pPr lvl="1"/>
            <a:r>
              <a:rPr lang="fr-BE" smtClean="0"/>
              <a:t>exécution de la délibération du CSI de mars 2018</a:t>
            </a:r>
          </a:p>
          <a:p>
            <a:pPr lvl="2"/>
            <a:r>
              <a:rPr lang="fr-BE" smtClean="0"/>
              <a:t>permet aux médecins individuels d’accéder à certains services de Consult RN pour</a:t>
            </a:r>
          </a:p>
          <a:p>
            <a:pPr lvl="3"/>
            <a:r>
              <a:rPr lang="fr-BE" smtClean="0"/>
              <a:t>créer des bis</a:t>
            </a:r>
          </a:p>
          <a:p>
            <a:pPr lvl="3"/>
            <a:r>
              <a:rPr lang="fr-BE" smtClean="0"/>
              <a:t>vérifier la mise jour de certains données d’identification pour</a:t>
            </a:r>
          </a:p>
          <a:p>
            <a:pPr lvl="4"/>
            <a:r>
              <a:rPr lang="fr-BE" smtClean="0"/>
              <a:t>les finalités de Recip-e</a:t>
            </a:r>
          </a:p>
          <a:p>
            <a:pPr lvl="4"/>
            <a:r>
              <a:rPr lang="fr-BE" smtClean="0"/>
              <a:t>les mises à jour du DMI</a:t>
            </a:r>
          </a:p>
          <a:p>
            <a:pPr lvl="2"/>
            <a:r>
              <a:rPr lang="fr-BE" smtClean="0"/>
              <a:t>mise en œuvre de minilabs  avec les logiciels de médecine générale</a:t>
            </a:r>
          </a:p>
          <a:p>
            <a:pPr lvl="2"/>
            <a:r>
              <a:rPr lang="fr-BE" smtClean="0"/>
              <a:t>roll out de novembre 2018 à mars 2020</a:t>
            </a:r>
          </a:p>
          <a:p>
            <a:pPr lvl="2"/>
            <a:r>
              <a:rPr lang="fr-BE" smtClean="0"/>
              <a:t>le site ‘status’ indique désormais les indisponibilités du RN et des registres BCSS  </a:t>
            </a:r>
          </a:p>
          <a:p>
            <a:endParaRPr lang="fr-BE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215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Consult RN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Réalisations 2019 </a:t>
            </a:r>
          </a:p>
          <a:p>
            <a:pPr lvl="1"/>
            <a:r>
              <a:rPr lang="fr-BE" smtClean="0"/>
              <a:t>analyse des modifications à implémenter sur les services Consult RN suite à la migration BCSS</a:t>
            </a:r>
          </a:p>
          <a:p>
            <a:pPr lvl="2"/>
            <a:r>
              <a:rPr lang="fr-BE" smtClean="0"/>
              <a:t>organisation d’une séance d’information technique en novembre pour tous les utilisateurs</a:t>
            </a:r>
          </a:p>
          <a:p>
            <a:pPr lvl="1"/>
            <a:r>
              <a:rPr lang="fr-BE" smtClean="0"/>
              <a:t>sensibilisation des partenaires du GT Accès à l’importance que chaque partenaire gère les mutations (e.a décès) </a:t>
            </a:r>
          </a:p>
          <a:p>
            <a:pPr lvl="1"/>
            <a:r>
              <a:rPr lang="fr-BE" smtClean="0"/>
              <a:t>sensibilisation des membres du GT Sécurité de l’information </a:t>
            </a:r>
          </a:p>
          <a:p>
            <a:pPr lvl="1"/>
            <a:r>
              <a:rPr lang="fr-BE" smtClean="0"/>
              <a:t>en interne : réunions bimensuelles de suivi </a:t>
            </a:r>
            <a:endParaRPr lang="nl-BE" smtClean="0"/>
          </a:p>
          <a:p>
            <a:endParaRPr lang="fr-BE" smtClean="0"/>
          </a:p>
          <a:p>
            <a:endParaRPr lang="fr-BE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69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403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0 - 8 </a:t>
            </a:r>
            <a:r>
              <a:rPr lang="nl-NL" dirty="0" err="1" smtClean="0"/>
              <a:t>priorités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Nécessité de clarifier/harmoniser</a:t>
            </a:r>
          </a:p>
          <a:p>
            <a:pPr lvl="1"/>
            <a:r>
              <a:rPr lang="fr-BE" dirty="0" smtClean="0"/>
              <a:t>les modes de sollicitation des consentements</a:t>
            </a:r>
          </a:p>
          <a:p>
            <a:pPr lvl="2"/>
            <a:r>
              <a:rPr lang="fr-BE" dirty="0" smtClean="0"/>
              <a:t>parfois multiples, il n’en faudrait qu’un seul</a:t>
            </a:r>
          </a:p>
          <a:p>
            <a:pPr lvl="1"/>
            <a:r>
              <a:rPr lang="fr-BE" dirty="0" smtClean="0"/>
              <a:t>le principe du single </a:t>
            </a:r>
            <a:r>
              <a:rPr lang="fr-BE" dirty="0" err="1" smtClean="0"/>
              <a:t>sign</a:t>
            </a:r>
            <a:r>
              <a:rPr lang="fr-BE" dirty="0" smtClean="0"/>
              <a:t> on</a:t>
            </a:r>
          </a:p>
          <a:p>
            <a:pPr lvl="2"/>
            <a:r>
              <a:rPr lang="fr-BE" dirty="0" smtClean="0"/>
              <a:t>doit aussi être garanti des portails régionaux vers le PHV</a:t>
            </a:r>
          </a:p>
          <a:p>
            <a:pPr lvl="1"/>
            <a:r>
              <a:rPr lang="fr-BE" dirty="0" smtClean="0"/>
              <a:t>les règles d’utilisation du consentement </a:t>
            </a:r>
          </a:p>
          <a:p>
            <a:pPr lvl="2"/>
            <a:r>
              <a:rPr lang="fr-BE" dirty="0" smtClean="0"/>
              <a:t>certains projets </a:t>
            </a:r>
            <a:r>
              <a:rPr lang="fr-BE" dirty="0" err="1" smtClean="0"/>
              <a:t>eSanté</a:t>
            </a:r>
            <a:r>
              <a:rPr lang="fr-BE" dirty="0" smtClean="0"/>
              <a:t> ne nécessiteraient pas de consentement, quelles sont les raisons objectivables ?</a:t>
            </a:r>
          </a:p>
          <a:p>
            <a:pPr lvl="1"/>
            <a:r>
              <a:rPr lang="fr-BE" dirty="0" smtClean="0"/>
              <a:t>l’archivage et référencement des documents dans les hubs et </a:t>
            </a:r>
            <a:r>
              <a:rPr lang="fr-BE" dirty="0" err="1" smtClean="0"/>
              <a:t>coffres-forts</a:t>
            </a:r>
            <a:endParaRPr lang="fr-BE" dirty="0" smtClean="0"/>
          </a:p>
          <a:p>
            <a:pPr lvl="1"/>
            <a:r>
              <a:rPr lang="fr-BE" dirty="0" smtClean="0"/>
              <a:t>la notion de consentement au niveau de l’UE </a:t>
            </a:r>
          </a:p>
          <a:p>
            <a:pPr lvl="2"/>
            <a:r>
              <a:rPr lang="fr-BE" dirty="0" smtClean="0"/>
              <a:t>cadre réglementaire pour le Benelux en cours</a:t>
            </a:r>
          </a:p>
          <a:p>
            <a:pPr lvl="1"/>
            <a:r>
              <a:rPr lang="fr-BE" dirty="0" smtClean="0"/>
              <a:t>pilote: plate-forme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</a:p>
          <a:p>
            <a:pPr lvl="2"/>
            <a:endParaRPr lang="fr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Consult RN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Objectifs 2020</a:t>
            </a:r>
          </a:p>
          <a:p>
            <a:pPr lvl="1"/>
            <a:r>
              <a:rPr lang="fr-BE" smtClean="0"/>
              <a:t>adaptation de tous les services Consult RN suite à la migration BCSS selon un planning itératif défini </a:t>
            </a:r>
          </a:p>
          <a:p>
            <a:pPr lvl="2"/>
            <a:r>
              <a:rPr lang="fr-BE" smtClean="0"/>
              <a:t>mise en production prévue le 18/10/2020</a:t>
            </a:r>
          </a:p>
          <a:p>
            <a:pPr lvl="1"/>
            <a:r>
              <a:rPr lang="fr-BE" smtClean="0"/>
              <a:t>accompagnement intensif des utilisateurs</a:t>
            </a:r>
          </a:p>
          <a:p>
            <a:pPr lvl="2"/>
            <a:r>
              <a:rPr lang="fr-BE" smtClean="0"/>
              <a:t>organisation de minilabs au T4/2020</a:t>
            </a:r>
          </a:p>
          <a:p>
            <a:pPr lvl="1"/>
            <a:r>
              <a:rPr lang="fr-BE" smtClean="0"/>
              <a:t>poursuite de la sensibilisation des utilisateurs à l’utilisation optimale du service Consult RN </a:t>
            </a:r>
          </a:p>
          <a:p>
            <a:pPr lvl="2"/>
            <a:r>
              <a:rPr lang="fr-BE" smtClean="0"/>
              <a:t>notamment par le biais de l’inscription aux mutations et de la gestion des abonnements</a:t>
            </a:r>
          </a:p>
          <a:p>
            <a:endParaRPr lang="fr-BE" smtClean="0"/>
          </a:p>
          <a:p>
            <a:endParaRPr lang="nl-BE" smtClean="0"/>
          </a:p>
          <a:p>
            <a:endParaRPr lang="fr-BE" smtClean="0"/>
          </a:p>
          <a:p>
            <a:endParaRPr lang="fr-BE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593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eBirth V2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smtClean="0"/>
              <a:t>Réalisations 2019</a:t>
            </a:r>
          </a:p>
          <a:p>
            <a:pPr lvl="1"/>
            <a:r>
              <a:rPr lang="fr-BE" smtClean="0"/>
              <a:t>décision par l’ensemble des stakeholders  de la mise en place de la V2</a:t>
            </a:r>
          </a:p>
          <a:p>
            <a:pPr lvl="1"/>
            <a:r>
              <a:rPr lang="fr-BE" smtClean="0"/>
              <a:t>définition et prévisions des flux</a:t>
            </a:r>
          </a:p>
          <a:p>
            <a:pPr lvl="2"/>
            <a:r>
              <a:rPr lang="fr-BE" smtClean="0"/>
              <a:t>analyse et perfectionnement des solutions </a:t>
            </a:r>
          </a:p>
          <a:p>
            <a:pPr lvl="1"/>
            <a:r>
              <a:rPr lang="fr-BE" smtClean="0"/>
              <a:t>réalisation des tests en intégration pour le flux de notification de naissance</a:t>
            </a:r>
          </a:p>
          <a:p>
            <a:r>
              <a:rPr lang="fr-BE" smtClean="0"/>
              <a:t>Projets 2020</a:t>
            </a:r>
          </a:p>
          <a:p>
            <a:pPr lvl="1"/>
            <a:r>
              <a:rPr lang="fr-BE" smtClean="0"/>
              <a:t>tests dans l’environnement d’acceptation et mise en production</a:t>
            </a:r>
          </a:p>
          <a:p>
            <a:pPr lvl="2"/>
            <a:r>
              <a:rPr lang="fr-BE" smtClean="0"/>
              <a:t>du flux de notification de naissance </a:t>
            </a:r>
          </a:p>
          <a:p>
            <a:pPr lvl="2"/>
            <a:r>
              <a:rPr lang="fr-BE" smtClean="0"/>
              <a:t>du flux médical</a:t>
            </a:r>
          </a:p>
          <a:p>
            <a:pPr lvl="2"/>
            <a:r>
              <a:rPr lang="fr-BE" smtClean="0"/>
              <a:t>du flux socio-économique</a:t>
            </a:r>
          </a:p>
          <a:p>
            <a:endParaRPr lang="fr-BE" smtClean="0"/>
          </a:p>
          <a:p>
            <a:endParaRPr lang="fr-BE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71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13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Timestamping V2 &amp; Quota management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smtClean="0"/>
              <a:t>Réalisations 2019</a:t>
            </a:r>
          </a:p>
          <a:p>
            <a:pPr lvl="1"/>
            <a:r>
              <a:rPr lang="fr-BE" smtClean="0"/>
              <a:t>infosession relative à la nouvelle version (Timestamping v2)</a:t>
            </a:r>
          </a:p>
          <a:p>
            <a:pPr lvl="1"/>
            <a:r>
              <a:rPr lang="fr-BE" smtClean="0"/>
              <a:t>analyse des besoins clients réalisée sur base d’une enquête auprès des utilisateurs</a:t>
            </a:r>
          </a:p>
          <a:p>
            <a:pPr lvl="1"/>
            <a:r>
              <a:rPr lang="fr-BE" smtClean="0"/>
              <a:t>freeze des besoins business et développement de la version beta</a:t>
            </a:r>
          </a:p>
          <a:p>
            <a:pPr lvl="1"/>
            <a:r>
              <a:rPr lang="fr-BE" smtClean="0"/>
              <a:t>review de la procédure de contrôle interne</a:t>
            </a:r>
          </a:p>
          <a:p>
            <a:r>
              <a:rPr lang="fr-BE" smtClean="0"/>
              <a:t>Projets 2020</a:t>
            </a:r>
          </a:p>
          <a:p>
            <a:pPr lvl="1"/>
            <a:r>
              <a:rPr lang="fr-BE" smtClean="0"/>
              <a:t>quota management</a:t>
            </a:r>
          </a:p>
          <a:p>
            <a:pPr lvl="1"/>
            <a:r>
              <a:rPr lang="fr-BE" smtClean="0"/>
              <a:t>implémentation d’une procédure complémentaire pour les organisations autres que hôpitaux (en coordination avec l’INAMI)</a:t>
            </a:r>
          </a:p>
          <a:p>
            <a:endParaRPr lang="fr-BE" smtClean="0"/>
          </a:p>
          <a:p>
            <a:endParaRPr lang="fr-BE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72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42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Mobile Health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Uitvoeringen 2019</a:t>
            </a:r>
          </a:p>
          <a:p>
            <a:pPr lvl="1"/>
            <a:r>
              <a:rPr lang="nl-BE" dirty="0" smtClean="0"/>
              <a:t>kader voor de </a:t>
            </a:r>
            <a:r>
              <a:rPr lang="nl-BE" dirty="0" err="1" smtClean="0"/>
              <a:t>mHealth</a:t>
            </a:r>
            <a:r>
              <a:rPr lang="nl-BE" dirty="0" smtClean="0"/>
              <a:t>-acties &gt; efficiënte implementatie </a:t>
            </a:r>
          </a:p>
          <a:p>
            <a:pPr lvl="1"/>
            <a:r>
              <a:rPr lang="nl-BE" dirty="0" smtClean="0"/>
              <a:t>ondersteuning van de zorg die gebruik maakt van </a:t>
            </a:r>
            <a:r>
              <a:rPr lang="nl-BE" dirty="0" err="1" smtClean="0"/>
              <a:t>mHealth</a:t>
            </a:r>
            <a:r>
              <a:rPr lang="nl-BE" dirty="0" smtClean="0"/>
              <a:t>-toepassingen</a:t>
            </a:r>
          </a:p>
          <a:p>
            <a:pPr lvl="1"/>
            <a:r>
              <a:rPr lang="nl-BE" dirty="0" smtClean="0"/>
              <a:t>juridisch, financieel en organisatorisch kader integratie in de bestaande en nieuwe zorgafspraken</a:t>
            </a:r>
          </a:p>
          <a:p>
            <a:pPr lvl="1"/>
            <a:r>
              <a:rPr lang="nl-BE" dirty="0" smtClean="0"/>
              <a:t>integratie van de </a:t>
            </a:r>
            <a:r>
              <a:rPr lang="nl-BE" dirty="0" smtClean="0">
                <a:solidFill>
                  <a:srgbClr val="087670"/>
                </a:solidFill>
              </a:rPr>
              <a:t>eHealth</a:t>
            </a:r>
            <a:r>
              <a:rPr lang="nl-BE" dirty="0" smtClean="0"/>
              <a:t>-diensten in </a:t>
            </a:r>
            <a:r>
              <a:rPr lang="nl-BE" dirty="0" err="1" smtClean="0"/>
              <a:t>mHealth</a:t>
            </a:r>
            <a:endParaRPr lang="nl-B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149080"/>
            <a:ext cx="4241688" cy="23035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902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664" r="1274"/>
          <a:stretch/>
        </p:blipFill>
        <p:spPr>
          <a:xfrm>
            <a:off x="755576" y="1628800"/>
            <a:ext cx="7199073" cy="38283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+mj-lt"/>
              </a:rPr>
              <a:t>Mobile Health</a:t>
            </a:r>
            <a:endParaRPr lang="fr-BE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74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65469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42" t="21020" r="34353" b="22959"/>
          <a:stretch/>
        </p:blipFill>
        <p:spPr>
          <a:xfrm>
            <a:off x="683568" y="1916832"/>
            <a:ext cx="7375467" cy="38097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+mj-lt"/>
              </a:rPr>
              <a:t>Mobile Health</a:t>
            </a:r>
            <a:endParaRPr lang="fr-BE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75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20231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374" r="1244"/>
          <a:stretch/>
        </p:blipFill>
        <p:spPr>
          <a:xfrm>
            <a:off x="323528" y="2060848"/>
            <a:ext cx="7776448" cy="414698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+mj-lt"/>
              </a:rPr>
              <a:t>Mobile Health</a:t>
            </a:r>
            <a:endParaRPr lang="fr-BE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76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929996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7772400" cy="1362075"/>
          </a:xfrm>
        </p:spPr>
        <p:txBody>
          <a:bodyPr>
            <a:noAutofit/>
          </a:bodyPr>
          <a:lstStyle/>
          <a:p>
            <a:r>
              <a:rPr lang="fr-BE" sz="4800" dirty="0" smtClean="0"/>
              <a:t>Organisation interne </a:t>
            </a:r>
            <a:br>
              <a:rPr lang="fr-BE" sz="4800" dirty="0" smtClean="0"/>
            </a:br>
            <a:r>
              <a:rPr lang="fr-BE" sz="4800" dirty="0" smtClean="0"/>
              <a:t>Budget</a:t>
            </a:r>
            <a:endParaRPr lang="fr-BE" sz="4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77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27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Organisation interne - Budget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BE" dirty="0" smtClean="0"/>
              <a:t>Budget initial 2020</a:t>
            </a:r>
          </a:p>
          <a:p>
            <a:pPr lvl="1"/>
            <a:r>
              <a:rPr lang="fr-BE" dirty="0" smtClean="0"/>
              <a:t>montant accordé par le SPF BOSA (Cellule Budget): 14.824.938 € (ce qui correspond au budget normé)</a:t>
            </a:r>
          </a:p>
          <a:p>
            <a:pPr lvl="1"/>
            <a:r>
              <a:rPr lang="fr-BE" dirty="0" smtClean="0"/>
              <a:t>objectifs</a:t>
            </a:r>
          </a:p>
          <a:p>
            <a:pPr lvl="2"/>
            <a:r>
              <a:rPr lang="fr-BE" dirty="0" smtClean="0"/>
              <a:t>soutenir les axes stratégiques de la Roadmap 3.0</a:t>
            </a:r>
          </a:p>
          <a:p>
            <a:pPr lvl="2"/>
            <a:r>
              <a:rPr lang="fr-BE" dirty="0" smtClean="0"/>
              <a:t>renforcer la stabilité et assurer la continuité du business de la plate-forme </a:t>
            </a:r>
            <a:r>
              <a:rPr lang="fr-BE" dirty="0" smtClean="0">
                <a:solidFill>
                  <a:srgbClr val="087670"/>
                </a:solidFill>
              </a:rPr>
              <a:t>eHealth</a:t>
            </a:r>
          </a:p>
          <a:p>
            <a:r>
              <a:rPr lang="fr-BE" dirty="0" smtClean="0"/>
              <a:t>Avances sur BSM 2019 vers 2020</a:t>
            </a:r>
          </a:p>
          <a:p>
            <a:pPr lvl="1"/>
            <a:r>
              <a:rPr lang="fr-BE" dirty="0" smtClean="0"/>
              <a:t>4.100.000  €</a:t>
            </a:r>
          </a:p>
          <a:p>
            <a:pPr lvl="1"/>
            <a:r>
              <a:rPr lang="fr-BE" dirty="0" smtClean="0"/>
              <a:t>objectifs</a:t>
            </a:r>
          </a:p>
          <a:p>
            <a:pPr lvl="2"/>
            <a:r>
              <a:rPr lang="fr-BE" dirty="0" smtClean="0"/>
              <a:t>soutien aux projets et investissements n’ayant pu complètement être réalisés en 2019 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78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37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Organisation interne - Budget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BE" dirty="0" smtClean="0"/>
              <a:t>Affaires courantes du gouvernement </a:t>
            </a:r>
          </a:p>
          <a:p>
            <a:pPr lvl="1"/>
            <a:r>
              <a:rPr lang="fr-BE" dirty="0" smtClean="0"/>
              <a:t>IPSS sous prudence budgétaire dès le début de l’année</a:t>
            </a:r>
          </a:p>
          <a:p>
            <a:pPr lvl="1"/>
            <a:r>
              <a:rPr lang="fr-BE" dirty="0" smtClean="0"/>
              <a:t>pour toute nouvelle dépense</a:t>
            </a:r>
          </a:p>
          <a:p>
            <a:pPr lvl="2"/>
            <a:r>
              <a:rPr lang="fr-BE" dirty="0" smtClean="0"/>
              <a:t>avis positif préalable du commissaire du gouvernement si montant &gt; 31.000 € TVAC</a:t>
            </a:r>
          </a:p>
          <a:p>
            <a:pPr lvl="2"/>
            <a:r>
              <a:rPr lang="fr-BE" dirty="0" smtClean="0"/>
              <a:t>accord préalable du ministre du Budget </a:t>
            </a:r>
          </a:p>
          <a:p>
            <a:pPr lvl="3"/>
            <a:r>
              <a:rPr lang="fr-BE" dirty="0" smtClean="0"/>
              <a:t>si montant &gt; 70.000€ HTVA (procédure négociée sans publication) </a:t>
            </a:r>
          </a:p>
          <a:p>
            <a:pPr lvl="3"/>
            <a:r>
              <a:rPr lang="fr-BE" dirty="0" smtClean="0"/>
              <a:t>si montant &gt; 130.000€ HTVA (autres procédures)</a:t>
            </a:r>
          </a:p>
          <a:p>
            <a:pPr lvl="1"/>
            <a:r>
              <a:rPr lang="fr-BE" dirty="0" smtClean="0"/>
              <a:t>d’application pour tous les </a:t>
            </a:r>
            <a:r>
              <a:rPr lang="fr-BE" dirty="0" err="1" smtClean="0"/>
              <a:t>BSMs</a:t>
            </a:r>
            <a:r>
              <a:rPr lang="fr-BE" dirty="0" smtClean="0"/>
              <a:t> y compris celui concernant le personnel détaché (nouveaux recrutements)</a:t>
            </a:r>
          </a:p>
          <a:p>
            <a:r>
              <a:rPr lang="fr-BE" dirty="0" smtClean="0"/>
              <a:t>&gt; un dossier global avec tous les </a:t>
            </a:r>
            <a:r>
              <a:rPr lang="fr-BE" dirty="0" err="1" smtClean="0"/>
              <a:t>BSMs</a:t>
            </a:r>
            <a:r>
              <a:rPr lang="fr-BE" dirty="0" smtClean="0"/>
              <a:t> a été introduit auprès du ministre du Budget</a:t>
            </a:r>
          </a:p>
          <a:p>
            <a:pPr lvl="1"/>
            <a:endParaRPr lang="fr-BE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79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41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0 - 8 </a:t>
            </a:r>
            <a:r>
              <a:rPr lang="nl-NL" dirty="0" err="1" smtClean="0"/>
              <a:t>priorités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Réflexion sur les relations thérapeutiques</a:t>
            </a:r>
          </a:p>
          <a:p>
            <a:pPr lvl="1"/>
            <a:r>
              <a:rPr lang="fr-BE" smtClean="0"/>
              <a:t>quelles solutions pour les personnes ne disposent pas d’eID ?</a:t>
            </a:r>
          </a:p>
          <a:p>
            <a:pPr lvl="1"/>
            <a:r>
              <a:rPr lang="fr-BE" smtClean="0"/>
              <a:t>comment créer/exclure une relation pour les acteurs (institutions ou organisations) qui n’ont pas de numéro INAMI ?</a:t>
            </a:r>
          </a:p>
          <a:p>
            <a:pPr lvl="1"/>
            <a:r>
              <a:rPr lang="fr-BE" smtClean="0"/>
              <a:t>doit-on permettre à un patient de créer lui-même une relation thérapeutique ?</a:t>
            </a:r>
          </a:p>
          <a:p>
            <a:pPr lvl="1"/>
            <a:r>
              <a:rPr lang="fr-BE" smtClean="0"/>
              <a:t>pilote: encore à désigner</a:t>
            </a:r>
          </a:p>
          <a:p>
            <a:endParaRPr lang="fr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8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294731"/>
            <a:ext cx="8026151" cy="1362075"/>
          </a:xfrm>
        </p:spPr>
        <p:txBody>
          <a:bodyPr>
            <a:noAutofit/>
          </a:bodyPr>
          <a:lstStyle/>
          <a:p>
            <a:r>
              <a:rPr lang="nl-BE" sz="4800" dirty="0">
                <a:latin typeface="+mn-lt"/>
              </a:rPr>
              <a:t>Besluit </a:t>
            </a:r>
            <a:br>
              <a:rPr lang="nl-BE" sz="4800" dirty="0">
                <a:latin typeface="+mn-lt"/>
              </a:rPr>
            </a:br>
            <a:r>
              <a:rPr lang="nl-BE" sz="4800" dirty="0" smtClean="0">
                <a:latin typeface="+mn-lt"/>
              </a:rPr>
              <a:t>Belangrijke </a:t>
            </a:r>
            <a:r>
              <a:rPr lang="nl-BE" sz="4800" dirty="0">
                <a:latin typeface="+mn-lt"/>
              </a:rPr>
              <a:t>projecten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80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59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Besluit / Belangrijke projecten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mtClean="0"/>
              <a:t>API gateway</a:t>
            </a:r>
          </a:p>
          <a:p>
            <a:r>
              <a:rPr lang="nl-BE" smtClean="0"/>
              <a:t>CoBRHA +</a:t>
            </a:r>
          </a:p>
          <a:p>
            <a:pPr lvl="1"/>
            <a:r>
              <a:rPr lang="nl-BE" smtClean="0"/>
              <a:t>voorstelling nieuw datamodel</a:t>
            </a:r>
          </a:p>
          <a:p>
            <a:pPr lvl="1"/>
            <a:r>
              <a:rPr lang="nl-BE" smtClean="0"/>
              <a:t>migratie nieuwe DB</a:t>
            </a:r>
          </a:p>
          <a:p>
            <a:r>
              <a:rPr lang="nl-BE" smtClean="0"/>
              <a:t>Sam V2</a:t>
            </a:r>
          </a:p>
          <a:p>
            <a:pPr lvl="1"/>
            <a:r>
              <a:rPr lang="nl-BE" smtClean="0"/>
              <a:t>testen voor effectieve integratie van software</a:t>
            </a:r>
          </a:p>
          <a:p>
            <a:pPr lvl="1"/>
            <a:r>
              <a:rPr lang="nl-BE" smtClean="0"/>
              <a:t>Recip-e V4</a:t>
            </a:r>
          </a:p>
          <a:p>
            <a:r>
              <a:rPr lang="nl-BE" smtClean="0"/>
              <a:t>Registratie van softwarepakketten</a:t>
            </a:r>
          </a:p>
          <a:p>
            <a:pPr lvl="1"/>
            <a:r>
              <a:rPr lang="nl-BE" smtClean="0"/>
              <a:t>registratie van softwarepakketten voor verpleegkundigen</a:t>
            </a:r>
          </a:p>
          <a:p>
            <a:pPr lvl="1"/>
            <a:r>
              <a:rPr lang="nl-BE" smtClean="0"/>
              <a:t>bijkomende testen voor huisartsen</a:t>
            </a:r>
          </a:p>
          <a:p>
            <a:pPr lvl="1"/>
            <a:r>
              <a:rPr lang="nl-BE" smtClean="0"/>
              <a:t>herziening criteria voor kinesitherapie en starten van registratie</a:t>
            </a:r>
          </a:p>
          <a:p>
            <a:pPr lvl="1"/>
            <a:endParaRPr lang="fr-BE" smtClean="0"/>
          </a:p>
          <a:p>
            <a:endParaRPr lang="fr-BE" smtClean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425"/>
            <a:ext cx="2133600" cy="365125"/>
          </a:xfrm>
        </p:spPr>
        <p:txBody>
          <a:bodyPr/>
          <a:lstStyle/>
          <a:p>
            <a:r>
              <a:rPr lang="nl-BE" smtClean="0"/>
              <a:t>24/01/2020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17900" y="6453188"/>
            <a:ext cx="2133600" cy="365125"/>
          </a:xfrm>
        </p:spPr>
        <p:txBody>
          <a:bodyPr/>
          <a:lstStyle/>
          <a:p>
            <a:pPr lvl="0"/>
            <a:fld id="{30A9230E-FFBB-4CCB-ABD7-198084EDE768}" type="slidenum">
              <a:rPr lang="fr-BE" noProof="0" smtClean="0"/>
              <a:pPr lvl="0"/>
              <a:t>81</a:t>
            </a:fld>
            <a:endParaRPr lang="fr-BE" noProof="0" smtClean="0"/>
          </a:p>
        </p:txBody>
      </p:sp>
    </p:spTree>
    <p:extLst>
      <p:ext uri="{BB962C8B-B14F-4D97-AF65-F5344CB8AC3E}">
        <p14:creationId xmlns:p14="http://schemas.microsoft.com/office/powerpoint/2010/main" val="12792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Conclusion / Projets majeurs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>
                <a:solidFill>
                  <a:srgbClr val="087670"/>
                </a:solidFill>
              </a:rPr>
              <a:t>eHealth</a:t>
            </a:r>
            <a:r>
              <a:rPr lang="fr-BE" dirty="0" err="1" smtClean="0"/>
              <a:t>Box</a:t>
            </a:r>
            <a:r>
              <a:rPr lang="fr-BE" dirty="0" smtClean="0"/>
              <a:t> V4</a:t>
            </a:r>
          </a:p>
          <a:p>
            <a:pPr lvl="1"/>
            <a:r>
              <a:rPr lang="fr-BE" dirty="0" smtClean="0"/>
              <a:t>mise en production</a:t>
            </a:r>
          </a:p>
          <a:p>
            <a:r>
              <a:rPr lang="fr-BE" dirty="0" smtClean="0"/>
              <a:t>Cluster 3 – </a:t>
            </a:r>
            <a:r>
              <a:rPr lang="fr-BE" dirty="0" err="1" smtClean="0"/>
              <a:t>Operational</a:t>
            </a:r>
            <a:r>
              <a:rPr lang="fr-BE" dirty="0" smtClean="0"/>
              <a:t> excellence</a:t>
            </a:r>
          </a:p>
          <a:p>
            <a:pPr lvl="1"/>
            <a:r>
              <a:rPr lang="fr-BE" dirty="0" smtClean="0"/>
              <a:t>BCP</a:t>
            </a:r>
          </a:p>
          <a:p>
            <a:pPr lvl="2"/>
            <a:r>
              <a:rPr lang="fr-BE" dirty="0" smtClean="0"/>
              <a:t>poursuite des tests pour l’intégration des procédures</a:t>
            </a:r>
          </a:p>
          <a:p>
            <a:pPr lvl="2"/>
            <a:r>
              <a:rPr lang="fr-BE" dirty="0" smtClean="0"/>
              <a:t>BCP Hôpitaux</a:t>
            </a:r>
          </a:p>
          <a:p>
            <a:pPr lvl="2"/>
            <a:r>
              <a:rPr lang="fr-BE" dirty="0" smtClean="0"/>
              <a:t>BCP Soins infirmiers à domicile</a:t>
            </a:r>
          </a:p>
          <a:p>
            <a:pPr lvl="1"/>
            <a:r>
              <a:rPr lang="fr-BE" dirty="0" err="1" smtClean="0"/>
              <a:t>SLA’s</a:t>
            </a:r>
            <a:r>
              <a:rPr lang="fr-BE" dirty="0" smtClean="0"/>
              <a:t> end-to-end</a:t>
            </a:r>
          </a:p>
          <a:p>
            <a:pPr lvl="1"/>
            <a:r>
              <a:rPr lang="fr-BE" dirty="0"/>
              <a:t>m</a:t>
            </a:r>
            <a:r>
              <a:rPr lang="fr-BE" dirty="0" smtClean="0"/>
              <a:t>onitoring end-to-end avec </a:t>
            </a:r>
            <a:r>
              <a:rPr lang="fr-BE" dirty="0" err="1" smtClean="0"/>
              <a:t>MyCareNet</a:t>
            </a:r>
            <a:endParaRPr lang="fr-BE" dirty="0"/>
          </a:p>
          <a:p>
            <a:r>
              <a:rPr lang="fr-BE" dirty="0" smtClean="0"/>
              <a:t>Cluster 0 – </a:t>
            </a:r>
            <a:r>
              <a:rPr lang="fr-BE" dirty="0">
                <a:solidFill>
                  <a:srgbClr val="087670"/>
                </a:solidFill>
              </a:rPr>
              <a:t>eHealth</a:t>
            </a:r>
            <a:r>
              <a:rPr lang="fr-BE" dirty="0" smtClean="0"/>
              <a:t> pilote pour </a:t>
            </a:r>
            <a:r>
              <a:rPr lang="fr-BE" dirty="0" err="1" smtClean="0"/>
              <a:t>consents</a:t>
            </a:r>
            <a:r>
              <a:rPr lang="fr-BE" dirty="0" smtClean="0"/>
              <a:t>, </a:t>
            </a:r>
            <a:r>
              <a:rPr lang="fr-BE" dirty="0" err="1" smtClean="0"/>
              <a:t>therlink</a:t>
            </a:r>
            <a:r>
              <a:rPr lang="fr-BE" dirty="0" smtClean="0"/>
              <a:t> &amp; </a:t>
            </a:r>
            <a:r>
              <a:rPr lang="fr-BE" dirty="0" err="1" smtClean="0"/>
              <a:t>carelink</a:t>
            </a:r>
            <a:endParaRPr lang="fr-BE" dirty="0" smtClean="0"/>
          </a:p>
          <a:p>
            <a:pPr lvl="1"/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24/01/2020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30A9230E-FFBB-4CCB-ABD7-198084EDE768}" type="slidenum">
              <a:rPr lang="fr-BE" noProof="0" smtClean="0"/>
              <a:pPr lvl="0"/>
              <a:t>82</a:t>
            </a:fld>
            <a:endParaRPr lang="fr-BE" noProof="0" smtClean="0"/>
          </a:p>
        </p:txBody>
      </p:sp>
    </p:spTree>
    <p:extLst>
      <p:ext uri="{BB962C8B-B14F-4D97-AF65-F5344CB8AC3E}">
        <p14:creationId xmlns:p14="http://schemas.microsoft.com/office/powerpoint/2010/main" val="35518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3284984"/>
            <a:ext cx="7772400" cy="1362075"/>
          </a:xfrm>
        </p:spPr>
        <p:txBody>
          <a:bodyPr>
            <a:noAutofit/>
          </a:bodyPr>
          <a:lstStyle/>
          <a:p>
            <a:r>
              <a:rPr lang="fr-BE" sz="4800" dirty="0" smtClean="0">
                <a:latin typeface="+mn-lt"/>
              </a:rPr>
              <a:t>MERCI  A TOUS !</a:t>
            </a:r>
            <a:br>
              <a:rPr lang="fr-BE" sz="4800" dirty="0" smtClean="0">
                <a:latin typeface="+mn-lt"/>
              </a:rPr>
            </a:br>
            <a:r>
              <a:rPr lang="fr-BE" sz="3600" dirty="0" smtClean="0">
                <a:latin typeface="+mn-lt"/>
              </a:rPr>
              <a:t>Meilleurs </a:t>
            </a:r>
            <a:r>
              <a:rPr lang="fr-BE" sz="3600" dirty="0" err="1" smtClean="0">
                <a:latin typeface="+mn-lt"/>
              </a:rPr>
              <a:t>voeux</a:t>
            </a:r>
            <a:r>
              <a:rPr lang="fr-BE" sz="3600" dirty="0" smtClean="0">
                <a:latin typeface="+mn-lt"/>
              </a:rPr>
              <a:t> pour 2020 !</a:t>
            </a:r>
            <a:endParaRPr lang="fr-BE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BE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83</a:t>
            </a:fld>
            <a:r>
              <a:rPr lang="fr-BE" smtClean="0"/>
              <a:t> -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71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Cluster 0 - 8 </a:t>
            </a:r>
            <a:r>
              <a:rPr lang="nl-NL" dirty="0" err="1" smtClean="0"/>
              <a:t>priorités</a:t>
            </a:r>
            <a:endParaRPr lang="nl-NL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Matrice d’accès</a:t>
            </a:r>
          </a:p>
          <a:p>
            <a:pPr lvl="1"/>
            <a:r>
              <a:rPr lang="fr-BE" dirty="0" smtClean="0"/>
              <a:t>nécessité de composer une seule et unique matrice pour tous les citoyens</a:t>
            </a:r>
          </a:p>
          <a:p>
            <a:pPr lvl="1"/>
            <a:r>
              <a:rPr lang="fr-BE" dirty="0" smtClean="0"/>
              <a:t>réflexion sur la nécessité de lister les documents relatifs au bien-être et les prestataires non AR 78</a:t>
            </a:r>
          </a:p>
          <a:p>
            <a:pPr lvl="1"/>
            <a:r>
              <a:rPr lang="fr-BE" dirty="0" smtClean="0"/>
              <a:t>réflexion sur une élaboration en fonction du type de prestataires/type de documents mais aussi en fonction du type de données/pathologies</a:t>
            </a:r>
          </a:p>
          <a:p>
            <a:pPr lvl="1"/>
            <a:r>
              <a:rPr lang="fr-BE" dirty="0" smtClean="0"/>
              <a:t>analyse nécessaire  de l’ouverture d’accès pour certains groupes de prestataires (infirmier, sages-femmes, dentistes, kinés,…) à certains types de documents</a:t>
            </a:r>
          </a:p>
          <a:p>
            <a:pPr lvl="1"/>
            <a:r>
              <a:rPr lang="fr-BE" dirty="0" smtClean="0"/>
              <a:t>pilote: encore à désigner</a:t>
            </a:r>
          </a:p>
          <a:p>
            <a:endParaRPr lang="fr-BE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BE" smtClean="0"/>
              <a:t>- </a:t>
            </a:r>
            <a:fld id="{30A9230E-FFBB-4CCB-ABD7-198084EDE768}" type="slidenum">
              <a:rPr lang="fr-BE" smtClean="0"/>
              <a:pPr/>
              <a:t>9</a:t>
            </a:fld>
            <a:r>
              <a:rPr lang="fr-BE" smtClean="0"/>
              <a:t> -</a:t>
            </a:r>
            <a:endParaRPr lang="fr-BE" dirty="0"/>
          </a:p>
        </p:txBody>
      </p:sp>
      <p:sp>
        <p:nvSpPr>
          <p:cNvPr id="66" name="AutoShape 4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AutoShape 6" descr="Résultat de recherche d'images pour &quot;recip-e&quot;"/>
          <p:cNvSpPr>
            <a:spLocks noChangeAspect="1" noChangeArrowheads="1"/>
          </p:cNvSpPr>
          <p:nvPr/>
        </p:nvSpPr>
        <p:spPr bwMode="auto">
          <a:xfrm>
            <a:off x="155575" y="-838200"/>
            <a:ext cx="75152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467544" y="5921896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3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4066</Words>
  <Application>Microsoft Office PowerPoint</Application>
  <PresentationFormat>On-screen Show (4:3)</PresentationFormat>
  <Paragraphs>826</Paragraphs>
  <Slides>83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83</vt:i4>
      </vt:variant>
    </vt:vector>
  </HeadingPairs>
  <TitlesOfParts>
    <vt:vector size="89" baseType="lpstr">
      <vt:lpstr>Arial</vt:lpstr>
      <vt:lpstr>Calibri</vt:lpstr>
      <vt:lpstr>Roboto</vt:lpstr>
      <vt:lpstr>Times New Roman</vt:lpstr>
      <vt:lpstr>Custom Design</vt:lpstr>
      <vt:lpstr>1_Custom Design</vt:lpstr>
      <vt:lpstr>eHealth-platform Balans voor 2019 &amp;  Perspectieven voor 2020</vt:lpstr>
      <vt:lpstr>Nos valeurs</vt:lpstr>
      <vt:lpstr>ROADMAP 3.0  (2019-2021)</vt:lpstr>
      <vt:lpstr>Overview Program management</vt:lpstr>
      <vt:lpstr>Cluster 0 - 8 prioriteiten</vt:lpstr>
      <vt:lpstr>Cluster 0 - 8 priorités</vt:lpstr>
      <vt:lpstr>Cluster 0 - 8 priorités</vt:lpstr>
      <vt:lpstr>Cluster 0 - 8 priorités</vt:lpstr>
      <vt:lpstr>Cluster 0 - 8 priorités</vt:lpstr>
      <vt:lpstr>Cluster 0 - 8 priorités</vt:lpstr>
      <vt:lpstr>Cluster 0 – Data sharing consents</vt:lpstr>
      <vt:lpstr>Cluster 0 - Carelinks</vt:lpstr>
      <vt:lpstr>Cluster 0 - Circle of trust</vt:lpstr>
      <vt:lpstr>Cluster 0 - Technische standaarden </vt:lpstr>
      <vt:lpstr>Cluster 0 - Technische standaarden </vt:lpstr>
      <vt:lpstr>Cluster 0 - Technische standaarden </vt:lpstr>
      <vt:lpstr>Cluster 0 - Technische standaarden </vt:lpstr>
      <vt:lpstr>Cluster 0 - Technische standaarden </vt:lpstr>
      <vt:lpstr>Cluster 3 - Application Programming Interface (API)</vt:lpstr>
      <vt:lpstr>Cluster 3 - Application Programming Interface (API)</vt:lpstr>
      <vt:lpstr>Cluster 3 - Application Programming Interface (API)</vt:lpstr>
      <vt:lpstr>Cluster 3 - Application Programming Interface (API)</vt:lpstr>
      <vt:lpstr>eHealth API management basics</vt:lpstr>
      <vt:lpstr>eHealth API gateway</vt:lpstr>
      <vt:lpstr>eHealth API gateway</vt:lpstr>
      <vt:lpstr>eHealth API Manager</vt:lpstr>
      <vt:lpstr>eHealth API Portal</vt:lpstr>
      <vt:lpstr>eHealth API Analytics</vt:lpstr>
      <vt:lpstr>Cluster 3 - Reuse of business components</vt:lpstr>
      <vt:lpstr>Cluster 3 - Reuse of business components</vt:lpstr>
      <vt:lpstr>Cluster 3 - Reuse of business components</vt:lpstr>
      <vt:lpstr>Cluster 3 - Reuse of business components</vt:lpstr>
      <vt:lpstr>Cluster 3 - Business continuity</vt:lpstr>
      <vt:lpstr>Cluster 3 - Business continuity</vt:lpstr>
      <vt:lpstr>Cluster 3 - Business continuity</vt:lpstr>
      <vt:lpstr>Cluster 3 - Business continuity</vt:lpstr>
      <vt:lpstr>Cluster 3 - Business continuity</vt:lpstr>
      <vt:lpstr>Cluster 3 – Dashboard eHealth</vt:lpstr>
      <vt:lpstr>Cluster 3 - Business continuity</vt:lpstr>
      <vt:lpstr>Cluster 3 – Testomgevingen</vt:lpstr>
      <vt:lpstr>Cluster 3 – Testomgevingen</vt:lpstr>
      <vt:lpstr>Cluster 3 – CoBRHA+</vt:lpstr>
      <vt:lpstr>Cluster 3 – SAM V2</vt:lpstr>
      <vt:lpstr>Cluster 3 – SAM V2</vt:lpstr>
      <vt:lpstr>Cluster 3 - Enregistrement des logiciels</vt:lpstr>
      <vt:lpstr>Cluster 3 – Enregistrement des logiciels</vt:lpstr>
      <vt:lpstr>Cluster 3 - Enregistrement des logiciels</vt:lpstr>
      <vt:lpstr>Cluster 3 - Enregistrement des logiciels</vt:lpstr>
      <vt:lpstr>Cluster 3 - Enregistrement des logiciels</vt:lpstr>
      <vt:lpstr>Cluster 3 - Enregistrement des logiciels</vt:lpstr>
      <vt:lpstr>Cluster 3 - Enregistrement des logiciels</vt:lpstr>
      <vt:lpstr>Cluster 4 - Elektronisch voorschrift</vt:lpstr>
      <vt:lpstr>Cluster 4 - Elektronisch voorschrift</vt:lpstr>
      <vt:lpstr>Cluster 4 - BelRai</vt:lpstr>
      <vt:lpstr>Cluster 4 - Vidis</vt:lpstr>
      <vt:lpstr>Cluster 5 – Orgadon</vt:lpstr>
      <vt:lpstr>Eveneens in 2019… Andere projecten 2020</vt:lpstr>
      <vt:lpstr>Basisdiensten eHealth</vt:lpstr>
      <vt:lpstr>eHealth-certificaten</vt:lpstr>
      <vt:lpstr>Connecteurs eHealth</vt:lpstr>
      <vt:lpstr>Connecteurs eHealth</vt:lpstr>
      <vt:lpstr>Portails eHealth - eSanté</vt:lpstr>
      <vt:lpstr>eHealthBox V4</vt:lpstr>
      <vt:lpstr>eHealthBox V4</vt:lpstr>
      <vt:lpstr>eHealthBox V4</vt:lpstr>
      <vt:lpstr>eHealthBox V4</vt:lpstr>
      <vt:lpstr>eHealthBox V4</vt:lpstr>
      <vt:lpstr>Consult RN</vt:lpstr>
      <vt:lpstr>Consult RN</vt:lpstr>
      <vt:lpstr>Consult RN</vt:lpstr>
      <vt:lpstr>eBirth V2</vt:lpstr>
      <vt:lpstr>Timestamping V2 &amp; Quota management</vt:lpstr>
      <vt:lpstr>Mobile Health</vt:lpstr>
      <vt:lpstr>Mobile Health</vt:lpstr>
      <vt:lpstr>Mobile Health</vt:lpstr>
      <vt:lpstr>Mobile Health</vt:lpstr>
      <vt:lpstr>Organisation interne  Budget</vt:lpstr>
      <vt:lpstr>Organisation interne - Budget</vt:lpstr>
      <vt:lpstr>Organisation interne - Budget</vt:lpstr>
      <vt:lpstr>Besluit  Belangrijke projecten 2020</vt:lpstr>
      <vt:lpstr>Besluit / Belangrijke projecten</vt:lpstr>
      <vt:lpstr>Conclusion / Projets majeurs</vt:lpstr>
      <vt:lpstr>MERCI  A TOUS ! Meilleurs voeux pour 2020 !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Quentin Delsaut</dc:creator>
  <cp:lastModifiedBy>Ann-Sophie Gewelt (KSZ-BCSS)</cp:lastModifiedBy>
  <cp:revision>105</cp:revision>
  <dcterms:created xsi:type="dcterms:W3CDTF">2017-09-11T11:22:14Z</dcterms:created>
  <dcterms:modified xsi:type="dcterms:W3CDTF">2020-01-23T12:13:10Z</dcterms:modified>
</cp:coreProperties>
</file>